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1.xml" ContentType="application/vnd.openxmlformats-officedocument.themeOverride+xml"/>
  <Override PartName="/ppt/notesSlides/notesSlide1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3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31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32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562" r:id="rId2"/>
    <p:sldId id="563" r:id="rId3"/>
    <p:sldId id="564" r:id="rId4"/>
    <p:sldId id="1158" r:id="rId5"/>
    <p:sldId id="1160" r:id="rId6"/>
    <p:sldId id="1161" r:id="rId7"/>
    <p:sldId id="1159" r:id="rId8"/>
    <p:sldId id="1162" r:id="rId9"/>
    <p:sldId id="1167" r:id="rId10"/>
    <p:sldId id="1168" r:id="rId11"/>
    <p:sldId id="1173" r:id="rId12"/>
    <p:sldId id="1170" r:id="rId13"/>
    <p:sldId id="1171" r:id="rId14"/>
    <p:sldId id="1175" r:id="rId15"/>
    <p:sldId id="1176" r:id="rId16"/>
    <p:sldId id="1177" r:id="rId17"/>
    <p:sldId id="1163" r:id="rId18"/>
    <p:sldId id="1178" r:id="rId19"/>
    <p:sldId id="1198" r:id="rId20"/>
    <p:sldId id="1180" r:id="rId21"/>
    <p:sldId id="1181" r:id="rId22"/>
    <p:sldId id="1174" r:id="rId23"/>
    <p:sldId id="1182" r:id="rId24"/>
    <p:sldId id="1164" r:id="rId25"/>
    <p:sldId id="1183" r:id="rId26"/>
    <p:sldId id="1185" r:id="rId27"/>
    <p:sldId id="1186" r:id="rId28"/>
    <p:sldId id="1190" r:id="rId29"/>
    <p:sldId id="1191" r:id="rId30"/>
    <p:sldId id="1192" r:id="rId31"/>
    <p:sldId id="1194" r:id="rId32"/>
    <p:sldId id="1193" r:id="rId33"/>
    <p:sldId id="1195" r:id="rId34"/>
    <p:sldId id="1165" r:id="rId35"/>
    <p:sldId id="1196" r:id="rId36"/>
    <p:sldId id="1197" r:id="rId37"/>
    <p:sldId id="1188" r:id="rId38"/>
    <p:sldId id="1187" r:id="rId39"/>
    <p:sldId id="1184" r:id="rId4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9F51"/>
    <a:srgbClr val="FDF2F2"/>
    <a:srgbClr val="B2C5D5"/>
    <a:srgbClr val="CDDEEB"/>
    <a:srgbClr val="E5EEF5"/>
    <a:srgbClr val="989898"/>
    <a:srgbClr val="00569B"/>
    <a:srgbClr val="004074"/>
    <a:srgbClr val="7F7F7F"/>
    <a:srgbClr val="B8B8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11" autoAdjust="0"/>
    <p:restoredTop sz="79487" autoAdjust="0"/>
  </p:normalViewPr>
  <p:slideViewPr>
    <p:cSldViewPr snapToGrid="0">
      <p:cViewPr varScale="1">
        <p:scale>
          <a:sx n="79" d="100"/>
          <a:sy n="79" d="100"/>
        </p:scale>
        <p:origin x="864" y="64"/>
      </p:cViewPr>
      <p:guideLst/>
    </p:cSldViewPr>
  </p:slideViewPr>
  <p:outlineViewPr>
    <p:cViewPr>
      <p:scale>
        <a:sx n="33" d="100"/>
        <a:sy n="33" d="100"/>
      </p:scale>
      <p:origin x="0" y="-1664"/>
    </p:cViewPr>
  </p:outlineViewPr>
  <p:notesTextViewPr>
    <p:cViewPr>
      <p:scale>
        <a:sx n="240" d="100"/>
        <a:sy n="240" d="100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2224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miyazak" userId="7815101345_tp_box_2" providerId="OAuth2" clId="{2518E444-D4B0-4157-B637-41232DDC6D34}"/>
    <pc:docChg chg="undo custSel delSld modSld modMainMaster">
      <pc:chgData name="smiyazak" userId="7815101345_tp_box_2" providerId="OAuth2" clId="{2518E444-D4B0-4157-B637-41232DDC6D34}" dt="2023-08-14T03:02:58.864" v="7" actId="47"/>
      <pc:docMkLst>
        <pc:docMk/>
      </pc:docMkLst>
      <pc:sldChg chg="modNotesTx">
        <pc:chgData name="smiyazak" userId="7815101345_tp_box_2" providerId="OAuth2" clId="{2518E444-D4B0-4157-B637-41232DDC6D34}" dt="2023-08-14T03:02:41.730" v="6" actId="6549"/>
        <pc:sldMkLst>
          <pc:docMk/>
          <pc:sldMk cId="3276977252" sldId="1158"/>
        </pc:sldMkLst>
      </pc:sldChg>
      <pc:sldChg chg="del">
        <pc:chgData name="smiyazak" userId="7815101345_tp_box_2" providerId="OAuth2" clId="{2518E444-D4B0-4157-B637-41232DDC6D34}" dt="2023-08-14T03:02:58.864" v="7" actId="47"/>
        <pc:sldMkLst>
          <pc:docMk/>
          <pc:sldMk cId="1475568417" sldId="1172"/>
        </pc:sldMkLst>
      </pc:sldChg>
      <pc:sldMasterChg chg="modSldLayout">
        <pc:chgData name="smiyazak" userId="7815101345_tp_box_2" providerId="OAuth2" clId="{2518E444-D4B0-4157-B637-41232DDC6D34}" dt="2023-08-14T03:02:24.745" v="5" actId="20577"/>
        <pc:sldMasterMkLst>
          <pc:docMk/>
          <pc:sldMasterMk cId="0" sldId="2147483648"/>
        </pc:sldMasterMkLst>
        <pc:sldLayoutChg chg="modSp mod">
          <pc:chgData name="smiyazak" userId="7815101345_tp_box_2" providerId="OAuth2" clId="{2518E444-D4B0-4157-B637-41232DDC6D34}" dt="2023-08-14T03:02:24.745" v="5" actId="20577"/>
          <pc:sldLayoutMkLst>
            <pc:docMk/>
            <pc:sldMasterMk cId="0" sldId="2147483648"/>
            <pc:sldLayoutMk cId="999880659" sldId="2147483868"/>
          </pc:sldLayoutMkLst>
          <pc:spChg chg="mod">
            <ac:chgData name="smiyazak" userId="7815101345_tp_box_2" providerId="OAuth2" clId="{2518E444-D4B0-4157-B637-41232DDC6D34}" dt="2023-08-14T03:02:24.745" v="5" actId="20577"/>
            <ac:spMkLst>
              <pc:docMk/>
              <pc:sldMasterMk cId="0" sldId="2147483648"/>
              <pc:sldLayoutMk cId="999880659" sldId="2147483868"/>
              <ac:spMk id="23" creationId="{478FD697-B661-50F1-F21F-29D523E9D19F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../embeddings/oleObject1.bin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2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3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7049284823976971"/>
          <c:y val="0.12635698934087228"/>
          <c:w val="0.70307933723909166"/>
          <c:h val="0.8383073484265766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Sheet4!$B$18</c:f>
              <c:strCache>
                <c:ptCount val="1"/>
                <c:pt idx="0">
                  <c:v>SNS媒体B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Sheet4!$B$19:$B$22</c:f>
              <c:numCache>
                <c:formatCode>0.0%</c:formatCode>
                <c:ptCount val="4"/>
                <c:pt idx="0">
                  <c:v>3.800000000000002E-2</c:v>
                </c:pt>
                <c:pt idx="1">
                  <c:v>9.799999999999999E-2</c:v>
                </c:pt>
                <c:pt idx="2">
                  <c:v>0.14900000000000002</c:v>
                </c:pt>
                <c:pt idx="3">
                  <c:v>0.215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28-E848-847A-00C59CCEA9CF}"/>
            </c:ext>
          </c:extLst>
        </c:ser>
        <c:ser>
          <c:idx val="1"/>
          <c:order val="1"/>
          <c:tx>
            <c:strRef>
              <c:f>Sheet4!$C$18</c:f>
              <c:strCache>
                <c:ptCount val="1"/>
                <c:pt idx="0">
                  <c:v>デジタルニュース媒体A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Sheet4!$C$19:$C$22</c:f>
              <c:numCache>
                <c:formatCode>0.0%</c:formatCode>
                <c:ptCount val="4"/>
                <c:pt idx="0">
                  <c:v>0.12300000000000001</c:v>
                </c:pt>
                <c:pt idx="1">
                  <c:v>0.10399999999999998</c:v>
                </c:pt>
                <c:pt idx="2">
                  <c:v>0.15000000000000002</c:v>
                </c:pt>
                <c:pt idx="3">
                  <c:v>0.16400000000000001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28-E848-847A-00C59CCEA9CF}"/>
            </c:ext>
          </c:extLst>
        </c:ser>
        <c:ser>
          <c:idx val="2"/>
          <c:order val="2"/>
          <c:tx>
            <c:strRef>
              <c:f>Sheet4!$D$18</c:f>
              <c:strCache>
                <c:ptCount val="1"/>
                <c:pt idx="0">
                  <c:v>Yahoo! JAPAN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Sheet4!$D$19:$D$22</c:f>
              <c:numCache>
                <c:formatCode>0.0%</c:formatCode>
                <c:ptCount val="4"/>
                <c:pt idx="0">
                  <c:v>0.13500000000000001</c:v>
                </c:pt>
                <c:pt idx="1">
                  <c:v>0.17399999999999999</c:v>
                </c:pt>
                <c:pt idx="2">
                  <c:v>0.19800000000000001</c:v>
                </c:pt>
                <c:pt idx="3">
                  <c:v>0.251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28-E848-847A-00C59CCEA9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0"/>
        <c:axId val="1389659488"/>
        <c:axId val="1389634112"/>
      </c:barChart>
      <c:catAx>
        <c:axId val="1389659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389634112"/>
        <c:crosses val="autoZero"/>
        <c:auto val="1"/>
        <c:lblAlgn val="ctr"/>
        <c:lblOffset val="100"/>
        <c:tickLblSkip val="1"/>
        <c:noMultiLvlLbl val="0"/>
      </c:catAx>
      <c:valAx>
        <c:axId val="1389634112"/>
        <c:scaling>
          <c:orientation val="minMax"/>
        </c:scaling>
        <c:delete val="1"/>
        <c:axPos val="b"/>
        <c:numFmt formatCode="0.0%" sourceLinked="1"/>
        <c:majorTickMark val="none"/>
        <c:minorTickMark val="none"/>
        <c:tickLblPos val="nextTo"/>
        <c:crossAx val="1389659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0200948556600165"/>
          <c:y val="4.6129985411903031E-2"/>
          <c:w val="0.79029757287981683"/>
          <c:h val="7.17473295269295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83626600508933"/>
          <c:y val="0.10595147046311255"/>
          <c:w val="0.50133748377982412"/>
          <c:h val="0.69667229659059771"/>
        </c:manualLayout>
      </c:layout>
      <c:barChart>
        <c:barDir val="col"/>
        <c:grouping val="percentStacked"/>
        <c:varyColors val="0"/>
        <c:ser>
          <c:idx val="2"/>
          <c:order val="0"/>
          <c:tx>
            <c:strRef>
              <c:f>反応ユーザー!$G$6</c:f>
              <c:strCache>
                <c:ptCount val="1"/>
                <c:pt idx="0">
                  <c:v>SP広告のみ高反応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反応ユーザー!$H$6:$I$6</c:f>
              <c:numCache>
                <c:formatCode>0%</c:formatCode>
                <c:ptCount val="2"/>
                <c:pt idx="0">
                  <c:v>0.24</c:v>
                </c:pt>
                <c:pt idx="1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76-0345-B0FE-0F7ED1279572}"/>
            </c:ext>
          </c:extLst>
        </c:ser>
        <c:ser>
          <c:idx val="3"/>
          <c:order val="1"/>
          <c:tx>
            <c:strRef>
              <c:f>反応ユーザー!$G$7</c:f>
              <c:strCache>
                <c:ptCount val="1"/>
                <c:pt idx="0">
                  <c:v>PC広告のみ高反応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反応ユーザー!$H$7:$I$7</c:f>
              <c:numCache>
                <c:formatCode>0%</c:formatCode>
                <c:ptCount val="2"/>
                <c:pt idx="0">
                  <c:v>0.1</c:v>
                </c:pt>
                <c:pt idx="1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476-0345-B0FE-0F7ED1279572}"/>
            </c:ext>
          </c:extLst>
        </c:ser>
        <c:ser>
          <c:idx val="1"/>
          <c:order val="2"/>
          <c:tx>
            <c:strRef>
              <c:f>反応ユーザー!$G$5</c:f>
              <c:strCache>
                <c:ptCount val="1"/>
                <c:pt idx="0">
                  <c:v>広告全体 高反応</c:v>
                </c:pt>
              </c:strCache>
            </c:strRef>
          </c:tx>
          <c:spPr>
            <a:solidFill>
              <a:srgbClr val="DDDDDD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反応ユーザー!$H$5:$I$5</c:f>
              <c:numCache>
                <c:formatCode>0%</c:formatCode>
                <c:ptCount val="2"/>
                <c:pt idx="0">
                  <c:v>0.59</c:v>
                </c:pt>
                <c:pt idx="1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476-0345-B0FE-0F7ED1279572}"/>
            </c:ext>
          </c:extLst>
        </c:ser>
        <c:ser>
          <c:idx val="0"/>
          <c:order val="3"/>
          <c:tx>
            <c:strRef>
              <c:f>反応ユーザー!$G$4</c:f>
              <c:strCache>
                <c:ptCount val="1"/>
                <c:pt idx="0">
                  <c:v>広告全体 低反応</c:v>
                </c:pt>
              </c:strCache>
            </c:strRef>
          </c:tx>
          <c:spPr>
            <a:solidFill>
              <a:srgbClr val="545454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反応ユーザー!$H$4:$I$4</c:f>
              <c:numCache>
                <c:formatCode>0%</c:formatCode>
                <c:ptCount val="2"/>
                <c:pt idx="0">
                  <c:v>0.06</c:v>
                </c:pt>
                <c:pt idx="1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476-0345-B0FE-0F7ED12795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52573999"/>
        <c:axId val="252574479"/>
      </c:barChart>
      <c:catAx>
        <c:axId val="2525739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2574479"/>
        <c:crosses val="autoZero"/>
        <c:auto val="1"/>
        <c:lblAlgn val="ctr"/>
        <c:lblOffset val="100"/>
        <c:noMultiLvlLbl val="0"/>
      </c:catAx>
      <c:valAx>
        <c:axId val="252574479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2573999"/>
        <c:crosses val="autoZero"/>
        <c:crossBetween val="between"/>
        <c:majorUnit val="0.2"/>
      </c:valAx>
      <c:spPr>
        <a:noFill/>
        <a:ln w="25400">
          <a:noFill/>
        </a:ln>
        <a:effectLst/>
      </c:spPr>
    </c:plotArea>
    <c:legend>
      <c:legendPos val="tr"/>
      <c:layout>
        <c:manualLayout>
          <c:xMode val="edge"/>
          <c:yMode val="edge"/>
          <c:x val="0.64724482338319345"/>
          <c:y val="6.5669388240525775E-2"/>
          <c:w val="0.27153688627380917"/>
          <c:h val="0.372225562361710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BLSリフト率!$C$24</c:f>
              <c:strCache>
                <c:ptCount val="1"/>
                <c:pt idx="0">
                  <c:v>広告想起上昇率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DDD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5C7-9C46-AD80-334B1CAF40C7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5C7-9C46-AD80-334B1CAF40C7}"/>
              </c:ext>
            </c:extLst>
          </c:dPt>
          <c:cat>
            <c:strRef>
              <c:f>BLSリフト率!$B$25:$B$26</c:f>
              <c:strCache>
                <c:ptCount val="2"/>
                <c:pt idx="0">
                  <c:v>スマートフォン</c:v>
                </c:pt>
                <c:pt idx="1">
                  <c:v>リッチフォーマット　MD</c:v>
                </c:pt>
              </c:strCache>
            </c:strRef>
          </c:cat>
          <c:val>
            <c:numRef>
              <c:f>BLSリフト率!$C$25:$C$26</c:f>
              <c:numCache>
                <c:formatCode>0.0%</c:formatCode>
                <c:ptCount val="2"/>
                <c:pt idx="0">
                  <c:v>0.08</c:v>
                </c:pt>
                <c:pt idx="1">
                  <c:v>0.26100000000000001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5C7-9C46-AD80-334B1CAF40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-27"/>
        <c:axId val="1578312256"/>
        <c:axId val="1578298816"/>
      </c:barChart>
      <c:catAx>
        <c:axId val="1578312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578298816"/>
        <c:crosses val="autoZero"/>
        <c:auto val="1"/>
        <c:lblAlgn val="ctr"/>
        <c:lblOffset val="0"/>
        <c:noMultiLvlLbl val="0"/>
      </c:catAx>
      <c:valAx>
        <c:axId val="1578298816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578312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潜在顕在のリフト値の違い!$C$36</c:f>
              <c:strCache>
                <c:ptCount val="1"/>
                <c:pt idx="0">
                  <c:v>潜在層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DDD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BFA-7F48-A1EC-844A6A93CD0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BFA-7F48-A1EC-844A6A93CD0F}"/>
              </c:ext>
            </c:extLst>
          </c:dPt>
          <c:cat>
            <c:strRef>
              <c:f>潜在顕在のリフト値の違い!$B$37:$B$38</c:f>
              <c:strCache>
                <c:ptCount val="2"/>
                <c:pt idx="0">
                  <c:v>スマートフォン</c:v>
                </c:pt>
                <c:pt idx="1">
                  <c:v>リッチフォーマット　MD</c:v>
                </c:pt>
              </c:strCache>
            </c:strRef>
          </c:cat>
          <c:val>
            <c:numRef>
              <c:f>潜在顕在のリフト値の違い!$C$37:$C$38</c:f>
              <c:numCache>
                <c:formatCode>0.0%</c:formatCode>
                <c:ptCount val="2"/>
                <c:pt idx="0">
                  <c:v>2.1249647743520561E-2</c:v>
                </c:pt>
                <c:pt idx="1">
                  <c:v>3.8133473501063164E-2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BFA-7F48-A1EC-844A6A93CD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-27"/>
        <c:axId val="2110967680"/>
        <c:axId val="2110980640"/>
      </c:barChart>
      <c:catAx>
        <c:axId val="2110967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110980640"/>
        <c:crosses val="autoZero"/>
        <c:auto val="1"/>
        <c:lblAlgn val="ctr"/>
        <c:lblOffset val="0"/>
        <c:noMultiLvlLbl val="0"/>
      </c:catAx>
      <c:valAx>
        <c:axId val="2110980640"/>
        <c:scaling>
          <c:orientation val="minMax"/>
          <c:max val="0.04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110967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.38743366219035053"/>
          <c:w val="0.96562499999999996"/>
          <c:h val="0.2622602569967853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とても役に立つ・やや役に立つ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カテゴリ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89-4E41-B6AA-D48C3A2236B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あまり役に立たない・全く役に立たない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カテゴリ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A89-4E41-B6AA-D48C3A2236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13961536"/>
        <c:axId val="1513963264"/>
      </c:barChart>
      <c:catAx>
        <c:axId val="15139615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13963264"/>
        <c:crosses val="autoZero"/>
        <c:auto val="1"/>
        <c:lblAlgn val="ctr"/>
        <c:lblOffset val="100"/>
        <c:noMultiLvlLbl val="0"/>
      </c:catAx>
      <c:valAx>
        <c:axId val="1513963264"/>
        <c:scaling>
          <c:orientation val="minMax"/>
          <c:max val="1"/>
          <c:min val="0"/>
        </c:scaling>
        <c:delete val="1"/>
        <c:axPos val="b"/>
        <c:numFmt formatCode="0%" sourceLinked="1"/>
        <c:majorTickMark val="none"/>
        <c:minorTickMark val="none"/>
        <c:tickLblPos val="nextTo"/>
        <c:crossAx val="1513961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261250673765269E-2"/>
          <c:y val="0.69253295488799904"/>
          <c:w val="0.97003019709098826"/>
          <c:h val="0.133007908558982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5017882246680312E-2"/>
          <c:y val="0.13583371836489508"/>
          <c:w val="0.82507302220894918"/>
          <c:h val="0.68668763603717653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グラフデータ!$C$2</c:f>
              <c:strCache>
                <c:ptCount val="1"/>
                <c:pt idx="0">
                  <c:v>全体_新規来訪者数</c:v>
                </c:pt>
              </c:strCache>
            </c:strRef>
          </c:tx>
          <c:spPr>
            <a:solidFill>
              <a:srgbClr val="B2C5D5"/>
            </a:solidFill>
            <a:ln>
              <a:noFill/>
            </a:ln>
            <a:effectLst/>
          </c:spPr>
          <c:invertIfNegative val="0"/>
          <c:dPt>
            <c:idx val="17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13B-FC41-9211-A04ECF04D7D8}"/>
              </c:ext>
            </c:extLst>
          </c:dPt>
          <c:cat>
            <c:strRef>
              <c:f>グラフデータ!$A$3:$A$22</c:f>
              <c:strCache>
                <c:ptCount val="20"/>
                <c:pt idx="0">
                  <c:v>2023年6月1日</c:v>
                </c:pt>
                <c:pt idx="1">
                  <c:v>2023年6月2日</c:v>
                </c:pt>
                <c:pt idx="2">
                  <c:v>2023年6月3日</c:v>
                </c:pt>
                <c:pt idx="3">
                  <c:v>2023年6月4日</c:v>
                </c:pt>
                <c:pt idx="4">
                  <c:v>2023年6月5日</c:v>
                </c:pt>
                <c:pt idx="5">
                  <c:v>2023年6月6日</c:v>
                </c:pt>
                <c:pt idx="6">
                  <c:v>2023年6月7日</c:v>
                </c:pt>
                <c:pt idx="7">
                  <c:v>2023年6月8日</c:v>
                </c:pt>
                <c:pt idx="8">
                  <c:v>2023年6月9日</c:v>
                </c:pt>
                <c:pt idx="9">
                  <c:v>2023年6月10日</c:v>
                </c:pt>
                <c:pt idx="10">
                  <c:v>2023年6月11日</c:v>
                </c:pt>
                <c:pt idx="11">
                  <c:v>2023年6月12日</c:v>
                </c:pt>
                <c:pt idx="12">
                  <c:v>2023年6月13日</c:v>
                </c:pt>
                <c:pt idx="13">
                  <c:v>2023年6月14日</c:v>
                </c:pt>
                <c:pt idx="14">
                  <c:v>2023年6月15日</c:v>
                </c:pt>
                <c:pt idx="15">
                  <c:v>2023年6月16日</c:v>
                </c:pt>
                <c:pt idx="16">
                  <c:v>2023年6月17日</c:v>
                </c:pt>
                <c:pt idx="17">
                  <c:v>2023年6月18日</c:v>
                </c:pt>
                <c:pt idx="18">
                  <c:v>2023年6月19日</c:v>
                </c:pt>
                <c:pt idx="19">
                  <c:v>2023年6月20日</c:v>
                </c:pt>
              </c:strCache>
            </c:strRef>
          </c:cat>
          <c:val>
            <c:numRef>
              <c:f>グラフデータ!$C$3:$C$22</c:f>
              <c:numCache>
                <c:formatCode>#,##0</c:formatCode>
                <c:ptCount val="20"/>
                <c:pt idx="0">
                  <c:v>2811</c:v>
                </c:pt>
                <c:pt idx="1">
                  <c:v>3373</c:v>
                </c:pt>
                <c:pt idx="2">
                  <c:v>3865</c:v>
                </c:pt>
                <c:pt idx="3">
                  <c:v>4131</c:v>
                </c:pt>
                <c:pt idx="4">
                  <c:v>2655</c:v>
                </c:pt>
                <c:pt idx="5">
                  <c:v>2267</c:v>
                </c:pt>
                <c:pt idx="6">
                  <c:v>2092</c:v>
                </c:pt>
                <c:pt idx="7">
                  <c:v>2523</c:v>
                </c:pt>
                <c:pt idx="8">
                  <c:v>2757</c:v>
                </c:pt>
                <c:pt idx="9">
                  <c:v>3520</c:v>
                </c:pt>
                <c:pt idx="10">
                  <c:v>3966</c:v>
                </c:pt>
                <c:pt idx="11">
                  <c:v>2951</c:v>
                </c:pt>
                <c:pt idx="12">
                  <c:v>2661</c:v>
                </c:pt>
                <c:pt idx="13">
                  <c:v>2698</c:v>
                </c:pt>
                <c:pt idx="14">
                  <c:v>2192</c:v>
                </c:pt>
                <c:pt idx="15">
                  <c:v>2057</c:v>
                </c:pt>
                <c:pt idx="16">
                  <c:v>3116</c:v>
                </c:pt>
                <c:pt idx="17">
                  <c:v>39838</c:v>
                </c:pt>
                <c:pt idx="18">
                  <c:v>3401</c:v>
                </c:pt>
                <c:pt idx="19">
                  <c:v>3034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3B-FC41-9211-A04ECF04D7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2"/>
        <c:axId val="950416527"/>
        <c:axId val="950416943"/>
      </c:barChart>
      <c:lineChart>
        <c:grouping val="standard"/>
        <c:varyColors val="0"/>
        <c:ser>
          <c:idx val="0"/>
          <c:order val="0"/>
          <c:tx>
            <c:strRef>
              <c:f>グラフデータ!$B$2</c:f>
              <c:strCache>
                <c:ptCount val="1"/>
                <c:pt idx="0">
                  <c:v>全体_新規来訪率</c:v>
                </c:pt>
              </c:strCache>
            </c:strRef>
          </c:tx>
          <c:spPr>
            <a:ln w="28575" cap="rnd">
              <a:solidFill>
                <a:srgbClr val="545454"/>
              </a:solidFill>
              <a:round/>
            </a:ln>
            <a:effectLst/>
          </c:spPr>
          <c:marker>
            <c:symbol val="none"/>
          </c:marker>
          <c:trendline>
            <c:spPr>
              <a:ln w="25400" cap="rnd">
                <a:solidFill>
                  <a:srgbClr val="545454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グラフデータ!$A$3:$A$22</c:f>
              <c:strCache>
                <c:ptCount val="20"/>
                <c:pt idx="0">
                  <c:v>2023年6月1日</c:v>
                </c:pt>
                <c:pt idx="1">
                  <c:v>2023年6月2日</c:v>
                </c:pt>
                <c:pt idx="2">
                  <c:v>2023年6月3日</c:v>
                </c:pt>
                <c:pt idx="3">
                  <c:v>2023年6月4日</c:v>
                </c:pt>
                <c:pt idx="4">
                  <c:v>2023年6月5日</c:v>
                </c:pt>
                <c:pt idx="5">
                  <c:v>2023年6月6日</c:v>
                </c:pt>
                <c:pt idx="6">
                  <c:v>2023年6月7日</c:v>
                </c:pt>
                <c:pt idx="7">
                  <c:v>2023年6月8日</c:v>
                </c:pt>
                <c:pt idx="8">
                  <c:v>2023年6月9日</c:v>
                </c:pt>
                <c:pt idx="9">
                  <c:v>2023年6月10日</c:v>
                </c:pt>
                <c:pt idx="10">
                  <c:v>2023年6月11日</c:v>
                </c:pt>
                <c:pt idx="11">
                  <c:v>2023年6月12日</c:v>
                </c:pt>
                <c:pt idx="12">
                  <c:v>2023年6月13日</c:v>
                </c:pt>
                <c:pt idx="13">
                  <c:v>2023年6月14日</c:v>
                </c:pt>
                <c:pt idx="14">
                  <c:v>2023年6月15日</c:v>
                </c:pt>
                <c:pt idx="15">
                  <c:v>2023年6月16日</c:v>
                </c:pt>
                <c:pt idx="16">
                  <c:v>2023年6月17日</c:v>
                </c:pt>
                <c:pt idx="17">
                  <c:v>2023年6月18日</c:v>
                </c:pt>
                <c:pt idx="18">
                  <c:v>2023年6月19日</c:v>
                </c:pt>
                <c:pt idx="19">
                  <c:v>2023年6月20日</c:v>
                </c:pt>
              </c:strCache>
            </c:strRef>
          </c:cat>
          <c:val>
            <c:numRef>
              <c:f>グラフデータ!$B$3:$B$22</c:f>
              <c:numCache>
                <c:formatCode>0.0%</c:formatCode>
                <c:ptCount val="20"/>
                <c:pt idx="0">
                  <c:v>0.60568842921784005</c:v>
                </c:pt>
                <c:pt idx="1">
                  <c:v>0.63617502829120998</c:v>
                </c:pt>
                <c:pt idx="2">
                  <c:v>0.65243079000675197</c:v>
                </c:pt>
                <c:pt idx="3">
                  <c:v>0.65864158163265296</c:v>
                </c:pt>
                <c:pt idx="4">
                  <c:v>0.622946973251994</c:v>
                </c:pt>
                <c:pt idx="5">
                  <c:v>0.60340697364918805</c:v>
                </c:pt>
                <c:pt idx="6">
                  <c:v>0.59516358463726804</c:v>
                </c:pt>
                <c:pt idx="7">
                  <c:v>0.62035898696828096</c:v>
                </c:pt>
                <c:pt idx="8">
                  <c:v>0.63878591288229802</c:v>
                </c:pt>
                <c:pt idx="9">
                  <c:v>0.66128123238775105</c:v>
                </c:pt>
                <c:pt idx="10">
                  <c:v>0.66077974008663698</c:v>
                </c:pt>
                <c:pt idx="11">
                  <c:v>0.63503335485259305</c:v>
                </c:pt>
                <c:pt idx="12">
                  <c:v>0.62700282752120595</c:v>
                </c:pt>
                <c:pt idx="13">
                  <c:v>0.62381502890173401</c:v>
                </c:pt>
                <c:pt idx="14">
                  <c:v>0.59565217391304304</c:v>
                </c:pt>
                <c:pt idx="15">
                  <c:v>0.60058394160583894</c:v>
                </c:pt>
                <c:pt idx="16">
                  <c:v>0.64633893383115504</c:v>
                </c:pt>
                <c:pt idx="17">
                  <c:v>0.92640048368718397</c:v>
                </c:pt>
                <c:pt idx="18">
                  <c:v>0.66077326598018205</c:v>
                </c:pt>
                <c:pt idx="19">
                  <c:v>0.64621938232161802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13B-FC41-9211-A04ECF04D7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45570639"/>
        <c:axId val="1145585615"/>
      </c:lineChart>
      <c:catAx>
        <c:axId val="95041652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50416943"/>
        <c:crossesAt val="0"/>
        <c:auto val="1"/>
        <c:lblAlgn val="ctr"/>
        <c:lblOffset val="100"/>
        <c:noMultiLvlLbl val="1"/>
      </c:catAx>
      <c:valAx>
        <c:axId val="950416943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pPr>
            <a:endParaRPr lang="ja-JP"/>
          </a:p>
        </c:txPr>
        <c:crossAx val="950416527"/>
        <c:crosses val="autoZero"/>
        <c:crossBetween val="between"/>
      </c:valAx>
      <c:valAx>
        <c:axId val="1145585615"/>
        <c:scaling>
          <c:orientation val="minMax"/>
          <c:max val="1"/>
        </c:scaling>
        <c:delete val="0"/>
        <c:axPos val="r"/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pPr>
            <a:endParaRPr lang="ja-JP"/>
          </a:p>
        </c:txPr>
        <c:crossAx val="1145570639"/>
        <c:crosses val="max"/>
        <c:crossBetween val="between"/>
      </c:valAx>
      <c:catAx>
        <c:axId val="114557063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45585615"/>
        <c:crosses val="autoZero"/>
        <c:auto val="1"/>
        <c:lblAlgn val="ctr"/>
        <c:lblOffset val="100"/>
        <c:noMultiLvlLbl val="1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447252835301229"/>
          <c:y val="0.88748294441083131"/>
          <c:w val="0.549821517453704"/>
          <c:h val="8.49253237379676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accent3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メイリオ" panose="020B0604030504040204" pitchFamily="50" charset="-128"/>
          <a:ea typeface="メイリオ" panose="020B0604030504040204" pitchFamily="50" charset="-128"/>
        </a:defRPr>
      </a:pPr>
      <a:endParaRPr lang="ja-JP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956079978430232E-2"/>
          <c:y val="4.0592823758279467E-2"/>
          <c:w val="0.90087840043139533"/>
          <c:h val="0.90036306895695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Sheet7!$B$17</c:f>
              <c:strCache>
                <c:ptCount val="1"/>
                <c:pt idx="0">
                  <c:v>SPBP</c:v>
                </c:pt>
              </c:strCache>
            </c:strRef>
          </c:tx>
          <c:spPr>
            <a:solidFill>
              <a:sysClr val="window" lastClr="FFFFFF">
                <a:lumMod val="75000"/>
              </a:sys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Sheet7!$B$18:$B$21</c:f>
              <c:numCache>
                <c:formatCode>0.00%</c:formatCode>
                <c:ptCount val="4"/>
                <c:pt idx="0">
                  <c:v>5.8900523560209425E-3</c:v>
                </c:pt>
                <c:pt idx="1">
                  <c:v>5.0427872860635695E-3</c:v>
                </c:pt>
                <c:pt idx="2">
                  <c:v>4.2725924661553066E-3</c:v>
                </c:pt>
                <c:pt idx="3">
                  <c:v>4.5855022479465331E-3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03-2A4A-8CB2-EBE2BEF4FD79}"/>
            </c:ext>
          </c:extLst>
        </c:ser>
        <c:ser>
          <c:idx val="1"/>
          <c:order val="1"/>
          <c:tx>
            <c:strRef>
              <c:f>Sheet7!$C$17</c:f>
              <c:strCache>
                <c:ptCount val="1"/>
                <c:pt idx="0">
                  <c:v>トピPR</c:v>
                </c:pt>
              </c:strCache>
            </c:strRef>
          </c:tx>
          <c:spPr>
            <a:solidFill>
              <a:srgbClr val="00569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1803-2A4A-8CB2-EBE2BEF4FD79}"/>
              </c:ext>
            </c:extLst>
          </c:dPt>
          <c:dPt>
            <c:idx val="1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1803-2A4A-8CB2-EBE2BEF4FD79}"/>
              </c:ext>
            </c:extLst>
          </c:dPt>
          <c:dPt>
            <c:idx val="2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1803-2A4A-8CB2-EBE2BEF4FD79}"/>
              </c:ext>
            </c:extLst>
          </c:dPt>
          <c:dPt>
            <c:idx val="3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1803-2A4A-8CB2-EBE2BEF4FD79}"/>
              </c:ext>
            </c:extLst>
          </c:dPt>
          <c:dLbls>
            <c:delete val="1"/>
          </c:dLbls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Sheet7!$C$18:$C$21</c:f>
              <c:numCache>
                <c:formatCode>0.00%</c:formatCode>
                <c:ptCount val="4"/>
                <c:pt idx="0">
                  <c:v>5.3518305793643778E-2</c:v>
                </c:pt>
                <c:pt idx="1">
                  <c:v>4.5367311624980339E-2</c:v>
                </c:pt>
                <c:pt idx="2">
                  <c:v>3.8393958742396823E-2</c:v>
                </c:pt>
                <c:pt idx="3">
                  <c:v>2.0390576314253873E-2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1803-2A4A-8CB2-EBE2BEF4FD7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20"/>
        <c:axId val="1028670256"/>
        <c:axId val="1197107888"/>
      </c:barChart>
      <c:catAx>
        <c:axId val="10286702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7107888"/>
        <c:crosses val="autoZero"/>
        <c:auto val="1"/>
        <c:lblAlgn val="ctr"/>
        <c:lblOffset val="100"/>
        <c:noMultiLvlLbl val="0"/>
      </c:catAx>
      <c:valAx>
        <c:axId val="1197107888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1028670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2644753755088829E-3"/>
          <c:y val="2.9264113336119394E-2"/>
          <c:w val="0.90618154173880461"/>
          <c:h val="0.91194960329740415"/>
        </c:manualLayout>
      </c:layout>
      <c:barChart>
        <c:barDir val="bar"/>
        <c:grouping val="clustered"/>
        <c:varyColors val="0"/>
        <c:ser>
          <c:idx val="2"/>
          <c:order val="2"/>
          <c:tx>
            <c:strRef>
              <c:f>Sheet7!$D$17</c:f>
              <c:strCache>
                <c:ptCount val="1"/>
                <c:pt idx="0">
                  <c:v>SPBP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invertIfNegative val="0"/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Sheet7!$D$18:$D$21</c:f>
              <c:numCache>
                <c:formatCode>0.00%</c:formatCode>
                <c:ptCount val="4"/>
                <c:pt idx="0">
                  <c:v>1.0907504363001745E-3</c:v>
                </c:pt>
                <c:pt idx="1">
                  <c:v>4.5843520782396088E-4</c:v>
                </c:pt>
                <c:pt idx="2">
                  <c:v>3.5204881743601779E-4</c:v>
                </c:pt>
                <c:pt idx="3">
                  <c:v>1.7956390044581143E-4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C1-DC4D-ADB1-85779219F488}"/>
            </c:ext>
          </c:extLst>
        </c:ser>
        <c:ser>
          <c:idx val="3"/>
          <c:order val="3"/>
          <c:tx>
            <c:strRef>
              <c:f>Sheet7!$E$17</c:f>
              <c:strCache>
                <c:ptCount val="1"/>
                <c:pt idx="0">
                  <c:v>トピPR</c:v>
                </c:pt>
              </c:strCache>
            </c:strRef>
          </c:tx>
          <c:spPr>
            <a:solidFill>
              <a:srgbClr val="00569B"/>
            </a:solidFill>
            <a:ln>
              <a:noFill/>
            </a:ln>
            <a:effectLst/>
          </c:spPr>
          <c:invertIfNegative val="0"/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Sheet7!$E$18:$E$21</c:f>
              <c:numCache>
                <c:formatCode>0.00%</c:formatCode>
                <c:ptCount val="4"/>
                <c:pt idx="0">
                  <c:v>3.8585019587051928E-3</c:v>
                </c:pt>
                <c:pt idx="1">
                  <c:v>2.9337737926694984E-3</c:v>
                </c:pt>
                <c:pt idx="2">
                  <c:v>2.297156518691701E-3</c:v>
                </c:pt>
                <c:pt idx="3">
                  <c:v>9.4278230244711398E-4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3C1-DC4D-ADB1-85779219F4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axId val="1028670256"/>
        <c:axId val="1197107888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Sheet7!$B$17</c15:sqref>
                        </c15:formulaRef>
                      </c:ext>
                    </c:extLst>
                    <c:strCache>
                      <c:ptCount val="1"/>
                      <c:pt idx="0">
                        <c:v>SPBP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Sheet7!$A$18:$A$21</c15:sqref>
                        </c15:formulaRef>
                      </c:ext>
                    </c:extLst>
                    <c:strCache>
                      <c:ptCount val="4"/>
                      <c:pt idx="0">
                        <c:v>ヘビー（3PV以上）</c:v>
                      </c:pt>
                      <c:pt idx="1">
                        <c:v>ミドル（2PV）</c:v>
                      </c:pt>
                      <c:pt idx="2">
                        <c:v>ロー（1PV）</c:v>
                      </c:pt>
                      <c:pt idx="3">
                        <c:v>閲覧なし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Sheet7!$B$18:$B$21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5.8900523560209425E-3</c:v>
                      </c:pt>
                      <c:pt idx="1">
                        <c:v>5.0427872860635695E-3</c:v>
                      </c:pt>
                      <c:pt idx="2">
                        <c:v>4.2725924661553066E-3</c:v>
                      </c:pt>
                      <c:pt idx="3">
                        <c:v>4.5855022479465331E-3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63C1-DC4D-ADB1-85779219F488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Sheet7!$C$17</c15:sqref>
                        </c15:formulaRef>
                      </c:ext>
                    </c:extLst>
                    <c:strCache>
                      <c:ptCount val="1"/>
                      <c:pt idx="0">
                        <c:v>トピPR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Sheet7!$A$18:$A$21</c15:sqref>
                        </c15:formulaRef>
                      </c:ext>
                    </c:extLst>
                    <c:strCache>
                      <c:ptCount val="4"/>
                      <c:pt idx="0">
                        <c:v>ヘビー（3PV以上）</c:v>
                      </c:pt>
                      <c:pt idx="1">
                        <c:v>ミドル（2PV）</c:v>
                      </c:pt>
                      <c:pt idx="2">
                        <c:v>ロー（1PV）</c:v>
                      </c:pt>
                      <c:pt idx="3">
                        <c:v>閲覧なし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Sheet7!$C$18:$C$21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5.3518305793643778E-2</c:v>
                      </c:pt>
                      <c:pt idx="1">
                        <c:v>4.5367311624980339E-2</c:v>
                      </c:pt>
                      <c:pt idx="2">
                        <c:v>3.8393958742396823E-2</c:v>
                      </c:pt>
                      <c:pt idx="3">
                        <c:v>2.0390576314253873E-2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3C1-DC4D-ADB1-85779219F488}"/>
                  </c:ext>
                </c:extLst>
              </c15:ser>
            </c15:filteredBarSeries>
          </c:ext>
        </c:extLst>
      </c:barChart>
      <c:catAx>
        <c:axId val="10286702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7107888"/>
        <c:crosses val="autoZero"/>
        <c:auto val="1"/>
        <c:lblAlgn val="ctr"/>
        <c:lblOffset val="100"/>
        <c:noMultiLvlLbl val="0"/>
      </c:catAx>
      <c:valAx>
        <c:axId val="1197107888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1028670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692992434918779E-2"/>
          <c:y val="8.7275599971196965E-2"/>
          <c:w val="0.60848299395474736"/>
          <c:h val="0.9127244000288030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売上高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42E-AF40-A52A-665FAFF32093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42E-AF40-A52A-665FAFF32093}"/>
              </c:ext>
            </c:extLst>
          </c:dPt>
          <c:dPt>
            <c:idx val="2"/>
            <c:bubble3D val="0"/>
            <c:spPr>
              <a:solidFill>
                <a:schemeClr val="bg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42E-AF40-A52A-665FAFF32093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42E-AF40-A52A-665FAFF32093}"/>
              </c:ext>
            </c:extLst>
          </c:dPt>
          <c:cat>
            <c:strRef>
              <c:f>Sheet1!$A$2:$A$4</c:f>
              <c:strCache>
                <c:ptCount val="3"/>
                <c:pt idx="0">
                  <c:v>視覚情報</c:v>
                </c:pt>
                <c:pt idx="1">
                  <c:v>聴覚情報</c:v>
                </c:pt>
                <c:pt idx="2">
                  <c:v>言語情報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0.55000000000000004</c:v>
                </c:pt>
                <c:pt idx="1">
                  <c:v>0.38</c:v>
                </c:pt>
                <c:pt idx="2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42E-AF40-A52A-665FAFF320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526149519734669E-2"/>
          <c:y val="0.15419302207473698"/>
          <c:w val="0.91894770096053069"/>
          <c:h val="0.73271728454954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675-1643-B379-FF60D860364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675-1643-B379-FF60D860364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675-1643-B379-FF60D8603645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675-1643-B379-FF60D8603645}"/>
              </c:ext>
            </c:extLst>
          </c:dPt>
          <c:cat>
            <c:strRef>
              <c:f>Sheet1!$A$2:$A$4</c:f>
              <c:strCache>
                <c:ptCount val="2"/>
                <c:pt idx="0">
                  <c:v>通常広告枠</c:v>
                </c:pt>
                <c:pt idx="1">
                  <c:v>ブランドパネル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0.01</c:v>
                </c:pt>
                <c:pt idx="1">
                  <c:v>1.2E-2</c:v>
                </c:pt>
                <c:pt idx="2">
                  <c:v>1.4E-2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675-1643-B379-FF60D86036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9"/>
        <c:overlap val="-38"/>
        <c:axId val="2117347232"/>
        <c:axId val="1242251728"/>
      </c:barChart>
      <c:catAx>
        <c:axId val="211734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defRPr>
            </a:pPr>
            <a:endParaRPr lang="ja-JP"/>
          </a:p>
        </c:txPr>
        <c:crossAx val="1242251728"/>
        <c:crosses val="autoZero"/>
        <c:auto val="1"/>
        <c:lblAlgn val="ctr"/>
        <c:lblOffset val="0"/>
        <c:noMultiLvlLbl val="0"/>
      </c:catAx>
      <c:valAx>
        <c:axId val="1242251728"/>
        <c:scaling>
          <c:orientation val="minMax"/>
          <c:max val="0.02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crossAx val="2117347232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デバイスによる行動特性!$C$9</c:f>
              <c:strCache>
                <c:ptCount val="1"/>
                <c:pt idx="0">
                  <c:v>PC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デバイスによる行動特性!$B$10:$B$21</c:f>
              <c:strCache>
                <c:ptCount val="12"/>
                <c:pt idx="0">
                  <c:v>銀行、金融</c:v>
                </c:pt>
                <c:pt idx="1">
                  <c:v>銀行、金融/投資家</c:v>
                </c:pt>
                <c:pt idx="2">
                  <c:v>求人/新卒採用</c:v>
                </c:pt>
                <c:pt idx="3">
                  <c:v>求人/業種/医薬、食品、化学、素材</c:v>
                </c:pt>
                <c:pt idx="4">
                  <c:v>旅行、交通/レンタカー</c:v>
                </c:pt>
                <c:pt idx="5">
                  <c:v>旅行、交通/航空チケット/海外</c:v>
                </c:pt>
                <c:pt idx="6">
                  <c:v>求人/業種/Web、インターネット、ゲーム</c:v>
                </c:pt>
                <c:pt idx="7">
                  <c:v>求人/業種/ITエンジニア（システム開発、SE、インフラ）</c:v>
                </c:pt>
                <c:pt idx="8">
                  <c:v>コンピューター、周辺機器/プリンター、スキャナー、FAX</c:v>
                </c:pt>
                <c:pt idx="9">
                  <c:v>ビジネスサービス</c:v>
                </c:pt>
                <c:pt idx="10">
                  <c:v>ビジネスサービス/クラウドサービス</c:v>
                </c:pt>
                <c:pt idx="11">
                  <c:v>ソフトウエア/業務管理、会計ソフト</c:v>
                </c:pt>
              </c:strCache>
            </c:strRef>
          </c:cat>
          <c:val>
            <c:numRef>
              <c:f>デバイスによる行動特性!$C$10:$C$21</c:f>
              <c:numCache>
                <c:formatCode>0.0%</c:formatCode>
                <c:ptCount val="12"/>
                <c:pt idx="0">
                  <c:v>0.61526491869602429</c:v>
                </c:pt>
                <c:pt idx="1">
                  <c:v>0.61526491869602429</c:v>
                </c:pt>
                <c:pt idx="2">
                  <c:v>0.61642956535821658</c:v>
                </c:pt>
                <c:pt idx="3">
                  <c:v>0.64198939876346361</c:v>
                </c:pt>
                <c:pt idx="4">
                  <c:v>0.65870344843405804</c:v>
                </c:pt>
                <c:pt idx="5">
                  <c:v>0.67381478081817947</c:v>
                </c:pt>
                <c:pt idx="6">
                  <c:v>0.74299810229572627</c:v>
                </c:pt>
                <c:pt idx="7">
                  <c:v>0.77674846666776043</c:v>
                </c:pt>
                <c:pt idx="8">
                  <c:v>0.89344760140877111</c:v>
                </c:pt>
                <c:pt idx="9">
                  <c:v>0.89759793680500344</c:v>
                </c:pt>
                <c:pt idx="10">
                  <c:v>0.91042740023575219</c:v>
                </c:pt>
                <c:pt idx="11">
                  <c:v>0.93056961356721546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2F-1045-99FB-7F542CF90098}"/>
            </c:ext>
          </c:extLst>
        </c:ser>
        <c:ser>
          <c:idx val="1"/>
          <c:order val="1"/>
          <c:tx>
            <c:strRef>
              <c:f>デバイスによる行動特性!$D$9</c:f>
              <c:strCache>
                <c:ptCount val="1"/>
                <c:pt idx="0">
                  <c:v>スマートフォン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デバイスによる行動特性!$B$10:$B$21</c:f>
              <c:strCache>
                <c:ptCount val="12"/>
                <c:pt idx="0">
                  <c:v>銀行、金融</c:v>
                </c:pt>
                <c:pt idx="1">
                  <c:v>銀行、金融/投資家</c:v>
                </c:pt>
                <c:pt idx="2">
                  <c:v>求人/新卒採用</c:v>
                </c:pt>
                <c:pt idx="3">
                  <c:v>求人/業種/医薬、食品、化学、素材</c:v>
                </c:pt>
                <c:pt idx="4">
                  <c:v>旅行、交通/レンタカー</c:v>
                </c:pt>
                <c:pt idx="5">
                  <c:v>旅行、交通/航空チケット/海外</c:v>
                </c:pt>
                <c:pt idx="6">
                  <c:v>求人/業種/Web、インターネット、ゲーム</c:v>
                </c:pt>
                <c:pt idx="7">
                  <c:v>求人/業種/ITエンジニア（システム開発、SE、インフラ）</c:v>
                </c:pt>
                <c:pt idx="8">
                  <c:v>コンピューター、周辺機器/プリンター、スキャナー、FAX</c:v>
                </c:pt>
                <c:pt idx="9">
                  <c:v>ビジネスサービス</c:v>
                </c:pt>
                <c:pt idx="10">
                  <c:v>ビジネスサービス/クラウドサービス</c:v>
                </c:pt>
                <c:pt idx="11">
                  <c:v>ソフトウエア/業務管理、会計ソフト</c:v>
                </c:pt>
              </c:strCache>
            </c:strRef>
          </c:cat>
          <c:val>
            <c:numRef>
              <c:f>デバイスによる行動特性!$D$10:$D$21</c:f>
              <c:numCache>
                <c:formatCode>0.0%</c:formatCode>
                <c:ptCount val="12"/>
                <c:pt idx="0">
                  <c:v>0.38473508130397571</c:v>
                </c:pt>
                <c:pt idx="1">
                  <c:v>0.38473508130397571</c:v>
                </c:pt>
                <c:pt idx="2">
                  <c:v>0.38357043464178348</c:v>
                </c:pt>
                <c:pt idx="3">
                  <c:v>0.35801060123653633</c:v>
                </c:pt>
                <c:pt idx="4">
                  <c:v>0.34129655156594185</c:v>
                </c:pt>
                <c:pt idx="5">
                  <c:v>0.32618521918182042</c:v>
                </c:pt>
                <c:pt idx="6">
                  <c:v>0.25700189770427367</c:v>
                </c:pt>
                <c:pt idx="7">
                  <c:v>0.22325153333223952</c:v>
                </c:pt>
                <c:pt idx="8">
                  <c:v>0.10655239859122893</c:v>
                </c:pt>
                <c:pt idx="9">
                  <c:v>0.10240206319499655</c:v>
                </c:pt>
                <c:pt idx="10">
                  <c:v>8.9572599764247779E-2</c:v>
                </c:pt>
                <c:pt idx="11">
                  <c:v>6.9430386432784638E-2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02F-1045-99FB-7F542CF900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6705695"/>
        <c:axId val="116700415"/>
      </c:barChart>
      <c:catAx>
        <c:axId val="11670569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16700415"/>
        <c:crosses val="autoZero"/>
        <c:auto val="1"/>
        <c:lblAlgn val="ctr"/>
        <c:lblOffset val="100"/>
        <c:noMultiLvlLbl val="0"/>
      </c:catAx>
      <c:valAx>
        <c:axId val="11670041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67056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766736298091658"/>
          <c:y val="0.89798234054242332"/>
          <c:w val="0.19703339479131793"/>
          <c:h val="7.92162044733941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8362444542148"/>
          <c:y val="0.10170149998578662"/>
          <c:w val="0.5089517966345577"/>
          <c:h val="0.7088395065293579"/>
        </c:manualLayout>
      </c:layout>
      <c:barChart>
        <c:barDir val="col"/>
        <c:grouping val="percentStacked"/>
        <c:varyColors val="0"/>
        <c:ser>
          <c:idx val="3"/>
          <c:order val="0"/>
          <c:tx>
            <c:strRef>
              <c:f>反応ユーザー!$B$7</c:f>
              <c:strCache>
                <c:ptCount val="1"/>
                <c:pt idx="0">
                  <c:v>PC広告のみ高反応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反応ユーザー!$C$7:$D$7</c:f>
              <c:numCache>
                <c:formatCode>0%</c:formatCode>
                <c:ptCount val="2"/>
                <c:pt idx="0">
                  <c:v>0.62</c:v>
                </c:pt>
                <c:pt idx="1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66-744F-9C61-AD5589229527}"/>
            </c:ext>
          </c:extLst>
        </c:ser>
        <c:ser>
          <c:idx val="2"/>
          <c:order val="1"/>
          <c:tx>
            <c:strRef>
              <c:f>反応ユーザー!$B$6</c:f>
              <c:strCache>
                <c:ptCount val="1"/>
                <c:pt idx="0">
                  <c:v>SP広告のみ高反応</c:v>
                </c:pt>
              </c:strCache>
            </c:strRef>
          </c:tx>
          <c:spPr>
            <a:solidFill>
              <a:srgbClr val="FCEDED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反応ユーザー!$C$6:$D$6</c:f>
              <c:numCache>
                <c:formatCode>0%</c:formatCode>
                <c:ptCount val="2"/>
                <c:pt idx="0">
                  <c:v>0.01</c:v>
                </c:pt>
                <c:pt idx="1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266-744F-9C61-AD5589229527}"/>
            </c:ext>
          </c:extLst>
        </c:ser>
        <c:ser>
          <c:idx val="1"/>
          <c:order val="2"/>
          <c:tx>
            <c:strRef>
              <c:f>反応ユーザー!$B$5</c:f>
              <c:strCache>
                <c:ptCount val="1"/>
                <c:pt idx="0">
                  <c:v>広告全体 高反応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反応ユーザー!$C$5:$D$5</c:f>
              <c:numCache>
                <c:formatCode>0%</c:formatCode>
                <c:ptCount val="2"/>
                <c:pt idx="0">
                  <c:v>0.37</c:v>
                </c:pt>
                <c:pt idx="1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266-744F-9C61-AD5589229527}"/>
            </c:ext>
          </c:extLst>
        </c:ser>
        <c:ser>
          <c:idx val="0"/>
          <c:order val="3"/>
          <c:tx>
            <c:strRef>
              <c:f>反応ユーザー!$B$4</c:f>
              <c:strCache>
                <c:ptCount val="1"/>
                <c:pt idx="0">
                  <c:v>広告全体 低反応</c:v>
                </c:pt>
              </c:strCache>
            </c:strRef>
          </c:tx>
          <c:spPr>
            <a:solidFill>
              <a:srgbClr val="545454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反応ユーザー!$C$4:$D$4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266-744F-9C61-AD55892295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56797247"/>
        <c:axId val="256798207"/>
      </c:barChart>
      <c:catAx>
        <c:axId val="2567972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6798207"/>
        <c:crosses val="autoZero"/>
        <c:auto val="1"/>
        <c:lblAlgn val="ctr"/>
        <c:lblOffset val="100"/>
        <c:noMultiLvlLbl val="0"/>
      </c:catAx>
      <c:valAx>
        <c:axId val="256798207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6797247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tr"/>
      <c:layout>
        <c:manualLayout>
          <c:xMode val="edge"/>
          <c:yMode val="edge"/>
          <c:x val="0.64724489388065065"/>
          <c:y val="4.8717614353442192E-2"/>
          <c:w val="0.27153683200767414"/>
          <c:h val="0.363398776566055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F1E607-4355-4432-BDA2-A206345C7031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925FE313-C578-41A2-A4CF-AA6D4A2CEA00}">
      <dgm:prSet phldrT="[テキスト]" custT="1"/>
      <dgm:spPr>
        <a:xfrm>
          <a:off x="1190756" y="1340522"/>
          <a:ext cx="935997" cy="935997"/>
        </a:xfrm>
        <a:prstGeom prst="ellipse">
          <a:avLst/>
        </a:prstGeom>
        <a:solidFill>
          <a:srgbClr val="FFFFFF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 tIns="72000"/>
        <a:lstStyle/>
        <a:p>
          <a:pPr>
            <a:buNone/>
          </a:pPr>
          <a:r>
            <a:rPr kumimoji="1" lang="ja-JP" altLang="en-US" sz="1800" b="1" dirty="0">
              <a:solidFill>
                <a:schemeClr val="accent5">
                  <a:lumMod val="75000"/>
                </a:schemeClr>
              </a:solidFill>
              <a:latin typeface="メイリオ"/>
              <a:ea typeface="メイリオ"/>
              <a:cs typeface="+mn-cs"/>
            </a:rPr>
            <a:t>選定</a:t>
          </a:r>
        </a:p>
      </dgm:t>
    </dgm:pt>
    <dgm:pt modelId="{649C77AD-20E9-40F5-A6C5-16E712CBEAA1}" type="parTrans" cxnId="{7FEE6706-FFD6-43F3-9201-F41A66B1BBFA}">
      <dgm:prSet/>
      <dgm:spPr/>
      <dgm:t>
        <a:bodyPr/>
        <a:lstStyle/>
        <a:p>
          <a:endParaRPr kumimoji="1" lang="ja-JP" altLang="en-US" b="1"/>
        </a:p>
      </dgm:t>
    </dgm:pt>
    <dgm:pt modelId="{224CB54E-985F-466E-9638-3022BE0B497B}" type="sibTrans" cxnId="{7FEE6706-FFD6-43F3-9201-F41A66B1BBFA}">
      <dgm:prSet/>
      <dgm:spPr/>
      <dgm:t>
        <a:bodyPr/>
        <a:lstStyle/>
        <a:p>
          <a:endParaRPr kumimoji="1" lang="ja-JP" altLang="en-US" b="1"/>
        </a:p>
      </dgm:t>
    </dgm:pt>
    <dgm:pt modelId="{5FE63412-6B65-4727-B750-7B2CAF872033}">
      <dgm:prSet phldrT="[テキスト]" custT="1"/>
      <dgm:spPr>
        <a:xfrm>
          <a:off x="1239270" y="130293"/>
          <a:ext cx="838970" cy="838970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速報性</a:t>
          </a:r>
        </a:p>
      </dgm:t>
    </dgm:pt>
    <dgm:pt modelId="{49056B96-8744-4B03-9456-4F5FBD010F95}" type="parTrans" cxnId="{10CBF803-A5F7-4CDD-8CF2-536FEDB17284}">
      <dgm:prSet/>
      <dgm:spPr>
        <a:xfrm rot="16200000">
          <a:off x="1473126" y="1132133"/>
          <a:ext cx="37125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249217D6-D542-46E2-B1AB-EDB7EF401614}" type="sibTrans" cxnId="{10CBF803-A5F7-4CDD-8CF2-536FEDB17284}">
      <dgm:prSet/>
      <dgm:spPr/>
      <dgm:t>
        <a:bodyPr/>
        <a:lstStyle/>
        <a:p>
          <a:endParaRPr kumimoji="1" lang="ja-JP" altLang="en-US" b="1"/>
        </a:p>
      </dgm:t>
    </dgm:pt>
    <dgm:pt modelId="{E347C5C2-F69D-4412-98AD-E1CF608E4443}">
      <dgm:prSet phldrT="[テキスト]" custT="1"/>
      <dgm:spPr>
        <a:xfrm>
          <a:off x="2223394" y="604223"/>
          <a:ext cx="838970" cy="838970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真実性</a:t>
          </a:r>
        </a:p>
      </dgm:t>
    </dgm:pt>
    <dgm:pt modelId="{9DF1009D-CC5B-4D34-8845-C5CCBCA400EA}" type="parTrans" cxnId="{1BE3B0BB-0782-4F82-83A3-5D6083634E17}">
      <dgm:prSet/>
      <dgm:spPr>
        <a:xfrm rot="19285714">
          <a:off x="1984153" y="1378230"/>
          <a:ext cx="37125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EC57ECE6-6C9B-48BB-B56F-8AE2A844AAB1}" type="sibTrans" cxnId="{1BE3B0BB-0782-4F82-83A3-5D6083634E17}">
      <dgm:prSet/>
      <dgm:spPr/>
      <dgm:t>
        <a:bodyPr/>
        <a:lstStyle/>
        <a:p>
          <a:endParaRPr kumimoji="1" lang="ja-JP" altLang="en-US" b="1"/>
        </a:p>
      </dgm:t>
    </dgm:pt>
    <dgm:pt modelId="{B43568CE-D32E-4F19-8146-AF4600CC2F2C}">
      <dgm:prSet phldrT="[テキスト]" custT="1"/>
      <dgm:spPr>
        <a:xfrm>
          <a:off x="2466453" y="1669132"/>
          <a:ext cx="838970" cy="838970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新奇性</a:t>
          </a:r>
        </a:p>
      </dgm:t>
    </dgm:pt>
    <dgm:pt modelId="{C2732F9B-A99D-4C92-AF04-56E0FAC7CF83}" type="parTrans" cxnId="{51F76D3B-BB2D-496B-B872-8054EE1F282F}">
      <dgm:prSet/>
      <dgm:spPr>
        <a:xfrm rot="771429">
          <a:off x="2110366" y="1931206"/>
          <a:ext cx="37125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F867FB1A-C0B1-4459-AEC3-C5419AFF94C1}" type="sibTrans" cxnId="{51F76D3B-BB2D-496B-B872-8054EE1F282F}">
      <dgm:prSet/>
      <dgm:spPr/>
      <dgm:t>
        <a:bodyPr/>
        <a:lstStyle/>
        <a:p>
          <a:endParaRPr kumimoji="1" lang="ja-JP" altLang="en-US" b="1"/>
        </a:p>
      </dgm:t>
    </dgm:pt>
    <dgm:pt modelId="{2B3BE723-4424-4E17-9D62-6518E1A1A373}">
      <dgm:prSet phldrT="[テキスト]" custT="1"/>
      <dgm:spPr>
        <a:xfrm>
          <a:off x="1785418" y="2523123"/>
          <a:ext cx="838970" cy="838970"/>
        </a:xfrm>
        <a:prstGeom prst="ellipse">
          <a:avLst/>
        </a:prstGeom>
        <a:gradFill flip="none" rotWithShape="1">
          <a:gsLst>
            <a:gs pos="0">
              <a:srgbClr val="E5EEF5"/>
            </a:gs>
            <a:gs pos="50000">
              <a:schemeClr val="accent5"/>
            </a:gs>
          </a:gsLst>
          <a:lin ang="2700000" scaled="1"/>
          <a:tileRect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公益性</a:t>
          </a:r>
        </a:p>
      </dgm:t>
    </dgm:pt>
    <dgm:pt modelId="{0E732D44-3614-4BE5-9DD9-0E0963FDDE63}" type="parTrans" cxnId="{1A8293D1-2FE6-4471-B5D4-4E16601BAFEB}">
      <dgm:prSet/>
      <dgm:spPr>
        <a:xfrm rot="3857143">
          <a:off x="1756724" y="2374659"/>
          <a:ext cx="37125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C01B8FBA-4F76-47B2-8828-37AC3BAC774C}" type="sibTrans" cxnId="{1A8293D1-2FE6-4471-B5D4-4E16601BAFEB}">
      <dgm:prSet/>
      <dgm:spPr/>
      <dgm:t>
        <a:bodyPr/>
        <a:lstStyle/>
        <a:p>
          <a:endParaRPr kumimoji="1" lang="ja-JP" altLang="en-US" b="1"/>
        </a:p>
      </dgm:t>
    </dgm:pt>
    <dgm:pt modelId="{68A168DE-2685-42BB-9590-AD8641DC7B35}">
      <dgm:prSet phldrT="[テキスト]" custT="1"/>
      <dgm:spPr>
        <a:xfrm>
          <a:off x="255145" y="604223"/>
          <a:ext cx="838970" cy="838970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品位</a:t>
          </a:r>
        </a:p>
      </dgm:t>
    </dgm:pt>
    <dgm:pt modelId="{0D834326-1AB6-482E-AA84-68C123475981}" type="parTrans" cxnId="{FF9F144D-CCB1-4F1B-8BD8-58775200DD99}">
      <dgm:prSet/>
      <dgm:spPr>
        <a:xfrm rot="13114286">
          <a:off x="962099" y="1378230"/>
          <a:ext cx="37125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E9D3D389-A080-4EF9-B125-37B8EB8422E4}" type="sibTrans" cxnId="{FF9F144D-CCB1-4F1B-8BD8-58775200DD99}">
      <dgm:prSet/>
      <dgm:spPr/>
      <dgm:t>
        <a:bodyPr/>
        <a:lstStyle/>
        <a:p>
          <a:endParaRPr kumimoji="1" lang="ja-JP" altLang="en-US" b="1"/>
        </a:p>
      </dgm:t>
    </dgm:pt>
    <dgm:pt modelId="{E255A654-F7CD-47B2-84B9-365F8703F3A0}">
      <dgm:prSet phldrT="[テキスト]" custT="1"/>
      <dgm:spPr>
        <a:xfrm>
          <a:off x="693122" y="2523123"/>
          <a:ext cx="838970" cy="838970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認知度</a:t>
          </a:r>
        </a:p>
      </dgm:t>
    </dgm:pt>
    <dgm:pt modelId="{4907CD92-A41A-4ABA-9B3C-60059612FAFA}" type="parTrans" cxnId="{C945BE39-DF02-4CF5-B7B1-820C899103AF}">
      <dgm:prSet/>
      <dgm:spPr>
        <a:xfrm rot="6942857">
          <a:off x="1189527" y="2374659"/>
          <a:ext cx="37125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2DE814C2-6065-4932-ADE4-8D1D02D82BCC}" type="sibTrans" cxnId="{C945BE39-DF02-4CF5-B7B1-820C899103AF}">
      <dgm:prSet/>
      <dgm:spPr/>
      <dgm:t>
        <a:bodyPr/>
        <a:lstStyle/>
        <a:p>
          <a:endParaRPr kumimoji="1" lang="ja-JP" altLang="en-US" b="1"/>
        </a:p>
      </dgm:t>
    </dgm:pt>
    <dgm:pt modelId="{81A75F70-A507-4917-B395-8CC6193A2BCD}">
      <dgm:prSet phldrT="[テキスト]" custT="1"/>
      <dgm:spPr>
        <a:xfrm>
          <a:off x="12087" y="1669132"/>
          <a:ext cx="838970" cy="838970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表現力</a:t>
          </a:r>
        </a:p>
      </dgm:t>
    </dgm:pt>
    <dgm:pt modelId="{60822B89-54B2-4D52-8E55-BFFDB3A1B987}" type="parTrans" cxnId="{C4C64898-51FA-4FBB-87EE-972AAAFE639F}">
      <dgm:prSet/>
      <dgm:spPr>
        <a:xfrm rot="10028571">
          <a:off x="835886" y="1931206"/>
          <a:ext cx="37125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DF42778F-B353-4AD5-B65F-D3C034BD32BA}" type="sibTrans" cxnId="{C4C64898-51FA-4FBB-87EE-972AAAFE639F}">
      <dgm:prSet/>
      <dgm:spPr/>
      <dgm:t>
        <a:bodyPr/>
        <a:lstStyle/>
        <a:p>
          <a:endParaRPr kumimoji="1" lang="ja-JP" altLang="en-US" b="1"/>
        </a:p>
      </dgm:t>
    </dgm:pt>
    <dgm:pt modelId="{1E68D5FF-8C7B-4AE6-AC7D-01A9E160B1EF}" type="pres">
      <dgm:prSet presAssocID="{29F1E607-4355-4432-BDA2-A206345C7031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8D78166-EEF9-4268-9BB1-8B17FEF9758A}" type="pres">
      <dgm:prSet presAssocID="{925FE313-C578-41A2-A4CF-AA6D4A2CEA00}" presName="centerShape" presStyleLbl="node0" presStyleIdx="0" presStyleCnt="1" custScaleX="111565" custScaleY="111565"/>
      <dgm:spPr/>
    </dgm:pt>
    <dgm:pt modelId="{3184926B-EA38-45F8-AA5F-B2783861C8E2}" type="pres">
      <dgm:prSet presAssocID="{49056B96-8744-4B03-9456-4F5FBD010F95}" presName="Name9" presStyleLbl="parChTrans1D2" presStyleIdx="0" presStyleCnt="7"/>
      <dgm:spPr/>
    </dgm:pt>
    <dgm:pt modelId="{8B8429DE-5E59-4809-8D79-E212B626D874}" type="pres">
      <dgm:prSet presAssocID="{49056B96-8744-4B03-9456-4F5FBD010F95}" presName="connTx" presStyleLbl="parChTrans1D2" presStyleIdx="0" presStyleCnt="7"/>
      <dgm:spPr/>
    </dgm:pt>
    <dgm:pt modelId="{DC4450A3-AC79-462A-8FF0-3EEBF97C8CFA}" type="pres">
      <dgm:prSet presAssocID="{5FE63412-6B65-4727-B750-7B2CAF872033}" presName="node" presStyleLbl="node1" presStyleIdx="0" presStyleCnt="7">
        <dgm:presLayoutVars>
          <dgm:bulletEnabled val="1"/>
        </dgm:presLayoutVars>
      </dgm:prSet>
      <dgm:spPr/>
    </dgm:pt>
    <dgm:pt modelId="{0F86C500-255D-49E8-A6F3-81D1EF822264}" type="pres">
      <dgm:prSet presAssocID="{9DF1009D-CC5B-4D34-8845-C5CCBCA400EA}" presName="Name9" presStyleLbl="parChTrans1D2" presStyleIdx="1" presStyleCnt="7"/>
      <dgm:spPr/>
    </dgm:pt>
    <dgm:pt modelId="{952D91F1-1F18-4C3F-B3C6-F38F49024F6F}" type="pres">
      <dgm:prSet presAssocID="{9DF1009D-CC5B-4D34-8845-C5CCBCA400EA}" presName="connTx" presStyleLbl="parChTrans1D2" presStyleIdx="1" presStyleCnt="7"/>
      <dgm:spPr/>
    </dgm:pt>
    <dgm:pt modelId="{46266621-DB17-4DED-8ADB-C3AE8A06AC07}" type="pres">
      <dgm:prSet presAssocID="{E347C5C2-F69D-4412-98AD-E1CF608E4443}" presName="node" presStyleLbl="node1" presStyleIdx="1" presStyleCnt="7">
        <dgm:presLayoutVars>
          <dgm:bulletEnabled val="1"/>
        </dgm:presLayoutVars>
      </dgm:prSet>
      <dgm:spPr/>
    </dgm:pt>
    <dgm:pt modelId="{8D62A061-6FB0-4E7C-8794-0D06FBE5DCDD}" type="pres">
      <dgm:prSet presAssocID="{C2732F9B-A99D-4C92-AF04-56E0FAC7CF83}" presName="Name9" presStyleLbl="parChTrans1D2" presStyleIdx="2" presStyleCnt="7"/>
      <dgm:spPr/>
    </dgm:pt>
    <dgm:pt modelId="{6CECB44E-C59D-4720-B34A-107D30B65214}" type="pres">
      <dgm:prSet presAssocID="{C2732F9B-A99D-4C92-AF04-56E0FAC7CF83}" presName="connTx" presStyleLbl="parChTrans1D2" presStyleIdx="2" presStyleCnt="7"/>
      <dgm:spPr/>
    </dgm:pt>
    <dgm:pt modelId="{2FD853C4-3C5D-43F5-9CC8-F3F06659E9FB}" type="pres">
      <dgm:prSet presAssocID="{B43568CE-D32E-4F19-8146-AF4600CC2F2C}" presName="node" presStyleLbl="node1" presStyleIdx="2" presStyleCnt="7">
        <dgm:presLayoutVars>
          <dgm:bulletEnabled val="1"/>
        </dgm:presLayoutVars>
      </dgm:prSet>
      <dgm:spPr/>
    </dgm:pt>
    <dgm:pt modelId="{2420503D-8C15-4DDB-98B0-210175AC5E3E}" type="pres">
      <dgm:prSet presAssocID="{0E732D44-3614-4BE5-9DD9-0E0963FDDE63}" presName="Name9" presStyleLbl="parChTrans1D2" presStyleIdx="3" presStyleCnt="7"/>
      <dgm:spPr/>
    </dgm:pt>
    <dgm:pt modelId="{D1188582-9736-4764-8229-245656CBB126}" type="pres">
      <dgm:prSet presAssocID="{0E732D44-3614-4BE5-9DD9-0E0963FDDE63}" presName="connTx" presStyleLbl="parChTrans1D2" presStyleIdx="3" presStyleCnt="7"/>
      <dgm:spPr/>
    </dgm:pt>
    <dgm:pt modelId="{6D46B0F8-6EDD-4516-8F37-B712E9236D1C}" type="pres">
      <dgm:prSet presAssocID="{2B3BE723-4424-4E17-9D62-6518E1A1A373}" presName="node" presStyleLbl="node1" presStyleIdx="3" presStyleCnt="7">
        <dgm:presLayoutVars>
          <dgm:bulletEnabled val="1"/>
        </dgm:presLayoutVars>
      </dgm:prSet>
      <dgm:spPr/>
    </dgm:pt>
    <dgm:pt modelId="{F123A628-4812-4982-80A9-27F123F9AD42}" type="pres">
      <dgm:prSet presAssocID="{4907CD92-A41A-4ABA-9B3C-60059612FAFA}" presName="Name9" presStyleLbl="parChTrans1D2" presStyleIdx="4" presStyleCnt="7"/>
      <dgm:spPr/>
    </dgm:pt>
    <dgm:pt modelId="{8A13567A-9F70-422E-B3ED-B6869B2F6CDC}" type="pres">
      <dgm:prSet presAssocID="{4907CD92-A41A-4ABA-9B3C-60059612FAFA}" presName="connTx" presStyleLbl="parChTrans1D2" presStyleIdx="4" presStyleCnt="7"/>
      <dgm:spPr/>
    </dgm:pt>
    <dgm:pt modelId="{DBB1F7E4-D625-4CD8-A462-F3FBB14B94D8}" type="pres">
      <dgm:prSet presAssocID="{E255A654-F7CD-47B2-84B9-365F8703F3A0}" presName="node" presStyleLbl="node1" presStyleIdx="4" presStyleCnt="7">
        <dgm:presLayoutVars>
          <dgm:bulletEnabled val="1"/>
        </dgm:presLayoutVars>
      </dgm:prSet>
      <dgm:spPr/>
    </dgm:pt>
    <dgm:pt modelId="{BE58D49E-4400-4846-A493-7F219B2F9D96}" type="pres">
      <dgm:prSet presAssocID="{60822B89-54B2-4D52-8E55-BFFDB3A1B987}" presName="Name9" presStyleLbl="parChTrans1D2" presStyleIdx="5" presStyleCnt="7"/>
      <dgm:spPr/>
    </dgm:pt>
    <dgm:pt modelId="{BA70A60C-298B-4103-B0F5-6FEE79F56AAA}" type="pres">
      <dgm:prSet presAssocID="{60822B89-54B2-4D52-8E55-BFFDB3A1B987}" presName="connTx" presStyleLbl="parChTrans1D2" presStyleIdx="5" presStyleCnt="7"/>
      <dgm:spPr/>
    </dgm:pt>
    <dgm:pt modelId="{28AF0EDD-6354-4FCA-A573-A02078A43A48}" type="pres">
      <dgm:prSet presAssocID="{81A75F70-A507-4917-B395-8CC6193A2BCD}" presName="node" presStyleLbl="node1" presStyleIdx="5" presStyleCnt="7">
        <dgm:presLayoutVars>
          <dgm:bulletEnabled val="1"/>
        </dgm:presLayoutVars>
      </dgm:prSet>
      <dgm:spPr/>
    </dgm:pt>
    <dgm:pt modelId="{8D10555E-BA39-4A1D-BC8A-8C9318C9DBDA}" type="pres">
      <dgm:prSet presAssocID="{0D834326-1AB6-482E-AA84-68C123475981}" presName="Name9" presStyleLbl="parChTrans1D2" presStyleIdx="6" presStyleCnt="7"/>
      <dgm:spPr/>
    </dgm:pt>
    <dgm:pt modelId="{DD2AAD2C-7D93-4E05-8C37-4C23D69897A6}" type="pres">
      <dgm:prSet presAssocID="{0D834326-1AB6-482E-AA84-68C123475981}" presName="connTx" presStyleLbl="parChTrans1D2" presStyleIdx="6" presStyleCnt="7"/>
      <dgm:spPr/>
    </dgm:pt>
    <dgm:pt modelId="{B9BB3D62-B327-4EF0-B029-5F84119F8E85}" type="pres">
      <dgm:prSet presAssocID="{68A168DE-2685-42BB-9590-AD8641DC7B35}" presName="node" presStyleLbl="node1" presStyleIdx="6" presStyleCnt="7">
        <dgm:presLayoutVars>
          <dgm:bulletEnabled val="1"/>
        </dgm:presLayoutVars>
      </dgm:prSet>
      <dgm:spPr/>
    </dgm:pt>
  </dgm:ptLst>
  <dgm:cxnLst>
    <dgm:cxn modelId="{10CBF803-A5F7-4CDD-8CF2-536FEDB17284}" srcId="{925FE313-C578-41A2-A4CF-AA6D4A2CEA00}" destId="{5FE63412-6B65-4727-B750-7B2CAF872033}" srcOrd="0" destOrd="0" parTransId="{49056B96-8744-4B03-9456-4F5FBD010F95}" sibTransId="{249217D6-D542-46E2-B1AB-EDB7EF401614}"/>
    <dgm:cxn modelId="{7FEE6706-FFD6-43F3-9201-F41A66B1BBFA}" srcId="{29F1E607-4355-4432-BDA2-A206345C7031}" destId="{925FE313-C578-41A2-A4CF-AA6D4A2CEA00}" srcOrd="0" destOrd="0" parTransId="{649C77AD-20E9-40F5-A6C5-16E712CBEAA1}" sibTransId="{224CB54E-985F-466E-9638-3022BE0B497B}"/>
    <dgm:cxn modelId="{B9D05210-C9B6-4D77-972D-73E9CB689923}" type="presOf" srcId="{81A75F70-A507-4917-B395-8CC6193A2BCD}" destId="{28AF0EDD-6354-4FCA-A573-A02078A43A48}" srcOrd="0" destOrd="0" presId="urn:microsoft.com/office/officeart/2005/8/layout/radial1"/>
    <dgm:cxn modelId="{3068FF12-36F1-4ED1-8538-1CC57B1C0B5D}" type="presOf" srcId="{9DF1009D-CC5B-4D34-8845-C5CCBCA400EA}" destId="{0F86C500-255D-49E8-A6F3-81D1EF822264}" srcOrd="0" destOrd="0" presId="urn:microsoft.com/office/officeart/2005/8/layout/radial1"/>
    <dgm:cxn modelId="{46F11038-9B08-448B-8A52-9344AB9DCA58}" type="presOf" srcId="{4907CD92-A41A-4ABA-9B3C-60059612FAFA}" destId="{8A13567A-9F70-422E-B3ED-B6869B2F6CDC}" srcOrd="1" destOrd="0" presId="urn:microsoft.com/office/officeart/2005/8/layout/radial1"/>
    <dgm:cxn modelId="{C945BE39-DF02-4CF5-B7B1-820C899103AF}" srcId="{925FE313-C578-41A2-A4CF-AA6D4A2CEA00}" destId="{E255A654-F7CD-47B2-84B9-365F8703F3A0}" srcOrd="4" destOrd="0" parTransId="{4907CD92-A41A-4ABA-9B3C-60059612FAFA}" sibTransId="{2DE814C2-6065-4932-ADE4-8D1D02D82BCC}"/>
    <dgm:cxn modelId="{51F76D3B-BB2D-496B-B872-8054EE1F282F}" srcId="{925FE313-C578-41A2-A4CF-AA6D4A2CEA00}" destId="{B43568CE-D32E-4F19-8146-AF4600CC2F2C}" srcOrd="2" destOrd="0" parTransId="{C2732F9B-A99D-4C92-AF04-56E0FAC7CF83}" sibTransId="{F867FB1A-C0B1-4459-AEC3-C5419AFF94C1}"/>
    <dgm:cxn modelId="{D3C63C3D-1A20-40E7-818F-A27999CE7398}" type="presOf" srcId="{925FE313-C578-41A2-A4CF-AA6D4A2CEA00}" destId="{48D78166-EEF9-4268-9BB1-8B17FEF9758A}" srcOrd="0" destOrd="0" presId="urn:microsoft.com/office/officeart/2005/8/layout/radial1"/>
    <dgm:cxn modelId="{379A8E64-5C90-422E-8DD1-8F1CA3E65D44}" type="presOf" srcId="{0D834326-1AB6-482E-AA84-68C123475981}" destId="{8D10555E-BA39-4A1D-BC8A-8C9318C9DBDA}" srcOrd="0" destOrd="0" presId="urn:microsoft.com/office/officeart/2005/8/layout/radial1"/>
    <dgm:cxn modelId="{801A4966-A01A-40CC-9109-CAC1510390E6}" type="presOf" srcId="{E255A654-F7CD-47B2-84B9-365F8703F3A0}" destId="{DBB1F7E4-D625-4CD8-A462-F3FBB14B94D8}" srcOrd="0" destOrd="0" presId="urn:microsoft.com/office/officeart/2005/8/layout/radial1"/>
    <dgm:cxn modelId="{6F596C67-C84A-4617-A6CE-C9264C93EE10}" type="presOf" srcId="{0E732D44-3614-4BE5-9DD9-0E0963FDDE63}" destId="{D1188582-9736-4764-8229-245656CBB126}" srcOrd="1" destOrd="0" presId="urn:microsoft.com/office/officeart/2005/8/layout/radial1"/>
    <dgm:cxn modelId="{4DEF764A-51CA-49D9-9ADC-3AB10FF0380D}" type="presOf" srcId="{5FE63412-6B65-4727-B750-7B2CAF872033}" destId="{DC4450A3-AC79-462A-8FF0-3EEBF97C8CFA}" srcOrd="0" destOrd="0" presId="urn:microsoft.com/office/officeart/2005/8/layout/radial1"/>
    <dgm:cxn modelId="{D2DA446C-7C36-4D07-82C9-E91E9D5365F4}" type="presOf" srcId="{E347C5C2-F69D-4412-98AD-E1CF608E4443}" destId="{46266621-DB17-4DED-8ADB-C3AE8A06AC07}" srcOrd="0" destOrd="0" presId="urn:microsoft.com/office/officeart/2005/8/layout/radial1"/>
    <dgm:cxn modelId="{FF9F144D-CCB1-4F1B-8BD8-58775200DD99}" srcId="{925FE313-C578-41A2-A4CF-AA6D4A2CEA00}" destId="{68A168DE-2685-42BB-9590-AD8641DC7B35}" srcOrd="6" destOrd="0" parTransId="{0D834326-1AB6-482E-AA84-68C123475981}" sibTransId="{E9D3D389-A080-4EF9-B125-37B8EB8422E4}"/>
    <dgm:cxn modelId="{9023B789-8262-4804-8749-84661E23FB8F}" type="presOf" srcId="{29F1E607-4355-4432-BDA2-A206345C7031}" destId="{1E68D5FF-8C7B-4AE6-AC7D-01A9E160B1EF}" srcOrd="0" destOrd="0" presId="urn:microsoft.com/office/officeart/2005/8/layout/radial1"/>
    <dgm:cxn modelId="{5557878D-7D53-47E9-982F-1A946FD7965F}" type="presOf" srcId="{60822B89-54B2-4D52-8E55-BFFDB3A1B987}" destId="{BA70A60C-298B-4103-B0F5-6FEE79F56AAA}" srcOrd="1" destOrd="0" presId="urn:microsoft.com/office/officeart/2005/8/layout/radial1"/>
    <dgm:cxn modelId="{C4C64898-51FA-4FBB-87EE-972AAAFE639F}" srcId="{925FE313-C578-41A2-A4CF-AA6D4A2CEA00}" destId="{81A75F70-A507-4917-B395-8CC6193A2BCD}" srcOrd="5" destOrd="0" parTransId="{60822B89-54B2-4D52-8E55-BFFDB3A1B987}" sibTransId="{DF42778F-B353-4AD5-B65F-D3C034BD32BA}"/>
    <dgm:cxn modelId="{10AB929E-52ED-451F-86F7-F0E2BDC64641}" type="presOf" srcId="{60822B89-54B2-4D52-8E55-BFFDB3A1B987}" destId="{BE58D49E-4400-4846-A493-7F219B2F9D96}" srcOrd="0" destOrd="0" presId="urn:microsoft.com/office/officeart/2005/8/layout/radial1"/>
    <dgm:cxn modelId="{9A66929F-45E5-4960-AEC0-A75885CBA4B9}" type="presOf" srcId="{C2732F9B-A99D-4C92-AF04-56E0FAC7CF83}" destId="{6CECB44E-C59D-4720-B34A-107D30B65214}" srcOrd="1" destOrd="0" presId="urn:microsoft.com/office/officeart/2005/8/layout/radial1"/>
    <dgm:cxn modelId="{05C8A2A4-1B08-4D8D-94DB-9A0378260B79}" type="presOf" srcId="{4907CD92-A41A-4ABA-9B3C-60059612FAFA}" destId="{F123A628-4812-4982-80A9-27F123F9AD42}" srcOrd="0" destOrd="0" presId="urn:microsoft.com/office/officeart/2005/8/layout/radial1"/>
    <dgm:cxn modelId="{89251DAB-2B35-409C-85D8-37DEDCD80A04}" type="presOf" srcId="{B43568CE-D32E-4F19-8146-AF4600CC2F2C}" destId="{2FD853C4-3C5D-43F5-9CC8-F3F06659E9FB}" srcOrd="0" destOrd="0" presId="urn:microsoft.com/office/officeart/2005/8/layout/radial1"/>
    <dgm:cxn modelId="{E133B1AE-076B-42E5-8EE2-62FD897FCB15}" type="presOf" srcId="{0E732D44-3614-4BE5-9DD9-0E0963FDDE63}" destId="{2420503D-8C15-4DDB-98B0-210175AC5E3E}" srcOrd="0" destOrd="0" presId="urn:microsoft.com/office/officeart/2005/8/layout/radial1"/>
    <dgm:cxn modelId="{53C8C9B5-8406-4810-B78E-2DC2EE5B96CD}" type="presOf" srcId="{9DF1009D-CC5B-4D34-8845-C5CCBCA400EA}" destId="{952D91F1-1F18-4C3F-B3C6-F38F49024F6F}" srcOrd="1" destOrd="0" presId="urn:microsoft.com/office/officeart/2005/8/layout/radial1"/>
    <dgm:cxn modelId="{DA567EBB-3118-435F-8979-AEFF550A2EB7}" type="presOf" srcId="{2B3BE723-4424-4E17-9D62-6518E1A1A373}" destId="{6D46B0F8-6EDD-4516-8F37-B712E9236D1C}" srcOrd="0" destOrd="0" presId="urn:microsoft.com/office/officeart/2005/8/layout/radial1"/>
    <dgm:cxn modelId="{1BE3B0BB-0782-4F82-83A3-5D6083634E17}" srcId="{925FE313-C578-41A2-A4CF-AA6D4A2CEA00}" destId="{E347C5C2-F69D-4412-98AD-E1CF608E4443}" srcOrd="1" destOrd="0" parTransId="{9DF1009D-CC5B-4D34-8845-C5CCBCA400EA}" sibTransId="{EC57ECE6-6C9B-48BB-B56F-8AE2A844AAB1}"/>
    <dgm:cxn modelId="{956673C8-A9BA-48A4-8FAB-A1C771A05ED5}" type="presOf" srcId="{49056B96-8744-4B03-9456-4F5FBD010F95}" destId="{8B8429DE-5E59-4809-8D79-E212B626D874}" srcOrd="1" destOrd="0" presId="urn:microsoft.com/office/officeart/2005/8/layout/radial1"/>
    <dgm:cxn modelId="{1A8293D1-2FE6-4471-B5D4-4E16601BAFEB}" srcId="{925FE313-C578-41A2-A4CF-AA6D4A2CEA00}" destId="{2B3BE723-4424-4E17-9D62-6518E1A1A373}" srcOrd="3" destOrd="0" parTransId="{0E732D44-3614-4BE5-9DD9-0E0963FDDE63}" sibTransId="{C01B8FBA-4F76-47B2-8828-37AC3BAC774C}"/>
    <dgm:cxn modelId="{CAF686D5-41E5-418F-847A-0011A9DF33A8}" type="presOf" srcId="{49056B96-8744-4B03-9456-4F5FBD010F95}" destId="{3184926B-EA38-45F8-AA5F-B2783861C8E2}" srcOrd="0" destOrd="0" presId="urn:microsoft.com/office/officeart/2005/8/layout/radial1"/>
    <dgm:cxn modelId="{8E2149F1-3935-4A5E-83B1-2656A92EA299}" type="presOf" srcId="{0D834326-1AB6-482E-AA84-68C123475981}" destId="{DD2AAD2C-7D93-4E05-8C37-4C23D69897A6}" srcOrd="1" destOrd="0" presId="urn:microsoft.com/office/officeart/2005/8/layout/radial1"/>
    <dgm:cxn modelId="{247F28FB-4A91-45FA-B999-776C90610A06}" type="presOf" srcId="{C2732F9B-A99D-4C92-AF04-56E0FAC7CF83}" destId="{8D62A061-6FB0-4E7C-8794-0D06FBE5DCDD}" srcOrd="0" destOrd="0" presId="urn:microsoft.com/office/officeart/2005/8/layout/radial1"/>
    <dgm:cxn modelId="{C4DFEAFB-F6E6-45A0-8AFF-2992DCC5DED8}" type="presOf" srcId="{68A168DE-2685-42BB-9590-AD8641DC7B35}" destId="{B9BB3D62-B327-4EF0-B029-5F84119F8E85}" srcOrd="0" destOrd="0" presId="urn:microsoft.com/office/officeart/2005/8/layout/radial1"/>
    <dgm:cxn modelId="{D9F79174-EC7B-4898-A64E-46CCE56EF4DA}" type="presParOf" srcId="{1E68D5FF-8C7B-4AE6-AC7D-01A9E160B1EF}" destId="{48D78166-EEF9-4268-9BB1-8B17FEF9758A}" srcOrd="0" destOrd="0" presId="urn:microsoft.com/office/officeart/2005/8/layout/radial1"/>
    <dgm:cxn modelId="{6A347442-204F-4AB9-A272-6E737F07B63C}" type="presParOf" srcId="{1E68D5FF-8C7B-4AE6-AC7D-01A9E160B1EF}" destId="{3184926B-EA38-45F8-AA5F-B2783861C8E2}" srcOrd="1" destOrd="0" presId="urn:microsoft.com/office/officeart/2005/8/layout/radial1"/>
    <dgm:cxn modelId="{96035A64-57A4-4B00-8601-31F4EBB2359F}" type="presParOf" srcId="{3184926B-EA38-45F8-AA5F-B2783861C8E2}" destId="{8B8429DE-5E59-4809-8D79-E212B626D874}" srcOrd="0" destOrd="0" presId="urn:microsoft.com/office/officeart/2005/8/layout/radial1"/>
    <dgm:cxn modelId="{65B2862E-C51D-4E02-865F-07C2784667B2}" type="presParOf" srcId="{1E68D5FF-8C7B-4AE6-AC7D-01A9E160B1EF}" destId="{DC4450A3-AC79-462A-8FF0-3EEBF97C8CFA}" srcOrd="2" destOrd="0" presId="urn:microsoft.com/office/officeart/2005/8/layout/radial1"/>
    <dgm:cxn modelId="{E1D0BD2D-EA2F-4CF6-97FC-88D469E9531B}" type="presParOf" srcId="{1E68D5FF-8C7B-4AE6-AC7D-01A9E160B1EF}" destId="{0F86C500-255D-49E8-A6F3-81D1EF822264}" srcOrd="3" destOrd="0" presId="urn:microsoft.com/office/officeart/2005/8/layout/radial1"/>
    <dgm:cxn modelId="{ACCB7338-373B-48D5-868C-E4A6998AC731}" type="presParOf" srcId="{0F86C500-255D-49E8-A6F3-81D1EF822264}" destId="{952D91F1-1F18-4C3F-B3C6-F38F49024F6F}" srcOrd="0" destOrd="0" presId="urn:microsoft.com/office/officeart/2005/8/layout/radial1"/>
    <dgm:cxn modelId="{558A5AA2-CE68-4ED7-8B97-A0C476EAE799}" type="presParOf" srcId="{1E68D5FF-8C7B-4AE6-AC7D-01A9E160B1EF}" destId="{46266621-DB17-4DED-8ADB-C3AE8A06AC07}" srcOrd="4" destOrd="0" presId="urn:microsoft.com/office/officeart/2005/8/layout/radial1"/>
    <dgm:cxn modelId="{01FE5712-7E87-4961-8781-89C5036C0CC8}" type="presParOf" srcId="{1E68D5FF-8C7B-4AE6-AC7D-01A9E160B1EF}" destId="{8D62A061-6FB0-4E7C-8794-0D06FBE5DCDD}" srcOrd="5" destOrd="0" presId="urn:microsoft.com/office/officeart/2005/8/layout/radial1"/>
    <dgm:cxn modelId="{A3E0FE4C-4C73-40D7-9C15-2CD5867AA594}" type="presParOf" srcId="{8D62A061-6FB0-4E7C-8794-0D06FBE5DCDD}" destId="{6CECB44E-C59D-4720-B34A-107D30B65214}" srcOrd="0" destOrd="0" presId="urn:microsoft.com/office/officeart/2005/8/layout/radial1"/>
    <dgm:cxn modelId="{682A711A-FBA1-4932-9BFB-A013C4765941}" type="presParOf" srcId="{1E68D5FF-8C7B-4AE6-AC7D-01A9E160B1EF}" destId="{2FD853C4-3C5D-43F5-9CC8-F3F06659E9FB}" srcOrd="6" destOrd="0" presId="urn:microsoft.com/office/officeart/2005/8/layout/radial1"/>
    <dgm:cxn modelId="{FE6FE616-B2A8-4D06-8B35-FF404670B182}" type="presParOf" srcId="{1E68D5FF-8C7B-4AE6-AC7D-01A9E160B1EF}" destId="{2420503D-8C15-4DDB-98B0-210175AC5E3E}" srcOrd="7" destOrd="0" presId="urn:microsoft.com/office/officeart/2005/8/layout/radial1"/>
    <dgm:cxn modelId="{027DEB20-E1CD-43E2-8973-3EA32518F912}" type="presParOf" srcId="{2420503D-8C15-4DDB-98B0-210175AC5E3E}" destId="{D1188582-9736-4764-8229-245656CBB126}" srcOrd="0" destOrd="0" presId="urn:microsoft.com/office/officeart/2005/8/layout/radial1"/>
    <dgm:cxn modelId="{3BF54539-4EF8-4F5F-9EDE-D991E4E1E077}" type="presParOf" srcId="{1E68D5FF-8C7B-4AE6-AC7D-01A9E160B1EF}" destId="{6D46B0F8-6EDD-4516-8F37-B712E9236D1C}" srcOrd="8" destOrd="0" presId="urn:microsoft.com/office/officeart/2005/8/layout/radial1"/>
    <dgm:cxn modelId="{D57686E8-AC18-4695-A55E-482B2EE920C1}" type="presParOf" srcId="{1E68D5FF-8C7B-4AE6-AC7D-01A9E160B1EF}" destId="{F123A628-4812-4982-80A9-27F123F9AD42}" srcOrd="9" destOrd="0" presId="urn:microsoft.com/office/officeart/2005/8/layout/radial1"/>
    <dgm:cxn modelId="{30F67634-3D05-46BA-85D7-D718DC4DA82B}" type="presParOf" srcId="{F123A628-4812-4982-80A9-27F123F9AD42}" destId="{8A13567A-9F70-422E-B3ED-B6869B2F6CDC}" srcOrd="0" destOrd="0" presId="urn:microsoft.com/office/officeart/2005/8/layout/radial1"/>
    <dgm:cxn modelId="{2D4C7FD8-7BFE-4179-A775-8810F48C6BF6}" type="presParOf" srcId="{1E68D5FF-8C7B-4AE6-AC7D-01A9E160B1EF}" destId="{DBB1F7E4-D625-4CD8-A462-F3FBB14B94D8}" srcOrd="10" destOrd="0" presId="urn:microsoft.com/office/officeart/2005/8/layout/radial1"/>
    <dgm:cxn modelId="{16CCA915-D54C-41FC-808C-1CE27C3E80E6}" type="presParOf" srcId="{1E68D5FF-8C7B-4AE6-AC7D-01A9E160B1EF}" destId="{BE58D49E-4400-4846-A493-7F219B2F9D96}" srcOrd="11" destOrd="0" presId="urn:microsoft.com/office/officeart/2005/8/layout/radial1"/>
    <dgm:cxn modelId="{826200C3-FD96-454A-AF04-CF5D406F8B75}" type="presParOf" srcId="{BE58D49E-4400-4846-A493-7F219B2F9D96}" destId="{BA70A60C-298B-4103-B0F5-6FEE79F56AAA}" srcOrd="0" destOrd="0" presId="urn:microsoft.com/office/officeart/2005/8/layout/radial1"/>
    <dgm:cxn modelId="{EF7A006C-A04F-41FB-9EE8-5DE8BAA6CB24}" type="presParOf" srcId="{1E68D5FF-8C7B-4AE6-AC7D-01A9E160B1EF}" destId="{28AF0EDD-6354-4FCA-A573-A02078A43A48}" srcOrd="12" destOrd="0" presId="urn:microsoft.com/office/officeart/2005/8/layout/radial1"/>
    <dgm:cxn modelId="{20702D75-DDDA-4E8D-9BDB-37D00F76422A}" type="presParOf" srcId="{1E68D5FF-8C7B-4AE6-AC7D-01A9E160B1EF}" destId="{8D10555E-BA39-4A1D-BC8A-8C9318C9DBDA}" srcOrd="13" destOrd="0" presId="urn:microsoft.com/office/officeart/2005/8/layout/radial1"/>
    <dgm:cxn modelId="{CB178305-E198-4BA4-AD31-1EA5ABEBECEF}" type="presParOf" srcId="{8D10555E-BA39-4A1D-BC8A-8C9318C9DBDA}" destId="{DD2AAD2C-7D93-4E05-8C37-4C23D69897A6}" srcOrd="0" destOrd="0" presId="urn:microsoft.com/office/officeart/2005/8/layout/radial1"/>
    <dgm:cxn modelId="{5939749C-87A6-44A1-9CC6-70FDB0928637}" type="presParOf" srcId="{1E68D5FF-8C7B-4AE6-AC7D-01A9E160B1EF}" destId="{B9BB3D62-B327-4EF0-B029-5F84119F8E85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D78166-EEF9-4268-9BB1-8B17FEF9758A}">
      <dsp:nvSpPr>
        <dsp:cNvPr id="0" name=""/>
        <dsp:cNvSpPr/>
      </dsp:nvSpPr>
      <dsp:spPr>
        <a:xfrm>
          <a:off x="988726" y="1113081"/>
          <a:ext cx="777190" cy="777190"/>
        </a:xfrm>
        <a:prstGeom prst="ellipse">
          <a:avLst/>
        </a:prstGeom>
        <a:solidFill>
          <a:srgbClr val="FFFFFF"/>
        </a:solidFill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7200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800" b="1" kern="1200" dirty="0">
              <a:solidFill>
                <a:schemeClr val="accent5">
                  <a:lumMod val="75000"/>
                </a:schemeClr>
              </a:solidFill>
              <a:latin typeface="メイリオ"/>
              <a:ea typeface="メイリオ"/>
              <a:cs typeface="+mn-cs"/>
            </a:rPr>
            <a:t>選定</a:t>
          </a:r>
        </a:p>
      </dsp:txBody>
      <dsp:txXfrm>
        <a:off x="1102543" y="1226898"/>
        <a:ext cx="549556" cy="549556"/>
      </dsp:txXfrm>
    </dsp:sp>
    <dsp:sp modelId="{3184926B-EA38-45F8-AA5F-B2783861C8E2}">
      <dsp:nvSpPr>
        <dsp:cNvPr id="0" name=""/>
        <dsp:cNvSpPr/>
      </dsp:nvSpPr>
      <dsp:spPr>
        <a:xfrm rot="16200000">
          <a:off x="1223187" y="936187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369614" y="966653"/>
        <a:ext cx="0" cy="0"/>
      </dsp:txXfrm>
    </dsp:sp>
    <dsp:sp modelId="{DC4450A3-AC79-462A-8FF0-3EEBF97C8CFA}">
      <dsp:nvSpPr>
        <dsp:cNvPr id="0" name=""/>
        <dsp:cNvSpPr/>
      </dsp:nvSpPr>
      <dsp:spPr>
        <a:xfrm>
          <a:off x="1029008" y="10818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速報性</a:t>
          </a:r>
        </a:p>
      </dsp:txBody>
      <dsp:txXfrm>
        <a:off x="1131026" y="210205"/>
        <a:ext cx="492589" cy="492589"/>
      </dsp:txXfrm>
    </dsp:sp>
    <dsp:sp modelId="{0F86C500-255D-49E8-A6F3-81D1EF822264}">
      <dsp:nvSpPr>
        <dsp:cNvPr id="0" name=""/>
        <dsp:cNvSpPr/>
      </dsp:nvSpPr>
      <dsp:spPr>
        <a:xfrm rot="19285714">
          <a:off x="1647510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790813" y="1162069"/>
        <a:ext cx="0" cy="0"/>
      </dsp:txXfrm>
    </dsp:sp>
    <dsp:sp modelId="{46266621-DB17-4DED-8ADB-C3AE8A06AC07}">
      <dsp:nvSpPr>
        <dsp:cNvPr id="0" name=""/>
        <dsp:cNvSpPr/>
      </dsp:nvSpPr>
      <dsp:spPr>
        <a:xfrm>
          <a:off x="1846160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真実性</a:t>
          </a:r>
        </a:p>
      </dsp:txBody>
      <dsp:txXfrm>
        <a:off x="1948178" y="603725"/>
        <a:ext cx="492589" cy="492589"/>
      </dsp:txXfrm>
    </dsp:sp>
    <dsp:sp modelId="{8D62A061-6FB0-4E7C-8794-0D06FBE5DCDD}">
      <dsp:nvSpPr>
        <dsp:cNvPr id="0" name=""/>
        <dsp:cNvSpPr/>
      </dsp:nvSpPr>
      <dsp:spPr>
        <a:xfrm rot="771429">
          <a:off x="1752309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900645" y="1613217"/>
        <a:ext cx="0" cy="0"/>
      </dsp:txXfrm>
    </dsp:sp>
    <dsp:sp modelId="{2FD853C4-3C5D-43F5-9CC8-F3F06659E9FB}">
      <dsp:nvSpPr>
        <dsp:cNvPr id="0" name=""/>
        <dsp:cNvSpPr/>
      </dsp:nvSpPr>
      <dsp:spPr>
        <a:xfrm>
          <a:off x="2047980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新奇性</a:t>
          </a:r>
        </a:p>
      </dsp:txBody>
      <dsp:txXfrm>
        <a:off x="2149998" y="1487955"/>
        <a:ext cx="492589" cy="492589"/>
      </dsp:txXfrm>
    </dsp:sp>
    <dsp:sp modelId="{2420503D-8C15-4DDB-98B0-210175AC5E3E}">
      <dsp:nvSpPr>
        <dsp:cNvPr id="0" name=""/>
        <dsp:cNvSpPr/>
      </dsp:nvSpPr>
      <dsp:spPr>
        <a:xfrm rot="3857143">
          <a:off x="1458668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616402" y="1980371"/>
        <a:ext cx="0" cy="0"/>
      </dsp:txXfrm>
    </dsp:sp>
    <dsp:sp modelId="{6D46B0F8-6EDD-4516-8F37-B712E9236D1C}">
      <dsp:nvSpPr>
        <dsp:cNvPr id="0" name=""/>
        <dsp:cNvSpPr/>
      </dsp:nvSpPr>
      <dsp:spPr>
        <a:xfrm>
          <a:off x="1482493" y="2095035"/>
          <a:ext cx="696625" cy="696625"/>
        </a:xfrm>
        <a:prstGeom prst="ellipse">
          <a:avLst/>
        </a:prstGeom>
        <a:gradFill flip="none" rotWithShape="1">
          <a:gsLst>
            <a:gs pos="0">
              <a:srgbClr val="E5EEF5"/>
            </a:gs>
            <a:gs pos="50000">
              <a:schemeClr val="accent5"/>
            </a:gs>
          </a:gsLst>
          <a:lin ang="27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公益性</a:t>
          </a:r>
        </a:p>
      </dsp:txBody>
      <dsp:txXfrm>
        <a:off x="1584511" y="2197053"/>
        <a:ext cx="492589" cy="492589"/>
      </dsp:txXfrm>
    </dsp:sp>
    <dsp:sp modelId="{F123A628-4812-4982-80A9-27F123F9AD42}">
      <dsp:nvSpPr>
        <dsp:cNvPr id="0" name=""/>
        <dsp:cNvSpPr/>
      </dsp:nvSpPr>
      <dsp:spPr>
        <a:xfrm rot="6942857">
          <a:off x="987705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1152127" y="1987059"/>
        <a:ext cx="0" cy="0"/>
      </dsp:txXfrm>
    </dsp:sp>
    <dsp:sp modelId="{DBB1F7E4-D625-4CD8-A462-F3FBB14B94D8}">
      <dsp:nvSpPr>
        <dsp:cNvPr id="0" name=""/>
        <dsp:cNvSpPr/>
      </dsp:nvSpPr>
      <dsp:spPr>
        <a:xfrm>
          <a:off x="575523" y="2095035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認知度</a:t>
          </a:r>
        </a:p>
      </dsp:txBody>
      <dsp:txXfrm>
        <a:off x="677541" y="2197053"/>
        <a:ext cx="492589" cy="492589"/>
      </dsp:txXfrm>
    </dsp:sp>
    <dsp:sp modelId="{BE58D49E-4400-4846-A493-7F219B2F9D96}">
      <dsp:nvSpPr>
        <dsp:cNvPr id="0" name=""/>
        <dsp:cNvSpPr/>
      </dsp:nvSpPr>
      <dsp:spPr>
        <a:xfrm rot="10028571">
          <a:off x="694065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857427" y="1628244"/>
        <a:ext cx="0" cy="0"/>
      </dsp:txXfrm>
    </dsp:sp>
    <dsp:sp modelId="{28AF0EDD-6354-4FCA-A573-A02078A43A48}">
      <dsp:nvSpPr>
        <dsp:cNvPr id="0" name=""/>
        <dsp:cNvSpPr/>
      </dsp:nvSpPr>
      <dsp:spPr>
        <a:xfrm>
          <a:off x="10036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表現力</a:t>
          </a:r>
        </a:p>
      </dsp:txBody>
      <dsp:txXfrm>
        <a:off x="112054" y="1487955"/>
        <a:ext cx="492589" cy="492589"/>
      </dsp:txXfrm>
    </dsp:sp>
    <dsp:sp modelId="{8D10555E-BA39-4A1D-BC8A-8C9318C9DBDA}">
      <dsp:nvSpPr>
        <dsp:cNvPr id="0" name=""/>
        <dsp:cNvSpPr/>
      </dsp:nvSpPr>
      <dsp:spPr>
        <a:xfrm rot="13114286">
          <a:off x="798864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954218" y="1174120"/>
        <a:ext cx="0" cy="0"/>
      </dsp:txXfrm>
    </dsp:sp>
    <dsp:sp modelId="{B9BB3D62-B327-4EF0-B029-5F84119F8E85}">
      <dsp:nvSpPr>
        <dsp:cNvPr id="0" name=""/>
        <dsp:cNvSpPr/>
      </dsp:nvSpPr>
      <dsp:spPr>
        <a:xfrm>
          <a:off x="211856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chemeClr val="accent5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品位</a:t>
          </a:r>
        </a:p>
      </dsp:txBody>
      <dsp:txXfrm>
        <a:off x="313874" y="603725"/>
        <a:ext cx="492589" cy="4925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620B2-0E91-4F44-9E7D-8B5EAB0CF3E2}" type="datetimeFigureOut">
              <a:rPr kumimoji="1" lang="ja-JP" altLang="en-US" smtClean="0"/>
              <a:pPr/>
              <a:t>2023/8/14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 dirty="0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 dirty="0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 dirty="0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 dirty="0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6725D-9DF2-415C-AB8C-875BE3177909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6328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000" kern="1200">
        <a:solidFill>
          <a:schemeClr val="tx1"/>
        </a:solidFill>
        <a:latin typeface="Meiryo" panose="020B0604030504040204" pitchFamily="34" charset="-128"/>
        <a:ea typeface="Meiryo" panose="020B0604030504040204" pitchFamily="34" charset="-128"/>
        <a:cs typeface="+mn-cs"/>
      </a:defRPr>
    </a:lvl1pPr>
    <a:lvl2pPr marL="457200" algn="l" defTabSz="914400" rtl="0" eaLnBrk="1" latinLnBrk="0" hangingPunct="1">
      <a:defRPr kumimoji="1" sz="1000" kern="1200">
        <a:solidFill>
          <a:schemeClr val="tx1"/>
        </a:solidFill>
        <a:latin typeface="Meiryo" panose="020B0604030504040204" pitchFamily="34" charset="-128"/>
        <a:ea typeface="Meiryo" panose="020B0604030504040204" pitchFamily="34" charset="-128"/>
        <a:cs typeface="+mn-cs"/>
      </a:defRPr>
    </a:lvl2pPr>
    <a:lvl3pPr marL="914400" algn="l" defTabSz="914400" rtl="0" eaLnBrk="1" latinLnBrk="0" hangingPunct="1">
      <a:defRPr kumimoji="1" sz="1000" kern="1200">
        <a:solidFill>
          <a:schemeClr val="tx1"/>
        </a:solidFill>
        <a:latin typeface="Meiryo" panose="020B0604030504040204" pitchFamily="34" charset="-128"/>
        <a:ea typeface="Meiryo" panose="020B0604030504040204" pitchFamily="34" charset="-128"/>
        <a:cs typeface="+mn-cs"/>
      </a:defRPr>
    </a:lvl3pPr>
    <a:lvl4pPr marL="1371600" algn="l" defTabSz="914400" rtl="0" eaLnBrk="1" latinLnBrk="0" hangingPunct="1">
      <a:defRPr kumimoji="1" sz="1000" kern="1200">
        <a:solidFill>
          <a:schemeClr val="tx1"/>
        </a:solidFill>
        <a:latin typeface="Meiryo" panose="020B0604030504040204" pitchFamily="34" charset="-128"/>
        <a:ea typeface="Meiryo" panose="020B0604030504040204" pitchFamily="34" charset="-128"/>
        <a:cs typeface="+mn-cs"/>
      </a:defRPr>
    </a:lvl4pPr>
    <a:lvl5pPr marL="1828800" algn="l" defTabSz="914400" rtl="0" eaLnBrk="1" latinLnBrk="0" hangingPunct="1">
      <a:defRPr kumimoji="1" sz="1000" kern="1200">
        <a:solidFill>
          <a:schemeClr val="tx1"/>
        </a:solidFill>
        <a:latin typeface="Meiryo" panose="020B0604030504040204" pitchFamily="34" charset="-128"/>
        <a:ea typeface="Meiryo" panose="020B0604030504040204" pitchFamily="34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38928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76079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7344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57639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84348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35088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87461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71053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78714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41787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3237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95575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26158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02739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82043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80427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48036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17597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0840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60422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80416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6795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30836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92098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511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9777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431224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403543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422055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484116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38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0497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2678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37211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44212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80353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0760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26725D-9DF2-415C-AB8C-875BE3177909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9087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基本マージ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AA72C4A-FF9A-C84C-7660-7DA0982A1ADB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F0D6BBA8-8A01-34A0-5CD2-C615E8236D3A}"/>
              </a:ext>
            </a:extLst>
          </p:cNvPr>
          <p:cNvGrpSpPr/>
          <p:nvPr userDrawn="1"/>
        </p:nvGrpSpPr>
        <p:grpSpPr>
          <a:xfrm>
            <a:off x="-3" y="1090415"/>
            <a:ext cx="12192006" cy="5767585"/>
            <a:chOff x="-5" y="1077891"/>
            <a:chExt cx="12192006" cy="5767585"/>
          </a:xfrm>
        </p:grpSpPr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3917C7FE-F5B6-9F6C-700D-36B07737FE2B}"/>
                </a:ext>
              </a:extLst>
            </p:cNvPr>
            <p:cNvSpPr/>
            <p:nvPr userDrawn="1"/>
          </p:nvSpPr>
          <p:spPr>
            <a:xfrm>
              <a:off x="6251426" y="1268413"/>
              <a:ext cx="5461150" cy="5113337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F20A70F4-BACA-E689-09A0-C99C9904FE71}"/>
                </a:ext>
              </a:extLst>
            </p:cNvPr>
            <p:cNvSpPr/>
            <p:nvPr userDrawn="1"/>
          </p:nvSpPr>
          <p:spPr>
            <a:xfrm>
              <a:off x="-3" y="1085476"/>
              <a:ext cx="489171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B2976912-29AF-55E8-C275-CAD3951E1FF1}"/>
                </a:ext>
              </a:extLst>
            </p:cNvPr>
            <p:cNvSpPr/>
            <p:nvPr userDrawn="1"/>
          </p:nvSpPr>
          <p:spPr>
            <a:xfrm>
              <a:off x="11724001" y="1077891"/>
              <a:ext cx="468000" cy="5760000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2E3DD2D2-394E-A2CE-42A9-E29AA6BF1337}"/>
                </a:ext>
              </a:extLst>
            </p:cNvPr>
            <p:cNvSpPr/>
            <p:nvPr userDrawn="1"/>
          </p:nvSpPr>
          <p:spPr>
            <a:xfrm rot="5400000">
              <a:off x="5861997" y="515474"/>
              <a:ext cx="468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5E3FBD2F-1BE2-0AEF-DC52-DB1A697F9A6A}"/>
                </a:ext>
              </a:extLst>
            </p:cNvPr>
            <p:cNvSpPr/>
            <p:nvPr userDrawn="1"/>
          </p:nvSpPr>
          <p:spPr>
            <a:xfrm>
              <a:off x="490388" y="1268413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700A6DA5-C379-0AF2-13E3-56CDD21B6D99}"/>
                </a:ext>
              </a:extLst>
            </p:cNvPr>
            <p:cNvSpPr/>
            <p:nvPr userDrawn="1"/>
          </p:nvSpPr>
          <p:spPr>
            <a:xfrm>
              <a:off x="490388" y="3969750"/>
              <a:ext cx="5461150" cy="2412000"/>
            </a:xfrm>
            <a:prstGeom prst="rect">
              <a:avLst/>
            </a:prstGeom>
            <a:solidFill>
              <a:schemeClr val="accent4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A1CF8D7A-AF7E-2E75-896E-99FDB90F692F}"/>
                </a:ext>
              </a:extLst>
            </p:cNvPr>
            <p:cNvSpPr/>
            <p:nvPr userDrawn="1"/>
          </p:nvSpPr>
          <p:spPr>
            <a:xfrm>
              <a:off x="468001" y="3681081"/>
              <a:ext cx="11255998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FF244EE0-A75B-FC1A-1CD1-7475664C9AEA}"/>
                </a:ext>
              </a:extLst>
            </p:cNvPr>
            <p:cNvSpPr/>
            <p:nvPr userDrawn="1"/>
          </p:nvSpPr>
          <p:spPr>
            <a:xfrm rot="5400000">
              <a:off x="3539333" y="3681085"/>
              <a:ext cx="5113336" cy="288000"/>
            </a:xfrm>
            <a:prstGeom prst="rect">
              <a:avLst/>
            </a:prstGeom>
            <a:solidFill>
              <a:schemeClr val="accent6">
                <a:alpha val="38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64A12911-A9DD-54D8-59CB-D04553D3C80F}"/>
                </a:ext>
              </a:extLst>
            </p:cNvPr>
            <p:cNvSpPr/>
            <p:nvPr userDrawn="1"/>
          </p:nvSpPr>
          <p:spPr>
            <a:xfrm rot="5400000">
              <a:off x="6006000" y="-4917928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正方形/長方形 27">
              <a:extLst>
                <a:ext uri="{FF2B5EF4-FFF2-40B4-BE49-F238E27FC236}">
                  <a16:creationId xmlns:a16="http://schemas.microsoft.com/office/drawing/2014/main" id="{4E45C453-E253-6072-CC73-E4FF90E19CAD}"/>
                </a:ext>
              </a:extLst>
            </p:cNvPr>
            <p:cNvSpPr/>
            <p:nvPr userDrawn="1"/>
          </p:nvSpPr>
          <p:spPr>
            <a:xfrm rot="5400000">
              <a:off x="6006000" y="371474"/>
              <a:ext cx="180000" cy="12192003"/>
            </a:xfrm>
            <a:prstGeom prst="rect">
              <a:avLst/>
            </a:prstGeom>
            <a:solidFill>
              <a:schemeClr val="tx1">
                <a:alpha val="17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9D0A9303-42B5-0F91-1826-3EF2D92AB4DB}"/>
              </a:ext>
            </a:extLst>
          </p:cNvPr>
          <p:cNvGrpSpPr/>
          <p:nvPr userDrawn="1"/>
        </p:nvGrpSpPr>
        <p:grpSpPr>
          <a:xfrm>
            <a:off x="4925642" y="375664"/>
            <a:ext cx="822959" cy="386862"/>
            <a:chOff x="5064369" y="362573"/>
            <a:chExt cx="822959" cy="386862"/>
          </a:xfrm>
        </p:grpSpPr>
        <p:sp>
          <p:nvSpPr>
            <p:cNvPr id="32" name="角丸四角形 31">
              <a:extLst>
                <a:ext uri="{FF2B5EF4-FFF2-40B4-BE49-F238E27FC236}">
                  <a16:creationId xmlns:a16="http://schemas.microsoft.com/office/drawing/2014/main" id="{E7F6E914-9594-875F-C51B-29029C35EAD5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2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1" name="三角形 30">
              <a:extLst>
                <a:ext uri="{FF2B5EF4-FFF2-40B4-BE49-F238E27FC236}">
                  <a16:creationId xmlns:a16="http://schemas.microsoft.com/office/drawing/2014/main" id="{BC1B08ED-8C07-84D9-2CA4-80AC31F2A698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E4E88FD7-7C6D-153D-114D-F041F340A2BD}"/>
              </a:ext>
            </a:extLst>
          </p:cNvPr>
          <p:cNvGrpSpPr/>
          <p:nvPr userDrawn="1"/>
        </p:nvGrpSpPr>
        <p:grpSpPr>
          <a:xfrm>
            <a:off x="6450658" y="375664"/>
            <a:ext cx="822959" cy="386862"/>
            <a:chOff x="5064369" y="362573"/>
            <a:chExt cx="822959" cy="386862"/>
          </a:xfrm>
        </p:grpSpPr>
        <p:sp>
          <p:nvSpPr>
            <p:cNvPr id="37" name="角丸四角形 36">
              <a:extLst>
                <a:ext uri="{FF2B5EF4-FFF2-40B4-BE49-F238E27FC236}">
                  <a16:creationId xmlns:a16="http://schemas.microsoft.com/office/drawing/2014/main" id="{06790007-2E2B-CA29-F491-69A0DEE4F7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0.40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5" name="三角形 34">
              <a:extLst>
                <a:ext uri="{FF2B5EF4-FFF2-40B4-BE49-F238E27FC236}">
                  <a16:creationId xmlns:a16="http://schemas.microsoft.com/office/drawing/2014/main" id="{57098297-36E0-E352-8E75-2C41B4F03D69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AE5C2445-EF9C-FF2A-7329-75FC2DDC51AC}"/>
              </a:ext>
            </a:extLst>
          </p:cNvPr>
          <p:cNvGrpSpPr/>
          <p:nvPr userDrawn="1"/>
        </p:nvGrpSpPr>
        <p:grpSpPr>
          <a:xfrm>
            <a:off x="10223247" y="531446"/>
            <a:ext cx="822959" cy="386862"/>
            <a:chOff x="5064369" y="362573"/>
            <a:chExt cx="822959" cy="386862"/>
          </a:xfrm>
        </p:grpSpPr>
        <p:sp>
          <p:nvSpPr>
            <p:cNvPr id="40" name="角丸四角形 39">
              <a:extLst>
                <a:ext uri="{FF2B5EF4-FFF2-40B4-BE49-F238E27FC236}">
                  <a16:creationId xmlns:a16="http://schemas.microsoft.com/office/drawing/2014/main" id="{5B29EE95-66AC-6160-5E64-81418F8F90E7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39" name="三角形 38">
              <a:extLst>
                <a:ext uri="{FF2B5EF4-FFF2-40B4-BE49-F238E27FC236}">
                  <a16:creationId xmlns:a16="http://schemas.microsoft.com/office/drawing/2014/main" id="{C6F341DA-471A-206E-6D3E-0362CC5521B3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7720EC77-B710-CDAD-ABC9-6EA18D6D5F04}"/>
              </a:ext>
            </a:extLst>
          </p:cNvPr>
          <p:cNvGrpSpPr/>
          <p:nvPr userDrawn="1"/>
        </p:nvGrpSpPr>
        <p:grpSpPr>
          <a:xfrm>
            <a:off x="10223247" y="1449809"/>
            <a:ext cx="822959" cy="386862"/>
            <a:chOff x="5064369" y="362573"/>
            <a:chExt cx="822959" cy="386862"/>
          </a:xfrm>
        </p:grpSpPr>
        <p:sp>
          <p:nvSpPr>
            <p:cNvPr id="44" name="角丸四角形 43">
              <a:extLst>
                <a:ext uri="{FF2B5EF4-FFF2-40B4-BE49-F238E27FC236}">
                  <a16:creationId xmlns:a16="http://schemas.microsoft.com/office/drawing/2014/main" id="{D9EFAF54-17ED-0FED-EF46-D364B6D334E3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6.00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6" name="三角形 45">
              <a:extLst>
                <a:ext uri="{FF2B5EF4-FFF2-40B4-BE49-F238E27FC236}">
                  <a16:creationId xmlns:a16="http://schemas.microsoft.com/office/drawing/2014/main" id="{7B8C788E-5439-B3A9-0057-919EDCC8F6BB}"/>
                </a:ext>
              </a:extLst>
            </p:cNvPr>
            <p:cNvSpPr/>
            <p:nvPr userDrawn="1"/>
          </p:nvSpPr>
          <p:spPr>
            <a:xfrm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C9DDA988-0F6F-8A83-69CB-3B3E2FCA47D1}"/>
              </a:ext>
            </a:extLst>
          </p:cNvPr>
          <p:cNvGrpSpPr/>
          <p:nvPr userDrawn="1"/>
        </p:nvGrpSpPr>
        <p:grpSpPr>
          <a:xfrm>
            <a:off x="10223247" y="3137545"/>
            <a:ext cx="822959" cy="386862"/>
            <a:chOff x="5064369" y="362573"/>
            <a:chExt cx="822959" cy="386862"/>
          </a:xfrm>
        </p:grpSpPr>
        <p:sp>
          <p:nvSpPr>
            <p:cNvPr id="48" name="角丸四角形 47">
              <a:extLst>
                <a:ext uri="{FF2B5EF4-FFF2-40B4-BE49-F238E27FC236}">
                  <a16:creationId xmlns:a16="http://schemas.microsoft.com/office/drawing/2014/main" id="{D0F6BF23-AA1D-9369-FFE7-6B1FD4A43A50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9" name="三角形 48">
              <a:extLst>
                <a:ext uri="{FF2B5EF4-FFF2-40B4-BE49-F238E27FC236}">
                  <a16:creationId xmlns:a16="http://schemas.microsoft.com/office/drawing/2014/main" id="{5CF4FA76-266D-976B-5B85-2D07980EC6CA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41A4F75F-5919-9A3D-D2F1-0FF07561D3FE}"/>
              </a:ext>
            </a:extLst>
          </p:cNvPr>
          <p:cNvGrpSpPr/>
          <p:nvPr userDrawn="1"/>
        </p:nvGrpSpPr>
        <p:grpSpPr>
          <a:xfrm>
            <a:off x="10223247" y="4164405"/>
            <a:ext cx="822959" cy="386862"/>
            <a:chOff x="5064369" y="362573"/>
            <a:chExt cx="822959" cy="386862"/>
          </a:xfrm>
        </p:grpSpPr>
        <p:sp>
          <p:nvSpPr>
            <p:cNvPr id="51" name="角丸四角形 50">
              <a:extLst>
                <a:ext uri="{FF2B5EF4-FFF2-40B4-BE49-F238E27FC236}">
                  <a16:creationId xmlns:a16="http://schemas.microsoft.com/office/drawing/2014/main" id="{6DA51CE7-1567-5641-B63F-67BDC353831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1.50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2" name="三角形 51">
              <a:extLst>
                <a:ext uri="{FF2B5EF4-FFF2-40B4-BE49-F238E27FC236}">
                  <a16:creationId xmlns:a16="http://schemas.microsoft.com/office/drawing/2014/main" id="{F08D42CC-5A4A-BE37-7130-A74D165E67C4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18D91BC5-6FD6-8E0D-CADF-AEA9664FF384}"/>
              </a:ext>
            </a:extLst>
          </p:cNvPr>
          <p:cNvGrpSpPr/>
          <p:nvPr userDrawn="1"/>
        </p:nvGrpSpPr>
        <p:grpSpPr>
          <a:xfrm>
            <a:off x="10223247" y="5799354"/>
            <a:ext cx="822959" cy="386862"/>
            <a:chOff x="5064369" y="362573"/>
            <a:chExt cx="822959" cy="386862"/>
          </a:xfrm>
        </p:grpSpPr>
        <p:sp>
          <p:nvSpPr>
            <p:cNvPr id="54" name="角丸四角形 53">
              <a:extLst>
                <a:ext uri="{FF2B5EF4-FFF2-40B4-BE49-F238E27FC236}">
                  <a16:creationId xmlns:a16="http://schemas.microsoft.com/office/drawing/2014/main" id="{60664AFF-1845-4B77-4066-C1F231607CEB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8.20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5" name="三角形 54">
              <a:extLst>
                <a:ext uri="{FF2B5EF4-FFF2-40B4-BE49-F238E27FC236}">
                  <a16:creationId xmlns:a16="http://schemas.microsoft.com/office/drawing/2014/main" id="{B916040D-5E8C-0F81-4E84-73CF02283BC3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67FC37F6-0A61-B6C9-4A39-20B68898C04E}"/>
              </a:ext>
            </a:extLst>
          </p:cNvPr>
          <p:cNvGrpSpPr/>
          <p:nvPr userDrawn="1"/>
        </p:nvGrpSpPr>
        <p:grpSpPr>
          <a:xfrm>
            <a:off x="10223247" y="6758287"/>
            <a:ext cx="822959" cy="386862"/>
            <a:chOff x="5064369" y="362573"/>
            <a:chExt cx="822959" cy="386862"/>
          </a:xfrm>
        </p:grpSpPr>
        <p:sp>
          <p:nvSpPr>
            <p:cNvPr id="57" name="角丸四角形 56">
              <a:extLst>
                <a:ext uri="{FF2B5EF4-FFF2-40B4-BE49-F238E27FC236}">
                  <a16:creationId xmlns:a16="http://schemas.microsoft.com/office/drawing/2014/main" id="{8276014A-EBDB-81B9-080A-EE099F23495A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8.70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58" name="三角形 57">
              <a:extLst>
                <a:ext uri="{FF2B5EF4-FFF2-40B4-BE49-F238E27FC236}">
                  <a16:creationId xmlns:a16="http://schemas.microsoft.com/office/drawing/2014/main" id="{EE521B40-4B50-615D-9F2A-545DE9978581}"/>
                </a:ext>
              </a:extLst>
            </p:cNvPr>
            <p:cNvSpPr/>
            <p:nvPr userDrawn="1"/>
          </p:nvSpPr>
          <p:spPr>
            <a:xfrm rot="108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グループ化 66">
            <a:extLst>
              <a:ext uri="{FF2B5EF4-FFF2-40B4-BE49-F238E27FC236}">
                <a16:creationId xmlns:a16="http://schemas.microsoft.com/office/drawing/2014/main" id="{FB5925B0-538B-45F5-F8AF-567B6CD85E9F}"/>
              </a:ext>
            </a:extLst>
          </p:cNvPr>
          <p:cNvGrpSpPr/>
          <p:nvPr userDrawn="1"/>
        </p:nvGrpSpPr>
        <p:grpSpPr>
          <a:xfrm rot="5400000">
            <a:off x="5568486" y="2303290"/>
            <a:ext cx="1055028" cy="312257"/>
            <a:chOff x="2995112" y="3692937"/>
            <a:chExt cx="1055028" cy="312257"/>
          </a:xfrm>
        </p:grpSpPr>
        <p:sp>
          <p:nvSpPr>
            <p:cNvPr id="68" name="角丸四角形 67">
              <a:extLst>
                <a:ext uri="{FF2B5EF4-FFF2-40B4-BE49-F238E27FC236}">
                  <a16:creationId xmlns:a16="http://schemas.microsoft.com/office/drawing/2014/main" id="{15391E8F-DEDC-54D8-837D-7FBFE0231873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288000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69" name="直線矢印コネクタ 68">
              <a:extLst>
                <a:ext uri="{FF2B5EF4-FFF2-40B4-BE49-F238E27FC236}">
                  <a16:creationId xmlns:a16="http://schemas.microsoft.com/office/drawing/2014/main" id="{50978B1C-ACFF-DA75-FDB6-85CA44BC92A0}"/>
                </a:ext>
              </a:extLst>
            </p:cNvPr>
            <p:cNvCxnSpPr/>
            <p:nvPr userDrawn="1"/>
          </p:nvCxnSpPr>
          <p:spPr>
            <a:xfrm>
              <a:off x="3220962" y="3692937"/>
              <a:ext cx="0" cy="312257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853D32D3-DF7D-182F-635C-2493AA2EB37B}"/>
              </a:ext>
            </a:extLst>
          </p:cNvPr>
          <p:cNvGrpSpPr/>
          <p:nvPr userDrawn="1"/>
        </p:nvGrpSpPr>
        <p:grpSpPr>
          <a:xfrm>
            <a:off x="5608875" y="6389245"/>
            <a:ext cx="1055028" cy="468755"/>
            <a:chOff x="2995112" y="3692937"/>
            <a:chExt cx="1055028" cy="468755"/>
          </a:xfrm>
        </p:grpSpPr>
        <p:sp>
          <p:nvSpPr>
            <p:cNvPr id="71" name="角丸四角形 70">
              <a:extLst>
                <a:ext uri="{FF2B5EF4-FFF2-40B4-BE49-F238E27FC236}">
                  <a16:creationId xmlns:a16="http://schemas.microsoft.com/office/drawing/2014/main" id="{678FA65E-EF6B-BCF1-D89E-BC3F93A72B5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2" name="直線矢印コネクタ 71">
              <a:extLst>
                <a:ext uri="{FF2B5EF4-FFF2-40B4-BE49-F238E27FC236}">
                  <a16:creationId xmlns:a16="http://schemas.microsoft.com/office/drawing/2014/main" id="{DCE1F53B-5700-DC79-08CC-BECFC2F07CA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グループ化 73">
            <a:extLst>
              <a:ext uri="{FF2B5EF4-FFF2-40B4-BE49-F238E27FC236}">
                <a16:creationId xmlns:a16="http://schemas.microsoft.com/office/drawing/2014/main" id="{344AD2A7-B173-D3E6-E14A-1B9B92E4BA9B}"/>
              </a:ext>
            </a:extLst>
          </p:cNvPr>
          <p:cNvGrpSpPr/>
          <p:nvPr userDrawn="1"/>
        </p:nvGrpSpPr>
        <p:grpSpPr>
          <a:xfrm>
            <a:off x="8428957" y="6389245"/>
            <a:ext cx="1055028" cy="193279"/>
            <a:chOff x="2995112" y="3692937"/>
            <a:chExt cx="1055028" cy="193279"/>
          </a:xfrm>
        </p:grpSpPr>
        <p:sp>
          <p:nvSpPr>
            <p:cNvPr id="75" name="角丸四角形 74">
              <a:extLst>
                <a:ext uri="{FF2B5EF4-FFF2-40B4-BE49-F238E27FC236}">
                  <a16:creationId xmlns:a16="http://schemas.microsoft.com/office/drawing/2014/main" id="{467C1274-BD9C-7971-5D41-8E3DAE8A5F3E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76" name="直線矢印コネクタ 75">
              <a:extLst>
                <a:ext uri="{FF2B5EF4-FFF2-40B4-BE49-F238E27FC236}">
                  <a16:creationId xmlns:a16="http://schemas.microsoft.com/office/drawing/2014/main" id="{52C0CF81-D0C2-7499-C19B-148351053D9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C7DD9324-AD6F-F283-C06F-244E01D264C7}"/>
              </a:ext>
            </a:extLst>
          </p:cNvPr>
          <p:cNvGrpSpPr/>
          <p:nvPr userDrawn="1"/>
        </p:nvGrpSpPr>
        <p:grpSpPr>
          <a:xfrm>
            <a:off x="8417994" y="1090415"/>
            <a:ext cx="1055028" cy="193279"/>
            <a:chOff x="2995112" y="3692937"/>
            <a:chExt cx="1055028" cy="193279"/>
          </a:xfrm>
        </p:grpSpPr>
        <p:sp>
          <p:nvSpPr>
            <p:cNvPr id="79" name="角丸四角形 78">
              <a:extLst>
                <a:ext uri="{FF2B5EF4-FFF2-40B4-BE49-F238E27FC236}">
                  <a16:creationId xmlns:a16="http://schemas.microsoft.com/office/drawing/2014/main" id="{4AC0D25F-8DE3-5587-3E6B-20F318910919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180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0.5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0" name="直線矢印コネクタ 79">
              <a:extLst>
                <a:ext uri="{FF2B5EF4-FFF2-40B4-BE49-F238E27FC236}">
                  <a16:creationId xmlns:a16="http://schemas.microsoft.com/office/drawing/2014/main" id="{933610C0-2716-EE09-CAB6-0AB881087E5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193279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F224F671-0317-9C33-2E68-D83D923EFBF0}"/>
              </a:ext>
            </a:extLst>
          </p:cNvPr>
          <p:cNvGrpSpPr/>
          <p:nvPr userDrawn="1"/>
        </p:nvGrpSpPr>
        <p:grpSpPr>
          <a:xfrm rot="5400000">
            <a:off x="11430108" y="3564900"/>
            <a:ext cx="1055028" cy="468755"/>
            <a:chOff x="2995112" y="3692937"/>
            <a:chExt cx="1055028" cy="468755"/>
          </a:xfrm>
        </p:grpSpPr>
        <p:sp>
          <p:nvSpPr>
            <p:cNvPr id="82" name="角丸四角形 81">
              <a:extLst>
                <a:ext uri="{FF2B5EF4-FFF2-40B4-BE49-F238E27FC236}">
                  <a16:creationId xmlns:a16="http://schemas.microsoft.com/office/drawing/2014/main" id="{5F12F996-8806-4530-AC95-E23C2AA4E1D5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3" name="直線矢印コネクタ 82">
              <a:extLst>
                <a:ext uri="{FF2B5EF4-FFF2-40B4-BE49-F238E27FC236}">
                  <a16:creationId xmlns:a16="http://schemas.microsoft.com/office/drawing/2014/main" id="{45DB2C76-4730-8760-6332-C43BF365EFE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グループ化 83">
            <a:extLst>
              <a:ext uri="{FF2B5EF4-FFF2-40B4-BE49-F238E27FC236}">
                <a16:creationId xmlns:a16="http://schemas.microsoft.com/office/drawing/2014/main" id="{C0B6026E-2942-AE8D-6D0C-C17A8ECF7354}"/>
              </a:ext>
            </a:extLst>
          </p:cNvPr>
          <p:cNvGrpSpPr/>
          <p:nvPr userDrawn="1"/>
        </p:nvGrpSpPr>
        <p:grpSpPr>
          <a:xfrm rot="5400000">
            <a:off x="-293136" y="3564901"/>
            <a:ext cx="1055028" cy="468755"/>
            <a:chOff x="2995112" y="3692937"/>
            <a:chExt cx="1055028" cy="468755"/>
          </a:xfrm>
        </p:grpSpPr>
        <p:sp>
          <p:nvSpPr>
            <p:cNvPr id="85" name="角丸四角形 84">
              <a:extLst>
                <a:ext uri="{FF2B5EF4-FFF2-40B4-BE49-F238E27FC236}">
                  <a16:creationId xmlns:a16="http://schemas.microsoft.com/office/drawing/2014/main" id="{8EDDF429-C567-9705-572C-39258E2D941D}"/>
                </a:ext>
              </a:extLst>
            </p:cNvPr>
            <p:cNvSpPr/>
            <p:nvPr userDrawn="1"/>
          </p:nvSpPr>
          <p:spPr>
            <a:xfrm>
              <a:off x="2995112" y="3693136"/>
              <a:ext cx="1055028" cy="468556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1.3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6" name="直線矢印コネクタ 85">
              <a:extLst>
                <a:ext uri="{FF2B5EF4-FFF2-40B4-BE49-F238E27FC236}">
                  <a16:creationId xmlns:a16="http://schemas.microsoft.com/office/drawing/2014/main" id="{89349612-DF2A-31E5-8267-4B20775A890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92937"/>
              <a:ext cx="0" cy="456231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CFC17D08-D773-F4A0-6A5E-3069965B8E39}"/>
              </a:ext>
            </a:extLst>
          </p:cNvPr>
          <p:cNvGrpSpPr/>
          <p:nvPr userDrawn="1"/>
        </p:nvGrpSpPr>
        <p:grpSpPr>
          <a:xfrm>
            <a:off x="8417994" y="3691922"/>
            <a:ext cx="1055028" cy="288000"/>
            <a:chOff x="2995112" y="3646242"/>
            <a:chExt cx="1055028" cy="288000"/>
          </a:xfrm>
        </p:grpSpPr>
        <p:sp>
          <p:nvSpPr>
            <p:cNvPr id="88" name="角丸四角形 87">
              <a:extLst>
                <a:ext uri="{FF2B5EF4-FFF2-40B4-BE49-F238E27FC236}">
                  <a16:creationId xmlns:a16="http://schemas.microsoft.com/office/drawing/2014/main" id="{CAB6890F-9D69-DC91-DA6A-5C858DCFBE7E}"/>
                </a:ext>
              </a:extLst>
            </p:cNvPr>
            <p:cNvSpPr/>
            <p:nvPr userDrawn="1"/>
          </p:nvSpPr>
          <p:spPr>
            <a:xfrm>
              <a:off x="2995112" y="3646242"/>
              <a:ext cx="1055028" cy="288000"/>
            </a:xfrm>
            <a:prstGeom prst="roundRect">
              <a:avLst>
                <a:gd name="adj" fmla="val 11663"/>
              </a:avLst>
            </a:prstGeom>
            <a:solidFill>
              <a:schemeClr val="bg1"/>
            </a:solidFill>
            <a:ln w="952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1200" dirty="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0.8 </a:t>
              </a:r>
              <a:r>
                <a:rPr kumimoji="1" lang="ja-JP" altLang="en-US" sz="1200">
                  <a:solidFill>
                    <a:schemeClr val="accent6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幅</a:t>
              </a:r>
              <a:endParaRPr kumimoji="1" lang="ja-JP" altLang="en-US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89" name="直線矢印コネクタ 88">
              <a:extLst>
                <a:ext uri="{FF2B5EF4-FFF2-40B4-BE49-F238E27FC236}">
                  <a16:creationId xmlns:a16="http://schemas.microsoft.com/office/drawing/2014/main" id="{69EA4D75-55C7-A968-BE15-2BE0F7CB41F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220962" y="3657767"/>
              <a:ext cx="0" cy="275813"/>
            </a:xfrm>
            <a:prstGeom prst="straightConnector1">
              <a:avLst/>
            </a:prstGeom>
            <a:ln>
              <a:solidFill>
                <a:schemeClr val="accent6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A8876699-2FD7-C4FB-37DB-8F28F7D4AF3D}"/>
              </a:ext>
            </a:extLst>
          </p:cNvPr>
          <p:cNvCxnSpPr>
            <a:cxnSpLocks/>
            <a:stCxn id="32" idx="3"/>
          </p:cNvCxnSpPr>
          <p:nvPr userDrawn="1"/>
        </p:nvCxnSpPr>
        <p:spPr>
          <a:xfrm>
            <a:off x="5748601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02411C72-9CFC-11A3-A34B-36F74128ED57}"/>
              </a:ext>
            </a:extLst>
          </p:cNvPr>
          <p:cNvCxnSpPr>
            <a:cxnSpLocks/>
          </p:cNvCxnSpPr>
          <p:nvPr userDrawn="1"/>
        </p:nvCxnSpPr>
        <p:spPr>
          <a:xfrm>
            <a:off x="6242587" y="569095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線コネクタ 95">
            <a:extLst>
              <a:ext uri="{FF2B5EF4-FFF2-40B4-BE49-F238E27FC236}">
                <a16:creationId xmlns:a16="http://schemas.microsoft.com/office/drawing/2014/main" id="{650C72A6-3D4A-F72F-163E-7E6F8F6CFD9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00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線コネクタ 99">
            <a:extLst>
              <a:ext uri="{FF2B5EF4-FFF2-40B4-BE49-F238E27FC236}">
                <a16:creationId xmlns:a16="http://schemas.microsoft.com/office/drawing/2014/main" id="{6E3E6ECF-C241-905E-53B6-B996B159FA2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136394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>
            <a:extLst>
              <a:ext uri="{FF2B5EF4-FFF2-40B4-BE49-F238E27FC236}">
                <a16:creationId xmlns:a16="http://schemas.microsoft.com/office/drawing/2014/main" id="{DCABD40F-8E29-ABBE-2E92-C0AD13DE1FB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3610051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AF89D3CC-3BF7-3491-5CBD-E77C677F0035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4068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線コネクタ 102">
            <a:extLst>
              <a:ext uri="{FF2B5EF4-FFF2-40B4-BE49-F238E27FC236}">
                <a16:creationId xmlns:a16="http://schemas.microsoft.com/office/drawing/2014/main" id="{BB9F03E3-3A63-BD43-E04B-8D3E939F71AD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2886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コネクタ 103">
            <a:extLst>
              <a:ext uri="{FF2B5EF4-FFF2-40B4-BE49-F238E27FC236}">
                <a16:creationId xmlns:a16="http://schemas.microsoft.com/office/drawing/2014/main" id="{9CEF71F1-D7D6-6348-1D88-A61C4B06383F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0540774" y="6660000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グループ化 104">
            <a:extLst>
              <a:ext uri="{FF2B5EF4-FFF2-40B4-BE49-F238E27FC236}">
                <a16:creationId xmlns:a16="http://schemas.microsoft.com/office/drawing/2014/main" id="{7FF96D99-978A-C962-B767-3E0FBF5654C7}"/>
              </a:ext>
            </a:extLst>
          </p:cNvPr>
          <p:cNvGrpSpPr/>
          <p:nvPr userDrawn="1"/>
        </p:nvGrpSpPr>
        <p:grpSpPr>
          <a:xfrm>
            <a:off x="673694" y="70872"/>
            <a:ext cx="822959" cy="386862"/>
            <a:chOff x="5064369" y="362573"/>
            <a:chExt cx="822959" cy="386862"/>
          </a:xfrm>
        </p:grpSpPr>
        <p:sp>
          <p:nvSpPr>
            <p:cNvPr id="106" name="角丸四角形 105">
              <a:extLst>
                <a:ext uri="{FF2B5EF4-FFF2-40B4-BE49-F238E27FC236}">
                  <a16:creationId xmlns:a16="http://schemas.microsoft.com/office/drawing/2014/main" id="{F1A757C9-DFAF-FF3A-B746-5E7454B20242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88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7" name="三角形 106">
              <a:extLst>
                <a:ext uri="{FF2B5EF4-FFF2-40B4-BE49-F238E27FC236}">
                  <a16:creationId xmlns:a16="http://schemas.microsoft.com/office/drawing/2014/main" id="{D3CDBE70-BBBC-E538-CEAF-A66AF8E171F4}"/>
                </a:ext>
              </a:extLst>
            </p:cNvPr>
            <p:cNvSpPr/>
            <p:nvPr userDrawn="1"/>
          </p:nvSpPr>
          <p:spPr>
            <a:xfrm rot="16200000">
              <a:off x="5162845" y="498756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08" name="直線コネクタ 107">
            <a:extLst>
              <a:ext uri="{FF2B5EF4-FFF2-40B4-BE49-F238E27FC236}">
                <a16:creationId xmlns:a16="http://schemas.microsoft.com/office/drawing/2014/main" id="{E202A22D-7629-A6D7-0191-364F2536428A}"/>
              </a:ext>
            </a:extLst>
          </p:cNvPr>
          <p:cNvCxnSpPr>
            <a:cxnSpLocks/>
          </p:cNvCxnSpPr>
          <p:nvPr userDrawn="1"/>
        </p:nvCxnSpPr>
        <p:spPr>
          <a:xfrm>
            <a:off x="493694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線コネクタ 111">
            <a:extLst>
              <a:ext uri="{FF2B5EF4-FFF2-40B4-BE49-F238E27FC236}">
                <a16:creationId xmlns:a16="http://schemas.microsoft.com/office/drawing/2014/main" id="{530E4612-FC77-5C09-2931-C0EFB9263524}"/>
              </a:ext>
            </a:extLst>
          </p:cNvPr>
          <p:cNvCxnSpPr>
            <a:cxnSpLocks/>
          </p:cNvCxnSpPr>
          <p:nvPr userDrawn="1"/>
        </p:nvCxnSpPr>
        <p:spPr>
          <a:xfrm>
            <a:off x="11521912" y="264303"/>
            <a:ext cx="180000" cy="0"/>
          </a:xfrm>
          <a:prstGeom prst="line">
            <a:avLst/>
          </a:prstGeom>
          <a:ln w="254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グループ化 112">
            <a:extLst>
              <a:ext uri="{FF2B5EF4-FFF2-40B4-BE49-F238E27FC236}">
                <a16:creationId xmlns:a16="http://schemas.microsoft.com/office/drawing/2014/main" id="{D5D9BB90-51EE-23BF-5F6F-E7AEB9DE8493}"/>
              </a:ext>
            </a:extLst>
          </p:cNvPr>
          <p:cNvGrpSpPr/>
          <p:nvPr userDrawn="1"/>
        </p:nvGrpSpPr>
        <p:grpSpPr>
          <a:xfrm>
            <a:off x="10706212" y="70872"/>
            <a:ext cx="822959" cy="386862"/>
            <a:chOff x="5064369" y="362573"/>
            <a:chExt cx="822959" cy="386862"/>
          </a:xfrm>
        </p:grpSpPr>
        <p:sp>
          <p:nvSpPr>
            <p:cNvPr id="114" name="角丸四角形 113">
              <a:extLst>
                <a:ext uri="{FF2B5EF4-FFF2-40B4-BE49-F238E27FC236}">
                  <a16:creationId xmlns:a16="http://schemas.microsoft.com/office/drawing/2014/main" id="{C8537784-AB00-E8B0-0ECC-C21610DA6958}"/>
                </a:ext>
              </a:extLst>
            </p:cNvPr>
            <p:cNvSpPr/>
            <p:nvPr userDrawn="1"/>
          </p:nvSpPr>
          <p:spPr>
            <a:xfrm>
              <a:off x="5064369" y="362573"/>
              <a:ext cx="822959" cy="386862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3600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r>
                <a:rPr kumimoji="1" lang="en-US" altLang="ja-JP" sz="1200" dirty="0">
                  <a:solidFill>
                    <a:schemeClr val="tx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15.60</a:t>
              </a:r>
              <a:endParaRPr kumimoji="1" lang="ja-JP" altLang="en-US" sz="12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5" name="三角形 114">
              <a:extLst>
                <a:ext uri="{FF2B5EF4-FFF2-40B4-BE49-F238E27FC236}">
                  <a16:creationId xmlns:a16="http://schemas.microsoft.com/office/drawing/2014/main" id="{658B9F04-5D2A-1186-143F-FA13810B9ECC}"/>
                </a:ext>
              </a:extLst>
            </p:cNvPr>
            <p:cNvSpPr/>
            <p:nvPr userDrawn="1"/>
          </p:nvSpPr>
          <p:spPr>
            <a:xfrm rot="5400000">
              <a:off x="5631768" y="498757"/>
              <a:ext cx="135988" cy="117231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CC5F5CC-A932-E789-46A0-C1CF4B71C1DF}"/>
              </a:ext>
            </a:extLst>
          </p:cNvPr>
          <p:cNvSpPr/>
          <p:nvPr userDrawn="1"/>
        </p:nvSpPr>
        <p:spPr>
          <a:xfrm>
            <a:off x="11244575" y="1268412"/>
            <a:ext cx="468000" cy="5113337"/>
          </a:xfrm>
          <a:prstGeom prst="rect">
            <a:avLst/>
          </a:prstGeom>
          <a:solidFill>
            <a:schemeClr val="accent4">
              <a:alpha val="49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CCCB3AF0-6008-4B70-0FAE-78551819EF45}"/>
              </a:ext>
            </a:extLst>
          </p:cNvPr>
          <p:cNvSpPr/>
          <p:nvPr userDrawn="1"/>
        </p:nvSpPr>
        <p:spPr>
          <a:xfrm>
            <a:off x="479425" y="1268413"/>
            <a:ext cx="468000" cy="5113337"/>
          </a:xfrm>
          <a:prstGeom prst="rect">
            <a:avLst/>
          </a:prstGeom>
          <a:solidFill>
            <a:schemeClr val="accent4">
              <a:alpha val="49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角丸四角形 7">
            <a:extLst>
              <a:ext uri="{FF2B5EF4-FFF2-40B4-BE49-F238E27FC236}">
                <a16:creationId xmlns:a16="http://schemas.microsoft.com/office/drawing/2014/main" id="{08A40A0B-F7BC-EE43-95C1-2D30DF3D1580}"/>
              </a:ext>
            </a:extLst>
          </p:cNvPr>
          <p:cNvSpPr/>
          <p:nvPr userDrawn="1"/>
        </p:nvSpPr>
        <p:spPr>
          <a:xfrm rot="5400000">
            <a:off x="186189" y="4803251"/>
            <a:ext cx="1055028" cy="468556"/>
          </a:xfrm>
          <a:prstGeom prst="roundRect">
            <a:avLst>
              <a:gd name="adj" fmla="val 11663"/>
            </a:avLst>
          </a:prstGeom>
          <a:solidFill>
            <a:schemeClr val="bg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1.3 </a:t>
            </a:r>
            <a:r>
              <a:rPr kumimoji="1" lang="ja-JP" altLang="en-US" sz="12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endParaRPr kumimoji="1" lang="ja-JP" altLang="en-US" sz="12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98C49C64-5155-604B-5664-2D84A1118397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20065" y="4507749"/>
            <a:ext cx="0" cy="456231"/>
          </a:xfrm>
          <a:prstGeom prst="straightConnector1">
            <a:avLst/>
          </a:prstGeom>
          <a:ln>
            <a:solidFill>
              <a:schemeClr val="accent6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C1E6CD8F-A1E7-D2CD-F6F2-B5D09C608E14}"/>
              </a:ext>
            </a:extLst>
          </p:cNvPr>
          <p:cNvSpPr/>
          <p:nvPr userDrawn="1"/>
        </p:nvSpPr>
        <p:spPr>
          <a:xfrm rot="5400000">
            <a:off x="10950783" y="4776037"/>
            <a:ext cx="1055028" cy="468556"/>
          </a:xfrm>
          <a:prstGeom prst="roundRect">
            <a:avLst>
              <a:gd name="adj" fmla="val 11663"/>
            </a:avLst>
          </a:prstGeom>
          <a:solidFill>
            <a:schemeClr val="bg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sz="12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1.3 </a:t>
            </a:r>
            <a:r>
              <a:rPr kumimoji="1" lang="ja-JP" altLang="en-US" sz="12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endParaRPr kumimoji="1" lang="ja-JP" altLang="en-US" sz="12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D8DFD872-27EF-E15F-A98B-90E83EF86EEA}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11484659" y="4480535"/>
            <a:ext cx="0" cy="456231"/>
          </a:xfrm>
          <a:prstGeom prst="straightConnector1">
            <a:avLst/>
          </a:prstGeom>
          <a:ln>
            <a:solidFill>
              <a:schemeClr val="accent6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3850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目次B_4項目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9FA7971-777D-961A-DE98-EA6ADC6CFB4E}"/>
              </a:ext>
            </a:extLst>
          </p:cNvPr>
          <p:cNvSpPr/>
          <p:nvPr userDrawn="1"/>
        </p:nvSpPr>
        <p:spPr>
          <a:xfrm rot="864741">
            <a:off x="8169154" y="-308222"/>
            <a:ext cx="4799272" cy="7887262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03714 w 4804774"/>
              <a:gd name="connsiteY0" fmla="*/ 530624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03714 w 4804774"/>
              <a:gd name="connsiteY4" fmla="*/ 530624 h 7936978"/>
              <a:gd name="connsiteX0" fmla="*/ 1090082 w 4791142"/>
              <a:gd name="connsiteY0" fmla="*/ 530624 h 7887262"/>
              <a:gd name="connsiteX1" fmla="*/ 3088319 w 4791142"/>
              <a:gd name="connsiteY1" fmla="*/ 0 h 7887262"/>
              <a:gd name="connsiteX2" fmla="*/ 4791142 w 4791142"/>
              <a:gd name="connsiteY2" fmla="*/ 6597444 h 7887262"/>
              <a:gd name="connsiteX3" fmla="*/ 0 w 4791142"/>
              <a:gd name="connsiteY3" fmla="*/ 7887262 h 7887262"/>
              <a:gd name="connsiteX4" fmla="*/ 1090082 w 4791142"/>
              <a:gd name="connsiteY4" fmla="*/ 530624 h 7887262"/>
              <a:gd name="connsiteX0" fmla="*/ 1090082 w 4799272"/>
              <a:gd name="connsiteY0" fmla="*/ 530624 h 7887262"/>
              <a:gd name="connsiteX1" fmla="*/ 3088319 w 4799272"/>
              <a:gd name="connsiteY1" fmla="*/ 0 h 7887262"/>
              <a:gd name="connsiteX2" fmla="*/ 4799272 w 4799272"/>
              <a:gd name="connsiteY2" fmla="*/ 6654774 h 7887262"/>
              <a:gd name="connsiteX3" fmla="*/ 0 w 4799272"/>
              <a:gd name="connsiteY3" fmla="*/ 7887262 h 7887262"/>
              <a:gd name="connsiteX4" fmla="*/ 1090082 w 4799272"/>
              <a:gd name="connsiteY4" fmla="*/ 530624 h 788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9272" h="7887262">
                <a:moveTo>
                  <a:pt x="1090082" y="530624"/>
                </a:moveTo>
                <a:lnTo>
                  <a:pt x="3088319" y="0"/>
                </a:lnTo>
                <a:lnTo>
                  <a:pt x="4799272" y="6654774"/>
                </a:lnTo>
                <a:lnTo>
                  <a:pt x="0" y="7887262"/>
                </a:lnTo>
                <a:cubicBezTo>
                  <a:pt x="518324" y="5085350"/>
                  <a:pt x="727961" y="2995674"/>
                  <a:pt x="1090082" y="530624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1364229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2282331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3200433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4118535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24184" y="1904229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24184" y="2822331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24184" y="3740433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40224" y="1454209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0224" y="2408803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40224" y="333325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40224" y="422755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EC1F6E7-5434-F67E-7D9A-33A9D9B67A7D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A125518-0AAB-3573-D633-6794F505E32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6280" y="-37840"/>
            <a:ext cx="7804641" cy="7102315"/>
          </a:xfrm>
          <a:prstGeom prst="rect">
            <a:avLst/>
          </a:prstGeom>
        </p:spPr>
      </p:pic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  <p:sp>
        <p:nvSpPr>
          <p:cNvPr id="17" name="円/楕円 16">
            <a:extLst>
              <a:ext uri="{FF2B5EF4-FFF2-40B4-BE49-F238E27FC236}">
                <a16:creationId xmlns:a16="http://schemas.microsoft.com/office/drawing/2014/main" id="{4B5C2A1B-1171-4185-A502-803CB081CA95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5036637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5EBF62EF-1795-E8F7-CFF1-50EA369C0B6D}"/>
              </a:ext>
            </a:extLst>
          </p:cNvPr>
          <p:cNvCxnSpPr>
            <a:endCxn id="17" idx="0"/>
          </p:cNvCxnSpPr>
          <p:nvPr userDrawn="1"/>
        </p:nvCxnSpPr>
        <p:spPr>
          <a:xfrm>
            <a:off x="1224184" y="4658535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テキスト プレースホルダー 4">
            <a:extLst>
              <a:ext uri="{FF2B5EF4-FFF2-40B4-BE49-F238E27FC236}">
                <a16:creationId xmlns:a16="http://schemas.microsoft.com/office/drawing/2014/main" id="{3DF6939E-AAAB-18AF-B9B8-FB873AA08F2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40224" y="515111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</p:spTree>
    <p:extLst>
      <p:ext uri="{BB962C8B-B14F-4D97-AF65-F5344CB8AC3E}">
        <p14:creationId xmlns:p14="http://schemas.microsoft.com/office/powerpoint/2010/main" val="204864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目次B_6項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9FA7971-777D-961A-DE98-EA6ADC6CFB4E}"/>
              </a:ext>
            </a:extLst>
          </p:cNvPr>
          <p:cNvSpPr/>
          <p:nvPr userDrawn="1"/>
        </p:nvSpPr>
        <p:spPr>
          <a:xfrm rot="864741">
            <a:off x="8169154" y="-308222"/>
            <a:ext cx="4799272" cy="7887262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03714 w 4804774"/>
              <a:gd name="connsiteY0" fmla="*/ 530624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03714 w 4804774"/>
              <a:gd name="connsiteY4" fmla="*/ 530624 h 7936978"/>
              <a:gd name="connsiteX0" fmla="*/ 1090082 w 4791142"/>
              <a:gd name="connsiteY0" fmla="*/ 530624 h 7887262"/>
              <a:gd name="connsiteX1" fmla="*/ 3088319 w 4791142"/>
              <a:gd name="connsiteY1" fmla="*/ 0 h 7887262"/>
              <a:gd name="connsiteX2" fmla="*/ 4791142 w 4791142"/>
              <a:gd name="connsiteY2" fmla="*/ 6597444 h 7887262"/>
              <a:gd name="connsiteX3" fmla="*/ 0 w 4791142"/>
              <a:gd name="connsiteY3" fmla="*/ 7887262 h 7887262"/>
              <a:gd name="connsiteX4" fmla="*/ 1090082 w 4791142"/>
              <a:gd name="connsiteY4" fmla="*/ 530624 h 7887262"/>
              <a:gd name="connsiteX0" fmla="*/ 1090082 w 4799272"/>
              <a:gd name="connsiteY0" fmla="*/ 530624 h 7887262"/>
              <a:gd name="connsiteX1" fmla="*/ 3088319 w 4799272"/>
              <a:gd name="connsiteY1" fmla="*/ 0 h 7887262"/>
              <a:gd name="connsiteX2" fmla="*/ 4799272 w 4799272"/>
              <a:gd name="connsiteY2" fmla="*/ 6654774 h 7887262"/>
              <a:gd name="connsiteX3" fmla="*/ 0 w 4799272"/>
              <a:gd name="connsiteY3" fmla="*/ 7887262 h 7887262"/>
              <a:gd name="connsiteX4" fmla="*/ 1090082 w 4799272"/>
              <a:gd name="connsiteY4" fmla="*/ 530624 h 788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9272" h="7887262">
                <a:moveTo>
                  <a:pt x="1090082" y="530624"/>
                </a:moveTo>
                <a:lnTo>
                  <a:pt x="3088319" y="0"/>
                </a:lnTo>
                <a:lnTo>
                  <a:pt x="4799272" y="6654774"/>
                </a:lnTo>
                <a:lnTo>
                  <a:pt x="0" y="7887262"/>
                </a:lnTo>
                <a:cubicBezTo>
                  <a:pt x="518324" y="5085350"/>
                  <a:pt x="727961" y="2995674"/>
                  <a:pt x="1090082" y="530624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8A125518-0AAB-3573-D633-6794F505E32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6280" y="-37840"/>
            <a:ext cx="7804641" cy="7102315"/>
          </a:xfrm>
          <a:prstGeom prst="rect">
            <a:avLst/>
          </a:prstGeom>
        </p:spPr>
      </p:pic>
      <p:sp>
        <p:nvSpPr>
          <p:cNvPr id="5" name="円/楕円 4">
            <a:extLst>
              <a:ext uri="{FF2B5EF4-FFF2-40B4-BE49-F238E27FC236}">
                <a16:creationId xmlns:a16="http://schemas.microsoft.com/office/drawing/2014/main" id="{46B2582F-0008-98B4-114F-E808E4BEB3D3}"/>
              </a:ext>
            </a:extLst>
          </p:cNvPr>
          <p:cNvSpPr>
            <a:spLocks noChangeAspect="1"/>
          </p:cNvSpPr>
          <p:nvPr userDrawn="1"/>
        </p:nvSpPr>
        <p:spPr>
          <a:xfrm>
            <a:off x="946017" y="127640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円/楕円 9">
            <a:extLst>
              <a:ext uri="{FF2B5EF4-FFF2-40B4-BE49-F238E27FC236}">
                <a16:creationId xmlns:a16="http://schemas.microsoft.com/office/drawing/2014/main" id="{53C53CFC-754C-8EC4-F8DA-89CB591076AE}"/>
              </a:ext>
            </a:extLst>
          </p:cNvPr>
          <p:cNvSpPr>
            <a:spLocks noChangeAspect="1"/>
          </p:cNvSpPr>
          <p:nvPr userDrawn="1"/>
        </p:nvSpPr>
        <p:spPr>
          <a:xfrm>
            <a:off x="946017" y="2047300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円/楕円 15">
            <a:extLst>
              <a:ext uri="{FF2B5EF4-FFF2-40B4-BE49-F238E27FC236}">
                <a16:creationId xmlns:a16="http://schemas.microsoft.com/office/drawing/2014/main" id="{EFAE35BD-DD25-1B47-794F-3C039617F04A}"/>
              </a:ext>
            </a:extLst>
          </p:cNvPr>
          <p:cNvSpPr>
            <a:spLocks noChangeAspect="1"/>
          </p:cNvSpPr>
          <p:nvPr userDrawn="1"/>
        </p:nvSpPr>
        <p:spPr>
          <a:xfrm>
            <a:off x="946017" y="281819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円/楕円 16">
            <a:extLst>
              <a:ext uri="{FF2B5EF4-FFF2-40B4-BE49-F238E27FC236}">
                <a16:creationId xmlns:a16="http://schemas.microsoft.com/office/drawing/2014/main" id="{40D31314-C61D-DD98-3D5C-1DAD9777B856}"/>
              </a:ext>
            </a:extLst>
          </p:cNvPr>
          <p:cNvSpPr>
            <a:spLocks noChangeAspect="1"/>
          </p:cNvSpPr>
          <p:nvPr userDrawn="1"/>
        </p:nvSpPr>
        <p:spPr>
          <a:xfrm>
            <a:off x="946017" y="358908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8CCB8ECE-CF02-CDD2-FFAF-4A2757A3B37C}"/>
              </a:ext>
            </a:extLst>
          </p:cNvPr>
          <p:cNvCxnSpPr>
            <a:cxnSpLocks/>
            <a:stCxn id="5" idx="4"/>
          </p:cNvCxnSpPr>
          <p:nvPr userDrawn="1"/>
        </p:nvCxnSpPr>
        <p:spPr>
          <a:xfrm>
            <a:off x="1216017" y="1816408"/>
            <a:ext cx="0" cy="238253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円/楕円 18">
            <a:extLst>
              <a:ext uri="{FF2B5EF4-FFF2-40B4-BE49-F238E27FC236}">
                <a16:creationId xmlns:a16="http://schemas.microsoft.com/office/drawing/2014/main" id="{5034167B-1EF3-A0C9-CA6B-9383D8153899}"/>
              </a:ext>
            </a:extLst>
          </p:cNvPr>
          <p:cNvSpPr>
            <a:spLocks noChangeAspect="1"/>
          </p:cNvSpPr>
          <p:nvPr userDrawn="1"/>
        </p:nvSpPr>
        <p:spPr>
          <a:xfrm>
            <a:off x="946017" y="435997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テキスト プレースホルダー 4">
            <a:extLst>
              <a:ext uri="{FF2B5EF4-FFF2-40B4-BE49-F238E27FC236}">
                <a16:creationId xmlns:a16="http://schemas.microsoft.com/office/drawing/2014/main" id="{691A4210-C74A-18B2-702C-F1487DCD8F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32057" y="1407953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1" name="テキスト プレースホルダー 4">
            <a:extLst>
              <a:ext uri="{FF2B5EF4-FFF2-40B4-BE49-F238E27FC236}">
                <a16:creationId xmlns:a16="http://schemas.microsoft.com/office/drawing/2014/main" id="{9C9F46C9-4326-D925-4C1F-40DBBF2C45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32057" y="2176074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2" name="テキスト プレースホルダー 4">
            <a:extLst>
              <a:ext uri="{FF2B5EF4-FFF2-40B4-BE49-F238E27FC236}">
                <a16:creationId xmlns:a16="http://schemas.microsoft.com/office/drawing/2014/main" id="{1D6E681E-1FCC-0002-DE9E-3282D4E9B9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32057" y="294419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5" name="テキスト プレースホルダー 4">
            <a:extLst>
              <a:ext uri="{FF2B5EF4-FFF2-40B4-BE49-F238E27FC236}">
                <a16:creationId xmlns:a16="http://schemas.microsoft.com/office/drawing/2014/main" id="{D05451ED-224A-EE20-6524-DD7F2A6B66F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32057" y="371231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6" name="テキスト プレースホルダー 4">
            <a:extLst>
              <a:ext uri="{FF2B5EF4-FFF2-40B4-BE49-F238E27FC236}">
                <a16:creationId xmlns:a16="http://schemas.microsoft.com/office/drawing/2014/main" id="{56C1FB27-AD8E-6B04-8B2D-DF20110BBF4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832057" y="4480437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27" name="円/楕円 26">
            <a:extLst>
              <a:ext uri="{FF2B5EF4-FFF2-40B4-BE49-F238E27FC236}">
                <a16:creationId xmlns:a16="http://schemas.microsoft.com/office/drawing/2014/main" id="{2AD8B817-CE82-1FA6-48FF-5A1459623CB6}"/>
              </a:ext>
            </a:extLst>
          </p:cNvPr>
          <p:cNvSpPr>
            <a:spLocks noChangeAspect="1"/>
          </p:cNvSpPr>
          <p:nvPr userDrawn="1"/>
        </p:nvSpPr>
        <p:spPr>
          <a:xfrm>
            <a:off x="946017" y="5130870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06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テキスト プレースホルダー 4">
            <a:extLst>
              <a:ext uri="{FF2B5EF4-FFF2-40B4-BE49-F238E27FC236}">
                <a16:creationId xmlns:a16="http://schemas.microsoft.com/office/drawing/2014/main" id="{E8EBF631-0F12-4A41-C457-5DDD5760691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32057" y="5248560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1ABF7065-E56F-E1FF-7E72-C4F482A9B780}"/>
              </a:ext>
            </a:extLst>
          </p:cNvPr>
          <p:cNvCxnSpPr>
            <a:cxnSpLocks/>
          </p:cNvCxnSpPr>
          <p:nvPr userDrawn="1"/>
        </p:nvCxnSpPr>
        <p:spPr>
          <a:xfrm>
            <a:off x="1216017" y="2583636"/>
            <a:ext cx="0" cy="238253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F26911CA-BDD1-32D8-9A19-2A02D7DFADCF}"/>
              </a:ext>
            </a:extLst>
          </p:cNvPr>
          <p:cNvCxnSpPr>
            <a:cxnSpLocks/>
          </p:cNvCxnSpPr>
          <p:nvPr userDrawn="1"/>
        </p:nvCxnSpPr>
        <p:spPr>
          <a:xfrm>
            <a:off x="1216017" y="3360110"/>
            <a:ext cx="0" cy="238253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38032B60-1410-BFD1-00F2-9DA4743EB3F9}"/>
              </a:ext>
            </a:extLst>
          </p:cNvPr>
          <p:cNvCxnSpPr>
            <a:cxnSpLocks/>
          </p:cNvCxnSpPr>
          <p:nvPr userDrawn="1"/>
        </p:nvCxnSpPr>
        <p:spPr>
          <a:xfrm>
            <a:off x="1216017" y="4141692"/>
            <a:ext cx="0" cy="238253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94B4DCE9-6886-35F3-E353-4FC6C8F414CF}"/>
              </a:ext>
            </a:extLst>
          </p:cNvPr>
          <p:cNvCxnSpPr>
            <a:cxnSpLocks/>
          </p:cNvCxnSpPr>
          <p:nvPr userDrawn="1"/>
        </p:nvCxnSpPr>
        <p:spPr>
          <a:xfrm>
            <a:off x="1216017" y="4892617"/>
            <a:ext cx="0" cy="238253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53E8E05-A780-8130-6D3D-AE18B85AE65D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73771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中表紙B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-120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正方形/長方形 7">
            <a:extLst>
              <a:ext uri="{FF2B5EF4-FFF2-40B4-BE49-F238E27FC236}">
                <a16:creationId xmlns:a16="http://schemas.microsoft.com/office/drawing/2014/main" id="{FC6CB2AA-D1AF-701E-4FD0-219744D12131}"/>
              </a:ext>
            </a:extLst>
          </p:cNvPr>
          <p:cNvSpPr/>
          <p:nvPr userDrawn="1"/>
        </p:nvSpPr>
        <p:spPr>
          <a:xfrm rot="864741">
            <a:off x="8169154" y="-308222"/>
            <a:ext cx="4799272" cy="7887262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03714 w 4804774"/>
              <a:gd name="connsiteY0" fmla="*/ 530624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03714 w 4804774"/>
              <a:gd name="connsiteY4" fmla="*/ 530624 h 7936978"/>
              <a:gd name="connsiteX0" fmla="*/ 1090082 w 4791142"/>
              <a:gd name="connsiteY0" fmla="*/ 530624 h 7887262"/>
              <a:gd name="connsiteX1" fmla="*/ 3088319 w 4791142"/>
              <a:gd name="connsiteY1" fmla="*/ 0 h 7887262"/>
              <a:gd name="connsiteX2" fmla="*/ 4791142 w 4791142"/>
              <a:gd name="connsiteY2" fmla="*/ 6597444 h 7887262"/>
              <a:gd name="connsiteX3" fmla="*/ 0 w 4791142"/>
              <a:gd name="connsiteY3" fmla="*/ 7887262 h 7887262"/>
              <a:gd name="connsiteX4" fmla="*/ 1090082 w 4791142"/>
              <a:gd name="connsiteY4" fmla="*/ 530624 h 7887262"/>
              <a:gd name="connsiteX0" fmla="*/ 1090082 w 4799272"/>
              <a:gd name="connsiteY0" fmla="*/ 530624 h 7887262"/>
              <a:gd name="connsiteX1" fmla="*/ 3088319 w 4799272"/>
              <a:gd name="connsiteY1" fmla="*/ 0 h 7887262"/>
              <a:gd name="connsiteX2" fmla="*/ 4799272 w 4799272"/>
              <a:gd name="connsiteY2" fmla="*/ 6654774 h 7887262"/>
              <a:gd name="connsiteX3" fmla="*/ 0 w 4799272"/>
              <a:gd name="connsiteY3" fmla="*/ 7887262 h 7887262"/>
              <a:gd name="connsiteX4" fmla="*/ 1090082 w 4799272"/>
              <a:gd name="connsiteY4" fmla="*/ 530624 h 788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9272" h="7887262">
                <a:moveTo>
                  <a:pt x="1090082" y="530624"/>
                </a:moveTo>
                <a:lnTo>
                  <a:pt x="3088319" y="0"/>
                </a:lnTo>
                <a:lnTo>
                  <a:pt x="4799272" y="6654774"/>
                </a:lnTo>
                <a:lnTo>
                  <a:pt x="0" y="7887262"/>
                </a:lnTo>
                <a:cubicBezTo>
                  <a:pt x="518324" y="5085350"/>
                  <a:pt x="727961" y="2995674"/>
                  <a:pt x="1090082" y="530624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AD25D10A-C71A-6286-063C-1B68277E8F06}"/>
              </a:ext>
            </a:extLst>
          </p:cNvPr>
          <p:cNvCxnSpPr>
            <a:cxnSpLocks/>
          </p:cNvCxnSpPr>
          <p:nvPr userDrawn="1"/>
        </p:nvCxnSpPr>
        <p:spPr>
          <a:xfrm>
            <a:off x="1354071" y="2750273"/>
            <a:ext cx="3600400" cy="0"/>
          </a:xfrm>
          <a:prstGeom prst="line">
            <a:avLst/>
          </a:prstGeom>
          <a:ln w="28575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図プレースホルダー 4">
            <a:extLst>
              <a:ext uri="{FF2B5EF4-FFF2-40B4-BE49-F238E27FC236}">
                <a16:creationId xmlns:a16="http://schemas.microsoft.com/office/drawing/2014/main" id="{D0F1065E-9EE2-595B-5967-C37FE139540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347737" y="2986688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ja-JP" altLang="en-US" b="0" i="0">
                <a:solidFill>
                  <a:srgbClr val="172B4D"/>
                </a:solidFill>
                <a:effectLst/>
                <a:latin typeface="Hiragino Kaku Gothic Pro" panose="020B0300000000000000" pitchFamily="34" charset="-128"/>
                <a:ea typeface="Hiragino Kaku Gothic Pro" panose="020B0300000000000000" pitchFamily="34" charset="-128"/>
              </a:rPr>
              <a:t>ダウンロードしたアイコンを参照してください</a:t>
            </a:r>
            <a:endParaRPr kumimoji="1" lang="ja-JP" altLang="en-US"/>
          </a:p>
        </p:txBody>
      </p:sp>
      <p:sp>
        <p:nvSpPr>
          <p:cNvPr id="17" name="テキスト プレースホルダー 19">
            <a:extLst>
              <a:ext uri="{FF2B5EF4-FFF2-40B4-BE49-F238E27FC236}">
                <a16:creationId xmlns:a16="http://schemas.microsoft.com/office/drawing/2014/main" id="{BCD9A160-0491-4A8D-42E5-3734E2B7C76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65867" y="1260904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18" name="テキスト プレースホルダー 23">
            <a:extLst>
              <a:ext uri="{FF2B5EF4-FFF2-40B4-BE49-F238E27FC236}">
                <a16:creationId xmlns:a16="http://schemas.microsoft.com/office/drawing/2014/main" id="{744513E7-AD53-6DF1-2A47-F365F7D1255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354356" y="4622481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rgbClr val="C00000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605C4C86-70CE-DCA9-EE67-9628884D31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6280" y="-37840"/>
            <a:ext cx="7804641" cy="7102315"/>
          </a:xfrm>
          <a:prstGeom prst="rect">
            <a:avLst/>
          </a:prstGeom>
        </p:spPr>
      </p:pic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C55C89C-DCB3-09E6-CB20-CDD60151C1C2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14781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裏表紙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442A3F64-78EB-1692-43CF-CAE76C368D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506" r="17194"/>
          <a:stretch/>
        </p:blipFill>
        <p:spPr>
          <a:xfrm>
            <a:off x="5792829" y="-32096"/>
            <a:ext cx="6435952" cy="557971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43D03E48-901F-5E56-36B9-98F78FF036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7738" y="4586956"/>
            <a:ext cx="3528392" cy="67565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9F810C1-BD9F-682A-EF43-7090E223EDE4}"/>
              </a:ext>
            </a:extLst>
          </p:cNvPr>
          <p:cNvSpPr txBox="1"/>
          <p:nvPr userDrawn="1"/>
        </p:nvSpPr>
        <p:spPr>
          <a:xfrm>
            <a:off x="947738" y="5638181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" name="角丸四角形 1">
            <a:extLst>
              <a:ext uri="{FF2B5EF4-FFF2-40B4-BE49-F238E27FC236}">
                <a16:creationId xmlns:a16="http://schemas.microsoft.com/office/drawing/2014/main" id="{F125FBC4-EE4C-56B1-950B-C0A068BF643B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accent6"/>
          </a:solidFill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</a:t>
            </a: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783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項目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6" name="角丸四角形 5">
            <a:extLst>
              <a:ext uri="{FF2B5EF4-FFF2-40B4-BE49-F238E27FC236}">
                <a16:creationId xmlns:a16="http://schemas.microsoft.com/office/drawing/2014/main" id="{AD326A17-4006-DDD7-C227-FBC08460DB24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広告主・代理店限定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53354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左端項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58717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2998CBA6-326F-D036-BE0C-47A66FB32A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9777355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F51725A-3DC7-6C70-DC76-033D04DAA238}"/>
              </a:ext>
            </a:extLst>
          </p:cNvPr>
          <p:cNvSpPr/>
          <p:nvPr userDrawn="1"/>
        </p:nvSpPr>
        <p:spPr>
          <a:xfrm>
            <a:off x="11904000" y="0"/>
            <a:ext cx="288000" cy="64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4171B6E-F395-E58A-7921-08C02BE44E0A}"/>
              </a:ext>
            </a:extLst>
          </p:cNvPr>
          <p:cNvSpPr/>
          <p:nvPr userDrawn="1"/>
        </p:nvSpPr>
        <p:spPr>
          <a:xfrm>
            <a:off x="11904000" y="0"/>
            <a:ext cx="288000" cy="1080000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9" name="縦書きテキスト プレースホルダー 18">
            <a:extLst>
              <a:ext uri="{FF2B5EF4-FFF2-40B4-BE49-F238E27FC236}">
                <a16:creationId xmlns:a16="http://schemas.microsoft.com/office/drawing/2014/main" id="{28888630-C369-C6FF-69E4-AB3AAE33EB75}"/>
              </a:ext>
            </a:extLst>
          </p:cNvPr>
          <p:cNvSpPr>
            <a:spLocks noGrp="1"/>
          </p:cNvSpPr>
          <p:nvPr>
            <p:ph type="body" orient="vert" sz="quarter" idx="11" hasCustomPrompt="1"/>
          </p:nvPr>
        </p:nvSpPr>
        <p:spPr>
          <a:xfrm>
            <a:off x="11916455" y="2520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5AA6C74-26D5-4A51-2CBB-1F306D300C8F}"/>
              </a:ext>
            </a:extLst>
          </p:cNvPr>
          <p:cNvSpPr txBox="1"/>
          <p:nvPr userDrawn="1"/>
        </p:nvSpPr>
        <p:spPr>
          <a:xfrm>
            <a:off x="11960903" y="4089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sz="1050" b="1" i="1" spc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102E8B2E-BAEC-1CA8-E8B7-ED08E612AA17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216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6F57FE0A-5594-70AA-094E-A9522BC39E28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3240000"/>
            <a:ext cx="3949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B49E33BA-3428-8B19-295D-7D0D35D86B80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43152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7C2F049D-887E-8674-2248-20C5D0674F69}"/>
              </a:ext>
            </a:extLst>
          </p:cNvPr>
          <p:cNvCxnSpPr>
            <a:cxnSpLocks/>
          </p:cNvCxnSpPr>
          <p:nvPr userDrawn="1"/>
        </p:nvCxnSpPr>
        <p:spPr>
          <a:xfrm>
            <a:off x="11784871" y="5394767"/>
            <a:ext cx="3949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E7C72838-3336-DFC9-40D0-C8032C0FA1F5}"/>
              </a:ext>
            </a:extLst>
          </p:cNvPr>
          <p:cNvCxnSpPr>
            <a:cxnSpLocks/>
          </p:cNvCxnSpPr>
          <p:nvPr userDrawn="1"/>
        </p:nvCxnSpPr>
        <p:spPr>
          <a:xfrm>
            <a:off x="11700432" y="1080000"/>
            <a:ext cx="4793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縦書きテキスト プレースホルダー 18">
            <a:extLst>
              <a:ext uri="{FF2B5EF4-FFF2-40B4-BE49-F238E27FC236}">
                <a16:creationId xmlns:a16="http://schemas.microsoft.com/office/drawing/2014/main" id="{83744F5B-0867-FE93-5FB6-5447A58A66B4}"/>
              </a:ext>
            </a:extLst>
          </p:cNvPr>
          <p:cNvSpPr>
            <a:spLocks noGrp="1"/>
          </p:cNvSpPr>
          <p:nvPr>
            <p:ph type="body" orient="vert" sz="quarter" idx="12" hasCustomPrompt="1"/>
          </p:nvPr>
        </p:nvSpPr>
        <p:spPr>
          <a:xfrm>
            <a:off x="11916455" y="131880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663B12E9-92F9-D7C5-949C-9C747C5A24DF}"/>
              </a:ext>
            </a:extLst>
          </p:cNvPr>
          <p:cNvSpPr txBox="1"/>
          <p:nvPr userDrawn="1"/>
        </p:nvSpPr>
        <p:spPr>
          <a:xfrm>
            <a:off x="11960903" y="11324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1" name="縦書きテキスト プレースホルダー 18">
            <a:extLst>
              <a:ext uri="{FF2B5EF4-FFF2-40B4-BE49-F238E27FC236}">
                <a16:creationId xmlns:a16="http://schemas.microsoft.com/office/drawing/2014/main" id="{432A2B23-6DFA-258B-DC91-DFA85D481B27}"/>
              </a:ext>
            </a:extLst>
          </p:cNvPr>
          <p:cNvSpPr>
            <a:spLocks noGrp="1"/>
          </p:cNvSpPr>
          <p:nvPr>
            <p:ph type="body" orient="vert" sz="quarter" idx="13" hasCustomPrompt="1"/>
          </p:nvPr>
        </p:nvSpPr>
        <p:spPr>
          <a:xfrm>
            <a:off x="11916455" y="24008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2EEE918-81B1-DBBD-1659-972D75973EC8}"/>
              </a:ext>
            </a:extLst>
          </p:cNvPr>
          <p:cNvSpPr txBox="1"/>
          <p:nvPr userDrawn="1"/>
        </p:nvSpPr>
        <p:spPr>
          <a:xfrm>
            <a:off x="11960903" y="2199629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縦書きテキスト プレースホルダー 18">
            <a:extLst>
              <a:ext uri="{FF2B5EF4-FFF2-40B4-BE49-F238E27FC236}">
                <a16:creationId xmlns:a16="http://schemas.microsoft.com/office/drawing/2014/main" id="{CB711E38-84FC-52D9-3BB6-C7D650D7A32B}"/>
              </a:ext>
            </a:extLst>
          </p:cNvPr>
          <p:cNvSpPr>
            <a:spLocks noGrp="1"/>
          </p:cNvSpPr>
          <p:nvPr>
            <p:ph type="body" orient="vert" sz="quarter" idx="14" hasCustomPrompt="1"/>
          </p:nvPr>
        </p:nvSpPr>
        <p:spPr>
          <a:xfrm>
            <a:off x="11916455" y="348288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0B364F7-A693-CA94-45A3-7A39427C80F3}"/>
              </a:ext>
            </a:extLst>
          </p:cNvPr>
          <p:cNvSpPr txBox="1"/>
          <p:nvPr userDrawn="1"/>
        </p:nvSpPr>
        <p:spPr>
          <a:xfrm>
            <a:off x="11960903" y="3274895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5" name="縦書きテキスト プレースホルダー 18">
            <a:extLst>
              <a:ext uri="{FF2B5EF4-FFF2-40B4-BE49-F238E27FC236}">
                <a16:creationId xmlns:a16="http://schemas.microsoft.com/office/drawing/2014/main" id="{1D94D762-E280-A466-57B0-D80CC0713DF0}"/>
              </a:ext>
            </a:extLst>
          </p:cNvPr>
          <p:cNvSpPr>
            <a:spLocks noGrp="1"/>
          </p:cNvSpPr>
          <p:nvPr>
            <p:ph type="body" orient="vert" sz="quarter" idx="15" hasCustomPrompt="1"/>
          </p:nvPr>
        </p:nvSpPr>
        <p:spPr>
          <a:xfrm>
            <a:off x="11916455" y="457254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9360532E-02FC-7483-F99B-939D304B99B8}"/>
              </a:ext>
            </a:extLst>
          </p:cNvPr>
          <p:cNvSpPr txBox="1"/>
          <p:nvPr userDrawn="1"/>
        </p:nvSpPr>
        <p:spPr>
          <a:xfrm>
            <a:off x="11960903" y="436143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05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縦書きテキスト プレースホルダー 18">
            <a:extLst>
              <a:ext uri="{FF2B5EF4-FFF2-40B4-BE49-F238E27FC236}">
                <a16:creationId xmlns:a16="http://schemas.microsoft.com/office/drawing/2014/main" id="{42E28A6B-C274-A00C-5D77-CB2BDF11CF45}"/>
              </a:ext>
            </a:extLst>
          </p:cNvPr>
          <p:cNvSpPr>
            <a:spLocks noGrp="1"/>
          </p:cNvSpPr>
          <p:nvPr>
            <p:ph type="body" orient="vert" sz="quarter" idx="16" hasCustomPrompt="1"/>
          </p:nvPr>
        </p:nvSpPr>
        <p:spPr>
          <a:xfrm>
            <a:off x="11916455" y="5646960"/>
            <a:ext cx="263351" cy="828000"/>
          </a:xfrm>
          <a:prstGeom prst="rect">
            <a:avLst/>
          </a:prstGeom>
        </p:spPr>
        <p:txBody>
          <a:bodyPr vert="eaVert" lIns="0" tIns="0" rIns="0" bIns="0" anchor="ctr" anchorCtr="0"/>
          <a:lstStyle>
            <a:lvl1pPr>
              <a:defRPr sz="700" spc="-1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kumimoji="1" lang="ja-JP" altLang="en-US"/>
              <a:t>タイトルタイトル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79F92B0D-620A-C6C9-9827-E4FA661970C7}"/>
              </a:ext>
            </a:extLst>
          </p:cNvPr>
          <p:cNvSpPr txBox="1"/>
          <p:nvPr userDrawn="1"/>
        </p:nvSpPr>
        <p:spPr>
          <a:xfrm>
            <a:off x="11960903" y="5435856"/>
            <a:ext cx="174453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ja-JP" sz="1050" b="1" i="1" spc="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06</a:t>
            </a:r>
            <a:endParaRPr kumimoji="1" lang="ja-JP" altLang="en-US" sz="1050" b="1" i="1" spc="0">
              <a:solidFill>
                <a:schemeClr val="bg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テキスト プレースホルダー 10">
            <a:extLst>
              <a:ext uri="{FF2B5EF4-FFF2-40B4-BE49-F238E27FC236}">
                <a16:creationId xmlns:a16="http://schemas.microsoft.com/office/drawing/2014/main" id="{39696C65-2A92-9376-2F55-0B364C7CB3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19116581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アイコン項目_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広告主・代理店限定</a:t>
            </a:r>
          </a:p>
        </p:txBody>
      </p:sp>
      <p:sp>
        <p:nvSpPr>
          <p:cNvPr id="18" name="フリーフォーム 17">
            <a:extLst>
              <a:ext uri="{FF2B5EF4-FFF2-40B4-BE49-F238E27FC236}">
                <a16:creationId xmlns:a16="http://schemas.microsoft.com/office/drawing/2014/main" id="{FFA1DD8D-2E20-16EE-1864-F0780B2595A1}"/>
              </a:ext>
            </a:extLst>
          </p:cNvPr>
          <p:cNvSpPr/>
          <p:nvPr userDrawn="1"/>
        </p:nvSpPr>
        <p:spPr>
          <a:xfrm>
            <a:off x="0" y="-5818"/>
            <a:ext cx="1726717" cy="565422"/>
          </a:xfrm>
          <a:custGeom>
            <a:avLst/>
            <a:gdLst>
              <a:gd name="connsiteX0" fmla="*/ 0 w 1726717"/>
              <a:gd name="connsiteY0" fmla="*/ 0 h 565422"/>
              <a:gd name="connsiteX1" fmla="*/ 1726717 w 1726717"/>
              <a:gd name="connsiteY1" fmla="*/ 0 h 565422"/>
              <a:gd name="connsiteX2" fmla="*/ 1511956 w 1726717"/>
              <a:gd name="connsiteY2" fmla="*/ 565422 h 565422"/>
              <a:gd name="connsiteX3" fmla="*/ 0 w 1726717"/>
              <a:gd name="connsiteY3" fmla="*/ 565422 h 565422"/>
              <a:gd name="connsiteX4" fmla="*/ 0 w 1726717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717" h="565422">
                <a:moveTo>
                  <a:pt x="0" y="0"/>
                </a:moveTo>
                <a:lnTo>
                  <a:pt x="1726717" y="0"/>
                </a:lnTo>
                <a:lnTo>
                  <a:pt x="1511956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5671" y="81412"/>
            <a:ext cx="866756" cy="410840"/>
          </a:xfrm>
          <a:prstGeom prst="rect">
            <a:avLst/>
          </a:prstGeom>
        </p:spPr>
        <p:txBody>
          <a:bodyPr lIns="0" tIns="36000" rIns="0" bIns="0" anchor="ctr"/>
          <a:lstStyle>
            <a:lvl1pPr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項目名が長いときはこちらのテンプレをつかってくださいい</a:t>
            </a:r>
          </a:p>
        </p:txBody>
      </p:sp>
      <p:sp>
        <p:nvSpPr>
          <p:cNvPr id="22" name="図プレースホルダー 11">
            <a:extLst>
              <a:ext uri="{FF2B5EF4-FFF2-40B4-BE49-F238E27FC236}">
                <a16:creationId xmlns:a16="http://schemas.microsoft.com/office/drawing/2014/main" id="{B69D9F8A-B25D-FC59-C355-1213EC9E13C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3" name="テキスト プレースホルダー 10">
            <a:extLst>
              <a:ext uri="{FF2B5EF4-FFF2-40B4-BE49-F238E27FC236}">
                <a16:creationId xmlns:a16="http://schemas.microsoft.com/office/drawing/2014/main" id="{EFE32900-9CF4-9F29-966F-FFD53965B4C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7808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</p:spTree>
    <p:extLst>
      <p:ext uri="{BB962C8B-B14F-4D97-AF65-F5344CB8AC3E}">
        <p14:creationId xmlns:p14="http://schemas.microsoft.com/office/powerpoint/2010/main" val="36615489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アイコン項目_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フリーフォーム 7">
            <a:extLst>
              <a:ext uri="{FF2B5EF4-FFF2-40B4-BE49-F238E27FC236}">
                <a16:creationId xmlns:a16="http://schemas.microsoft.com/office/drawing/2014/main" id="{3CEA4346-5A25-F355-85EB-2B39DA6E1275}"/>
              </a:ext>
            </a:extLst>
          </p:cNvPr>
          <p:cNvSpPr/>
          <p:nvPr userDrawn="1"/>
        </p:nvSpPr>
        <p:spPr>
          <a:xfrm>
            <a:off x="0" y="-5818"/>
            <a:ext cx="1285246" cy="565422"/>
          </a:xfrm>
          <a:custGeom>
            <a:avLst/>
            <a:gdLst>
              <a:gd name="connsiteX0" fmla="*/ 0 w 1285246"/>
              <a:gd name="connsiteY0" fmla="*/ 0 h 565422"/>
              <a:gd name="connsiteX1" fmla="*/ 1285246 w 1285246"/>
              <a:gd name="connsiteY1" fmla="*/ 0 h 565422"/>
              <a:gd name="connsiteX2" fmla="*/ 1070485 w 1285246"/>
              <a:gd name="connsiteY2" fmla="*/ 565422 h 565422"/>
              <a:gd name="connsiteX3" fmla="*/ 0 w 1285246"/>
              <a:gd name="connsiteY3" fmla="*/ 565422 h 565422"/>
              <a:gd name="connsiteX4" fmla="*/ 0 w 1285246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5246" h="565422">
                <a:moveTo>
                  <a:pt x="0" y="0"/>
                </a:moveTo>
                <a:lnTo>
                  <a:pt x="1285246" y="0"/>
                </a:lnTo>
                <a:lnTo>
                  <a:pt x="1070485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30286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2" name="図プレースホルダー 11">
            <a:extLst>
              <a:ext uri="{FF2B5EF4-FFF2-40B4-BE49-F238E27FC236}">
                <a16:creationId xmlns:a16="http://schemas.microsoft.com/office/drawing/2014/main" id="{25832528-9FBF-754D-6498-7E3776590C2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  <p:sp>
        <p:nvSpPr>
          <p:cNvPr id="2" name="テキスト プレースホルダー 6">
            <a:extLst>
              <a:ext uri="{FF2B5EF4-FFF2-40B4-BE49-F238E27FC236}">
                <a16:creationId xmlns:a16="http://schemas.microsoft.com/office/drawing/2014/main" id="{1CD1E662-85D8-9AA1-EBF5-3635AE88AF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0427" y="78666"/>
            <a:ext cx="431274" cy="410840"/>
          </a:xfrm>
          <a:prstGeom prst="rect">
            <a:avLst/>
          </a:prstGeom>
        </p:spPr>
        <p:txBody>
          <a:bodyPr lIns="0" tIns="36000" rIns="36000" bIns="0" anchor="ctr"/>
          <a:lstStyle>
            <a:lvl1pPr algn="ctr">
              <a:defRPr sz="900" spc="-15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/>
              <a:t>短項目名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3213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通常スライド_アイコン項目_項目名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フリーフォーム 12">
            <a:extLst>
              <a:ext uri="{FF2B5EF4-FFF2-40B4-BE49-F238E27FC236}">
                <a16:creationId xmlns:a16="http://schemas.microsoft.com/office/drawing/2014/main" id="{F5F12BA4-DCC4-6704-217A-FD328B5EA32C}"/>
              </a:ext>
            </a:extLst>
          </p:cNvPr>
          <p:cNvSpPr/>
          <p:nvPr userDrawn="1"/>
        </p:nvSpPr>
        <p:spPr>
          <a:xfrm>
            <a:off x="0" y="-5818"/>
            <a:ext cx="824215" cy="565422"/>
          </a:xfrm>
          <a:custGeom>
            <a:avLst/>
            <a:gdLst>
              <a:gd name="connsiteX0" fmla="*/ 0 w 824215"/>
              <a:gd name="connsiteY0" fmla="*/ 0 h 565422"/>
              <a:gd name="connsiteX1" fmla="*/ 824215 w 824215"/>
              <a:gd name="connsiteY1" fmla="*/ 0 h 565422"/>
              <a:gd name="connsiteX2" fmla="*/ 609454 w 824215"/>
              <a:gd name="connsiteY2" fmla="*/ 565422 h 565422"/>
              <a:gd name="connsiteX3" fmla="*/ 0 w 824215"/>
              <a:gd name="connsiteY3" fmla="*/ 565422 h 565422"/>
              <a:gd name="connsiteX4" fmla="*/ 0 w 824215"/>
              <a:gd name="connsiteY4" fmla="*/ 0 h 56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4215" h="565422">
                <a:moveTo>
                  <a:pt x="0" y="0"/>
                </a:moveTo>
                <a:lnTo>
                  <a:pt x="824215" y="0"/>
                </a:lnTo>
                <a:lnTo>
                  <a:pt x="609454" y="565422"/>
                </a:lnTo>
                <a:lnTo>
                  <a:pt x="0" y="5654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B9BFD8FC-521A-C964-77BB-A16E781ECC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8129" y="252000"/>
            <a:ext cx="8136904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20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16" name="図プレースホルダー 11">
            <a:extLst>
              <a:ext uri="{FF2B5EF4-FFF2-40B4-BE49-F238E27FC236}">
                <a16:creationId xmlns:a16="http://schemas.microsoft.com/office/drawing/2014/main" id="{2E810E5A-373F-DFA3-F96F-2BC69F537F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609" y="31805"/>
            <a:ext cx="498782" cy="497680"/>
          </a:xfrm>
          <a:prstGeom prst="rect">
            <a:avLst/>
          </a:prstGeom>
        </p:spPr>
        <p:txBody>
          <a:bodyPr/>
          <a:lstStyle>
            <a:lvl1pPr>
              <a:defRPr sz="7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アイコン</a:t>
            </a:r>
          </a:p>
        </p:txBody>
      </p:sp>
    </p:spTree>
    <p:extLst>
      <p:ext uri="{BB962C8B-B14F-4D97-AF65-F5344CB8AC3E}">
        <p14:creationId xmlns:p14="http://schemas.microsoft.com/office/powerpoint/2010/main" val="21170982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_注意事項付き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9">
            <a:extLst>
              <a:ext uri="{FF2B5EF4-FFF2-40B4-BE49-F238E27FC236}">
                <a16:creationId xmlns:a16="http://schemas.microsoft.com/office/drawing/2014/main" id="{798469F6-4090-64A8-08D4-5CDD638DA58B}"/>
              </a:ext>
            </a:extLst>
          </p:cNvPr>
          <p:cNvSpPr/>
          <p:nvPr userDrawn="1"/>
        </p:nvSpPr>
        <p:spPr>
          <a:xfrm>
            <a:off x="0" y="0"/>
            <a:ext cx="9984432" cy="777600"/>
          </a:xfrm>
          <a:custGeom>
            <a:avLst/>
            <a:gdLst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984432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443519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229777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  <a:gd name="connsiteX0" fmla="*/ 0 w 9984432"/>
              <a:gd name="connsiteY0" fmla="*/ 0 h 1052736"/>
              <a:gd name="connsiteX1" fmla="*/ 9984432 w 9984432"/>
              <a:gd name="connsiteY1" fmla="*/ 0 h 1052736"/>
              <a:gd name="connsiteX2" fmla="*/ 9689080 w 9984432"/>
              <a:gd name="connsiteY2" fmla="*/ 1052736 h 1052736"/>
              <a:gd name="connsiteX3" fmla="*/ 0 w 9984432"/>
              <a:gd name="connsiteY3" fmla="*/ 1052736 h 1052736"/>
              <a:gd name="connsiteX4" fmla="*/ 0 w 9984432"/>
              <a:gd name="connsiteY4" fmla="*/ 0 h 105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84432" h="1052736">
                <a:moveTo>
                  <a:pt x="0" y="0"/>
                </a:moveTo>
                <a:lnTo>
                  <a:pt x="9984432" y="0"/>
                </a:lnTo>
                <a:lnTo>
                  <a:pt x="9689080" y="1052736"/>
                </a:lnTo>
                <a:lnTo>
                  <a:pt x="0" y="1052736"/>
                </a:lnTo>
                <a:lnTo>
                  <a:pt x="0" y="0"/>
                </a:lnTo>
                <a:close/>
              </a:path>
            </a:pathLst>
          </a:custGeom>
          <a:solidFill>
            <a:srgbClr val="F3F3F3"/>
          </a:solidFill>
          <a:ln>
            <a:noFill/>
          </a:ln>
          <a:effectLst>
            <a:outerShdw dist="25400" dir="2700000" algn="tl" rotWithShape="0">
              <a:prstClr val="black">
                <a:alpha val="10875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CB152F84-C7C3-BD22-5915-4F2368FEC972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90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950" b="1" i="0" spc="300" dirty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広告主</a:t>
            </a:r>
            <a:r>
              <a:rPr kumimoji="1" lang="ja-JP" altLang="en-US" sz="950" b="1" i="0" spc="30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メイリオ" pitchFamily="50" charset="-128"/>
              </a:rPr>
              <a:t>・代理店限定</a:t>
            </a:r>
            <a:endParaRPr kumimoji="1" lang="ja-JP" altLang="en-US" sz="950" b="1" i="0" spc="300" dirty="0">
              <a:solidFill>
                <a:schemeClr val="bg2">
                  <a:lumMod val="9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メイリオ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313E818-687D-B150-054E-E9BB0DAD0FAC}"/>
              </a:ext>
            </a:extLst>
          </p:cNvPr>
          <p:cNvSpPr/>
          <p:nvPr userDrawn="1"/>
        </p:nvSpPr>
        <p:spPr>
          <a:xfrm>
            <a:off x="-600" y="5219114"/>
            <a:ext cx="12193200" cy="1638886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284400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1E70D04-32CB-EA05-E737-417BCDE51563}"/>
              </a:ext>
            </a:extLst>
          </p:cNvPr>
          <p:cNvSpPr txBox="1"/>
          <p:nvPr userDrawn="1"/>
        </p:nvSpPr>
        <p:spPr>
          <a:xfrm>
            <a:off x="5309976" y="6615833"/>
            <a:ext cx="16847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2023 Yahoo Japan Corporation</a:t>
            </a:r>
            <a:endParaRPr kumimoji="1" lang="ja-JP" altLang="en-US" sz="800" b="0" i="0" dirty="0">
              <a:solidFill>
                <a:schemeClr val="bg2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プレースホルダー 10">
            <a:extLst>
              <a:ext uri="{FF2B5EF4-FFF2-40B4-BE49-F238E27FC236}">
                <a16:creationId xmlns:a16="http://schemas.microsoft.com/office/drawing/2014/main" id="{01F9FAE0-1E4B-164B-56B0-0FB482908AA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40340" y="5725550"/>
            <a:ext cx="8703924" cy="656199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>
              <a:buNone/>
              <a:defRPr sz="1200" b="0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>
              <a:lnSpc>
                <a:spcPct val="120000"/>
              </a:lnSpc>
            </a:pP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説明テキスト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注意カラムの中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：メイリオ</a:t>
            </a:r>
            <a:r>
              <a:rPr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12pt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AEB8C3B-65FD-0AB2-91C3-68C84F8042EB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EFA0394-5479-062B-A34A-49365D55E4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2000"/>
            <a:ext cx="8640911" cy="335028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>
              <a:buNone/>
              <a:defRPr sz="18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kumimoji="1" lang="ja-JP" altLang="en-US"/>
              <a:t>タイトルを入れる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31778CC6-DE2F-B74F-3655-E6EAF6DD24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5029F201-1931-5202-24E5-56A113B7664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7474" y="5683348"/>
            <a:ext cx="794963" cy="66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2878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表紙A_YDA共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携帯電話を操作している女性&#10;&#10;自動的に生成された説明">
            <a:extLst>
              <a:ext uri="{FF2B5EF4-FFF2-40B4-BE49-F238E27FC236}">
                <a16:creationId xmlns:a16="http://schemas.microsoft.com/office/drawing/2014/main" id="{5DD907B9-B48A-67BE-ED3D-114DB90E78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01" b="15625"/>
          <a:stretch/>
        </p:blipFill>
        <p:spPr>
          <a:xfrm flipH="1">
            <a:off x="499956" y="0"/>
            <a:ext cx="11692044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350EF16-406C-B46A-62A8-CFC0B2FAB7CE}"/>
              </a:ext>
            </a:extLst>
          </p:cNvPr>
          <p:cNvSpPr txBox="1"/>
          <p:nvPr userDrawn="1"/>
        </p:nvSpPr>
        <p:spPr>
          <a:xfrm>
            <a:off x="947738" y="5470989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A59649C-8BE8-2DC3-D5D5-3BB644251C84}"/>
              </a:ext>
            </a:extLst>
          </p:cNvPr>
          <p:cNvSpPr txBox="1"/>
          <p:nvPr userDrawn="1"/>
        </p:nvSpPr>
        <p:spPr>
          <a:xfrm>
            <a:off x="947737" y="5710013"/>
            <a:ext cx="12952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2023/00/00</a:t>
            </a:r>
          </a:p>
        </p:txBody>
      </p:sp>
      <p:sp>
        <p:nvSpPr>
          <p:cNvPr id="12" name="角丸四角形 11">
            <a:extLst>
              <a:ext uri="{FF2B5EF4-FFF2-40B4-BE49-F238E27FC236}">
                <a16:creationId xmlns:a16="http://schemas.microsoft.com/office/drawing/2014/main" id="{BD5427A9-DE12-42A7-FD5E-3477D2174DCE}"/>
              </a:ext>
            </a:extLst>
          </p:cNvPr>
          <p:cNvSpPr/>
          <p:nvPr userDrawn="1"/>
        </p:nvSpPr>
        <p:spPr>
          <a:xfrm>
            <a:off x="971296" y="4500818"/>
            <a:ext cx="5077812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" name="角丸四角形 12">
            <a:extLst>
              <a:ext uri="{FF2B5EF4-FFF2-40B4-BE49-F238E27FC236}">
                <a16:creationId xmlns:a16="http://schemas.microsoft.com/office/drawing/2014/main" id="{22780751-9438-E10B-C897-046AA949D3EF}"/>
              </a:ext>
            </a:extLst>
          </p:cNvPr>
          <p:cNvSpPr/>
          <p:nvPr userDrawn="1"/>
        </p:nvSpPr>
        <p:spPr>
          <a:xfrm>
            <a:off x="94773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タイトル 7">
            <a:extLst>
              <a:ext uri="{FF2B5EF4-FFF2-40B4-BE49-F238E27FC236}">
                <a16:creationId xmlns:a16="http://schemas.microsoft.com/office/drawing/2014/main" id="{C48E86B4-85C1-29EA-DB10-EAC748B8CB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7738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1C4C4838-CD06-033A-70D7-C6E759649CA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7738" y="1053494"/>
            <a:ext cx="1277505" cy="66917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10364D4-9AC7-A9AD-3EA1-6381106156A6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55AE3685-9106-B089-5763-6F7B0EEBB4F8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</a:t>
            </a:r>
            <a:r>
              <a:rPr kumimoji="1" lang="ja-JP" altLang="en-US" sz="1000" b="1" i="0" spc="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主</a:t>
            </a:r>
            <a:r>
              <a:rPr kumimoji="1" lang="ja-JP" altLang="en-US" sz="1000" b="1" i="0" spc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094C3B6-C4B9-1DA0-0E22-B53B77458F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9071" y="4580051"/>
            <a:ext cx="4679021" cy="36004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サブタイトルを入力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517097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表紙A_YDA共通予約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347EE5E2-1F2F-095C-4285-ED4EE2BA1E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6" r="5214" b="193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16F5961-C18F-42AF-D19D-419542BE9F88}"/>
              </a:ext>
            </a:extLst>
          </p:cNvPr>
          <p:cNvSpPr txBox="1"/>
          <p:nvPr userDrawn="1"/>
        </p:nvSpPr>
        <p:spPr>
          <a:xfrm>
            <a:off x="947738" y="5470989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069EE62-ADEB-61F9-DCD7-56CAED516C07}"/>
              </a:ext>
            </a:extLst>
          </p:cNvPr>
          <p:cNvSpPr txBox="1"/>
          <p:nvPr userDrawn="1"/>
        </p:nvSpPr>
        <p:spPr>
          <a:xfrm>
            <a:off x="947738" y="5710013"/>
            <a:ext cx="129522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2023/00/00</a:t>
            </a: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8848072C-6C8F-3B1A-4D30-9B525CCF7AD1}"/>
              </a:ext>
            </a:extLst>
          </p:cNvPr>
          <p:cNvSpPr/>
          <p:nvPr userDrawn="1"/>
        </p:nvSpPr>
        <p:spPr>
          <a:xfrm>
            <a:off x="971296" y="4500818"/>
            <a:ext cx="5077812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146B9E35-489E-8201-FA34-2CCBB27228DA}"/>
              </a:ext>
            </a:extLst>
          </p:cNvPr>
          <p:cNvSpPr/>
          <p:nvPr userDrawn="1"/>
        </p:nvSpPr>
        <p:spPr>
          <a:xfrm>
            <a:off x="963132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" name="タイトル 7">
            <a:extLst>
              <a:ext uri="{FF2B5EF4-FFF2-40B4-BE49-F238E27FC236}">
                <a16:creationId xmlns:a16="http://schemas.microsoft.com/office/drawing/2014/main" id="{F0045A1E-C9B2-107E-608F-792154A787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7738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52F79CF0-1B49-671C-5F7B-1013048237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7738" y="1053494"/>
            <a:ext cx="1277505" cy="669170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4F00912-7CA5-E7B6-76B3-DB18B6ACA07A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sp>
        <p:nvSpPr>
          <p:cNvPr id="11" name="角丸四角形 10">
            <a:extLst>
              <a:ext uri="{FF2B5EF4-FFF2-40B4-BE49-F238E27FC236}">
                <a16:creationId xmlns:a16="http://schemas.microsoft.com/office/drawing/2014/main" id="{3F8B9439-B555-4A04-4A9F-13244DBEDAF6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12" name="テキスト プレースホルダー 4">
            <a:extLst>
              <a:ext uri="{FF2B5EF4-FFF2-40B4-BE49-F238E27FC236}">
                <a16:creationId xmlns:a16="http://schemas.microsoft.com/office/drawing/2014/main" id="{DE1FF6AB-746B-FF1F-2B34-810E34B58D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9071" y="4580051"/>
            <a:ext cx="4679021" cy="36004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サブタイトルを入力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433917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表紙A_YSA共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テーブル, ノートパソコン, 座る, 使用中 が含まれている画像&#10;&#10;自動的に生成された説明">
            <a:extLst>
              <a:ext uri="{FF2B5EF4-FFF2-40B4-BE49-F238E27FC236}">
                <a16:creationId xmlns:a16="http://schemas.microsoft.com/office/drawing/2014/main" id="{1870F483-2B64-B9CF-FD8D-CE52332061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661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EA76109-FC42-775A-1066-AE4EEE755774}"/>
              </a:ext>
            </a:extLst>
          </p:cNvPr>
          <p:cNvSpPr/>
          <p:nvPr userDrawn="1"/>
        </p:nvSpPr>
        <p:spPr>
          <a:xfrm>
            <a:off x="479425" y="645890"/>
            <a:ext cx="6116531" cy="573586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1627227-D70C-6DAF-1780-21B884E7F165}"/>
              </a:ext>
            </a:extLst>
          </p:cNvPr>
          <p:cNvSpPr txBox="1"/>
          <p:nvPr userDrawn="1"/>
        </p:nvSpPr>
        <p:spPr>
          <a:xfrm>
            <a:off x="947738" y="5470989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bg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ヤフー株式会社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C6A1C8E-39B1-5223-7072-753DE9827389}"/>
              </a:ext>
            </a:extLst>
          </p:cNvPr>
          <p:cNvSpPr txBox="1"/>
          <p:nvPr userDrawn="1"/>
        </p:nvSpPr>
        <p:spPr>
          <a:xfrm>
            <a:off x="947738" y="5710013"/>
            <a:ext cx="129522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spc="300" dirty="0">
                <a:solidFill>
                  <a:schemeClr val="bg1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2023/00/00</a:t>
            </a:r>
          </a:p>
        </p:txBody>
      </p:sp>
      <p:sp>
        <p:nvSpPr>
          <p:cNvPr id="15" name="角丸四角形 14">
            <a:extLst>
              <a:ext uri="{FF2B5EF4-FFF2-40B4-BE49-F238E27FC236}">
                <a16:creationId xmlns:a16="http://schemas.microsoft.com/office/drawing/2014/main" id="{B6D45E57-4F1F-1262-D6FA-B249310DD4B6}"/>
              </a:ext>
            </a:extLst>
          </p:cNvPr>
          <p:cNvSpPr/>
          <p:nvPr userDrawn="1"/>
        </p:nvSpPr>
        <p:spPr>
          <a:xfrm>
            <a:off x="971296" y="4500818"/>
            <a:ext cx="5091879" cy="43204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7200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6" name="角丸四角形 15">
            <a:extLst>
              <a:ext uri="{FF2B5EF4-FFF2-40B4-BE49-F238E27FC236}">
                <a16:creationId xmlns:a16="http://schemas.microsoft.com/office/drawing/2014/main" id="{3BABF13D-9FDD-0F0B-806A-7F2DE4D8E171}"/>
              </a:ext>
            </a:extLst>
          </p:cNvPr>
          <p:cNvSpPr/>
          <p:nvPr userDrawn="1"/>
        </p:nvSpPr>
        <p:spPr>
          <a:xfrm>
            <a:off x="947738" y="2310963"/>
            <a:ext cx="1772858" cy="369332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7" name="タイトル 7">
            <a:extLst>
              <a:ext uri="{FF2B5EF4-FFF2-40B4-BE49-F238E27FC236}">
                <a16:creationId xmlns:a16="http://schemas.microsoft.com/office/drawing/2014/main" id="{0427A52D-0C65-1805-DCA1-B458102BF4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7738" y="2790694"/>
            <a:ext cx="5082720" cy="1325563"/>
          </a:xfrm>
          <a:prstGeom prst="rect">
            <a:avLst/>
          </a:prstGeom>
          <a:solidFill>
            <a:schemeClr val="accent6">
              <a:alpha val="0"/>
            </a:schemeClr>
          </a:solidFill>
        </p:spPr>
        <p:txBody>
          <a:bodyPr lIns="46800" anchor="ctr"/>
          <a:lstStyle>
            <a:lvl1pPr>
              <a:lnSpc>
                <a:spcPct val="120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en-US" altLang="ja-JP" dirty="0"/>
              <a:t>2</a:t>
            </a:r>
            <a:r>
              <a:rPr kumimoji="1" lang="ja-JP" altLang="en-US"/>
              <a:t>行目タイトルタイトル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9B410745-B2A9-E3A5-8981-0D360F89EE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7738" y="1053494"/>
            <a:ext cx="1277505" cy="66917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0146A78-23E7-1BE4-6A34-79F663DB5FF5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EAA1288E-3F7C-ECD2-8654-DD76D0C207C6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2" name="テキスト プレースホルダー 4">
            <a:extLst>
              <a:ext uri="{FF2B5EF4-FFF2-40B4-BE49-F238E27FC236}">
                <a16:creationId xmlns:a16="http://schemas.microsoft.com/office/drawing/2014/main" id="{523CAC3D-5C17-D366-4B6E-8CED9FEA9FA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59071" y="4580051"/>
            <a:ext cx="4679021" cy="36004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サブタイトルを入力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3048796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目次A_4項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4728DFE7-C7FE-A7C1-4895-BCAA694E5F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429" t="-1" r="7199" b="-25"/>
          <a:stretch/>
        </p:blipFill>
        <p:spPr>
          <a:xfrm>
            <a:off x="9290303" y="0"/>
            <a:ext cx="2901697" cy="6858000"/>
          </a:xfrm>
          <a:prstGeom prst="rect">
            <a:avLst/>
          </a:prstGeom>
        </p:spPr>
      </p:pic>
      <p:sp>
        <p:nvSpPr>
          <p:cNvPr id="47" name="角丸四角形 46">
            <a:extLst>
              <a:ext uri="{FF2B5EF4-FFF2-40B4-BE49-F238E27FC236}">
                <a16:creationId xmlns:a16="http://schemas.microsoft.com/office/drawing/2014/main" id="{594C970C-C962-84E5-295B-25A4061DB8EB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F4CEE68E-CF82-DA0A-F864-41AEA3C4825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49" name="円/楕円 48">
            <a:extLst>
              <a:ext uri="{FF2B5EF4-FFF2-40B4-BE49-F238E27FC236}">
                <a16:creationId xmlns:a16="http://schemas.microsoft.com/office/drawing/2014/main" id="{58243DD2-4FDC-6245-3AB2-D54A6A4DAE1B}"/>
              </a:ext>
            </a:extLst>
          </p:cNvPr>
          <p:cNvSpPr>
            <a:spLocks noChangeAspect="1"/>
          </p:cNvSpPr>
          <p:nvPr userDrawn="1"/>
        </p:nvSpPr>
        <p:spPr>
          <a:xfrm>
            <a:off x="962348" y="19719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円/楕円 49">
            <a:extLst>
              <a:ext uri="{FF2B5EF4-FFF2-40B4-BE49-F238E27FC236}">
                <a16:creationId xmlns:a16="http://schemas.microsoft.com/office/drawing/2014/main" id="{96FCCE5E-91DA-E001-DE39-79F5C2EB433E}"/>
              </a:ext>
            </a:extLst>
          </p:cNvPr>
          <p:cNvSpPr>
            <a:spLocks noChangeAspect="1"/>
          </p:cNvSpPr>
          <p:nvPr userDrawn="1"/>
        </p:nvSpPr>
        <p:spPr>
          <a:xfrm>
            <a:off x="962348" y="28900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円/楕円 50">
            <a:extLst>
              <a:ext uri="{FF2B5EF4-FFF2-40B4-BE49-F238E27FC236}">
                <a16:creationId xmlns:a16="http://schemas.microsoft.com/office/drawing/2014/main" id="{6CC99D52-4685-BF84-E6FA-D0A71546E384}"/>
              </a:ext>
            </a:extLst>
          </p:cNvPr>
          <p:cNvSpPr>
            <a:spLocks noChangeAspect="1"/>
          </p:cNvSpPr>
          <p:nvPr userDrawn="1"/>
        </p:nvSpPr>
        <p:spPr>
          <a:xfrm>
            <a:off x="962348" y="38081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2" name="円/楕円 51">
            <a:extLst>
              <a:ext uri="{FF2B5EF4-FFF2-40B4-BE49-F238E27FC236}">
                <a16:creationId xmlns:a16="http://schemas.microsoft.com/office/drawing/2014/main" id="{E3844857-778D-FB4D-F785-F07A305F429B}"/>
              </a:ext>
            </a:extLst>
          </p:cNvPr>
          <p:cNvSpPr>
            <a:spLocks noChangeAspect="1"/>
          </p:cNvSpPr>
          <p:nvPr userDrawn="1"/>
        </p:nvSpPr>
        <p:spPr>
          <a:xfrm>
            <a:off x="962348" y="47262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3" name="直線コネクタ 52">
            <a:extLst>
              <a:ext uri="{FF2B5EF4-FFF2-40B4-BE49-F238E27FC236}">
                <a16:creationId xmlns:a16="http://schemas.microsoft.com/office/drawing/2014/main" id="{3757EBEE-895F-1024-788E-68A303AB523C}"/>
              </a:ext>
            </a:extLst>
          </p:cNvPr>
          <p:cNvCxnSpPr>
            <a:cxnSpLocks/>
            <a:stCxn id="49" idx="4"/>
            <a:endCxn id="50" idx="0"/>
          </p:cNvCxnSpPr>
          <p:nvPr userDrawn="1"/>
        </p:nvCxnSpPr>
        <p:spPr>
          <a:xfrm>
            <a:off x="1232348" y="25119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線コネクタ 53">
            <a:extLst>
              <a:ext uri="{FF2B5EF4-FFF2-40B4-BE49-F238E27FC236}">
                <a16:creationId xmlns:a16="http://schemas.microsoft.com/office/drawing/2014/main" id="{487775CD-1830-B703-E4AF-05FD7E809186}"/>
              </a:ext>
            </a:extLst>
          </p:cNvPr>
          <p:cNvCxnSpPr>
            <a:stCxn id="50" idx="4"/>
            <a:endCxn id="51" idx="0"/>
          </p:cNvCxnSpPr>
          <p:nvPr userDrawn="1"/>
        </p:nvCxnSpPr>
        <p:spPr>
          <a:xfrm>
            <a:off x="1232348" y="34300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E1AC21E9-E95C-BFC8-4A22-D36654BF692B}"/>
              </a:ext>
            </a:extLst>
          </p:cNvPr>
          <p:cNvCxnSpPr>
            <a:stCxn id="51" idx="4"/>
            <a:endCxn id="52" idx="0"/>
          </p:cNvCxnSpPr>
          <p:nvPr userDrawn="1"/>
        </p:nvCxnSpPr>
        <p:spPr>
          <a:xfrm>
            <a:off x="1232348" y="43481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テキスト プレースホルダー 4">
            <a:extLst>
              <a:ext uri="{FF2B5EF4-FFF2-40B4-BE49-F238E27FC236}">
                <a16:creationId xmlns:a16="http://schemas.microsoft.com/office/drawing/2014/main" id="{0F9C6D44-05F9-1EFB-62EA-986D156F9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48388" y="20619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7" name="テキスト プレースホルダー 4">
            <a:extLst>
              <a:ext uri="{FF2B5EF4-FFF2-40B4-BE49-F238E27FC236}">
                <a16:creationId xmlns:a16="http://schemas.microsoft.com/office/drawing/2014/main" id="{2B7702EB-2961-1F4F-5387-5A02CCC43E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8388" y="30165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8" name="テキスト プレースホルダー 4">
            <a:extLst>
              <a:ext uri="{FF2B5EF4-FFF2-40B4-BE49-F238E27FC236}">
                <a16:creationId xmlns:a16="http://schemas.microsoft.com/office/drawing/2014/main" id="{3FAB6E8A-805A-6738-8145-D574DCFB8B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48388" y="39409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9" name="テキスト プレースホルダー 4">
            <a:extLst>
              <a:ext uri="{FF2B5EF4-FFF2-40B4-BE49-F238E27FC236}">
                <a16:creationId xmlns:a16="http://schemas.microsoft.com/office/drawing/2014/main" id="{707B4232-FAAB-FFB6-A623-D322760D29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48388" y="48352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8BE9F5E8-392E-BBFA-613F-81E2FE1DAB23}"/>
              </a:ext>
            </a:extLst>
          </p:cNvPr>
          <p:cNvSpPr/>
          <p:nvPr userDrawn="1"/>
        </p:nvSpPr>
        <p:spPr>
          <a:xfrm>
            <a:off x="9271001" y="0"/>
            <a:ext cx="2920999" cy="6858000"/>
          </a:xfrm>
          <a:prstGeom prst="rect">
            <a:avLst/>
          </a:prstGeom>
          <a:gradFill flip="none" rotWithShape="1">
            <a:gsLst>
              <a:gs pos="0">
                <a:schemeClr val="accent6">
                  <a:alpha val="70000"/>
                </a:schemeClr>
              </a:gs>
              <a:gs pos="59000">
                <a:schemeClr val="accent6">
                  <a:alpha val="70000"/>
                </a:schemeClr>
              </a:gs>
              <a:gs pos="100000">
                <a:schemeClr val="accent6">
                  <a:alpha val="20000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角丸四角形 1">
            <a:extLst>
              <a:ext uri="{FF2B5EF4-FFF2-40B4-BE49-F238E27FC236}">
                <a16:creationId xmlns:a16="http://schemas.microsoft.com/office/drawing/2014/main" id="{52995217-AFA7-70B0-788B-E754AA6672FB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5985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中表紙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6E4BE5AB-689D-EFAC-4A97-BEB70AB30A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6" r="5214" b="193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E49ED5-D96F-97D5-1880-00C9688086C5}"/>
              </a:ext>
            </a:extLst>
          </p:cNvPr>
          <p:cNvSpPr/>
          <p:nvPr userDrawn="1"/>
        </p:nvSpPr>
        <p:spPr>
          <a:xfrm>
            <a:off x="-20531" y="-1"/>
            <a:ext cx="6116531" cy="6882433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角丸四角形 3">
            <a:extLst>
              <a:ext uri="{FF2B5EF4-FFF2-40B4-BE49-F238E27FC236}">
                <a16:creationId xmlns:a16="http://schemas.microsoft.com/office/drawing/2014/main" id="{08FC968B-3FAE-B631-5EE8-C6DEFA047252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 dirty="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</a:t>
            </a: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21D54AD1-CF84-F71F-BC9B-1B07B1955C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pPr>
              <a:defRPr/>
            </a:pPr>
            <a:r>
              <a:rPr lang="en" altLang="ja-JP" sz="800" dirty="0">
                <a:solidFill>
                  <a:schemeClr val="accent2"/>
                </a:solidFill>
              </a:rPr>
              <a:t>.</a:t>
            </a: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F611E313-2AD6-AD42-5CF5-E1B245A3CF05}"/>
              </a:ext>
            </a:extLst>
          </p:cNvPr>
          <p:cNvCxnSpPr>
            <a:cxnSpLocks/>
          </p:cNvCxnSpPr>
          <p:nvPr userDrawn="1"/>
        </p:nvCxnSpPr>
        <p:spPr>
          <a:xfrm>
            <a:off x="1210660" y="2537088"/>
            <a:ext cx="3600400" cy="0"/>
          </a:xfrm>
          <a:prstGeom prst="line">
            <a:avLst/>
          </a:prstGeom>
          <a:ln w="2857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A7D9F68-D74C-CD2C-7578-01F7F3D3BB29}"/>
              </a:ext>
            </a:extLst>
          </p:cNvPr>
          <p:cNvSpPr txBox="1"/>
          <p:nvPr userDrawn="1"/>
        </p:nvSpPr>
        <p:spPr>
          <a:xfrm>
            <a:off x="2122722" y="6356344"/>
            <a:ext cx="1684757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sp>
        <p:nvSpPr>
          <p:cNvPr id="5" name="図プレースホルダー 4">
            <a:extLst>
              <a:ext uri="{FF2B5EF4-FFF2-40B4-BE49-F238E27FC236}">
                <a16:creationId xmlns:a16="http://schemas.microsoft.com/office/drawing/2014/main" id="{9D111741-B365-9CB3-1697-B3DA766C74A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204326" y="2773503"/>
            <a:ext cx="1586282" cy="1464484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ja-JP" altLang="en-US" b="0" i="0">
                <a:solidFill>
                  <a:srgbClr val="172B4D"/>
                </a:solidFill>
                <a:effectLst/>
                <a:latin typeface="Hiragino Kaku Gothic Pro" panose="020B0300000000000000" pitchFamily="34" charset="-128"/>
                <a:ea typeface="Hiragino Kaku Gothic Pro" panose="020B0300000000000000" pitchFamily="34" charset="-128"/>
              </a:rPr>
              <a:t>ダウンロードしたアイコンを参照してください</a:t>
            </a:r>
            <a:endParaRPr kumimoji="1" lang="ja-JP" altLang="en-US"/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4C280B59-092A-77B1-5B58-5D9E06D972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422456" y="1047719"/>
            <a:ext cx="1150023" cy="1057321"/>
          </a:xfrm>
          <a:prstGeom prst="rect">
            <a:avLst/>
          </a:prstGeom>
        </p:spPr>
        <p:txBody>
          <a:bodyPr/>
          <a:lstStyle>
            <a:lvl1pPr>
              <a:defRPr sz="6600" b="1" i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lvl="0"/>
            <a:r>
              <a:rPr kumimoji="1" lang="en-US" altLang="ja-JP" dirty="0"/>
              <a:t>01</a:t>
            </a:r>
            <a:endParaRPr kumimoji="1" lang="ja-JP" altLang="en-US"/>
          </a:p>
        </p:txBody>
      </p:sp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5CF79B8C-575F-FE24-5B11-B25E22FA25C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10945" y="4409296"/>
            <a:ext cx="3600115" cy="1412875"/>
          </a:xfrm>
          <a:prstGeom prst="rect">
            <a:avLst/>
          </a:prstGeom>
        </p:spPr>
        <p:txBody>
          <a:bodyPr/>
          <a:lstStyle>
            <a:lvl1pPr algn="ctr">
              <a:defRPr b="1" spc="300">
                <a:solidFill>
                  <a:schemeClr val="bg1"/>
                </a:solidFill>
              </a:defRPr>
            </a:lvl1pPr>
            <a:lvl2pPr marL="457212" indent="0">
              <a:buNone/>
              <a:defRPr/>
            </a:lvl2pPr>
          </a:lstStyle>
          <a:p>
            <a:pPr lvl="0"/>
            <a:r>
              <a:rPr kumimoji="1" lang="ja-JP" altLang="en-US"/>
              <a:t>中タイトル</a:t>
            </a:r>
            <a:endParaRPr kumimoji="1" lang="en-US" altLang="ja-JP" dirty="0"/>
          </a:p>
          <a:p>
            <a:pPr lvl="0"/>
            <a:r>
              <a:rPr kumimoji="1" lang="ja-JP" altLang="en-US"/>
              <a:t>タイトルタイトル</a:t>
            </a:r>
          </a:p>
        </p:txBody>
      </p:sp>
    </p:spTree>
    <p:extLst>
      <p:ext uri="{BB962C8B-B14F-4D97-AF65-F5344CB8AC3E}">
        <p14:creationId xmlns:p14="http://schemas.microsoft.com/office/powerpoint/2010/main" val="70662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裏表紙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携帯電話を持っている手&#10;&#10;自動的に生成された説明">
            <a:extLst>
              <a:ext uri="{FF2B5EF4-FFF2-40B4-BE49-F238E27FC236}">
                <a16:creationId xmlns:a16="http://schemas.microsoft.com/office/drawing/2014/main" id="{390667AE-29F2-EF89-9C6A-832879B723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36" t="10115" r="30" b="-1263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B2E2D59-92F6-7C0B-A644-AF7170B81752}"/>
              </a:ext>
            </a:extLst>
          </p:cNvPr>
          <p:cNvSpPr/>
          <p:nvPr userDrawn="1"/>
        </p:nvSpPr>
        <p:spPr>
          <a:xfrm rot="10800000">
            <a:off x="-20531" y="3404568"/>
            <a:ext cx="12212531" cy="3453432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59000">
                <a:schemeClr val="accent6"/>
              </a:gs>
              <a:gs pos="100000">
                <a:schemeClr val="accent6">
                  <a:alpha val="53009"/>
                </a:schemeClr>
              </a:gs>
            </a:gsLst>
            <a:lin ang="5400000" scaled="0"/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4E330008-E135-6DC6-6245-7C913B8042F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31804" y="4250359"/>
            <a:ext cx="3528392" cy="675650"/>
          </a:xfrm>
          <a:prstGeom prst="rect">
            <a:avLst/>
          </a:prstGeom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5AD5BF4-AAAB-3C4D-9CB4-455B641AE880}"/>
              </a:ext>
            </a:extLst>
          </p:cNvPr>
          <p:cNvSpPr txBox="1"/>
          <p:nvPr userDrawn="1"/>
        </p:nvSpPr>
        <p:spPr>
          <a:xfrm>
            <a:off x="4226706" y="5220647"/>
            <a:ext cx="3738589" cy="4339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200" b="0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ウェブサイト</a:t>
            </a:r>
            <a:br>
              <a:rPr lang="en-US" altLang="ja-JP" sz="12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https://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marketing.yahoo.co.jp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/service/</a:t>
            </a:r>
            <a:r>
              <a:rPr lang="en-US" altLang="ja-JP" sz="1200" b="0" i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yahooads</a:t>
            </a:r>
            <a:r>
              <a:rPr lang="en-US" altLang="ja-JP" sz="1200" b="0" i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/</a:t>
            </a:r>
            <a:endParaRPr kumimoji="1" lang="ja-JP" altLang="en-US" sz="1200" b="0" i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D9BB18C-1140-45B9-1066-313F8C6A51A7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sp>
        <p:nvSpPr>
          <p:cNvPr id="6" name="角丸四角形 5">
            <a:extLst>
              <a:ext uri="{FF2B5EF4-FFF2-40B4-BE49-F238E27FC236}">
                <a16:creationId xmlns:a16="http://schemas.microsoft.com/office/drawing/2014/main" id="{B5478291-86B3-74F5-B414-080B65FD2BD5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bg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04830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表紙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79E1027-289B-91CC-0767-9029FD807EFE}"/>
              </a:ext>
            </a:extLst>
          </p:cNvPr>
          <p:cNvSpPr/>
          <p:nvPr userDrawn="1"/>
        </p:nvSpPr>
        <p:spPr>
          <a:xfrm>
            <a:off x="12192000" y="-1494263"/>
            <a:ext cx="3459960" cy="10593658"/>
          </a:xfrm>
          <a:prstGeom prst="rect">
            <a:avLst/>
          </a:prstGeom>
          <a:solidFill>
            <a:srgbClr val="ECECE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BF0A2DA-AB5B-BF82-01BD-A9D52F54D85A}"/>
              </a:ext>
            </a:extLst>
          </p:cNvPr>
          <p:cNvSpPr/>
          <p:nvPr userDrawn="1"/>
        </p:nvSpPr>
        <p:spPr>
          <a:xfrm>
            <a:off x="112539" y="0"/>
            <a:ext cx="12476997" cy="6858000"/>
          </a:xfrm>
          <a:prstGeom prst="rect">
            <a:avLst/>
          </a:prstGeom>
          <a:solidFill>
            <a:srgbClr val="F3F3F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0451177-EDC2-02DE-AE62-B78C4B6A3E47}"/>
              </a:ext>
            </a:extLst>
          </p:cNvPr>
          <p:cNvSpPr/>
          <p:nvPr userDrawn="1"/>
        </p:nvSpPr>
        <p:spPr>
          <a:xfrm>
            <a:off x="443061" y="12524"/>
            <a:ext cx="6823297" cy="447553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39CC8CBB-3264-44CA-76B9-B56DBA41C802}"/>
              </a:ext>
            </a:extLst>
          </p:cNvPr>
          <p:cNvSpPr/>
          <p:nvPr userDrawn="1"/>
        </p:nvSpPr>
        <p:spPr>
          <a:xfrm>
            <a:off x="695400" y="1966999"/>
            <a:ext cx="1957524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" altLang="ja-JP" sz="2400" b="1" i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Yahoo</a:t>
            </a:r>
            <a:r>
              <a:rPr kumimoji="1" lang="en" altLang="ja-JP" sz="2400" b="1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!</a:t>
            </a:r>
            <a:r>
              <a:rPr kumimoji="1" lang="ja-JP" altLang="en-US" sz="2400" b="1" i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endParaRPr kumimoji="1" lang="ja-JP" altLang="en-US" sz="2400" b="1" i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D67F95B-4EE1-CF00-942F-81B2BCCC3B6A}"/>
              </a:ext>
            </a:extLst>
          </p:cNvPr>
          <p:cNvSpPr/>
          <p:nvPr userDrawn="1"/>
        </p:nvSpPr>
        <p:spPr>
          <a:xfrm>
            <a:off x="0" y="0"/>
            <a:ext cx="119336" cy="6858000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F936303-A944-5A79-79A5-4F5FB2BAFB4E}"/>
              </a:ext>
            </a:extLst>
          </p:cNvPr>
          <p:cNvSpPr txBox="1"/>
          <p:nvPr userDrawn="1"/>
        </p:nvSpPr>
        <p:spPr>
          <a:xfrm>
            <a:off x="695400" y="5988095"/>
            <a:ext cx="1256754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r"/>
            <a:r>
              <a:rPr kumimoji="1" lang="ja-JP" altLang="en-US" sz="1400" b="0" i="0" spc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ヤフー株式会社</a:t>
            </a:r>
          </a:p>
        </p:txBody>
      </p:sp>
      <p:sp>
        <p:nvSpPr>
          <p:cNvPr id="22" name="正方形/長方形 3">
            <a:extLst>
              <a:ext uri="{FF2B5EF4-FFF2-40B4-BE49-F238E27FC236}">
                <a16:creationId xmlns:a16="http://schemas.microsoft.com/office/drawing/2014/main" id="{0B5137CB-1E87-6FCA-E3CF-9DB70DD9B8F7}"/>
              </a:ext>
            </a:extLst>
          </p:cNvPr>
          <p:cNvSpPr/>
          <p:nvPr userDrawn="1"/>
        </p:nvSpPr>
        <p:spPr>
          <a:xfrm>
            <a:off x="119335" y="4189496"/>
            <a:ext cx="6508445" cy="622173"/>
          </a:xfrm>
          <a:custGeom>
            <a:avLst/>
            <a:gdLst>
              <a:gd name="connsiteX0" fmla="*/ 0 w 5906359"/>
              <a:gd name="connsiteY0" fmla="*/ 0 h 609647"/>
              <a:gd name="connsiteX1" fmla="*/ 5906359 w 5906359"/>
              <a:gd name="connsiteY1" fmla="*/ 0 h 609647"/>
              <a:gd name="connsiteX2" fmla="*/ 5906359 w 5906359"/>
              <a:gd name="connsiteY2" fmla="*/ 609647 h 609647"/>
              <a:gd name="connsiteX3" fmla="*/ 0 w 5906359"/>
              <a:gd name="connsiteY3" fmla="*/ 609647 h 609647"/>
              <a:gd name="connsiteX4" fmla="*/ 0 w 5906359"/>
              <a:gd name="connsiteY4" fmla="*/ 0 h 609647"/>
              <a:gd name="connsiteX0" fmla="*/ 0 w 5906359"/>
              <a:gd name="connsiteY0" fmla="*/ 0 h 622173"/>
              <a:gd name="connsiteX1" fmla="*/ 5906359 w 5906359"/>
              <a:gd name="connsiteY1" fmla="*/ 0 h 622173"/>
              <a:gd name="connsiteX2" fmla="*/ 5655838 w 5906359"/>
              <a:gd name="connsiteY2" fmla="*/ 622173 h 622173"/>
              <a:gd name="connsiteX3" fmla="*/ 0 w 5906359"/>
              <a:gd name="connsiteY3" fmla="*/ 609647 h 622173"/>
              <a:gd name="connsiteX4" fmla="*/ 0 w 5906359"/>
              <a:gd name="connsiteY4" fmla="*/ 0 h 62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6359" h="622173">
                <a:moveTo>
                  <a:pt x="0" y="0"/>
                </a:moveTo>
                <a:lnTo>
                  <a:pt x="5906359" y="0"/>
                </a:lnTo>
                <a:lnTo>
                  <a:pt x="5655838" y="622173"/>
                </a:lnTo>
                <a:lnTo>
                  <a:pt x="0" y="60964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72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kumimoji="1" lang="ja-JP" altLang="en-US" sz="1600" b="1" i="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478FD697-B661-50F1-F21F-29D523E9D19F}"/>
              </a:ext>
            </a:extLst>
          </p:cNvPr>
          <p:cNvSpPr txBox="1"/>
          <p:nvPr userDrawn="1"/>
        </p:nvSpPr>
        <p:spPr>
          <a:xfrm>
            <a:off x="697964" y="6227119"/>
            <a:ext cx="1189428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l"/>
            <a:r>
              <a:rPr kumimoji="1" lang="en-US" altLang="ja-JP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2023</a:t>
            </a:r>
            <a:r>
              <a:rPr kumimoji="1" lang="ja-JP" altLang="en-US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年</a:t>
            </a:r>
            <a:r>
              <a:rPr kumimoji="1" lang="en-US" altLang="ja-JP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8</a:t>
            </a:r>
            <a:r>
              <a:rPr kumimoji="1" lang="ja-JP" altLang="en-US" sz="1400" b="0" i="0" spc="3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rPr>
              <a:t>月</a:t>
            </a:r>
            <a:endParaRPr kumimoji="1" lang="en-US" altLang="ja-JP" sz="1400" b="0" i="0" spc="30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4" name="タイトル 7">
            <a:extLst>
              <a:ext uri="{FF2B5EF4-FFF2-40B4-BE49-F238E27FC236}">
                <a16:creationId xmlns:a16="http://schemas.microsoft.com/office/drawing/2014/main" id="{75019AF7-9FB8-4E41-A714-CF9FCC90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400" y="2492896"/>
            <a:ext cx="6823297" cy="1325563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20000"/>
              </a:lnSpc>
              <a:defRPr sz="3200" b="1">
                <a:solidFill>
                  <a:schemeClr val="accent3"/>
                </a:solidFill>
              </a:defRPr>
            </a:lvl1pPr>
          </a:lstStyle>
          <a:p>
            <a:r>
              <a:rPr kumimoji="1" lang="ja-JP" altLang="en-US"/>
              <a:t>資料タイトルタイトル</a:t>
            </a:r>
            <a:br>
              <a:rPr kumimoji="1" lang="en-US" altLang="ja-JP" dirty="0"/>
            </a:br>
            <a:r>
              <a:rPr kumimoji="1" lang="ja-JP" altLang="en-US"/>
              <a:t>２行目タイトルタイトル</a:t>
            </a:r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5BA43B77-2AEB-430B-CA19-5C81B27BAF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666" y="398265"/>
            <a:ext cx="881360" cy="461665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C8CAE6CE-8802-7E40-1703-B20D46F33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508" r="33629"/>
          <a:stretch/>
        </p:blipFill>
        <p:spPr>
          <a:xfrm>
            <a:off x="6877796" y="12524"/>
            <a:ext cx="5599199" cy="6129459"/>
          </a:xfrm>
          <a:prstGeom prst="rect">
            <a:avLst/>
          </a:prstGeom>
        </p:spPr>
      </p:pic>
      <p:sp>
        <p:nvSpPr>
          <p:cNvPr id="2" name="角丸四角形 1">
            <a:extLst>
              <a:ext uri="{FF2B5EF4-FFF2-40B4-BE49-F238E27FC236}">
                <a16:creationId xmlns:a16="http://schemas.microsoft.com/office/drawing/2014/main" id="{198485C9-D565-10E7-6221-0B98F0A972DE}"/>
              </a:ext>
            </a:extLst>
          </p:cNvPr>
          <p:cNvSpPr/>
          <p:nvPr userDrawn="1"/>
        </p:nvSpPr>
        <p:spPr>
          <a:xfrm>
            <a:off x="10139346" y="226800"/>
            <a:ext cx="1833164" cy="324000"/>
          </a:xfrm>
          <a:prstGeom prst="roundRect">
            <a:avLst>
              <a:gd name="adj" fmla="val 9836"/>
            </a:avLst>
          </a:prstGeom>
          <a:solidFill>
            <a:schemeClr val="accent1"/>
          </a:solidFill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tIns="72000" rIns="108000" bIns="7200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kumimoji="1" lang="ja-JP" altLang="en-US" sz="1000" b="1" i="0" spc="300">
                <a:solidFill>
                  <a:schemeClr val="accent6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メイリオ" pitchFamily="50" charset="-128"/>
              </a:rPr>
              <a:t>広告主・代理店限定</a:t>
            </a:r>
            <a:endParaRPr kumimoji="1" lang="ja-JP" altLang="en-US" sz="1000" b="1" i="0" spc="300" dirty="0">
              <a:solidFill>
                <a:schemeClr val="accent6"/>
              </a:solidFill>
              <a:latin typeface="Yu Gothic" panose="020B0400000000000000" pitchFamily="34" charset="-128"/>
              <a:ea typeface="Yu Gothic" panose="020B0400000000000000" pitchFamily="34" charset="-128"/>
              <a:cs typeface="メイリオ" pitchFamily="50" charset="-128"/>
            </a:endParaRPr>
          </a:p>
        </p:txBody>
      </p:sp>
      <p:sp>
        <p:nvSpPr>
          <p:cNvPr id="3" name="テキスト プレースホルダー 4">
            <a:extLst>
              <a:ext uri="{FF2B5EF4-FFF2-40B4-BE49-F238E27FC236}">
                <a16:creationId xmlns:a16="http://schemas.microsoft.com/office/drawing/2014/main" id="{88802B76-35E1-423A-85DD-F24D1886B79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972" y="4369037"/>
            <a:ext cx="4679021" cy="36004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1400" b="1">
                <a:solidFill>
                  <a:schemeClr val="accent6"/>
                </a:solidFill>
              </a:defRPr>
            </a:lvl1pPr>
          </a:lstStyle>
          <a:p>
            <a:pPr lvl="0"/>
            <a:r>
              <a:rPr kumimoji="1" lang="ja-JP" altLang="en-US"/>
              <a:t>サブタイトルを入力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3FE2AF8-2E2C-DCD5-DB35-7E91B7BF407D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chemeClr val="accent6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chemeClr val="accent6"/>
              </a:solidFill>
              <a:latin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99880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目次B_4項目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A4889B4-FDDA-43F0-D83B-9FBF593BC268}"/>
              </a:ext>
            </a:extLst>
          </p:cNvPr>
          <p:cNvSpPr/>
          <p:nvPr userDrawn="1"/>
        </p:nvSpPr>
        <p:spPr>
          <a:xfrm>
            <a:off x="0" y="0"/>
            <a:ext cx="121932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9FA7971-777D-961A-DE98-EA6ADC6CFB4E}"/>
              </a:ext>
            </a:extLst>
          </p:cNvPr>
          <p:cNvSpPr/>
          <p:nvPr userDrawn="1"/>
        </p:nvSpPr>
        <p:spPr>
          <a:xfrm rot="864741">
            <a:off x="8169154" y="-308222"/>
            <a:ext cx="4799272" cy="7887262"/>
          </a:xfrm>
          <a:custGeom>
            <a:avLst/>
            <a:gdLst>
              <a:gd name="connsiteX0" fmla="*/ 0 w 4420701"/>
              <a:gd name="connsiteY0" fmla="*/ 0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0 w 4420701"/>
              <a:gd name="connsiteY4" fmla="*/ 0 h 8788397"/>
              <a:gd name="connsiteX0" fmla="*/ 21491 w 4420701"/>
              <a:gd name="connsiteY0" fmla="*/ 1343208 h 8788397"/>
              <a:gd name="connsiteX1" fmla="*/ 4420701 w 4420701"/>
              <a:gd name="connsiteY1" fmla="*/ 0 h 8788397"/>
              <a:gd name="connsiteX2" fmla="*/ 4420701 w 4420701"/>
              <a:gd name="connsiteY2" fmla="*/ 8788397 h 8788397"/>
              <a:gd name="connsiteX3" fmla="*/ 0 w 4420701"/>
              <a:gd name="connsiteY3" fmla="*/ 8788397 h 8788397"/>
              <a:gd name="connsiteX4" fmla="*/ 21491 w 4420701"/>
              <a:gd name="connsiteY4" fmla="*/ 1343208 h 8788397"/>
              <a:gd name="connsiteX0" fmla="*/ 21491 w 4420701"/>
              <a:gd name="connsiteY0" fmla="*/ 178816 h 7624005"/>
              <a:gd name="connsiteX1" fmla="*/ 2723812 w 4420701"/>
              <a:gd name="connsiteY1" fmla="*/ 0 h 7624005"/>
              <a:gd name="connsiteX2" fmla="*/ 4420701 w 4420701"/>
              <a:gd name="connsiteY2" fmla="*/ 7624005 h 7624005"/>
              <a:gd name="connsiteX3" fmla="*/ 0 w 4420701"/>
              <a:gd name="connsiteY3" fmla="*/ 7624005 h 7624005"/>
              <a:gd name="connsiteX4" fmla="*/ 21491 w 4420701"/>
              <a:gd name="connsiteY4" fmla="*/ 178816 h 7624005"/>
              <a:gd name="connsiteX0" fmla="*/ 21491 w 4420701"/>
              <a:gd name="connsiteY0" fmla="*/ 660290 h 8105479"/>
              <a:gd name="connsiteX1" fmla="*/ 2707978 w 4420701"/>
              <a:gd name="connsiteY1" fmla="*/ 0 h 8105479"/>
              <a:gd name="connsiteX2" fmla="*/ 4420701 w 4420701"/>
              <a:gd name="connsiteY2" fmla="*/ 8105479 h 8105479"/>
              <a:gd name="connsiteX3" fmla="*/ 0 w 4420701"/>
              <a:gd name="connsiteY3" fmla="*/ 8105479 h 8105479"/>
              <a:gd name="connsiteX4" fmla="*/ 21491 w 4420701"/>
              <a:gd name="connsiteY4" fmla="*/ 660290 h 8105479"/>
              <a:gd name="connsiteX0" fmla="*/ 21491 w 4410801"/>
              <a:gd name="connsiteY0" fmla="*/ 660290 h 8105479"/>
              <a:gd name="connsiteX1" fmla="*/ 2707978 w 4410801"/>
              <a:gd name="connsiteY1" fmla="*/ 0 h 8105479"/>
              <a:gd name="connsiteX2" fmla="*/ 4410801 w 4410801"/>
              <a:gd name="connsiteY2" fmla="*/ 6597444 h 8105479"/>
              <a:gd name="connsiteX3" fmla="*/ 0 w 4410801"/>
              <a:gd name="connsiteY3" fmla="*/ 8105479 h 8105479"/>
              <a:gd name="connsiteX4" fmla="*/ 21491 w 4410801"/>
              <a:gd name="connsiteY4" fmla="*/ 660290 h 8105479"/>
              <a:gd name="connsiteX0" fmla="*/ 415464 w 4804774"/>
              <a:gd name="connsiteY0" fmla="*/ 660290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415464 w 4804774"/>
              <a:gd name="connsiteY4" fmla="*/ 660290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10958 w 4804774"/>
              <a:gd name="connsiteY0" fmla="*/ 427608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10958 w 4804774"/>
              <a:gd name="connsiteY4" fmla="*/ 427608 h 7936978"/>
              <a:gd name="connsiteX0" fmla="*/ 1103714 w 4804774"/>
              <a:gd name="connsiteY0" fmla="*/ 530624 h 7936978"/>
              <a:gd name="connsiteX1" fmla="*/ 3101951 w 4804774"/>
              <a:gd name="connsiteY1" fmla="*/ 0 h 7936978"/>
              <a:gd name="connsiteX2" fmla="*/ 4804774 w 4804774"/>
              <a:gd name="connsiteY2" fmla="*/ 6597444 h 7936978"/>
              <a:gd name="connsiteX3" fmla="*/ 0 w 4804774"/>
              <a:gd name="connsiteY3" fmla="*/ 7936978 h 7936978"/>
              <a:gd name="connsiteX4" fmla="*/ 1103714 w 4804774"/>
              <a:gd name="connsiteY4" fmla="*/ 530624 h 7936978"/>
              <a:gd name="connsiteX0" fmla="*/ 1090082 w 4791142"/>
              <a:gd name="connsiteY0" fmla="*/ 530624 h 7887262"/>
              <a:gd name="connsiteX1" fmla="*/ 3088319 w 4791142"/>
              <a:gd name="connsiteY1" fmla="*/ 0 h 7887262"/>
              <a:gd name="connsiteX2" fmla="*/ 4791142 w 4791142"/>
              <a:gd name="connsiteY2" fmla="*/ 6597444 h 7887262"/>
              <a:gd name="connsiteX3" fmla="*/ 0 w 4791142"/>
              <a:gd name="connsiteY3" fmla="*/ 7887262 h 7887262"/>
              <a:gd name="connsiteX4" fmla="*/ 1090082 w 4791142"/>
              <a:gd name="connsiteY4" fmla="*/ 530624 h 7887262"/>
              <a:gd name="connsiteX0" fmla="*/ 1090082 w 4799272"/>
              <a:gd name="connsiteY0" fmla="*/ 530624 h 7887262"/>
              <a:gd name="connsiteX1" fmla="*/ 3088319 w 4799272"/>
              <a:gd name="connsiteY1" fmla="*/ 0 h 7887262"/>
              <a:gd name="connsiteX2" fmla="*/ 4799272 w 4799272"/>
              <a:gd name="connsiteY2" fmla="*/ 6654774 h 7887262"/>
              <a:gd name="connsiteX3" fmla="*/ 0 w 4799272"/>
              <a:gd name="connsiteY3" fmla="*/ 7887262 h 7887262"/>
              <a:gd name="connsiteX4" fmla="*/ 1090082 w 4799272"/>
              <a:gd name="connsiteY4" fmla="*/ 530624 h 788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9272" h="7887262">
                <a:moveTo>
                  <a:pt x="1090082" y="530624"/>
                </a:moveTo>
                <a:lnTo>
                  <a:pt x="3088319" y="0"/>
                </a:lnTo>
                <a:lnTo>
                  <a:pt x="4799272" y="6654774"/>
                </a:lnTo>
                <a:lnTo>
                  <a:pt x="0" y="7887262"/>
                </a:lnTo>
                <a:cubicBezTo>
                  <a:pt x="518324" y="5085350"/>
                  <a:pt x="727961" y="2995674"/>
                  <a:pt x="1090082" y="530624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B527D33-5D5A-7B00-FA38-546AB03DA837}"/>
              </a:ext>
            </a:extLst>
          </p:cNvPr>
          <p:cNvSpPr/>
          <p:nvPr userDrawn="1"/>
        </p:nvSpPr>
        <p:spPr>
          <a:xfrm>
            <a:off x="230388" y="159023"/>
            <a:ext cx="1791003" cy="461665"/>
          </a:xfrm>
          <a:prstGeom prst="roundRect">
            <a:avLst>
              <a:gd name="adj" fmla="val 0"/>
            </a:avLst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kumimoji="1" lang="en-US" altLang="ja-JP" sz="2400" b="1" i="1" dirty="0">
                <a:solidFill>
                  <a:schemeClr val="accent6"/>
                </a:solidFill>
                <a:latin typeface="Segoe UI" panose="020B0502040204020203" pitchFamily="34" charset="0"/>
                <a:ea typeface="Yu Gothic" panose="020B0400000000000000" pitchFamily="34" charset="-128"/>
                <a:cs typeface="Segoe UI" panose="020B0502040204020203" pitchFamily="34" charset="0"/>
              </a:rPr>
              <a:t>CONTENTS</a:t>
            </a:r>
            <a:endParaRPr kumimoji="1" lang="ja-JP" altLang="en-US" sz="2400" b="1" i="1" dirty="0">
              <a:solidFill>
                <a:schemeClr val="accent6"/>
              </a:solidFill>
              <a:latin typeface="Segoe UI" panose="020B0502040204020203" pitchFamily="34" charset="0"/>
              <a:ea typeface="Yu Gothic" panose="020B0400000000000000" pitchFamily="34" charset="-128"/>
              <a:cs typeface="Segoe UI" panose="020B0502040204020203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EDBC0D10-D02A-7702-EAA9-932DF31F2E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00000">
            <a:off x="-118430" y="270370"/>
            <a:ext cx="236860" cy="236860"/>
          </a:xfrm>
          <a:prstGeom prst="rect">
            <a:avLst/>
          </a:prstGeom>
        </p:spPr>
      </p:pic>
      <p:sp>
        <p:nvSpPr>
          <p:cNvPr id="2" name="円/楕円 1">
            <a:extLst>
              <a:ext uri="{FF2B5EF4-FFF2-40B4-BE49-F238E27FC236}">
                <a16:creationId xmlns:a16="http://schemas.microsoft.com/office/drawing/2014/main" id="{74D22098-1E47-391A-E852-4054467CB973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1768752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01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280502C9-28A6-7206-A833-52D71D111908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2686854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02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円/楕円 6">
            <a:extLst>
              <a:ext uri="{FF2B5EF4-FFF2-40B4-BE49-F238E27FC236}">
                <a16:creationId xmlns:a16="http://schemas.microsoft.com/office/drawing/2014/main" id="{2BDF396E-3543-0DA4-6285-6626350B31E3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3604956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03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21E95370-F446-0798-6A71-7E67F54FD627}"/>
              </a:ext>
            </a:extLst>
          </p:cNvPr>
          <p:cNvSpPr>
            <a:spLocks noChangeAspect="1"/>
          </p:cNvSpPr>
          <p:nvPr userDrawn="1"/>
        </p:nvSpPr>
        <p:spPr>
          <a:xfrm>
            <a:off x="954184" y="4523058"/>
            <a:ext cx="540000" cy="540000"/>
          </a:xfrm>
          <a:prstGeom prst="ellipse">
            <a:avLst/>
          </a:prstGeom>
          <a:solidFill>
            <a:srgbClr val="C9002C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en-US" altLang="ja-JP" b="1" i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04</a:t>
            </a:r>
            <a:endParaRPr kumimoji="1" lang="ja-JP" altLang="en-US" b="1" i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A4AECA9-48C3-102D-8B56-2B26BB1E1EC0}"/>
              </a:ext>
            </a:extLst>
          </p:cNvPr>
          <p:cNvCxnSpPr>
            <a:cxnSpLocks/>
            <a:stCxn id="2" idx="4"/>
            <a:endCxn id="6" idx="0"/>
          </p:cNvCxnSpPr>
          <p:nvPr userDrawn="1"/>
        </p:nvCxnSpPr>
        <p:spPr>
          <a:xfrm>
            <a:off x="1224184" y="2308752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8E282C73-063E-3DE0-BEBD-555D405F3F48}"/>
              </a:ext>
            </a:extLst>
          </p:cNvPr>
          <p:cNvCxnSpPr>
            <a:stCxn id="6" idx="4"/>
            <a:endCxn id="7" idx="0"/>
          </p:cNvCxnSpPr>
          <p:nvPr userDrawn="1"/>
        </p:nvCxnSpPr>
        <p:spPr>
          <a:xfrm>
            <a:off x="1224184" y="3226854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D122DF4A-B25C-83EB-5039-AA217EC43955}"/>
              </a:ext>
            </a:extLst>
          </p:cNvPr>
          <p:cNvCxnSpPr>
            <a:stCxn id="7" idx="4"/>
            <a:endCxn id="12" idx="0"/>
          </p:cNvCxnSpPr>
          <p:nvPr userDrawn="1"/>
        </p:nvCxnSpPr>
        <p:spPr>
          <a:xfrm>
            <a:off x="1224184" y="4144956"/>
            <a:ext cx="0" cy="378102"/>
          </a:xfrm>
          <a:prstGeom prst="line">
            <a:avLst/>
          </a:prstGeom>
          <a:ln w="25400">
            <a:solidFill>
              <a:srgbClr val="C9002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4" name="テキスト プレースホルダー 4">
            <a:extLst>
              <a:ext uri="{FF2B5EF4-FFF2-40B4-BE49-F238E27FC236}">
                <a16:creationId xmlns:a16="http://schemas.microsoft.com/office/drawing/2014/main" id="{6440FFB9-0C0F-3F3A-3ADC-6AF19AFD34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40224" y="1858732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5" name="テキスト プレースホルダー 4">
            <a:extLst>
              <a:ext uri="{FF2B5EF4-FFF2-40B4-BE49-F238E27FC236}">
                <a16:creationId xmlns:a16="http://schemas.microsoft.com/office/drawing/2014/main" id="{FB293505-9141-B5AB-0EA4-425FFE108E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0224" y="2813326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6" name="テキスト プレースホルダー 4">
            <a:extLst>
              <a:ext uri="{FF2B5EF4-FFF2-40B4-BE49-F238E27FC236}">
                <a16:creationId xmlns:a16="http://schemas.microsoft.com/office/drawing/2014/main" id="{D81A307B-EFDF-E64F-0A81-8097B46A4D6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40224" y="3737775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37" name="テキスト プレースホルダー 4">
            <a:extLst>
              <a:ext uri="{FF2B5EF4-FFF2-40B4-BE49-F238E27FC236}">
                <a16:creationId xmlns:a16="http://schemas.microsoft.com/office/drawing/2014/main" id="{20327A7C-6103-A7A0-D73F-3E50AB985C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40224" y="4632078"/>
            <a:ext cx="5414600" cy="36004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1">
                <a:solidFill>
                  <a:schemeClr val="accent3"/>
                </a:solidFill>
              </a:defRPr>
            </a:lvl1pPr>
          </a:lstStyle>
          <a:p>
            <a:pPr lvl="0"/>
            <a:r>
              <a:rPr kumimoji="1" lang="ja-JP" altLang="en-US"/>
              <a:t>コンテンツが５つ以下の時の目次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EC1F6E7-5434-F67E-7D9A-33A9D9B67A7D}"/>
              </a:ext>
            </a:extLst>
          </p:cNvPr>
          <p:cNvSpPr txBox="1"/>
          <p:nvPr userDrawn="1"/>
        </p:nvSpPr>
        <p:spPr>
          <a:xfrm>
            <a:off x="10092189" y="6444396"/>
            <a:ext cx="186942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defRPr/>
            </a:pPr>
            <a:r>
              <a:rPr lang="en" altLang="ja-JP" sz="800" dirty="0">
                <a:solidFill>
                  <a:srgbClr val="FFFFFF"/>
                </a:solidFill>
                <a:latin typeface="Meiryo" panose="020B0604030504040204" pitchFamily="34" charset="-128"/>
              </a:rPr>
              <a:t>© 2023 Yahoo Japan Corporation</a:t>
            </a:r>
            <a:endParaRPr lang="ja-JP" altLang="en-US" sz="800" dirty="0">
              <a:solidFill>
                <a:srgbClr val="FFFFFF"/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A125518-0AAB-3573-D633-6794F505E32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6280" y="-37840"/>
            <a:ext cx="7804641" cy="7102315"/>
          </a:xfrm>
          <a:prstGeom prst="rect">
            <a:avLst/>
          </a:prstGeom>
        </p:spPr>
      </p:pic>
      <p:sp>
        <p:nvSpPr>
          <p:cNvPr id="23" name="角丸四角形 22">
            <a:extLst>
              <a:ext uri="{FF2B5EF4-FFF2-40B4-BE49-F238E27FC236}">
                <a16:creationId xmlns:a16="http://schemas.microsoft.com/office/drawing/2014/main" id="{FD53376E-B6C7-4319-C400-B215E55B2A13}"/>
              </a:ext>
            </a:extLst>
          </p:cNvPr>
          <p:cNvSpPr/>
          <p:nvPr userDrawn="1"/>
        </p:nvSpPr>
        <p:spPr>
          <a:xfrm>
            <a:off x="10126800" y="19816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広告主・代理店限定</a:t>
            </a:r>
            <a:endParaRPr kumimoji="0" lang="ja-JP" altLang="en-US" sz="10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9788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6576A88-AD2F-793D-5310-FC97A0C4F280}"/>
              </a:ext>
            </a:extLst>
          </p:cNvPr>
          <p:cNvSpPr txBox="1"/>
          <p:nvPr userDrawn="1"/>
        </p:nvSpPr>
        <p:spPr>
          <a:xfrm>
            <a:off x="10978709" y="6554278"/>
            <a:ext cx="104502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E0059287-6666-084C-9D74-9884BA0CD8A5}" type="slidenum">
              <a:rPr kumimoji="1" lang="ja-JP" altLang="en-US" sz="1200" b="0" i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kumimoji="1" lang="ja-JP" altLang="en-US" sz="1200" b="0" i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48C1B28-8B85-767A-DF53-0B978A3417A8}"/>
              </a:ext>
            </a:extLst>
          </p:cNvPr>
          <p:cNvSpPr txBox="1"/>
          <p:nvPr userDrawn="1"/>
        </p:nvSpPr>
        <p:spPr>
          <a:xfrm>
            <a:off x="4854502" y="6615833"/>
            <a:ext cx="2478625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" altLang="ja-JP" sz="800" b="0" i="0" dirty="0">
                <a:solidFill>
                  <a:schemeClr val="bg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© 2023 Yahoo Japan Corporation</a:t>
            </a:r>
            <a:endParaRPr kumimoji="1" lang="ja-JP" altLang="en-US" sz="800" b="0" i="0" dirty="0">
              <a:solidFill>
                <a:schemeClr val="bg2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865" r:id="rId2"/>
    <p:sldLayoutId id="2147483873" r:id="rId3"/>
    <p:sldLayoutId id="2147483874" r:id="rId4"/>
    <p:sldLayoutId id="2147483853" r:id="rId5"/>
    <p:sldLayoutId id="2147483851" r:id="rId6"/>
    <p:sldLayoutId id="2147483852" r:id="rId7"/>
    <p:sldLayoutId id="2147483868" r:id="rId8"/>
    <p:sldLayoutId id="2147483875" r:id="rId9"/>
    <p:sldLayoutId id="2147483879" r:id="rId10"/>
    <p:sldLayoutId id="2147483876" r:id="rId11"/>
    <p:sldLayoutId id="2147483877" r:id="rId12"/>
    <p:sldLayoutId id="2147483871" r:id="rId13"/>
    <p:sldLayoutId id="2147483762" r:id="rId14"/>
    <p:sldLayoutId id="2147483782" r:id="rId15"/>
    <p:sldLayoutId id="2147483793" r:id="rId16"/>
    <p:sldLayoutId id="2147483867" r:id="rId17"/>
    <p:sldLayoutId id="2147483800" r:id="rId18"/>
    <p:sldLayoutId id="2147483794" r:id="rId19"/>
  </p:sldLayoutIdLst>
  <p:hf hdr="0" dt="0"/>
  <p:txStyles>
    <p:titleStyle>
      <a:lvl1pPr algn="l" defTabSz="914423" rtl="0" eaLnBrk="1" latinLnBrk="0" hangingPunct="1">
        <a:spcBef>
          <a:spcPct val="0"/>
        </a:spcBef>
        <a:buNone/>
        <a:defRPr kumimoji="1"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69" indent="-285757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2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4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40" indent="-228606" algn="l" defTabSz="914423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1828846" indent="0" algn="l" defTabSz="914423" rtl="0" eaLnBrk="1" latinLnBrk="0" hangingPunct="1">
        <a:spcBef>
          <a:spcPct val="20000"/>
        </a:spcBef>
        <a:buFont typeface="Arial" pitchFamily="34" charset="0"/>
        <a:buNone/>
        <a:defRPr kumimoji="1" sz="20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63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19" userDrawn="1">
          <p15:clr>
            <a:srgbClr val="F26B43"/>
          </p15:clr>
        </p15:guide>
        <p15:guide id="2" pos="3749" userDrawn="1">
          <p15:clr>
            <a:srgbClr val="F26B43"/>
          </p15:clr>
        </p15:guide>
        <p15:guide id="3" pos="302" userDrawn="1">
          <p15:clr>
            <a:srgbClr val="F26B43"/>
          </p15:clr>
        </p15:guide>
        <p15:guide id="4" pos="3931" userDrawn="1">
          <p15:clr>
            <a:srgbClr val="F26B43"/>
          </p15:clr>
        </p15:guide>
        <p15:guide id="5" pos="7378" userDrawn="1">
          <p15:clr>
            <a:srgbClr val="F26B43"/>
          </p15:clr>
        </p15:guide>
        <p15:guide id="6" orient="horz" pos="799" userDrawn="1">
          <p15:clr>
            <a:srgbClr val="F26B43"/>
          </p15:clr>
        </p15:guide>
        <p15:guide id="7" orient="horz" pos="2500" userDrawn="1">
          <p15:clr>
            <a:srgbClr val="F26B43"/>
          </p15:clr>
        </p15:guide>
        <p15:guide id="8" orient="horz" pos="4020" userDrawn="1">
          <p15:clr>
            <a:srgbClr val="F26B43"/>
          </p15:clr>
        </p15:guide>
        <p15:guide id="9" orient="horz" pos="686" userDrawn="1">
          <p15:clr>
            <a:srgbClr val="5ACBF0"/>
          </p15:clr>
        </p15:guide>
        <p15:guide id="10" orient="horz" pos="4133" userDrawn="1">
          <p15:clr>
            <a:srgbClr val="5ACBF0"/>
          </p15:clr>
        </p15:guide>
        <p15:guide id="11" pos="3840" userDrawn="1">
          <p15:clr>
            <a:srgbClr val="F26B43"/>
          </p15:clr>
        </p15:guide>
        <p15:guide id="12" pos="597" userDrawn="1">
          <p15:clr>
            <a:srgbClr val="FBAE40"/>
          </p15:clr>
        </p15:guide>
        <p15:guide id="13" pos="7083" userDrawn="1">
          <p15:clr>
            <a:srgbClr val="FBAE4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7.emf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5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26.png"/><Relationship Id="rId4" Type="http://schemas.openxmlformats.org/officeDocument/2006/relationships/image" Target="../media/image23.png"/><Relationship Id="rId9" Type="http://schemas.microsoft.com/office/2007/relationships/diagramDrawing" Target="../diagrams/drawing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6.png"/><Relationship Id="rId5" Type="http://schemas.openxmlformats.org/officeDocument/2006/relationships/chart" Target="../charts/char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25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10" Type="http://schemas.openxmlformats.org/officeDocument/2006/relationships/image" Target="../media/image43.jpeg"/><Relationship Id="rId4" Type="http://schemas.openxmlformats.org/officeDocument/2006/relationships/image" Target="../media/image23.png"/><Relationship Id="rId9" Type="http://schemas.openxmlformats.org/officeDocument/2006/relationships/image" Target="../media/image42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13" Type="http://schemas.openxmlformats.org/officeDocument/2006/relationships/image" Target="../media/image54.emf"/><Relationship Id="rId3" Type="http://schemas.openxmlformats.org/officeDocument/2006/relationships/image" Target="../media/image44.emf"/><Relationship Id="rId7" Type="http://schemas.openxmlformats.org/officeDocument/2006/relationships/image" Target="../media/image48.png"/><Relationship Id="rId12" Type="http://schemas.openxmlformats.org/officeDocument/2006/relationships/image" Target="../media/image53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7.svg"/><Relationship Id="rId11" Type="http://schemas.openxmlformats.org/officeDocument/2006/relationships/image" Target="../media/image52.emf"/><Relationship Id="rId5" Type="http://schemas.openxmlformats.org/officeDocument/2006/relationships/image" Target="../media/image46.png"/><Relationship Id="rId10" Type="http://schemas.openxmlformats.org/officeDocument/2006/relationships/image" Target="../media/image51.emf"/><Relationship Id="rId4" Type="http://schemas.openxmlformats.org/officeDocument/2006/relationships/image" Target="../media/image45.emf"/><Relationship Id="rId9" Type="http://schemas.openxmlformats.org/officeDocument/2006/relationships/image" Target="../media/image50.emf"/><Relationship Id="rId14" Type="http://schemas.openxmlformats.org/officeDocument/2006/relationships/image" Target="../media/image5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svg"/><Relationship Id="rId3" Type="http://schemas.openxmlformats.org/officeDocument/2006/relationships/chart" Target="../charts/chart4.xml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chart" Target="../charts/char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3.png"/><Relationship Id="rId5" Type="http://schemas.openxmlformats.org/officeDocument/2006/relationships/image" Target="../media/image60.jpeg"/><Relationship Id="rId4" Type="http://schemas.openxmlformats.org/officeDocument/2006/relationships/image" Target="../media/image59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3.svg"/><Relationship Id="rId4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chart" Target="../charts/chart7.xml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6.jpeg"/><Relationship Id="rId5" Type="http://schemas.openxmlformats.org/officeDocument/2006/relationships/image" Target="../media/image65.png"/><Relationship Id="rId4" Type="http://schemas.openxmlformats.org/officeDocument/2006/relationships/image" Target="../media/image64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7.jpe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8.jpeg"/><Relationship Id="rId5" Type="http://schemas.openxmlformats.org/officeDocument/2006/relationships/image" Target="../media/image61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jpeg"/><Relationship Id="rId3" Type="http://schemas.openxmlformats.org/officeDocument/2006/relationships/image" Target="../media/image71.jpeg"/><Relationship Id="rId7" Type="http://schemas.openxmlformats.org/officeDocument/2006/relationships/image" Target="../media/image74.jpeg"/><Relationship Id="rId12" Type="http://schemas.openxmlformats.org/officeDocument/2006/relationships/image" Target="../media/image7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3.jpeg"/><Relationship Id="rId11" Type="http://schemas.openxmlformats.org/officeDocument/2006/relationships/image" Target="../media/image78.jpeg"/><Relationship Id="rId5" Type="http://schemas.openxmlformats.org/officeDocument/2006/relationships/image" Target="../media/image72.jpeg"/><Relationship Id="rId10" Type="http://schemas.openxmlformats.org/officeDocument/2006/relationships/image" Target="../media/image77.jpeg"/><Relationship Id="rId4" Type="http://schemas.openxmlformats.org/officeDocument/2006/relationships/image" Target="../media/image23.png"/><Relationship Id="rId9" Type="http://schemas.openxmlformats.org/officeDocument/2006/relationships/image" Target="../media/image76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2.png"/><Relationship Id="rId5" Type="http://schemas.openxmlformats.org/officeDocument/2006/relationships/image" Target="../media/image61.png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5.jpeg"/><Relationship Id="rId5" Type="http://schemas.openxmlformats.org/officeDocument/2006/relationships/image" Target="../media/image61.png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6.jpe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8.png"/><Relationship Id="rId11" Type="http://schemas.openxmlformats.org/officeDocument/2006/relationships/image" Target="../media/image61.png"/><Relationship Id="rId5" Type="http://schemas.openxmlformats.org/officeDocument/2006/relationships/image" Target="../media/image87.jpeg"/><Relationship Id="rId10" Type="http://schemas.openxmlformats.org/officeDocument/2006/relationships/image" Target="../media/image23.png"/><Relationship Id="rId4" Type="http://schemas.openxmlformats.org/officeDocument/2006/relationships/image" Target="../media/image69.png"/><Relationship Id="rId9" Type="http://schemas.openxmlformats.org/officeDocument/2006/relationships/image" Target="../media/image91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svg"/><Relationship Id="rId3" Type="http://schemas.openxmlformats.org/officeDocument/2006/relationships/image" Target="../media/image92.pn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10" Type="http://schemas.openxmlformats.org/officeDocument/2006/relationships/image" Target="../media/image97.svg"/><Relationship Id="rId4" Type="http://schemas.openxmlformats.org/officeDocument/2006/relationships/image" Target="../media/image93.svg"/><Relationship Id="rId9" Type="http://schemas.openxmlformats.org/officeDocument/2006/relationships/image" Target="../media/image9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Relationship Id="rId5" Type="http://schemas.openxmlformats.org/officeDocument/2006/relationships/chart" Target="../charts/chart8.xml"/><Relationship Id="rId4" Type="http://schemas.openxmlformats.org/officeDocument/2006/relationships/image" Target="../media/image9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image" Target="../media/image95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7" Type="http://schemas.openxmlformats.org/officeDocument/2006/relationships/image" Target="../media/image105.sv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4.png"/><Relationship Id="rId5" Type="http://schemas.openxmlformats.org/officeDocument/2006/relationships/chart" Target="../charts/chart11.xml"/><Relationship Id="rId4" Type="http://schemas.openxmlformats.org/officeDocument/2006/relationships/image" Target="../media/image97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7" Type="http://schemas.openxmlformats.org/officeDocument/2006/relationships/image" Target="../media/image21.sv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.png"/><Relationship Id="rId5" Type="http://schemas.openxmlformats.org/officeDocument/2006/relationships/image" Target="../media/image105.svg"/><Relationship Id="rId4" Type="http://schemas.openxmlformats.org/officeDocument/2006/relationships/image" Target="../media/image10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13" Type="http://schemas.openxmlformats.org/officeDocument/2006/relationships/image" Target="../media/image32.jpe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jpeg"/><Relationship Id="rId10" Type="http://schemas.openxmlformats.org/officeDocument/2006/relationships/image" Target="../media/image29.sv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83D2F6-86BB-1437-8108-8E22BC541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ブランディング目的出稿時の</a:t>
            </a:r>
            <a:br>
              <a:rPr kumimoji="1" lang="ja-JP" altLang="en-US"/>
            </a:br>
            <a:r>
              <a:rPr kumimoji="1" lang="ja-JP" altLang="en-US"/>
              <a:t>推奨プラン</a:t>
            </a:r>
          </a:p>
        </p:txBody>
      </p:sp>
    </p:spTree>
    <p:extLst>
      <p:ext uri="{BB962C8B-B14F-4D97-AF65-F5344CB8AC3E}">
        <p14:creationId xmlns:p14="http://schemas.microsoft.com/office/powerpoint/2010/main" val="1155377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/>
              <a:t>ニュースメディアとしての</a:t>
            </a:r>
            <a:r>
              <a:rPr lang="en" altLang="ja-JP" dirty="0"/>
              <a:t>Yahoo! JAPAN</a:t>
            </a:r>
            <a:r>
              <a:rPr lang="ja-JP" altLang="en-US"/>
              <a:t>の価値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33932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ニュース媒体で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cs typeface="Calibri" panose="020F0502020204030204"/>
              </a:rPr>
              <a:t>国内最大級の利用率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を誇り、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cs typeface="Calibri" panose="020F0502020204030204"/>
              </a:rPr>
              <a:t>世の中ゴトを知る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ための第一の手段になっている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E2E7D83D-9B05-58ED-EF76-4C32B2BF3B93}"/>
              </a:ext>
            </a:extLst>
          </p:cNvPr>
          <p:cNvSpPr txBox="1"/>
          <p:nvPr/>
        </p:nvSpPr>
        <p:spPr>
          <a:xfrm>
            <a:off x="947738" y="6243251"/>
            <a:ext cx="1639873" cy="1384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kumimoji="0" lang="en-US" altLang="ja-JP" sz="900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※Yahoo! JAPAN </a:t>
            </a:r>
            <a:r>
              <a:rPr kumimoji="0" lang="ja-JP" altLang="en-US" sz="900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ユーザー調査</a:t>
            </a:r>
          </a:p>
        </p:txBody>
      </p:sp>
      <p:sp>
        <p:nvSpPr>
          <p:cNvPr id="28" name="四角形: 上の 2 つの角を丸める 22">
            <a:extLst>
              <a:ext uri="{FF2B5EF4-FFF2-40B4-BE49-F238E27FC236}">
                <a16:creationId xmlns:a16="http://schemas.microsoft.com/office/drawing/2014/main" id="{9A75B862-8295-47C1-D9D7-2712436B9099}"/>
              </a:ext>
            </a:extLst>
          </p:cNvPr>
          <p:cNvSpPr/>
          <p:nvPr/>
        </p:nvSpPr>
        <p:spPr>
          <a:xfrm>
            <a:off x="947738" y="2054601"/>
            <a:ext cx="5003800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情報系メディアとの比較調査</a:t>
            </a:r>
          </a:p>
        </p:txBody>
      </p: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C5D99F01-088D-49D7-6492-3E40AE772B56}"/>
              </a:ext>
            </a:extLst>
          </p:cNvPr>
          <p:cNvGrpSpPr/>
          <p:nvPr/>
        </p:nvGrpSpPr>
        <p:grpSpPr>
          <a:xfrm>
            <a:off x="1015589" y="2728409"/>
            <a:ext cx="5265230" cy="3310233"/>
            <a:chOff x="686307" y="2384887"/>
            <a:chExt cx="5409693" cy="3310233"/>
          </a:xfrm>
        </p:grpSpPr>
        <p:graphicFrame>
          <p:nvGraphicFramePr>
            <p:cNvPr id="21" name="グラフ 20">
              <a:extLst>
                <a:ext uri="{FF2B5EF4-FFF2-40B4-BE49-F238E27FC236}">
                  <a16:creationId xmlns:a16="http://schemas.microsoft.com/office/drawing/2014/main" id="{8FAD015B-E434-F364-830C-7A5C0C8B3116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914203382"/>
                </p:ext>
              </p:extLst>
            </p:nvPr>
          </p:nvGraphicFramePr>
          <p:xfrm>
            <a:off x="686307" y="2384887"/>
            <a:ext cx="5409693" cy="33102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1" name="テキスト ボックス 30">
              <a:extLst>
                <a:ext uri="{FF2B5EF4-FFF2-40B4-BE49-F238E27FC236}">
                  <a16:creationId xmlns:a16="http://schemas.microsoft.com/office/drawing/2014/main" id="{B7F8ABCA-A995-5BC5-C97C-A7EAF2DA0CA8}"/>
                </a:ext>
              </a:extLst>
            </p:cNvPr>
            <p:cNvSpPr txBox="1"/>
            <p:nvPr/>
          </p:nvSpPr>
          <p:spPr>
            <a:xfrm>
              <a:off x="859295" y="4459580"/>
              <a:ext cx="1260140" cy="24468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10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</a:rPr>
                <a:t>が分かる</a:t>
              </a:r>
            </a:p>
          </p:txBody>
        </p:sp>
      </p:grp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582E13C7-1B1D-B808-66BD-F5CA2C035975}"/>
              </a:ext>
            </a:extLst>
          </p:cNvPr>
          <p:cNvSpPr txBox="1"/>
          <p:nvPr/>
        </p:nvSpPr>
        <p:spPr>
          <a:xfrm>
            <a:off x="6240463" y="6243251"/>
            <a:ext cx="3808735" cy="1384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kumimoji="0" lang="en-US" altLang="ja-JP" sz="900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900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「世の中」はニュース、天気、スポーツ、芸能人、トレンドを束ね集計</a:t>
            </a:r>
          </a:p>
        </p:txBody>
      </p:sp>
      <p:sp>
        <p:nvSpPr>
          <p:cNvPr id="29" name="四角形: 上の 2 つの角を丸める 23">
            <a:extLst>
              <a:ext uri="{FF2B5EF4-FFF2-40B4-BE49-F238E27FC236}">
                <a16:creationId xmlns:a16="http://schemas.microsoft.com/office/drawing/2014/main" id="{1FE51023-8BFE-E3E7-E44D-3AC85F84FC9B}"/>
              </a:ext>
            </a:extLst>
          </p:cNvPr>
          <p:cNvSpPr/>
          <p:nvPr/>
        </p:nvSpPr>
        <p:spPr>
          <a:xfrm>
            <a:off x="6240462" y="2054601"/>
            <a:ext cx="5003799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世の中ゴト</a:t>
            </a:r>
            <a:r>
              <a:rPr kumimoji="0" lang="en-US" altLang="ja-JP" sz="1400" b="1" i="0" u="none" strike="noStrike" kern="0" cap="none" spc="200" normalizeH="0" baseline="3000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※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領域</a:t>
            </a:r>
            <a:r>
              <a:rPr kumimoji="0" lang="en-US" altLang="ja-JP" sz="1400" b="1" i="0" u="none" strike="noStrike" kern="0" cap="none" spc="20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  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大手</a:t>
            </a: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ポータル比較</a:t>
            </a:r>
          </a:p>
        </p:txBody>
      </p: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0459C52B-9428-0AB0-CE97-31139D2864FD}"/>
              </a:ext>
            </a:extLst>
          </p:cNvPr>
          <p:cNvGrpSpPr/>
          <p:nvPr/>
        </p:nvGrpSpPr>
        <p:grpSpPr>
          <a:xfrm>
            <a:off x="6517913" y="2480557"/>
            <a:ext cx="4446000" cy="3543479"/>
            <a:chOff x="6517913" y="2298592"/>
            <a:chExt cx="4446623" cy="3543479"/>
          </a:xfrm>
        </p:grpSpPr>
        <p:grpSp>
          <p:nvGrpSpPr>
            <p:cNvPr id="36" name="グループ化 35">
              <a:extLst>
                <a:ext uri="{FF2B5EF4-FFF2-40B4-BE49-F238E27FC236}">
                  <a16:creationId xmlns:a16="http://schemas.microsoft.com/office/drawing/2014/main" id="{6CA9515F-D097-141D-C8B2-1CAD66373177}"/>
                </a:ext>
              </a:extLst>
            </p:cNvPr>
            <p:cNvGrpSpPr/>
            <p:nvPr/>
          </p:nvGrpSpPr>
          <p:grpSpPr>
            <a:xfrm>
              <a:off x="6517913" y="3012907"/>
              <a:ext cx="4446623" cy="2829164"/>
              <a:chOff x="6517913" y="3012907"/>
              <a:chExt cx="4446623" cy="2829164"/>
            </a:xfrm>
          </p:grpSpPr>
          <p:pic>
            <p:nvPicPr>
              <p:cNvPr id="33" name="図 32">
                <a:extLst>
                  <a:ext uri="{FF2B5EF4-FFF2-40B4-BE49-F238E27FC236}">
                    <a16:creationId xmlns:a16="http://schemas.microsoft.com/office/drawing/2014/main" id="{2EDDB497-A46B-9C13-0186-CAC2EC67C9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17913" y="3012907"/>
                <a:ext cx="4446623" cy="2829164"/>
              </a:xfrm>
              <a:prstGeom prst="rect">
                <a:avLst/>
              </a:prstGeom>
            </p:spPr>
          </p:pic>
          <p:sp>
            <p:nvSpPr>
              <p:cNvPr id="35" name="正方形/長方形 34">
                <a:extLst>
                  <a:ext uri="{FF2B5EF4-FFF2-40B4-BE49-F238E27FC236}">
                    <a16:creationId xmlns:a16="http://schemas.microsoft.com/office/drawing/2014/main" id="{B70A6107-0814-6570-3C93-1CA9BA4FF046}"/>
                  </a:ext>
                </a:extLst>
              </p:cNvPr>
              <p:cNvSpPr/>
              <p:nvPr/>
            </p:nvSpPr>
            <p:spPr>
              <a:xfrm>
                <a:off x="6937440" y="3661211"/>
                <a:ext cx="432061" cy="1872000"/>
              </a:xfrm>
              <a:prstGeom prst="rect">
                <a:avLst/>
              </a:prstGeom>
              <a:solidFill>
                <a:schemeClr val="accent5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40" name="図 39">
              <a:extLst>
                <a:ext uri="{FF2B5EF4-FFF2-40B4-BE49-F238E27FC236}">
                  <a16:creationId xmlns:a16="http://schemas.microsoft.com/office/drawing/2014/main" id="{D1842B57-DBDA-9697-3FCB-30A2D49807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3509475">
              <a:off x="7322164" y="2928161"/>
              <a:ext cx="2949980" cy="1690842"/>
            </a:xfrm>
            <a:prstGeom prst="rect">
              <a:avLst/>
            </a:prstGeom>
          </p:spPr>
        </p:pic>
        <p:sp>
          <p:nvSpPr>
            <p:cNvPr id="30" name="四角形: 角を丸くする 24">
              <a:extLst>
                <a:ext uri="{FF2B5EF4-FFF2-40B4-BE49-F238E27FC236}">
                  <a16:creationId xmlns:a16="http://schemas.microsoft.com/office/drawing/2014/main" id="{405A431E-DFD9-0635-4E69-85ABDEA96098}"/>
                </a:ext>
              </a:extLst>
            </p:cNvPr>
            <p:cNvSpPr/>
            <p:nvPr/>
          </p:nvSpPr>
          <p:spPr>
            <a:xfrm>
              <a:off x="7978531" y="2796002"/>
              <a:ext cx="1291179" cy="43380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 cmpd="sng" algn="ctr">
              <a:solidFill>
                <a:schemeClr val="accent5"/>
              </a:solidFill>
              <a:prstDash val="solid"/>
              <a:miter lim="800000"/>
            </a:ln>
            <a:effectLst>
              <a:outerShdw blurRad="38100" dist="25400" dir="2700000" algn="tl" rotWithShape="0">
                <a:schemeClr val="accent5">
                  <a:lumMod val="75000"/>
                  <a:alpha val="40000"/>
                </a:schemeClr>
              </a:outerShdw>
            </a:effectLst>
          </p:spPr>
          <p:txBody>
            <a:bodyPr lIns="90000"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u="none" strike="noStrike" kern="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/>
                  <a:cs typeface="Segoe UI" panose="020B0502040204020203" pitchFamily="34" charset="0"/>
                </a:rPr>
                <a:t>1.65</a:t>
              </a:r>
              <a:r>
                <a:rPr kumimoji="0" lang="ja-JP" altLang="en-US" sz="1400" b="1" u="none" strike="noStrike" kern="0" cap="none" spc="0" normalizeH="0" baseline="0" noProof="0" dirty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/>
                  <a:cs typeface="Segoe UI" panose="020B0502040204020203" pitchFamily="34" charset="0"/>
                </a:rPr>
                <a:t>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15355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A8DF4208-4CF6-0D40-00F9-54327DD4BFEA}"/>
              </a:ext>
            </a:extLst>
          </p:cNvPr>
          <p:cNvGrpSpPr/>
          <p:nvPr/>
        </p:nvGrpSpPr>
        <p:grpSpPr>
          <a:xfrm>
            <a:off x="1700127" y="3334550"/>
            <a:ext cx="1533595" cy="3069527"/>
            <a:chOff x="931156" y="1340379"/>
            <a:chExt cx="2475816" cy="4955406"/>
          </a:xfrm>
        </p:grpSpPr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5F3E809E-53FB-ED4F-9E4D-790B2361EB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8" name="図 7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9467A780-0756-B4B8-C539-F5EC6E0816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59" name="四角形: 角を丸くする 11">
            <a:extLst>
              <a:ext uri="{FF2B5EF4-FFF2-40B4-BE49-F238E27FC236}">
                <a16:creationId xmlns:a16="http://schemas.microsoft.com/office/drawing/2014/main" id="{DF338E18-9E87-1F65-9FB6-CD47EAD2FB37}"/>
              </a:ext>
            </a:extLst>
          </p:cNvPr>
          <p:cNvSpPr/>
          <p:nvPr/>
        </p:nvSpPr>
        <p:spPr>
          <a:xfrm>
            <a:off x="4182431" y="2210230"/>
            <a:ext cx="7061832" cy="4171520"/>
          </a:xfrm>
          <a:prstGeom prst="roundRect">
            <a:avLst>
              <a:gd name="adj" fmla="val 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180000" rIns="0" bIns="0" rtlCol="0" anchor="t" anchorCtr="0"/>
          <a:lstStyle/>
          <a:p>
            <a:pPr algn="ctr">
              <a:defRPr/>
            </a:pPr>
            <a:endParaRPr kumimoji="0" lang="ja-JP" altLang="en-US" sz="1400" b="1" kern="0" dirty="0">
              <a:solidFill>
                <a:schemeClr val="accent3"/>
              </a:solidFill>
              <a:latin typeface="メイリオ" panose="020B0604030504040204" pitchFamily="50" charset="-128"/>
            </a:endParaRP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dirty="0">
                <a:latin typeface="+mn-ea"/>
              </a:rPr>
              <a:t>Yahoo!</a:t>
            </a:r>
            <a:r>
              <a:rPr lang="ja-JP" altLang="en-US">
                <a:latin typeface="+mn-ea"/>
              </a:rPr>
              <a:t>ニュース トピックスとは？</a:t>
            </a:r>
            <a:endParaRPr lang="ja-JP" altLang="en-US" sz="1800" b="1">
              <a:latin typeface="+mn-ea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 JAPAN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トップページで最も注目度の高いトピック欄も、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多様性を重視した選定を徹底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単に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PV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数が伸びるカテゴリだけでなく、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多様かつユーザーが知るべき世の中ゴトを人の目で選定</a:t>
            </a:r>
          </a:p>
        </p:txBody>
      </p:sp>
      <p:graphicFrame>
        <p:nvGraphicFramePr>
          <p:cNvPr id="45" name="図表 44">
            <a:extLst>
              <a:ext uri="{FF2B5EF4-FFF2-40B4-BE49-F238E27FC236}">
                <a16:creationId xmlns:a16="http://schemas.microsoft.com/office/drawing/2014/main" id="{C938738E-4181-E3AE-6587-8ED6F2F05DCF}"/>
              </a:ext>
            </a:extLst>
          </p:cNvPr>
          <p:cNvGraphicFramePr/>
          <p:nvPr/>
        </p:nvGraphicFramePr>
        <p:xfrm>
          <a:off x="7999944" y="3203167"/>
          <a:ext cx="2754643" cy="2899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5AA090BE-45B9-E78B-1E8D-4F4F7C6950A4}"/>
              </a:ext>
            </a:extLst>
          </p:cNvPr>
          <p:cNvSpPr txBox="1"/>
          <p:nvPr/>
        </p:nvSpPr>
        <p:spPr>
          <a:xfrm>
            <a:off x="4510155" y="2905354"/>
            <a:ext cx="30509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ja-JP" altLang="en-US" sz="1400" kern="0" dirty="0">
                <a:solidFill>
                  <a:schemeClr val="accent3"/>
                </a:solidFill>
                <a:latin typeface="メイリオ" panose="020B0604030504040204" pitchFamily="50" charset="-128"/>
              </a:rPr>
              <a:t>特定ジャンルに偏らず選定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0042D012-EB32-51DC-DD24-9F4D1DC4754D}"/>
              </a:ext>
            </a:extLst>
          </p:cNvPr>
          <p:cNvSpPr txBox="1"/>
          <p:nvPr/>
        </p:nvSpPr>
        <p:spPr>
          <a:xfrm>
            <a:off x="7851804" y="2915268"/>
            <a:ext cx="30509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en-US" altLang="ja-JP" sz="1400" kern="0" dirty="0">
                <a:solidFill>
                  <a:schemeClr val="accent3"/>
                </a:solidFill>
                <a:latin typeface="メイリオ" panose="020B0604030504040204" pitchFamily="50" charset="-128"/>
              </a:rPr>
              <a:t>7</a:t>
            </a:r>
            <a:r>
              <a:rPr kumimoji="0" lang="ja-JP" altLang="en-US" sz="1400" kern="0" dirty="0">
                <a:solidFill>
                  <a:schemeClr val="accent3"/>
                </a:solidFill>
                <a:latin typeface="メイリオ" panose="020B0604030504040204" pitchFamily="50" charset="-128"/>
              </a:rPr>
              <a:t>つの観点からマス情報を選定</a:t>
            </a:r>
          </a:p>
        </p:txBody>
      </p:sp>
      <p:sp>
        <p:nvSpPr>
          <p:cNvPr id="56" name="楕円 33">
            <a:extLst>
              <a:ext uri="{FF2B5EF4-FFF2-40B4-BE49-F238E27FC236}">
                <a16:creationId xmlns:a16="http://schemas.microsoft.com/office/drawing/2014/main" id="{2F9E2464-3101-121A-3EAC-6758DF2BE0C8}"/>
              </a:ext>
            </a:extLst>
          </p:cNvPr>
          <p:cNvSpPr/>
          <p:nvPr/>
        </p:nvSpPr>
        <p:spPr>
          <a:xfrm>
            <a:off x="7501350" y="4419251"/>
            <a:ext cx="322378" cy="322378"/>
          </a:xfrm>
          <a:prstGeom prst="ellipse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</p:spPr>
        <p:txBody>
          <a:bodyPr tIns="108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×</a:t>
            </a:r>
            <a:endParaRPr kumimoji="0" lang="ja-JP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75" name="四角形: 上の 2 つの角を丸める 22">
            <a:extLst>
              <a:ext uri="{FF2B5EF4-FFF2-40B4-BE49-F238E27FC236}">
                <a16:creationId xmlns:a16="http://schemas.microsoft.com/office/drawing/2014/main" id="{377816D9-8A3E-B9F9-3BAE-573138A3CA16}"/>
              </a:ext>
            </a:extLst>
          </p:cNvPr>
          <p:cNvSpPr/>
          <p:nvPr/>
        </p:nvSpPr>
        <p:spPr>
          <a:xfrm>
            <a:off x="4510156" y="2426745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algn="ctr">
              <a:defRPr/>
            </a:pPr>
            <a:r>
              <a:rPr kumimoji="0" lang="ja-JP" altLang="en-US" sz="1300" i="0" u="none" strike="noStrike" kern="0" cap="none" spc="20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カテゴリー選定</a:t>
            </a:r>
          </a:p>
        </p:txBody>
      </p:sp>
      <p:grpSp>
        <p:nvGrpSpPr>
          <p:cNvPr id="94" name="グループ化 93">
            <a:extLst>
              <a:ext uri="{FF2B5EF4-FFF2-40B4-BE49-F238E27FC236}">
                <a16:creationId xmlns:a16="http://schemas.microsoft.com/office/drawing/2014/main" id="{DA0C8CBC-0D22-C144-CD36-D6F3248AA5AE}"/>
              </a:ext>
            </a:extLst>
          </p:cNvPr>
          <p:cNvGrpSpPr/>
          <p:nvPr/>
        </p:nvGrpSpPr>
        <p:grpSpPr>
          <a:xfrm>
            <a:off x="4814265" y="3319170"/>
            <a:ext cx="2442704" cy="2597980"/>
            <a:chOff x="4814265" y="3319170"/>
            <a:chExt cx="2442704" cy="2597980"/>
          </a:xfrm>
        </p:grpSpPr>
        <p:sp>
          <p:nvSpPr>
            <p:cNvPr id="61" name="三角形 60">
              <a:extLst>
                <a:ext uri="{FF2B5EF4-FFF2-40B4-BE49-F238E27FC236}">
                  <a16:creationId xmlns:a16="http://schemas.microsoft.com/office/drawing/2014/main" id="{4EA0C1E7-C39F-F221-5AA1-0CB1A7E8B18C}"/>
                </a:ext>
              </a:extLst>
            </p:cNvPr>
            <p:cNvSpPr/>
            <p:nvPr/>
          </p:nvSpPr>
          <p:spPr>
            <a:xfrm>
              <a:off x="5810734" y="3325150"/>
              <a:ext cx="1216297" cy="2592000"/>
            </a:xfrm>
            <a:prstGeom prst="triangle">
              <a:avLst/>
            </a:prstGeom>
            <a:gradFill flip="none" rotWithShape="1">
              <a:gsLst>
                <a:gs pos="0">
                  <a:schemeClr val="accent1">
                    <a:lumMod val="90000"/>
                  </a:schemeClr>
                </a:gs>
                <a:gs pos="100000">
                  <a:schemeClr val="accent3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332000" rIns="0" bIns="144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endParaRPr>
            </a:p>
          </p:txBody>
        </p:sp>
        <p:sp>
          <p:nvSpPr>
            <p:cNvPr id="62" name="三角形 61">
              <a:extLst>
                <a:ext uri="{FF2B5EF4-FFF2-40B4-BE49-F238E27FC236}">
                  <a16:creationId xmlns:a16="http://schemas.microsoft.com/office/drawing/2014/main" id="{7C95616B-C5B9-058D-AA8B-2F521B48D08D}"/>
                </a:ext>
              </a:extLst>
            </p:cNvPr>
            <p:cNvSpPr/>
            <p:nvPr/>
          </p:nvSpPr>
          <p:spPr>
            <a:xfrm rot="10800000">
              <a:off x="5044467" y="3319170"/>
              <a:ext cx="1216297" cy="2592000"/>
            </a:xfrm>
            <a:prstGeom prst="triangle">
              <a:avLst/>
            </a:prstGeom>
            <a:gradFill>
              <a:gsLst>
                <a:gs pos="0">
                  <a:srgbClr val="CDDEEB"/>
                </a:gs>
                <a:gs pos="100000">
                  <a:schemeClr val="accent5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332000" rIns="0" bIns="144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endParaRPr>
            </a:p>
          </p:txBody>
        </p:sp>
        <p:sp>
          <p:nvSpPr>
            <p:cNvPr id="64" name="テキスト ボックス 63">
              <a:extLst>
                <a:ext uri="{FF2B5EF4-FFF2-40B4-BE49-F238E27FC236}">
                  <a16:creationId xmlns:a16="http://schemas.microsoft.com/office/drawing/2014/main" id="{4B732D93-3A55-BEEE-0533-CABE6AF3CF75}"/>
                </a:ext>
              </a:extLst>
            </p:cNvPr>
            <p:cNvSpPr txBox="1"/>
            <p:nvPr/>
          </p:nvSpPr>
          <p:spPr>
            <a:xfrm>
              <a:off x="5969312" y="5592599"/>
              <a:ext cx="899139" cy="259675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none" lIns="0" tIns="36000" rIns="0" bIns="0" anchor="ctr">
              <a:noAutofit/>
            </a:bodyPr>
            <a:lstStyle/>
            <a:p>
              <a:pPr algn="ctr">
                <a:defRPr/>
              </a:pPr>
              <a:r>
                <a:rPr kumimoji="0" lang="ja-JP" altLang="en-US" sz="1050" b="1" kern="0">
                  <a:solidFill>
                    <a:schemeClr val="bg1"/>
                  </a:solidFill>
                  <a:latin typeface="メイリオ" panose="020B0604030504040204" pitchFamily="50" charset="-128"/>
                </a:rPr>
                <a:t>社会的関心</a:t>
              </a:r>
              <a:endParaRPr kumimoji="0" lang="ja-JP" altLang="en-US" sz="1050" b="1" kern="0" dirty="0">
                <a:solidFill>
                  <a:schemeClr val="bg1"/>
                </a:solidFill>
                <a:latin typeface="メイリオ" panose="020B0604030504040204" pitchFamily="50" charset="-128"/>
              </a:endParaRPr>
            </a:p>
          </p:txBody>
        </p:sp>
        <p:grpSp>
          <p:nvGrpSpPr>
            <p:cNvPr id="93" name="グループ化 92">
              <a:extLst>
                <a:ext uri="{FF2B5EF4-FFF2-40B4-BE49-F238E27FC236}">
                  <a16:creationId xmlns:a16="http://schemas.microsoft.com/office/drawing/2014/main" id="{0CAEA500-E985-E2EF-EC18-72B7FD9D5D6F}"/>
                </a:ext>
              </a:extLst>
            </p:cNvPr>
            <p:cNvGrpSpPr/>
            <p:nvPr/>
          </p:nvGrpSpPr>
          <p:grpSpPr>
            <a:xfrm>
              <a:off x="4814265" y="3710647"/>
              <a:ext cx="2442704" cy="1821007"/>
              <a:chOff x="4814265" y="3710647"/>
              <a:chExt cx="2442704" cy="1821007"/>
            </a:xfrm>
          </p:grpSpPr>
          <p:sp>
            <p:nvSpPr>
              <p:cNvPr id="65" name="角丸四角形 64">
                <a:extLst>
                  <a:ext uri="{FF2B5EF4-FFF2-40B4-BE49-F238E27FC236}">
                    <a16:creationId xmlns:a16="http://schemas.microsoft.com/office/drawing/2014/main" id="{FD9EBAF6-2189-3BC5-78F4-DCA887F7378D}"/>
                  </a:ext>
                </a:extLst>
              </p:cNvPr>
              <p:cNvSpPr/>
              <p:nvPr/>
            </p:nvSpPr>
            <p:spPr>
              <a:xfrm>
                <a:off x="4814265" y="3710647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chemeClr val="accent3">
                    <a:alpha val="40000"/>
                  </a:scheme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i="0" u="none" strike="noStrike" kern="0" cap="none" spc="30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国内</a:t>
                </a:r>
                <a:endParaRPr kumimoji="0" lang="ja-JP" altLang="en-US" sz="1050" i="0" u="none" strike="noStrike" kern="0" cap="none" spc="30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  <a:ea typeface="メイリオ"/>
                  <a:cs typeface="+mn-cs"/>
                </a:endParaRPr>
              </a:p>
            </p:txBody>
          </p:sp>
          <p:sp>
            <p:nvSpPr>
              <p:cNvPr id="66" name="角丸四角形 65">
                <a:extLst>
                  <a:ext uri="{FF2B5EF4-FFF2-40B4-BE49-F238E27FC236}">
                    <a16:creationId xmlns:a16="http://schemas.microsoft.com/office/drawing/2014/main" id="{016EA642-883E-4718-6CD2-3BA671235441}"/>
                  </a:ext>
                </a:extLst>
              </p:cNvPr>
              <p:cNvSpPr/>
              <p:nvPr/>
            </p:nvSpPr>
            <p:spPr>
              <a:xfrm>
                <a:off x="4814265" y="3976651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chemeClr val="accent3">
                    <a:alpha val="40000"/>
                  </a:scheme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i="0" u="none" strike="noStrike" kern="0" cap="none" spc="30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地域</a:t>
                </a:r>
                <a:endParaRPr kumimoji="0" lang="ja-JP" altLang="en-US" sz="1050" i="0" u="none" strike="noStrike" kern="0" cap="none" spc="30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  <a:ea typeface="メイリオ"/>
                  <a:cs typeface="+mn-cs"/>
                </a:endParaRPr>
              </a:p>
            </p:txBody>
          </p:sp>
          <p:sp>
            <p:nvSpPr>
              <p:cNvPr id="67" name="角丸四角形 66">
                <a:extLst>
                  <a:ext uri="{FF2B5EF4-FFF2-40B4-BE49-F238E27FC236}">
                    <a16:creationId xmlns:a16="http://schemas.microsoft.com/office/drawing/2014/main" id="{3727AB9E-42AF-0A29-DB1B-E9163663F0CF}"/>
                  </a:ext>
                </a:extLst>
              </p:cNvPr>
              <p:cNvSpPr/>
              <p:nvPr/>
            </p:nvSpPr>
            <p:spPr>
              <a:xfrm>
                <a:off x="4814265" y="4242655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chemeClr val="accent3">
                    <a:alpha val="40000"/>
                  </a:scheme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i="0" u="none" strike="noStrike" kern="0" cap="none" spc="30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国際</a:t>
                </a:r>
                <a:endParaRPr kumimoji="0" lang="ja-JP" altLang="en-US" sz="1050" i="0" u="none" strike="noStrike" kern="0" cap="none" spc="30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  <a:ea typeface="メイリオ"/>
                  <a:cs typeface="+mn-cs"/>
                </a:endParaRPr>
              </a:p>
            </p:txBody>
          </p:sp>
          <p:sp>
            <p:nvSpPr>
              <p:cNvPr id="68" name="角丸四角形 67">
                <a:extLst>
                  <a:ext uri="{FF2B5EF4-FFF2-40B4-BE49-F238E27FC236}">
                    <a16:creationId xmlns:a16="http://schemas.microsoft.com/office/drawing/2014/main" id="{EC90C82B-3830-9460-7144-1FF0034CB256}"/>
                  </a:ext>
                </a:extLst>
              </p:cNvPr>
              <p:cNvSpPr/>
              <p:nvPr/>
            </p:nvSpPr>
            <p:spPr>
              <a:xfrm>
                <a:off x="4814265" y="4508659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chemeClr val="accent3">
                    <a:alpha val="40000"/>
                  </a:scheme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i="0" u="none" strike="noStrike" kern="0" cap="none" spc="30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経済</a:t>
                </a:r>
                <a:endParaRPr kumimoji="0" lang="ja-JP" altLang="en-US" sz="1050" i="0" u="none" strike="noStrike" kern="0" cap="none" spc="30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  <a:ea typeface="メイリオ"/>
                  <a:cs typeface="+mn-cs"/>
                </a:endParaRPr>
              </a:p>
            </p:txBody>
          </p:sp>
          <p:sp>
            <p:nvSpPr>
              <p:cNvPr id="69" name="角丸四角形 68">
                <a:extLst>
                  <a:ext uri="{FF2B5EF4-FFF2-40B4-BE49-F238E27FC236}">
                    <a16:creationId xmlns:a16="http://schemas.microsoft.com/office/drawing/2014/main" id="{FB4D7C13-13BD-F9DF-A02D-FC3499C2541B}"/>
                  </a:ext>
                </a:extLst>
              </p:cNvPr>
              <p:cNvSpPr/>
              <p:nvPr/>
            </p:nvSpPr>
            <p:spPr>
              <a:xfrm>
                <a:off x="4814265" y="4774663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chemeClr val="accent3">
                    <a:alpha val="40000"/>
                  </a:scheme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50" i="0" u="none" strike="noStrike" kern="0" cap="none" spc="300" normalizeH="0" baseline="0" noProof="0" dirty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IT</a:t>
                </a:r>
                <a:r>
                  <a:rPr kumimoji="0" lang="ja-JP" altLang="en-US" sz="1050" i="0" u="none" strike="noStrike" kern="0" cap="none" spc="300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・化学</a:t>
                </a:r>
                <a:endParaRPr kumimoji="0" lang="ja-JP" altLang="en-US" sz="1050" i="0" u="none" strike="noStrike" kern="0" cap="none" spc="30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  <a:ea typeface="メイリオ"/>
                  <a:cs typeface="+mn-cs"/>
                </a:endParaRPr>
              </a:p>
            </p:txBody>
          </p:sp>
          <p:sp>
            <p:nvSpPr>
              <p:cNvPr id="70" name="角丸四角形 69">
                <a:extLst>
                  <a:ext uri="{FF2B5EF4-FFF2-40B4-BE49-F238E27FC236}">
                    <a16:creationId xmlns:a16="http://schemas.microsoft.com/office/drawing/2014/main" id="{EA322F4F-845C-9E49-E42D-A7DF1B0BC883}"/>
                  </a:ext>
                </a:extLst>
              </p:cNvPr>
              <p:cNvSpPr/>
              <p:nvPr/>
            </p:nvSpPr>
            <p:spPr>
              <a:xfrm>
                <a:off x="4814265" y="5040667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chemeClr val="accent3">
                    <a:alpha val="40000"/>
                  </a:scheme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i="0" u="none" strike="noStrike" kern="0" cap="none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スポーツ</a:t>
                </a:r>
                <a:endParaRPr kumimoji="0" lang="ja-JP" altLang="en-US" sz="1050" i="0" u="none" strike="noStrike" kern="0" cap="none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  <a:ea typeface="メイリオ"/>
                  <a:cs typeface="+mn-cs"/>
                </a:endParaRPr>
              </a:p>
            </p:txBody>
          </p:sp>
          <p:sp>
            <p:nvSpPr>
              <p:cNvPr id="71" name="角丸四角形 70">
                <a:extLst>
                  <a:ext uri="{FF2B5EF4-FFF2-40B4-BE49-F238E27FC236}">
                    <a16:creationId xmlns:a16="http://schemas.microsoft.com/office/drawing/2014/main" id="{2EC51D40-2AE8-A217-5DEB-BA066F482969}"/>
                  </a:ext>
                </a:extLst>
              </p:cNvPr>
              <p:cNvSpPr/>
              <p:nvPr/>
            </p:nvSpPr>
            <p:spPr>
              <a:xfrm>
                <a:off x="4814265" y="5306668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chemeClr val="accent3">
                    <a:alpha val="40000"/>
                  </a:scheme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i="0" u="none" strike="noStrike" kern="0" cap="none" normalizeH="0" baseline="0" noProof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+mn-cs"/>
                  </a:rPr>
                  <a:t>エンタメ</a:t>
                </a:r>
                <a:endParaRPr kumimoji="0" lang="ja-JP" altLang="en-US" sz="1050" i="0" u="none" strike="noStrike" kern="0" cap="none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メイリオ"/>
                  <a:ea typeface="メイリオ"/>
                  <a:cs typeface="+mn-cs"/>
                </a:endParaRPr>
              </a:p>
            </p:txBody>
          </p:sp>
        </p:grpSp>
        <p:sp>
          <p:nvSpPr>
            <p:cNvPr id="76" name="テキスト ボックス 75">
              <a:extLst>
                <a:ext uri="{FF2B5EF4-FFF2-40B4-BE49-F238E27FC236}">
                  <a16:creationId xmlns:a16="http://schemas.microsoft.com/office/drawing/2014/main" id="{F2626594-AF2C-595A-9017-1964C392E380}"/>
                </a:ext>
              </a:extLst>
            </p:cNvPr>
            <p:cNvSpPr txBox="1"/>
            <p:nvPr/>
          </p:nvSpPr>
          <p:spPr>
            <a:xfrm>
              <a:off x="5215899" y="3386155"/>
              <a:ext cx="899139" cy="259675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none" lIns="0" tIns="36000" rIns="0" bIns="0" anchor="ctr">
              <a:noAutofit/>
            </a:bodyPr>
            <a:lstStyle/>
            <a:p>
              <a:pPr algn="ctr">
                <a:defRPr/>
              </a:pPr>
              <a:r>
                <a:rPr kumimoji="0" lang="ja-JP" altLang="en-US" sz="1050" b="1" kern="0">
                  <a:solidFill>
                    <a:schemeClr val="bg1"/>
                  </a:solidFill>
                  <a:latin typeface="メイリオ" panose="020B0604030504040204" pitchFamily="50" charset="-128"/>
                </a:rPr>
                <a:t>公共性</a:t>
              </a:r>
              <a:endParaRPr kumimoji="0" lang="ja-JP" altLang="en-US" sz="1050" b="1" kern="0" dirty="0">
                <a:solidFill>
                  <a:schemeClr val="bg1"/>
                </a:solidFill>
                <a:latin typeface="メイリオ" panose="020B0604030504040204" pitchFamily="50" charset="-128"/>
              </a:endParaRPr>
            </a:p>
          </p:txBody>
        </p:sp>
      </p:grpSp>
      <p:grpSp>
        <p:nvGrpSpPr>
          <p:cNvPr id="98" name="グループ化 97">
            <a:extLst>
              <a:ext uri="{FF2B5EF4-FFF2-40B4-BE49-F238E27FC236}">
                <a16:creationId xmlns:a16="http://schemas.microsoft.com/office/drawing/2014/main" id="{220B2D42-41D9-D639-A9A5-EB488888EC60}"/>
              </a:ext>
            </a:extLst>
          </p:cNvPr>
          <p:cNvGrpSpPr/>
          <p:nvPr/>
        </p:nvGrpSpPr>
        <p:grpSpPr>
          <a:xfrm>
            <a:off x="932794" y="4186319"/>
            <a:ext cx="703213" cy="1863233"/>
            <a:chOff x="1036290" y="4027434"/>
            <a:chExt cx="703213" cy="1863233"/>
          </a:xfrm>
        </p:grpSpPr>
        <p:sp>
          <p:nvSpPr>
            <p:cNvPr id="78" name="テキスト ボックス 77">
              <a:extLst>
                <a:ext uri="{FF2B5EF4-FFF2-40B4-BE49-F238E27FC236}">
                  <a16:creationId xmlns:a16="http://schemas.microsoft.com/office/drawing/2014/main" id="{5DD9A572-0A78-DB24-5FC5-48B32555BC9D}"/>
                </a:ext>
              </a:extLst>
            </p:cNvPr>
            <p:cNvSpPr txBox="1"/>
            <p:nvPr/>
          </p:nvSpPr>
          <p:spPr>
            <a:xfrm>
              <a:off x="1036290" y="5674271"/>
              <a:ext cx="703213" cy="216396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algn="ctr">
                <a:defRPr/>
              </a:pPr>
              <a:r>
                <a:rPr kumimoji="0" lang="ja-JP" altLang="en-US" sz="1000" b="1" kern="0">
                  <a:solidFill>
                    <a:schemeClr val="accent3"/>
                  </a:solidFill>
                  <a:latin typeface="メイリオ" panose="020B0604030504040204" pitchFamily="50" charset="-128"/>
                </a:rPr>
                <a:t>社会的関心</a:t>
              </a:r>
              <a:endParaRPr kumimoji="0" lang="ja-JP" altLang="en-US" sz="1000" b="1" kern="0" dirty="0">
                <a:solidFill>
                  <a:schemeClr val="accent3"/>
                </a:solidFill>
                <a:latin typeface="メイリオ" panose="020B0604030504040204" pitchFamily="50" charset="-128"/>
              </a:endParaRPr>
            </a:p>
          </p:txBody>
        </p:sp>
        <p:sp>
          <p:nvSpPr>
            <p:cNvPr id="79" name="テキスト ボックス 78">
              <a:extLst>
                <a:ext uri="{FF2B5EF4-FFF2-40B4-BE49-F238E27FC236}">
                  <a16:creationId xmlns:a16="http://schemas.microsoft.com/office/drawing/2014/main" id="{71D44BD2-39C1-EEE3-0562-5BB35A672CF0}"/>
                </a:ext>
              </a:extLst>
            </p:cNvPr>
            <p:cNvSpPr txBox="1"/>
            <p:nvPr/>
          </p:nvSpPr>
          <p:spPr>
            <a:xfrm>
              <a:off x="1163910" y="4027434"/>
              <a:ext cx="447973" cy="216396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algn="ctr">
                <a:defRPr/>
              </a:pPr>
              <a:r>
                <a:rPr kumimoji="0" lang="ja-JP" altLang="en-US" sz="1000" b="1" kern="0">
                  <a:solidFill>
                    <a:srgbClr val="00569B"/>
                  </a:solidFill>
                  <a:latin typeface="メイリオ" panose="020B0604030504040204" pitchFamily="50" charset="-128"/>
                </a:rPr>
                <a:t>公共性</a:t>
              </a:r>
              <a:endParaRPr kumimoji="0" lang="ja-JP" altLang="en-US" sz="1000" b="1" kern="0" dirty="0">
                <a:solidFill>
                  <a:srgbClr val="00569B"/>
                </a:solidFill>
                <a:latin typeface="メイリオ" panose="020B0604030504040204" pitchFamily="50" charset="-128"/>
              </a:endParaRPr>
            </a:p>
          </p:txBody>
        </p:sp>
        <p:sp>
          <p:nvSpPr>
            <p:cNvPr id="86" name="左右矢印 85">
              <a:extLst>
                <a:ext uri="{FF2B5EF4-FFF2-40B4-BE49-F238E27FC236}">
                  <a16:creationId xmlns:a16="http://schemas.microsoft.com/office/drawing/2014/main" id="{513A466B-5AFA-4819-886F-9495D0EC285D}"/>
                </a:ext>
              </a:extLst>
            </p:cNvPr>
            <p:cNvSpPr/>
            <p:nvPr/>
          </p:nvSpPr>
          <p:spPr>
            <a:xfrm rot="5400000">
              <a:off x="711469" y="4762988"/>
              <a:ext cx="1352854" cy="355549"/>
            </a:xfrm>
            <a:prstGeom prst="leftRightArrow">
              <a:avLst>
                <a:gd name="adj1" fmla="val 60437"/>
                <a:gd name="adj2" fmla="val 50000"/>
              </a:avLst>
            </a:prstGeom>
            <a:gradFill>
              <a:gsLst>
                <a:gs pos="47011">
                  <a:schemeClr val="accent1"/>
                </a:gs>
                <a:gs pos="53000">
                  <a:schemeClr val="accent1"/>
                </a:gs>
                <a:gs pos="0">
                  <a:schemeClr val="accent5"/>
                </a:gs>
                <a:gs pos="100000">
                  <a:schemeClr val="accent3"/>
                </a:gs>
              </a:gsLst>
              <a:lin ang="0" scaled="0"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189A9624-7709-D71C-3715-CCD949586BE3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3612176" y="4347669"/>
            <a:ext cx="331462" cy="346779"/>
            <a:chOff x="4505326" y="2604452"/>
            <a:chExt cx="203132" cy="212519"/>
          </a:xfrm>
        </p:grpSpPr>
        <p:sp>
          <p:nvSpPr>
            <p:cNvPr id="88" name="山形 87">
              <a:extLst>
                <a:ext uri="{FF2B5EF4-FFF2-40B4-BE49-F238E27FC236}">
                  <a16:creationId xmlns:a16="http://schemas.microsoft.com/office/drawing/2014/main" id="{868DE1A5-C3AC-5ACC-02D8-41F7FCF0F7BF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  <p:sp>
          <p:nvSpPr>
            <p:cNvPr id="89" name="山形 88">
              <a:extLst>
                <a:ext uri="{FF2B5EF4-FFF2-40B4-BE49-F238E27FC236}">
                  <a16:creationId xmlns:a16="http://schemas.microsoft.com/office/drawing/2014/main" id="{0060414B-1C2B-47CE-81E1-0F38DD62316A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</p:grpSp>
      <p:sp>
        <p:nvSpPr>
          <p:cNvPr id="90" name="四角形: 上の 2 つの角を丸める 22">
            <a:extLst>
              <a:ext uri="{FF2B5EF4-FFF2-40B4-BE49-F238E27FC236}">
                <a16:creationId xmlns:a16="http://schemas.microsoft.com/office/drawing/2014/main" id="{7D13C440-6E26-C4CC-C4C9-41494408566E}"/>
              </a:ext>
            </a:extLst>
          </p:cNvPr>
          <p:cNvSpPr/>
          <p:nvPr/>
        </p:nvSpPr>
        <p:spPr>
          <a:xfrm>
            <a:off x="7851804" y="2418256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algn="ctr">
              <a:defRPr/>
            </a:pPr>
            <a:r>
              <a:rPr kumimoji="0" lang="ja-JP" altLang="en-US" sz="1300" i="0" u="none" strike="noStrike" kern="0" cap="none" spc="20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選定基準</a:t>
            </a:r>
          </a:p>
        </p:txBody>
      </p:sp>
      <p:sp>
        <p:nvSpPr>
          <p:cNvPr id="91" name="テキスト ボックス 90">
            <a:extLst>
              <a:ext uri="{FF2B5EF4-FFF2-40B4-BE49-F238E27FC236}">
                <a16:creationId xmlns:a16="http://schemas.microsoft.com/office/drawing/2014/main" id="{38EAB3B5-7C75-B286-49BE-FD584F06D250}"/>
              </a:ext>
            </a:extLst>
          </p:cNvPr>
          <p:cNvSpPr txBox="1"/>
          <p:nvPr/>
        </p:nvSpPr>
        <p:spPr>
          <a:xfrm>
            <a:off x="4510155" y="6012977"/>
            <a:ext cx="305092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ja-JP" altLang="en-US" sz="1050" kern="0">
                <a:solidFill>
                  <a:schemeClr val="accent3"/>
                </a:solidFill>
                <a:latin typeface="メイリオ" panose="020B0604030504040204" pitchFamily="50" charset="-128"/>
              </a:rPr>
              <a:t>トピックス編成の基本的な考え</a:t>
            </a:r>
          </a:p>
        </p:txBody>
      </p: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B3A197D7-C9B3-905D-6AFA-DF28B601E639}"/>
              </a:ext>
            </a:extLst>
          </p:cNvPr>
          <p:cNvSpPr txBox="1"/>
          <p:nvPr/>
        </p:nvSpPr>
        <p:spPr>
          <a:xfrm>
            <a:off x="941462" y="2905354"/>
            <a:ext cx="30509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en-US" altLang="ja-JP" sz="1400" kern="0" dirty="0">
                <a:solidFill>
                  <a:schemeClr val="accent3"/>
                </a:solidFill>
                <a:latin typeface="メイリオ" panose="020B0604030504040204" pitchFamily="50" charset="-128"/>
              </a:rPr>
              <a:t>20-30</a:t>
            </a:r>
            <a:r>
              <a:rPr kumimoji="0" lang="ja-JP" altLang="en-US" sz="1400" kern="0">
                <a:solidFill>
                  <a:schemeClr val="accent3"/>
                </a:solidFill>
                <a:latin typeface="メイリオ" panose="020B0604030504040204" pitchFamily="50" charset="-128"/>
              </a:rPr>
              <a:t>分に</a:t>
            </a:r>
            <a:r>
              <a:rPr kumimoji="0" lang="en-US" altLang="ja-JP" sz="1400" kern="0" dirty="0">
                <a:solidFill>
                  <a:schemeClr val="accent3"/>
                </a:solidFill>
                <a:latin typeface="メイリオ" panose="020B0604030504040204" pitchFamily="50" charset="-128"/>
              </a:rPr>
              <a:t>1</a:t>
            </a:r>
            <a:r>
              <a:rPr kumimoji="0" lang="ja-JP" altLang="en-US" sz="1400" kern="0">
                <a:solidFill>
                  <a:schemeClr val="accent3"/>
                </a:solidFill>
                <a:latin typeface="メイリオ" panose="020B0604030504040204" pitchFamily="50" charset="-128"/>
              </a:rPr>
              <a:t>度更新、</a:t>
            </a:r>
            <a:r>
              <a:rPr kumimoji="0" lang="en-US" altLang="ja-JP" sz="1400" kern="0" dirty="0">
                <a:solidFill>
                  <a:schemeClr val="accent3"/>
                </a:solidFill>
                <a:latin typeface="メイリオ" panose="020B0604030504040204" pitchFamily="50" charset="-128"/>
              </a:rPr>
              <a:t>1</a:t>
            </a:r>
            <a:r>
              <a:rPr kumimoji="0" lang="ja-JP" altLang="en-US" sz="1400" kern="0">
                <a:solidFill>
                  <a:schemeClr val="accent3"/>
                </a:solidFill>
                <a:latin typeface="メイリオ" panose="020B0604030504040204" pitchFamily="50" charset="-128"/>
              </a:rPr>
              <a:t>日</a:t>
            </a:r>
            <a:r>
              <a:rPr kumimoji="0" lang="en-US" altLang="ja-JP" sz="1400" kern="0" dirty="0">
                <a:solidFill>
                  <a:schemeClr val="accent3"/>
                </a:solidFill>
                <a:latin typeface="メイリオ" panose="020B0604030504040204" pitchFamily="50" charset="-128"/>
              </a:rPr>
              <a:t>100</a:t>
            </a:r>
            <a:r>
              <a:rPr kumimoji="0" lang="ja-JP" altLang="en-US" sz="1400" kern="0">
                <a:solidFill>
                  <a:schemeClr val="accent3"/>
                </a:solidFill>
                <a:latin typeface="メイリオ" panose="020B0604030504040204" pitchFamily="50" charset="-128"/>
              </a:rPr>
              <a:t>本超</a:t>
            </a:r>
            <a:endParaRPr kumimoji="0" lang="ja-JP" altLang="en-US" sz="1400" kern="0" dirty="0">
              <a:solidFill>
                <a:schemeClr val="accent3"/>
              </a:solidFill>
              <a:latin typeface="メイリオ" panose="020B0604030504040204" pitchFamily="50" charset="-128"/>
            </a:endParaRPr>
          </a:p>
        </p:txBody>
      </p:sp>
      <p:sp>
        <p:nvSpPr>
          <p:cNvPr id="97" name="四角形: 上の 2 つの角を丸める 22">
            <a:extLst>
              <a:ext uri="{FF2B5EF4-FFF2-40B4-BE49-F238E27FC236}">
                <a16:creationId xmlns:a16="http://schemas.microsoft.com/office/drawing/2014/main" id="{1FD51EF3-F29C-6A35-E947-F337A88E3ABC}"/>
              </a:ext>
            </a:extLst>
          </p:cNvPr>
          <p:cNvSpPr/>
          <p:nvPr/>
        </p:nvSpPr>
        <p:spPr>
          <a:xfrm>
            <a:off x="941463" y="2426745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algn="ctr">
              <a:defRPr/>
            </a:pPr>
            <a:r>
              <a:rPr kumimoji="0" lang="ja-JP" altLang="en-US" sz="1300" b="1" i="0" u="none" strike="noStrike" kern="0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スマートフォン</a:t>
            </a:r>
            <a:r>
              <a:rPr kumimoji="0" lang="en-US" altLang="ja-JP" sz="1300" b="1" i="0" u="none" strike="noStrike" kern="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 6</a:t>
            </a:r>
            <a:r>
              <a:rPr kumimoji="0" lang="ja-JP" altLang="en-US" sz="1300" b="1" i="0" u="none" strike="noStrike" kern="0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本 </a:t>
            </a:r>
            <a:r>
              <a:rPr kumimoji="0" lang="en-US" altLang="ja-JP" sz="1300" b="1" i="0" u="none" strike="noStrike" kern="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/ </a:t>
            </a:r>
            <a:r>
              <a:rPr kumimoji="0" lang="en" altLang="ja-JP" sz="1300" b="1" i="0" u="none" strike="noStrike" kern="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PC 8</a:t>
            </a:r>
            <a:r>
              <a:rPr kumimoji="0" lang="ja-JP" altLang="en-US" sz="1300" b="1" i="0" u="none" strike="noStrike" kern="0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本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E618CAA2-9A24-4B99-E92E-4E8E2E99CE1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0" t="10322" r="1378" b="69758"/>
          <a:stretch/>
        </p:blipFill>
        <p:spPr>
          <a:xfrm>
            <a:off x="1649682" y="4119228"/>
            <a:ext cx="1608249" cy="1971637"/>
          </a:xfrm>
          <a:prstGeom prst="rect">
            <a:avLst/>
          </a:prstGeom>
          <a:ln w="15875">
            <a:solidFill>
              <a:schemeClr val="accent5"/>
            </a:solidFill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68876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A9DC3081-4309-6167-C161-11121B06F2B8}"/>
              </a:ext>
            </a:extLst>
          </p:cNvPr>
          <p:cNvGrpSpPr>
            <a:grpSpLocks noChangeAspect="1"/>
          </p:cNvGrpSpPr>
          <p:nvPr/>
        </p:nvGrpSpPr>
        <p:grpSpPr>
          <a:xfrm>
            <a:off x="1800879" y="2271327"/>
            <a:ext cx="1960506" cy="3924000"/>
            <a:chOff x="931156" y="1340379"/>
            <a:chExt cx="2475816" cy="4955406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AACC3C27-47EB-6356-6929-62AEEC8EE1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14" name="図 13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AB1001EE-DDFF-99F9-3478-2FCCE3C1CF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dirty="0">
                <a:latin typeface="+mn-ea"/>
              </a:rPr>
              <a:t>Yahoo!</a:t>
            </a:r>
            <a:r>
              <a:rPr lang="ja-JP" altLang="en-US">
                <a:latin typeface="+mn-ea"/>
              </a:rPr>
              <a:t>ニュース トピックスの価値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 トピックス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＝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ニュース編成が厳選したトップニュース枠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ユーザーは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日々の最新情報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や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重要な情報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を取得するため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 トピックスに訪れる</a:t>
            </a:r>
            <a:endParaRPr kumimoji="0" lang="ja-JP" altLang="en-US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5" name="四角形: 角を丸くする 3">
            <a:extLst>
              <a:ext uri="{FF2B5EF4-FFF2-40B4-BE49-F238E27FC236}">
                <a16:creationId xmlns:a16="http://schemas.microsoft.com/office/drawing/2014/main" id="{D4EF80B3-A411-742C-99D7-F33335825C57}"/>
              </a:ext>
            </a:extLst>
          </p:cNvPr>
          <p:cNvSpPr/>
          <p:nvPr/>
        </p:nvSpPr>
        <p:spPr>
          <a:xfrm>
            <a:off x="4615656" y="2680215"/>
            <a:ext cx="6628607" cy="3313082"/>
          </a:xfrm>
          <a:prstGeom prst="roundRect">
            <a:avLst>
              <a:gd name="adj" fmla="val 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648000" rIns="0" bIns="0"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60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Yahoo! JAPAN</a:t>
            </a: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の中で記事遷移数が最も高いトップニュース枠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36A2724C-49B2-DCA5-5946-EB5E69ACBD35}"/>
              </a:ext>
            </a:extLst>
          </p:cNvPr>
          <p:cNvGrpSpPr/>
          <p:nvPr/>
        </p:nvGrpSpPr>
        <p:grpSpPr>
          <a:xfrm>
            <a:off x="5190764" y="3754520"/>
            <a:ext cx="5453235" cy="977859"/>
            <a:chOff x="5102971" y="3802427"/>
            <a:chExt cx="5453235" cy="977859"/>
          </a:xfrm>
        </p:grpSpPr>
        <p:grpSp>
          <p:nvGrpSpPr>
            <p:cNvPr id="44" name="グループ化 43">
              <a:extLst>
                <a:ext uri="{FF2B5EF4-FFF2-40B4-BE49-F238E27FC236}">
                  <a16:creationId xmlns:a16="http://schemas.microsoft.com/office/drawing/2014/main" id="{D3EB568A-138A-195D-CE48-762B44A95C05}"/>
                </a:ext>
              </a:extLst>
            </p:cNvPr>
            <p:cNvGrpSpPr/>
            <p:nvPr/>
          </p:nvGrpSpPr>
          <p:grpSpPr>
            <a:xfrm>
              <a:off x="5367130" y="3921602"/>
              <a:ext cx="5189076" cy="858684"/>
              <a:chOff x="5507122" y="3936806"/>
              <a:chExt cx="5189076" cy="858684"/>
            </a:xfrm>
          </p:grpSpPr>
          <p:sp>
            <p:nvSpPr>
              <p:cNvPr id="42" name="角丸四角形 41">
                <a:extLst>
                  <a:ext uri="{FF2B5EF4-FFF2-40B4-BE49-F238E27FC236}">
                    <a16:creationId xmlns:a16="http://schemas.microsoft.com/office/drawing/2014/main" id="{4562EDDF-7BB1-1FB0-79C8-0E6813F3ED04}"/>
                  </a:ext>
                </a:extLst>
              </p:cNvPr>
              <p:cNvSpPr/>
              <p:nvPr/>
            </p:nvSpPr>
            <p:spPr>
              <a:xfrm>
                <a:off x="5507122" y="3936806"/>
                <a:ext cx="5189076" cy="715618"/>
              </a:xfrm>
              <a:prstGeom prst="roundRect">
                <a:avLst/>
              </a:prstGeom>
              <a:solidFill>
                <a:schemeClr val="bg1"/>
              </a:solidFill>
              <a:ln w="9525">
                <a:noFill/>
              </a:ln>
              <a:effectLst>
                <a:outerShdw dist="25400" dir="2700000" algn="tl" rotWithShape="0">
                  <a:schemeClr val="accent5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0000"/>
                  </a:lnSpc>
                  <a:defRPr/>
                </a:pPr>
                <a:r>
                  <a:rPr lang="en" altLang="ja-JP" sz="1400" kern="0" dirty="0">
                    <a:solidFill>
                      <a:schemeClr val="accent3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rPr>
                  <a:t>Yahoo!</a:t>
                </a:r>
                <a:r>
                  <a:rPr lang="ja-JP" altLang="en-US" sz="1400" kern="0">
                    <a:solidFill>
                      <a:schemeClr val="accent3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rPr>
                  <a:t>ニュース トピックスの情報は</a:t>
                </a:r>
                <a:endParaRPr lang="en-US" altLang="ja-JP" sz="1400" kern="0" dirty="0">
                  <a:solidFill>
                    <a:schemeClr val="accent3"/>
                  </a:solidFill>
                  <a:latin typeface="Meiryo" panose="020B0604030504040204" pitchFamily="34" charset="-128"/>
                  <a:ea typeface="Meiryo" panose="020B0604030504040204" pitchFamily="34" charset="-128"/>
                </a:endParaRPr>
              </a:p>
              <a:p>
                <a:pPr algn="ctr">
                  <a:lnSpc>
                    <a:spcPct val="110000"/>
                  </a:lnSpc>
                  <a:defRPr/>
                </a:pPr>
                <a:r>
                  <a:rPr lang="ja-JP" altLang="en-US" sz="1400" kern="0">
                    <a:solidFill>
                      <a:schemeClr val="accent3"/>
                    </a:solidFill>
                    <a:latin typeface="Meiryo" panose="020B0604030504040204" pitchFamily="34" charset="-128"/>
                    <a:ea typeface="Meiryo" panose="020B0604030504040204" pitchFamily="34" charset="-128"/>
                  </a:rPr>
                  <a:t>あなたにとってどの程度役に立っていますか？</a:t>
                </a:r>
              </a:p>
            </p:txBody>
          </p:sp>
          <p:sp>
            <p:nvSpPr>
              <p:cNvPr id="43" name="三角形 42">
                <a:extLst>
                  <a:ext uri="{FF2B5EF4-FFF2-40B4-BE49-F238E27FC236}">
                    <a16:creationId xmlns:a16="http://schemas.microsoft.com/office/drawing/2014/main" id="{12B1D067-AA7F-3C49-04E5-3D07360D3101}"/>
                  </a:ext>
                </a:extLst>
              </p:cNvPr>
              <p:cNvSpPr/>
              <p:nvPr/>
            </p:nvSpPr>
            <p:spPr>
              <a:xfrm rot="10800000">
                <a:off x="10039280" y="4640498"/>
                <a:ext cx="108000" cy="154992"/>
              </a:xfrm>
              <a:prstGeom prst="triangle">
                <a:avLst/>
              </a:prstGeom>
              <a:solidFill>
                <a:schemeClr val="bg1"/>
              </a:solidFill>
              <a:ln w="9525">
                <a:noFill/>
              </a:ln>
              <a:effectLst>
                <a:outerShdw dist="25400" dir="2700000" algn="tl" rotWithShape="0">
                  <a:schemeClr val="accent5">
                    <a:lumMod val="7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9" name="円/楕円 38">
              <a:extLst>
                <a:ext uri="{FF2B5EF4-FFF2-40B4-BE49-F238E27FC236}">
                  <a16:creationId xmlns:a16="http://schemas.microsoft.com/office/drawing/2014/main" id="{89D66A6E-CC4E-7C95-E33E-01E83073AC90}"/>
                </a:ext>
              </a:extLst>
            </p:cNvPr>
            <p:cNvSpPr/>
            <p:nvPr/>
          </p:nvSpPr>
          <p:spPr>
            <a:xfrm>
              <a:off x="5102971" y="3802427"/>
              <a:ext cx="502699" cy="502699"/>
            </a:xfrm>
            <a:prstGeom prst="ellipse">
              <a:avLst/>
            </a:prstGeom>
            <a:solidFill>
              <a:schemeClr val="accent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Q</a:t>
              </a:r>
              <a:endParaRPr kumimoji="1" lang="ja-JP" altLang="en-US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F0C6AC34-06F1-B12A-6AE0-F8773EB003EE}"/>
              </a:ext>
            </a:extLst>
          </p:cNvPr>
          <p:cNvGrpSpPr/>
          <p:nvPr/>
        </p:nvGrpSpPr>
        <p:grpSpPr>
          <a:xfrm>
            <a:off x="5028355" y="4089033"/>
            <a:ext cx="5803208" cy="1953959"/>
            <a:chOff x="5229814" y="4136290"/>
            <a:chExt cx="5915137" cy="1953959"/>
          </a:xfrm>
        </p:grpSpPr>
        <p:graphicFrame>
          <p:nvGraphicFramePr>
            <p:cNvPr id="46" name="グラフ 45">
              <a:extLst>
                <a:ext uri="{FF2B5EF4-FFF2-40B4-BE49-F238E27FC236}">
                  <a16:creationId xmlns:a16="http://schemas.microsoft.com/office/drawing/2014/main" id="{4164B136-7EBA-15A9-D448-29B8E40FC5D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20294740"/>
                </p:ext>
              </p:extLst>
            </p:nvPr>
          </p:nvGraphicFramePr>
          <p:xfrm>
            <a:off x="5229814" y="4136290"/>
            <a:ext cx="5915137" cy="195395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F759658F-3379-C298-336A-B75F08ACB066}"/>
                </a:ext>
              </a:extLst>
            </p:cNvPr>
            <p:cNvSpPr txBox="1"/>
            <p:nvPr/>
          </p:nvSpPr>
          <p:spPr>
            <a:xfrm>
              <a:off x="10284212" y="4984721"/>
              <a:ext cx="713657" cy="3419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>
                <a:lnSpc>
                  <a:spcPct val="110000"/>
                </a:lnSpc>
                <a:defRPr/>
              </a:pPr>
              <a:r>
                <a:rPr lang="en-US" altLang="ja-JP" sz="1600" b="1" kern="0" dirty="0">
                  <a:solidFill>
                    <a:srgbClr val="212121">
                      <a:lumMod val="90000"/>
                      <a:lumOff val="10000"/>
                    </a:srgb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14.9</a:t>
              </a:r>
              <a:r>
                <a:rPr lang="en-US" altLang="ja-JP" sz="1050" b="1" kern="0" dirty="0">
                  <a:solidFill>
                    <a:srgbClr val="212121">
                      <a:lumMod val="90000"/>
                      <a:lumOff val="10000"/>
                    </a:srgb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lang="ja-JP" altLang="en-US" sz="1050" b="1" kern="0" dirty="0">
                <a:solidFill>
                  <a:srgbClr val="212121">
                    <a:lumMod val="90000"/>
                    <a:lumOff val="10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C1501751-6CCD-FAC3-8A1E-D3FD72D71A11}"/>
                </a:ext>
              </a:extLst>
            </p:cNvPr>
            <p:cNvSpPr txBox="1"/>
            <p:nvPr/>
          </p:nvSpPr>
          <p:spPr>
            <a:xfrm>
              <a:off x="7192751" y="4940253"/>
              <a:ext cx="915635" cy="4043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10000"/>
                </a:lnSpc>
                <a:defRPr/>
              </a:pPr>
              <a:r>
                <a:rPr lang="en-US" altLang="ja-JP" sz="2000" b="1" kern="0" spc="100" dirty="0">
                  <a:solidFill>
                    <a:srgbClr val="FFFFFF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85.1</a:t>
              </a:r>
              <a:r>
                <a:rPr lang="en-US" altLang="ja-JP" sz="1400" b="1" kern="0" spc="100" dirty="0">
                  <a:solidFill>
                    <a:srgbClr val="FFFFFF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lang="ja-JP" altLang="en-US" sz="1400" b="1" kern="0" spc="1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E5698BDE-918F-22C4-4743-A3E0E2A2953F}"/>
              </a:ext>
            </a:extLst>
          </p:cNvPr>
          <p:cNvSpPr txBox="1"/>
          <p:nvPr/>
        </p:nvSpPr>
        <p:spPr>
          <a:xfrm>
            <a:off x="5515731" y="2459635"/>
            <a:ext cx="4803303" cy="50269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5"/>
            </a:solidFill>
            <a:miter lim="4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600" b="1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 トピックス</a:t>
            </a:r>
          </a:p>
        </p:txBody>
      </p:sp>
      <p:pic>
        <p:nvPicPr>
          <p:cNvPr id="52" name="図 51">
            <a:extLst>
              <a:ext uri="{FF2B5EF4-FFF2-40B4-BE49-F238E27FC236}">
                <a16:creationId xmlns:a16="http://schemas.microsoft.com/office/drawing/2014/main" id="{D867B333-0B92-F9E7-9E86-5E490BF6E75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0" t="12961" r="1378" b="69756"/>
          <a:stretch/>
        </p:blipFill>
        <p:spPr>
          <a:xfrm>
            <a:off x="1620253" y="3532085"/>
            <a:ext cx="2314073" cy="2461212"/>
          </a:xfrm>
          <a:prstGeom prst="rect">
            <a:avLst/>
          </a:prstGeom>
          <a:ln w="15875">
            <a:solidFill>
              <a:schemeClr val="accent5"/>
            </a:solidFill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</p:pic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7FA56116-8543-AC2A-2CD4-5347D61CF738}"/>
              </a:ext>
            </a:extLst>
          </p:cNvPr>
          <p:cNvCxnSpPr>
            <a:cxnSpLocks/>
          </p:cNvCxnSpPr>
          <p:nvPr/>
        </p:nvCxnSpPr>
        <p:spPr>
          <a:xfrm>
            <a:off x="3985405" y="4336756"/>
            <a:ext cx="656038" cy="0"/>
          </a:xfrm>
          <a:prstGeom prst="straightConnector1">
            <a:avLst/>
          </a:prstGeom>
          <a:ln w="50800" cap="rnd">
            <a:solidFill>
              <a:schemeClr val="accent5"/>
            </a:solidFill>
            <a:prstDash val="sys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68B7F8DE-BAA8-F6EF-A698-49667087668A}"/>
              </a:ext>
            </a:extLst>
          </p:cNvPr>
          <p:cNvSpPr/>
          <p:nvPr/>
        </p:nvSpPr>
        <p:spPr>
          <a:xfrm>
            <a:off x="9705699" y="6238926"/>
            <a:ext cx="1673535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2018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8831401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円/楕円 37">
            <a:extLst>
              <a:ext uri="{FF2B5EF4-FFF2-40B4-BE49-F238E27FC236}">
                <a16:creationId xmlns:a16="http://schemas.microsoft.com/office/drawing/2014/main" id="{F75E844A-DB58-4DE4-718A-5A0CD058172B}"/>
              </a:ext>
            </a:extLst>
          </p:cNvPr>
          <p:cNvSpPr/>
          <p:nvPr/>
        </p:nvSpPr>
        <p:spPr>
          <a:xfrm>
            <a:off x="6929897" y="4234468"/>
            <a:ext cx="2326670" cy="2326670"/>
          </a:xfrm>
          <a:prstGeom prst="ellipse">
            <a:avLst/>
          </a:prstGeom>
          <a:solidFill>
            <a:srgbClr val="E5EEF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7" name="円/楕円 36">
            <a:extLst>
              <a:ext uri="{FF2B5EF4-FFF2-40B4-BE49-F238E27FC236}">
                <a16:creationId xmlns:a16="http://schemas.microsoft.com/office/drawing/2014/main" id="{561ABC29-8CBA-775B-C175-A11F67032111}"/>
              </a:ext>
            </a:extLst>
          </p:cNvPr>
          <p:cNvSpPr/>
          <p:nvPr/>
        </p:nvSpPr>
        <p:spPr>
          <a:xfrm>
            <a:off x="1754765" y="4234468"/>
            <a:ext cx="2326670" cy="2326670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0983F44F-BB41-C833-8456-F879BA5E1D5A}"/>
              </a:ext>
            </a:extLst>
          </p:cNvPr>
          <p:cNvGrpSpPr>
            <a:grpSpLocks noChangeAspect="1"/>
          </p:cNvGrpSpPr>
          <p:nvPr/>
        </p:nvGrpSpPr>
        <p:grpSpPr>
          <a:xfrm>
            <a:off x="2313773" y="3968750"/>
            <a:ext cx="1210477" cy="2422800"/>
            <a:chOff x="931156" y="1340379"/>
            <a:chExt cx="2475816" cy="4955406"/>
          </a:xfrm>
        </p:grpSpPr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FDD543CA-A209-B19D-396D-158F5591E7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12" name="図 11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AAF4DBAF-3CE5-FD40-AC2D-7D2C525E39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ポイント①</a:t>
            </a:r>
            <a:r>
              <a:rPr lang="en-US" altLang="ja-JP" dirty="0">
                <a:latin typeface="+mn-ea"/>
              </a:rPr>
              <a:t> </a:t>
            </a:r>
            <a:r>
              <a:rPr lang="ja-JP" altLang="en-US">
                <a:latin typeface="+mn-ea"/>
              </a:rPr>
              <a:t> ブランドの持つ機能的価値の情報発信に最適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ニュースの見出しをチェック → 記事を読み込む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というユーザー行動は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ユーザーに内容理解を促し、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ブランドの機能的価値を伝達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するのに適している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16A2FB7-A67B-0C35-90ED-707B8E083953}"/>
              </a:ext>
            </a:extLst>
          </p:cNvPr>
          <p:cNvSpPr txBox="1"/>
          <p:nvPr/>
        </p:nvSpPr>
        <p:spPr>
          <a:xfrm>
            <a:off x="947737" y="2398794"/>
            <a:ext cx="10296525" cy="507423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 w="6350" cap="flat">
            <a:noFill/>
            <a:miter lim="400000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　トピックスにおけるユーザー行動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12D81E2-C032-61CC-418B-EC9598E884C2}"/>
              </a:ext>
            </a:extLst>
          </p:cNvPr>
          <p:cNvSpPr txBox="1"/>
          <p:nvPr/>
        </p:nvSpPr>
        <p:spPr>
          <a:xfrm>
            <a:off x="1219200" y="3197627"/>
            <a:ext cx="4469102" cy="50742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気になるニュースの見出しを見つける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14" name="グラフィックス 13" descr="男性 枠線">
            <a:extLst>
              <a:ext uri="{FF2B5EF4-FFF2-40B4-BE49-F238E27FC236}">
                <a16:creationId xmlns:a16="http://schemas.microsoft.com/office/drawing/2014/main" id="{0A9A0AE6-8598-B584-040C-EB38E262CE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439776" y="4592099"/>
            <a:ext cx="1845052" cy="1845052"/>
          </a:xfrm>
          <a:prstGeom prst="rect">
            <a:avLst/>
          </a:prstGeom>
        </p:spPr>
      </p:pic>
      <p:pic>
        <p:nvPicPr>
          <p:cNvPr id="16" name="グラフィックス 15" descr="混乱した人 枠線">
            <a:extLst>
              <a:ext uri="{FF2B5EF4-FFF2-40B4-BE49-F238E27FC236}">
                <a16:creationId xmlns:a16="http://schemas.microsoft.com/office/drawing/2014/main" id="{CDB98512-5BE3-5132-34D2-011E519710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71201" y="4592099"/>
            <a:ext cx="1845052" cy="1845052"/>
          </a:xfrm>
          <a:prstGeom prst="rect">
            <a:avLst/>
          </a:prstGeom>
        </p:spPr>
      </p:pic>
      <p:grpSp>
        <p:nvGrpSpPr>
          <p:cNvPr id="17" name="Group 1">
            <a:extLst>
              <a:ext uri="{FF2B5EF4-FFF2-40B4-BE49-F238E27FC236}">
                <a16:creationId xmlns:a16="http://schemas.microsoft.com/office/drawing/2014/main" id="{2361B5B6-A04F-CD6B-8AEF-50419F5B32AB}"/>
              </a:ext>
            </a:extLst>
          </p:cNvPr>
          <p:cNvGrpSpPr>
            <a:grpSpLocks/>
          </p:cNvGrpSpPr>
          <p:nvPr/>
        </p:nvGrpSpPr>
        <p:grpSpPr bwMode="auto">
          <a:xfrm rot="1242596">
            <a:off x="9908366" y="4281393"/>
            <a:ext cx="585615" cy="621409"/>
            <a:chOff x="588" y="472"/>
            <a:chExt cx="409" cy="434"/>
          </a:xfrm>
          <a:solidFill>
            <a:schemeClr val="accent5"/>
          </a:solidFill>
        </p:grpSpPr>
        <p:sp>
          <p:nvSpPr>
            <p:cNvPr id="18" name="Freeform 2">
              <a:extLst>
                <a:ext uri="{FF2B5EF4-FFF2-40B4-BE49-F238E27FC236}">
                  <a16:creationId xmlns:a16="http://schemas.microsoft.com/office/drawing/2014/main" id="{0A148E79-9701-7E45-ABF0-A13362929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" y="550"/>
              <a:ext cx="255" cy="280"/>
            </a:xfrm>
            <a:custGeom>
              <a:avLst/>
              <a:gdLst>
                <a:gd name="T0" fmla="*/ 564 w 1128"/>
                <a:gd name="T1" fmla="*/ 0 h 1239"/>
                <a:gd name="T2" fmla="*/ 0 w 1128"/>
                <a:gd name="T3" fmla="*/ 564 h 1239"/>
                <a:gd name="T4" fmla="*/ 256 w 1128"/>
                <a:gd name="T5" fmla="*/ 1037 h 1239"/>
                <a:gd name="T6" fmla="*/ 265 w 1128"/>
                <a:gd name="T7" fmla="*/ 1133 h 1239"/>
                <a:gd name="T8" fmla="*/ 378 w 1128"/>
                <a:gd name="T9" fmla="*/ 1238 h 1239"/>
                <a:gd name="T10" fmla="*/ 749 w 1128"/>
                <a:gd name="T11" fmla="*/ 1238 h 1239"/>
                <a:gd name="T12" fmla="*/ 862 w 1128"/>
                <a:gd name="T13" fmla="*/ 1133 h 1239"/>
                <a:gd name="T14" fmla="*/ 871 w 1128"/>
                <a:gd name="T15" fmla="*/ 1037 h 1239"/>
                <a:gd name="T16" fmla="*/ 1127 w 1128"/>
                <a:gd name="T17" fmla="*/ 564 h 1239"/>
                <a:gd name="T18" fmla="*/ 564 w 1128"/>
                <a:gd name="T19" fmla="*/ 0 h 1239"/>
                <a:gd name="T20" fmla="*/ 882 w 1128"/>
                <a:gd name="T21" fmla="*/ 882 h 1239"/>
                <a:gd name="T22" fmla="*/ 760 w 1128"/>
                <a:gd name="T23" fmla="*/ 967 h 1239"/>
                <a:gd name="T24" fmla="*/ 749 w 1128"/>
                <a:gd name="T25" fmla="*/ 1094 h 1239"/>
                <a:gd name="T26" fmla="*/ 746 w 1128"/>
                <a:gd name="T27" fmla="*/ 1122 h 1239"/>
                <a:gd name="T28" fmla="*/ 378 w 1128"/>
                <a:gd name="T29" fmla="*/ 1122 h 1239"/>
                <a:gd name="T30" fmla="*/ 375 w 1128"/>
                <a:gd name="T31" fmla="*/ 1094 h 1239"/>
                <a:gd name="T32" fmla="*/ 364 w 1128"/>
                <a:gd name="T33" fmla="*/ 967 h 1239"/>
                <a:gd name="T34" fmla="*/ 242 w 1128"/>
                <a:gd name="T35" fmla="*/ 882 h 1239"/>
                <a:gd name="T36" fmla="*/ 110 w 1128"/>
                <a:gd name="T37" fmla="*/ 564 h 1239"/>
                <a:gd name="T38" fmla="*/ 561 w 1128"/>
                <a:gd name="T39" fmla="*/ 113 h 1239"/>
                <a:gd name="T40" fmla="*/ 1012 w 1128"/>
                <a:gd name="T41" fmla="*/ 564 h 1239"/>
                <a:gd name="T42" fmla="*/ 882 w 1128"/>
                <a:gd name="T43" fmla="*/ 882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8" h="1239">
                  <a:moveTo>
                    <a:pt x="564" y="0"/>
                  </a:moveTo>
                  <a:cubicBezTo>
                    <a:pt x="254" y="0"/>
                    <a:pt x="0" y="254"/>
                    <a:pt x="0" y="564"/>
                  </a:cubicBezTo>
                  <a:cubicBezTo>
                    <a:pt x="0" y="761"/>
                    <a:pt x="101" y="936"/>
                    <a:pt x="256" y="1037"/>
                  </a:cubicBezTo>
                  <a:lnTo>
                    <a:pt x="265" y="1133"/>
                  </a:lnTo>
                  <a:cubicBezTo>
                    <a:pt x="271" y="1193"/>
                    <a:pt x="319" y="1238"/>
                    <a:pt x="378" y="1238"/>
                  </a:cubicBezTo>
                  <a:lnTo>
                    <a:pt x="749" y="1238"/>
                  </a:lnTo>
                  <a:cubicBezTo>
                    <a:pt x="808" y="1238"/>
                    <a:pt x="856" y="1193"/>
                    <a:pt x="862" y="1133"/>
                  </a:cubicBezTo>
                  <a:lnTo>
                    <a:pt x="871" y="1037"/>
                  </a:lnTo>
                  <a:cubicBezTo>
                    <a:pt x="1026" y="936"/>
                    <a:pt x="1127" y="764"/>
                    <a:pt x="1127" y="564"/>
                  </a:cubicBezTo>
                  <a:cubicBezTo>
                    <a:pt x="1127" y="254"/>
                    <a:pt x="873" y="0"/>
                    <a:pt x="564" y="0"/>
                  </a:cubicBezTo>
                  <a:close/>
                  <a:moveTo>
                    <a:pt x="882" y="882"/>
                  </a:moveTo>
                  <a:cubicBezTo>
                    <a:pt x="848" y="916"/>
                    <a:pt x="806" y="947"/>
                    <a:pt x="760" y="967"/>
                  </a:cubicBezTo>
                  <a:lnTo>
                    <a:pt x="749" y="1094"/>
                  </a:lnTo>
                  <a:lnTo>
                    <a:pt x="746" y="1122"/>
                  </a:lnTo>
                  <a:lnTo>
                    <a:pt x="378" y="1122"/>
                  </a:lnTo>
                  <a:lnTo>
                    <a:pt x="375" y="1094"/>
                  </a:lnTo>
                  <a:lnTo>
                    <a:pt x="364" y="967"/>
                  </a:lnTo>
                  <a:cubicBezTo>
                    <a:pt x="319" y="944"/>
                    <a:pt x="279" y="916"/>
                    <a:pt x="242" y="882"/>
                  </a:cubicBezTo>
                  <a:cubicBezTo>
                    <a:pt x="161" y="800"/>
                    <a:pt x="110" y="688"/>
                    <a:pt x="110" y="564"/>
                  </a:cubicBezTo>
                  <a:cubicBezTo>
                    <a:pt x="110" y="316"/>
                    <a:pt x="313" y="113"/>
                    <a:pt x="561" y="113"/>
                  </a:cubicBezTo>
                  <a:cubicBezTo>
                    <a:pt x="808" y="113"/>
                    <a:pt x="1012" y="316"/>
                    <a:pt x="1012" y="564"/>
                  </a:cubicBezTo>
                  <a:cubicBezTo>
                    <a:pt x="1014" y="688"/>
                    <a:pt x="964" y="800"/>
                    <a:pt x="882" y="882"/>
                  </a:cubicBezTo>
                  <a:close/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9" name="Freeform 3">
              <a:extLst>
                <a:ext uri="{FF2B5EF4-FFF2-40B4-BE49-F238E27FC236}">
                  <a16:creationId xmlns:a16="http://schemas.microsoft.com/office/drawing/2014/main" id="{4204C86E-9C3F-95F3-7E75-6E9044A95C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81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8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8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0" name="Freeform 4">
              <a:extLst>
                <a:ext uri="{FF2B5EF4-FFF2-40B4-BE49-F238E27FC236}">
                  <a16:creationId xmlns:a16="http://schemas.microsoft.com/office/drawing/2014/main" id="{31BE8032-D975-E3B0-63D3-0D94980BB5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43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9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9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45229CDC-3384-2396-864A-92B7BAF043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" y="472"/>
              <a:ext cx="24" cy="50"/>
            </a:xfrm>
            <a:custGeom>
              <a:avLst/>
              <a:gdLst>
                <a:gd name="T0" fmla="*/ 56 w 112"/>
                <a:gd name="T1" fmla="*/ 225 h 226"/>
                <a:gd name="T2" fmla="*/ 111 w 112"/>
                <a:gd name="T3" fmla="*/ 169 h 226"/>
                <a:gd name="T4" fmla="*/ 111 w 112"/>
                <a:gd name="T5" fmla="*/ 56 h 226"/>
                <a:gd name="T6" fmla="*/ 56 w 112"/>
                <a:gd name="T7" fmla="*/ 0 h 226"/>
                <a:gd name="T8" fmla="*/ 0 w 112"/>
                <a:gd name="T9" fmla="*/ 56 h 226"/>
                <a:gd name="T10" fmla="*/ 0 w 112"/>
                <a:gd name="T11" fmla="*/ 169 h 226"/>
                <a:gd name="T12" fmla="*/ 56 w 112"/>
                <a:gd name="T13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56" y="225"/>
                  </a:moveTo>
                  <a:cubicBezTo>
                    <a:pt x="86" y="225"/>
                    <a:pt x="111" y="200"/>
                    <a:pt x="111" y="169"/>
                  </a:cubicBezTo>
                  <a:lnTo>
                    <a:pt x="111" y="56"/>
                  </a:lnTo>
                  <a:cubicBezTo>
                    <a:pt x="111" y="25"/>
                    <a:pt x="8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169"/>
                  </a:lnTo>
                  <a:cubicBezTo>
                    <a:pt x="0" y="200"/>
                    <a:pt x="25" y="225"/>
                    <a:pt x="56" y="225"/>
                  </a:cubicBezTo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7D69C2B7-FE6D-3B39-F41F-222DEC156C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" y="531"/>
              <a:ext cx="45" cy="45"/>
            </a:xfrm>
            <a:custGeom>
              <a:avLst/>
              <a:gdLst>
                <a:gd name="T0" fmla="*/ 180 w 204"/>
                <a:gd name="T1" fmla="*/ 23 h 204"/>
                <a:gd name="T2" fmla="*/ 101 w 204"/>
                <a:gd name="T3" fmla="*/ 23 h 204"/>
                <a:gd name="T4" fmla="*/ 22 w 204"/>
                <a:gd name="T5" fmla="*/ 102 h 204"/>
                <a:gd name="T6" fmla="*/ 22 w 204"/>
                <a:gd name="T7" fmla="*/ 181 h 204"/>
                <a:gd name="T8" fmla="*/ 101 w 204"/>
                <a:gd name="T9" fmla="*/ 181 h 204"/>
                <a:gd name="T10" fmla="*/ 180 w 204"/>
                <a:gd name="T11" fmla="*/ 102 h 204"/>
                <a:gd name="T12" fmla="*/ 180 w 204"/>
                <a:gd name="T13" fmla="*/ 2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0" y="23"/>
                  </a:moveTo>
                  <a:cubicBezTo>
                    <a:pt x="158" y="0"/>
                    <a:pt x="121" y="0"/>
                    <a:pt x="101" y="23"/>
                  </a:cubicBezTo>
                  <a:lnTo>
                    <a:pt x="22" y="102"/>
                  </a:lnTo>
                  <a:cubicBezTo>
                    <a:pt x="0" y="124"/>
                    <a:pt x="0" y="161"/>
                    <a:pt x="22" y="181"/>
                  </a:cubicBezTo>
                  <a:cubicBezTo>
                    <a:pt x="45" y="203"/>
                    <a:pt x="81" y="203"/>
                    <a:pt x="101" y="181"/>
                  </a:cubicBezTo>
                  <a:lnTo>
                    <a:pt x="180" y="102"/>
                  </a:lnTo>
                  <a:cubicBezTo>
                    <a:pt x="203" y="79"/>
                    <a:pt x="203" y="43"/>
                    <a:pt x="180" y="23"/>
                  </a:cubicBezTo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6094F3AE-1186-88C3-433F-780F1FB171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" y="531"/>
              <a:ext cx="45" cy="45"/>
            </a:xfrm>
            <a:custGeom>
              <a:avLst/>
              <a:gdLst>
                <a:gd name="T0" fmla="*/ 181 w 204"/>
                <a:gd name="T1" fmla="*/ 181 h 204"/>
                <a:gd name="T2" fmla="*/ 181 w 204"/>
                <a:gd name="T3" fmla="*/ 102 h 204"/>
                <a:gd name="T4" fmla="*/ 102 w 204"/>
                <a:gd name="T5" fmla="*/ 23 h 204"/>
                <a:gd name="T6" fmla="*/ 23 w 204"/>
                <a:gd name="T7" fmla="*/ 23 h 204"/>
                <a:gd name="T8" fmla="*/ 23 w 204"/>
                <a:gd name="T9" fmla="*/ 102 h 204"/>
                <a:gd name="T10" fmla="*/ 102 w 204"/>
                <a:gd name="T11" fmla="*/ 181 h 204"/>
                <a:gd name="T12" fmla="*/ 181 w 204"/>
                <a:gd name="T13" fmla="*/ 18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1" y="181"/>
                  </a:moveTo>
                  <a:cubicBezTo>
                    <a:pt x="203" y="158"/>
                    <a:pt x="203" y="122"/>
                    <a:pt x="181" y="102"/>
                  </a:cubicBezTo>
                  <a:lnTo>
                    <a:pt x="102" y="23"/>
                  </a:lnTo>
                  <a:cubicBezTo>
                    <a:pt x="79" y="0"/>
                    <a:pt x="43" y="0"/>
                    <a:pt x="23" y="23"/>
                  </a:cubicBezTo>
                  <a:cubicBezTo>
                    <a:pt x="3" y="45"/>
                    <a:pt x="0" y="82"/>
                    <a:pt x="23" y="102"/>
                  </a:cubicBezTo>
                  <a:lnTo>
                    <a:pt x="102" y="181"/>
                  </a:lnTo>
                  <a:cubicBezTo>
                    <a:pt x="124" y="203"/>
                    <a:pt x="158" y="203"/>
                    <a:pt x="181" y="181"/>
                  </a:cubicBezTo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564C193E-E667-37FF-4189-399F2724B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6" y="0"/>
                    <a:pt x="0" y="25"/>
                    <a:pt x="0" y="56"/>
                  </a:cubicBezTo>
                  <a:cubicBezTo>
                    <a:pt x="0" y="86"/>
                    <a:pt x="26" y="111"/>
                    <a:pt x="57" y="111"/>
                  </a:cubicBezTo>
                  <a:lnTo>
                    <a:pt x="169" y="111"/>
                  </a:lnTo>
                  <a:cubicBezTo>
                    <a:pt x="201" y="111"/>
                    <a:pt x="226" y="86"/>
                    <a:pt x="226" y="56"/>
                  </a:cubicBezTo>
                  <a:cubicBezTo>
                    <a:pt x="226" y="25"/>
                    <a:pt x="201" y="0"/>
                    <a:pt x="169" y="0"/>
                  </a:cubicBezTo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209FB953-FC42-B3C3-7C38-006360055C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7" y="111"/>
                  </a:cubicBezTo>
                  <a:lnTo>
                    <a:pt x="169" y="111"/>
                  </a:lnTo>
                  <a:cubicBezTo>
                    <a:pt x="200" y="111"/>
                    <a:pt x="226" y="86"/>
                    <a:pt x="226" y="56"/>
                  </a:cubicBezTo>
                  <a:cubicBezTo>
                    <a:pt x="226" y="25"/>
                    <a:pt x="200" y="0"/>
                    <a:pt x="169" y="0"/>
                  </a:cubicBezTo>
                </a:path>
              </a:pathLst>
            </a:custGeom>
            <a:grpFill/>
            <a:ln w="9525" cap="flat">
              <a:solidFill>
                <a:schemeClr val="accent5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F134D960-49AB-BC42-F969-0C408D332CF0}"/>
              </a:ext>
            </a:extLst>
          </p:cNvPr>
          <p:cNvSpPr txBox="1"/>
          <p:nvPr/>
        </p:nvSpPr>
        <p:spPr>
          <a:xfrm>
            <a:off x="6497782" y="3197627"/>
            <a:ext cx="4469102" cy="507423"/>
          </a:xfrm>
          <a:prstGeom prst="roundRect">
            <a:avLst>
              <a:gd name="adj" fmla="val 50000"/>
            </a:avLst>
          </a:prstGeom>
          <a:solidFill>
            <a:srgbClr val="E5EEF5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記事を読み込み、深く内容を理解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6F074E91-7E8B-F3AB-AEB8-033C81D0A566}"/>
              </a:ext>
            </a:extLst>
          </p:cNvPr>
          <p:cNvSpPr txBox="1"/>
          <p:nvPr/>
        </p:nvSpPr>
        <p:spPr>
          <a:xfrm>
            <a:off x="7708512" y="5043041"/>
            <a:ext cx="769441" cy="184666"/>
          </a:xfrm>
          <a:prstGeom prst="roundRect">
            <a:avLst>
              <a:gd name="adj" fmla="val 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記事ページ</a:t>
            </a:r>
            <a:endParaRPr kumimoji="0" lang="ja-JP" altLang="en-US" sz="1200" i="0" u="none" strike="noStrike" kern="0" cap="none" spc="0" normalizeH="0" baseline="0" noProof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2" name="図 41">
            <a:extLst>
              <a:ext uri="{FF2B5EF4-FFF2-40B4-BE49-F238E27FC236}">
                <a16:creationId xmlns:a16="http://schemas.microsoft.com/office/drawing/2014/main" id="{D7F95214-8667-5AD6-4786-4A0C7B67DF58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59000"/>
          </a:blip>
          <a:stretch>
            <a:fillRect/>
          </a:stretch>
        </p:blipFill>
        <p:spPr>
          <a:xfrm rot="5400000">
            <a:off x="3668723" y="4572225"/>
            <a:ext cx="507423" cy="422853"/>
          </a:xfrm>
          <a:prstGeom prst="rect">
            <a:avLst/>
          </a:prstGeom>
        </p:spPr>
      </p:pic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F4923621-423C-5503-CDEB-95FFA77D9A73}"/>
              </a:ext>
            </a:extLst>
          </p:cNvPr>
          <p:cNvGrpSpPr>
            <a:grpSpLocks noChangeAspect="1"/>
          </p:cNvGrpSpPr>
          <p:nvPr/>
        </p:nvGrpSpPr>
        <p:grpSpPr>
          <a:xfrm>
            <a:off x="5850804" y="4977738"/>
            <a:ext cx="463146" cy="484548"/>
            <a:chOff x="4505326" y="2604452"/>
            <a:chExt cx="203132" cy="212519"/>
          </a:xfrm>
        </p:grpSpPr>
        <p:sp>
          <p:nvSpPr>
            <p:cNvPr id="44" name="山形 43">
              <a:extLst>
                <a:ext uri="{FF2B5EF4-FFF2-40B4-BE49-F238E27FC236}">
                  <a16:creationId xmlns:a16="http://schemas.microsoft.com/office/drawing/2014/main" id="{7C9A7898-A71B-894A-0125-A56BB01F45D8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  <p:sp>
          <p:nvSpPr>
            <p:cNvPr id="45" name="山形 44">
              <a:extLst>
                <a:ext uri="{FF2B5EF4-FFF2-40B4-BE49-F238E27FC236}">
                  <a16:creationId xmlns:a16="http://schemas.microsoft.com/office/drawing/2014/main" id="{04CAEA27-8313-AA1F-8BFB-3489EAB6C8ED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</p:grp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74803DE7-D1E9-C0B7-DDF0-5B6D2557CD29}"/>
              </a:ext>
            </a:extLst>
          </p:cNvPr>
          <p:cNvSpPr/>
          <p:nvPr/>
        </p:nvSpPr>
        <p:spPr>
          <a:xfrm>
            <a:off x="7530084" y="3996460"/>
            <a:ext cx="1129284" cy="2276006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accent3"/>
              </a:solidFill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D1AFC42D-F00E-909C-FFBD-BED0ED98A63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893"/>
          <a:stretch/>
        </p:blipFill>
        <p:spPr>
          <a:xfrm>
            <a:off x="7560282" y="4073072"/>
            <a:ext cx="1072665" cy="2276006"/>
          </a:xfrm>
          <a:prstGeom prst="rect">
            <a:avLst/>
          </a:prstGeom>
        </p:spPr>
      </p:pic>
      <p:pic>
        <p:nvPicPr>
          <p:cNvPr id="29" name="図 28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9A98211C-089E-A3AE-D546-E96CACDDB4A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269"/>
          <a:stretch/>
        </p:blipFill>
        <p:spPr>
          <a:xfrm>
            <a:off x="7487083" y="3968750"/>
            <a:ext cx="1212300" cy="2426447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5968656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グループ化 104">
            <a:extLst>
              <a:ext uri="{FF2B5EF4-FFF2-40B4-BE49-F238E27FC236}">
                <a16:creationId xmlns:a16="http://schemas.microsoft.com/office/drawing/2014/main" id="{546CD7B8-1D0A-26C3-CA15-81B32308A67E}"/>
              </a:ext>
            </a:extLst>
          </p:cNvPr>
          <p:cNvGrpSpPr/>
          <p:nvPr/>
        </p:nvGrpSpPr>
        <p:grpSpPr>
          <a:xfrm>
            <a:off x="1273850" y="3395854"/>
            <a:ext cx="663324" cy="794862"/>
            <a:chOff x="1325217" y="3299791"/>
            <a:chExt cx="663324" cy="794862"/>
          </a:xfrm>
        </p:grpSpPr>
        <p:sp>
          <p:nvSpPr>
            <p:cNvPr id="77" name="円/楕円 76">
              <a:extLst>
                <a:ext uri="{FF2B5EF4-FFF2-40B4-BE49-F238E27FC236}">
                  <a16:creationId xmlns:a16="http://schemas.microsoft.com/office/drawing/2014/main" id="{C9DB4F37-2F68-F57B-5159-BF3FC6FF91E5}"/>
                </a:ext>
              </a:extLst>
            </p:cNvPr>
            <p:cNvSpPr/>
            <p:nvPr/>
          </p:nvSpPr>
          <p:spPr>
            <a:xfrm>
              <a:off x="1325217" y="3299791"/>
              <a:ext cx="629479" cy="6294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  <a:effectLst>
              <a:outerShdw dist="25400" dir="2700000" algn="tl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7" name="円/楕円 86">
              <a:extLst>
                <a:ext uri="{FF2B5EF4-FFF2-40B4-BE49-F238E27FC236}">
                  <a16:creationId xmlns:a16="http://schemas.microsoft.com/office/drawing/2014/main" id="{82591FAA-B95C-526A-5D25-9A1B834F6F5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819678" y="3878428"/>
              <a:ext cx="108000" cy="108000"/>
            </a:xfrm>
            <a:prstGeom prst="ellipse">
              <a:avLst/>
            </a:prstGeom>
            <a:solidFill>
              <a:srgbClr val="F3F3F3"/>
            </a:solidFill>
            <a:ln w="9525">
              <a:noFill/>
            </a:ln>
            <a:effectLst>
              <a:outerShdw dist="25400" dir="2700000" algn="tl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88" name="円/楕円 87">
              <a:extLst>
                <a:ext uri="{FF2B5EF4-FFF2-40B4-BE49-F238E27FC236}">
                  <a16:creationId xmlns:a16="http://schemas.microsoft.com/office/drawing/2014/main" id="{000D9FD5-5F04-369A-F0D7-9AE9DB6F64C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16541" y="4022653"/>
              <a:ext cx="72000" cy="72000"/>
            </a:xfrm>
            <a:prstGeom prst="ellipse">
              <a:avLst/>
            </a:prstGeom>
            <a:solidFill>
              <a:srgbClr val="F3F3F3"/>
            </a:solidFill>
            <a:ln w="9525">
              <a:noFill/>
            </a:ln>
            <a:effectLst>
              <a:outerShdw dist="25400" dir="2700000" algn="tl" rotWithShape="0">
                <a:schemeClr val="accent3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104" name="円/楕円 103">
            <a:extLst>
              <a:ext uri="{FF2B5EF4-FFF2-40B4-BE49-F238E27FC236}">
                <a16:creationId xmlns:a16="http://schemas.microsoft.com/office/drawing/2014/main" id="{42B3C3E3-A7F0-CC86-CB43-D03599F99E3C}"/>
              </a:ext>
            </a:extLst>
          </p:cNvPr>
          <p:cNvSpPr>
            <a:spLocks noChangeAspect="1"/>
          </p:cNvSpPr>
          <p:nvPr/>
        </p:nvSpPr>
        <p:spPr>
          <a:xfrm>
            <a:off x="3866312" y="3595763"/>
            <a:ext cx="1111888" cy="1111888"/>
          </a:xfrm>
          <a:prstGeom prst="ellipse">
            <a:avLst/>
          </a:prstGeom>
          <a:solidFill>
            <a:schemeClr val="accent1"/>
          </a:solidFill>
          <a:ln w="9525">
            <a:noFill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3" name="テキスト ボックス 27">
            <a:extLst>
              <a:ext uri="{FF2B5EF4-FFF2-40B4-BE49-F238E27FC236}">
                <a16:creationId xmlns:a16="http://schemas.microsoft.com/office/drawing/2014/main" id="{63EABF22-123B-D061-F6DD-DED03CACB0FE}"/>
              </a:ext>
            </a:extLst>
          </p:cNvPr>
          <p:cNvSpPr txBox="1"/>
          <p:nvPr/>
        </p:nvSpPr>
        <p:spPr>
          <a:xfrm>
            <a:off x="1215089" y="5359781"/>
            <a:ext cx="4469102" cy="1021968"/>
          </a:xfrm>
          <a:prstGeom prst="rect">
            <a:avLst/>
          </a:prstGeom>
          <a:solidFill>
            <a:schemeClr val="accent1"/>
          </a:solidFill>
          <a:effectLst>
            <a:outerShdw dist="25400" dir="2700000" algn="tl" rotWithShape="0">
              <a:schemeClr val="accent3">
                <a:alpha val="40000"/>
              </a:schemeClr>
            </a:outerShdw>
          </a:effectLst>
        </p:spPr>
        <p:txBody>
          <a:bodyPr wrap="square" lIns="720000" rtlCol="0" anchor="ctr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ja-JP" altLang="en-US" sz="1400" b="1">
                <a:solidFill>
                  <a:schemeClr val="accent3"/>
                </a:solidFill>
              </a:rPr>
              <a:t>明確な興味関心や目的を持って接触</a:t>
            </a:r>
          </a:p>
          <a:p>
            <a:pPr>
              <a:lnSpc>
                <a:spcPct val="150000"/>
              </a:lnSpc>
            </a:pPr>
            <a:r>
              <a:rPr kumimoji="1" lang="ja-JP" altLang="en-US" sz="1400" b="1">
                <a:solidFill>
                  <a:schemeClr val="accent3"/>
                </a:solidFill>
              </a:rPr>
              <a:t>興味のある情報以外への受容度が低い</a:t>
            </a:r>
            <a:endParaRPr kumimoji="1" lang="ja-JP" altLang="en-US" sz="1400" b="1" dirty="0">
              <a:solidFill>
                <a:schemeClr val="accent3"/>
              </a:solidFill>
            </a:endParaRP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ポイント②　マス的な活用や潜在層へのアプローチに最適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ニュースメディアは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</a:t>
            </a:r>
            <a:r>
              <a:rPr kumimoji="0" lang="en-US" altLang="ja-JP" b="1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世の中ゴト確認メディア</a:t>
            </a:r>
            <a:r>
              <a:rPr kumimoji="0" lang="en-US" altLang="ja-JP" b="1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endParaRPr kumimoji="0" lang="en-US" altLang="ja-JP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世の中の新しい情報を収集する目的で利用するため、情報への受容度が高いマインドで利用</a:t>
            </a:r>
            <a:endParaRPr kumimoji="0" lang="ja-JP" altLang="en-US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12" name="テキスト ボックス 27">
            <a:extLst>
              <a:ext uri="{FF2B5EF4-FFF2-40B4-BE49-F238E27FC236}">
                <a16:creationId xmlns:a16="http://schemas.microsoft.com/office/drawing/2014/main" id="{8E4BCF63-7DD5-F3BB-03E6-B477E69F6E7D}"/>
              </a:ext>
            </a:extLst>
          </p:cNvPr>
          <p:cNvSpPr txBox="1"/>
          <p:nvPr/>
        </p:nvSpPr>
        <p:spPr>
          <a:xfrm>
            <a:off x="947739" y="3042140"/>
            <a:ext cx="500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600" dirty="0">
                <a:solidFill>
                  <a:schemeClr val="accent3"/>
                </a:solidFill>
              </a:rPr>
              <a:t>顕在的なニーズへの接触が中心</a:t>
            </a:r>
          </a:p>
        </p:txBody>
      </p:sp>
      <p:sp>
        <p:nvSpPr>
          <p:cNvPr id="13" name="テキスト ボックス 28">
            <a:extLst>
              <a:ext uri="{FF2B5EF4-FFF2-40B4-BE49-F238E27FC236}">
                <a16:creationId xmlns:a16="http://schemas.microsoft.com/office/drawing/2014/main" id="{EE9F00D6-8D52-B0EA-9CD9-FC15CB7A66B0}"/>
              </a:ext>
            </a:extLst>
          </p:cNvPr>
          <p:cNvSpPr txBox="1"/>
          <p:nvPr/>
        </p:nvSpPr>
        <p:spPr>
          <a:xfrm>
            <a:off x="6240464" y="3042140"/>
            <a:ext cx="500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1600" dirty="0">
                <a:solidFill>
                  <a:schemeClr val="accent3"/>
                </a:solidFill>
              </a:rPr>
              <a:t>潜在的なニーズへ接触することができる</a:t>
            </a:r>
            <a:endParaRPr kumimoji="1" lang="ja-JP" altLang="en-US" sz="1600" dirty="0">
              <a:solidFill>
                <a:schemeClr val="accent3"/>
              </a:solidFill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354121AB-E6D9-0825-9573-BCC15E3F97B1}"/>
              </a:ext>
            </a:extLst>
          </p:cNvPr>
          <p:cNvSpPr txBox="1"/>
          <p:nvPr/>
        </p:nvSpPr>
        <p:spPr>
          <a:xfrm>
            <a:off x="947738" y="2296318"/>
            <a:ext cx="5003800" cy="511200"/>
          </a:xfrm>
          <a:prstGeom prst="roundRect">
            <a:avLst>
              <a:gd name="adj" fmla="val 50000"/>
            </a:avLst>
          </a:prstGeom>
          <a:solidFill>
            <a:schemeClr val="bg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SNS/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動画サービス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90D69BE9-518B-7AC3-84C2-940D7CD4FD96}"/>
              </a:ext>
            </a:extLst>
          </p:cNvPr>
          <p:cNvSpPr txBox="1"/>
          <p:nvPr/>
        </p:nvSpPr>
        <p:spPr>
          <a:xfrm>
            <a:off x="6240464" y="2296319"/>
            <a:ext cx="5003799" cy="507423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ニュースサービス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7" name="図 46">
            <a:extLst>
              <a:ext uri="{FF2B5EF4-FFF2-40B4-BE49-F238E27FC236}">
                <a16:creationId xmlns:a16="http://schemas.microsoft.com/office/drawing/2014/main" id="{3EF3E863-44F8-F379-F78A-5DBF0F55536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138"/>
          <a:stretch/>
        </p:blipFill>
        <p:spPr>
          <a:xfrm flipH="1">
            <a:off x="1790586" y="3570998"/>
            <a:ext cx="1322158" cy="1182807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2B51BB54-196F-1ABC-1FCC-9978246BE46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0207"/>
          <a:stretch/>
        </p:blipFill>
        <p:spPr>
          <a:xfrm>
            <a:off x="7123445" y="3525053"/>
            <a:ext cx="1237128" cy="1228752"/>
          </a:xfrm>
          <a:prstGeom prst="rect">
            <a:avLst/>
          </a:prstGeom>
        </p:spPr>
      </p:pic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92E52060-2D10-5D70-DCB6-2671C040EF90}"/>
              </a:ext>
            </a:extLst>
          </p:cNvPr>
          <p:cNvSpPr txBox="1"/>
          <p:nvPr/>
        </p:nvSpPr>
        <p:spPr>
          <a:xfrm>
            <a:off x="1215089" y="5048894"/>
            <a:ext cx="1234198" cy="310887"/>
          </a:xfrm>
          <a:prstGeom prst="roundRect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kern="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rPr>
              <a:t>特徴</a:t>
            </a:r>
            <a:endParaRPr kumimoji="0" lang="ja-JP" altLang="en-US" sz="1200" b="1" i="0" u="none" strike="noStrike" kern="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55" name="グラフィックス 54" descr="バッジ: チェックマーク 1 単色塗りつぶし">
            <a:extLst>
              <a:ext uri="{FF2B5EF4-FFF2-40B4-BE49-F238E27FC236}">
                <a16:creationId xmlns:a16="http://schemas.microsoft.com/office/drawing/2014/main" id="{B314B419-BCB6-AC8F-16E2-75779B1FDAC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27341" y="5583921"/>
            <a:ext cx="288000" cy="288000"/>
          </a:xfrm>
          <a:prstGeom prst="rect">
            <a:avLst/>
          </a:prstGeom>
        </p:spPr>
      </p:pic>
      <p:pic>
        <p:nvPicPr>
          <p:cNvPr id="58" name="グラフィックス 57" descr="バッジ: チェックマーク 1 単色塗りつぶし">
            <a:extLst>
              <a:ext uri="{FF2B5EF4-FFF2-40B4-BE49-F238E27FC236}">
                <a16:creationId xmlns:a16="http://schemas.microsoft.com/office/drawing/2014/main" id="{8D1D6F9C-CE01-79DD-263D-6A23DC0870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27341" y="5902575"/>
            <a:ext cx="288000" cy="288000"/>
          </a:xfrm>
          <a:prstGeom prst="rect">
            <a:avLst/>
          </a:prstGeom>
        </p:spPr>
      </p:pic>
      <p:sp>
        <p:nvSpPr>
          <p:cNvPr id="60" name="テキスト ボックス 27">
            <a:extLst>
              <a:ext uri="{FF2B5EF4-FFF2-40B4-BE49-F238E27FC236}">
                <a16:creationId xmlns:a16="http://schemas.microsoft.com/office/drawing/2014/main" id="{AA6C8EDC-AFD7-4A1D-28C7-481CD7EC3915}"/>
              </a:ext>
            </a:extLst>
          </p:cNvPr>
          <p:cNvSpPr txBox="1"/>
          <p:nvPr/>
        </p:nvSpPr>
        <p:spPr>
          <a:xfrm>
            <a:off x="6507811" y="5359781"/>
            <a:ext cx="4469102" cy="1021968"/>
          </a:xfrm>
          <a:prstGeom prst="rect">
            <a:avLst/>
          </a:prstGeom>
          <a:solidFill>
            <a:srgbClr val="E5EEF5"/>
          </a:solidFill>
          <a:effectLst>
            <a:outerShdw dist="25400" dir="2700000" algn="tl" rotWithShape="0">
              <a:schemeClr val="accent3">
                <a:alpha val="40000"/>
              </a:schemeClr>
            </a:outerShdw>
          </a:effectLst>
        </p:spPr>
        <p:txBody>
          <a:bodyPr wrap="square" lIns="720000" rtlCol="0" anchor="ctr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ja-JP" altLang="en-US" sz="1400" b="1">
                <a:solidFill>
                  <a:schemeClr val="accent5">
                    <a:lumMod val="75000"/>
                  </a:schemeClr>
                </a:solidFill>
              </a:rPr>
              <a:t>世の中的な話題や新しい情報を求めて接触</a:t>
            </a:r>
          </a:p>
          <a:p>
            <a:pPr>
              <a:lnSpc>
                <a:spcPct val="150000"/>
              </a:lnSpc>
            </a:pPr>
            <a:r>
              <a:rPr kumimoji="1" lang="ja-JP" altLang="en-US" sz="1400" b="1">
                <a:solidFill>
                  <a:schemeClr val="accent5">
                    <a:lumMod val="75000"/>
                  </a:schemeClr>
                </a:solidFill>
              </a:rPr>
              <a:t>興味が薄い情報でも受容度が高い</a:t>
            </a:r>
            <a:endParaRPr kumimoji="1" lang="ja-JP" altLang="en-US" sz="1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C3BD2BF4-071E-8A34-77CE-1BFE861771AA}"/>
              </a:ext>
            </a:extLst>
          </p:cNvPr>
          <p:cNvSpPr txBox="1"/>
          <p:nvPr/>
        </p:nvSpPr>
        <p:spPr>
          <a:xfrm>
            <a:off x="6507811" y="5048894"/>
            <a:ext cx="1234198" cy="310887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kern="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rPr>
              <a:t>特徴</a:t>
            </a:r>
            <a:endParaRPr kumimoji="0" lang="ja-JP" altLang="en-US" sz="1200" b="1" i="0" u="none" strike="noStrike" kern="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64" name="グラフィックス 63" descr="バッジ: チェックマーク 1 単色塗りつぶし">
            <a:extLst>
              <a:ext uri="{FF2B5EF4-FFF2-40B4-BE49-F238E27FC236}">
                <a16:creationId xmlns:a16="http://schemas.microsoft.com/office/drawing/2014/main" id="{C0DAE827-700D-35A4-B113-F1BB8A1B06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20063" y="5583921"/>
            <a:ext cx="288000" cy="288000"/>
          </a:xfrm>
          <a:prstGeom prst="rect">
            <a:avLst/>
          </a:prstGeom>
        </p:spPr>
      </p:pic>
      <p:pic>
        <p:nvPicPr>
          <p:cNvPr id="65" name="グラフィックス 64" descr="バッジ: チェックマーク 1 単色塗りつぶし">
            <a:extLst>
              <a:ext uri="{FF2B5EF4-FFF2-40B4-BE49-F238E27FC236}">
                <a16:creationId xmlns:a16="http://schemas.microsoft.com/office/drawing/2014/main" id="{C4710144-7A04-BC77-A023-68B8889FE82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20063" y="5902575"/>
            <a:ext cx="288000" cy="288000"/>
          </a:xfrm>
          <a:prstGeom prst="rect">
            <a:avLst/>
          </a:prstGeom>
        </p:spPr>
      </p:pic>
      <p:grpSp>
        <p:nvGrpSpPr>
          <p:cNvPr id="90" name="グループ化 89">
            <a:extLst>
              <a:ext uri="{FF2B5EF4-FFF2-40B4-BE49-F238E27FC236}">
                <a16:creationId xmlns:a16="http://schemas.microsoft.com/office/drawing/2014/main" id="{E377B79A-F78A-2F9C-BB76-5E8C834651C7}"/>
              </a:ext>
            </a:extLst>
          </p:cNvPr>
          <p:cNvGrpSpPr>
            <a:grpSpLocks noChangeAspect="1"/>
          </p:cNvGrpSpPr>
          <p:nvPr/>
        </p:nvGrpSpPr>
        <p:grpSpPr>
          <a:xfrm>
            <a:off x="3324265" y="4027180"/>
            <a:ext cx="253848" cy="265578"/>
            <a:chOff x="4505326" y="2604452"/>
            <a:chExt cx="203132" cy="212519"/>
          </a:xfrm>
        </p:grpSpPr>
        <p:sp>
          <p:nvSpPr>
            <p:cNvPr id="93" name="山形 92">
              <a:extLst>
                <a:ext uri="{FF2B5EF4-FFF2-40B4-BE49-F238E27FC236}">
                  <a16:creationId xmlns:a16="http://schemas.microsoft.com/office/drawing/2014/main" id="{9319389C-917A-76DC-5123-DEC763CD7BD0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  <p:sp>
          <p:nvSpPr>
            <p:cNvPr id="94" name="山形 93">
              <a:extLst>
                <a:ext uri="{FF2B5EF4-FFF2-40B4-BE49-F238E27FC236}">
                  <a16:creationId xmlns:a16="http://schemas.microsoft.com/office/drawing/2014/main" id="{17E03E98-A595-0C44-3263-8976C8280102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bg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</p:grpSp>
      <p:grpSp>
        <p:nvGrpSpPr>
          <p:cNvPr id="95" name="グループ化 94">
            <a:extLst>
              <a:ext uri="{FF2B5EF4-FFF2-40B4-BE49-F238E27FC236}">
                <a16:creationId xmlns:a16="http://schemas.microsoft.com/office/drawing/2014/main" id="{6C5C0863-2D4B-C5B4-F997-26658691D633}"/>
              </a:ext>
            </a:extLst>
          </p:cNvPr>
          <p:cNvGrpSpPr>
            <a:grpSpLocks noChangeAspect="1"/>
          </p:cNvGrpSpPr>
          <p:nvPr/>
        </p:nvGrpSpPr>
        <p:grpSpPr>
          <a:xfrm>
            <a:off x="8715663" y="4027180"/>
            <a:ext cx="253848" cy="265578"/>
            <a:chOff x="4505326" y="2604452"/>
            <a:chExt cx="203132" cy="212519"/>
          </a:xfrm>
        </p:grpSpPr>
        <p:sp>
          <p:nvSpPr>
            <p:cNvPr id="96" name="山形 95">
              <a:extLst>
                <a:ext uri="{FF2B5EF4-FFF2-40B4-BE49-F238E27FC236}">
                  <a16:creationId xmlns:a16="http://schemas.microsoft.com/office/drawing/2014/main" id="{96055D34-8EB8-FAF1-B318-C8FB8A04E948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  <p:sp>
          <p:nvSpPr>
            <p:cNvPr id="97" name="山形 96">
              <a:extLst>
                <a:ext uri="{FF2B5EF4-FFF2-40B4-BE49-F238E27FC236}">
                  <a16:creationId xmlns:a16="http://schemas.microsoft.com/office/drawing/2014/main" id="{EA6F59CA-0D6A-6B64-B730-16750827B831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</p:grpSp>
      <p:grpSp>
        <p:nvGrpSpPr>
          <p:cNvPr id="102" name="グループ化 101">
            <a:extLst>
              <a:ext uri="{FF2B5EF4-FFF2-40B4-BE49-F238E27FC236}">
                <a16:creationId xmlns:a16="http://schemas.microsoft.com/office/drawing/2014/main" id="{1988C57B-8ECA-2092-7B75-4E26482740E5}"/>
              </a:ext>
            </a:extLst>
          </p:cNvPr>
          <p:cNvGrpSpPr/>
          <p:nvPr/>
        </p:nvGrpSpPr>
        <p:grpSpPr>
          <a:xfrm>
            <a:off x="4402953" y="3737386"/>
            <a:ext cx="1221407" cy="737012"/>
            <a:chOff x="4757768" y="3578085"/>
            <a:chExt cx="971148" cy="586003"/>
          </a:xfrm>
        </p:grpSpPr>
        <p:pic>
          <p:nvPicPr>
            <p:cNvPr id="99" name="図 98">
              <a:extLst>
                <a:ext uri="{FF2B5EF4-FFF2-40B4-BE49-F238E27FC236}">
                  <a16:creationId xmlns:a16="http://schemas.microsoft.com/office/drawing/2014/main" id="{01070A61-70F2-4D74-D2C2-9201E6CB403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757768" y="3783829"/>
              <a:ext cx="361950" cy="355600"/>
            </a:xfrm>
            <a:prstGeom prst="rect">
              <a:avLst/>
            </a:prstGeom>
          </p:spPr>
        </p:pic>
        <p:pic>
          <p:nvPicPr>
            <p:cNvPr id="100" name="図 99">
              <a:extLst>
                <a:ext uri="{FF2B5EF4-FFF2-40B4-BE49-F238E27FC236}">
                  <a16:creationId xmlns:a16="http://schemas.microsoft.com/office/drawing/2014/main" id="{2667BE9B-3DCB-A254-F142-C4E59DC0F7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900000">
              <a:off x="5363150" y="3578085"/>
              <a:ext cx="365766" cy="390150"/>
            </a:xfrm>
            <a:prstGeom prst="rect">
              <a:avLst/>
            </a:prstGeom>
          </p:spPr>
        </p:pic>
        <p:sp>
          <p:nvSpPr>
            <p:cNvPr id="101" name="円弧 100">
              <a:extLst>
                <a:ext uri="{FF2B5EF4-FFF2-40B4-BE49-F238E27FC236}">
                  <a16:creationId xmlns:a16="http://schemas.microsoft.com/office/drawing/2014/main" id="{AD4DD93D-5ABB-DE04-930A-46EBF25E459A}"/>
                </a:ext>
              </a:extLst>
            </p:cNvPr>
            <p:cNvSpPr/>
            <p:nvPr/>
          </p:nvSpPr>
          <p:spPr>
            <a:xfrm rot="17936339">
              <a:off x="4950887" y="3664204"/>
              <a:ext cx="522809" cy="476960"/>
            </a:xfrm>
            <a:prstGeom prst="arc">
              <a:avLst/>
            </a:prstGeom>
            <a:ln w="25400" cap="rnd">
              <a:solidFill>
                <a:schemeClr val="accent3"/>
              </a:solidFill>
              <a:prstDash val="sysDot"/>
              <a:head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06" name="グループ化 105">
            <a:extLst>
              <a:ext uri="{FF2B5EF4-FFF2-40B4-BE49-F238E27FC236}">
                <a16:creationId xmlns:a16="http://schemas.microsoft.com/office/drawing/2014/main" id="{871F1657-A5A3-DE5E-4698-1F7751EF501D}"/>
              </a:ext>
            </a:extLst>
          </p:cNvPr>
          <p:cNvGrpSpPr/>
          <p:nvPr/>
        </p:nvGrpSpPr>
        <p:grpSpPr>
          <a:xfrm>
            <a:off x="6730099" y="3395854"/>
            <a:ext cx="663324" cy="794862"/>
            <a:chOff x="1325217" y="3299791"/>
            <a:chExt cx="663324" cy="794862"/>
          </a:xfrm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grpSpPr>
        <p:sp>
          <p:nvSpPr>
            <p:cNvPr id="107" name="円/楕円 106">
              <a:extLst>
                <a:ext uri="{FF2B5EF4-FFF2-40B4-BE49-F238E27FC236}">
                  <a16:creationId xmlns:a16="http://schemas.microsoft.com/office/drawing/2014/main" id="{63564D24-0E00-BBE9-3190-9E16C88EC4DA}"/>
                </a:ext>
              </a:extLst>
            </p:cNvPr>
            <p:cNvSpPr/>
            <p:nvPr/>
          </p:nvSpPr>
          <p:spPr>
            <a:xfrm>
              <a:off x="1325217" y="3299791"/>
              <a:ext cx="629479" cy="629479"/>
            </a:xfrm>
            <a:prstGeom prst="ellipse">
              <a:avLst/>
            </a:prstGeom>
            <a:solidFill>
              <a:srgbClr val="E5EEF5"/>
            </a:solidFill>
            <a:ln w="9525">
              <a:noFill/>
            </a:ln>
            <a:effectLst>
              <a:outerShdw dist="25400" dir="2700000" algn="tl" rotWithShape="0">
                <a:schemeClr val="accent5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8" name="円/楕円 107">
              <a:extLst>
                <a:ext uri="{FF2B5EF4-FFF2-40B4-BE49-F238E27FC236}">
                  <a16:creationId xmlns:a16="http://schemas.microsoft.com/office/drawing/2014/main" id="{F559BFFF-6029-F069-0BD2-16ADD4527E45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819678" y="3878428"/>
              <a:ext cx="108000" cy="108000"/>
            </a:xfrm>
            <a:prstGeom prst="ellipse">
              <a:avLst/>
            </a:prstGeom>
            <a:solidFill>
              <a:srgbClr val="E5EEF5"/>
            </a:solidFill>
            <a:ln w="9525">
              <a:noFill/>
            </a:ln>
            <a:effectLst>
              <a:outerShdw dist="25400" dir="2700000" algn="tl" rotWithShape="0">
                <a:schemeClr val="accent5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9" name="円/楕円 108">
              <a:extLst>
                <a:ext uri="{FF2B5EF4-FFF2-40B4-BE49-F238E27FC236}">
                  <a16:creationId xmlns:a16="http://schemas.microsoft.com/office/drawing/2014/main" id="{F4BF870E-68EB-E925-CB48-BA3AC3EA9BCF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16541" y="4022653"/>
              <a:ext cx="72000" cy="72000"/>
            </a:xfrm>
            <a:prstGeom prst="ellipse">
              <a:avLst/>
            </a:prstGeom>
            <a:solidFill>
              <a:srgbClr val="E5EEF5"/>
            </a:solidFill>
            <a:ln w="9525">
              <a:noFill/>
            </a:ln>
            <a:effectLst>
              <a:outerShdw dist="25400" dir="2700000" algn="tl" rotWithShape="0">
                <a:schemeClr val="accent5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111" name="Group 155">
            <a:extLst>
              <a:ext uri="{FF2B5EF4-FFF2-40B4-BE49-F238E27FC236}">
                <a16:creationId xmlns:a16="http://schemas.microsoft.com/office/drawing/2014/main" id="{63B99D09-550E-C455-D9B7-9D4E4E83BD29}"/>
              </a:ext>
            </a:extLst>
          </p:cNvPr>
          <p:cNvGrpSpPr>
            <a:grpSpLocks/>
          </p:cNvGrpSpPr>
          <p:nvPr/>
        </p:nvGrpSpPr>
        <p:grpSpPr bwMode="auto">
          <a:xfrm>
            <a:off x="6873963" y="3549928"/>
            <a:ext cx="341749" cy="341749"/>
            <a:chOff x="1901" y="3897"/>
            <a:chExt cx="460" cy="460"/>
          </a:xfrm>
          <a:solidFill>
            <a:schemeClr val="accent5"/>
          </a:solidFill>
        </p:grpSpPr>
        <p:sp>
          <p:nvSpPr>
            <p:cNvPr id="112" name="Freeform 156">
              <a:extLst>
                <a:ext uri="{FF2B5EF4-FFF2-40B4-BE49-F238E27FC236}">
                  <a16:creationId xmlns:a16="http://schemas.microsoft.com/office/drawing/2014/main" id="{E45F92F6-9A89-185C-53B7-95E519EA3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4" y="3910"/>
              <a:ext cx="434" cy="434"/>
            </a:xfrm>
            <a:custGeom>
              <a:avLst/>
              <a:gdLst>
                <a:gd name="T0" fmla="*/ 959 w 1918"/>
                <a:gd name="T1" fmla="*/ 1917 h 1918"/>
                <a:gd name="T2" fmla="*/ 0 w 1918"/>
                <a:gd name="T3" fmla="*/ 959 h 1918"/>
                <a:gd name="T4" fmla="*/ 959 w 1918"/>
                <a:gd name="T5" fmla="*/ 0 h 1918"/>
                <a:gd name="T6" fmla="*/ 1917 w 1918"/>
                <a:gd name="T7" fmla="*/ 959 h 1918"/>
                <a:gd name="T8" fmla="*/ 959 w 1918"/>
                <a:gd name="T9" fmla="*/ 1917 h 1918"/>
                <a:gd name="T10" fmla="*/ 762 w 1918"/>
                <a:gd name="T11" fmla="*/ 1353 h 1918"/>
                <a:gd name="T12" fmla="*/ 649 w 1918"/>
                <a:gd name="T13" fmla="*/ 1466 h 1918"/>
                <a:gd name="T14" fmla="*/ 762 w 1918"/>
                <a:gd name="T15" fmla="*/ 1579 h 1918"/>
                <a:gd name="T16" fmla="*/ 1212 w 1918"/>
                <a:gd name="T17" fmla="*/ 1579 h 1918"/>
                <a:gd name="T18" fmla="*/ 1325 w 1918"/>
                <a:gd name="T19" fmla="*/ 1466 h 1918"/>
                <a:gd name="T20" fmla="*/ 1212 w 1918"/>
                <a:gd name="T21" fmla="*/ 1353 h 1918"/>
                <a:gd name="T22" fmla="*/ 1155 w 1918"/>
                <a:gd name="T23" fmla="*/ 1353 h 1918"/>
                <a:gd name="T24" fmla="*/ 1155 w 1918"/>
                <a:gd name="T25" fmla="*/ 846 h 1918"/>
                <a:gd name="T26" fmla="*/ 1043 w 1918"/>
                <a:gd name="T27" fmla="*/ 733 h 1918"/>
                <a:gd name="T28" fmla="*/ 762 w 1918"/>
                <a:gd name="T29" fmla="*/ 733 h 1918"/>
                <a:gd name="T30" fmla="*/ 649 w 1918"/>
                <a:gd name="T31" fmla="*/ 846 h 1918"/>
                <a:gd name="T32" fmla="*/ 762 w 1918"/>
                <a:gd name="T33" fmla="*/ 959 h 1918"/>
                <a:gd name="T34" fmla="*/ 818 w 1918"/>
                <a:gd name="T35" fmla="*/ 959 h 1918"/>
                <a:gd name="T36" fmla="*/ 818 w 1918"/>
                <a:gd name="T37" fmla="*/ 1353 h 1918"/>
                <a:gd name="T38" fmla="*/ 762 w 1918"/>
                <a:gd name="T39" fmla="*/ 1353 h 1918"/>
                <a:gd name="T40" fmla="*/ 986 w 1918"/>
                <a:gd name="T41" fmla="*/ 338 h 1918"/>
                <a:gd name="T42" fmla="*/ 790 w 1918"/>
                <a:gd name="T43" fmla="*/ 536 h 1918"/>
                <a:gd name="T44" fmla="*/ 986 w 1918"/>
                <a:gd name="T45" fmla="*/ 733 h 1918"/>
                <a:gd name="T46" fmla="*/ 1184 w 1918"/>
                <a:gd name="T47" fmla="*/ 536 h 1918"/>
                <a:gd name="T48" fmla="*/ 986 w 1918"/>
                <a:gd name="T49" fmla="*/ 338 h 1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18" h="1918">
                  <a:moveTo>
                    <a:pt x="959" y="1917"/>
                  </a:moveTo>
                  <a:cubicBezTo>
                    <a:pt x="431" y="1917"/>
                    <a:pt x="0" y="1486"/>
                    <a:pt x="0" y="959"/>
                  </a:cubicBezTo>
                  <a:cubicBezTo>
                    <a:pt x="0" y="431"/>
                    <a:pt x="431" y="0"/>
                    <a:pt x="959" y="0"/>
                  </a:cubicBezTo>
                  <a:cubicBezTo>
                    <a:pt x="1486" y="0"/>
                    <a:pt x="1917" y="431"/>
                    <a:pt x="1917" y="959"/>
                  </a:cubicBezTo>
                  <a:cubicBezTo>
                    <a:pt x="1917" y="1486"/>
                    <a:pt x="1486" y="1917"/>
                    <a:pt x="959" y="1917"/>
                  </a:cubicBezTo>
                  <a:close/>
                  <a:moveTo>
                    <a:pt x="762" y="1353"/>
                  </a:moveTo>
                  <a:cubicBezTo>
                    <a:pt x="699" y="1353"/>
                    <a:pt x="649" y="1404"/>
                    <a:pt x="649" y="1466"/>
                  </a:cubicBezTo>
                  <a:cubicBezTo>
                    <a:pt x="649" y="1528"/>
                    <a:pt x="699" y="1579"/>
                    <a:pt x="762" y="1579"/>
                  </a:cubicBezTo>
                  <a:lnTo>
                    <a:pt x="1212" y="1579"/>
                  </a:lnTo>
                  <a:cubicBezTo>
                    <a:pt x="1274" y="1579"/>
                    <a:pt x="1325" y="1528"/>
                    <a:pt x="1325" y="1466"/>
                  </a:cubicBezTo>
                  <a:cubicBezTo>
                    <a:pt x="1325" y="1404"/>
                    <a:pt x="1274" y="1353"/>
                    <a:pt x="1212" y="1353"/>
                  </a:cubicBezTo>
                  <a:lnTo>
                    <a:pt x="1155" y="1353"/>
                  </a:lnTo>
                  <a:lnTo>
                    <a:pt x="1155" y="846"/>
                  </a:lnTo>
                  <a:cubicBezTo>
                    <a:pt x="1155" y="784"/>
                    <a:pt x="1105" y="733"/>
                    <a:pt x="1043" y="733"/>
                  </a:cubicBezTo>
                  <a:lnTo>
                    <a:pt x="762" y="733"/>
                  </a:lnTo>
                  <a:cubicBezTo>
                    <a:pt x="699" y="733"/>
                    <a:pt x="649" y="784"/>
                    <a:pt x="649" y="846"/>
                  </a:cubicBezTo>
                  <a:cubicBezTo>
                    <a:pt x="649" y="908"/>
                    <a:pt x="699" y="959"/>
                    <a:pt x="762" y="959"/>
                  </a:cubicBezTo>
                  <a:lnTo>
                    <a:pt x="818" y="959"/>
                  </a:lnTo>
                  <a:lnTo>
                    <a:pt x="818" y="1353"/>
                  </a:lnTo>
                  <a:lnTo>
                    <a:pt x="762" y="1353"/>
                  </a:lnTo>
                  <a:close/>
                  <a:moveTo>
                    <a:pt x="986" y="338"/>
                  </a:moveTo>
                  <a:cubicBezTo>
                    <a:pt x="877" y="338"/>
                    <a:pt x="790" y="426"/>
                    <a:pt x="790" y="536"/>
                  </a:cubicBezTo>
                  <a:cubicBezTo>
                    <a:pt x="790" y="646"/>
                    <a:pt x="877" y="733"/>
                    <a:pt x="986" y="733"/>
                  </a:cubicBezTo>
                  <a:cubicBezTo>
                    <a:pt x="1096" y="733"/>
                    <a:pt x="1184" y="646"/>
                    <a:pt x="1184" y="536"/>
                  </a:cubicBezTo>
                  <a:cubicBezTo>
                    <a:pt x="1184" y="426"/>
                    <a:pt x="1096" y="338"/>
                    <a:pt x="986" y="33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13" name="Freeform 157">
              <a:extLst>
                <a:ext uri="{FF2B5EF4-FFF2-40B4-BE49-F238E27FC236}">
                  <a16:creationId xmlns:a16="http://schemas.microsoft.com/office/drawing/2014/main" id="{D5744B7D-29F3-0097-30FC-E66FC78C88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1" y="3897"/>
              <a:ext cx="460" cy="460"/>
            </a:xfrm>
            <a:custGeom>
              <a:avLst/>
              <a:gdLst>
                <a:gd name="T0" fmla="*/ 1918 w 2032"/>
                <a:gd name="T1" fmla="*/ 1016 h 2032"/>
                <a:gd name="T2" fmla="*/ 1016 w 2032"/>
                <a:gd name="T3" fmla="*/ 1918 h 2032"/>
                <a:gd name="T4" fmla="*/ 113 w 2032"/>
                <a:gd name="T5" fmla="*/ 1016 h 2032"/>
                <a:gd name="T6" fmla="*/ 1016 w 2032"/>
                <a:gd name="T7" fmla="*/ 113 h 2032"/>
                <a:gd name="T8" fmla="*/ 1918 w 2032"/>
                <a:gd name="T9" fmla="*/ 1016 h 2032"/>
                <a:gd name="T10" fmla="*/ 819 w 2032"/>
                <a:gd name="T11" fmla="*/ 734 h 2032"/>
                <a:gd name="T12" fmla="*/ 649 w 2032"/>
                <a:gd name="T13" fmla="*/ 903 h 2032"/>
                <a:gd name="T14" fmla="*/ 819 w 2032"/>
                <a:gd name="T15" fmla="*/ 1071 h 2032"/>
                <a:gd name="T16" fmla="*/ 819 w 2032"/>
                <a:gd name="T17" fmla="*/ 1354 h 2032"/>
                <a:gd name="T18" fmla="*/ 649 w 2032"/>
                <a:gd name="T19" fmla="*/ 1523 h 2032"/>
                <a:gd name="T20" fmla="*/ 819 w 2032"/>
                <a:gd name="T21" fmla="*/ 1692 h 2032"/>
                <a:gd name="T22" fmla="*/ 1269 w 2032"/>
                <a:gd name="T23" fmla="*/ 1692 h 2032"/>
                <a:gd name="T24" fmla="*/ 1438 w 2032"/>
                <a:gd name="T25" fmla="*/ 1523 h 2032"/>
                <a:gd name="T26" fmla="*/ 1269 w 2032"/>
                <a:gd name="T27" fmla="*/ 1354 h 2032"/>
                <a:gd name="T28" fmla="*/ 1269 w 2032"/>
                <a:gd name="T29" fmla="*/ 903 h 2032"/>
                <a:gd name="T30" fmla="*/ 1269 w 2032"/>
                <a:gd name="T31" fmla="*/ 900 h 2032"/>
                <a:gd name="T32" fmla="*/ 1215 w 2032"/>
                <a:gd name="T33" fmla="*/ 779 h 2032"/>
                <a:gd name="T34" fmla="*/ 1297 w 2032"/>
                <a:gd name="T35" fmla="*/ 593 h 2032"/>
                <a:gd name="T36" fmla="*/ 1043 w 2032"/>
                <a:gd name="T37" fmla="*/ 339 h 2032"/>
                <a:gd name="T38" fmla="*/ 790 w 2032"/>
                <a:gd name="T39" fmla="*/ 593 h 2032"/>
                <a:gd name="T40" fmla="*/ 833 w 2032"/>
                <a:gd name="T41" fmla="*/ 734 h 2032"/>
                <a:gd name="T42" fmla="*/ 819 w 2032"/>
                <a:gd name="T43" fmla="*/ 734 h 2032"/>
                <a:gd name="T44" fmla="*/ 1016 w 2032"/>
                <a:gd name="T45" fmla="*/ 0 h 2032"/>
                <a:gd name="T46" fmla="*/ 0 w 2032"/>
                <a:gd name="T47" fmla="*/ 1016 h 2032"/>
                <a:gd name="T48" fmla="*/ 1016 w 2032"/>
                <a:gd name="T49" fmla="*/ 2031 h 2032"/>
                <a:gd name="T50" fmla="*/ 2031 w 2032"/>
                <a:gd name="T51" fmla="*/ 1016 h 2032"/>
                <a:gd name="T52" fmla="*/ 1016 w 2032"/>
                <a:gd name="T53" fmla="*/ 0 h 2032"/>
                <a:gd name="T54" fmla="*/ 1043 w 2032"/>
                <a:gd name="T55" fmla="*/ 734 h 2032"/>
                <a:gd name="T56" fmla="*/ 903 w 2032"/>
                <a:gd name="T57" fmla="*/ 593 h 2032"/>
                <a:gd name="T58" fmla="*/ 1043 w 2032"/>
                <a:gd name="T59" fmla="*/ 452 h 2032"/>
                <a:gd name="T60" fmla="*/ 1184 w 2032"/>
                <a:gd name="T61" fmla="*/ 593 h 2032"/>
                <a:gd name="T62" fmla="*/ 1043 w 2032"/>
                <a:gd name="T63" fmla="*/ 734 h 2032"/>
                <a:gd name="T64" fmla="*/ 819 w 2032"/>
                <a:gd name="T65" fmla="*/ 960 h 2032"/>
                <a:gd name="T66" fmla="*/ 762 w 2032"/>
                <a:gd name="T67" fmla="*/ 903 h 2032"/>
                <a:gd name="T68" fmla="*/ 819 w 2032"/>
                <a:gd name="T69" fmla="*/ 847 h 2032"/>
                <a:gd name="T70" fmla="*/ 1100 w 2032"/>
                <a:gd name="T71" fmla="*/ 847 h 2032"/>
                <a:gd name="T72" fmla="*/ 1156 w 2032"/>
                <a:gd name="T73" fmla="*/ 903 h 2032"/>
                <a:gd name="T74" fmla="*/ 1156 w 2032"/>
                <a:gd name="T75" fmla="*/ 1466 h 2032"/>
                <a:gd name="T76" fmla="*/ 1269 w 2032"/>
                <a:gd name="T77" fmla="*/ 1466 h 2032"/>
                <a:gd name="T78" fmla="*/ 1325 w 2032"/>
                <a:gd name="T79" fmla="*/ 1523 h 2032"/>
                <a:gd name="T80" fmla="*/ 1269 w 2032"/>
                <a:gd name="T81" fmla="*/ 1579 h 2032"/>
                <a:gd name="T82" fmla="*/ 819 w 2032"/>
                <a:gd name="T83" fmla="*/ 1579 h 2032"/>
                <a:gd name="T84" fmla="*/ 762 w 2032"/>
                <a:gd name="T85" fmla="*/ 1523 h 2032"/>
                <a:gd name="T86" fmla="*/ 819 w 2032"/>
                <a:gd name="T87" fmla="*/ 1466 h 2032"/>
                <a:gd name="T88" fmla="*/ 931 w 2032"/>
                <a:gd name="T89" fmla="*/ 1466 h 2032"/>
                <a:gd name="T90" fmla="*/ 931 w 2032"/>
                <a:gd name="T91" fmla="*/ 960 h 2032"/>
                <a:gd name="T92" fmla="*/ 819 w 2032"/>
                <a:gd name="T93" fmla="*/ 960 h 2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32" h="2032">
                  <a:moveTo>
                    <a:pt x="1918" y="1016"/>
                  </a:moveTo>
                  <a:cubicBezTo>
                    <a:pt x="1918" y="1512"/>
                    <a:pt x="1512" y="1918"/>
                    <a:pt x="1016" y="1918"/>
                  </a:cubicBezTo>
                  <a:cubicBezTo>
                    <a:pt x="519" y="1918"/>
                    <a:pt x="113" y="1512"/>
                    <a:pt x="113" y="1016"/>
                  </a:cubicBezTo>
                  <a:cubicBezTo>
                    <a:pt x="113" y="519"/>
                    <a:pt x="519" y="113"/>
                    <a:pt x="1016" y="113"/>
                  </a:cubicBezTo>
                  <a:cubicBezTo>
                    <a:pt x="1512" y="113"/>
                    <a:pt x="1918" y="519"/>
                    <a:pt x="1918" y="1016"/>
                  </a:cubicBezTo>
                  <a:close/>
                  <a:moveTo>
                    <a:pt x="819" y="734"/>
                  </a:moveTo>
                  <a:cubicBezTo>
                    <a:pt x="725" y="734"/>
                    <a:pt x="649" y="810"/>
                    <a:pt x="649" y="903"/>
                  </a:cubicBezTo>
                  <a:cubicBezTo>
                    <a:pt x="649" y="996"/>
                    <a:pt x="725" y="1071"/>
                    <a:pt x="819" y="1071"/>
                  </a:cubicBezTo>
                  <a:lnTo>
                    <a:pt x="819" y="1354"/>
                  </a:lnTo>
                  <a:cubicBezTo>
                    <a:pt x="725" y="1354"/>
                    <a:pt x="649" y="1430"/>
                    <a:pt x="649" y="1523"/>
                  </a:cubicBezTo>
                  <a:cubicBezTo>
                    <a:pt x="649" y="1616"/>
                    <a:pt x="725" y="1692"/>
                    <a:pt x="819" y="1692"/>
                  </a:cubicBezTo>
                  <a:lnTo>
                    <a:pt x="1269" y="1692"/>
                  </a:lnTo>
                  <a:cubicBezTo>
                    <a:pt x="1362" y="1692"/>
                    <a:pt x="1438" y="1616"/>
                    <a:pt x="1438" y="1523"/>
                  </a:cubicBezTo>
                  <a:cubicBezTo>
                    <a:pt x="1438" y="1430"/>
                    <a:pt x="1362" y="1354"/>
                    <a:pt x="1269" y="1354"/>
                  </a:cubicBezTo>
                  <a:lnTo>
                    <a:pt x="1269" y="903"/>
                  </a:lnTo>
                  <a:lnTo>
                    <a:pt x="1269" y="900"/>
                  </a:lnTo>
                  <a:cubicBezTo>
                    <a:pt x="1269" y="852"/>
                    <a:pt x="1246" y="810"/>
                    <a:pt x="1215" y="779"/>
                  </a:cubicBezTo>
                  <a:cubicBezTo>
                    <a:pt x="1266" y="734"/>
                    <a:pt x="1297" y="666"/>
                    <a:pt x="1297" y="593"/>
                  </a:cubicBezTo>
                  <a:cubicBezTo>
                    <a:pt x="1297" y="452"/>
                    <a:pt x="1184" y="339"/>
                    <a:pt x="1043" y="339"/>
                  </a:cubicBezTo>
                  <a:cubicBezTo>
                    <a:pt x="903" y="339"/>
                    <a:pt x="790" y="452"/>
                    <a:pt x="790" y="593"/>
                  </a:cubicBezTo>
                  <a:cubicBezTo>
                    <a:pt x="790" y="646"/>
                    <a:pt x="807" y="694"/>
                    <a:pt x="833" y="734"/>
                  </a:cubicBezTo>
                  <a:lnTo>
                    <a:pt x="819" y="734"/>
                  </a:lnTo>
                  <a:close/>
                  <a:moveTo>
                    <a:pt x="1016" y="0"/>
                  </a:moveTo>
                  <a:cubicBezTo>
                    <a:pt x="455" y="0"/>
                    <a:pt x="0" y="455"/>
                    <a:pt x="0" y="1016"/>
                  </a:cubicBezTo>
                  <a:cubicBezTo>
                    <a:pt x="0" y="1576"/>
                    <a:pt x="455" y="2031"/>
                    <a:pt x="1016" y="2031"/>
                  </a:cubicBezTo>
                  <a:cubicBezTo>
                    <a:pt x="1576" y="2031"/>
                    <a:pt x="2031" y="1576"/>
                    <a:pt x="2031" y="1016"/>
                  </a:cubicBezTo>
                  <a:cubicBezTo>
                    <a:pt x="2031" y="455"/>
                    <a:pt x="1576" y="0"/>
                    <a:pt x="1016" y="0"/>
                  </a:cubicBezTo>
                  <a:close/>
                  <a:moveTo>
                    <a:pt x="1043" y="734"/>
                  </a:moveTo>
                  <a:cubicBezTo>
                    <a:pt x="965" y="734"/>
                    <a:pt x="903" y="672"/>
                    <a:pt x="903" y="593"/>
                  </a:cubicBezTo>
                  <a:cubicBezTo>
                    <a:pt x="903" y="514"/>
                    <a:pt x="965" y="452"/>
                    <a:pt x="1043" y="452"/>
                  </a:cubicBezTo>
                  <a:cubicBezTo>
                    <a:pt x="1122" y="452"/>
                    <a:pt x="1184" y="514"/>
                    <a:pt x="1184" y="593"/>
                  </a:cubicBezTo>
                  <a:cubicBezTo>
                    <a:pt x="1184" y="672"/>
                    <a:pt x="1122" y="734"/>
                    <a:pt x="1043" y="734"/>
                  </a:cubicBezTo>
                  <a:close/>
                  <a:moveTo>
                    <a:pt x="819" y="960"/>
                  </a:moveTo>
                  <a:cubicBezTo>
                    <a:pt x="787" y="960"/>
                    <a:pt x="762" y="934"/>
                    <a:pt x="762" y="903"/>
                  </a:cubicBezTo>
                  <a:cubicBezTo>
                    <a:pt x="762" y="872"/>
                    <a:pt x="787" y="847"/>
                    <a:pt x="819" y="847"/>
                  </a:cubicBezTo>
                  <a:lnTo>
                    <a:pt x="1100" y="847"/>
                  </a:lnTo>
                  <a:cubicBezTo>
                    <a:pt x="1131" y="847"/>
                    <a:pt x="1156" y="872"/>
                    <a:pt x="1156" y="903"/>
                  </a:cubicBezTo>
                  <a:lnTo>
                    <a:pt x="1156" y="1466"/>
                  </a:lnTo>
                  <a:lnTo>
                    <a:pt x="1269" y="1466"/>
                  </a:lnTo>
                  <a:cubicBezTo>
                    <a:pt x="1300" y="1466"/>
                    <a:pt x="1325" y="1492"/>
                    <a:pt x="1325" y="1523"/>
                  </a:cubicBezTo>
                  <a:cubicBezTo>
                    <a:pt x="1325" y="1554"/>
                    <a:pt x="1300" y="1579"/>
                    <a:pt x="1269" y="1579"/>
                  </a:cubicBezTo>
                  <a:lnTo>
                    <a:pt x="819" y="1579"/>
                  </a:lnTo>
                  <a:cubicBezTo>
                    <a:pt x="787" y="1579"/>
                    <a:pt x="762" y="1554"/>
                    <a:pt x="762" y="1523"/>
                  </a:cubicBezTo>
                  <a:cubicBezTo>
                    <a:pt x="762" y="1492"/>
                    <a:pt x="787" y="1466"/>
                    <a:pt x="819" y="1466"/>
                  </a:cubicBezTo>
                  <a:lnTo>
                    <a:pt x="931" y="1466"/>
                  </a:lnTo>
                  <a:lnTo>
                    <a:pt x="931" y="960"/>
                  </a:lnTo>
                  <a:lnTo>
                    <a:pt x="819" y="96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114" name="Group 152">
            <a:extLst>
              <a:ext uri="{FF2B5EF4-FFF2-40B4-BE49-F238E27FC236}">
                <a16:creationId xmlns:a16="http://schemas.microsoft.com/office/drawing/2014/main" id="{6C43CBBD-3066-0916-14C5-4460166B22BB}"/>
              </a:ext>
            </a:extLst>
          </p:cNvPr>
          <p:cNvGrpSpPr>
            <a:grpSpLocks/>
          </p:cNvGrpSpPr>
          <p:nvPr/>
        </p:nvGrpSpPr>
        <p:grpSpPr bwMode="auto">
          <a:xfrm>
            <a:off x="1527698" y="3534369"/>
            <a:ext cx="133694" cy="362776"/>
            <a:chOff x="1407" y="3884"/>
            <a:chExt cx="178" cy="483"/>
          </a:xfrm>
          <a:solidFill>
            <a:schemeClr val="accent3"/>
          </a:solidFill>
        </p:grpSpPr>
        <p:sp>
          <p:nvSpPr>
            <p:cNvPr id="115" name="Freeform 153">
              <a:extLst>
                <a:ext uri="{FF2B5EF4-FFF2-40B4-BE49-F238E27FC236}">
                  <a16:creationId xmlns:a16="http://schemas.microsoft.com/office/drawing/2014/main" id="{C738446D-3CA4-6C4C-8980-8C3DC984C5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" y="3897"/>
              <a:ext cx="153" cy="458"/>
            </a:xfrm>
            <a:custGeom>
              <a:avLst/>
              <a:gdLst>
                <a:gd name="T0" fmla="*/ 187 w 678"/>
                <a:gd name="T1" fmla="*/ 2022 h 2023"/>
                <a:gd name="T2" fmla="*/ 192 w 678"/>
                <a:gd name="T3" fmla="*/ 2019 h 2023"/>
                <a:gd name="T4" fmla="*/ 187 w 678"/>
                <a:gd name="T5" fmla="*/ 2019 h 2023"/>
                <a:gd name="T6" fmla="*/ 187 w 678"/>
                <a:gd name="T7" fmla="*/ 2022 h 2023"/>
                <a:gd name="T8" fmla="*/ 254 w 678"/>
                <a:gd name="T9" fmla="*/ 1918 h 2023"/>
                <a:gd name="T10" fmla="*/ 254 w 678"/>
                <a:gd name="T11" fmla="*/ 1241 h 2023"/>
                <a:gd name="T12" fmla="*/ 142 w 678"/>
                <a:gd name="T13" fmla="*/ 1128 h 2023"/>
                <a:gd name="T14" fmla="*/ 564 w 678"/>
                <a:gd name="T15" fmla="*/ 1128 h 2023"/>
                <a:gd name="T16" fmla="*/ 620 w 678"/>
                <a:gd name="T17" fmla="*/ 1071 h 2023"/>
                <a:gd name="T18" fmla="*/ 620 w 678"/>
                <a:gd name="T19" fmla="*/ 1077 h 2023"/>
                <a:gd name="T20" fmla="*/ 648 w 678"/>
                <a:gd name="T21" fmla="*/ 1125 h 2023"/>
                <a:gd name="T22" fmla="*/ 677 w 678"/>
                <a:gd name="T23" fmla="*/ 1173 h 2023"/>
                <a:gd name="T24" fmla="*/ 677 w 678"/>
                <a:gd name="T25" fmla="*/ 1963 h 2023"/>
                <a:gd name="T26" fmla="*/ 620 w 678"/>
                <a:gd name="T27" fmla="*/ 2019 h 2023"/>
                <a:gd name="T28" fmla="*/ 192 w 678"/>
                <a:gd name="T29" fmla="*/ 2019 h 2023"/>
                <a:gd name="T30" fmla="*/ 254 w 678"/>
                <a:gd name="T31" fmla="*/ 1918 h 2023"/>
                <a:gd name="T32" fmla="*/ 57 w 678"/>
                <a:gd name="T33" fmla="*/ 2022 h 2023"/>
                <a:gd name="T34" fmla="*/ 0 w 678"/>
                <a:gd name="T35" fmla="*/ 1966 h 2023"/>
                <a:gd name="T36" fmla="*/ 0 w 678"/>
                <a:gd name="T37" fmla="*/ 1176 h 2023"/>
                <a:gd name="T38" fmla="*/ 29 w 678"/>
                <a:gd name="T39" fmla="*/ 1128 h 2023"/>
                <a:gd name="T40" fmla="*/ 57 w 678"/>
                <a:gd name="T41" fmla="*/ 1080 h 2023"/>
                <a:gd name="T42" fmla="*/ 57 w 678"/>
                <a:gd name="T43" fmla="*/ 1071 h 2023"/>
                <a:gd name="T44" fmla="*/ 113 w 678"/>
                <a:gd name="T45" fmla="*/ 1128 h 2023"/>
                <a:gd name="T46" fmla="*/ 142 w 678"/>
                <a:gd name="T47" fmla="*/ 1128 h 2023"/>
                <a:gd name="T48" fmla="*/ 29 w 678"/>
                <a:gd name="T49" fmla="*/ 1241 h 2023"/>
                <a:gd name="T50" fmla="*/ 29 w 678"/>
                <a:gd name="T51" fmla="*/ 1918 h 2023"/>
                <a:gd name="T52" fmla="*/ 96 w 678"/>
                <a:gd name="T53" fmla="*/ 2022 h 2023"/>
                <a:gd name="T54" fmla="*/ 57 w 678"/>
                <a:gd name="T55" fmla="*/ 2022 h 2023"/>
                <a:gd name="T56" fmla="*/ 57 w 678"/>
                <a:gd name="T57" fmla="*/ 951 h 2023"/>
                <a:gd name="T58" fmla="*/ 85 w 678"/>
                <a:gd name="T59" fmla="*/ 903 h 2023"/>
                <a:gd name="T60" fmla="*/ 113 w 678"/>
                <a:gd name="T61" fmla="*/ 855 h 2023"/>
                <a:gd name="T62" fmla="*/ 113 w 678"/>
                <a:gd name="T63" fmla="*/ 302 h 2023"/>
                <a:gd name="T64" fmla="*/ 161 w 678"/>
                <a:gd name="T65" fmla="*/ 170 h 2023"/>
                <a:gd name="T66" fmla="*/ 476 w 678"/>
                <a:gd name="T67" fmla="*/ 0 h 2023"/>
                <a:gd name="T68" fmla="*/ 513 w 678"/>
                <a:gd name="T69" fmla="*/ 6 h 2023"/>
                <a:gd name="T70" fmla="*/ 564 w 678"/>
                <a:gd name="T71" fmla="*/ 161 h 2023"/>
                <a:gd name="T72" fmla="*/ 564 w 678"/>
                <a:gd name="T73" fmla="*/ 852 h 2023"/>
                <a:gd name="T74" fmla="*/ 592 w 678"/>
                <a:gd name="T75" fmla="*/ 900 h 2023"/>
                <a:gd name="T76" fmla="*/ 620 w 678"/>
                <a:gd name="T77" fmla="*/ 948 h 2023"/>
                <a:gd name="T78" fmla="*/ 620 w 678"/>
                <a:gd name="T79" fmla="*/ 960 h 2023"/>
                <a:gd name="T80" fmla="*/ 564 w 678"/>
                <a:gd name="T81" fmla="*/ 903 h 2023"/>
                <a:gd name="T82" fmla="*/ 113 w 678"/>
                <a:gd name="T83" fmla="*/ 903 h 2023"/>
                <a:gd name="T84" fmla="*/ 57 w 678"/>
                <a:gd name="T85" fmla="*/ 960 h 2023"/>
                <a:gd name="T86" fmla="*/ 57 w 678"/>
                <a:gd name="T87" fmla="*/ 951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78" h="2023">
                  <a:moveTo>
                    <a:pt x="187" y="2022"/>
                  </a:moveTo>
                  <a:cubicBezTo>
                    <a:pt x="188" y="2021"/>
                    <a:pt x="190" y="2020"/>
                    <a:pt x="192" y="2019"/>
                  </a:cubicBezTo>
                  <a:lnTo>
                    <a:pt x="187" y="2019"/>
                  </a:lnTo>
                  <a:lnTo>
                    <a:pt x="187" y="2022"/>
                  </a:lnTo>
                  <a:close/>
                  <a:moveTo>
                    <a:pt x="254" y="1918"/>
                  </a:moveTo>
                  <a:lnTo>
                    <a:pt x="254" y="1241"/>
                  </a:lnTo>
                  <a:cubicBezTo>
                    <a:pt x="254" y="1179"/>
                    <a:pt x="204" y="1128"/>
                    <a:pt x="142" y="1128"/>
                  </a:cubicBezTo>
                  <a:lnTo>
                    <a:pt x="564" y="1128"/>
                  </a:lnTo>
                  <a:cubicBezTo>
                    <a:pt x="595" y="1128"/>
                    <a:pt x="620" y="1102"/>
                    <a:pt x="620" y="1071"/>
                  </a:cubicBezTo>
                  <a:lnTo>
                    <a:pt x="620" y="1077"/>
                  </a:lnTo>
                  <a:cubicBezTo>
                    <a:pt x="620" y="1097"/>
                    <a:pt x="631" y="1117"/>
                    <a:pt x="648" y="1125"/>
                  </a:cubicBezTo>
                  <a:cubicBezTo>
                    <a:pt x="665" y="1136"/>
                    <a:pt x="677" y="1153"/>
                    <a:pt x="677" y="1173"/>
                  </a:cubicBezTo>
                  <a:lnTo>
                    <a:pt x="677" y="1963"/>
                  </a:lnTo>
                  <a:cubicBezTo>
                    <a:pt x="677" y="1994"/>
                    <a:pt x="651" y="2019"/>
                    <a:pt x="620" y="2019"/>
                  </a:cubicBezTo>
                  <a:lnTo>
                    <a:pt x="192" y="2019"/>
                  </a:lnTo>
                  <a:cubicBezTo>
                    <a:pt x="229" y="1999"/>
                    <a:pt x="254" y="1961"/>
                    <a:pt x="254" y="1918"/>
                  </a:cubicBezTo>
                  <a:close/>
                  <a:moveTo>
                    <a:pt x="57" y="2022"/>
                  </a:moveTo>
                  <a:cubicBezTo>
                    <a:pt x="26" y="2022"/>
                    <a:pt x="0" y="1997"/>
                    <a:pt x="0" y="1966"/>
                  </a:cubicBezTo>
                  <a:lnTo>
                    <a:pt x="0" y="1176"/>
                  </a:lnTo>
                  <a:cubicBezTo>
                    <a:pt x="0" y="1156"/>
                    <a:pt x="12" y="1139"/>
                    <a:pt x="29" y="1128"/>
                  </a:cubicBezTo>
                  <a:cubicBezTo>
                    <a:pt x="46" y="1117"/>
                    <a:pt x="57" y="1100"/>
                    <a:pt x="57" y="1080"/>
                  </a:cubicBezTo>
                  <a:lnTo>
                    <a:pt x="57" y="1071"/>
                  </a:lnTo>
                  <a:cubicBezTo>
                    <a:pt x="57" y="1102"/>
                    <a:pt x="82" y="1128"/>
                    <a:pt x="113" y="1128"/>
                  </a:cubicBezTo>
                  <a:lnTo>
                    <a:pt x="142" y="1128"/>
                  </a:lnTo>
                  <a:cubicBezTo>
                    <a:pt x="79" y="1128"/>
                    <a:pt x="29" y="1179"/>
                    <a:pt x="29" y="1241"/>
                  </a:cubicBezTo>
                  <a:lnTo>
                    <a:pt x="29" y="1918"/>
                  </a:lnTo>
                  <a:cubicBezTo>
                    <a:pt x="29" y="1963"/>
                    <a:pt x="57" y="2002"/>
                    <a:pt x="96" y="2022"/>
                  </a:cubicBezTo>
                  <a:lnTo>
                    <a:pt x="57" y="2022"/>
                  </a:lnTo>
                  <a:close/>
                  <a:moveTo>
                    <a:pt x="57" y="951"/>
                  </a:moveTo>
                  <a:cubicBezTo>
                    <a:pt x="57" y="931"/>
                    <a:pt x="68" y="914"/>
                    <a:pt x="85" y="903"/>
                  </a:cubicBezTo>
                  <a:cubicBezTo>
                    <a:pt x="102" y="892"/>
                    <a:pt x="113" y="875"/>
                    <a:pt x="113" y="855"/>
                  </a:cubicBezTo>
                  <a:lnTo>
                    <a:pt x="113" y="302"/>
                  </a:lnTo>
                  <a:cubicBezTo>
                    <a:pt x="113" y="257"/>
                    <a:pt x="136" y="198"/>
                    <a:pt x="161" y="170"/>
                  </a:cubicBezTo>
                  <a:cubicBezTo>
                    <a:pt x="263" y="65"/>
                    <a:pt x="400" y="0"/>
                    <a:pt x="476" y="0"/>
                  </a:cubicBezTo>
                  <a:cubicBezTo>
                    <a:pt x="496" y="0"/>
                    <a:pt x="507" y="3"/>
                    <a:pt x="513" y="6"/>
                  </a:cubicBezTo>
                  <a:cubicBezTo>
                    <a:pt x="535" y="17"/>
                    <a:pt x="561" y="79"/>
                    <a:pt x="564" y="161"/>
                  </a:cubicBezTo>
                  <a:lnTo>
                    <a:pt x="564" y="852"/>
                  </a:lnTo>
                  <a:cubicBezTo>
                    <a:pt x="564" y="872"/>
                    <a:pt x="575" y="892"/>
                    <a:pt x="592" y="900"/>
                  </a:cubicBezTo>
                  <a:cubicBezTo>
                    <a:pt x="609" y="912"/>
                    <a:pt x="620" y="929"/>
                    <a:pt x="620" y="948"/>
                  </a:cubicBezTo>
                  <a:lnTo>
                    <a:pt x="620" y="960"/>
                  </a:lnTo>
                  <a:cubicBezTo>
                    <a:pt x="620" y="929"/>
                    <a:pt x="595" y="903"/>
                    <a:pt x="564" y="903"/>
                  </a:cubicBezTo>
                  <a:lnTo>
                    <a:pt x="113" y="903"/>
                  </a:lnTo>
                  <a:cubicBezTo>
                    <a:pt x="82" y="903"/>
                    <a:pt x="57" y="929"/>
                    <a:pt x="57" y="960"/>
                  </a:cubicBezTo>
                  <a:lnTo>
                    <a:pt x="57" y="9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16" name="Freeform 154">
              <a:extLst>
                <a:ext uri="{FF2B5EF4-FFF2-40B4-BE49-F238E27FC236}">
                  <a16:creationId xmlns:a16="http://schemas.microsoft.com/office/drawing/2014/main" id="{D334806F-08EF-0134-58E4-87E0F3578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7" y="3884"/>
              <a:ext cx="178" cy="483"/>
            </a:xfrm>
            <a:custGeom>
              <a:avLst/>
              <a:gdLst>
                <a:gd name="T0" fmla="*/ 538 w 790"/>
                <a:gd name="T1" fmla="*/ 113 h 2136"/>
                <a:gd name="T2" fmla="*/ 563 w 790"/>
                <a:gd name="T3" fmla="*/ 220 h 2136"/>
                <a:gd name="T4" fmla="*/ 563 w 790"/>
                <a:gd name="T5" fmla="*/ 903 h 2136"/>
                <a:gd name="T6" fmla="*/ 226 w 790"/>
                <a:gd name="T7" fmla="*/ 903 h 2136"/>
                <a:gd name="T8" fmla="*/ 226 w 790"/>
                <a:gd name="T9" fmla="*/ 358 h 2136"/>
                <a:gd name="T10" fmla="*/ 260 w 790"/>
                <a:gd name="T11" fmla="*/ 265 h 2136"/>
                <a:gd name="T12" fmla="*/ 532 w 790"/>
                <a:gd name="T13" fmla="*/ 113 h 2136"/>
                <a:gd name="T14" fmla="*/ 538 w 790"/>
                <a:gd name="T15" fmla="*/ 113 h 2136"/>
                <a:gd name="T16" fmla="*/ 676 w 790"/>
                <a:gd name="T17" fmla="*/ 1232 h 2136"/>
                <a:gd name="T18" fmla="*/ 676 w 790"/>
                <a:gd name="T19" fmla="*/ 2022 h 2136"/>
                <a:gd name="T20" fmla="*/ 361 w 790"/>
                <a:gd name="T21" fmla="*/ 2022 h 2136"/>
                <a:gd name="T22" fmla="*/ 367 w 790"/>
                <a:gd name="T23" fmla="*/ 1974 h 2136"/>
                <a:gd name="T24" fmla="*/ 367 w 790"/>
                <a:gd name="T25" fmla="*/ 1297 h 2136"/>
                <a:gd name="T26" fmla="*/ 358 w 790"/>
                <a:gd name="T27" fmla="*/ 1240 h 2136"/>
                <a:gd name="T28" fmla="*/ 620 w 790"/>
                <a:gd name="T29" fmla="*/ 1240 h 2136"/>
                <a:gd name="T30" fmla="*/ 670 w 790"/>
                <a:gd name="T31" fmla="*/ 1229 h 2136"/>
                <a:gd name="T32" fmla="*/ 676 w 790"/>
                <a:gd name="T33" fmla="*/ 1232 h 2136"/>
                <a:gd name="T34" fmla="*/ 532 w 790"/>
                <a:gd name="T35" fmla="*/ 0 h 2136"/>
                <a:gd name="T36" fmla="*/ 175 w 790"/>
                <a:gd name="T37" fmla="*/ 186 h 2136"/>
                <a:gd name="T38" fmla="*/ 113 w 790"/>
                <a:gd name="T39" fmla="*/ 358 h 2136"/>
                <a:gd name="T40" fmla="*/ 113 w 790"/>
                <a:gd name="T41" fmla="*/ 911 h 2136"/>
                <a:gd name="T42" fmla="*/ 56 w 790"/>
                <a:gd name="T43" fmla="*/ 1007 h 2136"/>
                <a:gd name="T44" fmla="*/ 56 w 790"/>
                <a:gd name="T45" fmla="*/ 1136 h 2136"/>
                <a:gd name="T46" fmla="*/ 0 w 790"/>
                <a:gd name="T47" fmla="*/ 1232 h 2136"/>
                <a:gd name="T48" fmla="*/ 0 w 790"/>
                <a:gd name="T49" fmla="*/ 2022 h 2136"/>
                <a:gd name="T50" fmla="*/ 113 w 790"/>
                <a:gd name="T51" fmla="*/ 2135 h 2136"/>
                <a:gd name="T52" fmla="*/ 676 w 790"/>
                <a:gd name="T53" fmla="*/ 2135 h 2136"/>
                <a:gd name="T54" fmla="*/ 789 w 790"/>
                <a:gd name="T55" fmla="*/ 2022 h 2136"/>
                <a:gd name="T56" fmla="*/ 789 w 790"/>
                <a:gd name="T57" fmla="*/ 1232 h 2136"/>
                <a:gd name="T58" fmla="*/ 733 w 790"/>
                <a:gd name="T59" fmla="*/ 1136 h 2136"/>
                <a:gd name="T60" fmla="*/ 733 w 790"/>
                <a:gd name="T61" fmla="*/ 1007 h 2136"/>
                <a:gd name="T62" fmla="*/ 676 w 790"/>
                <a:gd name="T63" fmla="*/ 911 h 2136"/>
                <a:gd name="T64" fmla="*/ 676 w 790"/>
                <a:gd name="T65" fmla="*/ 217 h 2136"/>
                <a:gd name="T66" fmla="*/ 597 w 790"/>
                <a:gd name="T67" fmla="*/ 14 h 2136"/>
                <a:gd name="T68" fmla="*/ 532 w 790"/>
                <a:gd name="T69" fmla="*/ 0 h 2136"/>
                <a:gd name="T70" fmla="*/ 169 w 790"/>
                <a:gd name="T71" fmla="*/ 1127 h 2136"/>
                <a:gd name="T72" fmla="*/ 169 w 790"/>
                <a:gd name="T73" fmla="*/ 1016 h 2136"/>
                <a:gd name="T74" fmla="*/ 620 w 790"/>
                <a:gd name="T75" fmla="*/ 1016 h 2136"/>
                <a:gd name="T76" fmla="*/ 620 w 790"/>
                <a:gd name="T77" fmla="*/ 1127 h 2136"/>
                <a:gd name="T78" fmla="*/ 169 w 790"/>
                <a:gd name="T79" fmla="*/ 1127 h 2136"/>
                <a:gd name="T80" fmla="*/ 198 w 790"/>
                <a:gd name="T81" fmla="*/ 2030 h 2136"/>
                <a:gd name="T82" fmla="*/ 141 w 790"/>
                <a:gd name="T83" fmla="*/ 1974 h 2136"/>
                <a:gd name="T84" fmla="*/ 141 w 790"/>
                <a:gd name="T85" fmla="*/ 1297 h 2136"/>
                <a:gd name="T86" fmla="*/ 198 w 790"/>
                <a:gd name="T87" fmla="*/ 1240 h 2136"/>
                <a:gd name="T88" fmla="*/ 254 w 790"/>
                <a:gd name="T89" fmla="*/ 1297 h 2136"/>
                <a:gd name="T90" fmla="*/ 254 w 790"/>
                <a:gd name="T91" fmla="*/ 1974 h 2136"/>
                <a:gd name="T92" fmla="*/ 198 w 790"/>
                <a:gd name="T93" fmla="*/ 203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0" h="2136">
                  <a:moveTo>
                    <a:pt x="538" y="113"/>
                  </a:moveTo>
                  <a:cubicBezTo>
                    <a:pt x="546" y="127"/>
                    <a:pt x="560" y="164"/>
                    <a:pt x="563" y="220"/>
                  </a:cubicBezTo>
                  <a:lnTo>
                    <a:pt x="563" y="903"/>
                  </a:lnTo>
                  <a:lnTo>
                    <a:pt x="226" y="903"/>
                  </a:lnTo>
                  <a:lnTo>
                    <a:pt x="226" y="358"/>
                  </a:lnTo>
                  <a:cubicBezTo>
                    <a:pt x="226" y="327"/>
                    <a:pt x="243" y="282"/>
                    <a:pt x="260" y="265"/>
                  </a:cubicBezTo>
                  <a:cubicBezTo>
                    <a:pt x="344" y="172"/>
                    <a:pt x="470" y="113"/>
                    <a:pt x="532" y="113"/>
                  </a:cubicBezTo>
                  <a:lnTo>
                    <a:pt x="538" y="113"/>
                  </a:lnTo>
                  <a:close/>
                  <a:moveTo>
                    <a:pt x="676" y="1232"/>
                  </a:moveTo>
                  <a:lnTo>
                    <a:pt x="676" y="2022"/>
                  </a:lnTo>
                  <a:lnTo>
                    <a:pt x="361" y="2022"/>
                  </a:lnTo>
                  <a:cubicBezTo>
                    <a:pt x="367" y="2008"/>
                    <a:pt x="367" y="1991"/>
                    <a:pt x="367" y="1974"/>
                  </a:cubicBezTo>
                  <a:lnTo>
                    <a:pt x="367" y="1297"/>
                  </a:lnTo>
                  <a:cubicBezTo>
                    <a:pt x="367" y="1277"/>
                    <a:pt x="364" y="1257"/>
                    <a:pt x="358" y="1240"/>
                  </a:cubicBezTo>
                  <a:lnTo>
                    <a:pt x="620" y="1240"/>
                  </a:lnTo>
                  <a:cubicBezTo>
                    <a:pt x="639" y="1240"/>
                    <a:pt x="656" y="1235"/>
                    <a:pt x="670" y="1229"/>
                  </a:cubicBezTo>
                  <a:cubicBezTo>
                    <a:pt x="673" y="1229"/>
                    <a:pt x="673" y="1232"/>
                    <a:pt x="676" y="1232"/>
                  </a:cubicBezTo>
                  <a:close/>
                  <a:moveTo>
                    <a:pt x="532" y="0"/>
                  </a:moveTo>
                  <a:cubicBezTo>
                    <a:pt x="431" y="0"/>
                    <a:pt x="279" y="79"/>
                    <a:pt x="175" y="186"/>
                  </a:cubicBezTo>
                  <a:cubicBezTo>
                    <a:pt x="138" y="226"/>
                    <a:pt x="113" y="302"/>
                    <a:pt x="113" y="358"/>
                  </a:cubicBezTo>
                  <a:lnTo>
                    <a:pt x="113" y="911"/>
                  </a:lnTo>
                  <a:cubicBezTo>
                    <a:pt x="79" y="931"/>
                    <a:pt x="56" y="968"/>
                    <a:pt x="56" y="1007"/>
                  </a:cubicBezTo>
                  <a:lnTo>
                    <a:pt x="56" y="1136"/>
                  </a:lnTo>
                  <a:cubicBezTo>
                    <a:pt x="23" y="1156"/>
                    <a:pt x="0" y="1192"/>
                    <a:pt x="0" y="1232"/>
                  </a:cubicBezTo>
                  <a:lnTo>
                    <a:pt x="0" y="2022"/>
                  </a:lnTo>
                  <a:cubicBezTo>
                    <a:pt x="0" y="2084"/>
                    <a:pt x="51" y="2135"/>
                    <a:pt x="113" y="2135"/>
                  </a:cubicBezTo>
                  <a:lnTo>
                    <a:pt x="676" y="2135"/>
                  </a:lnTo>
                  <a:cubicBezTo>
                    <a:pt x="738" y="2135"/>
                    <a:pt x="789" y="2084"/>
                    <a:pt x="789" y="2022"/>
                  </a:cubicBezTo>
                  <a:lnTo>
                    <a:pt x="789" y="1232"/>
                  </a:lnTo>
                  <a:cubicBezTo>
                    <a:pt x="789" y="1189"/>
                    <a:pt x="766" y="1156"/>
                    <a:pt x="733" y="1136"/>
                  </a:cubicBezTo>
                  <a:lnTo>
                    <a:pt x="733" y="1007"/>
                  </a:lnTo>
                  <a:cubicBezTo>
                    <a:pt x="733" y="965"/>
                    <a:pt x="710" y="931"/>
                    <a:pt x="676" y="911"/>
                  </a:cubicBezTo>
                  <a:lnTo>
                    <a:pt x="676" y="217"/>
                  </a:lnTo>
                  <a:cubicBezTo>
                    <a:pt x="670" y="130"/>
                    <a:pt x="645" y="42"/>
                    <a:pt x="597" y="14"/>
                  </a:cubicBezTo>
                  <a:cubicBezTo>
                    <a:pt x="580" y="6"/>
                    <a:pt x="558" y="0"/>
                    <a:pt x="532" y="0"/>
                  </a:cubicBezTo>
                  <a:close/>
                  <a:moveTo>
                    <a:pt x="169" y="1127"/>
                  </a:moveTo>
                  <a:lnTo>
                    <a:pt x="169" y="1016"/>
                  </a:lnTo>
                  <a:lnTo>
                    <a:pt x="620" y="1016"/>
                  </a:lnTo>
                  <a:lnTo>
                    <a:pt x="620" y="1127"/>
                  </a:lnTo>
                  <a:lnTo>
                    <a:pt x="169" y="1127"/>
                  </a:lnTo>
                  <a:close/>
                  <a:moveTo>
                    <a:pt x="198" y="2030"/>
                  </a:moveTo>
                  <a:cubicBezTo>
                    <a:pt x="166" y="2030"/>
                    <a:pt x="141" y="2005"/>
                    <a:pt x="141" y="1974"/>
                  </a:cubicBezTo>
                  <a:lnTo>
                    <a:pt x="141" y="1297"/>
                  </a:lnTo>
                  <a:cubicBezTo>
                    <a:pt x="141" y="1266"/>
                    <a:pt x="166" y="1240"/>
                    <a:pt x="198" y="1240"/>
                  </a:cubicBezTo>
                  <a:cubicBezTo>
                    <a:pt x="229" y="1240"/>
                    <a:pt x="254" y="1266"/>
                    <a:pt x="254" y="1297"/>
                  </a:cubicBezTo>
                  <a:lnTo>
                    <a:pt x="254" y="1974"/>
                  </a:lnTo>
                  <a:cubicBezTo>
                    <a:pt x="254" y="2005"/>
                    <a:pt x="229" y="2030"/>
                    <a:pt x="198" y="20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117" name="Group 152">
            <a:extLst>
              <a:ext uri="{FF2B5EF4-FFF2-40B4-BE49-F238E27FC236}">
                <a16:creationId xmlns:a16="http://schemas.microsoft.com/office/drawing/2014/main" id="{71CE29F0-069F-5273-A2E4-5C29981F0B6A}"/>
              </a:ext>
            </a:extLst>
          </p:cNvPr>
          <p:cNvGrpSpPr>
            <a:grpSpLocks/>
          </p:cNvGrpSpPr>
          <p:nvPr/>
        </p:nvGrpSpPr>
        <p:grpSpPr bwMode="auto">
          <a:xfrm>
            <a:off x="4103283" y="3786721"/>
            <a:ext cx="244810" cy="664287"/>
            <a:chOff x="1407" y="3884"/>
            <a:chExt cx="178" cy="483"/>
          </a:xfrm>
          <a:solidFill>
            <a:schemeClr val="accent3"/>
          </a:solidFill>
        </p:grpSpPr>
        <p:sp>
          <p:nvSpPr>
            <p:cNvPr id="118" name="Freeform 153">
              <a:extLst>
                <a:ext uri="{FF2B5EF4-FFF2-40B4-BE49-F238E27FC236}">
                  <a16:creationId xmlns:a16="http://schemas.microsoft.com/office/drawing/2014/main" id="{52F399DC-89F6-F7D0-52DC-EAA2714E4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" y="3897"/>
              <a:ext cx="153" cy="458"/>
            </a:xfrm>
            <a:custGeom>
              <a:avLst/>
              <a:gdLst>
                <a:gd name="T0" fmla="*/ 187 w 678"/>
                <a:gd name="T1" fmla="*/ 2022 h 2023"/>
                <a:gd name="T2" fmla="*/ 192 w 678"/>
                <a:gd name="T3" fmla="*/ 2019 h 2023"/>
                <a:gd name="T4" fmla="*/ 187 w 678"/>
                <a:gd name="T5" fmla="*/ 2019 h 2023"/>
                <a:gd name="T6" fmla="*/ 187 w 678"/>
                <a:gd name="T7" fmla="*/ 2022 h 2023"/>
                <a:gd name="T8" fmla="*/ 254 w 678"/>
                <a:gd name="T9" fmla="*/ 1918 h 2023"/>
                <a:gd name="T10" fmla="*/ 254 w 678"/>
                <a:gd name="T11" fmla="*/ 1241 h 2023"/>
                <a:gd name="T12" fmla="*/ 142 w 678"/>
                <a:gd name="T13" fmla="*/ 1128 h 2023"/>
                <a:gd name="T14" fmla="*/ 564 w 678"/>
                <a:gd name="T15" fmla="*/ 1128 h 2023"/>
                <a:gd name="T16" fmla="*/ 620 w 678"/>
                <a:gd name="T17" fmla="*/ 1071 h 2023"/>
                <a:gd name="T18" fmla="*/ 620 w 678"/>
                <a:gd name="T19" fmla="*/ 1077 h 2023"/>
                <a:gd name="T20" fmla="*/ 648 w 678"/>
                <a:gd name="T21" fmla="*/ 1125 h 2023"/>
                <a:gd name="T22" fmla="*/ 677 w 678"/>
                <a:gd name="T23" fmla="*/ 1173 h 2023"/>
                <a:gd name="T24" fmla="*/ 677 w 678"/>
                <a:gd name="T25" fmla="*/ 1963 h 2023"/>
                <a:gd name="T26" fmla="*/ 620 w 678"/>
                <a:gd name="T27" fmla="*/ 2019 h 2023"/>
                <a:gd name="T28" fmla="*/ 192 w 678"/>
                <a:gd name="T29" fmla="*/ 2019 h 2023"/>
                <a:gd name="T30" fmla="*/ 254 w 678"/>
                <a:gd name="T31" fmla="*/ 1918 h 2023"/>
                <a:gd name="T32" fmla="*/ 57 w 678"/>
                <a:gd name="T33" fmla="*/ 2022 h 2023"/>
                <a:gd name="T34" fmla="*/ 0 w 678"/>
                <a:gd name="T35" fmla="*/ 1966 h 2023"/>
                <a:gd name="T36" fmla="*/ 0 w 678"/>
                <a:gd name="T37" fmla="*/ 1176 h 2023"/>
                <a:gd name="T38" fmla="*/ 29 w 678"/>
                <a:gd name="T39" fmla="*/ 1128 h 2023"/>
                <a:gd name="T40" fmla="*/ 57 w 678"/>
                <a:gd name="T41" fmla="*/ 1080 h 2023"/>
                <a:gd name="T42" fmla="*/ 57 w 678"/>
                <a:gd name="T43" fmla="*/ 1071 h 2023"/>
                <a:gd name="T44" fmla="*/ 113 w 678"/>
                <a:gd name="T45" fmla="*/ 1128 h 2023"/>
                <a:gd name="T46" fmla="*/ 142 w 678"/>
                <a:gd name="T47" fmla="*/ 1128 h 2023"/>
                <a:gd name="T48" fmla="*/ 29 w 678"/>
                <a:gd name="T49" fmla="*/ 1241 h 2023"/>
                <a:gd name="T50" fmla="*/ 29 w 678"/>
                <a:gd name="T51" fmla="*/ 1918 h 2023"/>
                <a:gd name="T52" fmla="*/ 96 w 678"/>
                <a:gd name="T53" fmla="*/ 2022 h 2023"/>
                <a:gd name="T54" fmla="*/ 57 w 678"/>
                <a:gd name="T55" fmla="*/ 2022 h 2023"/>
                <a:gd name="T56" fmla="*/ 57 w 678"/>
                <a:gd name="T57" fmla="*/ 951 h 2023"/>
                <a:gd name="T58" fmla="*/ 85 w 678"/>
                <a:gd name="T59" fmla="*/ 903 h 2023"/>
                <a:gd name="T60" fmla="*/ 113 w 678"/>
                <a:gd name="T61" fmla="*/ 855 h 2023"/>
                <a:gd name="T62" fmla="*/ 113 w 678"/>
                <a:gd name="T63" fmla="*/ 302 h 2023"/>
                <a:gd name="T64" fmla="*/ 161 w 678"/>
                <a:gd name="T65" fmla="*/ 170 h 2023"/>
                <a:gd name="T66" fmla="*/ 476 w 678"/>
                <a:gd name="T67" fmla="*/ 0 h 2023"/>
                <a:gd name="T68" fmla="*/ 513 w 678"/>
                <a:gd name="T69" fmla="*/ 6 h 2023"/>
                <a:gd name="T70" fmla="*/ 564 w 678"/>
                <a:gd name="T71" fmla="*/ 161 h 2023"/>
                <a:gd name="T72" fmla="*/ 564 w 678"/>
                <a:gd name="T73" fmla="*/ 852 h 2023"/>
                <a:gd name="T74" fmla="*/ 592 w 678"/>
                <a:gd name="T75" fmla="*/ 900 h 2023"/>
                <a:gd name="T76" fmla="*/ 620 w 678"/>
                <a:gd name="T77" fmla="*/ 948 h 2023"/>
                <a:gd name="T78" fmla="*/ 620 w 678"/>
                <a:gd name="T79" fmla="*/ 960 h 2023"/>
                <a:gd name="T80" fmla="*/ 564 w 678"/>
                <a:gd name="T81" fmla="*/ 903 h 2023"/>
                <a:gd name="T82" fmla="*/ 113 w 678"/>
                <a:gd name="T83" fmla="*/ 903 h 2023"/>
                <a:gd name="T84" fmla="*/ 57 w 678"/>
                <a:gd name="T85" fmla="*/ 960 h 2023"/>
                <a:gd name="T86" fmla="*/ 57 w 678"/>
                <a:gd name="T87" fmla="*/ 951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78" h="2023">
                  <a:moveTo>
                    <a:pt x="187" y="2022"/>
                  </a:moveTo>
                  <a:cubicBezTo>
                    <a:pt x="188" y="2021"/>
                    <a:pt x="190" y="2020"/>
                    <a:pt x="192" y="2019"/>
                  </a:cubicBezTo>
                  <a:lnTo>
                    <a:pt x="187" y="2019"/>
                  </a:lnTo>
                  <a:lnTo>
                    <a:pt x="187" y="2022"/>
                  </a:lnTo>
                  <a:close/>
                  <a:moveTo>
                    <a:pt x="254" y="1918"/>
                  </a:moveTo>
                  <a:lnTo>
                    <a:pt x="254" y="1241"/>
                  </a:lnTo>
                  <a:cubicBezTo>
                    <a:pt x="254" y="1179"/>
                    <a:pt x="204" y="1128"/>
                    <a:pt x="142" y="1128"/>
                  </a:cubicBezTo>
                  <a:lnTo>
                    <a:pt x="564" y="1128"/>
                  </a:lnTo>
                  <a:cubicBezTo>
                    <a:pt x="595" y="1128"/>
                    <a:pt x="620" y="1102"/>
                    <a:pt x="620" y="1071"/>
                  </a:cubicBezTo>
                  <a:lnTo>
                    <a:pt x="620" y="1077"/>
                  </a:lnTo>
                  <a:cubicBezTo>
                    <a:pt x="620" y="1097"/>
                    <a:pt x="631" y="1117"/>
                    <a:pt x="648" y="1125"/>
                  </a:cubicBezTo>
                  <a:cubicBezTo>
                    <a:pt x="665" y="1136"/>
                    <a:pt x="677" y="1153"/>
                    <a:pt x="677" y="1173"/>
                  </a:cubicBezTo>
                  <a:lnTo>
                    <a:pt x="677" y="1963"/>
                  </a:lnTo>
                  <a:cubicBezTo>
                    <a:pt x="677" y="1994"/>
                    <a:pt x="651" y="2019"/>
                    <a:pt x="620" y="2019"/>
                  </a:cubicBezTo>
                  <a:lnTo>
                    <a:pt x="192" y="2019"/>
                  </a:lnTo>
                  <a:cubicBezTo>
                    <a:pt x="229" y="1999"/>
                    <a:pt x="254" y="1961"/>
                    <a:pt x="254" y="1918"/>
                  </a:cubicBezTo>
                  <a:close/>
                  <a:moveTo>
                    <a:pt x="57" y="2022"/>
                  </a:moveTo>
                  <a:cubicBezTo>
                    <a:pt x="26" y="2022"/>
                    <a:pt x="0" y="1997"/>
                    <a:pt x="0" y="1966"/>
                  </a:cubicBezTo>
                  <a:lnTo>
                    <a:pt x="0" y="1176"/>
                  </a:lnTo>
                  <a:cubicBezTo>
                    <a:pt x="0" y="1156"/>
                    <a:pt x="12" y="1139"/>
                    <a:pt x="29" y="1128"/>
                  </a:cubicBezTo>
                  <a:cubicBezTo>
                    <a:pt x="46" y="1117"/>
                    <a:pt x="57" y="1100"/>
                    <a:pt x="57" y="1080"/>
                  </a:cubicBezTo>
                  <a:lnTo>
                    <a:pt x="57" y="1071"/>
                  </a:lnTo>
                  <a:cubicBezTo>
                    <a:pt x="57" y="1102"/>
                    <a:pt x="82" y="1128"/>
                    <a:pt x="113" y="1128"/>
                  </a:cubicBezTo>
                  <a:lnTo>
                    <a:pt x="142" y="1128"/>
                  </a:lnTo>
                  <a:cubicBezTo>
                    <a:pt x="79" y="1128"/>
                    <a:pt x="29" y="1179"/>
                    <a:pt x="29" y="1241"/>
                  </a:cubicBezTo>
                  <a:lnTo>
                    <a:pt x="29" y="1918"/>
                  </a:lnTo>
                  <a:cubicBezTo>
                    <a:pt x="29" y="1963"/>
                    <a:pt x="57" y="2002"/>
                    <a:pt x="96" y="2022"/>
                  </a:cubicBezTo>
                  <a:lnTo>
                    <a:pt x="57" y="2022"/>
                  </a:lnTo>
                  <a:close/>
                  <a:moveTo>
                    <a:pt x="57" y="951"/>
                  </a:moveTo>
                  <a:cubicBezTo>
                    <a:pt x="57" y="931"/>
                    <a:pt x="68" y="914"/>
                    <a:pt x="85" y="903"/>
                  </a:cubicBezTo>
                  <a:cubicBezTo>
                    <a:pt x="102" y="892"/>
                    <a:pt x="113" y="875"/>
                    <a:pt x="113" y="855"/>
                  </a:cubicBezTo>
                  <a:lnTo>
                    <a:pt x="113" y="302"/>
                  </a:lnTo>
                  <a:cubicBezTo>
                    <a:pt x="113" y="257"/>
                    <a:pt x="136" y="198"/>
                    <a:pt x="161" y="170"/>
                  </a:cubicBezTo>
                  <a:cubicBezTo>
                    <a:pt x="263" y="65"/>
                    <a:pt x="400" y="0"/>
                    <a:pt x="476" y="0"/>
                  </a:cubicBezTo>
                  <a:cubicBezTo>
                    <a:pt x="496" y="0"/>
                    <a:pt x="507" y="3"/>
                    <a:pt x="513" y="6"/>
                  </a:cubicBezTo>
                  <a:cubicBezTo>
                    <a:pt x="535" y="17"/>
                    <a:pt x="561" y="79"/>
                    <a:pt x="564" y="161"/>
                  </a:cubicBezTo>
                  <a:lnTo>
                    <a:pt x="564" y="852"/>
                  </a:lnTo>
                  <a:cubicBezTo>
                    <a:pt x="564" y="872"/>
                    <a:pt x="575" y="892"/>
                    <a:pt x="592" y="900"/>
                  </a:cubicBezTo>
                  <a:cubicBezTo>
                    <a:pt x="609" y="912"/>
                    <a:pt x="620" y="929"/>
                    <a:pt x="620" y="948"/>
                  </a:cubicBezTo>
                  <a:lnTo>
                    <a:pt x="620" y="960"/>
                  </a:lnTo>
                  <a:cubicBezTo>
                    <a:pt x="620" y="929"/>
                    <a:pt x="595" y="903"/>
                    <a:pt x="564" y="903"/>
                  </a:cubicBezTo>
                  <a:lnTo>
                    <a:pt x="113" y="903"/>
                  </a:lnTo>
                  <a:cubicBezTo>
                    <a:pt x="82" y="903"/>
                    <a:pt x="57" y="929"/>
                    <a:pt x="57" y="960"/>
                  </a:cubicBezTo>
                  <a:lnTo>
                    <a:pt x="57" y="9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19" name="Freeform 154">
              <a:extLst>
                <a:ext uri="{FF2B5EF4-FFF2-40B4-BE49-F238E27FC236}">
                  <a16:creationId xmlns:a16="http://schemas.microsoft.com/office/drawing/2014/main" id="{3BDF6CB3-4064-4885-5BDE-5E14BA92D2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7" y="3884"/>
              <a:ext cx="178" cy="483"/>
            </a:xfrm>
            <a:custGeom>
              <a:avLst/>
              <a:gdLst>
                <a:gd name="T0" fmla="*/ 538 w 790"/>
                <a:gd name="T1" fmla="*/ 113 h 2136"/>
                <a:gd name="T2" fmla="*/ 563 w 790"/>
                <a:gd name="T3" fmla="*/ 220 h 2136"/>
                <a:gd name="T4" fmla="*/ 563 w 790"/>
                <a:gd name="T5" fmla="*/ 903 h 2136"/>
                <a:gd name="T6" fmla="*/ 226 w 790"/>
                <a:gd name="T7" fmla="*/ 903 h 2136"/>
                <a:gd name="T8" fmla="*/ 226 w 790"/>
                <a:gd name="T9" fmla="*/ 358 h 2136"/>
                <a:gd name="T10" fmla="*/ 260 w 790"/>
                <a:gd name="T11" fmla="*/ 265 h 2136"/>
                <a:gd name="T12" fmla="*/ 532 w 790"/>
                <a:gd name="T13" fmla="*/ 113 h 2136"/>
                <a:gd name="T14" fmla="*/ 538 w 790"/>
                <a:gd name="T15" fmla="*/ 113 h 2136"/>
                <a:gd name="T16" fmla="*/ 676 w 790"/>
                <a:gd name="T17" fmla="*/ 1232 h 2136"/>
                <a:gd name="T18" fmla="*/ 676 w 790"/>
                <a:gd name="T19" fmla="*/ 2022 h 2136"/>
                <a:gd name="T20" fmla="*/ 361 w 790"/>
                <a:gd name="T21" fmla="*/ 2022 h 2136"/>
                <a:gd name="T22" fmla="*/ 367 w 790"/>
                <a:gd name="T23" fmla="*/ 1974 h 2136"/>
                <a:gd name="T24" fmla="*/ 367 w 790"/>
                <a:gd name="T25" fmla="*/ 1297 h 2136"/>
                <a:gd name="T26" fmla="*/ 358 w 790"/>
                <a:gd name="T27" fmla="*/ 1240 h 2136"/>
                <a:gd name="T28" fmla="*/ 620 w 790"/>
                <a:gd name="T29" fmla="*/ 1240 h 2136"/>
                <a:gd name="T30" fmla="*/ 670 w 790"/>
                <a:gd name="T31" fmla="*/ 1229 h 2136"/>
                <a:gd name="T32" fmla="*/ 676 w 790"/>
                <a:gd name="T33" fmla="*/ 1232 h 2136"/>
                <a:gd name="T34" fmla="*/ 532 w 790"/>
                <a:gd name="T35" fmla="*/ 0 h 2136"/>
                <a:gd name="T36" fmla="*/ 175 w 790"/>
                <a:gd name="T37" fmla="*/ 186 h 2136"/>
                <a:gd name="T38" fmla="*/ 113 w 790"/>
                <a:gd name="T39" fmla="*/ 358 h 2136"/>
                <a:gd name="T40" fmla="*/ 113 w 790"/>
                <a:gd name="T41" fmla="*/ 911 h 2136"/>
                <a:gd name="T42" fmla="*/ 56 w 790"/>
                <a:gd name="T43" fmla="*/ 1007 h 2136"/>
                <a:gd name="T44" fmla="*/ 56 w 790"/>
                <a:gd name="T45" fmla="*/ 1136 h 2136"/>
                <a:gd name="T46" fmla="*/ 0 w 790"/>
                <a:gd name="T47" fmla="*/ 1232 h 2136"/>
                <a:gd name="T48" fmla="*/ 0 w 790"/>
                <a:gd name="T49" fmla="*/ 2022 h 2136"/>
                <a:gd name="T50" fmla="*/ 113 w 790"/>
                <a:gd name="T51" fmla="*/ 2135 h 2136"/>
                <a:gd name="T52" fmla="*/ 676 w 790"/>
                <a:gd name="T53" fmla="*/ 2135 h 2136"/>
                <a:gd name="T54" fmla="*/ 789 w 790"/>
                <a:gd name="T55" fmla="*/ 2022 h 2136"/>
                <a:gd name="T56" fmla="*/ 789 w 790"/>
                <a:gd name="T57" fmla="*/ 1232 h 2136"/>
                <a:gd name="T58" fmla="*/ 733 w 790"/>
                <a:gd name="T59" fmla="*/ 1136 h 2136"/>
                <a:gd name="T60" fmla="*/ 733 w 790"/>
                <a:gd name="T61" fmla="*/ 1007 h 2136"/>
                <a:gd name="T62" fmla="*/ 676 w 790"/>
                <a:gd name="T63" fmla="*/ 911 h 2136"/>
                <a:gd name="T64" fmla="*/ 676 w 790"/>
                <a:gd name="T65" fmla="*/ 217 h 2136"/>
                <a:gd name="T66" fmla="*/ 597 w 790"/>
                <a:gd name="T67" fmla="*/ 14 h 2136"/>
                <a:gd name="T68" fmla="*/ 532 w 790"/>
                <a:gd name="T69" fmla="*/ 0 h 2136"/>
                <a:gd name="T70" fmla="*/ 169 w 790"/>
                <a:gd name="T71" fmla="*/ 1127 h 2136"/>
                <a:gd name="T72" fmla="*/ 169 w 790"/>
                <a:gd name="T73" fmla="*/ 1016 h 2136"/>
                <a:gd name="T74" fmla="*/ 620 w 790"/>
                <a:gd name="T75" fmla="*/ 1016 h 2136"/>
                <a:gd name="T76" fmla="*/ 620 w 790"/>
                <a:gd name="T77" fmla="*/ 1127 h 2136"/>
                <a:gd name="T78" fmla="*/ 169 w 790"/>
                <a:gd name="T79" fmla="*/ 1127 h 2136"/>
                <a:gd name="T80" fmla="*/ 198 w 790"/>
                <a:gd name="T81" fmla="*/ 2030 h 2136"/>
                <a:gd name="T82" fmla="*/ 141 w 790"/>
                <a:gd name="T83" fmla="*/ 1974 h 2136"/>
                <a:gd name="T84" fmla="*/ 141 w 790"/>
                <a:gd name="T85" fmla="*/ 1297 h 2136"/>
                <a:gd name="T86" fmla="*/ 198 w 790"/>
                <a:gd name="T87" fmla="*/ 1240 h 2136"/>
                <a:gd name="T88" fmla="*/ 254 w 790"/>
                <a:gd name="T89" fmla="*/ 1297 h 2136"/>
                <a:gd name="T90" fmla="*/ 254 w 790"/>
                <a:gd name="T91" fmla="*/ 1974 h 2136"/>
                <a:gd name="T92" fmla="*/ 198 w 790"/>
                <a:gd name="T93" fmla="*/ 203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0" h="2136">
                  <a:moveTo>
                    <a:pt x="538" y="113"/>
                  </a:moveTo>
                  <a:cubicBezTo>
                    <a:pt x="546" y="127"/>
                    <a:pt x="560" y="164"/>
                    <a:pt x="563" y="220"/>
                  </a:cubicBezTo>
                  <a:lnTo>
                    <a:pt x="563" y="903"/>
                  </a:lnTo>
                  <a:lnTo>
                    <a:pt x="226" y="903"/>
                  </a:lnTo>
                  <a:lnTo>
                    <a:pt x="226" y="358"/>
                  </a:lnTo>
                  <a:cubicBezTo>
                    <a:pt x="226" y="327"/>
                    <a:pt x="243" y="282"/>
                    <a:pt x="260" y="265"/>
                  </a:cubicBezTo>
                  <a:cubicBezTo>
                    <a:pt x="344" y="172"/>
                    <a:pt x="470" y="113"/>
                    <a:pt x="532" y="113"/>
                  </a:cubicBezTo>
                  <a:lnTo>
                    <a:pt x="538" y="113"/>
                  </a:lnTo>
                  <a:close/>
                  <a:moveTo>
                    <a:pt x="676" y="1232"/>
                  </a:moveTo>
                  <a:lnTo>
                    <a:pt x="676" y="2022"/>
                  </a:lnTo>
                  <a:lnTo>
                    <a:pt x="361" y="2022"/>
                  </a:lnTo>
                  <a:cubicBezTo>
                    <a:pt x="367" y="2008"/>
                    <a:pt x="367" y="1991"/>
                    <a:pt x="367" y="1974"/>
                  </a:cubicBezTo>
                  <a:lnTo>
                    <a:pt x="367" y="1297"/>
                  </a:lnTo>
                  <a:cubicBezTo>
                    <a:pt x="367" y="1277"/>
                    <a:pt x="364" y="1257"/>
                    <a:pt x="358" y="1240"/>
                  </a:cubicBezTo>
                  <a:lnTo>
                    <a:pt x="620" y="1240"/>
                  </a:lnTo>
                  <a:cubicBezTo>
                    <a:pt x="639" y="1240"/>
                    <a:pt x="656" y="1235"/>
                    <a:pt x="670" y="1229"/>
                  </a:cubicBezTo>
                  <a:cubicBezTo>
                    <a:pt x="673" y="1229"/>
                    <a:pt x="673" y="1232"/>
                    <a:pt x="676" y="1232"/>
                  </a:cubicBezTo>
                  <a:close/>
                  <a:moveTo>
                    <a:pt x="532" y="0"/>
                  </a:moveTo>
                  <a:cubicBezTo>
                    <a:pt x="431" y="0"/>
                    <a:pt x="279" y="79"/>
                    <a:pt x="175" y="186"/>
                  </a:cubicBezTo>
                  <a:cubicBezTo>
                    <a:pt x="138" y="226"/>
                    <a:pt x="113" y="302"/>
                    <a:pt x="113" y="358"/>
                  </a:cubicBezTo>
                  <a:lnTo>
                    <a:pt x="113" y="911"/>
                  </a:lnTo>
                  <a:cubicBezTo>
                    <a:pt x="79" y="931"/>
                    <a:pt x="56" y="968"/>
                    <a:pt x="56" y="1007"/>
                  </a:cubicBezTo>
                  <a:lnTo>
                    <a:pt x="56" y="1136"/>
                  </a:lnTo>
                  <a:cubicBezTo>
                    <a:pt x="23" y="1156"/>
                    <a:pt x="0" y="1192"/>
                    <a:pt x="0" y="1232"/>
                  </a:cubicBezTo>
                  <a:lnTo>
                    <a:pt x="0" y="2022"/>
                  </a:lnTo>
                  <a:cubicBezTo>
                    <a:pt x="0" y="2084"/>
                    <a:pt x="51" y="2135"/>
                    <a:pt x="113" y="2135"/>
                  </a:cubicBezTo>
                  <a:lnTo>
                    <a:pt x="676" y="2135"/>
                  </a:lnTo>
                  <a:cubicBezTo>
                    <a:pt x="738" y="2135"/>
                    <a:pt x="789" y="2084"/>
                    <a:pt x="789" y="2022"/>
                  </a:cubicBezTo>
                  <a:lnTo>
                    <a:pt x="789" y="1232"/>
                  </a:lnTo>
                  <a:cubicBezTo>
                    <a:pt x="789" y="1189"/>
                    <a:pt x="766" y="1156"/>
                    <a:pt x="733" y="1136"/>
                  </a:cubicBezTo>
                  <a:lnTo>
                    <a:pt x="733" y="1007"/>
                  </a:lnTo>
                  <a:cubicBezTo>
                    <a:pt x="733" y="965"/>
                    <a:pt x="710" y="931"/>
                    <a:pt x="676" y="911"/>
                  </a:cubicBezTo>
                  <a:lnTo>
                    <a:pt x="676" y="217"/>
                  </a:lnTo>
                  <a:cubicBezTo>
                    <a:pt x="670" y="130"/>
                    <a:pt x="645" y="42"/>
                    <a:pt x="597" y="14"/>
                  </a:cubicBezTo>
                  <a:cubicBezTo>
                    <a:pt x="580" y="6"/>
                    <a:pt x="558" y="0"/>
                    <a:pt x="532" y="0"/>
                  </a:cubicBezTo>
                  <a:close/>
                  <a:moveTo>
                    <a:pt x="169" y="1127"/>
                  </a:moveTo>
                  <a:lnTo>
                    <a:pt x="169" y="1016"/>
                  </a:lnTo>
                  <a:lnTo>
                    <a:pt x="620" y="1016"/>
                  </a:lnTo>
                  <a:lnTo>
                    <a:pt x="620" y="1127"/>
                  </a:lnTo>
                  <a:lnTo>
                    <a:pt x="169" y="1127"/>
                  </a:lnTo>
                  <a:close/>
                  <a:moveTo>
                    <a:pt x="198" y="2030"/>
                  </a:moveTo>
                  <a:cubicBezTo>
                    <a:pt x="166" y="2030"/>
                    <a:pt x="141" y="2005"/>
                    <a:pt x="141" y="1974"/>
                  </a:cubicBezTo>
                  <a:lnTo>
                    <a:pt x="141" y="1297"/>
                  </a:lnTo>
                  <a:cubicBezTo>
                    <a:pt x="141" y="1266"/>
                    <a:pt x="166" y="1240"/>
                    <a:pt x="198" y="1240"/>
                  </a:cubicBezTo>
                  <a:cubicBezTo>
                    <a:pt x="229" y="1240"/>
                    <a:pt x="254" y="1266"/>
                    <a:pt x="254" y="1297"/>
                  </a:cubicBezTo>
                  <a:lnTo>
                    <a:pt x="254" y="1974"/>
                  </a:lnTo>
                  <a:cubicBezTo>
                    <a:pt x="254" y="2005"/>
                    <a:pt x="229" y="2030"/>
                    <a:pt x="198" y="20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120" name="円/楕円 119">
            <a:extLst>
              <a:ext uri="{FF2B5EF4-FFF2-40B4-BE49-F238E27FC236}">
                <a16:creationId xmlns:a16="http://schemas.microsoft.com/office/drawing/2014/main" id="{E8CC2E96-CDE3-89E6-8327-8AF3B8C74662}"/>
              </a:ext>
            </a:extLst>
          </p:cNvPr>
          <p:cNvSpPr/>
          <p:nvPr/>
        </p:nvSpPr>
        <p:spPr>
          <a:xfrm>
            <a:off x="9302569" y="3400370"/>
            <a:ext cx="1462414" cy="1462414"/>
          </a:xfrm>
          <a:prstGeom prst="ellipse">
            <a:avLst/>
          </a:prstGeom>
          <a:solidFill>
            <a:srgbClr val="E5EEF5"/>
          </a:solidFill>
          <a:ln w="9525">
            <a:noFill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123" name="図 122">
            <a:extLst>
              <a:ext uri="{FF2B5EF4-FFF2-40B4-BE49-F238E27FC236}">
                <a16:creationId xmlns:a16="http://schemas.microsoft.com/office/drawing/2014/main" id="{6686B7DC-FF92-4850-2F62-21F5C2B3840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48307" y="4325497"/>
            <a:ext cx="216000" cy="382154"/>
          </a:xfrm>
          <a:prstGeom prst="rect">
            <a:avLst/>
          </a:prstGeom>
        </p:spPr>
      </p:pic>
      <p:pic>
        <p:nvPicPr>
          <p:cNvPr id="124" name="図 123">
            <a:extLst>
              <a:ext uri="{FF2B5EF4-FFF2-40B4-BE49-F238E27FC236}">
                <a16:creationId xmlns:a16="http://schemas.microsoft.com/office/drawing/2014/main" id="{9F856C12-4309-2F64-B0F3-EAA6ECDF9C3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61516" y="3925043"/>
            <a:ext cx="396424" cy="389470"/>
          </a:xfrm>
          <a:prstGeom prst="rect">
            <a:avLst/>
          </a:prstGeom>
        </p:spPr>
      </p:pic>
      <p:pic>
        <p:nvPicPr>
          <p:cNvPr id="125" name="図 124">
            <a:extLst>
              <a:ext uri="{FF2B5EF4-FFF2-40B4-BE49-F238E27FC236}">
                <a16:creationId xmlns:a16="http://schemas.microsoft.com/office/drawing/2014/main" id="{356D11A0-DABA-3D44-1EE6-703398A56FA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846844" y="3611221"/>
            <a:ext cx="432000" cy="351000"/>
          </a:xfrm>
          <a:prstGeom prst="rect">
            <a:avLst/>
          </a:prstGeom>
        </p:spPr>
      </p:pic>
      <p:pic>
        <p:nvPicPr>
          <p:cNvPr id="126" name="図 125">
            <a:extLst>
              <a:ext uri="{FF2B5EF4-FFF2-40B4-BE49-F238E27FC236}">
                <a16:creationId xmlns:a16="http://schemas.microsoft.com/office/drawing/2014/main" id="{0637ECAF-8214-4E94-1EEF-44A1C6EF9ED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203414" y="3940506"/>
            <a:ext cx="396000" cy="422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0955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sz="1800"/>
              <a:t>潜在層の獲得効果事例①　新規訪問者数の推移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33932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トップページ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トピックス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PR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を実施することにより、自社サイトへの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新規訪問者数が大幅に増加</a:t>
            </a:r>
          </a:p>
        </p:txBody>
      </p:sp>
      <p:sp>
        <p:nvSpPr>
          <p:cNvPr id="6" name="四角形: 上の 2 つの角を丸める 22">
            <a:extLst>
              <a:ext uri="{FF2B5EF4-FFF2-40B4-BE49-F238E27FC236}">
                <a16:creationId xmlns:a16="http://schemas.microsoft.com/office/drawing/2014/main" id="{D660B89A-4A6D-2938-54CE-7E889D443C13}"/>
              </a:ext>
            </a:extLst>
          </p:cNvPr>
          <p:cNvSpPr/>
          <p:nvPr/>
        </p:nvSpPr>
        <p:spPr>
          <a:xfrm>
            <a:off x="947739" y="2054601"/>
            <a:ext cx="10296524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新規率及び新規数の推移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graphicFrame>
        <p:nvGraphicFramePr>
          <p:cNvPr id="8" name="コンテンツ プレースホルダー 4">
            <a:extLst>
              <a:ext uri="{FF2B5EF4-FFF2-40B4-BE49-F238E27FC236}">
                <a16:creationId xmlns:a16="http://schemas.microsoft.com/office/drawing/2014/main" id="{F6FAC0DC-789F-B36F-8F82-2D453F7B6C8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303409"/>
              </p:ext>
            </p:extLst>
          </p:nvPr>
        </p:nvGraphicFramePr>
        <p:xfrm>
          <a:off x="947738" y="2689413"/>
          <a:ext cx="10296525" cy="3692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フリーフォーム 16">
            <a:extLst>
              <a:ext uri="{FF2B5EF4-FFF2-40B4-BE49-F238E27FC236}">
                <a16:creationId xmlns:a16="http://schemas.microsoft.com/office/drawing/2014/main" id="{E50D9E6B-CE20-16F3-BC75-62B36BD8F747}"/>
              </a:ext>
            </a:extLst>
          </p:cNvPr>
          <p:cNvSpPr/>
          <p:nvPr/>
        </p:nvSpPr>
        <p:spPr>
          <a:xfrm>
            <a:off x="6586130" y="2910656"/>
            <a:ext cx="2266543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5"/>
            </a:solidFill>
            <a:prstDash val="sysDot"/>
          </a:ln>
        </p:spPr>
        <p:txBody>
          <a:bodyPr wrap="square" rIns="251999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ja-JP" altLang="en-US" sz="1400" b="1">
                <a:solidFill>
                  <a:schemeClr val="accent5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lang="en" altLang="ja-JP" sz="1400" b="1" dirty="0">
                <a:solidFill>
                  <a:schemeClr val="accent5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lang="ja-JP" altLang="en-US" sz="1400" b="1">
                <a:solidFill>
                  <a:schemeClr val="accent5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掲載日</a:t>
            </a:r>
            <a:endParaRPr lang="ja-JP" altLang="en-US" sz="1400" dirty="0">
              <a:solidFill>
                <a:schemeClr val="accent5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DA4FA3F-CB28-29DD-E3AA-9694BC175440}"/>
              </a:ext>
            </a:extLst>
          </p:cNvPr>
          <p:cNvSpPr/>
          <p:nvPr/>
        </p:nvSpPr>
        <p:spPr>
          <a:xfrm>
            <a:off x="9705699" y="6238926"/>
            <a:ext cx="1673535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9465798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 sz="1800"/>
              <a:t>潜在層の獲得効果事例②　潜在層の反応率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33932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トップページ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トピックス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PR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潜在関心層からも高い広告反応を得られる傾向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にある</a:t>
            </a:r>
            <a:endParaRPr kumimoji="0" lang="ja-JP" altLang="en-US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graphicFrame>
        <p:nvGraphicFramePr>
          <p:cNvPr id="17" name="表 35">
            <a:extLst>
              <a:ext uri="{FF2B5EF4-FFF2-40B4-BE49-F238E27FC236}">
                <a16:creationId xmlns:a16="http://schemas.microsoft.com/office/drawing/2014/main" id="{DA1FFB1F-BBF6-90DD-BD94-FF4940D251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449424"/>
              </p:ext>
            </p:extLst>
          </p:nvPr>
        </p:nvGraphicFramePr>
        <p:xfrm>
          <a:off x="3581412" y="2924191"/>
          <a:ext cx="7672104" cy="3148732"/>
        </p:xfrm>
        <a:graphic>
          <a:graphicData uri="http://schemas.openxmlformats.org/drawingml/2006/table">
            <a:tbl>
              <a:tblPr firstRow="1" bandRow="1"/>
              <a:tblGrid>
                <a:gridCol w="2056984">
                  <a:extLst>
                    <a:ext uri="{9D8B030D-6E8A-4147-A177-3AD203B41FA5}">
                      <a16:colId xmlns:a16="http://schemas.microsoft.com/office/drawing/2014/main" val="1115437008"/>
                    </a:ext>
                  </a:extLst>
                </a:gridCol>
                <a:gridCol w="2703934">
                  <a:extLst>
                    <a:ext uri="{9D8B030D-6E8A-4147-A177-3AD203B41FA5}">
                      <a16:colId xmlns:a16="http://schemas.microsoft.com/office/drawing/2014/main" val="1713294334"/>
                    </a:ext>
                  </a:extLst>
                </a:gridCol>
                <a:gridCol w="2911186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40698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</a:rPr>
                        <a:t>ユーザー層</a:t>
                      </a:r>
                    </a:p>
                  </a:txBody>
                  <a:tcPr marT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クリック率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</a:rPr>
                        <a:t>検索率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低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中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215303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高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EEB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601728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bg1"/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bg1"/>
                          </a:solidFill>
                        </a:rPr>
                        <a:t>超高</a:t>
                      </a:r>
                      <a:endParaRPr kumimoji="1" lang="en-US" altLang="ja-JP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318428"/>
                  </a:ext>
                </a:extLst>
              </a:tr>
            </a:tbl>
          </a:graphicData>
        </a:graphic>
      </p:graphicFrame>
      <p:graphicFrame>
        <p:nvGraphicFramePr>
          <p:cNvPr id="18" name="グラフ 17">
            <a:extLst>
              <a:ext uri="{FF2B5EF4-FFF2-40B4-BE49-F238E27FC236}">
                <a16:creationId xmlns:a16="http://schemas.microsoft.com/office/drawing/2014/main" id="{04C02C0B-8D79-2D52-851F-80C7DEB4659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7551714"/>
              </p:ext>
            </p:extLst>
          </p:nvPr>
        </p:nvGraphicFramePr>
        <p:xfrm>
          <a:off x="5526533" y="3246476"/>
          <a:ext cx="2818760" cy="303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グラフ 18">
            <a:extLst>
              <a:ext uri="{FF2B5EF4-FFF2-40B4-BE49-F238E27FC236}">
                <a16:creationId xmlns:a16="http://schemas.microsoft.com/office/drawing/2014/main" id="{F9484793-F7B0-C8FC-1CA8-BF0693B5F44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78525"/>
              </p:ext>
            </p:extLst>
          </p:nvPr>
        </p:nvGraphicFramePr>
        <p:xfrm>
          <a:off x="8358882" y="3246476"/>
          <a:ext cx="3008651" cy="303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A6529FCE-A5B1-0AD2-0E28-A144767C9641}"/>
              </a:ext>
            </a:extLst>
          </p:cNvPr>
          <p:cNvSpPr txBox="1"/>
          <p:nvPr/>
        </p:nvSpPr>
        <p:spPr>
          <a:xfrm>
            <a:off x="8665812" y="2533328"/>
            <a:ext cx="2600392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0" lang="ja-JP" altLang="en-US" sz="1400" kern="0">
                <a:solidFill>
                  <a:schemeClr val="accent5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■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0" lang="ja-JP" altLang="en-US" sz="1400" kern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■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ディスプレイ広告</a:t>
            </a:r>
            <a:endParaRPr kumimoji="0" lang="ja-JP" altLang="en-US" sz="1050" b="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98261A4E-FBD2-0C97-2CB5-F55CDB2057A9}"/>
              </a:ext>
            </a:extLst>
          </p:cNvPr>
          <p:cNvSpPr/>
          <p:nvPr/>
        </p:nvSpPr>
        <p:spPr>
          <a:xfrm>
            <a:off x="3603172" y="3316642"/>
            <a:ext cx="7641092" cy="1385987"/>
          </a:xfrm>
          <a:prstGeom prst="rect">
            <a:avLst/>
          </a:prstGeom>
          <a:noFill/>
          <a:ln w="31750" cap="flat" cmpd="sng" algn="ctr">
            <a:solidFill>
              <a:schemeClr val="accent5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34" charset="-128"/>
              <a:cs typeface="+mn-cs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E72099F5-170B-6EDD-A89A-E94582DE32B4}"/>
              </a:ext>
            </a:extLst>
          </p:cNvPr>
          <p:cNvSpPr txBox="1"/>
          <p:nvPr/>
        </p:nvSpPr>
        <p:spPr>
          <a:xfrm>
            <a:off x="3553445" y="6245253"/>
            <a:ext cx="479618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飲料に関するニュース記事の閲覧頻度をもとにユーザーを関心度別に分類</a:t>
            </a:r>
          </a:p>
        </p:txBody>
      </p:sp>
      <p:sp>
        <p:nvSpPr>
          <p:cNvPr id="30" name="四角形: 上の 2 つの角を丸める 22">
            <a:extLst>
              <a:ext uri="{FF2B5EF4-FFF2-40B4-BE49-F238E27FC236}">
                <a16:creationId xmlns:a16="http://schemas.microsoft.com/office/drawing/2014/main" id="{C113EEAE-077B-3D5B-15DA-5AD6AA6410F5}"/>
              </a:ext>
            </a:extLst>
          </p:cNvPr>
          <p:cNvSpPr/>
          <p:nvPr/>
        </p:nvSpPr>
        <p:spPr>
          <a:xfrm>
            <a:off x="947739" y="1928998"/>
            <a:ext cx="10296524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広告接触者の関心度別 広告反応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35" name="フリーフォーム 34">
            <a:extLst>
              <a:ext uri="{FF2B5EF4-FFF2-40B4-BE49-F238E27FC236}">
                <a16:creationId xmlns:a16="http://schemas.microsoft.com/office/drawing/2014/main" id="{9AD16D09-CB79-5913-1A6C-C82792045023}"/>
              </a:ext>
            </a:extLst>
          </p:cNvPr>
          <p:cNvSpPr/>
          <p:nvPr/>
        </p:nvSpPr>
        <p:spPr>
          <a:xfrm>
            <a:off x="2521348" y="3482098"/>
            <a:ext cx="783290" cy="2401875"/>
          </a:xfrm>
          <a:custGeom>
            <a:avLst/>
            <a:gdLst>
              <a:gd name="connsiteX0" fmla="*/ 725765 w 1451531"/>
              <a:gd name="connsiteY0" fmla="*/ 0 h 2584949"/>
              <a:gd name="connsiteX1" fmla="*/ 1101177 w 1451531"/>
              <a:gd name="connsiteY1" fmla="*/ 1859184 h 2584949"/>
              <a:gd name="connsiteX2" fmla="*/ 1451531 w 1451531"/>
              <a:gd name="connsiteY2" fmla="*/ 1859184 h 2584949"/>
              <a:gd name="connsiteX3" fmla="*/ 725766 w 1451531"/>
              <a:gd name="connsiteY3" fmla="*/ 2584949 h 2584949"/>
              <a:gd name="connsiteX4" fmla="*/ 0 w 1451531"/>
              <a:gd name="connsiteY4" fmla="*/ 1859184 h 2584949"/>
              <a:gd name="connsiteX5" fmla="*/ 350353 w 1451531"/>
              <a:gd name="connsiteY5" fmla="*/ 1859184 h 258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1531" h="2584949">
                <a:moveTo>
                  <a:pt x="725765" y="0"/>
                </a:moveTo>
                <a:lnTo>
                  <a:pt x="1101177" y="1859184"/>
                </a:lnTo>
                <a:lnTo>
                  <a:pt x="1451531" y="1859184"/>
                </a:lnTo>
                <a:lnTo>
                  <a:pt x="725766" y="2584949"/>
                </a:lnTo>
                <a:lnTo>
                  <a:pt x="0" y="1859184"/>
                </a:lnTo>
                <a:lnTo>
                  <a:pt x="350353" y="1859184"/>
                </a:ln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75000"/>
                </a:schemeClr>
              </a:gs>
              <a:gs pos="39000">
                <a:schemeClr val="accent5">
                  <a:lumMod val="95000"/>
                  <a:lumOff val="5000"/>
                </a:schemeClr>
              </a:gs>
              <a:gs pos="75000">
                <a:schemeClr val="accent1">
                  <a:lumMod val="90000"/>
                </a:schemeClr>
              </a:gs>
              <a:gs pos="100000">
                <a:schemeClr val="accent1"/>
              </a:gs>
            </a:gsLst>
            <a:path path="circle">
              <a:fillToRect l="50000" t="130000" r="50000" b="-30000"/>
            </a:path>
            <a:tileRect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3A578AD8-8EFA-920F-A0AA-423F212E6F05}"/>
              </a:ext>
            </a:extLst>
          </p:cNvPr>
          <p:cNvGrpSpPr/>
          <p:nvPr/>
        </p:nvGrpSpPr>
        <p:grpSpPr>
          <a:xfrm>
            <a:off x="947738" y="3311495"/>
            <a:ext cx="1451672" cy="1245497"/>
            <a:chOff x="497280" y="2841105"/>
            <a:chExt cx="1451672" cy="1245497"/>
          </a:xfrm>
        </p:grpSpPr>
        <p:pic>
          <p:nvPicPr>
            <p:cNvPr id="37" name="グラフィックス 36" descr="男性 枠線">
              <a:extLst>
                <a:ext uri="{FF2B5EF4-FFF2-40B4-BE49-F238E27FC236}">
                  <a16:creationId xmlns:a16="http://schemas.microsoft.com/office/drawing/2014/main" id="{54BE03D5-94E0-74B2-6206-A01017F30CC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19218" y="2841105"/>
              <a:ext cx="1148945" cy="1148945"/>
            </a:xfrm>
            <a:prstGeom prst="rect">
              <a:avLst/>
            </a:prstGeom>
          </p:spPr>
        </p:pic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id="{7A317ABA-F3EE-AB47-2D42-BB627081CE9B}"/>
                </a:ext>
              </a:extLst>
            </p:cNvPr>
            <p:cNvSpPr txBox="1"/>
            <p:nvPr/>
          </p:nvSpPr>
          <p:spPr>
            <a:xfrm>
              <a:off x="497280" y="3681413"/>
              <a:ext cx="1451672" cy="40518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2225">
              <a:solidFill>
                <a:srgbClr val="989898"/>
              </a:solidFill>
            </a:ln>
          </p:spPr>
          <p:txBody>
            <a:bodyPr wrap="square" lIns="108000" tIns="72000" rIns="108000" bIns="36000" rtlCol="0" anchor="ctr">
              <a:noAutofit/>
            </a:bodyPr>
            <a:lstStyle/>
            <a:p>
              <a:pPr algn="ctr"/>
              <a:r>
                <a:rPr kumimoji="1" lang="ja-JP" altLang="en-US" sz="1400">
                  <a:solidFill>
                    <a:schemeClr val="accent3"/>
                  </a:solidFill>
                </a:rPr>
                <a:t>ニーズ</a:t>
              </a:r>
              <a:r>
                <a:rPr kumimoji="1" lang="ja-JP" altLang="en-US" sz="1400" b="1">
                  <a:solidFill>
                    <a:schemeClr val="accent3"/>
                  </a:solidFill>
                </a:rPr>
                <a:t>潜在層</a:t>
              </a:r>
            </a:p>
          </p:txBody>
        </p:sp>
      </p:grp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44AE3E80-9D67-EFF5-E03B-88B9FDF05D01}"/>
              </a:ext>
            </a:extLst>
          </p:cNvPr>
          <p:cNvGrpSpPr/>
          <p:nvPr/>
        </p:nvGrpSpPr>
        <p:grpSpPr>
          <a:xfrm>
            <a:off x="947738" y="4827425"/>
            <a:ext cx="1451672" cy="1245497"/>
            <a:chOff x="497280" y="4882176"/>
            <a:chExt cx="1451672" cy="1245497"/>
          </a:xfrm>
        </p:grpSpPr>
        <p:pic>
          <p:nvPicPr>
            <p:cNvPr id="39" name="グラフィックス 38" descr="男性 枠線">
              <a:extLst>
                <a:ext uri="{FF2B5EF4-FFF2-40B4-BE49-F238E27FC236}">
                  <a16:creationId xmlns:a16="http://schemas.microsoft.com/office/drawing/2014/main" id="{9F8E3897-B61B-E992-AF70-8017F1B3CA4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19218" y="4882176"/>
              <a:ext cx="1148945" cy="1148945"/>
            </a:xfrm>
            <a:prstGeom prst="rect">
              <a:avLst/>
            </a:prstGeom>
          </p:spPr>
        </p:pic>
        <p:sp>
          <p:nvSpPr>
            <p:cNvPr id="40" name="テキスト ボックス 39">
              <a:extLst>
                <a:ext uri="{FF2B5EF4-FFF2-40B4-BE49-F238E27FC236}">
                  <a16:creationId xmlns:a16="http://schemas.microsoft.com/office/drawing/2014/main" id="{58EA6C3A-8405-E967-CB39-5A7B3376298B}"/>
                </a:ext>
              </a:extLst>
            </p:cNvPr>
            <p:cNvSpPr txBox="1"/>
            <p:nvPr/>
          </p:nvSpPr>
          <p:spPr>
            <a:xfrm>
              <a:off x="497280" y="5722484"/>
              <a:ext cx="1451672" cy="405189"/>
            </a:xfrm>
            <a:prstGeom prst="roundRect">
              <a:avLst>
                <a:gd name="adj" fmla="val 50000"/>
              </a:avLst>
            </a:prstGeom>
            <a:solidFill>
              <a:srgbClr val="E5EEF5"/>
            </a:solidFill>
            <a:ln w="22225">
              <a:solidFill>
                <a:schemeClr val="accent5"/>
              </a:solidFill>
            </a:ln>
          </p:spPr>
          <p:txBody>
            <a:bodyPr wrap="square" lIns="108000" tIns="72000" rIns="108000" bIns="36000" rtlCol="0" anchor="ctr">
              <a:noAutofit/>
            </a:bodyPr>
            <a:lstStyle/>
            <a:p>
              <a:pPr algn="ctr"/>
              <a:r>
                <a:rPr kumimoji="1" lang="ja-JP" altLang="en-US" sz="1400">
                  <a:solidFill>
                    <a:schemeClr val="accent5"/>
                  </a:solidFill>
                </a:rPr>
                <a:t>ニーズ</a:t>
              </a:r>
              <a:r>
                <a:rPr kumimoji="1" lang="ja-JP" altLang="en-US" sz="1400" b="1">
                  <a:solidFill>
                    <a:schemeClr val="accent5"/>
                  </a:solidFill>
                </a:rPr>
                <a:t>顕在層</a:t>
              </a:r>
            </a:p>
          </p:txBody>
        </p:sp>
      </p:grp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ECFB548-4884-223C-F282-CE9D8D6F8BDD}"/>
              </a:ext>
            </a:extLst>
          </p:cNvPr>
          <p:cNvSpPr/>
          <p:nvPr/>
        </p:nvSpPr>
        <p:spPr>
          <a:xfrm>
            <a:off x="9705699" y="6238926"/>
            <a:ext cx="1673535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1978048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1EC15BD-3DA2-F629-3799-E95DFFD885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ja-JP" dirty="0"/>
              <a:t>03</a:t>
            </a:r>
            <a:endParaRPr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956E079-8A24-AAF5-F393-7027BF63B6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 wrap="none"/>
          <a:lstStyle/>
          <a:p>
            <a:r>
              <a:rPr lang="ja-JP" altLang="en-US" sz="1800">
                <a:latin typeface="Meiryo" panose="020B0604030504040204" pitchFamily="34" charset="-128"/>
                <a:ea typeface="Meiryo" panose="020B0604030504040204" pitchFamily="34" charset="-128"/>
              </a:rPr>
              <a:t>推奨広告商品②</a:t>
            </a:r>
          </a:p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6" name="図プレースホルダー 5">
            <a:extLst>
              <a:ext uri="{FF2B5EF4-FFF2-40B4-BE49-F238E27FC236}">
                <a16:creationId xmlns:a16="http://schemas.microsoft.com/office/drawing/2014/main" id="{3FA0BC09-FA5F-5393-C7FD-7DACFC03779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9" b="3839"/>
          <a:stretch/>
        </p:blipFill>
        <p:spPr>
          <a:xfrm>
            <a:off x="2416413" y="2986689"/>
            <a:ext cx="1476000" cy="1362669"/>
          </a:xfrm>
        </p:spPr>
      </p:pic>
    </p:spTree>
    <p:extLst>
      <p:ext uri="{BB962C8B-B14F-4D97-AF65-F5344CB8AC3E}">
        <p14:creationId xmlns:p14="http://schemas.microsoft.com/office/powerpoint/2010/main" val="12504073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F9370F3D-9FCB-FB39-8C88-EE1F8BD94C5F}"/>
              </a:ext>
            </a:extLst>
          </p:cNvPr>
          <p:cNvSpPr/>
          <p:nvPr/>
        </p:nvSpPr>
        <p:spPr>
          <a:xfrm>
            <a:off x="3830238" y="1699404"/>
            <a:ext cx="7414023" cy="1982009"/>
          </a:xfrm>
          <a:prstGeom prst="rect">
            <a:avLst/>
          </a:prstGeom>
          <a:solidFill>
            <a:srgbClr val="FDF2F2"/>
          </a:solidFill>
          <a:ln w="9525">
            <a:noFill/>
          </a:ln>
          <a:effectLst>
            <a:outerShdw blurRad="38100" dist="25400" dir="2700000" algn="tl" rotWithShape="0">
              <a:schemeClr val="accent6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b="0" i="0" u="none" strike="noStrike" kern="0" cap="none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Calibri" panose="020F0502020204030204"/>
              </a:rPr>
              <a:t>ブランドの情緒的価値の発信に最適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/>
              <a:t>ブランドパネルがもたらす価値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3DCDAE4-3DB4-D4FA-883D-D2B8B7584B0F}"/>
              </a:ext>
            </a:extLst>
          </p:cNvPr>
          <p:cNvSpPr txBox="1"/>
          <p:nvPr/>
        </p:nvSpPr>
        <p:spPr>
          <a:xfrm>
            <a:off x="4187654" y="2049543"/>
            <a:ext cx="2409089" cy="43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E21E590-AAC0-E7C8-9871-B5F71998ADFE}"/>
              </a:ext>
            </a:extLst>
          </p:cNvPr>
          <p:cNvSpPr txBox="1"/>
          <p:nvPr/>
        </p:nvSpPr>
        <p:spPr>
          <a:xfrm>
            <a:off x="7036033" y="1905304"/>
            <a:ext cx="1433513" cy="692468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トップページ</a:t>
            </a:r>
            <a:endParaRPr kumimoji="1" lang="en-US" altLang="ja-JP" sz="1600" b="1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kumimoji="1" lang="en" altLang="ja-JP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st</a:t>
            </a:r>
            <a:r>
              <a:rPr lang="en" altLang="ja-JP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en" altLang="ja-JP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view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6FA9B2A-A22B-D0E4-9A15-035F681644A9}"/>
              </a:ext>
            </a:extLst>
          </p:cNvPr>
          <p:cNvSpPr txBox="1"/>
          <p:nvPr/>
        </p:nvSpPr>
        <p:spPr>
          <a:xfrm>
            <a:off x="6721306" y="2149366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0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D4B4B1B2-73BC-9BBF-3550-0EDF581514FA}"/>
              </a:ext>
            </a:extLst>
          </p:cNvPr>
          <p:cNvSpPr/>
          <p:nvPr/>
        </p:nvSpPr>
        <p:spPr>
          <a:xfrm>
            <a:off x="3830239" y="1267404"/>
            <a:ext cx="2561944" cy="432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 w="9525">
            <a:noFill/>
          </a:ln>
          <a:effectLst>
            <a:outerShdw dist="25400" algn="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40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ポイント</a:t>
            </a:r>
            <a:r>
              <a:rPr kumimoji="1" lang="en-US" altLang="ja-JP" sz="160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en-US" altLang="ja-JP" sz="200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①</a:t>
            </a:r>
            <a:endParaRPr kumimoji="1" lang="ja-JP" altLang="en-US" sz="2000" spc="3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EC543E57-1836-1122-9E37-BD3818B8BAA7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2601827"/>
            <a:ext cx="326201" cy="180000"/>
            <a:chOff x="5270129" y="3256673"/>
            <a:chExt cx="396700" cy="218901"/>
          </a:xfrm>
        </p:grpSpPr>
        <p:sp>
          <p:nvSpPr>
            <p:cNvPr id="12" name="直角三角形 11">
              <a:extLst>
                <a:ext uri="{FF2B5EF4-FFF2-40B4-BE49-F238E27FC236}">
                  <a16:creationId xmlns:a16="http://schemas.microsoft.com/office/drawing/2014/main" id="{9262CF39-9524-96D7-E0F0-4EFA1795E8D8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chemeClr val="accent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直角三角形 13">
              <a:extLst>
                <a:ext uri="{FF2B5EF4-FFF2-40B4-BE49-F238E27FC236}">
                  <a16:creationId xmlns:a16="http://schemas.microsoft.com/office/drawing/2014/main" id="{5DEAABDF-F4AE-8DAC-C157-0ABF934D9602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D535DC35-AAFB-2517-E576-A7FA46129F34}"/>
              </a:ext>
            </a:extLst>
          </p:cNvPr>
          <p:cNvSpPr/>
          <p:nvPr/>
        </p:nvSpPr>
        <p:spPr>
          <a:xfrm>
            <a:off x="3830238" y="4414029"/>
            <a:ext cx="7414023" cy="1982009"/>
          </a:xfrm>
          <a:prstGeom prst="rect">
            <a:avLst/>
          </a:prstGeom>
          <a:solidFill>
            <a:srgbClr val="FDF2F2"/>
          </a:solidFill>
          <a:ln w="9525">
            <a:noFill/>
          </a:ln>
          <a:effectLst>
            <a:outerShdw blurRad="38100" dist="25400" dir="2700000" algn="tl" rotWithShape="0">
              <a:schemeClr val="accent6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b="0" i="0" u="none" strike="noStrike" kern="0" cap="none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Calibri" panose="020F0502020204030204"/>
              </a:rPr>
              <a:t>ブランドのターゲットにあわせた柔軟な活用が可能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4FCBEFD9-201E-2DD5-79D4-B180016D3543}"/>
              </a:ext>
            </a:extLst>
          </p:cNvPr>
          <p:cNvSpPr txBox="1"/>
          <p:nvPr/>
        </p:nvSpPr>
        <p:spPr>
          <a:xfrm>
            <a:off x="5089896" y="4844762"/>
            <a:ext cx="4894706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 JAPAN</a:t>
            </a: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が保有する様々なデータを活用可能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4" name="角丸四角形 33">
            <a:extLst>
              <a:ext uri="{FF2B5EF4-FFF2-40B4-BE49-F238E27FC236}">
                <a16:creationId xmlns:a16="http://schemas.microsoft.com/office/drawing/2014/main" id="{C624F36E-6284-1309-EB3C-459E6D5C2255}"/>
              </a:ext>
            </a:extLst>
          </p:cNvPr>
          <p:cNvSpPr/>
          <p:nvPr/>
        </p:nvSpPr>
        <p:spPr>
          <a:xfrm>
            <a:off x="3830239" y="3982029"/>
            <a:ext cx="2561944" cy="43200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 w="9525">
            <a:noFill/>
          </a:ln>
          <a:effectLst>
            <a:outerShdw dist="25400" algn="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40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ポイント</a:t>
            </a:r>
            <a:r>
              <a:rPr kumimoji="1" lang="en-US" altLang="ja-JP" sz="160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ja-JP" altLang="en-US" sz="200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②</a:t>
            </a:r>
            <a:endParaRPr kumimoji="1" lang="ja-JP" altLang="en-US" sz="2000" spc="3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51E1AF7D-43BA-9B6D-ED2E-3922DC098DB6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5316452"/>
            <a:ext cx="326201" cy="180000"/>
            <a:chOff x="5270129" y="3256673"/>
            <a:chExt cx="396700" cy="218901"/>
          </a:xfrm>
        </p:grpSpPr>
        <p:sp>
          <p:nvSpPr>
            <p:cNvPr id="36" name="直角三角形 35">
              <a:extLst>
                <a:ext uri="{FF2B5EF4-FFF2-40B4-BE49-F238E27FC236}">
                  <a16:creationId xmlns:a16="http://schemas.microsoft.com/office/drawing/2014/main" id="{64FE1033-130C-C366-5AD7-FC253959704A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chemeClr val="accent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直角三角形 36">
              <a:extLst>
                <a:ext uri="{FF2B5EF4-FFF2-40B4-BE49-F238E27FC236}">
                  <a16:creationId xmlns:a16="http://schemas.microsoft.com/office/drawing/2014/main" id="{89A0083C-06D2-F730-191C-3EE0B0929AEC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48" name="グラフィックス 47" descr="チェック マーク 単色塗りつぶし">
            <a:extLst>
              <a:ext uri="{FF2B5EF4-FFF2-40B4-BE49-F238E27FC236}">
                <a16:creationId xmlns:a16="http://schemas.microsoft.com/office/drawing/2014/main" id="{C974F2FF-1489-FFF2-21BF-0B80DF4FC5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65043" y="3133851"/>
            <a:ext cx="254310" cy="254310"/>
          </a:xfrm>
          <a:prstGeom prst="rect">
            <a:avLst/>
          </a:prstGeom>
        </p:spPr>
      </p:pic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0CC2262C-2B9F-7CA8-42D0-5A261A427B75}"/>
              </a:ext>
            </a:extLst>
          </p:cNvPr>
          <p:cNvCxnSpPr>
            <a:cxnSpLocks/>
          </p:cNvCxnSpPr>
          <p:nvPr/>
        </p:nvCxnSpPr>
        <p:spPr>
          <a:xfrm>
            <a:off x="5682343" y="3424816"/>
            <a:ext cx="3690257" cy="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グラフィックス 53" descr="チェック マーク 単色塗りつぶし">
            <a:extLst>
              <a:ext uri="{FF2B5EF4-FFF2-40B4-BE49-F238E27FC236}">
                <a16:creationId xmlns:a16="http://schemas.microsoft.com/office/drawing/2014/main" id="{1EE86645-F892-AF2E-CA80-3F5D23A393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45570" y="5848476"/>
            <a:ext cx="254310" cy="254310"/>
          </a:xfrm>
          <a:prstGeom prst="rect">
            <a:avLst/>
          </a:prstGeom>
        </p:spPr>
      </p:pic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5CB5D11D-36A7-B9C1-D723-3C0C5CC2CD44}"/>
              </a:ext>
            </a:extLst>
          </p:cNvPr>
          <p:cNvCxnSpPr>
            <a:cxnSpLocks/>
          </p:cNvCxnSpPr>
          <p:nvPr/>
        </p:nvCxnSpPr>
        <p:spPr>
          <a:xfrm>
            <a:off x="4886430" y="6139441"/>
            <a:ext cx="5328000" cy="0"/>
          </a:xfrm>
          <a:prstGeom prst="line">
            <a:avLst/>
          </a:prstGeom>
          <a:ln w="158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DD17765-4D0F-1549-C859-4F2D67144AEE}"/>
              </a:ext>
            </a:extLst>
          </p:cNvPr>
          <p:cNvSpPr txBox="1"/>
          <p:nvPr/>
        </p:nvSpPr>
        <p:spPr>
          <a:xfrm>
            <a:off x="8323935" y="2113465"/>
            <a:ext cx="2665689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ja-JP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  </a:t>
            </a: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多様な広告フォーマット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14578DE6-9064-539F-7231-87806A1A4891}"/>
              </a:ext>
            </a:extLst>
          </p:cNvPr>
          <p:cNvGrpSpPr/>
          <p:nvPr/>
        </p:nvGrpSpPr>
        <p:grpSpPr>
          <a:xfrm>
            <a:off x="947738" y="1267404"/>
            <a:ext cx="2561944" cy="5127793"/>
            <a:chOff x="947738" y="1267404"/>
            <a:chExt cx="2561944" cy="5127793"/>
          </a:xfrm>
        </p:grpSpPr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8E8EABB2-AF81-409D-49A3-71EFB8C5CBF9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70" name="図 69">
                <a:extLst>
                  <a:ext uri="{FF2B5EF4-FFF2-40B4-BE49-F238E27FC236}">
                    <a16:creationId xmlns:a16="http://schemas.microsoft.com/office/drawing/2014/main" id="{E379A189-B75B-AEE0-2BBB-0CD3CBC784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66" name="図 65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BE882ABC-3DD9-6C0A-7095-357EE577E17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F1716640-1586-37A6-AA5C-A8A44D25D6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0997462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/>
              <a:t>情緒的価値の醸成において視覚情報は重要なファクター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6680ABF-366C-37FE-18DD-3DC2DA19AFEE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「印象」や「好意度」を決定づける要素として非言語コミュニケーションが大部分を占める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とりわけ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視覚的アプローチは重要なファクター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である</a:t>
            </a:r>
          </a:p>
        </p:txBody>
      </p:sp>
      <p:graphicFrame>
        <p:nvGraphicFramePr>
          <p:cNvPr id="3" name="グラフ 2">
            <a:extLst>
              <a:ext uri="{FF2B5EF4-FFF2-40B4-BE49-F238E27FC236}">
                <a16:creationId xmlns:a16="http://schemas.microsoft.com/office/drawing/2014/main" id="{1766650F-6306-3EA5-8EE3-591FC2599A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4368964"/>
              </p:ext>
            </p:extLst>
          </p:nvPr>
        </p:nvGraphicFramePr>
        <p:xfrm>
          <a:off x="916741" y="3524178"/>
          <a:ext cx="4193370" cy="2795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1096777A-BA8D-C0AF-112B-B2D412540DC9}"/>
              </a:ext>
            </a:extLst>
          </p:cNvPr>
          <p:cNvSpPr/>
          <p:nvPr/>
        </p:nvSpPr>
        <p:spPr>
          <a:xfrm>
            <a:off x="2695660" y="4852822"/>
            <a:ext cx="711733" cy="747897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</a:pPr>
            <a:r>
              <a:rPr lang="ja-JP" altLang="en-US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視覚</a:t>
            </a:r>
            <a:br>
              <a:rPr kumimoji="1" lang="en-US" altLang="ja-JP" sz="24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3600" b="1" dirty="0">
                <a:solidFill>
                  <a:schemeClr val="bg1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55</a:t>
            </a:r>
            <a:r>
              <a:rPr kumimoji="1" lang="ja-JP" altLang="en-US" sz="1400" b="1">
                <a:solidFill>
                  <a:schemeClr val="bg1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％</a:t>
            </a:r>
            <a:endParaRPr kumimoji="1" lang="ja-JP" altLang="en-US" sz="1400" b="1" dirty="0">
              <a:solidFill>
                <a:schemeClr val="bg1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7393336B-9D21-F34D-68EB-7341674C1DB9}"/>
              </a:ext>
            </a:extLst>
          </p:cNvPr>
          <p:cNvSpPr/>
          <p:nvPr/>
        </p:nvSpPr>
        <p:spPr>
          <a:xfrm>
            <a:off x="1018094" y="3282344"/>
            <a:ext cx="900888" cy="430887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ja-JP" altLang="en-US" sz="16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言語</a:t>
            </a:r>
            <a:r>
              <a:rPr lang="en-US" altLang="ja-JP" sz="24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en-US" altLang="ja-JP" sz="2800" b="1" dirty="0">
                <a:solidFill>
                  <a:schemeClr val="accent3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7</a:t>
            </a:r>
            <a:r>
              <a:rPr kumimoji="1" lang="ja-JP" altLang="en-US" sz="1400" b="1">
                <a:solidFill>
                  <a:schemeClr val="accent3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％</a:t>
            </a:r>
            <a:endParaRPr kumimoji="1" lang="ja-JP" altLang="en-US" sz="1400" b="1" dirty="0">
              <a:solidFill>
                <a:schemeClr val="accent3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1" name="フリーフォーム 10">
            <a:extLst>
              <a:ext uri="{FF2B5EF4-FFF2-40B4-BE49-F238E27FC236}">
                <a16:creationId xmlns:a16="http://schemas.microsoft.com/office/drawing/2014/main" id="{DA25D288-753C-B2BF-6FE1-58D28F188817}"/>
              </a:ext>
            </a:extLst>
          </p:cNvPr>
          <p:cNvSpPr/>
          <p:nvPr/>
        </p:nvSpPr>
        <p:spPr>
          <a:xfrm>
            <a:off x="1018094" y="3744009"/>
            <a:ext cx="1137195" cy="211056"/>
          </a:xfrm>
          <a:custGeom>
            <a:avLst/>
            <a:gdLst>
              <a:gd name="connsiteX0" fmla="*/ 0 w 600892"/>
              <a:gd name="connsiteY0" fmla="*/ 0 h 78377"/>
              <a:gd name="connsiteX1" fmla="*/ 522515 w 600892"/>
              <a:gd name="connsiteY1" fmla="*/ 0 h 78377"/>
              <a:gd name="connsiteX2" fmla="*/ 600892 w 600892"/>
              <a:gd name="connsiteY2" fmla="*/ 78377 h 78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0892" h="78377">
                <a:moveTo>
                  <a:pt x="0" y="0"/>
                </a:moveTo>
                <a:lnTo>
                  <a:pt x="522515" y="0"/>
                </a:lnTo>
                <a:lnTo>
                  <a:pt x="600892" y="78377"/>
                </a:lnTo>
              </a:path>
            </a:pathLst>
          </a:custGeom>
          <a:noFill/>
          <a:ln w="222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6A7402EB-0C1F-5DF0-384F-75910412AD64}"/>
              </a:ext>
            </a:extLst>
          </p:cNvPr>
          <p:cNvSpPr/>
          <p:nvPr/>
        </p:nvSpPr>
        <p:spPr>
          <a:xfrm>
            <a:off x="1481290" y="4901862"/>
            <a:ext cx="650819" cy="692497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</a:pPr>
            <a:r>
              <a:rPr lang="ja-JP" altLang="en-US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聴覚</a:t>
            </a:r>
            <a:br>
              <a:rPr kumimoji="1" lang="en-US" altLang="ja-JP" sz="24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3200" b="1" dirty="0">
                <a:solidFill>
                  <a:schemeClr val="bg1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38</a:t>
            </a:r>
            <a:r>
              <a:rPr kumimoji="1" lang="ja-JP" altLang="en-US" sz="1400" b="1">
                <a:solidFill>
                  <a:schemeClr val="bg1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％</a:t>
            </a:r>
            <a:endParaRPr kumimoji="1" lang="ja-JP" altLang="en-US" sz="1400" b="1" dirty="0">
              <a:solidFill>
                <a:schemeClr val="bg1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grpSp>
        <p:nvGrpSpPr>
          <p:cNvPr id="13" name="Group 1">
            <a:extLst>
              <a:ext uri="{FF2B5EF4-FFF2-40B4-BE49-F238E27FC236}">
                <a16:creationId xmlns:a16="http://schemas.microsoft.com/office/drawing/2014/main" id="{2AA37FC1-C089-5FB5-9130-69801D4D346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835526" y="4424504"/>
            <a:ext cx="432000" cy="290374"/>
            <a:chOff x="664" y="504"/>
            <a:chExt cx="485" cy="326"/>
          </a:xfrm>
          <a:solidFill>
            <a:schemeClr val="bg1"/>
          </a:solidFill>
        </p:grpSpPr>
        <p:sp>
          <p:nvSpPr>
            <p:cNvPr id="14" name="Freeform 2">
              <a:extLst>
                <a:ext uri="{FF2B5EF4-FFF2-40B4-BE49-F238E27FC236}">
                  <a16:creationId xmlns:a16="http://schemas.microsoft.com/office/drawing/2014/main" id="{03407B8F-ED03-AFF4-76F4-83514C9C4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" y="504"/>
              <a:ext cx="485" cy="327"/>
            </a:xfrm>
            <a:custGeom>
              <a:avLst/>
              <a:gdLst>
                <a:gd name="T0" fmla="*/ 1593 w 2144"/>
                <a:gd name="T1" fmla="*/ 277 h 1445"/>
                <a:gd name="T2" fmla="*/ 2016 w 2144"/>
                <a:gd name="T3" fmla="*/ 723 h 1445"/>
                <a:gd name="T4" fmla="*/ 1593 w 2144"/>
                <a:gd name="T5" fmla="*/ 1167 h 1445"/>
                <a:gd name="T6" fmla="*/ 1072 w 2144"/>
                <a:gd name="T7" fmla="*/ 1331 h 1445"/>
                <a:gd name="T8" fmla="*/ 550 w 2144"/>
                <a:gd name="T9" fmla="*/ 1167 h 1445"/>
                <a:gd name="T10" fmla="*/ 127 w 2144"/>
                <a:gd name="T11" fmla="*/ 723 h 1445"/>
                <a:gd name="T12" fmla="*/ 550 w 2144"/>
                <a:gd name="T13" fmla="*/ 277 h 1445"/>
                <a:gd name="T14" fmla="*/ 1072 w 2144"/>
                <a:gd name="T15" fmla="*/ 113 h 1445"/>
                <a:gd name="T16" fmla="*/ 1593 w 2144"/>
                <a:gd name="T17" fmla="*/ 277 h 1445"/>
                <a:gd name="T18" fmla="*/ 1072 w 2144"/>
                <a:gd name="T19" fmla="*/ 0 h 1445"/>
                <a:gd name="T20" fmla="*/ 0 w 2144"/>
                <a:gd name="T21" fmla="*/ 723 h 1445"/>
                <a:gd name="T22" fmla="*/ 1072 w 2144"/>
                <a:gd name="T23" fmla="*/ 1444 h 1445"/>
                <a:gd name="T24" fmla="*/ 2143 w 2144"/>
                <a:gd name="T25" fmla="*/ 723 h 1445"/>
                <a:gd name="T26" fmla="*/ 1072 w 2144"/>
                <a:gd name="T27" fmla="*/ 0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4" h="1445">
                  <a:moveTo>
                    <a:pt x="1593" y="277"/>
                  </a:moveTo>
                  <a:cubicBezTo>
                    <a:pt x="1765" y="387"/>
                    <a:pt x="1912" y="539"/>
                    <a:pt x="2016" y="723"/>
                  </a:cubicBezTo>
                  <a:cubicBezTo>
                    <a:pt x="1912" y="905"/>
                    <a:pt x="1768" y="1057"/>
                    <a:pt x="1593" y="1167"/>
                  </a:cubicBezTo>
                  <a:cubicBezTo>
                    <a:pt x="1424" y="1275"/>
                    <a:pt x="1240" y="1331"/>
                    <a:pt x="1072" y="1331"/>
                  </a:cubicBezTo>
                  <a:cubicBezTo>
                    <a:pt x="903" y="1331"/>
                    <a:pt x="719" y="1272"/>
                    <a:pt x="550" y="1167"/>
                  </a:cubicBezTo>
                  <a:cubicBezTo>
                    <a:pt x="378" y="1057"/>
                    <a:pt x="231" y="905"/>
                    <a:pt x="127" y="723"/>
                  </a:cubicBezTo>
                  <a:cubicBezTo>
                    <a:pt x="231" y="539"/>
                    <a:pt x="375" y="387"/>
                    <a:pt x="550" y="277"/>
                  </a:cubicBezTo>
                  <a:cubicBezTo>
                    <a:pt x="719" y="170"/>
                    <a:pt x="903" y="113"/>
                    <a:pt x="1072" y="113"/>
                  </a:cubicBezTo>
                  <a:cubicBezTo>
                    <a:pt x="1240" y="113"/>
                    <a:pt x="1424" y="172"/>
                    <a:pt x="1593" y="277"/>
                  </a:cubicBezTo>
                  <a:close/>
                  <a:moveTo>
                    <a:pt x="1072" y="0"/>
                  </a:moveTo>
                  <a:cubicBezTo>
                    <a:pt x="705" y="0"/>
                    <a:pt x="245" y="243"/>
                    <a:pt x="0" y="723"/>
                  </a:cubicBezTo>
                  <a:cubicBezTo>
                    <a:pt x="245" y="1201"/>
                    <a:pt x="705" y="1444"/>
                    <a:pt x="1072" y="1444"/>
                  </a:cubicBezTo>
                  <a:cubicBezTo>
                    <a:pt x="1438" y="1444"/>
                    <a:pt x="1898" y="1201"/>
                    <a:pt x="2143" y="723"/>
                  </a:cubicBezTo>
                  <a:cubicBezTo>
                    <a:pt x="1898" y="243"/>
                    <a:pt x="1438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5" name="Freeform 3">
              <a:extLst>
                <a:ext uri="{FF2B5EF4-FFF2-40B4-BE49-F238E27FC236}">
                  <a16:creationId xmlns:a16="http://schemas.microsoft.com/office/drawing/2014/main" id="{01BD2A3F-1EF6-6A6E-32C2-1DA09D141B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" y="546"/>
              <a:ext cx="242" cy="242"/>
            </a:xfrm>
            <a:custGeom>
              <a:avLst/>
              <a:gdLst>
                <a:gd name="T0" fmla="*/ 536 w 1072"/>
                <a:gd name="T1" fmla="*/ 1071 h 1072"/>
                <a:gd name="T2" fmla="*/ 0 w 1072"/>
                <a:gd name="T3" fmla="*/ 536 h 1072"/>
                <a:gd name="T4" fmla="*/ 536 w 1072"/>
                <a:gd name="T5" fmla="*/ 0 h 1072"/>
                <a:gd name="T6" fmla="*/ 1071 w 1072"/>
                <a:gd name="T7" fmla="*/ 536 h 1072"/>
                <a:gd name="T8" fmla="*/ 536 w 1072"/>
                <a:gd name="T9" fmla="*/ 1071 h 1072"/>
                <a:gd name="T10" fmla="*/ 536 w 1072"/>
                <a:gd name="T11" fmla="*/ 112 h 1072"/>
                <a:gd name="T12" fmla="*/ 113 w 1072"/>
                <a:gd name="T13" fmla="*/ 536 h 1072"/>
                <a:gd name="T14" fmla="*/ 536 w 1072"/>
                <a:gd name="T15" fmla="*/ 958 h 1072"/>
                <a:gd name="T16" fmla="*/ 958 w 1072"/>
                <a:gd name="T17" fmla="*/ 536 h 1072"/>
                <a:gd name="T18" fmla="*/ 536 w 1072"/>
                <a:gd name="T19" fmla="*/ 112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2" h="1072">
                  <a:moveTo>
                    <a:pt x="536" y="1071"/>
                  </a:moveTo>
                  <a:cubicBezTo>
                    <a:pt x="240" y="1071"/>
                    <a:pt x="0" y="832"/>
                    <a:pt x="0" y="536"/>
                  </a:cubicBezTo>
                  <a:cubicBezTo>
                    <a:pt x="0" y="239"/>
                    <a:pt x="240" y="0"/>
                    <a:pt x="536" y="0"/>
                  </a:cubicBezTo>
                  <a:cubicBezTo>
                    <a:pt x="831" y="0"/>
                    <a:pt x="1071" y="239"/>
                    <a:pt x="1071" y="536"/>
                  </a:cubicBezTo>
                  <a:cubicBezTo>
                    <a:pt x="1071" y="832"/>
                    <a:pt x="831" y="1071"/>
                    <a:pt x="536" y="1071"/>
                  </a:cubicBezTo>
                  <a:close/>
                  <a:moveTo>
                    <a:pt x="536" y="112"/>
                  </a:moveTo>
                  <a:cubicBezTo>
                    <a:pt x="302" y="112"/>
                    <a:pt x="113" y="301"/>
                    <a:pt x="113" y="536"/>
                  </a:cubicBezTo>
                  <a:cubicBezTo>
                    <a:pt x="113" y="770"/>
                    <a:pt x="302" y="958"/>
                    <a:pt x="536" y="958"/>
                  </a:cubicBezTo>
                  <a:cubicBezTo>
                    <a:pt x="769" y="958"/>
                    <a:pt x="958" y="770"/>
                    <a:pt x="958" y="536"/>
                  </a:cubicBezTo>
                  <a:cubicBezTo>
                    <a:pt x="958" y="301"/>
                    <a:pt x="769" y="112"/>
                    <a:pt x="536" y="1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6" name="Freeform 4">
              <a:extLst>
                <a:ext uri="{FF2B5EF4-FFF2-40B4-BE49-F238E27FC236}">
                  <a16:creationId xmlns:a16="http://schemas.microsoft.com/office/drawing/2014/main" id="{0F5C1A0C-7B7A-7398-8CD4-9DBB74F0C4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" y="624"/>
              <a:ext cx="88" cy="88"/>
            </a:xfrm>
            <a:custGeom>
              <a:avLst/>
              <a:gdLst>
                <a:gd name="T0" fmla="*/ 192 w 392"/>
                <a:gd name="T1" fmla="*/ 391 h 392"/>
                <a:gd name="T2" fmla="*/ 167 w 392"/>
                <a:gd name="T3" fmla="*/ 388 h 392"/>
                <a:gd name="T4" fmla="*/ 9 w 392"/>
                <a:gd name="T5" fmla="*/ 267 h 392"/>
                <a:gd name="T6" fmla="*/ 0 w 392"/>
                <a:gd name="T7" fmla="*/ 243 h 392"/>
                <a:gd name="T8" fmla="*/ 51 w 392"/>
                <a:gd name="T9" fmla="*/ 251 h 392"/>
                <a:gd name="T10" fmla="*/ 88 w 392"/>
                <a:gd name="T11" fmla="*/ 248 h 392"/>
                <a:gd name="T12" fmla="*/ 214 w 392"/>
                <a:gd name="T13" fmla="*/ 121 h 392"/>
                <a:gd name="T14" fmla="*/ 194 w 392"/>
                <a:gd name="T15" fmla="*/ 0 h 392"/>
                <a:gd name="T16" fmla="*/ 208 w 392"/>
                <a:gd name="T17" fmla="*/ 0 h 392"/>
                <a:gd name="T18" fmla="*/ 386 w 392"/>
                <a:gd name="T19" fmla="*/ 175 h 392"/>
                <a:gd name="T20" fmla="*/ 335 w 392"/>
                <a:gd name="T21" fmla="*/ 326 h 392"/>
                <a:gd name="T22" fmla="*/ 192 w 392"/>
                <a:gd name="T23" fmla="*/ 39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2" h="392">
                  <a:moveTo>
                    <a:pt x="192" y="391"/>
                  </a:moveTo>
                  <a:cubicBezTo>
                    <a:pt x="184" y="391"/>
                    <a:pt x="175" y="391"/>
                    <a:pt x="167" y="388"/>
                  </a:cubicBezTo>
                  <a:cubicBezTo>
                    <a:pt x="99" y="380"/>
                    <a:pt x="37" y="332"/>
                    <a:pt x="9" y="267"/>
                  </a:cubicBezTo>
                  <a:cubicBezTo>
                    <a:pt x="6" y="258"/>
                    <a:pt x="3" y="251"/>
                    <a:pt x="0" y="243"/>
                  </a:cubicBezTo>
                  <a:cubicBezTo>
                    <a:pt x="17" y="248"/>
                    <a:pt x="34" y="251"/>
                    <a:pt x="51" y="251"/>
                  </a:cubicBezTo>
                  <a:cubicBezTo>
                    <a:pt x="62" y="251"/>
                    <a:pt x="76" y="251"/>
                    <a:pt x="88" y="248"/>
                  </a:cubicBezTo>
                  <a:cubicBezTo>
                    <a:pt x="150" y="234"/>
                    <a:pt x="202" y="183"/>
                    <a:pt x="214" y="121"/>
                  </a:cubicBezTo>
                  <a:cubicBezTo>
                    <a:pt x="222" y="79"/>
                    <a:pt x="216" y="37"/>
                    <a:pt x="194" y="0"/>
                  </a:cubicBezTo>
                  <a:cubicBezTo>
                    <a:pt x="199" y="0"/>
                    <a:pt x="202" y="0"/>
                    <a:pt x="208" y="0"/>
                  </a:cubicBezTo>
                  <a:cubicBezTo>
                    <a:pt x="298" y="8"/>
                    <a:pt x="374" y="85"/>
                    <a:pt x="386" y="175"/>
                  </a:cubicBezTo>
                  <a:cubicBezTo>
                    <a:pt x="391" y="231"/>
                    <a:pt x="374" y="287"/>
                    <a:pt x="335" y="326"/>
                  </a:cubicBezTo>
                  <a:cubicBezTo>
                    <a:pt x="301" y="368"/>
                    <a:pt x="247" y="391"/>
                    <a:pt x="192" y="3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1D583F46-CF71-F8B6-9C98-EA998CE630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" y="610"/>
              <a:ext cx="117" cy="115"/>
            </a:xfrm>
            <a:custGeom>
              <a:avLst/>
              <a:gdLst>
                <a:gd name="T0" fmla="*/ 394 w 522"/>
                <a:gd name="T1" fmla="*/ 237 h 510"/>
                <a:gd name="T2" fmla="*/ 357 w 522"/>
                <a:gd name="T3" fmla="*/ 346 h 510"/>
                <a:gd name="T4" fmla="*/ 254 w 522"/>
                <a:gd name="T5" fmla="*/ 394 h 510"/>
                <a:gd name="T6" fmla="*/ 237 w 522"/>
                <a:gd name="T7" fmla="*/ 394 h 510"/>
                <a:gd name="T8" fmla="*/ 164 w 522"/>
                <a:gd name="T9" fmla="*/ 360 h 510"/>
                <a:gd name="T10" fmla="*/ 332 w 522"/>
                <a:gd name="T11" fmla="*/ 189 h 510"/>
                <a:gd name="T12" fmla="*/ 338 w 522"/>
                <a:gd name="T13" fmla="*/ 141 h 510"/>
                <a:gd name="T14" fmla="*/ 394 w 522"/>
                <a:gd name="T15" fmla="*/ 237 h 510"/>
                <a:gd name="T16" fmla="*/ 254 w 522"/>
                <a:gd name="T17" fmla="*/ 0 h 510"/>
                <a:gd name="T18" fmla="*/ 198 w 522"/>
                <a:gd name="T19" fmla="*/ 5 h 510"/>
                <a:gd name="T20" fmla="*/ 186 w 522"/>
                <a:gd name="T21" fmla="*/ 53 h 510"/>
                <a:gd name="T22" fmla="*/ 223 w 522"/>
                <a:gd name="T23" fmla="*/ 163 h 510"/>
                <a:gd name="T24" fmla="*/ 138 w 522"/>
                <a:gd name="T25" fmla="*/ 248 h 510"/>
                <a:gd name="T26" fmla="*/ 113 w 522"/>
                <a:gd name="T27" fmla="*/ 254 h 510"/>
                <a:gd name="T28" fmla="*/ 45 w 522"/>
                <a:gd name="T29" fmla="*/ 231 h 510"/>
                <a:gd name="T30" fmla="*/ 28 w 522"/>
                <a:gd name="T31" fmla="*/ 225 h 510"/>
                <a:gd name="T32" fmla="*/ 0 w 522"/>
                <a:gd name="T33" fmla="*/ 254 h 510"/>
                <a:gd name="T34" fmla="*/ 20 w 522"/>
                <a:gd name="T35" fmla="*/ 351 h 510"/>
                <a:gd name="T36" fmla="*/ 223 w 522"/>
                <a:gd name="T37" fmla="*/ 506 h 510"/>
                <a:gd name="T38" fmla="*/ 254 w 522"/>
                <a:gd name="T39" fmla="*/ 509 h 510"/>
                <a:gd name="T40" fmla="*/ 504 w 522"/>
                <a:gd name="T41" fmla="*/ 228 h 510"/>
                <a:gd name="T42" fmla="*/ 276 w 522"/>
                <a:gd name="T43" fmla="*/ 2 h 510"/>
                <a:gd name="T44" fmla="*/ 254 w 522"/>
                <a:gd name="T45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2" h="510">
                  <a:moveTo>
                    <a:pt x="394" y="237"/>
                  </a:moveTo>
                  <a:cubicBezTo>
                    <a:pt x="400" y="276"/>
                    <a:pt x="386" y="315"/>
                    <a:pt x="357" y="346"/>
                  </a:cubicBezTo>
                  <a:cubicBezTo>
                    <a:pt x="329" y="377"/>
                    <a:pt x="292" y="394"/>
                    <a:pt x="254" y="394"/>
                  </a:cubicBezTo>
                  <a:lnTo>
                    <a:pt x="237" y="394"/>
                  </a:lnTo>
                  <a:cubicBezTo>
                    <a:pt x="212" y="391"/>
                    <a:pt x="186" y="380"/>
                    <a:pt x="164" y="360"/>
                  </a:cubicBezTo>
                  <a:cubicBezTo>
                    <a:pt x="248" y="340"/>
                    <a:pt x="315" y="276"/>
                    <a:pt x="332" y="189"/>
                  </a:cubicBezTo>
                  <a:cubicBezTo>
                    <a:pt x="335" y="175"/>
                    <a:pt x="338" y="158"/>
                    <a:pt x="338" y="141"/>
                  </a:cubicBezTo>
                  <a:cubicBezTo>
                    <a:pt x="369" y="163"/>
                    <a:pt x="388" y="200"/>
                    <a:pt x="394" y="237"/>
                  </a:cubicBezTo>
                  <a:close/>
                  <a:moveTo>
                    <a:pt x="254" y="0"/>
                  </a:moveTo>
                  <a:cubicBezTo>
                    <a:pt x="234" y="0"/>
                    <a:pt x="217" y="2"/>
                    <a:pt x="198" y="5"/>
                  </a:cubicBezTo>
                  <a:cubicBezTo>
                    <a:pt x="175" y="11"/>
                    <a:pt x="167" y="39"/>
                    <a:pt x="186" y="53"/>
                  </a:cubicBezTo>
                  <a:cubicBezTo>
                    <a:pt x="217" y="79"/>
                    <a:pt x="231" y="121"/>
                    <a:pt x="223" y="163"/>
                  </a:cubicBezTo>
                  <a:cubicBezTo>
                    <a:pt x="215" y="206"/>
                    <a:pt x="181" y="239"/>
                    <a:pt x="138" y="248"/>
                  </a:cubicBezTo>
                  <a:cubicBezTo>
                    <a:pt x="130" y="254"/>
                    <a:pt x="121" y="254"/>
                    <a:pt x="113" y="254"/>
                  </a:cubicBezTo>
                  <a:cubicBezTo>
                    <a:pt x="88" y="254"/>
                    <a:pt x="65" y="245"/>
                    <a:pt x="45" y="231"/>
                  </a:cubicBezTo>
                  <a:cubicBezTo>
                    <a:pt x="40" y="228"/>
                    <a:pt x="34" y="225"/>
                    <a:pt x="28" y="225"/>
                  </a:cubicBezTo>
                  <a:cubicBezTo>
                    <a:pt x="14" y="225"/>
                    <a:pt x="0" y="237"/>
                    <a:pt x="0" y="254"/>
                  </a:cubicBezTo>
                  <a:cubicBezTo>
                    <a:pt x="0" y="285"/>
                    <a:pt x="6" y="317"/>
                    <a:pt x="20" y="351"/>
                  </a:cubicBezTo>
                  <a:cubicBezTo>
                    <a:pt x="54" y="436"/>
                    <a:pt x="133" y="495"/>
                    <a:pt x="223" y="506"/>
                  </a:cubicBezTo>
                  <a:cubicBezTo>
                    <a:pt x="234" y="506"/>
                    <a:pt x="243" y="509"/>
                    <a:pt x="254" y="509"/>
                  </a:cubicBezTo>
                  <a:cubicBezTo>
                    <a:pt x="403" y="509"/>
                    <a:pt x="521" y="380"/>
                    <a:pt x="504" y="228"/>
                  </a:cubicBezTo>
                  <a:cubicBezTo>
                    <a:pt x="493" y="110"/>
                    <a:pt x="394" y="14"/>
                    <a:pt x="276" y="2"/>
                  </a:cubicBezTo>
                  <a:cubicBezTo>
                    <a:pt x="270" y="0"/>
                    <a:pt x="261" y="0"/>
                    <a:pt x="25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grpSp>
        <p:nvGrpSpPr>
          <p:cNvPr id="18" name="Group 11">
            <a:extLst>
              <a:ext uri="{FF2B5EF4-FFF2-40B4-BE49-F238E27FC236}">
                <a16:creationId xmlns:a16="http://schemas.microsoft.com/office/drawing/2014/main" id="{D0A63F7D-7339-2527-671B-463E30009F2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17423" y="4446921"/>
            <a:ext cx="252000" cy="330481"/>
            <a:chOff x="3678" y="496"/>
            <a:chExt cx="350" cy="459"/>
          </a:xfrm>
          <a:solidFill>
            <a:schemeClr val="bg1"/>
          </a:solidFill>
        </p:grpSpPr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34C3CF95-4059-F66C-5887-AF6C8BE05C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8" y="495"/>
              <a:ext cx="355" cy="460"/>
            </a:xfrm>
            <a:custGeom>
              <a:avLst/>
              <a:gdLst>
                <a:gd name="T0" fmla="*/ 397 w 1571"/>
                <a:gd name="T1" fmla="*/ 1646 h 2034"/>
                <a:gd name="T2" fmla="*/ 516 w 1571"/>
                <a:gd name="T3" fmla="*/ 1838 h 2034"/>
                <a:gd name="T4" fmla="*/ 722 w 1571"/>
                <a:gd name="T5" fmla="*/ 1917 h 2034"/>
                <a:gd name="T6" fmla="*/ 781 w 1571"/>
                <a:gd name="T7" fmla="*/ 1920 h 2034"/>
                <a:gd name="T8" fmla="*/ 834 w 1571"/>
                <a:gd name="T9" fmla="*/ 1914 h 2034"/>
                <a:gd name="T10" fmla="*/ 930 w 1571"/>
                <a:gd name="T11" fmla="*/ 1877 h 2034"/>
                <a:gd name="T12" fmla="*/ 1048 w 1571"/>
                <a:gd name="T13" fmla="*/ 1708 h 2034"/>
                <a:gd name="T14" fmla="*/ 1059 w 1571"/>
                <a:gd name="T15" fmla="*/ 1655 h 2034"/>
                <a:gd name="T16" fmla="*/ 1059 w 1571"/>
                <a:gd name="T17" fmla="*/ 1640 h 2034"/>
                <a:gd name="T18" fmla="*/ 1062 w 1571"/>
                <a:gd name="T19" fmla="*/ 1618 h 2034"/>
                <a:gd name="T20" fmla="*/ 1073 w 1571"/>
                <a:gd name="T21" fmla="*/ 1561 h 2034"/>
                <a:gd name="T22" fmla="*/ 1147 w 1571"/>
                <a:gd name="T23" fmla="*/ 1404 h 2034"/>
                <a:gd name="T24" fmla="*/ 1316 w 1571"/>
                <a:gd name="T25" fmla="*/ 1158 h 2034"/>
                <a:gd name="T26" fmla="*/ 1420 w 1571"/>
                <a:gd name="T27" fmla="*/ 933 h 2034"/>
                <a:gd name="T28" fmla="*/ 1432 w 1571"/>
                <a:gd name="T29" fmla="*/ 688 h 2034"/>
                <a:gd name="T30" fmla="*/ 1186 w 1571"/>
                <a:gd name="T31" fmla="*/ 265 h 2034"/>
                <a:gd name="T32" fmla="*/ 969 w 1571"/>
                <a:gd name="T33" fmla="*/ 146 h 2034"/>
                <a:gd name="T34" fmla="*/ 725 w 1571"/>
                <a:gd name="T35" fmla="*/ 118 h 2034"/>
                <a:gd name="T36" fmla="*/ 282 w 1571"/>
                <a:gd name="T37" fmla="*/ 321 h 2034"/>
                <a:gd name="T38" fmla="*/ 112 w 1571"/>
                <a:gd name="T39" fmla="*/ 778 h 2034"/>
                <a:gd name="T40" fmla="*/ 56 w 1571"/>
                <a:gd name="T41" fmla="*/ 835 h 2034"/>
                <a:gd name="T42" fmla="*/ 0 w 1571"/>
                <a:gd name="T43" fmla="*/ 778 h 2034"/>
                <a:gd name="T44" fmla="*/ 0 w 1571"/>
                <a:gd name="T45" fmla="*/ 778 h 2034"/>
                <a:gd name="T46" fmla="*/ 50 w 1571"/>
                <a:gd name="T47" fmla="*/ 493 h 2034"/>
                <a:gd name="T48" fmla="*/ 200 w 1571"/>
                <a:gd name="T49" fmla="*/ 245 h 2034"/>
                <a:gd name="T50" fmla="*/ 716 w 1571"/>
                <a:gd name="T51" fmla="*/ 5 h 2034"/>
                <a:gd name="T52" fmla="*/ 1003 w 1571"/>
                <a:gd name="T53" fmla="*/ 39 h 2034"/>
                <a:gd name="T54" fmla="*/ 1257 w 1571"/>
                <a:gd name="T55" fmla="*/ 177 h 2034"/>
                <a:gd name="T56" fmla="*/ 1542 w 1571"/>
                <a:gd name="T57" fmla="*/ 671 h 2034"/>
                <a:gd name="T58" fmla="*/ 1406 w 1571"/>
                <a:gd name="T59" fmla="*/ 1223 h 2034"/>
                <a:gd name="T60" fmla="*/ 1240 w 1571"/>
                <a:gd name="T61" fmla="*/ 1463 h 2034"/>
                <a:gd name="T62" fmla="*/ 1178 w 1571"/>
                <a:gd name="T63" fmla="*/ 1595 h 2034"/>
                <a:gd name="T64" fmla="*/ 1169 w 1571"/>
                <a:gd name="T65" fmla="*/ 1632 h 2034"/>
                <a:gd name="T66" fmla="*/ 1167 w 1571"/>
                <a:gd name="T67" fmla="*/ 1669 h 2034"/>
                <a:gd name="T68" fmla="*/ 1152 w 1571"/>
                <a:gd name="T69" fmla="*/ 1739 h 2034"/>
                <a:gd name="T70" fmla="*/ 986 w 1571"/>
                <a:gd name="T71" fmla="*/ 1971 h 2034"/>
                <a:gd name="T72" fmla="*/ 851 w 1571"/>
                <a:gd name="T73" fmla="*/ 2024 h 2034"/>
                <a:gd name="T74" fmla="*/ 705 w 1571"/>
                <a:gd name="T75" fmla="*/ 2027 h 2034"/>
                <a:gd name="T76" fmla="*/ 437 w 1571"/>
                <a:gd name="T77" fmla="*/ 1923 h 2034"/>
                <a:gd name="T78" fmla="*/ 282 w 1571"/>
                <a:gd name="T79" fmla="*/ 1680 h 2034"/>
                <a:gd name="T80" fmla="*/ 318 w 1571"/>
                <a:gd name="T81" fmla="*/ 1609 h 2034"/>
                <a:gd name="T82" fmla="*/ 397 w 1571"/>
                <a:gd name="T83" fmla="*/ 1646 h 2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71" h="2034">
                  <a:moveTo>
                    <a:pt x="397" y="1646"/>
                  </a:moveTo>
                  <a:cubicBezTo>
                    <a:pt x="423" y="1725"/>
                    <a:pt x="462" y="1793"/>
                    <a:pt x="516" y="1838"/>
                  </a:cubicBezTo>
                  <a:cubicBezTo>
                    <a:pt x="569" y="1883"/>
                    <a:pt x="640" y="1911"/>
                    <a:pt x="722" y="1917"/>
                  </a:cubicBezTo>
                  <a:cubicBezTo>
                    <a:pt x="742" y="1920"/>
                    <a:pt x="764" y="1920"/>
                    <a:pt x="781" y="1920"/>
                  </a:cubicBezTo>
                  <a:cubicBezTo>
                    <a:pt x="800" y="1920"/>
                    <a:pt x="817" y="1917"/>
                    <a:pt x="834" y="1914"/>
                  </a:cubicBezTo>
                  <a:cubicBezTo>
                    <a:pt x="867" y="1908"/>
                    <a:pt x="901" y="1894"/>
                    <a:pt x="930" y="1877"/>
                  </a:cubicBezTo>
                  <a:cubicBezTo>
                    <a:pt x="986" y="1841"/>
                    <a:pt x="1028" y="1779"/>
                    <a:pt x="1048" y="1708"/>
                  </a:cubicBezTo>
                  <a:cubicBezTo>
                    <a:pt x="1054" y="1691"/>
                    <a:pt x="1056" y="1672"/>
                    <a:pt x="1059" y="1655"/>
                  </a:cubicBezTo>
                  <a:cubicBezTo>
                    <a:pt x="1059" y="1649"/>
                    <a:pt x="1059" y="1646"/>
                    <a:pt x="1059" y="1640"/>
                  </a:cubicBezTo>
                  <a:lnTo>
                    <a:pt x="1062" y="1618"/>
                  </a:lnTo>
                  <a:cubicBezTo>
                    <a:pt x="1065" y="1595"/>
                    <a:pt x="1068" y="1578"/>
                    <a:pt x="1073" y="1561"/>
                  </a:cubicBezTo>
                  <a:cubicBezTo>
                    <a:pt x="1093" y="1497"/>
                    <a:pt x="1121" y="1449"/>
                    <a:pt x="1147" y="1404"/>
                  </a:cubicBezTo>
                  <a:cubicBezTo>
                    <a:pt x="1200" y="1313"/>
                    <a:pt x="1262" y="1234"/>
                    <a:pt x="1316" y="1158"/>
                  </a:cubicBezTo>
                  <a:cubicBezTo>
                    <a:pt x="1367" y="1088"/>
                    <a:pt x="1401" y="1012"/>
                    <a:pt x="1420" y="933"/>
                  </a:cubicBezTo>
                  <a:cubicBezTo>
                    <a:pt x="1440" y="852"/>
                    <a:pt x="1446" y="767"/>
                    <a:pt x="1432" y="688"/>
                  </a:cubicBezTo>
                  <a:cubicBezTo>
                    <a:pt x="1409" y="524"/>
                    <a:pt x="1316" y="369"/>
                    <a:pt x="1186" y="265"/>
                  </a:cubicBezTo>
                  <a:cubicBezTo>
                    <a:pt x="1121" y="211"/>
                    <a:pt x="1048" y="171"/>
                    <a:pt x="969" y="146"/>
                  </a:cubicBezTo>
                  <a:cubicBezTo>
                    <a:pt x="890" y="120"/>
                    <a:pt x="808" y="112"/>
                    <a:pt x="725" y="118"/>
                  </a:cubicBezTo>
                  <a:cubicBezTo>
                    <a:pt x="555" y="127"/>
                    <a:pt x="394" y="200"/>
                    <a:pt x="282" y="321"/>
                  </a:cubicBezTo>
                  <a:cubicBezTo>
                    <a:pt x="169" y="442"/>
                    <a:pt x="112" y="609"/>
                    <a:pt x="112" y="778"/>
                  </a:cubicBezTo>
                  <a:cubicBezTo>
                    <a:pt x="112" y="809"/>
                    <a:pt x="87" y="835"/>
                    <a:pt x="56" y="835"/>
                  </a:cubicBezTo>
                  <a:cubicBezTo>
                    <a:pt x="25" y="835"/>
                    <a:pt x="0" y="809"/>
                    <a:pt x="0" y="778"/>
                  </a:cubicBezTo>
                  <a:lnTo>
                    <a:pt x="0" y="778"/>
                  </a:lnTo>
                  <a:cubicBezTo>
                    <a:pt x="0" y="682"/>
                    <a:pt x="16" y="583"/>
                    <a:pt x="50" y="493"/>
                  </a:cubicBezTo>
                  <a:cubicBezTo>
                    <a:pt x="84" y="402"/>
                    <a:pt x="135" y="316"/>
                    <a:pt x="200" y="245"/>
                  </a:cubicBezTo>
                  <a:cubicBezTo>
                    <a:pt x="330" y="98"/>
                    <a:pt x="521" y="16"/>
                    <a:pt x="716" y="5"/>
                  </a:cubicBezTo>
                  <a:cubicBezTo>
                    <a:pt x="811" y="0"/>
                    <a:pt x="910" y="8"/>
                    <a:pt x="1003" y="39"/>
                  </a:cubicBezTo>
                  <a:cubicBezTo>
                    <a:pt x="1096" y="70"/>
                    <a:pt x="1183" y="118"/>
                    <a:pt x="1257" y="177"/>
                  </a:cubicBezTo>
                  <a:cubicBezTo>
                    <a:pt x="1406" y="299"/>
                    <a:pt x="1514" y="479"/>
                    <a:pt x="1542" y="671"/>
                  </a:cubicBezTo>
                  <a:cubicBezTo>
                    <a:pt x="1570" y="863"/>
                    <a:pt x="1519" y="1065"/>
                    <a:pt x="1406" y="1223"/>
                  </a:cubicBezTo>
                  <a:cubicBezTo>
                    <a:pt x="1350" y="1302"/>
                    <a:pt x="1291" y="1381"/>
                    <a:pt x="1240" y="1463"/>
                  </a:cubicBezTo>
                  <a:cubicBezTo>
                    <a:pt x="1214" y="1505"/>
                    <a:pt x="1192" y="1547"/>
                    <a:pt x="1178" y="1595"/>
                  </a:cubicBezTo>
                  <a:cubicBezTo>
                    <a:pt x="1175" y="1607"/>
                    <a:pt x="1172" y="1618"/>
                    <a:pt x="1169" y="1632"/>
                  </a:cubicBezTo>
                  <a:cubicBezTo>
                    <a:pt x="1169" y="1643"/>
                    <a:pt x="1169" y="1657"/>
                    <a:pt x="1167" y="1669"/>
                  </a:cubicBezTo>
                  <a:cubicBezTo>
                    <a:pt x="1164" y="1694"/>
                    <a:pt x="1158" y="1717"/>
                    <a:pt x="1152" y="1739"/>
                  </a:cubicBezTo>
                  <a:cubicBezTo>
                    <a:pt x="1127" y="1832"/>
                    <a:pt x="1068" y="1920"/>
                    <a:pt x="986" y="1971"/>
                  </a:cubicBezTo>
                  <a:cubicBezTo>
                    <a:pt x="944" y="1996"/>
                    <a:pt x="898" y="2016"/>
                    <a:pt x="851" y="2024"/>
                  </a:cubicBezTo>
                  <a:cubicBezTo>
                    <a:pt x="803" y="2033"/>
                    <a:pt x="756" y="2033"/>
                    <a:pt x="705" y="2027"/>
                  </a:cubicBezTo>
                  <a:cubicBezTo>
                    <a:pt x="609" y="2019"/>
                    <a:pt x="513" y="1985"/>
                    <a:pt x="437" y="1923"/>
                  </a:cubicBezTo>
                  <a:cubicBezTo>
                    <a:pt x="361" y="1861"/>
                    <a:pt x="313" y="1770"/>
                    <a:pt x="282" y="1680"/>
                  </a:cubicBezTo>
                  <a:cubicBezTo>
                    <a:pt x="273" y="1649"/>
                    <a:pt x="287" y="1618"/>
                    <a:pt x="318" y="1609"/>
                  </a:cubicBezTo>
                  <a:cubicBezTo>
                    <a:pt x="349" y="1601"/>
                    <a:pt x="389" y="1615"/>
                    <a:pt x="397" y="1646"/>
                  </a:cubicBezTo>
                </a:path>
              </a:pathLst>
            </a:custGeom>
            <a:grpFill/>
            <a:ln w="9525" cap="flat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A362583F-89D1-C86F-A261-2925D2494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7" y="553"/>
              <a:ext cx="216" cy="291"/>
            </a:xfrm>
            <a:custGeom>
              <a:avLst/>
              <a:gdLst>
                <a:gd name="T0" fmla="*/ 6 w 957"/>
                <a:gd name="T1" fmla="*/ 375 h 1287"/>
                <a:gd name="T2" fmla="*/ 127 w 957"/>
                <a:gd name="T3" fmla="*/ 139 h 1287"/>
                <a:gd name="T4" fmla="*/ 361 w 957"/>
                <a:gd name="T5" fmla="*/ 9 h 1287"/>
                <a:gd name="T6" fmla="*/ 432 w 957"/>
                <a:gd name="T7" fmla="*/ 0 h 1287"/>
                <a:gd name="T8" fmla="*/ 465 w 957"/>
                <a:gd name="T9" fmla="*/ 0 h 1287"/>
                <a:gd name="T10" fmla="*/ 496 w 957"/>
                <a:gd name="T11" fmla="*/ 3 h 1287"/>
                <a:gd name="T12" fmla="*/ 620 w 957"/>
                <a:gd name="T13" fmla="*/ 37 h 1287"/>
                <a:gd name="T14" fmla="*/ 826 w 957"/>
                <a:gd name="T15" fmla="*/ 184 h 1287"/>
                <a:gd name="T16" fmla="*/ 942 w 957"/>
                <a:gd name="T17" fmla="*/ 409 h 1287"/>
                <a:gd name="T18" fmla="*/ 956 w 957"/>
                <a:gd name="T19" fmla="*/ 536 h 1287"/>
                <a:gd name="T20" fmla="*/ 939 w 957"/>
                <a:gd name="T21" fmla="*/ 663 h 1287"/>
                <a:gd name="T22" fmla="*/ 888 w 957"/>
                <a:gd name="T23" fmla="*/ 784 h 1287"/>
                <a:gd name="T24" fmla="*/ 826 w 957"/>
                <a:gd name="T25" fmla="*/ 877 h 1287"/>
                <a:gd name="T26" fmla="*/ 705 w 957"/>
                <a:gd name="T27" fmla="*/ 1040 h 1287"/>
                <a:gd name="T28" fmla="*/ 671 w 957"/>
                <a:gd name="T29" fmla="*/ 1083 h 1287"/>
                <a:gd name="T30" fmla="*/ 603 w 957"/>
                <a:gd name="T31" fmla="*/ 1083 h 1287"/>
                <a:gd name="T32" fmla="*/ 589 w 957"/>
                <a:gd name="T33" fmla="*/ 1083 h 1287"/>
                <a:gd name="T34" fmla="*/ 569 w 957"/>
                <a:gd name="T35" fmla="*/ 1085 h 1287"/>
                <a:gd name="T36" fmla="*/ 533 w 957"/>
                <a:gd name="T37" fmla="*/ 1094 h 1287"/>
                <a:gd name="T38" fmla="*/ 465 w 957"/>
                <a:gd name="T39" fmla="*/ 1125 h 1287"/>
                <a:gd name="T40" fmla="*/ 376 w 957"/>
                <a:gd name="T41" fmla="*/ 1243 h 1287"/>
                <a:gd name="T42" fmla="*/ 302 w 957"/>
                <a:gd name="T43" fmla="*/ 1274 h 1287"/>
                <a:gd name="T44" fmla="*/ 271 w 957"/>
                <a:gd name="T45" fmla="*/ 1201 h 1287"/>
                <a:gd name="T46" fmla="*/ 404 w 957"/>
                <a:gd name="T47" fmla="*/ 1029 h 1287"/>
                <a:gd name="T48" fmla="*/ 504 w 957"/>
                <a:gd name="T49" fmla="*/ 984 h 1287"/>
                <a:gd name="T50" fmla="*/ 614 w 957"/>
                <a:gd name="T51" fmla="*/ 973 h 1287"/>
                <a:gd name="T52" fmla="*/ 614 w 957"/>
                <a:gd name="T53" fmla="*/ 973 h 1287"/>
                <a:gd name="T54" fmla="*/ 736 w 957"/>
                <a:gd name="T55" fmla="*/ 809 h 1287"/>
                <a:gd name="T56" fmla="*/ 792 w 957"/>
                <a:gd name="T57" fmla="*/ 725 h 1287"/>
                <a:gd name="T58" fmla="*/ 832 w 957"/>
                <a:gd name="T59" fmla="*/ 632 h 1287"/>
                <a:gd name="T60" fmla="*/ 834 w 957"/>
                <a:gd name="T61" fmla="*/ 432 h 1287"/>
                <a:gd name="T62" fmla="*/ 744 w 957"/>
                <a:gd name="T63" fmla="*/ 254 h 1287"/>
                <a:gd name="T64" fmla="*/ 581 w 957"/>
                <a:gd name="T65" fmla="*/ 139 h 1287"/>
                <a:gd name="T66" fmla="*/ 482 w 957"/>
                <a:gd name="T67" fmla="*/ 113 h 1287"/>
                <a:gd name="T68" fmla="*/ 381 w 957"/>
                <a:gd name="T69" fmla="*/ 116 h 1287"/>
                <a:gd name="T70" fmla="*/ 116 w 957"/>
                <a:gd name="T71" fmla="*/ 390 h 1287"/>
                <a:gd name="T72" fmla="*/ 116 w 957"/>
                <a:gd name="T73" fmla="*/ 390 h 1287"/>
                <a:gd name="T74" fmla="*/ 51 w 957"/>
                <a:gd name="T75" fmla="*/ 435 h 1287"/>
                <a:gd name="T76" fmla="*/ 6 w 957"/>
                <a:gd name="T77" fmla="*/ 375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57" h="1287">
                  <a:moveTo>
                    <a:pt x="6" y="375"/>
                  </a:moveTo>
                  <a:cubicBezTo>
                    <a:pt x="23" y="285"/>
                    <a:pt x="65" y="201"/>
                    <a:pt x="127" y="139"/>
                  </a:cubicBezTo>
                  <a:cubicBezTo>
                    <a:pt x="189" y="74"/>
                    <a:pt x="271" y="28"/>
                    <a:pt x="361" y="9"/>
                  </a:cubicBezTo>
                  <a:cubicBezTo>
                    <a:pt x="384" y="3"/>
                    <a:pt x="407" y="3"/>
                    <a:pt x="432" y="0"/>
                  </a:cubicBezTo>
                  <a:cubicBezTo>
                    <a:pt x="442" y="0"/>
                    <a:pt x="456" y="0"/>
                    <a:pt x="465" y="0"/>
                  </a:cubicBezTo>
                  <a:cubicBezTo>
                    <a:pt x="476" y="0"/>
                    <a:pt x="487" y="3"/>
                    <a:pt x="496" y="3"/>
                  </a:cubicBezTo>
                  <a:cubicBezTo>
                    <a:pt x="538" y="9"/>
                    <a:pt x="581" y="20"/>
                    <a:pt x="620" y="37"/>
                  </a:cubicBezTo>
                  <a:cubicBezTo>
                    <a:pt x="699" y="68"/>
                    <a:pt x="772" y="122"/>
                    <a:pt x="826" y="184"/>
                  </a:cubicBezTo>
                  <a:cubicBezTo>
                    <a:pt x="882" y="249"/>
                    <a:pt x="922" y="328"/>
                    <a:pt x="942" y="409"/>
                  </a:cubicBezTo>
                  <a:cubicBezTo>
                    <a:pt x="953" y="452"/>
                    <a:pt x="956" y="493"/>
                    <a:pt x="956" y="536"/>
                  </a:cubicBezTo>
                  <a:cubicBezTo>
                    <a:pt x="956" y="578"/>
                    <a:pt x="950" y="620"/>
                    <a:pt x="939" y="663"/>
                  </a:cubicBezTo>
                  <a:cubicBezTo>
                    <a:pt x="928" y="705"/>
                    <a:pt x="911" y="748"/>
                    <a:pt x="888" y="784"/>
                  </a:cubicBezTo>
                  <a:cubicBezTo>
                    <a:pt x="865" y="823"/>
                    <a:pt x="846" y="848"/>
                    <a:pt x="826" y="877"/>
                  </a:cubicBezTo>
                  <a:cubicBezTo>
                    <a:pt x="786" y="933"/>
                    <a:pt x="744" y="987"/>
                    <a:pt x="705" y="1040"/>
                  </a:cubicBezTo>
                  <a:lnTo>
                    <a:pt x="671" y="1083"/>
                  </a:lnTo>
                  <a:lnTo>
                    <a:pt x="603" y="1083"/>
                  </a:lnTo>
                  <a:lnTo>
                    <a:pt x="589" y="1083"/>
                  </a:lnTo>
                  <a:cubicBezTo>
                    <a:pt x="583" y="1083"/>
                    <a:pt x="578" y="1083"/>
                    <a:pt x="569" y="1085"/>
                  </a:cubicBezTo>
                  <a:cubicBezTo>
                    <a:pt x="555" y="1088"/>
                    <a:pt x="544" y="1088"/>
                    <a:pt x="533" y="1094"/>
                  </a:cubicBezTo>
                  <a:cubicBezTo>
                    <a:pt x="507" y="1100"/>
                    <a:pt x="485" y="1111"/>
                    <a:pt x="465" y="1125"/>
                  </a:cubicBezTo>
                  <a:cubicBezTo>
                    <a:pt x="426" y="1150"/>
                    <a:pt x="395" y="1193"/>
                    <a:pt x="376" y="1243"/>
                  </a:cubicBezTo>
                  <a:cubicBezTo>
                    <a:pt x="364" y="1272"/>
                    <a:pt x="330" y="1286"/>
                    <a:pt x="302" y="1274"/>
                  </a:cubicBezTo>
                  <a:cubicBezTo>
                    <a:pt x="274" y="1263"/>
                    <a:pt x="260" y="1229"/>
                    <a:pt x="271" y="1201"/>
                  </a:cubicBezTo>
                  <a:cubicBezTo>
                    <a:pt x="297" y="1133"/>
                    <a:pt x="342" y="1071"/>
                    <a:pt x="404" y="1029"/>
                  </a:cubicBezTo>
                  <a:cubicBezTo>
                    <a:pt x="434" y="1009"/>
                    <a:pt x="468" y="992"/>
                    <a:pt x="504" y="984"/>
                  </a:cubicBezTo>
                  <a:cubicBezTo>
                    <a:pt x="541" y="975"/>
                    <a:pt x="578" y="970"/>
                    <a:pt x="614" y="973"/>
                  </a:cubicBezTo>
                  <a:lnTo>
                    <a:pt x="614" y="973"/>
                  </a:lnTo>
                  <a:cubicBezTo>
                    <a:pt x="654" y="919"/>
                    <a:pt x="696" y="865"/>
                    <a:pt x="736" y="809"/>
                  </a:cubicBezTo>
                  <a:cubicBezTo>
                    <a:pt x="755" y="781"/>
                    <a:pt x="775" y="756"/>
                    <a:pt x="792" y="725"/>
                  </a:cubicBezTo>
                  <a:cubicBezTo>
                    <a:pt x="809" y="697"/>
                    <a:pt x="823" y="666"/>
                    <a:pt x="832" y="632"/>
                  </a:cubicBezTo>
                  <a:cubicBezTo>
                    <a:pt x="849" y="567"/>
                    <a:pt x="849" y="497"/>
                    <a:pt x="834" y="432"/>
                  </a:cubicBezTo>
                  <a:cubicBezTo>
                    <a:pt x="820" y="367"/>
                    <a:pt x="786" y="305"/>
                    <a:pt x="744" y="254"/>
                  </a:cubicBezTo>
                  <a:cubicBezTo>
                    <a:pt x="699" y="203"/>
                    <a:pt x="643" y="161"/>
                    <a:pt x="581" y="139"/>
                  </a:cubicBezTo>
                  <a:cubicBezTo>
                    <a:pt x="549" y="127"/>
                    <a:pt x="516" y="116"/>
                    <a:pt x="482" y="113"/>
                  </a:cubicBezTo>
                  <a:cubicBezTo>
                    <a:pt x="448" y="107"/>
                    <a:pt x="415" y="107"/>
                    <a:pt x="381" y="116"/>
                  </a:cubicBezTo>
                  <a:cubicBezTo>
                    <a:pt x="249" y="141"/>
                    <a:pt x="139" y="257"/>
                    <a:pt x="116" y="390"/>
                  </a:cubicBezTo>
                  <a:lnTo>
                    <a:pt x="116" y="390"/>
                  </a:lnTo>
                  <a:cubicBezTo>
                    <a:pt x="110" y="421"/>
                    <a:pt x="82" y="440"/>
                    <a:pt x="51" y="435"/>
                  </a:cubicBezTo>
                  <a:cubicBezTo>
                    <a:pt x="20" y="438"/>
                    <a:pt x="0" y="407"/>
                    <a:pt x="6" y="375"/>
                  </a:cubicBezTo>
                </a:path>
              </a:pathLst>
            </a:custGeom>
            <a:grpFill/>
            <a:ln w="9525" cap="flat">
              <a:solidFill>
                <a:schemeClr val="bg1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pic>
        <p:nvPicPr>
          <p:cNvPr id="21" name="グラフィックス 20" descr="チャットの吹き出し 枠線">
            <a:extLst>
              <a:ext uri="{FF2B5EF4-FFF2-40B4-BE49-F238E27FC236}">
                <a16:creationId xmlns:a16="http://schemas.microsoft.com/office/drawing/2014/main" id="{76566968-22A6-1A12-C5A2-0CC85CB3C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8982" y="3330075"/>
            <a:ext cx="540000" cy="540000"/>
          </a:xfrm>
          <a:prstGeom prst="rect">
            <a:avLst/>
          </a:prstGeom>
        </p:spPr>
      </p:pic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5504F8EA-5CF0-19D1-CC66-0FF9B7A02B40}"/>
              </a:ext>
            </a:extLst>
          </p:cNvPr>
          <p:cNvSpPr txBox="1"/>
          <p:nvPr/>
        </p:nvSpPr>
        <p:spPr>
          <a:xfrm>
            <a:off x="947739" y="2322378"/>
            <a:ext cx="10296524" cy="5112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メラビアンの法則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＝「</a:t>
            </a:r>
            <a:r>
              <a:rPr kumimoji="0" lang="en-US" altLang="ja-JP" sz="14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7-38-55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ルール（</a:t>
            </a:r>
            <a:r>
              <a:rPr kumimoji="0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の法則）」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D7648C2B-4437-A53E-C16C-278607EB3B35}"/>
              </a:ext>
            </a:extLst>
          </p:cNvPr>
          <p:cNvSpPr/>
          <p:nvPr/>
        </p:nvSpPr>
        <p:spPr>
          <a:xfrm>
            <a:off x="947737" y="3002583"/>
            <a:ext cx="10296525" cy="30162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コミュニケーションを取る際に影響する</a:t>
            </a:r>
            <a:r>
              <a:rPr kumimoji="0" lang="ja-JP" altLang="en-US" sz="16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「視覚情報」「聴覚情報」「言語情報」</a:t>
            </a:r>
            <a:r>
              <a:rPr kumimoji="0" lang="ja-JP" altLang="en-US" sz="14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の割合</a:t>
            </a:r>
            <a:endParaRPr kumimoji="0" lang="ja-JP" altLang="en-US" sz="1400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81DCC3BC-ED77-5F02-EE24-856D297A88BD}"/>
              </a:ext>
            </a:extLst>
          </p:cNvPr>
          <p:cNvSpPr/>
          <p:nvPr/>
        </p:nvSpPr>
        <p:spPr>
          <a:xfrm>
            <a:off x="8337789" y="4352157"/>
            <a:ext cx="2906473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00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非言語コミュニケーション（視覚・聴覚）だけで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93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％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A57EBE63-BA50-12E5-55A0-DCBCC8F73C15}"/>
              </a:ext>
            </a:extLst>
          </p:cNvPr>
          <p:cNvSpPr/>
          <p:nvPr/>
        </p:nvSpPr>
        <p:spPr>
          <a:xfrm>
            <a:off x="3970137" y="3731714"/>
            <a:ext cx="3962802" cy="86408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視覚情報</a:t>
            </a:r>
            <a:endParaRPr kumimoji="0" lang="en-US" altLang="ja-JP" sz="1600" b="1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態度や表情、仕草やしぐさやジェスチャー、</a:t>
            </a:r>
            <a:endParaRPr kumimoji="0" lang="en-US" altLang="ja-JP" sz="1400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目線など。ボディーランゲージ。</a:t>
            </a:r>
            <a:endParaRPr kumimoji="0" lang="ja-JP" altLang="en-US" sz="1400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5A8C17BB-1A69-E419-9014-A03ADB55C00F}"/>
              </a:ext>
            </a:extLst>
          </p:cNvPr>
          <p:cNvSpPr/>
          <p:nvPr/>
        </p:nvSpPr>
        <p:spPr>
          <a:xfrm>
            <a:off x="3970136" y="4664147"/>
            <a:ext cx="3962801" cy="86408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2">
                    <a:lumMod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聴覚情報</a:t>
            </a:r>
            <a:endParaRPr kumimoji="0" lang="en-US" altLang="ja-JP" sz="1600" b="1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話す声の大きさやトーン、テンポ、話し方など。</a:t>
            </a:r>
          </a:p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耳から得られる言葉以外の情報。</a:t>
            </a:r>
            <a:endParaRPr kumimoji="0" lang="ja-JP" altLang="en-US" sz="1400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72035B4A-55FB-43D2-7B6A-340DE840D3DB}"/>
              </a:ext>
            </a:extLst>
          </p:cNvPr>
          <p:cNvSpPr/>
          <p:nvPr/>
        </p:nvSpPr>
        <p:spPr>
          <a:xfrm>
            <a:off x="3970136" y="5596580"/>
            <a:ext cx="3962801" cy="58400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bg2">
                    <a:lumMod val="9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言語情報</a:t>
            </a:r>
            <a:endParaRPr kumimoji="0" lang="en-US" altLang="ja-JP" sz="1600" b="1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>
              <a:lnSpc>
                <a:spcPct val="130000"/>
              </a:lnSpc>
              <a:defRPr/>
            </a:pPr>
            <a:r>
              <a:rPr kumimoji="0" lang="ja-JP" altLang="en-US" sz="14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言葉や話の内容、手紙や印刷物に書いてある言葉</a:t>
            </a:r>
            <a:endParaRPr kumimoji="0" lang="ja-JP" altLang="en-US" sz="1400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28" name="右大かっこ 27">
            <a:extLst>
              <a:ext uri="{FF2B5EF4-FFF2-40B4-BE49-F238E27FC236}">
                <a16:creationId xmlns:a16="http://schemas.microsoft.com/office/drawing/2014/main" id="{339FFFA3-0213-D589-E6A2-441969C80BE4}"/>
              </a:ext>
            </a:extLst>
          </p:cNvPr>
          <p:cNvSpPr/>
          <p:nvPr/>
        </p:nvSpPr>
        <p:spPr>
          <a:xfrm>
            <a:off x="7995367" y="3868326"/>
            <a:ext cx="234233" cy="1659903"/>
          </a:xfrm>
          <a:prstGeom prst="rightBracket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右大かっこ 28">
            <a:extLst>
              <a:ext uri="{FF2B5EF4-FFF2-40B4-BE49-F238E27FC236}">
                <a16:creationId xmlns:a16="http://schemas.microsoft.com/office/drawing/2014/main" id="{91AB386E-14DC-0285-707F-895CB6A9835D}"/>
              </a:ext>
            </a:extLst>
          </p:cNvPr>
          <p:cNvSpPr/>
          <p:nvPr/>
        </p:nvSpPr>
        <p:spPr>
          <a:xfrm>
            <a:off x="7995367" y="5738781"/>
            <a:ext cx="234233" cy="470716"/>
          </a:xfrm>
          <a:prstGeom prst="rightBracket">
            <a:avLst/>
          </a:prstGeom>
          <a:ln w="254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91C86D80-FF51-3361-A56F-6DBB30255A82}"/>
              </a:ext>
            </a:extLst>
          </p:cNvPr>
          <p:cNvSpPr/>
          <p:nvPr/>
        </p:nvSpPr>
        <p:spPr>
          <a:xfrm>
            <a:off x="8337789" y="5788178"/>
            <a:ext cx="2906473" cy="30162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00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ja-JP" altLang="en-US" sz="1600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言語コミュニケーション</a:t>
            </a:r>
          </a:p>
        </p:txBody>
      </p:sp>
    </p:spTree>
    <p:extLst>
      <p:ext uri="{BB962C8B-B14F-4D97-AF65-F5344CB8AC3E}">
        <p14:creationId xmlns:p14="http://schemas.microsoft.com/office/powerpoint/2010/main" val="498774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A8CED8FA-E9BF-DBA7-592A-6E40DCE28C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40208" y="1454209"/>
            <a:ext cx="5414600" cy="36004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sz="1500" b="1" i="0" dirty="0">
                <a:effectLst/>
                <a:latin typeface="+mn-ea"/>
              </a:rPr>
              <a:t>Introduction</a:t>
            </a:r>
            <a:r>
              <a:rPr lang="en-US" altLang="ja-JP" b="1" i="0" dirty="0">
                <a:effectLst/>
                <a:latin typeface="+mn-ea"/>
              </a:rPr>
              <a:t>  </a:t>
            </a:r>
            <a:r>
              <a:rPr lang="ja-JP" altLang="en-US" sz="1900">
                <a:latin typeface="+mn-ea"/>
              </a:rPr>
              <a:t>ブランディングにおける</a:t>
            </a:r>
            <a:r>
              <a:rPr lang="en-US" altLang="ja-JP" sz="1900" dirty="0">
                <a:latin typeface="+mn-ea"/>
              </a:rPr>
              <a:t>2</a:t>
            </a:r>
            <a:r>
              <a:rPr lang="ja-JP" altLang="en-US" sz="1900">
                <a:latin typeface="+mn-ea"/>
              </a:rPr>
              <a:t>つの価値</a:t>
            </a: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6773C584-FED3-6FA1-6CDE-4AA013C2B0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740208" y="2408803"/>
            <a:ext cx="5414600" cy="360040"/>
          </a:xfrm>
        </p:spPr>
        <p:txBody>
          <a:bodyPr>
            <a:normAutofit lnSpcReduction="10000"/>
          </a:bodyPr>
          <a:lstStyle/>
          <a:p>
            <a:r>
              <a:rPr lang="ja-JP" altLang="en-US" sz="1400">
                <a:latin typeface="+mn-ea"/>
              </a:rPr>
              <a:t>推奨広告商品①</a:t>
            </a:r>
            <a:r>
              <a:rPr lang="en-US" altLang="ja-JP" sz="1400" dirty="0">
                <a:latin typeface="+mn-ea"/>
              </a:rPr>
              <a:t> </a:t>
            </a:r>
            <a:r>
              <a:rPr lang="ja-JP" altLang="en-US">
                <a:latin typeface="+mn-ea"/>
              </a:rPr>
              <a:t>トップページ</a:t>
            </a:r>
            <a:r>
              <a:rPr lang="en-US" altLang="ja-JP" dirty="0">
                <a:latin typeface="+mn-ea"/>
              </a:rPr>
              <a:t> </a:t>
            </a:r>
            <a:r>
              <a:rPr lang="ja-JP" altLang="en-US">
                <a:latin typeface="+mn-ea"/>
              </a:rPr>
              <a:t>トピックス</a:t>
            </a:r>
            <a:r>
              <a:rPr lang="en-US" altLang="ja-JP" dirty="0">
                <a:latin typeface="+mn-ea"/>
              </a:rPr>
              <a:t>PR</a:t>
            </a:r>
            <a:endParaRPr kumimoji="1" lang="ja-JP" altLang="en-US">
              <a:latin typeface="+mn-ea"/>
            </a:endParaRPr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B991B937-3351-949D-DC76-16DC5018CAF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740208" y="3333252"/>
            <a:ext cx="5414600" cy="360040"/>
          </a:xfrm>
        </p:spPr>
        <p:txBody>
          <a:bodyPr>
            <a:normAutofit lnSpcReduction="10000"/>
          </a:bodyPr>
          <a:lstStyle/>
          <a:p>
            <a:r>
              <a:rPr lang="ja-JP" altLang="en-US" sz="1400"/>
              <a:t>推奨広告商品②</a:t>
            </a:r>
            <a:r>
              <a:rPr lang="en-US" altLang="ja-JP" sz="1400" dirty="0"/>
              <a:t>  </a:t>
            </a:r>
            <a:r>
              <a:rPr lang="ja-JP" altLang="en-US"/>
              <a:t>ブランドパネル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999D19E6-EE6B-C821-A6E5-E8820E6F95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40208" y="4227555"/>
            <a:ext cx="5414600" cy="360040"/>
          </a:xfrm>
        </p:spPr>
        <p:txBody>
          <a:bodyPr>
            <a:normAutofit lnSpcReduction="10000"/>
          </a:bodyPr>
          <a:lstStyle/>
          <a:p>
            <a:r>
              <a:rPr lang="ja-JP" altLang="en-US"/>
              <a:t>ブランドパネル出稿時の推奨プラン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51E9D4F0-70FA-81B7-CD9A-F30734CF9CF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740207" y="5151116"/>
            <a:ext cx="7146615" cy="36004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ja-JP" altLang="en-US" sz="1600">
                <a:latin typeface="Meiryo" panose="020B0604030504040204" pitchFamily="34" charset="-128"/>
                <a:ea typeface="Meiryo" panose="020B0604030504040204" pitchFamily="34" charset="-128"/>
              </a:rPr>
              <a:t>ブランドパネル リッチフォーマット </a:t>
            </a:r>
            <a:r>
              <a:rPr lang="en" altLang="ja-JP" sz="1600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 sz="1400"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600">
                <a:latin typeface="Meiryo" panose="020B0604030504040204" pitchFamily="34" charset="-128"/>
                <a:ea typeface="Meiryo" panose="020B0604030504040204" pitchFamily="34" charset="-128"/>
              </a:rPr>
              <a:t>アップデート概要</a:t>
            </a:r>
          </a:p>
        </p:txBody>
      </p:sp>
    </p:spTree>
    <p:extLst>
      <p:ext uri="{BB962C8B-B14F-4D97-AF65-F5344CB8AC3E}">
        <p14:creationId xmlns:p14="http://schemas.microsoft.com/office/powerpoint/2010/main" val="2861593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円/楕円 82">
            <a:extLst>
              <a:ext uri="{FF2B5EF4-FFF2-40B4-BE49-F238E27FC236}">
                <a16:creationId xmlns:a16="http://schemas.microsoft.com/office/drawing/2014/main" id="{67E6ED4E-23B6-6089-8EF5-339E87C37E75}"/>
              </a:ext>
            </a:extLst>
          </p:cNvPr>
          <p:cNvSpPr/>
          <p:nvPr/>
        </p:nvSpPr>
        <p:spPr>
          <a:xfrm>
            <a:off x="7288427" y="2295298"/>
            <a:ext cx="3814907" cy="3814907"/>
          </a:xfrm>
          <a:prstGeom prst="ellipse">
            <a:avLst/>
          </a:prstGeom>
          <a:solidFill>
            <a:srgbClr val="FD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ポイント①　ブランドの情緒的価値の発信に最適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ブランドパネルはトップページの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st view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という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一番目立つポジション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、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かつ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占有率の高いフォーマット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で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視覚的なアプローチが可能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9B43B73-48D1-8054-16C3-0C6AA56421B9}"/>
              </a:ext>
            </a:extLst>
          </p:cNvPr>
          <p:cNvSpPr txBox="1"/>
          <p:nvPr/>
        </p:nvSpPr>
        <p:spPr>
          <a:xfrm>
            <a:off x="7830038" y="2377346"/>
            <a:ext cx="286045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参考：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広告認知効果比較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7FF574F0-8BB2-5E8A-04DD-291E33CC7441}"/>
              </a:ext>
            </a:extLst>
          </p:cNvPr>
          <p:cNvGrpSpPr/>
          <p:nvPr/>
        </p:nvGrpSpPr>
        <p:grpSpPr>
          <a:xfrm>
            <a:off x="7290137" y="2198386"/>
            <a:ext cx="3721733" cy="3531110"/>
            <a:chOff x="7121938" y="2343138"/>
            <a:chExt cx="3953527" cy="3531110"/>
          </a:xfrm>
        </p:grpSpPr>
        <p:graphicFrame>
          <p:nvGraphicFramePr>
            <p:cNvPr id="79" name="グラフ 78">
              <a:extLst>
                <a:ext uri="{FF2B5EF4-FFF2-40B4-BE49-F238E27FC236}">
                  <a16:creationId xmlns:a16="http://schemas.microsoft.com/office/drawing/2014/main" id="{7AEDE9E9-CE3E-9841-566A-C71534B97D4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51989987"/>
                </p:ext>
              </p:extLst>
            </p:nvPr>
          </p:nvGraphicFramePr>
          <p:xfrm>
            <a:off x="7121938" y="2343138"/>
            <a:ext cx="3953527" cy="35184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4F0816C1-D088-15D8-82DD-7CA53AF56BBF}"/>
                </a:ext>
              </a:extLst>
            </p:cNvPr>
            <p:cNvSpPr txBox="1"/>
            <p:nvPr/>
          </p:nvSpPr>
          <p:spPr>
            <a:xfrm>
              <a:off x="9671314" y="5574166"/>
              <a:ext cx="1348649" cy="300082"/>
            </a:xfrm>
            <a:prstGeom prst="roundRect">
              <a:avLst>
                <a:gd name="adj" fmla="val 0"/>
              </a:avLst>
            </a:prstGeom>
            <a:noFill/>
            <a:ln w="635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0" tIns="0" rIns="0" bIns="0" numCol="1" spcCol="38100" rtlCol="0" anchor="ctr">
              <a:spAutoFit/>
            </a:bodyPr>
            <a:lstStyle/>
            <a:p>
              <a:pPr marL="0" marR="0" lvl="0" indent="0" algn="ctr" defTabSz="8255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kern="0">
                  <a:solidFill>
                    <a:schemeClr val="accent3"/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ブランドパネル</a:t>
              </a:r>
              <a:endParaRPr kumimoji="0" lang="ja-JP" altLang="en-US" sz="9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endParaRPr>
            </a:p>
            <a:p>
              <a:pPr marL="0" marR="0" lvl="0" indent="0" algn="ctr" defTabSz="8255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kern="0">
                  <a:solidFill>
                    <a:schemeClr val="accent3"/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（リッチフォーマット）</a:t>
              </a:r>
              <a:endParaRPr kumimoji="0" lang="ja-JP" altLang="en-US" sz="900" i="0" u="none" strike="noStrike" kern="0" cap="none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endParaRPr>
            </a:p>
          </p:txBody>
        </p:sp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48279E39-EE4E-2F97-4E04-78B75EF3FD63}"/>
              </a:ext>
            </a:extLst>
          </p:cNvPr>
          <p:cNvGrpSpPr/>
          <p:nvPr/>
        </p:nvGrpSpPr>
        <p:grpSpPr>
          <a:xfrm>
            <a:off x="2798969" y="2870756"/>
            <a:ext cx="3794680" cy="2851322"/>
            <a:chOff x="2798969" y="2884824"/>
            <a:chExt cx="3794680" cy="2851322"/>
          </a:xfrm>
          <a:effectLst/>
        </p:grpSpPr>
        <p:pic>
          <p:nvPicPr>
            <p:cNvPr id="30" name="図 29">
              <a:extLst>
                <a:ext uri="{FF2B5EF4-FFF2-40B4-BE49-F238E27FC236}">
                  <a16:creationId xmlns:a16="http://schemas.microsoft.com/office/drawing/2014/main" id="{DC2DDD19-E175-E797-5C82-2F100B6D67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32" name="図 31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2C03F644-5206-38F1-F232-32E1682067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33" name="図 32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4D97658F-93A2-7280-4E20-939348A6B7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11" name="図 10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9DB3216C-62C0-ADCB-2EB2-74EA03B7CB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34" name="図 33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2FA9FA23-4DC7-7C81-EC20-B2F913EC91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</p:grp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DF86DB60-5F0E-578B-C681-186C1F3C964A}"/>
              </a:ext>
            </a:extLst>
          </p:cNvPr>
          <p:cNvGrpSpPr/>
          <p:nvPr/>
        </p:nvGrpSpPr>
        <p:grpSpPr>
          <a:xfrm>
            <a:off x="947738" y="2827477"/>
            <a:ext cx="1679948" cy="2902020"/>
            <a:chOff x="947738" y="1267405"/>
            <a:chExt cx="2561944" cy="4425620"/>
          </a:xfrm>
        </p:grpSpPr>
        <p:grpSp>
          <p:nvGrpSpPr>
            <p:cNvPr id="37" name="グループ化 36">
              <a:extLst>
                <a:ext uri="{FF2B5EF4-FFF2-40B4-BE49-F238E27FC236}">
                  <a16:creationId xmlns:a16="http://schemas.microsoft.com/office/drawing/2014/main" id="{9A4DDB2B-20C4-35B8-7A6C-B1069AA42FAA}"/>
                </a:ext>
              </a:extLst>
            </p:cNvPr>
            <p:cNvGrpSpPr/>
            <p:nvPr/>
          </p:nvGrpSpPr>
          <p:grpSpPr>
            <a:xfrm>
              <a:off x="947738" y="1267405"/>
              <a:ext cx="2561944" cy="4425620"/>
              <a:chOff x="931156" y="1340380"/>
              <a:chExt cx="2475816" cy="4276839"/>
            </a:xfrm>
          </p:grpSpPr>
          <p:pic>
            <p:nvPicPr>
              <p:cNvPr id="39" name="図 38">
                <a:extLst>
                  <a:ext uri="{FF2B5EF4-FFF2-40B4-BE49-F238E27FC236}">
                    <a16:creationId xmlns:a16="http://schemas.microsoft.com/office/drawing/2014/main" id="{662ED79F-CB0E-1149-9FEA-D9CE620FD1C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11031"/>
              <a:stretch/>
            </p:blipFill>
            <p:spPr>
              <a:xfrm>
                <a:off x="1096020" y="1455335"/>
                <a:ext cx="2146089" cy="4161882"/>
              </a:xfrm>
              <a:prstGeom prst="rect">
                <a:avLst/>
              </a:prstGeom>
            </p:spPr>
          </p:pic>
          <p:pic>
            <p:nvPicPr>
              <p:cNvPr id="40" name="図 39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C74737A1-4973-E454-DBB6-FB45E7C396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13461"/>
              <a:stretch/>
            </p:blipFill>
            <p:spPr>
              <a:xfrm>
                <a:off x="931156" y="1340380"/>
                <a:ext cx="2475816" cy="4276839"/>
              </a:xfrm>
              <a:prstGeom prst="rect">
                <a:avLst/>
              </a:prstGeom>
              <a:effectLst/>
            </p:spPr>
          </p:pic>
        </p:grpSp>
        <p:pic>
          <p:nvPicPr>
            <p:cNvPr id="38" name="図 37">
              <a:extLst>
                <a:ext uri="{FF2B5EF4-FFF2-40B4-BE49-F238E27FC236}">
                  <a16:creationId xmlns:a16="http://schemas.microsoft.com/office/drawing/2014/main" id="{BB7F567D-F2F8-4E89-5827-5CE815FC08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46FF8FA-2C57-9E6D-C1C7-DE9DE5136AEC}"/>
              </a:ext>
            </a:extLst>
          </p:cNvPr>
          <p:cNvSpPr/>
          <p:nvPr/>
        </p:nvSpPr>
        <p:spPr>
          <a:xfrm>
            <a:off x="9832082" y="6034030"/>
            <a:ext cx="1716817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2020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6731176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D134623A-059B-422E-4D84-CAD13E95FBE6}"/>
              </a:ext>
            </a:extLst>
          </p:cNvPr>
          <p:cNvSpPr/>
          <p:nvPr/>
        </p:nvSpPr>
        <p:spPr>
          <a:xfrm>
            <a:off x="0" y="3849902"/>
            <a:ext cx="12192000" cy="1357500"/>
          </a:xfrm>
          <a:prstGeom prst="rect">
            <a:avLst/>
          </a:prstGeom>
          <a:solidFill>
            <a:srgbClr val="FD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多様なフォーマットでブランディング効果最大化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437E320-82D5-A014-0245-44DD01DDD4C4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ブランドパネルでは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画面占有率の高いリッチフォーマットや動画フォーマットなど</a:t>
            </a:r>
            <a:endParaRPr kumimoji="0" lang="en-US" altLang="ja-JP" b="1" kern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様々な広告フォーマットで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視覚的なアプローチが可能</a:t>
            </a:r>
          </a:p>
        </p:txBody>
      </p: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4D188D5A-F48D-EB02-17BA-DB26D8661BB2}"/>
              </a:ext>
            </a:extLst>
          </p:cNvPr>
          <p:cNvGrpSpPr/>
          <p:nvPr/>
        </p:nvGrpSpPr>
        <p:grpSpPr>
          <a:xfrm>
            <a:off x="6115488" y="2941594"/>
            <a:ext cx="1816812" cy="3138446"/>
            <a:chOff x="947738" y="1267405"/>
            <a:chExt cx="2561944" cy="4425620"/>
          </a:xfrm>
        </p:grpSpPr>
        <p:grpSp>
          <p:nvGrpSpPr>
            <p:cNvPr id="22" name="グループ化 21">
              <a:extLst>
                <a:ext uri="{FF2B5EF4-FFF2-40B4-BE49-F238E27FC236}">
                  <a16:creationId xmlns:a16="http://schemas.microsoft.com/office/drawing/2014/main" id="{8E214BC6-1FB5-566F-222F-D5E0DC625508}"/>
                </a:ext>
              </a:extLst>
            </p:cNvPr>
            <p:cNvGrpSpPr/>
            <p:nvPr/>
          </p:nvGrpSpPr>
          <p:grpSpPr>
            <a:xfrm>
              <a:off x="947738" y="1267405"/>
              <a:ext cx="2561944" cy="4425620"/>
              <a:chOff x="931156" y="1340380"/>
              <a:chExt cx="2475816" cy="4276839"/>
            </a:xfrm>
          </p:grpSpPr>
          <p:pic>
            <p:nvPicPr>
              <p:cNvPr id="23" name="図 22">
                <a:extLst>
                  <a:ext uri="{FF2B5EF4-FFF2-40B4-BE49-F238E27FC236}">
                    <a16:creationId xmlns:a16="http://schemas.microsoft.com/office/drawing/2014/main" id="{2760BFAD-8706-CD95-5B7A-F35F9DEDD7A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11031"/>
              <a:stretch/>
            </p:blipFill>
            <p:spPr>
              <a:xfrm>
                <a:off x="1096020" y="1455335"/>
                <a:ext cx="2146089" cy="4161882"/>
              </a:xfrm>
              <a:prstGeom prst="rect">
                <a:avLst/>
              </a:prstGeom>
            </p:spPr>
          </p:pic>
          <p:pic>
            <p:nvPicPr>
              <p:cNvPr id="24" name="図 23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FF83C419-44FB-879A-3CEE-C4B011E6DF4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13461"/>
              <a:stretch/>
            </p:blipFill>
            <p:spPr>
              <a:xfrm>
                <a:off x="931156" y="1340380"/>
                <a:ext cx="2475816" cy="4276839"/>
              </a:xfrm>
              <a:prstGeom prst="rect">
                <a:avLst/>
              </a:prstGeom>
              <a:effectLst/>
            </p:spPr>
          </p:pic>
        </p:grpSp>
        <p:pic>
          <p:nvPicPr>
            <p:cNvPr id="25" name="図 24">
              <a:extLst>
                <a:ext uri="{FF2B5EF4-FFF2-40B4-BE49-F238E27FC236}">
                  <a16:creationId xmlns:a16="http://schemas.microsoft.com/office/drawing/2014/main" id="{74E98CB4-D2B8-E00D-D375-04BA4B856E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5C00A608-B7B1-970B-6540-FCB56FAB3A84}"/>
              </a:ext>
            </a:extLst>
          </p:cNvPr>
          <p:cNvGrpSpPr/>
          <p:nvPr/>
        </p:nvGrpSpPr>
        <p:grpSpPr>
          <a:xfrm>
            <a:off x="947738" y="2979311"/>
            <a:ext cx="4096194" cy="3098683"/>
            <a:chOff x="2796367" y="2862041"/>
            <a:chExt cx="3787619" cy="2865252"/>
          </a:xfrm>
        </p:grpSpPr>
        <p:pic>
          <p:nvPicPr>
            <p:cNvPr id="30" name="図 29">
              <a:extLst>
                <a:ext uri="{FF2B5EF4-FFF2-40B4-BE49-F238E27FC236}">
                  <a16:creationId xmlns:a16="http://schemas.microsoft.com/office/drawing/2014/main" id="{DC2DDD19-E175-E797-5C82-2F100B6D678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72493"/>
              <a:ext cx="3754160" cy="2847599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5" name="図 4">
              <a:extLst>
                <a:ext uri="{FF2B5EF4-FFF2-40B4-BE49-F238E27FC236}">
                  <a16:creationId xmlns:a16="http://schemas.microsoft.com/office/drawing/2014/main" id="{3678915E-4E4B-59D3-973F-E13DB7BC12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88443"/>
            <a:stretch/>
          </p:blipFill>
          <p:spPr>
            <a:xfrm>
              <a:off x="2796367" y="2872493"/>
              <a:ext cx="497648" cy="28548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  <a:effectLst/>
          </p:spPr>
        </p:pic>
        <p:pic>
          <p:nvPicPr>
            <p:cNvPr id="6" name="図 5">
              <a:extLst>
                <a:ext uri="{FF2B5EF4-FFF2-40B4-BE49-F238E27FC236}">
                  <a16:creationId xmlns:a16="http://schemas.microsoft.com/office/drawing/2014/main" id="{3C6E3CBF-8FE8-49B7-CCAB-7E3BF6023F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8544" r="235"/>
            <a:stretch/>
          </p:blipFill>
          <p:spPr>
            <a:xfrm>
              <a:off x="6100767" y="2862041"/>
              <a:ext cx="483219" cy="28548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  <a:effectLst/>
          </p:spPr>
        </p:pic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CD418C41-68F5-F455-C8A6-9A848F39F8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800" t="22590" r="11994" b="48656"/>
            <a:stretch/>
          </p:blipFill>
          <p:spPr>
            <a:xfrm>
              <a:off x="3296884" y="3460170"/>
              <a:ext cx="2798481" cy="700011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  <a:effectLst/>
          </p:spPr>
        </p:pic>
      </p:grpSp>
      <p:pic>
        <p:nvPicPr>
          <p:cNvPr id="17" name="図 16">
            <a:extLst>
              <a:ext uri="{FF2B5EF4-FFF2-40B4-BE49-F238E27FC236}">
                <a16:creationId xmlns:a16="http://schemas.microsoft.com/office/drawing/2014/main" id="{44F03823-9046-FDC1-6271-6D6223F041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" b="58687"/>
          <a:stretch/>
        </p:blipFill>
        <p:spPr>
          <a:xfrm>
            <a:off x="9124838" y="3025951"/>
            <a:ext cx="1574851" cy="1402962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A5096F4F-4089-96E0-80C2-BCEE116E18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11" b="6979"/>
          <a:stretch/>
        </p:blipFill>
        <p:spPr>
          <a:xfrm>
            <a:off x="9124838" y="4286463"/>
            <a:ext cx="1574851" cy="1791530"/>
          </a:xfrm>
          <a:prstGeom prst="rect">
            <a:avLst/>
          </a:prstGeom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7C22BE8-31CE-DCB7-0436-11FEFB0236A8}"/>
              </a:ext>
            </a:extLst>
          </p:cNvPr>
          <p:cNvSpPr txBox="1"/>
          <p:nvPr/>
        </p:nvSpPr>
        <p:spPr>
          <a:xfrm>
            <a:off x="947738" y="6170610"/>
            <a:ext cx="2996013" cy="19043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ja-JP" sz="9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9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詳細はフォーマットガイド（</a:t>
            </a:r>
            <a:r>
              <a:rPr kumimoji="1" lang="en-US" altLang="ja-JP" sz="9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URL</a:t>
            </a:r>
            <a:r>
              <a:rPr kumimoji="1" lang="ja-JP" altLang="en-US" sz="9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）をご参照ください。</a:t>
            </a:r>
            <a:endParaRPr kumimoji="1" lang="en-US" altLang="ja-JP" sz="90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FEC296F4-691F-F827-6C6D-1A4719AC6337}"/>
              </a:ext>
            </a:extLst>
          </p:cNvPr>
          <p:cNvSpPr txBox="1"/>
          <p:nvPr/>
        </p:nvSpPr>
        <p:spPr>
          <a:xfrm>
            <a:off x="947736" y="2302891"/>
            <a:ext cx="4084735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EE5C2A8D-3575-76E5-5E1B-903356ECA2A5}"/>
              </a:ext>
            </a:extLst>
          </p:cNvPr>
          <p:cNvSpPr txBox="1"/>
          <p:nvPr/>
        </p:nvSpPr>
        <p:spPr>
          <a:xfrm>
            <a:off x="5690971" y="2302891"/>
            <a:ext cx="2664000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動画フォーマット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C2116269-067C-5B91-F46C-40DB56CE7280}"/>
              </a:ext>
            </a:extLst>
          </p:cNvPr>
          <p:cNvSpPr txBox="1"/>
          <p:nvPr/>
        </p:nvSpPr>
        <p:spPr>
          <a:xfrm>
            <a:off x="8580263" y="2302891"/>
            <a:ext cx="2664000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カルーセルフォーマット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3" name="Picture 6">
            <a:extLst>
              <a:ext uri="{FF2B5EF4-FFF2-40B4-BE49-F238E27FC236}">
                <a16:creationId xmlns:a16="http://schemas.microsoft.com/office/drawing/2014/main" id="{E2C64BB5-DB4F-D743-BF6D-9DFC6BB9E5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673" b="59740"/>
          <a:stretch/>
        </p:blipFill>
        <p:spPr bwMode="auto">
          <a:xfrm>
            <a:off x="9119674" y="3541581"/>
            <a:ext cx="1584000" cy="74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図 17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30E87D16-192B-94E2-45A5-40335A9ACF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13461"/>
          <a:stretch/>
        </p:blipFill>
        <p:spPr>
          <a:xfrm>
            <a:off x="9003857" y="2941594"/>
            <a:ext cx="1816812" cy="3138446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938161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正方形/長方形 99">
            <a:extLst>
              <a:ext uri="{FF2B5EF4-FFF2-40B4-BE49-F238E27FC236}">
                <a16:creationId xmlns:a16="http://schemas.microsoft.com/office/drawing/2014/main" id="{380BB1B4-62FA-35DF-AA5F-243C4DB09BC8}"/>
              </a:ext>
            </a:extLst>
          </p:cNvPr>
          <p:cNvSpPr/>
          <p:nvPr/>
        </p:nvSpPr>
        <p:spPr>
          <a:xfrm>
            <a:off x="0" y="3508104"/>
            <a:ext cx="12192000" cy="1357500"/>
          </a:xfrm>
          <a:prstGeom prst="rect">
            <a:avLst/>
          </a:prstGeom>
          <a:solidFill>
            <a:srgbClr val="FDF2F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トップページカスタマイズの活用による広告効果増大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リッチなアニメーション演出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を展開できるトップページカスタマイズを活用することで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ユーザーに対してさらに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強烈にプロモーションを印象付ける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ことが可能</a:t>
            </a:r>
            <a:endParaRPr kumimoji="0" lang="ja-JP" altLang="en-US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2CF4ADAB-45AF-BD38-CA93-ED558E5BDCF5}"/>
              </a:ext>
            </a:extLst>
          </p:cNvPr>
          <p:cNvGrpSpPr/>
          <p:nvPr/>
        </p:nvGrpSpPr>
        <p:grpSpPr>
          <a:xfrm>
            <a:off x="947739" y="3671248"/>
            <a:ext cx="1354182" cy="2710429"/>
            <a:chOff x="466186" y="3607365"/>
            <a:chExt cx="2561944" cy="5127793"/>
          </a:xfrm>
        </p:grpSpPr>
        <p:grpSp>
          <p:nvGrpSpPr>
            <p:cNvPr id="22" name="グループ化 21">
              <a:extLst>
                <a:ext uri="{FF2B5EF4-FFF2-40B4-BE49-F238E27FC236}">
                  <a16:creationId xmlns:a16="http://schemas.microsoft.com/office/drawing/2014/main" id="{9899C21F-7FDE-F514-522F-3AEF25B67196}"/>
                </a:ext>
              </a:extLst>
            </p:cNvPr>
            <p:cNvGrpSpPr/>
            <p:nvPr/>
          </p:nvGrpSpPr>
          <p:grpSpPr>
            <a:xfrm>
              <a:off x="466186" y="3607365"/>
              <a:ext cx="2561944" cy="5127793"/>
              <a:chOff x="931156" y="1340379"/>
              <a:chExt cx="2475816" cy="4955406"/>
            </a:xfrm>
          </p:grpSpPr>
          <p:pic>
            <p:nvPicPr>
              <p:cNvPr id="24" name="図 23">
                <a:extLst>
                  <a:ext uri="{FF2B5EF4-FFF2-40B4-BE49-F238E27FC236}">
                    <a16:creationId xmlns:a16="http://schemas.microsoft.com/office/drawing/2014/main" id="{13B6DCE2-E13D-F9B9-B091-9CCB353D73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25" name="図 24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28D94277-B5DE-049E-5B3D-6E20E723057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9" name="図 8" descr="カップに入った飲み物&#10;&#10;自動的に生成された説明">
              <a:extLst>
                <a:ext uri="{FF2B5EF4-FFF2-40B4-BE49-F238E27FC236}">
                  <a16:creationId xmlns:a16="http://schemas.microsoft.com/office/drawing/2014/main" id="{1CAEAFF0-B28E-8573-79A9-66D4942A6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379" y="4459232"/>
              <a:ext cx="2196000" cy="1235249"/>
            </a:xfrm>
            <a:prstGeom prst="rect">
              <a:avLst/>
            </a:prstGeom>
          </p:spPr>
        </p:pic>
      </p:grp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2E669B4F-744D-E138-9C4D-26BC80C579D1}"/>
              </a:ext>
            </a:extLst>
          </p:cNvPr>
          <p:cNvGrpSpPr/>
          <p:nvPr/>
        </p:nvGrpSpPr>
        <p:grpSpPr>
          <a:xfrm>
            <a:off x="2124144" y="2360822"/>
            <a:ext cx="2501879" cy="4039702"/>
            <a:chOff x="3225717" y="2402714"/>
            <a:chExt cx="1987967" cy="3209905"/>
          </a:xfrm>
        </p:grpSpPr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DC4825EA-20C9-13F3-DE24-76B21166EC99}"/>
                </a:ext>
              </a:extLst>
            </p:cNvPr>
            <p:cNvGrpSpPr/>
            <p:nvPr/>
          </p:nvGrpSpPr>
          <p:grpSpPr>
            <a:xfrm>
              <a:off x="3358094" y="2495017"/>
              <a:ext cx="1724400" cy="3117602"/>
              <a:chOff x="3358094" y="2495017"/>
              <a:chExt cx="1724400" cy="3117602"/>
            </a:xfrm>
          </p:grpSpPr>
          <p:pic>
            <p:nvPicPr>
              <p:cNvPr id="35" name="図 34">
                <a:extLst>
                  <a:ext uri="{FF2B5EF4-FFF2-40B4-BE49-F238E27FC236}">
                    <a16:creationId xmlns:a16="http://schemas.microsoft.com/office/drawing/2014/main" id="{AA24DA84-722A-B9F3-0037-F6DC429464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19" b="17002"/>
              <a:stretch/>
            </p:blipFill>
            <p:spPr>
              <a:xfrm>
                <a:off x="3358094" y="2495018"/>
                <a:ext cx="1724400" cy="3117601"/>
              </a:xfrm>
              <a:prstGeom prst="rect">
                <a:avLst/>
              </a:prstGeom>
            </p:spPr>
          </p:pic>
          <p:pic>
            <p:nvPicPr>
              <p:cNvPr id="38" name="図 37" descr="カレンダー が含まれている画像&#10;&#10;自動的に生成された説明">
                <a:extLst>
                  <a:ext uri="{FF2B5EF4-FFF2-40B4-BE49-F238E27FC236}">
                    <a16:creationId xmlns:a16="http://schemas.microsoft.com/office/drawing/2014/main" id="{79B1832B-974D-262C-3ACE-440AF01093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58094" y="2495017"/>
                <a:ext cx="1724400" cy="2694375"/>
              </a:xfrm>
              <a:prstGeom prst="rect">
                <a:avLst/>
              </a:prstGeom>
            </p:spPr>
          </p:pic>
        </p:grpSp>
        <p:pic>
          <p:nvPicPr>
            <p:cNvPr id="36" name="図 35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744FE4E6-F6BF-B75E-7138-67442D70C3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9111"/>
            <a:stretch/>
          </p:blipFill>
          <p:spPr>
            <a:xfrm>
              <a:off x="3225717" y="2402714"/>
              <a:ext cx="1987967" cy="3209904"/>
            </a:xfrm>
            <a:prstGeom prst="rect">
              <a:avLst/>
            </a:prstGeom>
            <a:effectLst/>
          </p:spPr>
        </p:pic>
      </p:grpSp>
      <p:pic>
        <p:nvPicPr>
          <p:cNvPr id="45" name="グラフィックス 44" descr="矢印: 緩い曲線 単色塗りつぶし">
            <a:extLst>
              <a:ext uri="{FF2B5EF4-FFF2-40B4-BE49-F238E27FC236}">
                <a16:creationId xmlns:a16="http://schemas.microsoft.com/office/drawing/2014/main" id="{25FB397E-1DB1-F47F-5F78-93FC02360CA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430060" flipH="1">
            <a:off x="1182197" y="2928077"/>
            <a:ext cx="914400" cy="914400"/>
          </a:xfrm>
          <a:prstGeom prst="rect">
            <a:avLst/>
          </a:prstGeom>
          <a:effectLst>
            <a:outerShdw dist="25400" dir="2700000" algn="tl" rotWithShape="0">
              <a:schemeClr val="accent6">
                <a:alpha val="0"/>
              </a:schemeClr>
            </a:outerShdw>
          </a:effectLst>
        </p:spPr>
      </p:pic>
      <p:pic>
        <p:nvPicPr>
          <p:cNvPr id="94" name="グラフィックス 93" descr="矢印: 緩い曲線 単色塗りつぶし">
            <a:extLst>
              <a:ext uri="{FF2B5EF4-FFF2-40B4-BE49-F238E27FC236}">
                <a16:creationId xmlns:a16="http://schemas.microsoft.com/office/drawing/2014/main" id="{C67A4003-5D8A-217E-726D-0641F1FC4E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430060" flipH="1">
            <a:off x="5518701" y="3729653"/>
            <a:ext cx="914400" cy="914400"/>
          </a:xfrm>
          <a:prstGeom prst="rect">
            <a:avLst/>
          </a:prstGeom>
          <a:effectLst>
            <a:outerShdw dist="25400" dir="2700000" algn="tl" rotWithShape="0">
              <a:schemeClr val="accent6">
                <a:alpha val="0"/>
              </a:schemeClr>
            </a:outerShdw>
          </a:effectLst>
        </p:spPr>
      </p:pic>
      <p:pic>
        <p:nvPicPr>
          <p:cNvPr id="96" name="図 95" descr="カップに入った飲み物&#10;&#10;自動的に生成された説明">
            <a:extLst>
              <a:ext uri="{FF2B5EF4-FFF2-40B4-BE49-F238E27FC236}">
                <a16:creationId xmlns:a16="http://schemas.microsoft.com/office/drawing/2014/main" id="{10E05581-1FFD-1A14-42CF-A3B2683FDE5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7"/>
          <a:stretch/>
        </p:blipFill>
        <p:spPr>
          <a:xfrm>
            <a:off x="6467695" y="2359295"/>
            <a:ext cx="4776568" cy="3207365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grpSp>
        <p:nvGrpSpPr>
          <p:cNvPr id="98" name="グループ化 97">
            <a:extLst>
              <a:ext uri="{FF2B5EF4-FFF2-40B4-BE49-F238E27FC236}">
                <a16:creationId xmlns:a16="http://schemas.microsoft.com/office/drawing/2014/main" id="{EEEFE266-AA1E-336A-6B25-967C36BF87C8}"/>
              </a:ext>
            </a:extLst>
          </p:cNvPr>
          <p:cNvGrpSpPr/>
          <p:nvPr/>
        </p:nvGrpSpPr>
        <p:grpSpPr>
          <a:xfrm>
            <a:off x="8613470" y="5343435"/>
            <a:ext cx="2275476" cy="1030116"/>
            <a:chOff x="8763440" y="5240779"/>
            <a:chExt cx="2275476" cy="1030116"/>
          </a:xfrm>
        </p:grpSpPr>
        <p:sp>
          <p:nvSpPr>
            <p:cNvPr id="30" name="角丸四角形 29">
              <a:extLst>
                <a:ext uri="{FF2B5EF4-FFF2-40B4-BE49-F238E27FC236}">
                  <a16:creationId xmlns:a16="http://schemas.microsoft.com/office/drawing/2014/main" id="{F2818F92-57E2-CD25-7007-AB3D49AF3B2A}"/>
                </a:ext>
              </a:extLst>
            </p:cNvPr>
            <p:cNvSpPr/>
            <p:nvPr/>
          </p:nvSpPr>
          <p:spPr>
            <a:xfrm>
              <a:off x="8763440" y="5395770"/>
              <a:ext cx="2275476" cy="875125"/>
            </a:xfrm>
            <a:prstGeom prst="roundRect">
              <a:avLst/>
            </a:prstGeom>
            <a:solidFill>
              <a:schemeClr val="accent6"/>
            </a:solidFill>
            <a:ln w="9525">
              <a:noFill/>
            </a:ln>
            <a:effectLst>
              <a:outerShdw dist="25400" dir="2700000" algn="tl" rotWithShape="0">
                <a:schemeClr val="accent6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0000"/>
                </a:lnSpc>
                <a:defRPr/>
              </a:pPr>
              <a:r>
                <a:rPr lang="ja-JP" altLang="en-US" sz="1400" b="1" kern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オレンジジュースが</a:t>
              </a:r>
              <a:br>
                <a:rPr lang="en-US" altLang="ja-JP" sz="1400" b="1" kern="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</a:br>
              <a:r>
                <a:rPr lang="ja-JP" altLang="en-US" sz="1600" b="1" kern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飛び出す！</a:t>
              </a:r>
            </a:p>
          </p:txBody>
        </p:sp>
        <p:sp>
          <p:nvSpPr>
            <p:cNvPr id="31" name="三角形 30">
              <a:extLst>
                <a:ext uri="{FF2B5EF4-FFF2-40B4-BE49-F238E27FC236}">
                  <a16:creationId xmlns:a16="http://schemas.microsoft.com/office/drawing/2014/main" id="{8722C76C-3D0D-A070-EF81-78F0F7B0AC24}"/>
                </a:ext>
              </a:extLst>
            </p:cNvPr>
            <p:cNvSpPr/>
            <p:nvPr/>
          </p:nvSpPr>
          <p:spPr>
            <a:xfrm>
              <a:off x="10563613" y="5240779"/>
              <a:ext cx="108000" cy="154992"/>
            </a:xfrm>
            <a:prstGeom prst="triangle">
              <a:avLst/>
            </a:prstGeom>
            <a:solidFill>
              <a:schemeClr val="accent6"/>
            </a:solidFill>
            <a:ln w="9525">
              <a:noFill/>
            </a:ln>
            <a:effectLst>
              <a:outerShdw dist="25400" dir="2700000" algn="tl" rotWithShape="0">
                <a:schemeClr val="accent6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7" name="グループ化 76">
            <a:extLst>
              <a:ext uri="{FF2B5EF4-FFF2-40B4-BE49-F238E27FC236}">
                <a16:creationId xmlns:a16="http://schemas.microsoft.com/office/drawing/2014/main" id="{9B5E0956-EA4F-DD2D-CBDC-8277BE1D9640}"/>
              </a:ext>
            </a:extLst>
          </p:cNvPr>
          <p:cNvGrpSpPr/>
          <p:nvPr/>
        </p:nvGrpSpPr>
        <p:grpSpPr>
          <a:xfrm>
            <a:off x="4972106" y="4533835"/>
            <a:ext cx="2711080" cy="1856540"/>
            <a:chOff x="4554228" y="2309540"/>
            <a:chExt cx="3909040" cy="2676900"/>
          </a:xfrm>
        </p:grpSpPr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463836A6-9655-C247-B6D5-B7FB4001433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562154" y="2313393"/>
              <a:ext cx="3886716" cy="2671977"/>
              <a:chOff x="2819229" y="2884824"/>
              <a:chExt cx="3754160" cy="2580850"/>
            </a:xfrm>
            <a:effectLst/>
          </p:grpSpPr>
          <p:pic>
            <p:nvPicPr>
              <p:cNvPr id="47" name="図 46">
                <a:extLst>
                  <a:ext uri="{FF2B5EF4-FFF2-40B4-BE49-F238E27FC236}">
                    <a16:creationId xmlns:a16="http://schemas.microsoft.com/office/drawing/2014/main" id="{29D94ADE-2339-85A2-405F-46AA7CF0E2D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9368"/>
              <a:stretch/>
            </p:blipFill>
            <p:spPr>
              <a:xfrm>
                <a:off x="2819229" y="2884824"/>
                <a:ext cx="3754160" cy="2580850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60" name="図 59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39FCE473-5416-1E36-F6E2-C94E72F7E55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70" t="51152" r="39716" b="42716"/>
              <a:stretch/>
            </p:blipFill>
            <p:spPr>
              <a:xfrm>
                <a:off x="3812789" y="4348148"/>
                <a:ext cx="1273175" cy="174625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</p:grpSp>
        <p:pic>
          <p:nvPicPr>
            <p:cNvPr id="65" name="図 64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FD01F334-8792-8E87-77EA-5753CEE887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200" t="21896" r="-15" b="43899"/>
            <a:stretch/>
          </p:blipFill>
          <p:spPr>
            <a:xfrm>
              <a:off x="6923323" y="2876698"/>
              <a:ext cx="1539945" cy="924195"/>
            </a:xfrm>
            <a:prstGeom prst="rect">
              <a:avLst/>
            </a:prstGeom>
          </p:spPr>
        </p:pic>
        <p:pic>
          <p:nvPicPr>
            <p:cNvPr id="67" name="図 66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8BBE65DD-1EB4-CD68-4104-4F4CFA932B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029" t="906" r="-15" b="20"/>
            <a:stretch/>
          </p:blipFill>
          <p:spPr>
            <a:xfrm>
              <a:off x="7948047" y="2309540"/>
              <a:ext cx="515221" cy="2676900"/>
            </a:xfrm>
            <a:prstGeom prst="rect">
              <a:avLst/>
            </a:prstGeom>
          </p:spPr>
        </p:pic>
        <p:pic>
          <p:nvPicPr>
            <p:cNvPr id="68" name="図 67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3126F6F5-EDBA-7C62-590E-06633E1B88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" t="906" r="86957" b="20"/>
            <a:stretch/>
          </p:blipFill>
          <p:spPr>
            <a:xfrm>
              <a:off x="4554228" y="2309540"/>
              <a:ext cx="515221" cy="2676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19306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95BE402F-06C4-92A3-059C-C2B1AA3F7362}"/>
              </a:ext>
            </a:extLst>
          </p:cNvPr>
          <p:cNvSpPr/>
          <p:nvPr/>
        </p:nvSpPr>
        <p:spPr>
          <a:xfrm>
            <a:off x="3352800" y="2380721"/>
            <a:ext cx="7891463" cy="4001029"/>
          </a:xfrm>
          <a:prstGeom prst="rect">
            <a:avLst/>
          </a:prstGeom>
          <a:solidFill>
            <a:srgbClr val="FDF2F2"/>
          </a:solidFill>
          <a:ln w="9525">
            <a:noFill/>
          </a:ln>
          <a:effectLst>
            <a:outerShdw blurRad="38100" dist="25400" dir="2700000" algn="tl" rotWithShape="0">
              <a:schemeClr val="accent6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b="0" i="0" u="none" strike="noStrike" kern="0" cap="none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Calibri" panose="020F0502020204030204"/>
            </a:endParaRP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ポイント②　ブランドのターゲットにあわせた柔軟なデータ活用が可能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437E320-82D5-A014-0245-44DD01DDD4C4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ユーザーのインサイトに基づいた、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 JAPAN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の質の高い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マルチビッグデータを活用可能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ブランドのターゲットにあわせた柔軟な配信に対応</a:t>
            </a: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F886FED0-D883-D768-A369-CEA5934DC024}"/>
              </a:ext>
            </a:extLst>
          </p:cNvPr>
          <p:cNvGrpSpPr>
            <a:grpSpLocks noChangeAspect="1"/>
          </p:cNvGrpSpPr>
          <p:nvPr/>
        </p:nvGrpSpPr>
        <p:grpSpPr>
          <a:xfrm>
            <a:off x="947736" y="2347235"/>
            <a:ext cx="2032452" cy="4068000"/>
            <a:chOff x="947738" y="1267404"/>
            <a:chExt cx="2561944" cy="5127793"/>
          </a:xfrm>
        </p:grpSpPr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B71A0D7D-A3C9-F087-432A-2360BF71AF41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1" name="図 10">
                <a:extLst>
                  <a:ext uri="{FF2B5EF4-FFF2-40B4-BE49-F238E27FC236}">
                    <a16:creationId xmlns:a16="http://schemas.microsoft.com/office/drawing/2014/main" id="{9C43AB6D-DB14-B4FD-B6D0-BB37F65E40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3" name="図 12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5CF72ABE-8AA4-8EE2-9B02-17760F3843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914A67A9-5A43-D543-A722-B9D3EB0827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pic>
        <p:nvPicPr>
          <p:cNvPr id="31" name="図 30">
            <a:extLst>
              <a:ext uri="{FF2B5EF4-FFF2-40B4-BE49-F238E27FC236}">
                <a16:creationId xmlns:a16="http://schemas.microsoft.com/office/drawing/2014/main" id="{0A05DFC2-F7B7-F935-CC4B-DF979BD8C4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"/>
          <a:stretch/>
        </p:blipFill>
        <p:spPr>
          <a:xfrm>
            <a:off x="6317938" y="2799894"/>
            <a:ext cx="4596615" cy="3162683"/>
          </a:xfrm>
          <a:prstGeom prst="rect">
            <a:avLst/>
          </a:prstGeom>
          <a:solidFill>
            <a:schemeClr val="bg1"/>
          </a:solidFill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</p:pic>
      <p:sp>
        <p:nvSpPr>
          <p:cNvPr id="33" name="片側の 2 つの角を丸めた四角形 32">
            <a:extLst>
              <a:ext uri="{FF2B5EF4-FFF2-40B4-BE49-F238E27FC236}">
                <a16:creationId xmlns:a16="http://schemas.microsoft.com/office/drawing/2014/main" id="{6CF4B383-D2CD-9117-5D1E-00FAD097915D}"/>
              </a:ext>
            </a:extLst>
          </p:cNvPr>
          <p:cNvSpPr/>
          <p:nvPr/>
        </p:nvSpPr>
        <p:spPr>
          <a:xfrm>
            <a:off x="3708463" y="2799895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性別・年齢</a:t>
            </a:r>
            <a:endParaRPr kumimoji="0" lang="en-US" altLang="ja-JP" sz="14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34" name="片側の 2 つの角を丸めた四角形 33">
            <a:extLst>
              <a:ext uri="{FF2B5EF4-FFF2-40B4-BE49-F238E27FC236}">
                <a16:creationId xmlns:a16="http://schemas.microsoft.com/office/drawing/2014/main" id="{FD984998-F819-3985-08DB-21EF0B26E599}"/>
              </a:ext>
            </a:extLst>
          </p:cNvPr>
          <p:cNvSpPr/>
          <p:nvPr/>
        </p:nvSpPr>
        <p:spPr>
          <a:xfrm>
            <a:off x="3708463" y="3496208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地域</a:t>
            </a:r>
          </a:p>
        </p:txBody>
      </p:sp>
      <p:sp>
        <p:nvSpPr>
          <p:cNvPr id="35" name="片側の 2 つの角を丸めた四角形 34">
            <a:extLst>
              <a:ext uri="{FF2B5EF4-FFF2-40B4-BE49-F238E27FC236}">
                <a16:creationId xmlns:a16="http://schemas.microsoft.com/office/drawing/2014/main" id="{ED09CB1B-D774-F6CD-19D0-DDAFA9BED660}"/>
              </a:ext>
            </a:extLst>
          </p:cNvPr>
          <p:cNvSpPr/>
          <p:nvPr/>
        </p:nvSpPr>
        <p:spPr>
          <a:xfrm>
            <a:off x="3708463" y="4192521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algn="ctr">
              <a:lnSpc>
                <a:spcPct val="110000"/>
              </a:lnSpc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オーディエンス</a:t>
            </a:r>
            <a:br>
              <a:rPr kumimoji="0" lang="en-US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</a:b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カテゴリー</a:t>
            </a:r>
          </a:p>
        </p:txBody>
      </p:sp>
      <p:sp>
        <p:nvSpPr>
          <p:cNvPr id="36" name="片側の 2 つの角を丸めた四角形 35">
            <a:extLst>
              <a:ext uri="{FF2B5EF4-FFF2-40B4-BE49-F238E27FC236}">
                <a16:creationId xmlns:a16="http://schemas.microsoft.com/office/drawing/2014/main" id="{51B91629-AAC6-0D47-A875-572B4EA31CB2}"/>
              </a:ext>
            </a:extLst>
          </p:cNvPr>
          <p:cNvSpPr/>
          <p:nvPr/>
        </p:nvSpPr>
        <p:spPr>
          <a:xfrm>
            <a:off x="3708463" y="4888833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オーディエンスリスト</a:t>
            </a:r>
          </a:p>
        </p:txBody>
      </p: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2E5DEAC5-4328-AAE8-487D-629F1A253547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4643277" y="5614210"/>
            <a:ext cx="432000" cy="158133"/>
            <a:chOff x="5068814" y="3256672"/>
            <a:chExt cx="598015" cy="218902"/>
          </a:xfrm>
        </p:grpSpPr>
        <p:sp>
          <p:nvSpPr>
            <p:cNvPr id="38" name="直角三角形 37">
              <a:extLst>
                <a:ext uri="{FF2B5EF4-FFF2-40B4-BE49-F238E27FC236}">
                  <a16:creationId xmlns:a16="http://schemas.microsoft.com/office/drawing/2014/main" id="{361BB8D8-9554-102E-B1E6-EF5CC0395448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chemeClr val="accent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9" name="直角三角形 38">
              <a:extLst>
                <a:ext uri="{FF2B5EF4-FFF2-40B4-BE49-F238E27FC236}">
                  <a16:creationId xmlns:a16="http://schemas.microsoft.com/office/drawing/2014/main" id="{30B2943D-4A33-B218-32B6-CAFBC481FD32}"/>
                </a:ext>
              </a:extLst>
            </p:cNvPr>
            <p:cNvSpPr/>
            <p:nvPr/>
          </p:nvSpPr>
          <p:spPr>
            <a:xfrm rot="13500000">
              <a:off x="5258370" y="3256673"/>
              <a:ext cx="218901" cy="218900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0" name="直角三角形 39">
              <a:extLst>
                <a:ext uri="{FF2B5EF4-FFF2-40B4-BE49-F238E27FC236}">
                  <a16:creationId xmlns:a16="http://schemas.microsoft.com/office/drawing/2014/main" id="{26BECA80-BEC3-84D1-7CA4-498FB70C8703}"/>
                </a:ext>
              </a:extLst>
            </p:cNvPr>
            <p:cNvSpPr/>
            <p:nvPr/>
          </p:nvSpPr>
          <p:spPr>
            <a:xfrm rot="13500000">
              <a:off x="5068814" y="3256673"/>
              <a:ext cx="218901" cy="218901"/>
            </a:xfrm>
            <a:prstGeom prst="rtTriangle">
              <a:avLst/>
            </a:prstGeom>
            <a:solidFill>
              <a:schemeClr val="accent2">
                <a:lumMod val="9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06189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1EC15BD-3DA2-F629-3799-E95DFFD885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ja-JP" dirty="0"/>
              <a:t>04</a:t>
            </a:r>
            <a:endParaRPr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956E079-8A24-AAF5-F393-7027BF63B6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 wrap="none"/>
          <a:lstStyle/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ブランドパネル出稿時の</a:t>
            </a:r>
            <a:endParaRPr lang="en-US" altLang="ja-JP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推奨プラン</a:t>
            </a:r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6" name="図プレースホルダー 5">
            <a:extLst>
              <a:ext uri="{FF2B5EF4-FFF2-40B4-BE49-F238E27FC236}">
                <a16:creationId xmlns:a16="http://schemas.microsoft.com/office/drawing/2014/main" id="{3FA0BC09-FA5F-5393-C7FD-7DACFC03779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9" b="3839"/>
          <a:stretch/>
        </p:blipFill>
        <p:spPr>
          <a:xfrm>
            <a:off x="2416413" y="2986689"/>
            <a:ext cx="1476000" cy="1362669"/>
          </a:xfrm>
        </p:spPr>
      </p:pic>
    </p:spTree>
    <p:extLst>
      <p:ext uri="{BB962C8B-B14F-4D97-AF65-F5344CB8AC3E}">
        <p14:creationId xmlns:p14="http://schemas.microsoft.com/office/powerpoint/2010/main" val="18471553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ブランドパネル出稿時の推奨プラン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437E320-82D5-A014-0245-44DD01DDD4C4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ブランディング目的でブランドパネルを出稿する際は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効果を最大化できる「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 </a:t>
            </a:r>
            <a:r>
              <a:rPr kumimoji="0" lang="ja-JP" altLang="en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を推奨します</a:t>
            </a:r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F886FED0-D883-D768-A369-CEA5934DC024}"/>
              </a:ext>
            </a:extLst>
          </p:cNvPr>
          <p:cNvGrpSpPr>
            <a:grpSpLocks noChangeAspect="1"/>
          </p:cNvGrpSpPr>
          <p:nvPr/>
        </p:nvGrpSpPr>
        <p:grpSpPr>
          <a:xfrm>
            <a:off x="947736" y="3220871"/>
            <a:ext cx="1595966" cy="3194363"/>
            <a:chOff x="947738" y="1267404"/>
            <a:chExt cx="2561944" cy="5127793"/>
          </a:xfrm>
        </p:grpSpPr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B71A0D7D-A3C9-F087-432A-2360BF71AF41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1" name="図 10">
                <a:extLst>
                  <a:ext uri="{FF2B5EF4-FFF2-40B4-BE49-F238E27FC236}">
                    <a16:creationId xmlns:a16="http://schemas.microsoft.com/office/drawing/2014/main" id="{9C43AB6D-DB14-B4FD-B6D0-BB37F65E40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3" name="図 12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5CF72ABE-8AA4-8EE2-9B02-17760F3843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914A67A9-5A43-D543-A722-B9D3EB0827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A6426910-CB11-B535-17CF-A3FD59E35E9C}"/>
              </a:ext>
            </a:extLst>
          </p:cNvPr>
          <p:cNvGrpSpPr/>
          <p:nvPr/>
        </p:nvGrpSpPr>
        <p:grpSpPr>
          <a:xfrm>
            <a:off x="2649977" y="3220871"/>
            <a:ext cx="4251216" cy="3194363"/>
            <a:chOff x="2798969" y="2884824"/>
            <a:chExt cx="3794680" cy="2851322"/>
          </a:xfrm>
          <a:effectLst/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3ADAB392-3C0F-2360-9565-F2733857CA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5" name="図 4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C8E8A2D3-53CE-6171-9933-DC562AFA4F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6" name="図 5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9440D09B-636B-D4CE-38A4-B8ABED51ED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7" name="図 6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5A6702E6-427C-D05D-0002-5A0005DEAF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8" name="図 7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267A674D-9491-7DC9-D2FE-43E1971309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</p:grp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304F287-EA0A-B0A4-85B8-324E581E7C90}"/>
              </a:ext>
            </a:extLst>
          </p:cNvPr>
          <p:cNvSpPr txBox="1"/>
          <p:nvPr/>
        </p:nvSpPr>
        <p:spPr>
          <a:xfrm>
            <a:off x="947736" y="2352734"/>
            <a:ext cx="10296525" cy="5112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リッチフォーマット </a:t>
            </a:r>
            <a:r>
              <a:rPr kumimoji="0" lang="en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aphicFrame>
        <p:nvGraphicFramePr>
          <p:cNvPr id="21" name="表 35">
            <a:extLst>
              <a:ext uri="{FF2B5EF4-FFF2-40B4-BE49-F238E27FC236}">
                <a16:creationId xmlns:a16="http://schemas.microsoft.com/office/drawing/2014/main" id="{B0F0DD84-3AD2-6397-469E-B09D730FE1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6134"/>
              </p:ext>
            </p:extLst>
          </p:nvPr>
        </p:nvGraphicFramePr>
        <p:xfrm>
          <a:off x="7239011" y="3220871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spc="300">
                          <a:solidFill>
                            <a:schemeClr val="bg1"/>
                          </a:solidFill>
                        </a:rPr>
                        <a:t>掲載場所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 JAPAN</a:t>
                      </a:r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トップページ（</a:t>
                      </a:r>
                      <a:r>
                        <a:rPr kumimoji="1" lang="en-US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</a:t>
                      </a:r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st view</a:t>
                      </a:r>
                      <a:r>
                        <a:rPr kumimoji="1" lang="ja-JP" altLang="en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）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  <p:graphicFrame>
        <p:nvGraphicFramePr>
          <p:cNvPr id="22" name="表 35">
            <a:extLst>
              <a:ext uri="{FF2B5EF4-FFF2-40B4-BE49-F238E27FC236}">
                <a16:creationId xmlns:a16="http://schemas.microsoft.com/office/drawing/2014/main" id="{2C6E8C73-A264-3158-5150-445AC493C0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301239"/>
              </p:ext>
            </p:extLst>
          </p:nvPr>
        </p:nvGraphicFramePr>
        <p:xfrm>
          <a:off x="7239011" y="4299044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spc="300">
                          <a:solidFill>
                            <a:schemeClr val="bg1"/>
                          </a:solidFill>
                        </a:rPr>
                        <a:t>デバイス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 ＆ </a:t>
                      </a:r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endParaRPr kumimoji="1" lang="ja-JP" altLang="en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  <p:graphicFrame>
        <p:nvGraphicFramePr>
          <p:cNvPr id="23" name="表 35">
            <a:extLst>
              <a:ext uri="{FF2B5EF4-FFF2-40B4-BE49-F238E27FC236}">
                <a16:creationId xmlns:a16="http://schemas.microsoft.com/office/drawing/2014/main" id="{53DF1265-F653-E26D-2ED3-11EC17B422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145517"/>
              </p:ext>
            </p:extLst>
          </p:nvPr>
        </p:nvGraphicFramePr>
        <p:xfrm>
          <a:off x="7239011" y="5459103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300" b="0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掲載場所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スマートフォン：ブランドパネル</a:t>
                      </a:r>
                    </a:p>
                    <a:p>
                      <a:pPr marL="0" marR="0" indent="0" algn="ctr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" altLang="ja-JP" sz="13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r>
                        <a:rPr kumimoji="1" lang="ja-JP" altLang="en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：</a:t>
                      </a:r>
                      <a:r>
                        <a:rPr kumimoji="1" lang="ja-JP" altLang="en-US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ブランドパネル　トップインパクト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4765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ブランドパネル　ブランディング効果比較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437E320-82D5-A014-0245-44DD01DDD4C4}"/>
              </a:ext>
            </a:extLst>
          </p:cNvPr>
          <p:cNvSpPr/>
          <p:nvPr/>
        </p:nvSpPr>
        <p:spPr>
          <a:xfrm>
            <a:off x="947738" y="120545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ブランディング効果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＝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リーチ 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×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ブランドリフト効果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 </a:t>
            </a:r>
            <a:r>
              <a:rPr kumimoji="0" lang="ja-JP" altLang="en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がブランディング効果において最大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675C426-0D7F-A29C-3442-829DD27FDAE2}"/>
              </a:ext>
            </a:extLst>
          </p:cNvPr>
          <p:cNvSpPr txBox="1"/>
          <p:nvPr/>
        </p:nvSpPr>
        <p:spPr>
          <a:xfrm>
            <a:off x="2232021" y="2373863"/>
            <a:ext cx="3780000" cy="1491937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304F287-EA0A-B0A4-85B8-324E581E7C90}"/>
              </a:ext>
            </a:extLst>
          </p:cNvPr>
          <p:cNvSpPr txBox="1"/>
          <p:nvPr/>
        </p:nvSpPr>
        <p:spPr>
          <a:xfrm>
            <a:off x="2466668" y="2202904"/>
            <a:ext cx="3310707" cy="36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トップインパクト </a:t>
            </a:r>
            <a:r>
              <a:rPr kumimoji="0" lang="en" altLang="ja-JP" sz="12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 </a:t>
            </a:r>
          </a:p>
        </p:txBody>
      </p: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951C9DD0-3349-5949-CF04-EE92C5EC8516}"/>
              </a:ext>
            </a:extLst>
          </p:cNvPr>
          <p:cNvGrpSpPr/>
          <p:nvPr/>
        </p:nvGrpSpPr>
        <p:grpSpPr>
          <a:xfrm>
            <a:off x="2702597" y="2705289"/>
            <a:ext cx="2902187" cy="1039804"/>
            <a:chOff x="2856120" y="3096093"/>
            <a:chExt cx="3018313" cy="1081410"/>
          </a:xfrm>
        </p:grpSpPr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462A117B-59F2-6591-5B26-2630BC31A02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46769" y="3096093"/>
              <a:ext cx="1427664" cy="1080000"/>
              <a:chOff x="2796367" y="2862041"/>
              <a:chExt cx="3787619" cy="2865252"/>
            </a:xfrm>
          </p:grpSpPr>
          <p:pic>
            <p:nvPicPr>
              <p:cNvPr id="16" name="図 15">
                <a:extLst>
                  <a:ext uri="{FF2B5EF4-FFF2-40B4-BE49-F238E27FC236}">
                    <a16:creationId xmlns:a16="http://schemas.microsoft.com/office/drawing/2014/main" id="{7BE516B1-6A8F-486D-65E7-41AB4286A2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19229" y="2872493"/>
                <a:ext cx="3754160" cy="2847599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17" name="図 16">
                <a:extLst>
                  <a:ext uri="{FF2B5EF4-FFF2-40B4-BE49-F238E27FC236}">
                    <a16:creationId xmlns:a16="http://schemas.microsoft.com/office/drawing/2014/main" id="{88127D70-AE1E-5DE4-AAE3-854682B926F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88443"/>
              <a:stretch/>
            </p:blipFill>
            <p:spPr>
              <a:xfrm>
                <a:off x="2796367" y="2872493"/>
                <a:ext cx="497648" cy="2854800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  <a:effectLst/>
            </p:spPr>
          </p:pic>
          <p:pic>
            <p:nvPicPr>
              <p:cNvPr id="18" name="図 17">
                <a:extLst>
                  <a:ext uri="{FF2B5EF4-FFF2-40B4-BE49-F238E27FC236}">
                    <a16:creationId xmlns:a16="http://schemas.microsoft.com/office/drawing/2014/main" id="{F3404CA3-2A0A-934A-5292-C822504841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88544" r="235"/>
              <a:stretch/>
            </p:blipFill>
            <p:spPr>
              <a:xfrm>
                <a:off x="6100767" y="2862041"/>
                <a:ext cx="483219" cy="2854800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  <a:effectLst/>
            </p:spPr>
          </p:pic>
          <p:pic>
            <p:nvPicPr>
              <p:cNvPr id="19" name="図 18">
                <a:extLst>
                  <a:ext uri="{FF2B5EF4-FFF2-40B4-BE49-F238E27FC236}">
                    <a16:creationId xmlns:a16="http://schemas.microsoft.com/office/drawing/2014/main" id="{01C4D63B-DF36-2EF9-D7E9-02DC29D753B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1800" t="22590" r="11994" b="48656"/>
              <a:stretch/>
            </p:blipFill>
            <p:spPr>
              <a:xfrm>
                <a:off x="3296884" y="3460170"/>
                <a:ext cx="2798481" cy="700011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  <a:effectLst/>
            </p:spPr>
          </p:pic>
        </p:grpSp>
        <p:grpSp>
          <p:nvGrpSpPr>
            <p:cNvPr id="24" name="グループ化 23">
              <a:extLst>
                <a:ext uri="{FF2B5EF4-FFF2-40B4-BE49-F238E27FC236}">
                  <a16:creationId xmlns:a16="http://schemas.microsoft.com/office/drawing/2014/main" id="{BF22E93D-A270-A09E-310E-E05C89A2F36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56120" y="3097503"/>
              <a:ext cx="1435575" cy="1080000"/>
              <a:chOff x="2798969" y="2884824"/>
              <a:chExt cx="3794680" cy="2851322"/>
            </a:xfrm>
            <a:effectLst/>
          </p:grpSpPr>
          <p:pic>
            <p:nvPicPr>
              <p:cNvPr id="25" name="図 24">
                <a:extLst>
                  <a:ext uri="{FF2B5EF4-FFF2-40B4-BE49-F238E27FC236}">
                    <a16:creationId xmlns:a16="http://schemas.microsoft.com/office/drawing/2014/main" id="{93795274-B2BA-1615-5460-64D64A7974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19229" y="2884824"/>
                <a:ext cx="3754160" cy="2847599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26" name="図 25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091191D0-4270-6098-168C-6EAEEA2D7A3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6861"/>
              <a:stretch/>
            </p:blipFill>
            <p:spPr>
              <a:xfrm>
                <a:off x="2798969" y="2884824"/>
                <a:ext cx="497648" cy="2847600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27" name="図 26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49414A72-CE93-DFF3-6B85-C9F21E736FC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861"/>
              <a:stretch/>
            </p:blipFill>
            <p:spPr>
              <a:xfrm>
                <a:off x="6096000" y="2888546"/>
                <a:ext cx="497649" cy="2847600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28" name="図 27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BBAFEC46-A34B-3072-1926-850482E50A0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  <p:pic>
            <p:nvPicPr>
              <p:cNvPr id="30" name="図 29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D8FF7936-89E7-D777-6828-68423C397A3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70" t="51152" r="39716" b="42716"/>
              <a:stretch/>
            </p:blipFill>
            <p:spPr>
              <a:xfrm>
                <a:off x="3812789" y="4348148"/>
                <a:ext cx="1273175" cy="174625"/>
              </a:xfrm>
              <a:prstGeom prst="rect">
                <a:avLst/>
              </a:prstGeom>
              <a:ln>
                <a:solidFill>
                  <a:schemeClr val="bg2">
                    <a:lumMod val="90000"/>
                  </a:schemeClr>
                </a:solidFill>
              </a:ln>
            </p:spPr>
          </p:pic>
        </p:grpSp>
      </p:grpSp>
      <p:sp>
        <p:nvSpPr>
          <p:cNvPr id="62" name="二方向矢印 61">
            <a:extLst>
              <a:ext uri="{FF2B5EF4-FFF2-40B4-BE49-F238E27FC236}">
                <a16:creationId xmlns:a16="http://schemas.microsoft.com/office/drawing/2014/main" id="{16DB0183-6FBA-B9E4-A70F-C99FFC6B22DC}"/>
              </a:ext>
            </a:extLst>
          </p:cNvPr>
          <p:cNvSpPr/>
          <p:nvPr/>
        </p:nvSpPr>
        <p:spPr>
          <a:xfrm flipH="1">
            <a:off x="1814512" y="2224580"/>
            <a:ext cx="8919622" cy="3834225"/>
          </a:xfrm>
          <a:prstGeom prst="leftUpArrow">
            <a:avLst>
              <a:gd name="adj1" fmla="val 1238"/>
              <a:gd name="adj2" fmla="val 2485"/>
              <a:gd name="adj3" fmla="val 4094"/>
            </a:avLst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12848BC8-8FF7-A731-0B89-41EEDF00B769}"/>
              </a:ext>
            </a:extLst>
          </p:cNvPr>
          <p:cNvSpPr txBox="1"/>
          <p:nvPr/>
        </p:nvSpPr>
        <p:spPr>
          <a:xfrm>
            <a:off x="1517649" y="2798309"/>
            <a:ext cx="288000" cy="28908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9525" cap="flat">
            <a:noFill/>
            <a:miter lim="400000"/>
          </a:ln>
          <a:effectLst/>
          <a:sp3d/>
        </p:spPr>
        <p:txBody>
          <a:bodyPr rot="0" spcFirstLastPara="1" vertOverflow="overflow" horzOverflow="overflow" vert="eaVert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kern="0" spc="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ブランドリフト効果</a:t>
            </a:r>
            <a:endParaRPr kumimoji="0" lang="en" altLang="ja-JP" sz="1200" i="0" u="none" strike="noStrike" kern="0" cap="none" spc="30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C41A1667-8B12-9D4F-2B05-3B5890084989}"/>
              </a:ext>
            </a:extLst>
          </p:cNvPr>
          <p:cNvSpPr txBox="1"/>
          <p:nvPr/>
        </p:nvSpPr>
        <p:spPr>
          <a:xfrm>
            <a:off x="5126596" y="6058805"/>
            <a:ext cx="2136631" cy="288000"/>
          </a:xfrm>
          <a:prstGeom prst="roundRect">
            <a:avLst>
              <a:gd name="adj" fmla="val 0"/>
            </a:avLst>
          </a:prstGeom>
          <a:noFill/>
          <a:ln w="9525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リーチ</a:t>
            </a: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704AFDEC-10B1-AAB6-191B-BC0EC3DBC190}"/>
              </a:ext>
            </a:extLst>
          </p:cNvPr>
          <p:cNvSpPr txBox="1"/>
          <p:nvPr/>
        </p:nvSpPr>
        <p:spPr>
          <a:xfrm>
            <a:off x="2232021" y="4243709"/>
            <a:ext cx="2397127" cy="140517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EE83C941-56CC-8A43-8FD4-F3C463DD0C88}"/>
              </a:ext>
            </a:extLst>
          </p:cNvPr>
          <p:cNvSpPr txBox="1"/>
          <p:nvPr/>
        </p:nvSpPr>
        <p:spPr>
          <a:xfrm>
            <a:off x="2446647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 </a:t>
            </a: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0957A1F2-42AD-7CA8-32C6-CAB69FA4D314}"/>
              </a:ext>
            </a:extLst>
          </p:cNvPr>
          <p:cNvSpPr txBox="1"/>
          <p:nvPr/>
        </p:nvSpPr>
        <p:spPr>
          <a:xfrm>
            <a:off x="6411232" y="2373863"/>
            <a:ext cx="3780000" cy="149193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54926022-C5D6-2631-7751-1AF42DF0D8C8}"/>
              </a:ext>
            </a:extLst>
          </p:cNvPr>
          <p:cNvSpPr txBox="1"/>
          <p:nvPr/>
        </p:nvSpPr>
        <p:spPr>
          <a:xfrm>
            <a:off x="6645879" y="2202904"/>
            <a:ext cx="3310707" cy="3600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リッチフォーマット </a:t>
            </a:r>
            <a:r>
              <a:rPr kumimoji="0" lang="en" altLang="ja-JP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</a:p>
        </p:txBody>
      </p: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CD3AFA8F-61A9-F61A-4478-9B3B0C4F75CA}"/>
              </a:ext>
            </a:extLst>
          </p:cNvPr>
          <p:cNvGrpSpPr>
            <a:grpSpLocks noChangeAspect="1"/>
          </p:cNvGrpSpPr>
          <p:nvPr/>
        </p:nvGrpSpPr>
        <p:grpSpPr>
          <a:xfrm>
            <a:off x="7913941" y="2706645"/>
            <a:ext cx="1380343" cy="1038448"/>
            <a:chOff x="2798969" y="2884824"/>
            <a:chExt cx="3794680" cy="2851322"/>
          </a:xfrm>
          <a:effectLst/>
        </p:grpSpPr>
        <p:pic>
          <p:nvPicPr>
            <p:cNvPr id="82" name="図 81">
              <a:extLst>
                <a:ext uri="{FF2B5EF4-FFF2-40B4-BE49-F238E27FC236}">
                  <a16:creationId xmlns:a16="http://schemas.microsoft.com/office/drawing/2014/main" id="{1A3F4301-E938-9E7B-1F30-A76E491BE0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83" name="図 82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8884EBD8-1E64-8EF4-AAB3-65FC049270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84" name="図 83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109D3820-0B15-B5A3-2AEA-50D07CE9FA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85" name="図 84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491DFE2E-CDB2-56C4-CCB2-EEE8CB4D43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  <p:pic>
          <p:nvPicPr>
            <p:cNvPr id="86" name="図 85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C82210C8-CC9F-8165-5B7C-5E3731DFE1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</p:grpSp>
      <p:grpSp>
        <p:nvGrpSpPr>
          <p:cNvPr id="91" name="グループ化 90">
            <a:extLst>
              <a:ext uri="{FF2B5EF4-FFF2-40B4-BE49-F238E27FC236}">
                <a16:creationId xmlns:a16="http://schemas.microsoft.com/office/drawing/2014/main" id="{BDC21A36-9FF2-66DC-FC17-75CBC2B7A142}"/>
              </a:ext>
            </a:extLst>
          </p:cNvPr>
          <p:cNvGrpSpPr/>
          <p:nvPr/>
        </p:nvGrpSpPr>
        <p:grpSpPr>
          <a:xfrm>
            <a:off x="7248651" y="2705289"/>
            <a:ext cx="516936" cy="1034660"/>
            <a:chOff x="947738" y="1267404"/>
            <a:chExt cx="2561944" cy="5127793"/>
          </a:xfrm>
        </p:grpSpPr>
        <p:grpSp>
          <p:nvGrpSpPr>
            <p:cNvPr id="92" name="グループ化 91">
              <a:extLst>
                <a:ext uri="{FF2B5EF4-FFF2-40B4-BE49-F238E27FC236}">
                  <a16:creationId xmlns:a16="http://schemas.microsoft.com/office/drawing/2014/main" id="{89ED33C6-2859-DA4B-453C-B9EF9C5ED745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94" name="図 93">
                <a:extLst>
                  <a:ext uri="{FF2B5EF4-FFF2-40B4-BE49-F238E27FC236}">
                    <a16:creationId xmlns:a16="http://schemas.microsoft.com/office/drawing/2014/main" id="{93A085CB-A915-DFF2-F2C7-665A5DEA5F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95" name="図 94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CF6C7452-3248-6F14-9765-74FB6DB4FE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93" name="図 92">
              <a:extLst>
                <a:ext uri="{FF2B5EF4-FFF2-40B4-BE49-F238E27FC236}">
                  <a16:creationId xmlns:a16="http://schemas.microsoft.com/office/drawing/2014/main" id="{8EC69E69-0FF7-97A4-908C-B80FA2558D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97" name="グループ化 96">
            <a:extLst>
              <a:ext uri="{FF2B5EF4-FFF2-40B4-BE49-F238E27FC236}">
                <a16:creationId xmlns:a16="http://schemas.microsoft.com/office/drawing/2014/main" id="{C4029E17-127B-4F2B-3CE9-A006D7AB5644}"/>
              </a:ext>
            </a:extLst>
          </p:cNvPr>
          <p:cNvGrpSpPr/>
          <p:nvPr/>
        </p:nvGrpSpPr>
        <p:grpSpPr>
          <a:xfrm>
            <a:off x="2936691" y="4543018"/>
            <a:ext cx="1195635" cy="978518"/>
            <a:chOff x="2955060" y="4687664"/>
            <a:chExt cx="1195635" cy="978518"/>
          </a:xfrm>
        </p:grpSpPr>
        <p:grpSp>
          <p:nvGrpSpPr>
            <p:cNvPr id="67" name="グループ化 66">
              <a:extLst>
                <a:ext uri="{FF2B5EF4-FFF2-40B4-BE49-F238E27FC236}">
                  <a16:creationId xmlns:a16="http://schemas.microsoft.com/office/drawing/2014/main" id="{3B11B901-45C7-9435-C596-AE8C1E40D13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55060" y="4687664"/>
              <a:ext cx="1195635" cy="978518"/>
              <a:chOff x="3296616" y="2884824"/>
              <a:chExt cx="3286903" cy="2686769"/>
            </a:xfrm>
            <a:effectLst/>
          </p:grpSpPr>
          <p:pic>
            <p:nvPicPr>
              <p:cNvPr id="68" name="図 67">
                <a:extLst>
                  <a:ext uri="{FF2B5EF4-FFF2-40B4-BE49-F238E27FC236}">
                    <a16:creationId xmlns:a16="http://schemas.microsoft.com/office/drawing/2014/main" id="{44608FAD-3820-21A3-1FE5-F729D247156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16" r="12716" b="5648"/>
              <a:stretch/>
            </p:blipFill>
            <p:spPr>
              <a:xfrm>
                <a:off x="3296616" y="2884824"/>
                <a:ext cx="2799383" cy="2686769"/>
              </a:xfrm>
              <a:prstGeom prst="rect">
                <a:avLst/>
              </a:prstGeom>
              <a:ln>
                <a:solidFill>
                  <a:schemeClr val="bg2"/>
                </a:solidFill>
              </a:ln>
            </p:spPr>
          </p:pic>
          <p:pic>
            <p:nvPicPr>
              <p:cNvPr id="71" name="図 70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A7A5D637-8254-8D57-7AA2-6CF4BE5874C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chemeClr val="bg2"/>
                </a:solidFill>
              </a:ln>
            </p:spPr>
          </p:pic>
        </p:grpSp>
        <p:pic>
          <p:nvPicPr>
            <p:cNvPr id="96" name="図 95">
              <a:extLst>
                <a:ext uri="{FF2B5EF4-FFF2-40B4-BE49-F238E27FC236}">
                  <a16:creationId xmlns:a16="http://schemas.microsoft.com/office/drawing/2014/main" id="{59FC61CB-0248-F879-E999-C19ACC746D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97" t="57730" r="39326"/>
            <a:stretch/>
          </p:blipFill>
          <p:spPr>
            <a:xfrm>
              <a:off x="3142822" y="5227801"/>
              <a:ext cx="466725" cy="43838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67E1C9CE-A6BD-39CB-EEFB-64C758CD4DE5}"/>
              </a:ext>
            </a:extLst>
          </p:cNvPr>
          <p:cNvSpPr txBox="1"/>
          <p:nvPr/>
        </p:nvSpPr>
        <p:spPr>
          <a:xfrm>
            <a:off x="4996611" y="4243709"/>
            <a:ext cx="2397127" cy="140517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13" name="テキスト ボックス 112">
            <a:extLst>
              <a:ext uri="{FF2B5EF4-FFF2-40B4-BE49-F238E27FC236}">
                <a16:creationId xmlns:a16="http://schemas.microsoft.com/office/drawing/2014/main" id="{7944C421-CDC8-CD3B-CE65-B47A2D9A572D}"/>
              </a:ext>
            </a:extLst>
          </p:cNvPr>
          <p:cNvSpPr txBox="1"/>
          <p:nvPr/>
        </p:nvSpPr>
        <p:spPr>
          <a:xfrm>
            <a:off x="5211237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SP</a:t>
            </a:r>
          </a:p>
        </p:txBody>
      </p:sp>
      <p:sp>
        <p:nvSpPr>
          <p:cNvPr id="119" name="テキスト ボックス 118">
            <a:extLst>
              <a:ext uri="{FF2B5EF4-FFF2-40B4-BE49-F238E27FC236}">
                <a16:creationId xmlns:a16="http://schemas.microsoft.com/office/drawing/2014/main" id="{ADF3A14E-76E8-8473-06AC-D0E5852BD04D}"/>
              </a:ext>
            </a:extLst>
          </p:cNvPr>
          <p:cNvSpPr txBox="1"/>
          <p:nvPr/>
        </p:nvSpPr>
        <p:spPr>
          <a:xfrm>
            <a:off x="7793024" y="4243709"/>
            <a:ext cx="2397127" cy="1405175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20" name="テキスト ボックス 119">
            <a:extLst>
              <a:ext uri="{FF2B5EF4-FFF2-40B4-BE49-F238E27FC236}">
                <a16:creationId xmlns:a16="http://schemas.microsoft.com/office/drawing/2014/main" id="{51190C35-2250-5550-2FE7-27BDA0D2F369}"/>
              </a:ext>
            </a:extLst>
          </p:cNvPr>
          <p:cNvSpPr txBox="1"/>
          <p:nvPr/>
        </p:nvSpPr>
        <p:spPr>
          <a:xfrm>
            <a:off x="8007650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 </a:t>
            </a:r>
          </a:p>
        </p:txBody>
      </p:sp>
      <p:grpSp>
        <p:nvGrpSpPr>
          <p:cNvPr id="126" name="グループ化 125">
            <a:extLst>
              <a:ext uri="{FF2B5EF4-FFF2-40B4-BE49-F238E27FC236}">
                <a16:creationId xmlns:a16="http://schemas.microsoft.com/office/drawing/2014/main" id="{ECECFDD5-0F70-5209-2B31-73E7B2E84ED3}"/>
              </a:ext>
            </a:extLst>
          </p:cNvPr>
          <p:cNvGrpSpPr/>
          <p:nvPr/>
        </p:nvGrpSpPr>
        <p:grpSpPr>
          <a:xfrm>
            <a:off x="5936706" y="4519802"/>
            <a:ext cx="516936" cy="1034660"/>
            <a:chOff x="947738" y="1267404"/>
            <a:chExt cx="2561944" cy="5127793"/>
          </a:xfrm>
        </p:grpSpPr>
        <p:grpSp>
          <p:nvGrpSpPr>
            <p:cNvPr id="127" name="グループ化 126">
              <a:extLst>
                <a:ext uri="{FF2B5EF4-FFF2-40B4-BE49-F238E27FC236}">
                  <a16:creationId xmlns:a16="http://schemas.microsoft.com/office/drawing/2014/main" id="{6ED69AE9-4A23-AFA0-F629-1E477D0A50A5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29" name="図 128">
                <a:extLst>
                  <a:ext uri="{FF2B5EF4-FFF2-40B4-BE49-F238E27FC236}">
                    <a16:creationId xmlns:a16="http://schemas.microsoft.com/office/drawing/2014/main" id="{E7559164-FBE3-AB1C-DBF1-36840F9E65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30" name="図 129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CC906066-4D41-FBAD-F0FD-A4D27606534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128" name="図 127">
              <a:extLst>
                <a:ext uri="{FF2B5EF4-FFF2-40B4-BE49-F238E27FC236}">
                  <a16:creationId xmlns:a16="http://schemas.microsoft.com/office/drawing/2014/main" id="{4F491FF4-AC2D-7FC8-6CA2-6B0C888E98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131" name="グループ化 130">
            <a:extLst>
              <a:ext uri="{FF2B5EF4-FFF2-40B4-BE49-F238E27FC236}">
                <a16:creationId xmlns:a16="http://schemas.microsoft.com/office/drawing/2014/main" id="{D114A8F6-0B8E-8F0B-8B28-7E965E3A1A8D}"/>
              </a:ext>
            </a:extLst>
          </p:cNvPr>
          <p:cNvGrpSpPr/>
          <p:nvPr/>
        </p:nvGrpSpPr>
        <p:grpSpPr>
          <a:xfrm>
            <a:off x="8146229" y="4519802"/>
            <a:ext cx="516936" cy="1034660"/>
            <a:chOff x="947738" y="1267404"/>
            <a:chExt cx="2561944" cy="5127793"/>
          </a:xfrm>
        </p:grpSpPr>
        <p:grpSp>
          <p:nvGrpSpPr>
            <p:cNvPr id="132" name="グループ化 131">
              <a:extLst>
                <a:ext uri="{FF2B5EF4-FFF2-40B4-BE49-F238E27FC236}">
                  <a16:creationId xmlns:a16="http://schemas.microsoft.com/office/drawing/2014/main" id="{816CC325-B955-99BF-9494-610B60398079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34" name="図 133">
                <a:extLst>
                  <a:ext uri="{FF2B5EF4-FFF2-40B4-BE49-F238E27FC236}">
                    <a16:creationId xmlns:a16="http://schemas.microsoft.com/office/drawing/2014/main" id="{6B4BDB0D-9AE0-00F0-7C96-43092DC663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35" name="図 134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E4317AFF-51CA-59D6-8809-082E7E0CBA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133" name="図 132">
              <a:extLst>
                <a:ext uri="{FF2B5EF4-FFF2-40B4-BE49-F238E27FC236}">
                  <a16:creationId xmlns:a16="http://schemas.microsoft.com/office/drawing/2014/main" id="{D12E3667-47E3-2CF0-2403-36F75DA772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136" name="グループ化 135">
            <a:extLst>
              <a:ext uri="{FF2B5EF4-FFF2-40B4-BE49-F238E27FC236}">
                <a16:creationId xmlns:a16="http://schemas.microsoft.com/office/drawing/2014/main" id="{1460F739-D4BF-C84A-048A-DDD1412ED560}"/>
              </a:ext>
            </a:extLst>
          </p:cNvPr>
          <p:cNvGrpSpPr/>
          <p:nvPr/>
        </p:nvGrpSpPr>
        <p:grpSpPr>
          <a:xfrm>
            <a:off x="8760951" y="4543018"/>
            <a:ext cx="1195635" cy="978518"/>
            <a:chOff x="2955060" y="4687664"/>
            <a:chExt cx="1195635" cy="978518"/>
          </a:xfrm>
        </p:grpSpPr>
        <p:grpSp>
          <p:nvGrpSpPr>
            <p:cNvPr id="137" name="グループ化 136">
              <a:extLst>
                <a:ext uri="{FF2B5EF4-FFF2-40B4-BE49-F238E27FC236}">
                  <a16:creationId xmlns:a16="http://schemas.microsoft.com/office/drawing/2014/main" id="{4DDDD3E7-668C-A488-1175-496A6D58D05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55060" y="4687664"/>
              <a:ext cx="1195635" cy="978518"/>
              <a:chOff x="3296616" y="2884824"/>
              <a:chExt cx="3286903" cy="2686769"/>
            </a:xfrm>
            <a:effectLst/>
          </p:grpSpPr>
          <p:pic>
            <p:nvPicPr>
              <p:cNvPr id="139" name="図 138">
                <a:extLst>
                  <a:ext uri="{FF2B5EF4-FFF2-40B4-BE49-F238E27FC236}">
                    <a16:creationId xmlns:a16="http://schemas.microsoft.com/office/drawing/2014/main" id="{010206BA-94E5-9191-FDAE-BC08E0CF499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16" r="12716" b="5648"/>
              <a:stretch/>
            </p:blipFill>
            <p:spPr>
              <a:xfrm>
                <a:off x="3296616" y="2884824"/>
                <a:ext cx="2799383" cy="2686769"/>
              </a:xfrm>
              <a:prstGeom prst="rect">
                <a:avLst/>
              </a:prstGeom>
              <a:ln>
                <a:solidFill>
                  <a:schemeClr val="bg2"/>
                </a:solidFill>
              </a:ln>
            </p:spPr>
          </p:pic>
          <p:pic>
            <p:nvPicPr>
              <p:cNvPr id="140" name="図 139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AEBABBFE-5525-416C-4116-7F1D9CB581E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chemeClr val="bg2"/>
                </a:solidFill>
              </a:ln>
            </p:spPr>
          </p:pic>
        </p:grpSp>
        <p:pic>
          <p:nvPicPr>
            <p:cNvPr id="138" name="図 137">
              <a:extLst>
                <a:ext uri="{FF2B5EF4-FFF2-40B4-BE49-F238E27FC236}">
                  <a16:creationId xmlns:a16="http://schemas.microsoft.com/office/drawing/2014/main" id="{53931C50-732C-E62B-CEF2-93CF73156F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97" t="57730" r="39326"/>
            <a:stretch/>
          </p:blipFill>
          <p:spPr>
            <a:xfrm>
              <a:off x="3142822" y="5227801"/>
              <a:ext cx="466725" cy="438381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806771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ブランドパネル</a:t>
            </a:r>
            <a:r>
              <a:rPr lang="en-US" altLang="ja-JP" dirty="0">
                <a:latin typeface="+mn-ea"/>
              </a:rPr>
              <a:t>  </a:t>
            </a:r>
            <a:r>
              <a:rPr lang="ja-JP" altLang="en-US">
                <a:latin typeface="+mn-ea"/>
              </a:rPr>
              <a:t>リッチフォーマット</a:t>
            </a:r>
            <a:r>
              <a:rPr lang="en-US" altLang="ja-JP" dirty="0">
                <a:latin typeface="+mn-ea"/>
              </a:rPr>
              <a:t>  </a:t>
            </a:r>
            <a:r>
              <a:rPr lang="en" altLang="ja-JP" dirty="0">
                <a:latin typeface="+mn-ea"/>
              </a:rPr>
              <a:t>MD  </a:t>
            </a:r>
            <a:r>
              <a:rPr lang="ja-JP" altLang="en">
                <a:latin typeface="+mn-ea"/>
              </a:rPr>
              <a:t>５</a:t>
            </a:r>
            <a:r>
              <a:rPr lang="ja-JP" altLang="en-US">
                <a:latin typeface="+mn-ea"/>
              </a:rPr>
              <a:t>つの推奨ポイント</a:t>
            </a:r>
          </a:p>
        </p:txBody>
      </p:sp>
      <p:sp>
        <p:nvSpPr>
          <p:cNvPr id="14" name="角丸四角形 11">
            <a:extLst>
              <a:ext uri="{FF2B5EF4-FFF2-40B4-BE49-F238E27FC236}">
                <a16:creationId xmlns:a16="http://schemas.microsoft.com/office/drawing/2014/main" id="{04EDD1BE-226F-DFF7-3CB1-DD7AB749EFB2}"/>
              </a:ext>
            </a:extLst>
          </p:cNvPr>
          <p:cNvSpPr/>
          <p:nvPr/>
        </p:nvSpPr>
        <p:spPr>
          <a:xfrm>
            <a:off x="1403649" y="1752457"/>
            <a:ext cx="4547890" cy="864000"/>
          </a:xfrm>
          <a:prstGeom prst="roundRect">
            <a:avLst>
              <a:gd name="adj" fmla="val 9969"/>
            </a:avLst>
          </a:prstGeom>
          <a:solidFill>
            <a:schemeClr val="accent1"/>
          </a:solidFill>
          <a:ln w="3175">
            <a:noFill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kumimoji="1" lang="ja-JP" altLang="en-US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リーチの最大化</a:t>
            </a:r>
          </a:p>
        </p:txBody>
      </p:sp>
      <p:sp>
        <p:nvSpPr>
          <p:cNvPr id="15" name="角丸四角形 15">
            <a:extLst>
              <a:ext uri="{FF2B5EF4-FFF2-40B4-BE49-F238E27FC236}">
                <a16:creationId xmlns:a16="http://schemas.microsoft.com/office/drawing/2014/main" id="{3ECF0375-C45C-AC1D-70ED-648CB1524F32}"/>
              </a:ext>
            </a:extLst>
          </p:cNvPr>
          <p:cNvSpPr/>
          <p:nvPr/>
        </p:nvSpPr>
        <p:spPr>
          <a:xfrm>
            <a:off x="1403649" y="3174467"/>
            <a:ext cx="4547890" cy="864000"/>
          </a:xfrm>
          <a:prstGeom prst="roundRect">
            <a:avLst>
              <a:gd name="adj" fmla="val 8629"/>
            </a:avLst>
          </a:prstGeom>
          <a:solidFill>
            <a:schemeClr val="accent1"/>
          </a:solidFill>
          <a:ln w="3175">
            <a:noFill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lang="ja-JP" altLang="en-US" sz="1600" b="1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デバイスにおける行動特性</a:t>
            </a:r>
            <a:r>
              <a:rPr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の補完</a:t>
            </a:r>
            <a:endParaRPr kumimoji="1" lang="ja-JP" altLang="en-US" sz="1600" b="1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6" name="角丸四角形 18">
            <a:extLst>
              <a:ext uri="{FF2B5EF4-FFF2-40B4-BE49-F238E27FC236}">
                <a16:creationId xmlns:a16="http://schemas.microsoft.com/office/drawing/2014/main" id="{FCFA9D74-219B-45A0-B029-FC8C647226BC}"/>
              </a:ext>
            </a:extLst>
          </p:cNvPr>
          <p:cNvSpPr/>
          <p:nvPr/>
        </p:nvSpPr>
        <p:spPr>
          <a:xfrm>
            <a:off x="6693920" y="1752457"/>
            <a:ext cx="4547890" cy="864000"/>
          </a:xfrm>
          <a:prstGeom prst="roundRect">
            <a:avLst>
              <a:gd name="adj" fmla="val 5950"/>
            </a:avLst>
          </a:prstGeom>
          <a:solidFill>
            <a:schemeClr val="accent1"/>
          </a:solidFill>
          <a:ln w="3175">
            <a:noFill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ブランドリフト効果の</a:t>
            </a:r>
            <a:r>
              <a:rPr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最大化</a:t>
            </a:r>
            <a:endParaRPr kumimoji="1" lang="ja-JP" altLang="en-US" sz="1600" b="1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7" name="角丸四角形 22">
            <a:extLst>
              <a:ext uri="{FF2B5EF4-FFF2-40B4-BE49-F238E27FC236}">
                <a16:creationId xmlns:a16="http://schemas.microsoft.com/office/drawing/2014/main" id="{40DFA0AA-B237-B3F3-0E4C-E48781272D87}"/>
              </a:ext>
            </a:extLst>
          </p:cNvPr>
          <p:cNvSpPr/>
          <p:nvPr/>
        </p:nvSpPr>
        <p:spPr>
          <a:xfrm>
            <a:off x="1403649" y="4596477"/>
            <a:ext cx="4547890" cy="864000"/>
          </a:xfrm>
          <a:prstGeom prst="roundRect">
            <a:avLst>
              <a:gd name="adj" fmla="val 8629"/>
            </a:avLst>
          </a:prstGeom>
          <a:solidFill>
            <a:schemeClr val="accent1"/>
          </a:solidFill>
          <a:ln w="3175">
            <a:noFill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デバイスにおける広告反応層の差異</a:t>
            </a:r>
            <a:endParaRPr kumimoji="1" lang="ja-JP" altLang="en-US" sz="1600" b="1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8" name="角丸四角形 25">
            <a:extLst>
              <a:ext uri="{FF2B5EF4-FFF2-40B4-BE49-F238E27FC236}">
                <a16:creationId xmlns:a16="http://schemas.microsoft.com/office/drawing/2014/main" id="{1D7FD85E-E152-C40C-D144-F22163ECB598}"/>
              </a:ext>
            </a:extLst>
          </p:cNvPr>
          <p:cNvSpPr/>
          <p:nvPr/>
        </p:nvSpPr>
        <p:spPr>
          <a:xfrm>
            <a:off x="6696373" y="3174467"/>
            <a:ext cx="4547890" cy="864000"/>
          </a:xfrm>
          <a:prstGeom prst="roundRect">
            <a:avLst>
              <a:gd name="adj" fmla="val 7290"/>
            </a:avLst>
          </a:prstGeom>
          <a:solidFill>
            <a:schemeClr val="accent1"/>
          </a:solidFill>
          <a:ln w="3175">
            <a:noFill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潜在層の広告反応の</a:t>
            </a:r>
            <a:r>
              <a:rPr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最大化</a:t>
            </a:r>
            <a:endParaRPr kumimoji="1" lang="ja-JP" altLang="en-US" sz="1600" b="1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円/楕円 3">
            <a:extLst>
              <a:ext uri="{FF2B5EF4-FFF2-40B4-BE49-F238E27FC236}">
                <a16:creationId xmlns:a16="http://schemas.microsoft.com/office/drawing/2014/main" id="{E771041B-FB68-CEB9-5EBD-4465354FCFB9}"/>
              </a:ext>
            </a:extLst>
          </p:cNvPr>
          <p:cNvSpPr>
            <a:spLocks noChangeAspect="1"/>
          </p:cNvSpPr>
          <p:nvPr/>
        </p:nvSpPr>
        <p:spPr>
          <a:xfrm>
            <a:off x="956397" y="1746461"/>
            <a:ext cx="900000" cy="900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5" name="円/楕円 17">
            <a:extLst>
              <a:ext uri="{FF2B5EF4-FFF2-40B4-BE49-F238E27FC236}">
                <a16:creationId xmlns:a16="http://schemas.microsoft.com/office/drawing/2014/main" id="{DC1B8370-5C77-933C-8540-64410A5176B2}"/>
              </a:ext>
            </a:extLst>
          </p:cNvPr>
          <p:cNvSpPr>
            <a:spLocks noChangeAspect="1"/>
          </p:cNvSpPr>
          <p:nvPr/>
        </p:nvSpPr>
        <p:spPr>
          <a:xfrm>
            <a:off x="6246668" y="1748710"/>
            <a:ext cx="900000" cy="900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6" name="Freeform 15">
            <a:extLst>
              <a:ext uri="{FF2B5EF4-FFF2-40B4-BE49-F238E27FC236}">
                <a16:creationId xmlns:a16="http://schemas.microsoft.com/office/drawing/2014/main" id="{BF5E5534-0E3A-3F00-7D03-AE41C775F2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342" y="1963190"/>
            <a:ext cx="377500" cy="475298"/>
          </a:xfrm>
          <a:custGeom>
            <a:avLst/>
            <a:gdLst>
              <a:gd name="T0" fmla="*/ 1655 w 1704"/>
              <a:gd name="T1" fmla="*/ 1167 h 2144"/>
              <a:gd name="T2" fmla="*/ 1237 w 1704"/>
              <a:gd name="T3" fmla="*/ 784 h 2144"/>
              <a:gd name="T4" fmla="*/ 1223 w 1704"/>
              <a:gd name="T5" fmla="*/ 767 h 2144"/>
              <a:gd name="T6" fmla="*/ 1209 w 1704"/>
              <a:gd name="T7" fmla="*/ 750 h 2144"/>
              <a:gd name="T8" fmla="*/ 1229 w 1704"/>
              <a:gd name="T9" fmla="*/ 725 h 2144"/>
              <a:gd name="T10" fmla="*/ 1291 w 1704"/>
              <a:gd name="T11" fmla="*/ 646 h 2144"/>
              <a:gd name="T12" fmla="*/ 1666 w 1704"/>
              <a:gd name="T13" fmla="*/ 265 h 2144"/>
              <a:gd name="T14" fmla="*/ 1657 w 1704"/>
              <a:gd name="T15" fmla="*/ 203 h 2144"/>
              <a:gd name="T16" fmla="*/ 1632 w 1704"/>
              <a:gd name="T17" fmla="*/ 206 h 2144"/>
              <a:gd name="T18" fmla="*/ 1302 w 1704"/>
              <a:gd name="T19" fmla="*/ 228 h 2144"/>
              <a:gd name="T20" fmla="*/ 809 w 1704"/>
              <a:gd name="T21" fmla="*/ 181 h 2144"/>
              <a:gd name="T22" fmla="*/ 395 w 1704"/>
              <a:gd name="T23" fmla="*/ 135 h 2144"/>
              <a:gd name="T24" fmla="*/ 112 w 1704"/>
              <a:gd name="T25" fmla="*/ 155 h 2144"/>
              <a:gd name="T26" fmla="*/ 112 w 1704"/>
              <a:gd name="T27" fmla="*/ 56 h 2144"/>
              <a:gd name="T28" fmla="*/ 56 w 1704"/>
              <a:gd name="T29" fmla="*/ 0 h 2144"/>
              <a:gd name="T30" fmla="*/ 0 w 1704"/>
              <a:gd name="T31" fmla="*/ 56 h 2144"/>
              <a:gd name="T32" fmla="*/ 0 w 1704"/>
              <a:gd name="T33" fmla="*/ 293 h 2144"/>
              <a:gd name="T34" fmla="*/ 0 w 1704"/>
              <a:gd name="T35" fmla="*/ 1206 h 2144"/>
              <a:gd name="T36" fmla="*/ 0 w 1704"/>
              <a:gd name="T37" fmla="*/ 2087 h 2144"/>
              <a:gd name="T38" fmla="*/ 56 w 1704"/>
              <a:gd name="T39" fmla="*/ 2143 h 2144"/>
              <a:gd name="T40" fmla="*/ 112 w 1704"/>
              <a:gd name="T41" fmla="*/ 2087 h 2144"/>
              <a:gd name="T42" fmla="*/ 112 w 1704"/>
              <a:gd name="T43" fmla="*/ 1302 h 2144"/>
              <a:gd name="T44" fmla="*/ 448 w 1704"/>
              <a:gd name="T45" fmla="*/ 1280 h 2144"/>
              <a:gd name="T46" fmla="*/ 815 w 1704"/>
              <a:gd name="T47" fmla="*/ 1325 h 2144"/>
              <a:gd name="T48" fmla="*/ 1102 w 1704"/>
              <a:gd name="T49" fmla="*/ 1362 h 2144"/>
              <a:gd name="T50" fmla="*/ 1638 w 1704"/>
              <a:gd name="T51" fmla="*/ 1277 h 2144"/>
              <a:gd name="T52" fmla="*/ 1655 w 1704"/>
              <a:gd name="T53" fmla="*/ 1167 h 2144"/>
              <a:gd name="T54" fmla="*/ 1102 w 1704"/>
              <a:gd name="T55" fmla="*/ 1243 h 2144"/>
              <a:gd name="T56" fmla="*/ 846 w 1704"/>
              <a:gd name="T57" fmla="*/ 1212 h 2144"/>
              <a:gd name="T58" fmla="*/ 448 w 1704"/>
              <a:gd name="T59" fmla="*/ 1164 h 2144"/>
              <a:gd name="T60" fmla="*/ 112 w 1704"/>
              <a:gd name="T61" fmla="*/ 1187 h 2144"/>
              <a:gd name="T62" fmla="*/ 112 w 1704"/>
              <a:gd name="T63" fmla="*/ 293 h 2144"/>
              <a:gd name="T64" fmla="*/ 132 w 1704"/>
              <a:gd name="T65" fmla="*/ 268 h 2144"/>
              <a:gd name="T66" fmla="*/ 395 w 1704"/>
              <a:gd name="T67" fmla="*/ 251 h 2144"/>
              <a:gd name="T68" fmla="*/ 790 w 1704"/>
              <a:gd name="T69" fmla="*/ 291 h 2144"/>
              <a:gd name="T70" fmla="*/ 1305 w 1704"/>
              <a:gd name="T71" fmla="*/ 341 h 2144"/>
              <a:gd name="T72" fmla="*/ 1432 w 1704"/>
              <a:gd name="T73" fmla="*/ 338 h 2144"/>
              <a:gd name="T74" fmla="*/ 1209 w 1704"/>
              <a:gd name="T75" fmla="*/ 564 h 2144"/>
              <a:gd name="T76" fmla="*/ 1150 w 1704"/>
              <a:gd name="T77" fmla="*/ 638 h 2144"/>
              <a:gd name="T78" fmla="*/ 1040 w 1704"/>
              <a:gd name="T79" fmla="*/ 750 h 2144"/>
              <a:gd name="T80" fmla="*/ 1141 w 1704"/>
              <a:gd name="T81" fmla="*/ 843 h 2144"/>
              <a:gd name="T82" fmla="*/ 1497 w 1704"/>
              <a:gd name="T83" fmla="*/ 1192 h 2144"/>
              <a:gd name="T84" fmla="*/ 1102 w 1704"/>
              <a:gd name="T85" fmla="*/ 1243 h 2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04" h="2144">
                <a:moveTo>
                  <a:pt x="1655" y="1167"/>
                </a:moveTo>
                <a:cubicBezTo>
                  <a:pt x="1655" y="1167"/>
                  <a:pt x="1322" y="922"/>
                  <a:pt x="1237" y="784"/>
                </a:cubicBezTo>
                <a:cubicBezTo>
                  <a:pt x="1226" y="764"/>
                  <a:pt x="1223" y="767"/>
                  <a:pt x="1223" y="767"/>
                </a:cubicBezTo>
                <a:lnTo>
                  <a:pt x="1209" y="750"/>
                </a:lnTo>
                <a:lnTo>
                  <a:pt x="1229" y="725"/>
                </a:lnTo>
                <a:cubicBezTo>
                  <a:pt x="1240" y="700"/>
                  <a:pt x="1263" y="674"/>
                  <a:pt x="1291" y="646"/>
                </a:cubicBezTo>
                <a:lnTo>
                  <a:pt x="1666" y="265"/>
                </a:lnTo>
                <a:cubicBezTo>
                  <a:pt x="1703" y="228"/>
                  <a:pt x="1700" y="203"/>
                  <a:pt x="1657" y="203"/>
                </a:cubicBezTo>
                <a:cubicBezTo>
                  <a:pt x="1652" y="203"/>
                  <a:pt x="1643" y="203"/>
                  <a:pt x="1632" y="206"/>
                </a:cubicBezTo>
                <a:cubicBezTo>
                  <a:pt x="1632" y="206"/>
                  <a:pt x="1502" y="228"/>
                  <a:pt x="1302" y="228"/>
                </a:cubicBezTo>
                <a:cubicBezTo>
                  <a:pt x="1164" y="228"/>
                  <a:pt x="995" y="217"/>
                  <a:pt x="809" y="181"/>
                </a:cubicBezTo>
                <a:cubicBezTo>
                  <a:pt x="651" y="147"/>
                  <a:pt x="507" y="135"/>
                  <a:pt x="395" y="135"/>
                </a:cubicBezTo>
                <a:cubicBezTo>
                  <a:pt x="245" y="135"/>
                  <a:pt x="127" y="152"/>
                  <a:pt x="112" y="155"/>
                </a:cubicBezTo>
                <a:lnTo>
                  <a:pt x="112" y="56"/>
                </a:lnTo>
                <a:cubicBezTo>
                  <a:pt x="112" y="25"/>
                  <a:pt x="87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lnTo>
                  <a:pt x="0" y="293"/>
                </a:lnTo>
                <a:lnTo>
                  <a:pt x="0" y="1206"/>
                </a:lnTo>
                <a:lnTo>
                  <a:pt x="0" y="2087"/>
                </a:lnTo>
                <a:cubicBezTo>
                  <a:pt x="0" y="2118"/>
                  <a:pt x="25" y="2143"/>
                  <a:pt x="56" y="2143"/>
                </a:cubicBezTo>
                <a:cubicBezTo>
                  <a:pt x="87" y="2143"/>
                  <a:pt x="112" y="2118"/>
                  <a:pt x="112" y="2087"/>
                </a:cubicBezTo>
                <a:lnTo>
                  <a:pt x="112" y="1302"/>
                </a:lnTo>
                <a:cubicBezTo>
                  <a:pt x="129" y="1300"/>
                  <a:pt x="282" y="1280"/>
                  <a:pt x="448" y="1280"/>
                </a:cubicBezTo>
                <a:cubicBezTo>
                  <a:pt x="564" y="1280"/>
                  <a:pt x="694" y="1291"/>
                  <a:pt x="815" y="1325"/>
                </a:cubicBezTo>
                <a:cubicBezTo>
                  <a:pt x="907" y="1350"/>
                  <a:pt x="1006" y="1362"/>
                  <a:pt x="1102" y="1362"/>
                </a:cubicBezTo>
                <a:cubicBezTo>
                  <a:pt x="1384" y="1362"/>
                  <a:pt x="1638" y="1277"/>
                  <a:pt x="1638" y="1277"/>
                </a:cubicBezTo>
                <a:cubicBezTo>
                  <a:pt x="1697" y="1252"/>
                  <a:pt x="1703" y="1204"/>
                  <a:pt x="1655" y="1167"/>
                </a:cubicBezTo>
                <a:close/>
                <a:moveTo>
                  <a:pt x="1102" y="1243"/>
                </a:moveTo>
                <a:cubicBezTo>
                  <a:pt x="1006" y="1243"/>
                  <a:pt x="921" y="1232"/>
                  <a:pt x="846" y="1212"/>
                </a:cubicBezTo>
                <a:cubicBezTo>
                  <a:pt x="730" y="1181"/>
                  <a:pt x="598" y="1164"/>
                  <a:pt x="448" y="1164"/>
                </a:cubicBezTo>
                <a:cubicBezTo>
                  <a:pt x="304" y="1164"/>
                  <a:pt x="160" y="1178"/>
                  <a:pt x="112" y="1187"/>
                </a:cubicBezTo>
                <a:lnTo>
                  <a:pt x="112" y="293"/>
                </a:lnTo>
                <a:cubicBezTo>
                  <a:pt x="112" y="285"/>
                  <a:pt x="124" y="271"/>
                  <a:pt x="132" y="268"/>
                </a:cubicBezTo>
                <a:cubicBezTo>
                  <a:pt x="132" y="268"/>
                  <a:pt x="248" y="251"/>
                  <a:pt x="395" y="251"/>
                </a:cubicBezTo>
                <a:cubicBezTo>
                  <a:pt x="524" y="251"/>
                  <a:pt x="657" y="265"/>
                  <a:pt x="790" y="291"/>
                </a:cubicBezTo>
                <a:cubicBezTo>
                  <a:pt x="955" y="324"/>
                  <a:pt x="1127" y="341"/>
                  <a:pt x="1305" y="341"/>
                </a:cubicBezTo>
                <a:cubicBezTo>
                  <a:pt x="1353" y="341"/>
                  <a:pt x="1395" y="341"/>
                  <a:pt x="1432" y="338"/>
                </a:cubicBezTo>
                <a:lnTo>
                  <a:pt x="1209" y="564"/>
                </a:lnTo>
                <a:cubicBezTo>
                  <a:pt x="1192" y="581"/>
                  <a:pt x="1169" y="607"/>
                  <a:pt x="1150" y="638"/>
                </a:cubicBezTo>
                <a:lnTo>
                  <a:pt x="1040" y="750"/>
                </a:lnTo>
                <a:lnTo>
                  <a:pt x="1141" y="843"/>
                </a:lnTo>
                <a:cubicBezTo>
                  <a:pt x="1206" y="951"/>
                  <a:pt x="1387" y="1102"/>
                  <a:pt x="1497" y="1192"/>
                </a:cubicBezTo>
                <a:cubicBezTo>
                  <a:pt x="1404" y="1215"/>
                  <a:pt x="1257" y="1243"/>
                  <a:pt x="1102" y="124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7" name="円/楕円 21">
            <a:extLst>
              <a:ext uri="{FF2B5EF4-FFF2-40B4-BE49-F238E27FC236}">
                <a16:creationId xmlns:a16="http://schemas.microsoft.com/office/drawing/2014/main" id="{06C100F7-D527-9C6B-0015-F4E34AFE3BCC}"/>
              </a:ext>
            </a:extLst>
          </p:cNvPr>
          <p:cNvSpPr>
            <a:spLocks noChangeAspect="1"/>
          </p:cNvSpPr>
          <p:nvPr/>
        </p:nvSpPr>
        <p:spPr>
          <a:xfrm>
            <a:off x="956397" y="4596477"/>
            <a:ext cx="900000" cy="900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8" name="円/楕円 24">
            <a:extLst>
              <a:ext uri="{FF2B5EF4-FFF2-40B4-BE49-F238E27FC236}">
                <a16:creationId xmlns:a16="http://schemas.microsoft.com/office/drawing/2014/main" id="{597074EE-2237-887B-452E-6BEB0FBDBAC9}"/>
              </a:ext>
            </a:extLst>
          </p:cNvPr>
          <p:cNvSpPr>
            <a:spLocks noChangeAspect="1"/>
          </p:cNvSpPr>
          <p:nvPr/>
        </p:nvSpPr>
        <p:spPr>
          <a:xfrm>
            <a:off x="6249121" y="3174467"/>
            <a:ext cx="900000" cy="900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519F3FE1-261E-4979-5D3A-FDD44A482B15}"/>
              </a:ext>
            </a:extLst>
          </p:cNvPr>
          <p:cNvGrpSpPr/>
          <p:nvPr/>
        </p:nvGrpSpPr>
        <p:grpSpPr>
          <a:xfrm>
            <a:off x="956397" y="3174467"/>
            <a:ext cx="900000" cy="900000"/>
            <a:chOff x="956397" y="3321424"/>
            <a:chExt cx="900000" cy="900000"/>
          </a:xfrm>
        </p:grpSpPr>
        <p:sp>
          <p:nvSpPr>
            <p:cNvPr id="24" name="円/楕円 14">
              <a:extLst>
                <a:ext uri="{FF2B5EF4-FFF2-40B4-BE49-F238E27FC236}">
                  <a16:creationId xmlns:a16="http://schemas.microsoft.com/office/drawing/2014/main" id="{E1B6F3B6-978C-035F-4172-2DCF5BBCB9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6397" y="3321424"/>
              <a:ext cx="900000" cy="900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41" name="グラフィックス 40" descr="パズル 単色塗りつぶし">
              <a:extLst>
                <a:ext uri="{FF2B5EF4-FFF2-40B4-BE49-F238E27FC236}">
                  <a16:creationId xmlns:a16="http://schemas.microsoft.com/office/drawing/2014/main" id="{A5AB880F-580C-60A0-536F-709907DF03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51648" y="3529550"/>
              <a:ext cx="504000" cy="504000"/>
            </a:xfrm>
            <a:prstGeom prst="rect">
              <a:avLst/>
            </a:prstGeom>
          </p:spPr>
        </p:pic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1118548" y="1445522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1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EB959D9-9901-2C88-406A-AEC0E05C0B20}"/>
              </a:ext>
            </a:extLst>
          </p:cNvPr>
          <p:cNvSpPr txBox="1"/>
          <p:nvPr/>
        </p:nvSpPr>
        <p:spPr>
          <a:xfrm>
            <a:off x="1118548" y="286457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2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EF439DC-FFEF-B58C-8AC2-72970C6B240C}"/>
              </a:ext>
            </a:extLst>
          </p:cNvPr>
          <p:cNvSpPr txBox="1"/>
          <p:nvPr/>
        </p:nvSpPr>
        <p:spPr>
          <a:xfrm>
            <a:off x="1118548" y="4278823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E0858EC-F4CF-CE4F-A810-81D59E3AFEE4}"/>
              </a:ext>
            </a:extLst>
          </p:cNvPr>
          <p:cNvSpPr txBox="1"/>
          <p:nvPr/>
        </p:nvSpPr>
        <p:spPr>
          <a:xfrm>
            <a:off x="6417747" y="1445522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4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4C88420-173B-1246-86B1-4B4481D00121}"/>
              </a:ext>
            </a:extLst>
          </p:cNvPr>
          <p:cNvSpPr txBox="1"/>
          <p:nvPr/>
        </p:nvSpPr>
        <p:spPr>
          <a:xfrm>
            <a:off x="6417747" y="286457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5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45" name="グラフィックス 44" descr="歯車付きの頭 枠線">
            <a:extLst>
              <a:ext uri="{FF2B5EF4-FFF2-40B4-BE49-F238E27FC236}">
                <a16:creationId xmlns:a16="http://schemas.microsoft.com/office/drawing/2014/main" id="{5F0D8689-043E-7F67-8F27-8A91DDAD11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17747" y="3327926"/>
            <a:ext cx="613334" cy="613334"/>
          </a:xfrm>
          <a:prstGeom prst="rect">
            <a:avLst/>
          </a:prstGeom>
        </p:spPr>
      </p:pic>
      <p:pic>
        <p:nvPicPr>
          <p:cNvPr id="47" name="グラフィックス 46" descr="男性の集団 枠線">
            <a:extLst>
              <a:ext uri="{FF2B5EF4-FFF2-40B4-BE49-F238E27FC236}">
                <a16:creationId xmlns:a16="http://schemas.microsoft.com/office/drawing/2014/main" id="{779656CF-F1B9-B039-588E-49A6029956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22377" y="4759332"/>
            <a:ext cx="574290" cy="574290"/>
          </a:xfrm>
          <a:prstGeom prst="rect">
            <a:avLst/>
          </a:prstGeom>
        </p:spPr>
      </p:pic>
      <p:pic>
        <p:nvPicPr>
          <p:cNvPr id="3" name="グラフィックス 2" descr="矢印: 右回転 単色塗りつぶし">
            <a:extLst>
              <a:ext uri="{FF2B5EF4-FFF2-40B4-BE49-F238E27FC236}">
                <a16:creationId xmlns:a16="http://schemas.microsoft.com/office/drawing/2014/main" id="{24003562-9109-E403-FF15-90085838120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9573105" flipH="1">
            <a:off x="6414757" y="1917297"/>
            <a:ext cx="558327" cy="55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8870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ポイント①　リーチの最大化</a:t>
            </a: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E87B2088-A130-5EC0-5EE4-0C56BB83031B}"/>
              </a:ext>
            </a:extLst>
          </p:cNvPr>
          <p:cNvGrpSpPr>
            <a:grpSpLocks noChangeAspect="1"/>
          </p:cNvGrpSpPr>
          <p:nvPr/>
        </p:nvGrpSpPr>
        <p:grpSpPr>
          <a:xfrm>
            <a:off x="1665229" y="1167793"/>
            <a:ext cx="792000" cy="792000"/>
            <a:chOff x="1363458" y="1104848"/>
            <a:chExt cx="900000" cy="900000"/>
          </a:xfrm>
        </p:grpSpPr>
        <p:sp>
          <p:nvSpPr>
            <p:cNvPr id="19" name="円/楕円 3">
              <a:extLst>
                <a:ext uri="{FF2B5EF4-FFF2-40B4-BE49-F238E27FC236}">
                  <a16:creationId xmlns:a16="http://schemas.microsoft.com/office/drawing/2014/main" id="{E771041B-FB68-CEB9-5EBD-4465354FCF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63458" y="1104848"/>
              <a:ext cx="900000" cy="900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id="{BF5E5534-0E3A-3F00-7D03-AE41C775F2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1403" y="1321577"/>
              <a:ext cx="377500" cy="475298"/>
            </a:xfrm>
            <a:custGeom>
              <a:avLst/>
              <a:gdLst>
                <a:gd name="T0" fmla="*/ 1655 w 1704"/>
                <a:gd name="T1" fmla="*/ 1167 h 2144"/>
                <a:gd name="T2" fmla="*/ 1237 w 1704"/>
                <a:gd name="T3" fmla="*/ 784 h 2144"/>
                <a:gd name="T4" fmla="*/ 1223 w 1704"/>
                <a:gd name="T5" fmla="*/ 767 h 2144"/>
                <a:gd name="T6" fmla="*/ 1209 w 1704"/>
                <a:gd name="T7" fmla="*/ 750 h 2144"/>
                <a:gd name="T8" fmla="*/ 1229 w 1704"/>
                <a:gd name="T9" fmla="*/ 725 h 2144"/>
                <a:gd name="T10" fmla="*/ 1291 w 1704"/>
                <a:gd name="T11" fmla="*/ 646 h 2144"/>
                <a:gd name="T12" fmla="*/ 1666 w 1704"/>
                <a:gd name="T13" fmla="*/ 265 h 2144"/>
                <a:gd name="T14" fmla="*/ 1657 w 1704"/>
                <a:gd name="T15" fmla="*/ 203 h 2144"/>
                <a:gd name="T16" fmla="*/ 1632 w 1704"/>
                <a:gd name="T17" fmla="*/ 206 h 2144"/>
                <a:gd name="T18" fmla="*/ 1302 w 1704"/>
                <a:gd name="T19" fmla="*/ 228 h 2144"/>
                <a:gd name="T20" fmla="*/ 809 w 1704"/>
                <a:gd name="T21" fmla="*/ 181 h 2144"/>
                <a:gd name="T22" fmla="*/ 395 w 1704"/>
                <a:gd name="T23" fmla="*/ 135 h 2144"/>
                <a:gd name="T24" fmla="*/ 112 w 1704"/>
                <a:gd name="T25" fmla="*/ 155 h 2144"/>
                <a:gd name="T26" fmla="*/ 112 w 1704"/>
                <a:gd name="T27" fmla="*/ 56 h 2144"/>
                <a:gd name="T28" fmla="*/ 56 w 1704"/>
                <a:gd name="T29" fmla="*/ 0 h 2144"/>
                <a:gd name="T30" fmla="*/ 0 w 1704"/>
                <a:gd name="T31" fmla="*/ 56 h 2144"/>
                <a:gd name="T32" fmla="*/ 0 w 1704"/>
                <a:gd name="T33" fmla="*/ 293 h 2144"/>
                <a:gd name="T34" fmla="*/ 0 w 1704"/>
                <a:gd name="T35" fmla="*/ 1206 h 2144"/>
                <a:gd name="T36" fmla="*/ 0 w 1704"/>
                <a:gd name="T37" fmla="*/ 2087 h 2144"/>
                <a:gd name="T38" fmla="*/ 56 w 1704"/>
                <a:gd name="T39" fmla="*/ 2143 h 2144"/>
                <a:gd name="T40" fmla="*/ 112 w 1704"/>
                <a:gd name="T41" fmla="*/ 2087 h 2144"/>
                <a:gd name="T42" fmla="*/ 112 w 1704"/>
                <a:gd name="T43" fmla="*/ 1302 h 2144"/>
                <a:gd name="T44" fmla="*/ 448 w 1704"/>
                <a:gd name="T45" fmla="*/ 1280 h 2144"/>
                <a:gd name="T46" fmla="*/ 815 w 1704"/>
                <a:gd name="T47" fmla="*/ 1325 h 2144"/>
                <a:gd name="T48" fmla="*/ 1102 w 1704"/>
                <a:gd name="T49" fmla="*/ 1362 h 2144"/>
                <a:gd name="T50" fmla="*/ 1638 w 1704"/>
                <a:gd name="T51" fmla="*/ 1277 h 2144"/>
                <a:gd name="T52" fmla="*/ 1655 w 1704"/>
                <a:gd name="T53" fmla="*/ 1167 h 2144"/>
                <a:gd name="T54" fmla="*/ 1102 w 1704"/>
                <a:gd name="T55" fmla="*/ 1243 h 2144"/>
                <a:gd name="T56" fmla="*/ 846 w 1704"/>
                <a:gd name="T57" fmla="*/ 1212 h 2144"/>
                <a:gd name="T58" fmla="*/ 448 w 1704"/>
                <a:gd name="T59" fmla="*/ 1164 h 2144"/>
                <a:gd name="T60" fmla="*/ 112 w 1704"/>
                <a:gd name="T61" fmla="*/ 1187 h 2144"/>
                <a:gd name="T62" fmla="*/ 112 w 1704"/>
                <a:gd name="T63" fmla="*/ 293 h 2144"/>
                <a:gd name="T64" fmla="*/ 132 w 1704"/>
                <a:gd name="T65" fmla="*/ 268 h 2144"/>
                <a:gd name="T66" fmla="*/ 395 w 1704"/>
                <a:gd name="T67" fmla="*/ 251 h 2144"/>
                <a:gd name="T68" fmla="*/ 790 w 1704"/>
                <a:gd name="T69" fmla="*/ 291 h 2144"/>
                <a:gd name="T70" fmla="*/ 1305 w 1704"/>
                <a:gd name="T71" fmla="*/ 341 h 2144"/>
                <a:gd name="T72" fmla="*/ 1432 w 1704"/>
                <a:gd name="T73" fmla="*/ 338 h 2144"/>
                <a:gd name="T74" fmla="*/ 1209 w 1704"/>
                <a:gd name="T75" fmla="*/ 564 h 2144"/>
                <a:gd name="T76" fmla="*/ 1150 w 1704"/>
                <a:gd name="T77" fmla="*/ 638 h 2144"/>
                <a:gd name="T78" fmla="*/ 1040 w 1704"/>
                <a:gd name="T79" fmla="*/ 750 h 2144"/>
                <a:gd name="T80" fmla="*/ 1141 w 1704"/>
                <a:gd name="T81" fmla="*/ 843 h 2144"/>
                <a:gd name="T82" fmla="*/ 1497 w 1704"/>
                <a:gd name="T83" fmla="*/ 1192 h 2144"/>
                <a:gd name="T84" fmla="*/ 1102 w 1704"/>
                <a:gd name="T85" fmla="*/ 1243 h 2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04" h="2144">
                  <a:moveTo>
                    <a:pt x="1655" y="1167"/>
                  </a:moveTo>
                  <a:cubicBezTo>
                    <a:pt x="1655" y="1167"/>
                    <a:pt x="1322" y="922"/>
                    <a:pt x="1237" y="784"/>
                  </a:cubicBezTo>
                  <a:cubicBezTo>
                    <a:pt x="1226" y="764"/>
                    <a:pt x="1223" y="767"/>
                    <a:pt x="1223" y="767"/>
                  </a:cubicBezTo>
                  <a:lnTo>
                    <a:pt x="1209" y="750"/>
                  </a:lnTo>
                  <a:lnTo>
                    <a:pt x="1229" y="725"/>
                  </a:lnTo>
                  <a:cubicBezTo>
                    <a:pt x="1240" y="700"/>
                    <a:pt x="1263" y="674"/>
                    <a:pt x="1291" y="646"/>
                  </a:cubicBezTo>
                  <a:lnTo>
                    <a:pt x="1666" y="265"/>
                  </a:lnTo>
                  <a:cubicBezTo>
                    <a:pt x="1703" y="228"/>
                    <a:pt x="1700" y="203"/>
                    <a:pt x="1657" y="203"/>
                  </a:cubicBezTo>
                  <a:cubicBezTo>
                    <a:pt x="1652" y="203"/>
                    <a:pt x="1643" y="203"/>
                    <a:pt x="1632" y="206"/>
                  </a:cubicBezTo>
                  <a:cubicBezTo>
                    <a:pt x="1632" y="206"/>
                    <a:pt x="1502" y="228"/>
                    <a:pt x="1302" y="228"/>
                  </a:cubicBezTo>
                  <a:cubicBezTo>
                    <a:pt x="1164" y="228"/>
                    <a:pt x="995" y="217"/>
                    <a:pt x="809" y="181"/>
                  </a:cubicBezTo>
                  <a:cubicBezTo>
                    <a:pt x="651" y="147"/>
                    <a:pt x="507" y="135"/>
                    <a:pt x="395" y="135"/>
                  </a:cubicBezTo>
                  <a:cubicBezTo>
                    <a:pt x="245" y="135"/>
                    <a:pt x="127" y="152"/>
                    <a:pt x="112" y="155"/>
                  </a:cubicBezTo>
                  <a:lnTo>
                    <a:pt x="112" y="56"/>
                  </a:lnTo>
                  <a:cubicBezTo>
                    <a:pt x="112" y="25"/>
                    <a:pt x="87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293"/>
                  </a:lnTo>
                  <a:lnTo>
                    <a:pt x="0" y="1206"/>
                  </a:lnTo>
                  <a:lnTo>
                    <a:pt x="0" y="2087"/>
                  </a:lnTo>
                  <a:cubicBezTo>
                    <a:pt x="0" y="2118"/>
                    <a:pt x="25" y="2143"/>
                    <a:pt x="56" y="2143"/>
                  </a:cubicBezTo>
                  <a:cubicBezTo>
                    <a:pt x="87" y="2143"/>
                    <a:pt x="112" y="2118"/>
                    <a:pt x="112" y="2087"/>
                  </a:cubicBezTo>
                  <a:lnTo>
                    <a:pt x="112" y="1302"/>
                  </a:lnTo>
                  <a:cubicBezTo>
                    <a:pt x="129" y="1300"/>
                    <a:pt x="282" y="1280"/>
                    <a:pt x="448" y="1280"/>
                  </a:cubicBezTo>
                  <a:cubicBezTo>
                    <a:pt x="564" y="1280"/>
                    <a:pt x="694" y="1291"/>
                    <a:pt x="815" y="1325"/>
                  </a:cubicBezTo>
                  <a:cubicBezTo>
                    <a:pt x="907" y="1350"/>
                    <a:pt x="1006" y="1362"/>
                    <a:pt x="1102" y="1362"/>
                  </a:cubicBezTo>
                  <a:cubicBezTo>
                    <a:pt x="1384" y="1362"/>
                    <a:pt x="1638" y="1277"/>
                    <a:pt x="1638" y="1277"/>
                  </a:cubicBezTo>
                  <a:cubicBezTo>
                    <a:pt x="1697" y="1252"/>
                    <a:pt x="1703" y="1204"/>
                    <a:pt x="1655" y="1167"/>
                  </a:cubicBezTo>
                  <a:close/>
                  <a:moveTo>
                    <a:pt x="1102" y="1243"/>
                  </a:moveTo>
                  <a:cubicBezTo>
                    <a:pt x="1006" y="1243"/>
                    <a:pt x="921" y="1232"/>
                    <a:pt x="846" y="1212"/>
                  </a:cubicBezTo>
                  <a:cubicBezTo>
                    <a:pt x="730" y="1181"/>
                    <a:pt x="598" y="1164"/>
                    <a:pt x="448" y="1164"/>
                  </a:cubicBezTo>
                  <a:cubicBezTo>
                    <a:pt x="304" y="1164"/>
                    <a:pt x="160" y="1178"/>
                    <a:pt x="112" y="1187"/>
                  </a:cubicBezTo>
                  <a:lnTo>
                    <a:pt x="112" y="293"/>
                  </a:lnTo>
                  <a:cubicBezTo>
                    <a:pt x="112" y="285"/>
                    <a:pt x="124" y="271"/>
                    <a:pt x="132" y="268"/>
                  </a:cubicBezTo>
                  <a:cubicBezTo>
                    <a:pt x="132" y="268"/>
                    <a:pt x="248" y="251"/>
                    <a:pt x="395" y="251"/>
                  </a:cubicBezTo>
                  <a:cubicBezTo>
                    <a:pt x="524" y="251"/>
                    <a:pt x="657" y="265"/>
                    <a:pt x="790" y="291"/>
                  </a:cubicBezTo>
                  <a:cubicBezTo>
                    <a:pt x="955" y="324"/>
                    <a:pt x="1127" y="341"/>
                    <a:pt x="1305" y="341"/>
                  </a:cubicBezTo>
                  <a:cubicBezTo>
                    <a:pt x="1353" y="341"/>
                    <a:pt x="1395" y="341"/>
                    <a:pt x="1432" y="338"/>
                  </a:cubicBezTo>
                  <a:lnTo>
                    <a:pt x="1209" y="564"/>
                  </a:lnTo>
                  <a:cubicBezTo>
                    <a:pt x="1192" y="581"/>
                    <a:pt x="1169" y="607"/>
                    <a:pt x="1150" y="638"/>
                  </a:cubicBezTo>
                  <a:lnTo>
                    <a:pt x="1040" y="750"/>
                  </a:lnTo>
                  <a:lnTo>
                    <a:pt x="1141" y="843"/>
                  </a:lnTo>
                  <a:cubicBezTo>
                    <a:pt x="1206" y="951"/>
                    <a:pt x="1387" y="1102"/>
                    <a:pt x="1497" y="1192"/>
                  </a:cubicBezTo>
                  <a:cubicBezTo>
                    <a:pt x="1404" y="1215"/>
                    <a:pt x="1257" y="1243"/>
                    <a:pt x="1102" y="12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1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スマートフォン単体よりもマルチデバイスでの掲載のほうがリーチの最大化が可能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男性などターゲットを絞った場合、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マルチデバイスでのリーチがより顕著に増加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377346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同量の</a:t>
            </a:r>
            <a:r>
              <a:rPr kumimoji="0" lang="en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を掲載した場合の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マルチデバイスとスマートフォンのリーチの推移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62" name="図 61">
            <a:extLst>
              <a:ext uri="{FF2B5EF4-FFF2-40B4-BE49-F238E27FC236}">
                <a16:creationId xmlns:a16="http://schemas.microsoft.com/office/drawing/2014/main" id="{0E159048-745F-34A5-7776-DE41792F91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23" t="1463" r="2374" b="23630"/>
          <a:stretch/>
        </p:blipFill>
        <p:spPr>
          <a:xfrm>
            <a:off x="926806" y="4240131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9FF7D899-2126-2F6D-415E-F2E6065695D7}"/>
              </a:ext>
            </a:extLst>
          </p:cNvPr>
          <p:cNvGrpSpPr/>
          <p:nvPr/>
        </p:nvGrpSpPr>
        <p:grpSpPr>
          <a:xfrm>
            <a:off x="947737" y="4011084"/>
            <a:ext cx="3239894" cy="1872392"/>
            <a:chOff x="901934" y="3780157"/>
            <a:chExt cx="3208563" cy="1872392"/>
          </a:xfrm>
        </p:grpSpPr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4E3161CB-C83E-5975-B164-6F51DA9E54F1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4B2F251D-E425-21C0-005F-80C33CD93A7D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3" name="二方向矢印 2">
              <a:extLst>
                <a:ext uri="{FF2B5EF4-FFF2-40B4-BE49-F238E27FC236}">
                  <a16:creationId xmlns:a16="http://schemas.microsoft.com/office/drawing/2014/main" id="{A4D518B9-7F55-4349-4629-18129BE4DD9C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CE302A7F-0129-D7D8-8814-A3769B549E16}"/>
              </a:ext>
            </a:extLst>
          </p:cNvPr>
          <p:cNvGrpSpPr/>
          <p:nvPr/>
        </p:nvGrpSpPr>
        <p:grpSpPr>
          <a:xfrm>
            <a:off x="4440583" y="6160899"/>
            <a:ext cx="3403471" cy="203133"/>
            <a:chOff x="4396076" y="5871139"/>
            <a:chExt cx="3403471" cy="203133"/>
          </a:xfrm>
        </p:grpSpPr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8CC8924D-E131-BFDC-31A1-68CEC765087B}"/>
                </a:ext>
              </a:extLst>
            </p:cNvPr>
            <p:cNvSpPr/>
            <p:nvPr/>
          </p:nvSpPr>
          <p:spPr>
            <a:xfrm>
              <a:off x="4875670" y="5871139"/>
              <a:ext cx="2923877" cy="20313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200" kern="0">
                  <a:solidFill>
                    <a:schemeClr val="accent3"/>
                  </a:solidFill>
                  <a:latin typeface="Meiryo"/>
                  <a:ea typeface="Meiryo"/>
                </a:rPr>
                <a:t>マルチデバイス　　　　　スマートフォン</a:t>
              </a:r>
              <a:endParaRPr lang="en-US" altLang="ja-JP" sz="120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93DDDB51-B829-1F7A-A1CC-7C6637779F98}"/>
                </a:ext>
              </a:extLst>
            </p:cNvPr>
            <p:cNvCxnSpPr/>
            <p:nvPr/>
          </p:nvCxnSpPr>
          <p:spPr>
            <a:xfrm>
              <a:off x="4396076" y="5976166"/>
              <a:ext cx="360000" cy="0"/>
            </a:xfrm>
            <a:prstGeom prst="line">
              <a:avLst/>
            </a:prstGeom>
            <a:ln w="317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コネクタ 9">
              <a:extLst>
                <a:ext uri="{FF2B5EF4-FFF2-40B4-BE49-F238E27FC236}">
                  <a16:creationId xmlns:a16="http://schemas.microsoft.com/office/drawing/2014/main" id="{86F860A3-8C9F-D25E-804C-F8B6CD1B9213}"/>
                </a:ext>
              </a:extLst>
            </p:cNvPr>
            <p:cNvCxnSpPr/>
            <p:nvPr/>
          </p:nvCxnSpPr>
          <p:spPr>
            <a:xfrm>
              <a:off x="6273862" y="5976166"/>
              <a:ext cx="360000" cy="0"/>
            </a:xfrm>
            <a:prstGeom prst="line">
              <a:avLst/>
            </a:prstGeom>
            <a:ln w="317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DFD30D5-C4A5-B4A2-FD78-081FEE4467AA}"/>
              </a:ext>
            </a:extLst>
          </p:cNvPr>
          <p:cNvSpPr txBox="1"/>
          <p:nvPr/>
        </p:nvSpPr>
        <p:spPr>
          <a:xfrm>
            <a:off x="947737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ノンターゲティング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91" name="図 90">
            <a:extLst>
              <a:ext uri="{FF2B5EF4-FFF2-40B4-BE49-F238E27FC236}">
                <a16:creationId xmlns:a16="http://schemas.microsoft.com/office/drawing/2014/main" id="{FF62BF88-FFF7-EEB6-5D23-D76F2641D6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4455122" y="4240131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92" name="グループ化 91">
            <a:extLst>
              <a:ext uri="{FF2B5EF4-FFF2-40B4-BE49-F238E27FC236}">
                <a16:creationId xmlns:a16="http://schemas.microsoft.com/office/drawing/2014/main" id="{CAA42EE9-E423-9C8A-F8D5-89E735F5BCE0}"/>
              </a:ext>
            </a:extLst>
          </p:cNvPr>
          <p:cNvGrpSpPr/>
          <p:nvPr/>
        </p:nvGrpSpPr>
        <p:grpSpPr>
          <a:xfrm>
            <a:off x="4476053" y="4011084"/>
            <a:ext cx="3239894" cy="1872392"/>
            <a:chOff x="901934" y="3780157"/>
            <a:chExt cx="3208563" cy="1872392"/>
          </a:xfrm>
        </p:grpSpPr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0246F269-0758-19C7-3BFE-15E4260DA33A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94" name="正方形/長方形 93">
              <a:extLst>
                <a:ext uri="{FF2B5EF4-FFF2-40B4-BE49-F238E27FC236}">
                  <a16:creationId xmlns:a16="http://schemas.microsoft.com/office/drawing/2014/main" id="{14703D34-DA6A-F02F-B58F-8DF2FDFCB7C8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95" name="二方向矢印 94">
              <a:extLst>
                <a:ext uri="{FF2B5EF4-FFF2-40B4-BE49-F238E27FC236}">
                  <a16:creationId xmlns:a16="http://schemas.microsoft.com/office/drawing/2014/main" id="{3C008BB9-6207-2108-8541-828F833B13E3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E79061D8-61DD-CAB0-E2EA-98B282837F61}"/>
              </a:ext>
            </a:extLst>
          </p:cNvPr>
          <p:cNvSpPr txBox="1"/>
          <p:nvPr/>
        </p:nvSpPr>
        <p:spPr>
          <a:xfrm>
            <a:off x="4476053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男性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97" name="グループ化 96">
            <a:extLst>
              <a:ext uri="{FF2B5EF4-FFF2-40B4-BE49-F238E27FC236}">
                <a16:creationId xmlns:a16="http://schemas.microsoft.com/office/drawing/2014/main" id="{424FCAEC-A0B2-0D81-7C1C-52AF188E830A}"/>
              </a:ext>
            </a:extLst>
          </p:cNvPr>
          <p:cNvGrpSpPr/>
          <p:nvPr/>
        </p:nvGrpSpPr>
        <p:grpSpPr>
          <a:xfrm>
            <a:off x="6855403" y="4168861"/>
            <a:ext cx="900000" cy="900000"/>
            <a:chOff x="3739964" y="3909193"/>
            <a:chExt cx="900000" cy="900000"/>
          </a:xfrm>
        </p:grpSpPr>
        <p:sp>
          <p:nvSpPr>
            <p:cNvPr id="98" name="円/楕円 97">
              <a:extLst>
                <a:ext uri="{FF2B5EF4-FFF2-40B4-BE49-F238E27FC236}">
                  <a16:creationId xmlns:a16="http://schemas.microsoft.com/office/drawing/2014/main" id="{0647294C-9097-CDC5-B8A4-B5993A1D89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chemeClr val="accent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ja-JP" sz="28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</a:t>
              </a:r>
              <a:r>
                <a:rPr kumimoji="1" lang="en-US" altLang="ja-JP" sz="28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0</a:t>
              </a:r>
              <a:r>
                <a:rPr lang="en-US" altLang="ja-JP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9" name="上矢印 98">
              <a:extLst>
                <a:ext uri="{FF2B5EF4-FFF2-40B4-BE49-F238E27FC236}">
                  <a16:creationId xmlns:a16="http://schemas.microsoft.com/office/drawing/2014/main" id="{E3840256-0040-0F94-EC9C-723466DC0F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chemeClr val="accent2">
                <a:lumMod val="9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100" name="図 99">
            <a:extLst>
              <a:ext uri="{FF2B5EF4-FFF2-40B4-BE49-F238E27FC236}">
                <a16:creationId xmlns:a16="http://schemas.microsoft.com/office/drawing/2014/main" id="{2EAA4293-7F90-D846-DB98-EDFFE59D05F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" b="425"/>
          <a:stretch/>
        </p:blipFill>
        <p:spPr>
          <a:xfrm>
            <a:off x="7983438" y="4240131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EF596781-1A80-A479-82E7-553D21B4A727}"/>
              </a:ext>
            </a:extLst>
          </p:cNvPr>
          <p:cNvGrpSpPr/>
          <p:nvPr/>
        </p:nvGrpSpPr>
        <p:grpSpPr>
          <a:xfrm>
            <a:off x="8004369" y="4011084"/>
            <a:ext cx="3239894" cy="1872392"/>
            <a:chOff x="901934" y="3780157"/>
            <a:chExt cx="3208563" cy="1872392"/>
          </a:xfrm>
        </p:grpSpPr>
        <p:sp>
          <p:nvSpPr>
            <p:cNvPr id="102" name="正方形/長方形 101">
              <a:extLst>
                <a:ext uri="{FF2B5EF4-FFF2-40B4-BE49-F238E27FC236}">
                  <a16:creationId xmlns:a16="http://schemas.microsoft.com/office/drawing/2014/main" id="{CF146C89-8723-47E9-A9C0-000141CB88C5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E4D16F97-39D2-1CAB-E72C-498806292171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104" name="二方向矢印 103">
              <a:extLst>
                <a:ext uri="{FF2B5EF4-FFF2-40B4-BE49-F238E27FC236}">
                  <a16:creationId xmlns:a16="http://schemas.microsoft.com/office/drawing/2014/main" id="{9D812E77-30D5-F56F-1920-3231DE4CA91F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5134DDFA-77BD-A8DC-5BF3-5A7A50F4AD98}"/>
              </a:ext>
            </a:extLst>
          </p:cNvPr>
          <p:cNvSpPr txBox="1"/>
          <p:nvPr/>
        </p:nvSpPr>
        <p:spPr>
          <a:xfrm>
            <a:off x="8004369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女性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106" name="グループ化 105">
            <a:extLst>
              <a:ext uri="{FF2B5EF4-FFF2-40B4-BE49-F238E27FC236}">
                <a16:creationId xmlns:a16="http://schemas.microsoft.com/office/drawing/2014/main" id="{158DB022-4E2F-29B0-724F-C50DFBD74C3E}"/>
              </a:ext>
            </a:extLst>
          </p:cNvPr>
          <p:cNvGrpSpPr/>
          <p:nvPr/>
        </p:nvGrpSpPr>
        <p:grpSpPr>
          <a:xfrm>
            <a:off x="10383719" y="3967978"/>
            <a:ext cx="860544" cy="860544"/>
            <a:chOff x="3769852" y="3909193"/>
            <a:chExt cx="860544" cy="860544"/>
          </a:xfrm>
        </p:grpSpPr>
        <p:sp>
          <p:nvSpPr>
            <p:cNvPr id="107" name="円/楕円 106">
              <a:extLst>
                <a:ext uri="{FF2B5EF4-FFF2-40B4-BE49-F238E27FC236}">
                  <a16:creationId xmlns:a16="http://schemas.microsoft.com/office/drawing/2014/main" id="{A19C5ACA-CA82-798C-618D-DCEDA921A8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0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10</a:t>
              </a:r>
              <a:r>
                <a:rPr lang="en-US" altLang="ja-JP" sz="14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accent6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8" name="上矢印 107">
              <a:extLst>
                <a:ext uri="{FF2B5EF4-FFF2-40B4-BE49-F238E27FC236}">
                  <a16:creationId xmlns:a16="http://schemas.microsoft.com/office/drawing/2014/main" id="{D9A06237-33E8-EB90-D21F-2695819E972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9" name="グループ化 108">
            <a:extLst>
              <a:ext uri="{FF2B5EF4-FFF2-40B4-BE49-F238E27FC236}">
                <a16:creationId xmlns:a16="http://schemas.microsoft.com/office/drawing/2014/main" id="{6D82F82A-490D-9ED8-EF50-24EA299084E1}"/>
              </a:ext>
            </a:extLst>
          </p:cNvPr>
          <p:cNvGrpSpPr/>
          <p:nvPr/>
        </p:nvGrpSpPr>
        <p:grpSpPr>
          <a:xfrm>
            <a:off x="3327087" y="3967978"/>
            <a:ext cx="860544" cy="860544"/>
            <a:chOff x="3769852" y="3909193"/>
            <a:chExt cx="860544" cy="860544"/>
          </a:xfrm>
        </p:grpSpPr>
        <p:sp>
          <p:nvSpPr>
            <p:cNvPr id="110" name="円/楕円 109">
              <a:extLst>
                <a:ext uri="{FF2B5EF4-FFF2-40B4-BE49-F238E27FC236}">
                  <a16:creationId xmlns:a16="http://schemas.microsoft.com/office/drawing/2014/main" id="{C56B503E-B176-2407-360E-F28125AD2D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0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10</a:t>
              </a:r>
              <a:r>
                <a:rPr lang="en-US" altLang="ja-JP" sz="14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accent6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11" name="上矢印 110">
              <a:extLst>
                <a:ext uri="{FF2B5EF4-FFF2-40B4-BE49-F238E27FC236}">
                  <a16:creationId xmlns:a16="http://schemas.microsoft.com/office/drawing/2014/main" id="{8D9E5BC1-B061-DDAF-9480-7CC21EA48C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28FEB3E-A4CC-33D4-AF3E-BADD018E3579}"/>
              </a:ext>
            </a:extLst>
          </p:cNvPr>
          <p:cNvSpPr/>
          <p:nvPr/>
        </p:nvSpPr>
        <p:spPr>
          <a:xfrm>
            <a:off x="946008" y="6168971"/>
            <a:ext cx="1673535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8249887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円/楕円 3">
            <a:extLst>
              <a:ext uri="{FF2B5EF4-FFF2-40B4-BE49-F238E27FC236}">
                <a16:creationId xmlns:a16="http://schemas.microsoft.com/office/drawing/2014/main" id="{EED0DC92-B305-E1F6-B8FA-47C0BE060BE5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2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2489887" y="1272367"/>
            <a:ext cx="8754375" cy="58285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sz="15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デバイスの行動特性の違いによりオーディエンスカテゴリーのデバイス別の含有率に偏りがある</a:t>
            </a:r>
            <a:endParaRPr kumimoji="0" lang="en-US" altLang="ja-JP" sz="1500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sz="1500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単一デバイスに偏った配信をすることでターゲットリーチへの到達の機会損失リスクが高まる</a:t>
            </a:r>
            <a:endParaRPr kumimoji="0" lang="ja-JP" altLang="en-US" sz="1500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pic>
        <p:nvPicPr>
          <p:cNvPr id="16" name="グラフィックス 15" descr="パズル 単色塗りつぶし">
            <a:extLst>
              <a:ext uri="{FF2B5EF4-FFF2-40B4-BE49-F238E27FC236}">
                <a16:creationId xmlns:a16="http://schemas.microsoft.com/office/drawing/2014/main" id="{034853D1-378D-3355-1CE7-A7846ED9489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41887" y="1344451"/>
            <a:ext cx="432000" cy="432000"/>
          </a:xfrm>
          <a:prstGeom prst="rect">
            <a:avLst/>
          </a:prstGeom>
        </p:spPr>
      </p:pic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ポイント②　デバイスにおける行動特性の補完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255097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オーディエンスカテゴリーごとの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デバイス別ユーザー含有率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6BDBEDDC-EFA1-C70A-0746-84F48FA22379}"/>
              </a:ext>
            </a:extLst>
          </p:cNvPr>
          <p:cNvSpPr/>
          <p:nvPr/>
        </p:nvSpPr>
        <p:spPr>
          <a:xfrm>
            <a:off x="947738" y="6046180"/>
            <a:ext cx="3231654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  <a:endParaRPr kumimoji="0" lang="en-US" altLang="ja-JP" sz="900" kern="0" dirty="0">
              <a:solidFill>
                <a:schemeClr val="bg2">
                  <a:lumMod val="75000"/>
                </a:schemeClr>
              </a:solidFill>
              <a:latin typeface="Meiryo"/>
              <a:ea typeface="Meiryo"/>
            </a:endParaRPr>
          </a:p>
          <a:p>
            <a:pPr>
              <a:lnSpc>
                <a:spcPct val="110000"/>
              </a:lnSpc>
              <a:defRPr/>
            </a:pPr>
            <a:r>
              <a:rPr kumimoji="0" lang="ja-JP" altLang="en-US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オーディエンスカテゴリーごとのデバイス別の含有率を可視化</a:t>
            </a:r>
            <a:endParaRPr kumimoji="0" lang="en-US" altLang="ja-JP" sz="900" kern="0" dirty="0">
              <a:solidFill>
                <a:schemeClr val="bg2">
                  <a:lumMod val="75000"/>
                </a:schemeClr>
              </a:solidFill>
              <a:latin typeface="Meiryo"/>
              <a:ea typeface="Meiryo"/>
            </a:endParaRPr>
          </a:p>
        </p:txBody>
      </p:sp>
      <p:graphicFrame>
        <p:nvGraphicFramePr>
          <p:cNvPr id="23" name="グラフ 22">
            <a:extLst>
              <a:ext uri="{FF2B5EF4-FFF2-40B4-BE49-F238E27FC236}">
                <a16:creationId xmlns:a16="http://schemas.microsoft.com/office/drawing/2014/main" id="{DC321FA6-EE2D-79B4-D8F4-B260D68E5E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7767245"/>
              </p:ext>
            </p:extLst>
          </p:nvPr>
        </p:nvGraphicFramePr>
        <p:xfrm>
          <a:off x="1665229" y="2916024"/>
          <a:ext cx="8482760" cy="350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5067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1EC15BD-3DA2-F629-3799-E95DFFD885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ja-JP" dirty="0"/>
              <a:t>01</a:t>
            </a:r>
            <a:endParaRPr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956E079-8A24-AAF5-F393-7027BF63B6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 wrap="none"/>
          <a:lstStyle/>
          <a:p>
            <a:r>
              <a:rPr lang="en" altLang="ja-JP" sz="1800" spc="0" dirty="0">
                <a:latin typeface="Meiryo" panose="020B0604030504040204" pitchFamily="34" charset="-128"/>
                <a:ea typeface="Meiryo" panose="020B0604030504040204" pitchFamily="34" charset="-128"/>
              </a:rPr>
              <a:t>Introduction</a:t>
            </a:r>
          </a:p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ブランディングにおける</a:t>
            </a:r>
            <a:endParaRPr lang="en-US" altLang="ja-JP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つの価値</a:t>
            </a:r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6" name="図プレースホルダー 5" descr="アイコン&#10;&#10;自動的に生成された説明">
            <a:extLst>
              <a:ext uri="{FF2B5EF4-FFF2-40B4-BE49-F238E27FC236}">
                <a16:creationId xmlns:a16="http://schemas.microsoft.com/office/drawing/2014/main" id="{3FA0BC09-FA5F-5393-C7FD-7DACFC03779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04" b="3804"/>
          <a:stretch>
            <a:fillRect/>
          </a:stretch>
        </p:blipFill>
        <p:spPr>
          <a:xfrm>
            <a:off x="2416413" y="2986689"/>
            <a:ext cx="1476000" cy="1362669"/>
          </a:xfrm>
        </p:spPr>
      </p:pic>
    </p:spTree>
    <p:extLst>
      <p:ext uri="{BB962C8B-B14F-4D97-AF65-F5344CB8AC3E}">
        <p14:creationId xmlns:p14="http://schemas.microsoft.com/office/powerpoint/2010/main" val="14744155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オーディエンスカテゴリー別　リーチの比較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947739" y="1205451"/>
            <a:ext cx="10296524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sz="18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デバイス別の含有率に偏り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があるオーディエンスカテゴリーにおいて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スマートフォン単体と比較し、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マルチデバイスでのリーチがより顕著に増加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377346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同量の</a:t>
            </a:r>
            <a:r>
              <a:rPr kumimoji="0" lang="en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を掲載した場合の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マルチデバイスとスマートフォンのリーチの推移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62" name="図 61">
            <a:extLst>
              <a:ext uri="{FF2B5EF4-FFF2-40B4-BE49-F238E27FC236}">
                <a16:creationId xmlns:a16="http://schemas.microsoft.com/office/drawing/2014/main" id="{0E159048-745F-34A5-7776-DE41792F91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1008451" y="4240131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9FF7D899-2126-2F6D-415E-F2E6065695D7}"/>
              </a:ext>
            </a:extLst>
          </p:cNvPr>
          <p:cNvGrpSpPr/>
          <p:nvPr/>
        </p:nvGrpSpPr>
        <p:grpSpPr>
          <a:xfrm>
            <a:off x="947737" y="4011084"/>
            <a:ext cx="3239894" cy="1872392"/>
            <a:chOff x="901934" y="3780157"/>
            <a:chExt cx="3208563" cy="1872392"/>
          </a:xfrm>
        </p:grpSpPr>
        <p:sp>
          <p:nvSpPr>
            <p:cNvPr id="65" name="正方形/長方形 64">
              <a:extLst>
                <a:ext uri="{FF2B5EF4-FFF2-40B4-BE49-F238E27FC236}">
                  <a16:creationId xmlns:a16="http://schemas.microsoft.com/office/drawing/2014/main" id="{4E3161CB-C83E-5975-B164-6F51DA9E54F1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4B2F251D-E425-21C0-005F-80C33CD93A7D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3" name="二方向矢印 2">
              <a:extLst>
                <a:ext uri="{FF2B5EF4-FFF2-40B4-BE49-F238E27FC236}">
                  <a16:creationId xmlns:a16="http://schemas.microsoft.com/office/drawing/2014/main" id="{A4D518B9-7F55-4349-4629-18129BE4DD9C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CE302A7F-0129-D7D8-8814-A3769B549E16}"/>
              </a:ext>
            </a:extLst>
          </p:cNvPr>
          <p:cNvGrpSpPr/>
          <p:nvPr/>
        </p:nvGrpSpPr>
        <p:grpSpPr>
          <a:xfrm>
            <a:off x="4440583" y="6160899"/>
            <a:ext cx="3403471" cy="203133"/>
            <a:chOff x="4396076" y="5871139"/>
            <a:chExt cx="3403471" cy="203133"/>
          </a:xfrm>
        </p:grpSpPr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8CC8924D-E131-BFDC-31A1-68CEC765087B}"/>
                </a:ext>
              </a:extLst>
            </p:cNvPr>
            <p:cNvSpPr/>
            <p:nvPr/>
          </p:nvSpPr>
          <p:spPr>
            <a:xfrm>
              <a:off x="4875670" y="5871139"/>
              <a:ext cx="2923877" cy="20313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200" kern="0">
                  <a:solidFill>
                    <a:schemeClr val="accent3"/>
                  </a:solidFill>
                  <a:latin typeface="Meiryo"/>
                  <a:ea typeface="Meiryo"/>
                </a:rPr>
                <a:t>マルチデバイス　　　　　スマートフォン</a:t>
              </a:r>
              <a:endParaRPr lang="en-US" altLang="ja-JP" sz="120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93DDDB51-B829-1F7A-A1CC-7C6637779F98}"/>
                </a:ext>
              </a:extLst>
            </p:cNvPr>
            <p:cNvCxnSpPr/>
            <p:nvPr/>
          </p:nvCxnSpPr>
          <p:spPr>
            <a:xfrm>
              <a:off x="4396076" y="5976166"/>
              <a:ext cx="360000" cy="0"/>
            </a:xfrm>
            <a:prstGeom prst="line">
              <a:avLst/>
            </a:prstGeom>
            <a:ln w="317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コネクタ 9">
              <a:extLst>
                <a:ext uri="{FF2B5EF4-FFF2-40B4-BE49-F238E27FC236}">
                  <a16:creationId xmlns:a16="http://schemas.microsoft.com/office/drawing/2014/main" id="{86F860A3-8C9F-D25E-804C-F8B6CD1B9213}"/>
                </a:ext>
              </a:extLst>
            </p:cNvPr>
            <p:cNvCxnSpPr/>
            <p:nvPr/>
          </p:nvCxnSpPr>
          <p:spPr>
            <a:xfrm>
              <a:off x="6273862" y="5976166"/>
              <a:ext cx="360000" cy="0"/>
            </a:xfrm>
            <a:prstGeom prst="line">
              <a:avLst/>
            </a:prstGeom>
            <a:ln w="317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DFD30D5-C4A5-B4A2-FD78-081FEE4467AA}"/>
              </a:ext>
            </a:extLst>
          </p:cNvPr>
          <p:cNvSpPr txBox="1"/>
          <p:nvPr/>
        </p:nvSpPr>
        <p:spPr>
          <a:xfrm>
            <a:off x="947737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銀行</a:t>
            </a:r>
            <a:r>
              <a:rPr kumimoji="0" lang="en-US" altLang="ja-JP" sz="1400" b="1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金融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91" name="図 90">
            <a:extLst>
              <a:ext uri="{FF2B5EF4-FFF2-40B4-BE49-F238E27FC236}">
                <a16:creationId xmlns:a16="http://schemas.microsoft.com/office/drawing/2014/main" id="{FF62BF88-FFF7-EEB6-5D23-D76F2641D6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4536767" y="4240131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92" name="グループ化 91">
            <a:extLst>
              <a:ext uri="{FF2B5EF4-FFF2-40B4-BE49-F238E27FC236}">
                <a16:creationId xmlns:a16="http://schemas.microsoft.com/office/drawing/2014/main" id="{CAA42EE9-E423-9C8A-F8D5-89E735F5BCE0}"/>
              </a:ext>
            </a:extLst>
          </p:cNvPr>
          <p:cNvGrpSpPr/>
          <p:nvPr/>
        </p:nvGrpSpPr>
        <p:grpSpPr>
          <a:xfrm>
            <a:off x="4476053" y="4011084"/>
            <a:ext cx="3239894" cy="1872392"/>
            <a:chOff x="901934" y="3780157"/>
            <a:chExt cx="3208563" cy="1872392"/>
          </a:xfrm>
        </p:grpSpPr>
        <p:sp>
          <p:nvSpPr>
            <p:cNvPr id="93" name="正方形/長方形 92">
              <a:extLst>
                <a:ext uri="{FF2B5EF4-FFF2-40B4-BE49-F238E27FC236}">
                  <a16:creationId xmlns:a16="http://schemas.microsoft.com/office/drawing/2014/main" id="{0246F269-0758-19C7-3BFE-15E4260DA33A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94" name="正方形/長方形 93">
              <a:extLst>
                <a:ext uri="{FF2B5EF4-FFF2-40B4-BE49-F238E27FC236}">
                  <a16:creationId xmlns:a16="http://schemas.microsoft.com/office/drawing/2014/main" id="{14703D34-DA6A-F02F-B58F-8DF2FDFCB7C8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95" name="二方向矢印 94">
              <a:extLst>
                <a:ext uri="{FF2B5EF4-FFF2-40B4-BE49-F238E27FC236}">
                  <a16:creationId xmlns:a16="http://schemas.microsoft.com/office/drawing/2014/main" id="{3C008BB9-6207-2108-8541-828F833B13E3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E79061D8-61DD-CAB0-E2EA-98B282837F61}"/>
              </a:ext>
            </a:extLst>
          </p:cNvPr>
          <p:cNvSpPr txBox="1"/>
          <p:nvPr/>
        </p:nvSpPr>
        <p:spPr>
          <a:xfrm>
            <a:off x="4476053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求人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97" name="グループ化 96">
            <a:extLst>
              <a:ext uri="{FF2B5EF4-FFF2-40B4-BE49-F238E27FC236}">
                <a16:creationId xmlns:a16="http://schemas.microsoft.com/office/drawing/2014/main" id="{424FCAEC-A0B2-0D81-7C1C-52AF188E830A}"/>
              </a:ext>
            </a:extLst>
          </p:cNvPr>
          <p:cNvGrpSpPr/>
          <p:nvPr/>
        </p:nvGrpSpPr>
        <p:grpSpPr>
          <a:xfrm>
            <a:off x="6876767" y="4143286"/>
            <a:ext cx="900000" cy="900000"/>
            <a:chOff x="3739964" y="3909193"/>
            <a:chExt cx="900000" cy="900000"/>
          </a:xfrm>
        </p:grpSpPr>
        <p:sp>
          <p:nvSpPr>
            <p:cNvPr id="98" name="円/楕円 97">
              <a:extLst>
                <a:ext uri="{FF2B5EF4-FFF2-40B4-BE49-F238E27FC236}">
                  <a16:creationId xmlns:a16="http://schemas.microsoft.com/office/drawing/2014/main" id="{0647294C-9097-CDC5-B8A4-B5993A1D89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8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42</a:t>
              </a:r>
              <a:r>
                <a:rPr lang="en-US" altLang="ja-JP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99" name="上矢印 98">
              <a:extLst>
                <a:ext uri="{FF2B5EF4-FFF2-40B4-BE49-F238E27FC236}">
                  <a16:creationId xmlns:a16="http://schemas.microsoft.com/office/drawing/2014/main" id="{E3840256-0040-0F94-EC9C-723466DC0F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100" name="図 99">
            <a:extLst>
              <a:ext uri="{FF2B5EF4-FFF2-40B4-BE49-F238E27FC236}">
                <a16:creationId xmlns:a16="http://schemas.microsoft.com/office/drawing/2014/main" id="{2EAA4293-7F90-D846-DB98-EDFFE59D05F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8065083" y="4240131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EF596781-1A80-A479-82E7-553D21B4A727}"/>
              </a:ext>
            </a:extLst>
          </p:cNvPr>
          <p:cNvGrpSpPr/>
          <p:nvPr/>
        </p:nvGrpSpPr>
        <p:grpSpPr>
          <a:xfrm>
            <a:off x="8004369" y="4011084"/>
            <a:ext cx="3239894" cy="1872392"/>
            <a:chOff x="901934" y="3780157"/>
            <a:chExt cx="3208563" cy="1872392"/>
          </a:xfrm>
        </p:grpSpPr>
        <p:sp>
          <p:nvSpPr>
            <p:cNvPr id="102" name="正方形/長方形 101">
              <a:extLst>
                <a:ext uri="{FF2B5EF4-FFF2-40B4-BE49-F238E27FC236}">
                  <a16:creationId xmlns:a16="http://schemas.microsoft.com/office/drawing/2014/main" id="{CF146C89-8723-47E9-A9C0-000141CB88C5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ja-JP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vimps</a:t>
              </a: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E4D16F97-39D2-1CAB-E72C-498806292171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ja-JP" altLang="en-US" sz="1050" kern="0" dirty="0">
                  <a:solidFill>
                    <a:schemeClr val="accent3"/>
                  </a:solidFill>
                  <a:latin typeface="Meiryo"/>
                  <a:ea typeface="Meiryo"/>
                </a:rPr>
                <a:t>リーチ数</a:t>
              </a:r>
              <a:endParaRPr lang="en-US" altLang="ja-JP" sz="1050" kern="0" dirty="0">
                <a:solidFill>
                  <a:schemeClr val="accent3"/>
                </a:solidFill>
                <a:latin typeface="Meiryo"/>
                <a:ea typeface="Meiryo"/>
              </a:endParaRPr>
            </a:p>
          </p:txBody>
        </p:sp>
        <p:sp>
          <p:nvSpPr>
            <p:cNvPr id="104" name="二方向矢印 103">
              <a:extLst>
                <a:ext uri="{FF2B5EF4-FFF2-40B4-BE49-F238E27FC236}">
                  <a16:creationId xmlns:a16="http://schemas.microsoft.com/office/drawing/2014/main" id="{9D812E77-30D5-F56F-1920-3231DE4CA91F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5134DDFA-77BD-A8DC-5BF3-5A7A50F4AD98}"/>
              </a:ext>
            </a:extLst>
          </p:cNvPr>
          <p:cNvSpPr txBox="1"/>
          <p:nvPr/>
        </p:nvSpPr>
        <p:spPr>
          <a:xfrm>
            <a:off x="8004369" y="3230712"/>
            <a:ext cx="3239894" cy="432000"/>
          </a:xfrm>
          <a:prstGeom prst="roundRect">
            <a:avLst>
              <a:gd name="adj" fmla="val 0"/>
            </a:avLst>
          </a:prstGeom>
          <a:solidFill>
            <a:schemeClr val="accent2">
              <a:lumMod val="75000"/>
            </a:schemeClr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algn="ctr"/>
            <a:r>
              <a:rPr lang="ja-JP" altLang="en-US" sz="1400" b="1" spc="300">
                <a:solidFill>
                  <a:schemeClr val="bg1"/>
                </a:solidFill>
              </a:rPr>
              <a:t>旅行</a:t>
            </a:r>
            <a:endParaRPr kumimoji="1" lang="ja-JP" altLang="en-US" sz="1400" b="1" spc="300" dirty="0">
              <a:solidFill>
                <a:schemeClr val="bg1"/>
              </a:solidFill>
            </a:endParaRPr>
          </a:p>
        </p:txBody>
      </p:sp>
      <p:grpSp>
        <p:nvGrpSpPr>
          <p:cNvPr id="106" name="グループ化 105">
            <a:extLst>
              <a:ext uri="{FF2B5EF4-FFF2-40B4-BE49-F238E27FC236}">
                <a16:creationId xmlns:a16="http://schemas.microsoft.com/office/drawing/2014/main" id="{158DB022-4E2F-29B0-724F-C50DFBD74C3E}"/>
              </a:ext>
            </a:extLst>
          </p:cNvPr>
          <p:cNvGrpSpPr/>
          <p:nvPr/>
        </p:nvGrpSpPr>
        <p:grpSpPr>
          <a:xfrm>
            <a:off x="10383717" y="4083783"/>
            <a:ext cx="860544" cy="860544"/>
            <a:chOff x="3769852" y="3909193"/>
            <a:chExt cx="860544" cy="860544"/>
          </a:xfrm>
        </p:grpSpPr>
        <p:sp>
          <p:nvSpPr>
            <p:cNvPr id="107" name="円/楕円 106">
              <a:extLst>
                <a:ext uri="{FF2B5EF4-FFF2-40B4-BE49-F238E27FC236}">
                  <a16:creationId xmlns:a16="http://schemas.microsoft.com/office/drawing/2014/main" id="{A19C5ACA-CA82-798C-618D-DCEDA921A8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0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23</a:t>
              </a:r>
              <a:r>
                <a:rPr lang="en-US" altLang="ja-JP" sz="1400" b="1" dirty="0">
                  <a:solidFill>
                    <a:schemeClr val="accent6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accent6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08" name="上矢印 107">
              <a:extLst>
                <a:ext uri="{FF2B5EF4-FFF2-40B4-BE49-F238E27FC236}">
                  <a16:creationId xmlns:a16="http://schemas.microsoft.com/office/drawing/2014/main" id="{D9A06237-33E8-EB90-D21F-2695819E972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37DA7411-8FDB-0AAF-B379-59F63DDF233A}"/>
              </a:ext>
            </a:extLst>
          </p:cNvPr>
          <p:cNvGrpSpPr/>
          <p:nvPr/>
        </p:nvGrpSpPr>
        <p:grpSpPr>
          <a:xfrm>
            <a:off x="3249774" y="4119481"/>
            <a:ext cx="1038027" cy="1038027"/>
            <a:chOff x="3739964" y="3909193"/>
            <a:chExt cx="900000" cy="900000"/>
          </a:xfrm>
        </p:grpSpPr>
        <p:sp>
          <p:nvSpPr>
            <p:cNvPr id="20" name="円/楕円 19">
              <a:extLst>
                <a:ext uri="{FF2B5EF4-FFF2-40B4-BE49-F238E27FC236}">
                  <a16:creationId xmlns:a16="http://schemas.microsoft.com/office/drawing/2014/main" id="{611BCEC3-61EE-653D-F772-689B61CD8E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chemeClr val="accent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en-US" altLang="ja-JP" sz="28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68</a:t>
              </a:r>
              <a:r>
                <a:rPr lang="en-US" altLang="ja-JP" sz="1400" b="1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kumimoji="1" lang="ja-JP" altLang="en-US" sz="1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1" name="上矢印 20">
              <a:extLst>
                <a:ext uri="{FF2B5EF4-FFF2-40B4-BE49-F238E27FC236}">
                  <a16:creationId xmlns:a16="http://schemas.microsoft.com/office/drawing/2014/main" id="{9BA4064A-F9DC-A284-3952-70E3CEE0C0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chemeClr val="accent2">
                <a:lumMod val="9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18EA8B1-7682-9CC7-D6DA-F5A0059D4275}"/>
              </a:ext>
            </a:extLst>
          </p:cNvPr>
          <p:cNvSpPr/>
          <p:nvPr/>
        </p:nvSpPr>
        <p:spPr>
          <a:xfrm>
            <a:off x="946008" y="6168971"/>
            <a:ext cx="1673535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3908802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円/楕円 3">
            <a:extLst>
              <a:ext uri="{FF2B5EF4-FFF2-40B4-BE49-F238E27FC236}">
                <a16:creationId xmlns:a16="http://schemas.microsoft.com/office/drawing/2014/main" id="{EED0DC92-B305-E1F6-B8FA-47C0BE060BE5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2489887" y="1272367"/>
            <a:ext cx="8754375" cy="60170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sz="15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デバイスにより広告反応層は異なり、各デバイスでしか反応を示さないユーザーが一定数存在する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sz="1600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両デバイスを網羅</a:t>
            </a:r>
            <a:r>
              <a:rPr kumimoji="0" lang="ja-JP" altLang="en-US" sz="1500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することで、</a:t>
            </a:r>
            <a:r>
              <a:rPr kumimoji="0" lang="ja-JP" altLang="en-US" sz="1600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各デバイスの高反応層にアプローチすることができる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ポイント③　デバイスにおける広告反応層の差異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206110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全体・デバイス別の広告反応度からユーザーを</a:t>
            </a:r>
            <a:r>
              <a:rPr kumimoji="0" lang="en-US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つに分類し、各デバイス面でのユーザー構成比を可視化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6BDBEDDC-EFA1-C70A-0746-84F48FA22379}"/>
              </a:ext>
            </a:extLst>
          </p:cNvPr>
          <p:cNvSpPr/>
          <p:nvPr/>
        </p:nvSpPr>
        <p:spPr>
          <a:xfrm>
            <a:off x="947738" y="6046180"/>
            <a:ext cx="7962116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デバイス別に静止画への</a:t>
            </a:r>
            <a:r>
              <a:rPr kumimoji="0" lang="en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CTR</a:t>
            </a:r>
            <a:r>
              <a:rPr kumimoji="0" lang="ja-JP" altLang="en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、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動画への視聴完遂率でユーザーのデバイスごとの広告反応度を定義し、デバイスごとの配信実績のユーザー構成比を可視化</a:t>
            </a:r>
            <a:endParaRPr kumimoji="0" lang="en-US" altLang="ja-JP" sz="900" kern="0" dirty="0">
              <a:solidFill>
                <a:schemeClr val="bg2">
                  <a:lumMod val="75000"/>
                </a:schemeClr>
              </a:solidFill>
              <a:latin typeface="Meiryo"/>
              <a:ea typeface="Meiryo"/>
            </a:endParaRPr>
          </a:p>
        </p:txBody>
      </p:sp>
      <p:pic>
        <p:nvPicPr>
          <p:cNvPr id="17" name="グラフィックス 16" descr="男性の集団 枠線">
            <a:extLst>
              <a:ext uri="{FF2B5EF4-FFF2-40B4-BE49-F238E27FC236}">
                <a16:creationId xmlns:a16="http://schemas.microsoft.com/office/drawing/2014/main" id="{DCCB694B-E78C-CC20-B1C7-D975FD5E5E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1229" y="1292977"/>
            <a:ext cx="540000" cy="540000"/>
          </a:xfrm>
          <a:prstGeom prst="rect">
            <a:avLst/>
          </a:prstGeom>
        </p:spPr>
      </p:pic>
      <p:sp>
        <p:nvSpPr>
          <p:cNvPr id="19" name="四角形: 上の 2 つの角を丸める 22">
            <a:extLst>
              <a:ext uri="{FF2B5EF4-FFF2-40B4-BE49-F238E27FC236}">
                <a16:creationId xmlns:a16="http://schemas.microsoft.com/office/drawing/2014/main" id="{27D75C7D-B117-4AA6-03A8-DEF02528CE47}"/>
              </a:ext>
            </a:extLst>
          </p:cNvPr>
          <p:cNvSpPr/>
          <p:nvPr/>
        </p:nvSpPr>
        <p:spPr>
          <a:xfrm>
            <a:off x="947738" y="3083554"/>
            <a:ext cx="5003800" cy="5112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20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PC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面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20" name="四角形: 上の 2 つの角を丸める 23">
            <a:extLst>
              <a:ext uri="{FF2B5EF4-FFF2-40B4-BE49-F238E27FC236}">
                <a16:creationId xmlns:a16="http://schemas.microsoft.com/office/drawing/2014/main" id="{2916D9BF-6FA9-E3A9-CF37-A34D70097372}"/>
              </a:ext>
            </a:extLst>
          </p:cNvPr>
          <p:cNvSpPr/>
          <p:nvPr/>
        </p:nvSpPr>
        <p:spPr>
          <a:xfrm>
            <a:off x="6240462" y="3083554"/>
            <a:ext cx="5003799" cy="5112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スマートフォン面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grpSp>
        <p:nvGrpSpPr>
          <p:cNvPr id="21" name="Group 17">
            <a:extLst>
              <a:ext uri="{FF2B5EF4-FFF2-40B4-BE49-F238E27FC236}">
                <a16:creationId xmlns:a16="http://schemas.microsoft.com/office/drawing/2014/main" id="{9C8D76C8-5954-5226-A8A7-456149F8C242}"/>
              </a:ext>
            </a:extLst>
          </p:cNvPr>
          <p:cNvGrpSpPr>
            <a:grpSpLocks/>
          </p:cNvGrpSpPr>
          <p:nvPr/>
        </p:nvGrpSpPr>
        <p:grpSpPr bwMode="auto">
          <a:xfrm>
            <a:off x="2583745" y="3200391"/>
            <a:ext cx="396000" cy="312718"/>
            <a:chOff x="2206" y="1402"/>
            <a:chExt cx="485" cy="383"/>
          </a:xfrm>
          <a:solidFill>
            <a:schemeClr val="accent6"/>
          </a:solidFill>
        </p:grpSpPr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97763F76-6D0F-999B-3722-1BEC461813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6" y="1402"/>
              <a:ext cx="485" cy="319"/>
            </a:xfrm>
            <a:custGeom>
              <a:avLst/>
              <a:gdLst>
                <a:gd name="T0" fmla="*/ 2030 w 2144"/>
                <a:gd name="T1" fmla="*/ 0 h 1410"/>
                <a:gd name="T2" fmla="*/ 113 w 2144"/>
                <a:gd name="T3" fmla="*/ 0 h 1410"/>
                <a:gd name="T4" fmla="*/ 0 w 2144"/>
                <a:gd name="T5" fmla="*/ 113 h 1410"/>
                <a:gd name="T6" fmla="*/ 0 w 2144"/>
                <a:gd name="T7" fmla="*/ 1297 h 1410"/>
                <a:gd name="T8" fmla="*/ 113 w 2144"/>
                <a:gd name="T9" fmla="*/ 1409 h 1410"/>
                <a:gd name="T10" fmla="*/ 2030 w 2144"/>
                <a:gd name="T11" fmla="*/ 1409 h 1410"/>
                <a:gd name="T12" fmla="*/ 2143 w 2144"/>
                <a:gd name="T13" fmla="*/ 1297 h 1410"/>
                <a:gd name="T14" fmla="*/ 2143 w 2144"/>
                <a:gd name="T15" fmla="*/ 113 h 1410"/>
                <a:gd name="T16" fmla="*/ 2030 w 2144"/>
                <a:gd name="T17" fmla="*/ 0 h 1410"/>
                <a:gd name="T18" fmla="*/ 2030 w 2144"/>
                <a:gd name="T19" fmla="*/ 1297 h 1410"/>
                <a:gd name="T20" fmla="*/ 113 w 2144"/>
                <a:gd name="T21" fmla="*/ 1297 h 1410"/>
                <a:gd name="T22" fmla="*/ 113 w 2144"/>
                <a:gd name="T23" fmla="*/ 113 h 1410"/>
                <a:gd name="T24" fmla="*/ 2030 w 2144"/>
                <a:gd name="T25" fmla="*/ 113 h 1410"/>
                <a:gd name="T26" fmla="*/ 2030 w 2144"/>
                <a:gd name="T27" fmla="*/ 1297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4" h="1410">
                  <a:moveTo>
                    <a:pt x="2030" y="0"/>
                  </a:moveTo>
                  <a:lnTo>
                    <a:pt x="113" y="0"/>
                  </a:lnTo>
                  <a:cubicBezTo>
                    <a:pt x="51" y="0"/>
                    <a:pt x="0" y="51"/>
                    <a:pt x="0" y="113"/>
                  </a:cubicBezTo>
                  <a:lnTo>
                    <a:pt x="0" y="1297"/>
                  </a:lnTo>
                  <a:cubicBezTo>
                    <a:pt x="0" y="1359"/>
                    <a:pt x="51" y="1409"/>
                    <a:pt x="113" y="1409"/>
                  </a:cubicBezTo>
                  <a:lnTo>
                    <a:pt x="2030" y="1409"/>
                  </a:lnTo>
                  <a:cubicBezTo>
                    <a:pt x="2092" y="1409"/>
                    <a:pt x="2143" y="1359"/>
                    <a:pt x="2143" y="1297"/>
                  </a:cubicBezTo>
                  <a:lnTo>
                    <a:pt x="2143" y="113"/>
                  </a:lnTo>
                  <a:cubicBezTo>
                    <a:pt x="2143" y="51"/>
                    <a:pt x="2092" y="0"/>
                    <a:pt x="2030" y="0"/>
                  </a:cubicBezTo>
                  <a:close/>
                  <a:moveTo>
                    <a:pt x="2030" y="1297"/>
                  </a:moveTo>
                  <a:lnTo>
                    <a:pt x="113" y="1297"/>
                  </a:lnTo>
                  <a:lnTo>
                    <a:pt x="113" y="113"/>
                  </a:lnTo>
                  <a:lnTo>
                    <a:pt x="2030" y="113"/>
                  </a:lnTo>
                  <a:lnTo>
                    <a:pt x="2030" y="12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0DA8BD59-BFCC-D3D2-CAFD-585084A84B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7" y="1747"/>
              <a:ext cx="243" cy="38"/>
            </a:xfrm>
            <a:custGeom>
              <a:avLst/>
              <a:gdLst>
                <a:gd name="T0" fmla="*/ 877 w 1078"/>
                <a:gd name="T1" fmla="*/ 0 h 171"/>
                <a:gd name="T2" fmla="*/ 200 w 1078"/>
                <a:gd name="T3" fmla="*/ 0 h 171"/>
                <a:gd name="T4" fmla="*/ 31 w 1078"/>
                <a:gd name="T5" fmla="*/ 85 h 171"/>
                <a:gd name="T6" fmla="*/ 88 w 1078"/>
                <a:gd name="T7" fmla="*/ 170 h 171"/>
                <a:gd name="T8" fmla="*/ 989 w 1078"/>
                <a:gd name="T9" fmla="*/ 170 h 171"/>
                <a:gd name="T10" fmla="*/ 1046 w 1078"/>
                <a:gd name="T11" fmla="*/ 85 h 171"/>
                <a:gd name="T12" fmla="*/ 877 w 1078"/>
                <a:gd name="T1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8" h="171">
                  <a:moveTo>
                    <a:pt x="877" y="0"/>
                  </a:moveTo>
                  <a:lnTo>
                    <a:pt x="200" y="0"/>
                  </a:lnTo>
                  <a:cubicBezTo>
                    <a:pt x="138" y="0"/>
                    <a:pt x="62" y="37"/>
                    <a:pt x="31" y="85"/>
                  </a:cubicBezTo>
                  <a:cubicBezTo>
                    <a:pt x="0" y="133"/>
                    <a:pt x="26" y="170"/>
                    <a:pt x="88" y="170"/>
                  </a:cubicBezTo>
                  <a:lnTo>
                    <a:pt x="989" y="170"/>
                  </a:lnTo>
                  <a:cubicBezTo>
                    <a:pt x="1051" y="170"/>
                    <a:pt x="1077" y="133"/>
                    <a:pt x="1046" y="85"/>
                  </a:cubicBezTo>
                  <a:cubicBezTo>
                    <a:pt x="1015" y="37"/>
                    <a:pt x="939" y="0"/>
                    <a:pt x="87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26" name="Freeform 24">
            <a:extLst>
              <a:ext uri="{FF2B5EF4-FFF2-40B4-BE49-F238E27FC236}">
                <a16:creationId xmlns:a16="http://schemas.microsoft.com/office/drawing/2014/main" id="{F2B95D2F-B91C-F433-6E97-63995071769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539384" y="3157751"/>
            <a:ext cx="216000" cy="373581"/>
          </a:xfrm>
          <a:custGeom>
            <a:avLst/>
            <a:gdLst>
              <a:gd name="T0" fmla="*/ 1127 w 1241"/>
              <a:gd name="T1" fmla="*/ 0 h 2144"/>
              <a:gd name="T2" fmla="*/ 112 w 1241"/>
              <a:gd name="T3" fmla="*/ 0 h 2144"/>
              <a:gd name="T4" fmla="*/ 0 w 1241"/>
              <a:gd name="T5" fmla="*/ 113 h 2144"/>
              <a:gd name="T6" fmla="*/ 0 w 1241"/>
              <a:gd name="T7" fmla="*/ 2030 h 2144"/>
              <a:gd name="T8" fmla="*/ 112 w 1241"/>
              <a:gd name="T9" fmla="*/ 2143 h 2144"/>
              <a:gd name="T10" fmla="*/ 1127 w 1241"/>
              <a:gd name="T11" fmla="*/ 2143 h 2144"/>
              <a:gd name="T12" fmla="*/ 1240 w 1241"/>
              <a:gd name="T13" fmla="*/ 2030 h 2144"/>
              <a:gd name="T14" fmla="*/ 1240 w 1241"/>
              <a:gd name="T15" fmla="*/ 113 h 2144"/>
              <a:gd name="T16" fmla="*/ 1127 w 1241"/>
              <a:gd name="T17" fmla="*/ 0 h 2144"/>
              <a:gd name="T18" fmla="*/ 620 w 1241"/>
              <a:gd name="T19" fmla="*/ 2058 h 2144"/>
              <a:gd name="T20" fmla="*/ 536 w 1241"/>
              <a:gd name="T21" fmla="*/ 1974 h 2144"/>
              <a:gd name="T22" fmla="*/ 620 w 1241"/>
              <a:gd name="T23" fmla="*/ 1889 h 2144"/>
              <a:gd name="T24" fmla="*/ 704 w 1241"/>
              <a:gd name="T25" fmla="*/ 1974 h 2144"/>
              <a:gd name="T26" fmla="*/ 620 w 1241"/>
              <a:gd name="T27" fmla="*/ 2058 h 2144"/>
              <a:gd name="T28" fmla="*/ 1127 w 1241"/>
              <a:gd name="T29" fmla="*/ 1805 h 2144"/>
              <a:gd name="T30" fmla="*/ 112 w 1241"/>
              <a:gd name="T31" fmla="*/ 1805 h 2144"/>
              <a:gd name="T32" fmla="*/ 112 w 1241"/>
              <a:gd name="T33" fmla="*/ 169 h 2144"/>
              <a:gd name="T34" fmla="*/ 1127 w 1241"/>
              <a:gd name="T35" fmla="*/ 169 h 2144"/>
              <a:gd name="T36" fmla="*/ 1127 w 1241"/>
              <a:gd name="T37" fmla="*/ 1805 h 2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41" h="2144">
                <a:moveTo>
                  <a:pt x="1127" y="0"/>
                </a:moveTo>
                <a:lnTo>
                  <a:pt x="112" y="0"/>
                </a:lnTo>
                <a:cubicBezTo>
                  <a:pt x="50" y="0"/>
                  <a:pt x="0" y="51"/>
                  <a:pt x="0" y="113"/>
                </a:cubicBezTo>
                <a:lnTo>
                  <a:pt x="0" y="2030"/>
                </a:lnTo>
                <a:cubicBezTo>
                  <a:pt x="0" y="2092"/>
                  <a:pt x="50" y="2143"/>
                  <a:pt x="112" y="2143"/>
                </a:cubicBezTo>
                <a:lnTo>
                  <a:pt x="1127" y="2143"/>
                </a:lnTo>
                <a:cubicBezTo>
                  <a:pt x="1189" y="2143"/>
                  <a:pt x="1240" y="2092"/>
                  <a:pt x="1240" y="2030"/>
                </a:cubicBezTo>
                <a:lnTo>
                  <a:pt x="1240" y="113"/>
                </a:lnTo>
                <a:cubicBezTo>
                  <a:pt x="1240" y="51"/>
                  <a:pt x="1189" y="0"/>
                  <a:pt x="1127" y="0"/>
                </a:cubicBezTo>
                <a:close/>
                <a:moveTo>
                  <a:pt x="620" y="2058"/>
                </a:moveTo>
                <a:cubicBezTo>
                  <a:pt x="572" y="2058"/>
                  <a:pt x="536" y="2022"/>
                  <a:pt x="536" y="1974"/>
                </a:cubicBezTo>
                <a:cubicBezTo>
                  <a:pt x="536" y="1926"/>
                  <a:pt x="572" y="1889"/>
                  <a:pt x="620" y="1889"/>
                </a:cubicBezTo>
                <a:cubicBezTo>
                  <a:pt x="667" y="1889"/>
                  <a:pt x="704" y="1926"/>
                  <a:pt x="704" y="1974"/>
                </a:cubicBezTo>
                <a:cubicBezTo>
                  <a:pt x="704" y="2022"/>
                  <a:pt x="667" y="2058"/>
                  <a:pt x="620" y="2058"/>
                </a:cubicBezTo>
                <a:close/>
                <a:moveTo>
                  <a:pt x="1127" y="1805"/>
                </a:moveTo>
                <a:lnTo>
                  <a:pt x="112" y="1805"/>
                </a:lnTo>
                <a:lnTo>
                  <a:pt x="112" y="169"/>
                </a:lnTo>
                <a:lnTo>
                  <a:pt x="1127" y="169"/>
                </a:lnTo>
                <a:lnTo>
                  <a:pt x="1127" y="1805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graphicFrame>
        <p:nvGraphicFramePr>
          <p:cNvPr id="28" name="グラフ 27">
            <a:extLst>
              <a:ext uri="{FF2B5EF4-FFF2-40B4-BE49-F238E27FC236}">
                <a16:creationId xmlns:a16="http://schemas.microsoft.com/office/drawing/2014/main" id="{B5567976-7B5B-C68E-2BE2-80374D1899D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2375733"/>
              </p:ext>
            </p:extLst>
          </p:nvPr>
        </p:nvGraphicFramePr>
        <p:xfrm>
          <a:off x="1032327" y="3724405"/>
          <a:ext cx="5003800" cy="2216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グラフ 28">
            <a:extLst>
              <a:ext uri="{FF2B5EF4-FFF2-40B4-BE49-F238E27FC236}">
                <a16:creationId xmlns:a16="http://schemas.microsoft.com/office/drawing/2014/main" id="{F5324CF8-0EB5-D81C-0194-5DD5FAE2E67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4306398"/>
              </p:ext>
            </p:extLst>
          </p:nvPr>
        </p:nvGraphicFramePr>
        <p:xfrm>
          <a:off x="6403747" y="3771772"/>
          <a:ext cx="5003799" cy="2127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2" name="フリーフォーム 31">
            <a:extLst>
              <a:ext uri="{FF2B5EF4-FFF2-40B4-BE49-F238E27FC236}">
                <a16:creationId xmlns:a16="http://schemas.microsoft.com/office/drawing/2014/main" id="{2D6F19E5-0816-623A-6CD0-3C716F82E4AA}"/>
              </a:ext>
            </a:extLst>
          </p:cNvPr>
          <p:cNvSpPr/>
          <p:nvPr/>
        </p:nvSpPr>
        <p:spPr>
          <a:xfrm flipH="1">
            <a:off x="3973918" y="4819104"/>
            <a:ext cx="1977619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6"/>
            </a:solidFill>
            <a:prstDash val="sysDot"/>
          </a:ln>
        </p:spPr>
        <p:txBody>
          <a:bodyPr wrap="none" lIns="108000" rIns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" altLang="ja-JP" sz="1300" b="1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lang="ja-JP" altLang="en-US" sz="1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でのみ高反応を</a:t>
            </a:r>
            <a:br>
              <a:rPr lang="en-US" altLang="ja-JP" sz="1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得られる層</a:t>
            </a:r>
            <a:endParaRPr lang="ja-JP" altLang="en-US" sz="1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3" name="フリーフォーム 32">
            <a:extLst>
              <a:ext uri="{FF2B5EF4-FFF2-40B4-BE49-F238E27FC236}">
                <a16:creationId xmlns:a16="http://schemas.microsoft.com/office/drawing/2014/main" id="{DE2995BF-DA85-E7E3-9446-76FCA52C28BB}"/>
              </a:ext>
            </a:extLst>
          </p:cNvPr>
          <p:cNvSpPr/>
          <p:nvPr/>
        </p:nvSpPr>
        <p:spPr>
          <a:xfrm flipH="1">
            <a:off x="9362347" y="4819104"/>
            <a:ext cx="1977619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accent6"/>
            </a:solidFill>
            <a:prstDash val="sysDot"/>
          </a:ln>
        </p:spPr>
        <p:txBody>
          <a:bodyPr wrap="none" lIns="108000" rIns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" altLang="ja-JP" sz="1300" b="1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SP</a:t>
            </a:r>
            <a:r>
              <a:rPr lang="ja-JP" altLang="en-US" sz="1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でのみ高反応を</a:t>
            </a:r>
            <a:br>
              <a:rPr lang="en-US" altLang="ja-JP" sz="130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30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得られる層</a:t>
            </a:r>
            <a:endParaRPr lang="ja-JP" altLang="en-US" sz="1300" dirty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980869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ポイント④　ブランドリフト効果の最大化</a:t>
            </a:r>
          </a:p>
        </p:txBody>
      </p:sp>
      <p:sp>
        <p:nvSpPr>
          <p:cNvPr id="19" name="円/楕円 3">
            <a:extLst>
              <a:ext uri="{FF2B5EF4-FFF2-40B4-BE49-F238E27FC236}">
                <a16:creationId xmlns:a16="http://schemas.microsoft.com/office/drawing/2014/main" id="{E771041B-FB68-CEB9-5EBD-4465354FCFB9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4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ブランドリフト調査の広告想起上昇率を商品別に比較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広告想起の上昇率が高水準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377346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ブランドリフト調査　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商品別広告想起の上昇率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8" name="グラフィックス 7" descr="矢印: 右回転 単色塗りつぶし">
            <a:extLst>
              <a:ext uri="{FF2B5EF4-FFF2-40B4-BE49-F238E27FC236}">
                <a16:creationId xmlns:a16="http://schemas.microsoft.com/office/drawing/2014/main" id="{62A44BFE-2897-1D4E-EF69-1D3B234123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573105" flipH="1">
            <a:off x="1827228" y="1321814"/>
            <a:ext cx="468000" cy="468000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8FE43AD-7553-7182-202A-A0F1E3884EDF}"/>
              </a:ext>
            </a:extLst>
          </p:cNvPr>
          <p:cNvSpPr/>
          <p:nvPr/>
        </p:nvSpPr>
        <p:spPr>
          <a:xfrm>
            <a:off x="947738" y="6046180"/>
            <a:ext cx="4154984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商品別にブランドリフト調査の広告想起上昇率を集計し、上昇率の平均値を算出</a:t>
            </a:r>
            <a:endParaRPr kumimoji="0" lang="en-US" altLang="ja-JP" sz="900" kern="0" dirty="0">
              <a:solidFill>
                <a:schemeClr val="bg2">
                  <a:lumMod val="75000"/>
                </a:schemeClr>
              </a:solidFill>
              <a:latin typeface="Meiryo"/>
              <a:ea typeface="Meiryo"/>
            </a:endParaRPr>
          </a:p>
        </p:txBody>
      </p:sp>
      <p:graphicFrame>
        <p:nvGraphicFramePr>
          <p:cNvPr id="16" name="グラフ 15">
            <a:extLst>
              <a:ext uri="{FF2B5EF4-FFF2-40B4-BE49-F238E27FC236}">
                <a16:creationId xmlns:a16="http://schemas.microsoft.com/office/drawing/2014/main" id="{23742620-4C9B-4563-AFF8-1E86A0E9EC6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5853103"/>
              </p:ext>
            </p:extLst>
          </p:nvPr>
        </p:nvGraphicFramePr>
        <p:xfrm>
          <a:off x="3323456" y="3118755"/>
          <a:ext cx="5118415" cy="29957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円/楕円 17">
            <a:extLst>
              <a:ext uri="{FF2B5EF4-FFF2-40B4-BE49-F238E27FC236}">
                <a16:creationId xmlns:a16="http://schemas.microsoft.com/office/drawing/2014/main" id="{6641543E-45B8-E2D3-FCD9-95620B748814}"/>
              </a:ext>
            </a:extLst>
          </p:cNvPr>
          <p:cNvSpPr/>
          <p:nvPr/>
        </p:nvSpPr>
        <p:spPr>
          <a:xfrm>
            <a:off x="7413570" y="3751904"/>
            <a:ext cx="1384105" cy="1384105"/>
          </a:xfrm>
          <a:prstGeom prst="ellipse">
            <a:avLst/>
          </a:prstGeom>
          <a:solidFill>
            <a:srgbClr val="C9002C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r>
              <a:rPr lang="en-US" altLang="ja-JP" sz="24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</a:t>
            </a:r>
            <a:r>
              <a:rPr lang="en-US" altLang="ja-JP" sz="28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18.1</a:t>
            </a:r>
            <a:r>
              <a:rPr lang="en-US" altLang="ja-JP" sz="1600" b="1" dirty="0">
                <a:solidFill>
                  <a:srgbClr val="FFFFFF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</a:t>
            </a:r>
            <a:r>
              <a:rPr lang="en-US" altLang="ja-JP" sz="16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</a:t>
            </a:r>
            <a:endParaRPr lang="ja-JP" altLang="en-US" sz="1600" b="1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グラフィックス 16" descr="矢印: 反時計回りの曲線 単色塗りつぶし">
            <a:extLst>
              <a:ext uri="{FF2B5EF4-FFF2-40B4-BE49-F238E27FC236}">
                <a16:creationId xmlns:a16="http://schemas.microsoft.com/office/drawing/2014/main" id="{66250C68-C090-3714-B05D-E67B2E9B97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3903400">
            <a:off x="5315686" y="3560991"/>
            <a:ext cx="1793114" cy="1930000"/>
          </a:xfrm>
          <a:prstGeom prst="rect">
            <a:avLst/>
          </a:prstGeom>
          <a:effectLst>
            <a:outerShdw dist="88900" dir="2700000" algn="tl" rotWithShape="0">
              <a:schemeClr val="bg1"/>
            </a:outerShdw>
          </a:effectLst>
        </p:spPr>
      </p:pic>
    </p:spTree>
    <p:extLst>
      <p:ext uri="{BB962C8B-B14F-4D97-AF65-F5344CB8AC3E}">
        <p14:creationId xmlns:p14="http://schemas.microsoft.com/office/powerpoint/2010/main" val="36222820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グラフ 4">
            <a:extLst>
              <a:ext uri="{FF2B5EF4-FFF2-40B4-BE49-F238E27FC236}">
                <a16:creationId xmlns:a16="http://schemas.microsoft.com/office/drawing/2014/main" id="{BC004B53-7381-4A03-DFF3-33D9F311FF1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4727319"/>
              </p:ext>
            </p:extLst>
          </p:nvPr>
        </p:nvGraphicFramePr>
        <p:xfrm>
          <a:off x="3295251" y="3197949"/>
          <a:ext cx="5118415" cy="2916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ポイント⑤　潜在層の広告反応の最大化</a:t>
            </a:r>
          </a:p>
        </p:txBody>
      </p:sp>
      <p:sp>
        <p:nvSpPr>
          <p:cNvPr id="19" name="円/楕円 3">
            <a:extLst>
              <a:ext uri="{FF2B5EF4-FFF2-40B4-BE49-F238E27FC236}">
                <a16:creationId xmlns:a16="http://schemas.microsoft.com/office/drawing/2014/main" id="{E771041B-FB68-CEB9-5EBD-4465354FCFB9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0E62261-9F98-6378-7E71-D349E88E636A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5</a:t>
            </a:r>
            <a:endParaRPr kumimoji="0" lang="en" altLang="ja-JP" b="1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A29AC91-5E7F-F929-89DD-0450B0952DDC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潜在層の広告想起の上昇率が高水準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効率的に潜在層にアプローチできる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94590C2-8E25-DCE5-E1D5-0D264A8FC470}"/>
              </a:ext>
            </a:extLst>
          </p:cNvPr>
          <p:cNvSpPr txBox="1"/>
          <p:nvPr/>
        </p:nvSpPr>
        <p:spPr>
          <a:xfrm>
            <a:off x="947738" y="2377346"/>
            <a:ext cx="10296523" cy="5112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ブランドリフト調査　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商品別広告想起の上昇率を潜在層に特化し可視化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8FE43AD-7553-7182-202A-A0F1E3884EDF}"/>
              </a:ext>
            </a:extLst>
          </p:cNvPr>
          <p:cNvSpPr/>
          <p:nvPr/>
        </p:nvSpPr>
        <p:spPr>
          <a:xfrm>
            <a:off x="947738" y="6046180"/>
            <a:ext cx="5953553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出展：ヤフー自社調査（</a:t>
            </a:r>
            <a:r>
              <a:rPr kumimoji="0" lang="en-US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）</a:t>
            </a:r>
          </a:p>
          <a:p>
            <a:pPr>
              <a:lnSpc>
                <a:spcPct val="110000"/>
              </a:lnSpc>
              <a:defRPr/>
            </a:pP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特定のカテゴリーにおいて、顕在層と潜在層に分類。スマートフォンとリッチフォーマット　</a:t>
            </a:r>
            <a:r>
              <a:rPr kumimoji="0" lang="en" altLang="ja-JP" sz="900" kern="0" dirty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MD</a:t>
            </a:r>
            <a:r>
              <a:rPr kumimoji="0" lang="ja-JP" altLang="en-US" sz="900" kern="0">
                <a:solidFill>
                  <a:schemeClr val="bg2">
                    <a:lumMod val="75000"/>
                  </a:schemeClr>
                </a:solidFill>
                <a:latin typeface="Meiryo"/>
                <a:ea typeface="Meiryo"/>
              </a:rPr>
              <a:t>のリフト値を比較</a:t>
            </a:r>
            <a:endParaRPr kumimoji="0" lang="en-US" altLang="ja-JP" sz="900" kern="0" dirty="0">
              <a:solidFill>
                <a:schemeClr val="bg2">
                  <a:lumMod val="75000"/>
                </a:schemeClr>
              </a:solidFill>
              <a:latin typeface="Meiryo"/>
              <a:ea typeface="Meiryo"/>
            </a:endParaRPr>
          </a:p>
        </p:txBody>
      </p:sp>
      <p:sp>
        <p:nvSpPr>
          <p:cNvPr id="18" name="円/楕円 17">
            <a:extLst>
              <a:ext uri="{FF2B5EF4-FFF2-40B4-BE49-F238E27FC236}">
                <a16:creationId xmlns:a16="http://schemas.microsoft.com/office/drawing/2014/main" id="{6641543E-45B8-E2D3-FCD9-95620B748814}"/>
              </a:ext>
            </a:extLst>
          </p:cNvPr>
          <p:cNvSpPr/>
          <p:nvPr/>
        </p:nvSpPr>
        <p:spPr>
          <a:xfrm>
            <a:off x="7413570" y="3830128"/>
            <a:ext cx="1305881" cy="1305881"/>
          </a:xfrm>
          <a:prstGeom prst="ellipse">
            <a:avLst/>
          </a:prstGeom>
          <a:solidFill>
            <a:srgbClr val="C9002C"/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90000"/>
              </a:lnSpc>
            </a:pPr>
            <a:r>
              <a:rPr lang="en-US" altLang="ja-JP" sz="24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</a:t>
            </a:r>
            <a:r>
              <a:rPr lang="en-US" altLang="ja-JP" sz="28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1.7</a:t>
            </a:r>
            <a:r>
              <a:rPr lang="en-US" altLang="ja-JP" sz="1600" b="1" dirty="0">
                <a:solidFill>
                  <a:srgbClr val="FFFFFF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</a:t>
            </a:r>
            <a:r>
              <a:rPr lang="en-US" altLang="ja-JP" sz="16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</a:t>
            </a:r>
            <a:endParaRPr lang="ja-JP" altLang="en-US" sz="1600" b="1">
              <a:solidFill>
                <a:srgbClr val="FFFFFF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グラフィックス 16" descr="矢印: 反時計回りの曲線 単色塗りつぶし">
            <a:extLst>
              <a:ext uri="{FF2B5EF4-FFF2-40B4-BE49-F238E27FC236}">
                <a16:creationId xmlns:a16="http://schemas.microsoft.com/office/drawing/2014/main" id="{66250C68-C090-3714-B05D-E67B2E9B97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4286639">
            <a:off x="5451206" y="3207697"/>
            <a:ext cx="1577218" cy="1770174"/>
          </a:xfrm>
          <a:prstGeom prst="rect">
            <a:avLst/>
          </a:prstGeom>
          <a:effectLst>
            <a:outerShdw dist="88900" dir="2700000" algn="tl" rotWithShape="0">
              <a:schemeClr val="bg1"/>
            </a:outerShdw>
          </a:effectLst>
        </p:spPr>
      </p:pic>
      <p:pic>
        <p:nvPicPr>
          <p:cNvPr id="3" name="グラフィックス 2" descr="歯車付きの頭 枠線">
            <a:extLst>
              <a:ext uri="{FF2B5EF4-FFF2-40B4-BE49-F238E27FC236}">
                <a16:creationId xmlns:a16="http://schemas.microsoft.com/office/drawing/2014/main" id="{F6B83B30-744E-901C-7F40-BAB67EF8FB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94908" y="1286154"/>
            <a:ext cx="576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737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1EC15BD-3DA2-F629-3799-E95DFFD885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ja-JP" dirty="0"/>
              <a:t>05</a:t>
            </a:r>
            <a:endParaRPr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956E079-8A24-AAF5-F393-7027BF63B6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487091" y="4622481"/>
            <a:ext cx="3600115" cy="1412875"/>
          </a:xfrm>
        </p:spPr>
        <p:txBody>
          <a:bodyPr wrap="none"/>
          <a:lstStyle/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lang="ja-JP" altLang="en-US" sz="2400" spc="0"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 </a:t>
            </a:r>
            <a:r>
              <a:rPr lang="en" altLang="ja-JP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endParaRPr lang="en" altLang="ja-JP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アップデート概要</a:t>
            </a:r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6" name="図プレースホルダー 5">
            <a:extLst>
              <a:ext uri="{FF2B5EF4-FFF2-40B4-BE49-F238E27FC236}">
                <a16:creationId xmlns:a16="http://schemas.microsoft.com/office/drawing/2014/main" id="{3FA0BC09-FA5F-5393-C7FD-7DACFC03779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9" b="3839"/>
          <a:stretch/>
        </p:blipFill>
        <p:spPr>
          <a:xfrm>
            <a:off x="2416413" y="2986689"/>
            <a:ext cx="1476000" cy="1362669"/>
          </a:xfrm>
        </p:spPr>
      </p:pic>
    </p:spTree>
    <p:extLst>
      <p:ext uri="{BB962C8B-B14F-4D97-AF65-F5344CB8AC3E}">
        <p14:creationId xmlns:p14="http://schemas.microsoft.com/office/powerpoint/2010/main" val="40989319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lang="ja-JP" altLang="en-US" sz="1800" spc="0"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 </a:t>
            </a:r>
            <a:r>
              <a:rPr lang="en" altLang="ja-JP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/>
              <a:t>アップデート概要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6680ABF-366C-37FE-18DD-3DC2DA19AFEE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推奨商品であるブランドパネル</a:t>
            </a:r>
            <a:r>
              <a:rPr kumimoji="0" lang="en-US" altLang="ja-JP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をよりご活用いただくために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2023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年</a:t>
            </a:r>
            <a:r>
              <a:rPr kumimoji="0" lang="en-US" altLang="ja-JP" b="1" kern="0" dirty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10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月から以下の通り商品スペックのアップデート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を実施します</a:t>
            </a:r>
          </a:p>
        </p:txBody>
      </p:sp>
      <p:graphicFrame>
        <p:nvGraphicFramePr>
          <p:cNvPr id="3" name="表 4">
            <a:extLst>
              <a:ext uri="{FF2B5EF4-FFF2-40B4-BE49-F238E27FC236}">
                <a16:creationId xmlns:a16="http://schemas.microsoft.com/office/drawing/2014/main" id="{F385F2AD-D526-FF9C-078C-BB582FCAF6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633205"/>
              </p:ext>
            </p:extLst>
          </p:nvPr>
        </p:nvGraphicFramePr>
        <p:xfrm>
          <a:off x="947737" y="2423951"/>
          <a:ext cx="5553985" cy="3957799"/>
        </p:xfrm>
        <a:graphic>
          <a:graphicData uri="http://schemas.openxmlformats.org/drawingml/2006/table">
            <a:tbl>
              <a:tblPr>
                <a:effectLst>
                  <a:outerShdw blurRad="38100" dist="254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593985">
                  <a:extLst>
                    <a:ext uri="{9D8B030D-6E8A-4147-A177-3AD203B41FA5}">
                      <a16:colId xmlns:a16="http://schemas.microsoft.com/office/drawing/2014/main" val="3366657179"/>
                    </a:ext>
                  </a:extLst>
                </a:gridCol>
                <a:gridCol w="3960000">
                  <a:extLst>
                    <a:ext uri="{9D8B030D-6E8A-4147-A177-3AD203B41FA5}">
                      <a16:colId xmlns:a16="http://schemas.microsoft.com/office/drawing/2014/main" val="3368417808"/>
                    </a:ext>
                  </a:extLst>
                </a:gridCol>
              </a:tblGrid>
              <a:tr h="48307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endParaRPr kumimoji="1" lang="ja-JP" altLang="en-US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" altLang="ja-JP" sz="16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Before</a:t>
                      </a:r>
                    </a:p>
                  </a:txBody>
                  <a:tcPr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177260"/>
                  </a:ext>
                </a:extLst>
              </a:tr>
              <a:tr h="1158240">
                <a:tc row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商品スペック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" altLang="ja-JP" sz="16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" altLang="ja-JP" sz="16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998</a:t>
                      </a:r>
                      <a:r>
                        <a:rPr kumimoji="1" lang="ja-JP" altLang="en-US" sz="16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円</a:t>
                      </a:r>
                      <a:r>
                        <a:rPr kumimoji="1" lang="ja-JP" altLang="en-US" sz="16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</a:t>
                      </a:r>
                      <a:r>
                        <a:rPr kumimoji="1" lang="en-US" altLang="ja-JP" sz="1600" b="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万円～）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230482"/>
                  </a:ext>
                </a:extLst>
              </a:tr>
              <a:tr h="115824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最低購入価格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763006"/>
                  </a:ext>
                </a:extLst>
              </a:tr>
              <a:tr h="11582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ブランドリフト</a:t>
                      </a:r>
                      <a:br>
                        <a:rPr kumimoji="1" lang="en-US" altLang="ja-JP" sz="14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調査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実施条件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345584"/>
                  </a:ext>
                </a:extLst>
              </a:tr>
            </a:tbl>
          </a:graphicData>
        </a:graphic>
      </p:graphicFrame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92816A36-0915-84C1-DB7D-D50B194B04C6}"/>
              </a:ext>
            </a:extLst>
          </p:cNvPr>
          <p:cNvGrpSpPr>
            <a:grpSpLocks noChangeAspect="1"/>
          </p:cNvGrpSpPr>
          <p:nvPr/>
        </p:nvGrpSpPr>
        <p:grpSpPr>
          <a:xfrm>
            <a:off x="6689871" y="4402850"/>
            <a:ext cx="432000" cy="451962"/>
            <a:chOff x="4505326" y="2604452"/>
            <a:chExt cx="203132" cy="212519"/>
          </a:xfrm>
        </p:grpSpPr>
        <p:sp>
          <p:nvSpPr>
            <p:cNvPr id="8" name="山形 7">
              <a:extLst>
                <a:ext uri="{FF2B5EF4-FFF2-40B4-BE49-F238E27FC236}">
                  <a16:creationId xmlns:a16="http://schemas.microsoft.com/office/drawing/2014/main" id="{F9725283-3FF3-6276-8F93-2856C3CA197A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  <p:sp>
          <p:nvSpPr>
            <p:cNvPr id="9" name="山形 8">
              <a:extLst>
                <a:ext uri="{FF2B5EF4-FFF2-40B4-BE49-F238E27FC236}">
                  <a16:creationId xmlns:a16="http://schemas.microsoft.com/office/drawing/2014/main" id="{D51CC9CA-4DA2-ED96-B70D-B1876726FB51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</p:grpSp>
      <p:graphicFrame>
        <p:nvGraphicFramePr>
          <p:cNvPr id="10" name="表 4">
            <a:extLst>
              <a:ext uri="{FF2B5EF4-FFF2-40B4-BE49-F238E27FC236}">
                <a16:creationId xmlns:a16="http://schemas.microsoft.com/office/drawing/2014/main" id="{7FDD0B79-9CFF-3D48-A8E5-791A89B106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259668"/>
              </p:ext>
            </p:extLst>
          </p:nvPr>
        </p:nvGraphicFramePr>
        <p:xfrm>
          <a:off x="7284263" y="2423951"/>
          <a:ext cx="3960000" cy="3957799"/>
        </p:xfrm>
        <a:graphic>
          <a:graphicData uri="http://schemas.openxmlformats.org/drawingml/2006/table">
            <a:tbl>
              <a:tblPr>
                <a:effectLst>
                  <a:outerShdw blurRad="38100" dist="254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  <a:tableStyleId>{5C22544A-7EE6-4342-B048-85BDC9FD1C3A}</a:tableStyleId>
              </a:tblPr>
              <a:tblGrid>
                <a:gridCol w="3960000">
                  <a:extLst>
                    <a:ext uri="{9D8B030D-6E8A-4147-A177-3AD203B41FA5}">
                      <a16:colId xmlns:a16="http://schemas.microsoft.com/office/drawing/2014/main" val="1569364090"/>
                    </a:ext>
                  </a:extLst>
                </a:gridCol>
              </a:tblGrid>
              <a:tr h="48307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" altLang="ja-JP" sz="16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After</a:t>
                      </a:r>
                    </a:p>
                  </a:txBody>
                  <a:tcPr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177260"/>
                  </a:ext>
                </a:extLst>
              </a:tr>
              <a:tr h="1158240">
                <a:tc>
                  <a:txBody>
                    <a:bodyPr/>
                    <a:lstStyle/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" altLang="ja-JP" sz="16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</a:p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ブランドパネル </a:t>
                      </a:r>
                      <a:r>
                        <a:rPr kumimoji="1" lang="en-US" altLang="ja-JP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と同一の</a:t>
                      </a:r>
                      <a:r>
                        <a:rPr kumimoji="1" lang="en-US" altLang="ja-JP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に変更</a:t>
                      </a:r>
                    </a:p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768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円</a:t>
                      </a:r>
                      <a:r>
                        <a:rPr kumimoji="1" lang="ja-JP" altLang="en-US" sz="1600" b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</a:t>
                      </a:r>
                      <a:r>
                        <a:rPr kumimoji="1" lang="en-US" altLang="ja-JP" sz="1600" b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万円～）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230482"/>
                  </a:ext>
                </a:extLst>
              </a:tr>
              <a:tr h="11582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最低購入価格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500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763006"/>
                  </a:ext>
                </a:extLst>
              </a:tr>
              <a:tr h="115824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実施条件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500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3455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13444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lang="ja-JP" altLang="en-US" sz="1800" spc="0"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 </a:t>
            </a:r>
            <a:r>
              <a:rPr lang="en" altLang="ja-JP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/>
              <a:t>アップデート概要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6680ABF-366C-37FE-18DD-3DC2DA19AFEE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商品スペックに変更することで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効率観点においても最適な商品にリニューアル</a:t>
            </a:r>
            <a:endParaRPr kumimoji="0" lang="en-US" altLang="ja-JP" b="1" kern="0">
              <a:solidFill>
                <a:schemeClr val="accent6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最低出稿金額＋ブランドリフト調査の条件緩和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により、活用の幅が広がるようアップデート</a:t>
            </a:r>
            <a:endParaRPr kumimoji="0" lang="en-US" altLang="ja-JP" kern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graphicFrame>
        <p:nvGraphicFramePr>
          <p:cNvPr id="3" name="表 4">
            <a:extLst>
              <a:ext uri="{FF2B5EF4-FFF2-40B4-BE49-F238E27FC236}">
                <a16:creationId xmlns:a16="http://schemas.microsoft.com/office/drawing/2014/main" id="{F385F2AD-D526-FF9C-078C-BB582FCAF6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568749"/>
              </p:ext>
            </p:extLst>
          </p:nvPr>
        </p:nvGraphicFramePr>
        <p:xfrm>
          <a:off x="947737" y="2423950"/>
          <a:ext cx="7220826" cy="3957798"/>
        </p:xfrm>
        <a:graphic>
          <a:graphicData uri="http://schemas.openxmlformats.org/drawingml/2006/table">
            <a:tbl>
              <a:tblPr>
                <a:effectLst>
                  <a:outerShdw blurRad="38100" dist="254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738104">
                  <a:extLst>
                    <a:ext uri="{9D8B030D-6E8A-4147-A177-3AD203B41FA5}">
                      <a16:colId xmlns:a16="http://schemas.microsoft.com/office/drawing/2014/main" val="3366657179"/>
                    </a:ext>
                  </a:extLst>
                </a:gridCol>
                <a:gridCol w="2741361">
                  <a:extLst>
                    <a:ext uri="{9D8B030D-6E8A-4147-A177-3AD203B41FA5}">
                      <a16:colId xmlns:a16="http://schemas.microsoft.com/office/drawing/2014/main" val="3368417808"/>
                    </a:ext>
                  </a:extLst>
                </a:gridCol>
                <a:gridCol w="2741361">
                  <a:extLst>
                    <a:ext uri="{9D8B030D-6E8A-4147-A177-3AD203B41FA5}">
                      <a16:colId xmlns:a16="http://schemas.microsoft.com/office/drawing/2014/main" val="1902771563"/>
                    </a:ext>
                  </a:extLst>
                </a:gridCol>
              </a:tblGrid>
              <a:tr h="1319266">
                <a:tc row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商品スペック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" altLang="ja-JP" sz="14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ブランドパネル </a:t>
                      </a:r>
                      <a:r>
                        <a:rPr kumimoji="1" lang="en-US" altLang="ja-JP" sz="12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  <a:r>
                        <a:rPr kumimoji="1" lang="ja-JP" altLang="en-US" sz="12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と同一の</a:t>
                      </a:r>
                      <a:r>
                        <a:rPr kumimoji="1" lang="en-US" altLang="ja-JP" sz="12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  <a:endParaRPr kumimoji="1" lang="en-US" altLang="ja-JP" sz="1200" b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768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円</a:t>
                      </a:r>
                      <a:r>
                        <a:rPr kumimoji="1" lang="ja-JP" altLang="en-US" sz="1600" b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</a:t>
                      </a:r>
                      <a:r>
                        <a:rPr kumimoji="1" lang="en-US" altLang="ja-JP" sz="1600" b="0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万円～）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ブランドリフトとリーチの</a:t>
                      </a:r>
                      <a:endParaRPr kumimoji="1" lang="en-US" altLang="ja-JP" sz="1400" b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効率観点においても</a:t>
                      </a:r>
                      <a:br>
                        <a:rPr kumimoji="1" lang="en-US" altLang="ja-JP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最適解の商品になります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230482"/>
                  </a:ext>
                </a:extLst>
              </a:tr>
              <a:tr h="1319266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最低購入価格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500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最低出稿金額の引き下げにより</a:t>
                      </a:r>
                      <a:endParaRPr kumimoji="1" lang="en-US" altLang="ja-JP" sz="1400" b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ユースケースが広がります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763006"/>
                  </a:ext>
                </a:extLst>
              </a:tr>
              <a:tr h="1319266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ブランドリフト</a:t>
                      </a:r>
                      <a:br>
                        <a:rPr kumimoji="1" lang="en-US" altLang="ja-JP" sz="1400" b="1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r>
                        <a:rPr kumimoji="1" lang="ja-JP" altLang="en-US" sz="1400" b="1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調査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実施条件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500</a:t>
                      </a:r>
                      <a:r>
                        <a:rPr kumimoji="1" lang="ja-JP" altLang="en-US" sz="1600" b="1">
                          <a:solidFill>
                            <a:schemeClr val="accent6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ブランディング効果の可視化</a:t>
                      </a:r>
                      <a:endParaRPr kumimoji="1" lang="en-US" altLang="ja-JP" sz="1400" b="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が行いやすくなります</a:t>
                      </a: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345584"/>
                  </a:ext>
                </a:extLst>
              </a:tr>
            </a:tbl>
          </a:graphicData>
        </a:graphic>
      </p:graphicFrame>
      <p:sp>
        <p:nvSpPr>
          <p:cNvPr id="5" name="楕円 33">
            <a:extLst>
              <a:ext uri="{FF2B5EF4-FFF2-40B4-BE49-F238E27FC236}">
                <a16:creationId xmlns:a16="http://schemas.microsoft.com/office/drawing/2014/main" id="{D57DEC67-3FCF-0BCB-4140-2CF4F40DBC0A}"/>
              </a:ext>
            </a:extLst>
          </p:cNvPr>
          <p:cNvSpPr/>
          <p:nvPr/>
        </p:nvSpPr>
        <p:spPr>
          <a:xfrm rot="2700000">
            <a:off x="8371106" y="4241660"/>
            <a:ext cx="322378" cy="322378"/>
          </a:xfrm>
          <a:prstGeom prst="ellipse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</p:spPr>
        <p:txBody>
          <a:bodyPr tIns="108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×</a:t>
            </a:r>
            <a:endParaRPr kumimoji="0" lang="ja-JP" altLang="en-US" sz="32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graphicFrame>
        <p:nvGraphicFramePr>
          <p:cNvPr id="6" name="表 4">
            <a:extLst>
              <a:ext uri="{FF2B5EF4-FFF2-40B4-BE49-F238E27FC236}">
                <a16:creationId xmlns:a16="http://schemas.microsoft.com/office/drawing/2014/main" id="{A6DEA700-0027-1E12-E94D-0AE9F8D6A9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348294"/>
              </p:ext>
            </p:extLst>
          </p:nvPr>
        </p:nvGraphicFramePr>
        <p:xfrm>
          <a:off x="8896027" y="2423951"/>
          <a:ext cx="2348236" cy="4014504"/>
        </p:xfrm>
        <a:graphic>
          <a:graphicData uri="http://schemas.openxmlformats.org/drawingml/2006/table">
            <a:tbl>
              <a:tblPr>
                <a:effectLst>
                  <a:outerShdw blurRad="38100" dist="254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  <a:tableStyleId>{5C22544A-7EE6-4342-B048-85BDC9FD1C3A}</a:tableStyleId>
              </a:tblPr>
              <a:tblGrid>
                <a:gridCol w="2348236">
                  <a:extLst>
                    <a:ext uri="{9D8B030D-6E8A-4147-A177-3AD203B41FA5}">
                      <a16:colId xmlns:a16="http://schemas.microsoft.com/office/drawing/2014/main" val="1569364090"/>
                    </a:ext>
                  </a:extLst>
                </a:gridCol>
              </a:tblGrid>
              <a:tr h="732689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クリエイティブ</a:t>
                      </a:r>
                      <a:br>
                        <a:rPr kumimoji="1" lang="en-US" altLang="ja-JP" sz="14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r>
                        <a:rPr kumimoji="1" lang="ja-JP" altLang="en-US" sz="1400" b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制作支援</a:t>
                      </a:r>
                      <a:endParaRPr kumimoji="1" lang="en" altLang="ja-JP" sz="1400" b="1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216000" marR="216000" marT="144000" marB="144000" anchor="ctr"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177260"/>
                  </a:ext>
                </a:extLst>
              </a:tr>
              <a:tr h="3225108">
                <a:tc>
                  <a:txBody>
                    <a:bodyPr/>
                    <a:lstStyle/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リッチフォーマットのサイドバナー制作などクリエイティブ支援をご用意しています</a:t>
                      </a:r>
                      <a:endParaRPr kumimoji="1" lang="ja-JP" altLang="en-US" sz="1600" b="0">
                        <a:solidFill>
                          <a:schemeClr val="accent6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216000" marR="21600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230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4079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lang="ja-JP" altLang="en-US" sz="1800" spc="0"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 </a:t>
            </a:r>
            <a:r>
              <a:rPr lang="en" altLang="ja-JP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　商品スペック詳細</a:t>
            </a:r>
            <a:endParaRPr lang="ja-JP" altLang="en-US">
              <a:latin typeface="+mn-ea"/>
            </a:endParaRPr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B9F04EDA-B62D-7C61-7431-27FD5A0349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096882"/>
              </p:ext>
            </p:extLst>
          </p:nvPr>
        </p:nvGraphicFramePr>
        <p:xfrm>
          <a:off x="947738" y="1408472"/>
          <a:ext cx="10296526" cy="470233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570490">
                  <a:extLst>
                    <a:ext uri="{9D8B030D-6E8A-4147-A177-3AD203B41FA5}">
                      <a16:colId xmlns:a16="http://schemas.microsoft.com/office/drawing/2014/main" val="3805149580"/>
                    </a:ext>
                  </a:extLst>
                </a:gridCol>
                <a:gridCol w="1931509">
                  <a:extLst>
                    <a:ext uri="{9D8B030D-6E8A-4147-A177-3AD203B41FA5}">
                      <a16:colId xmlns:a16="http://schemas.microsoft.com/office/drawing/2014/main" val="3640812514"/>
                    </a:ext>
                  </a:extLst>
                </a:gridCol>
                <a:gridCol w="1931509">
                  <a:extLst>
                    <a:ext uri="{9D8B030D-6E8A-4147-A177-3AD203B41FA5}">
                      <a16:colId xmlns:a16="http://schemas.microsoft.com/office/drawing/2014/main" val="1140418542"/>
                    </a:ext>
                  </a:extLst>
                </a:gridCol>
                <a:gridCol w="1931509">
                  <a:extLst>
                    <a:ext uri="{9D8B030D-6E8A-4147-A177-3AD203B41FA5}">
                      <a16:colId xmlns:a16="http://schemas.microsoft.com/office/drawing/2014/main" val="3753109980"/>
                    </a:ext>
                  </a:extLst>
                </a:gridCol>
                <a:gridCol w="1931509">
                  <a:extLst>
                    <a:ext uri="{9D8B030D-6E8A-4147-A177-3AD203B41FA5}">
                      <a16:colId xmlns:a16="http://schemas.microsoft.com/office/drawing/2014/main" val="287760299"/>
                    </a:ext>
                  </a:extLst>
                </a:gridCol>
              </a:tblGrid>
              <a:tr h="428152">
                <a:tc rowSpan="2">
                  <a:txBody>
                    <a:bodyPr/>
                    <a:lstStyle/>
                    <a:p>
                      <a:pPr algn="ctr"/>
                      <a:r>
                        <a:rPr kumimoji="1" lang="ja-JP" altLang="en-US" sz="16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商品名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</a:t>
                      </a: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年</a:t>
                      </a:r>
                      <a:r>
                        <a:rPr kumimoji="1" lang="en-US" altLang="ja-JP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</a:t>
                      </a: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600" b="1" i="0" spc="300" dirty="0">
                        <a:solidFill>
                          <a:schemeClr val="bg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</a:t>
                      </a: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年</a:t>
                      </a:r>
                      <a:r>
                        <a:rPr kumimoji="1" lang="en-US" altLang="ja-JP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月～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600" b="1" i="0" spc="3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706207"/>
                  </a:ext>
                </a:extLst>
              </a:tr>
              <a:tr h="739536">
                <a:tc vMerge="1">
                  <a:txBody>
                    <a:bodyPr/>
                    <a:lstStyle/>
                    <a:p>
                      <a:pPr algn="ctr"/>
                      <a:r>
                        <a:rPr kumimoji="1" lang="ja-JP" altLang="en-US" sz="1600" b="1" i="0" spc="3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最低購入価格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vCPM</a:t>
                      </a:r>
                      <a:r>
                        <a:rPr kumimoji="1" lang="ja-JP" altLang="en-US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）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最低購入価格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vCPM</a:t>
                      </a:r>
                      <a:r>
                        <a:rPr kumimoji="1" lang="ja-JP" altLang="en-US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）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706929">
                <a:tc rowSpan="2"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i="0">
                          <a:solidFill>
                            <a:schemeClr val="accent3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ブランドパネル</a:t>
                      </a:r>
                      <a:endParaRPr kumimoji="1" lang="en-US" altLang="ja-JP" sz="1400" b="0" i="0" dirty="0">
                        <a:solidFill>
                          <a:schemeClr val="accent3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algn="ctr"/>
                      <a:r>
                        <a:rPr kumimoji="1" lang="ja-JP" altLang="en-US" sz="1400" b="0" i="0" dirty="0">
                          <a:solidFill>
                            <a:schemeClr val="accent3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リッチフォーマット　</a:t>
                      </a:r>
                      <a:r>
                        <a:rPr kumimoji="1" lang="en-US" altLang="ja-JP" sz="1400" b="0" i="0" dirty="0">
                          <a:solidFill>
                            <a:schemeClr val="accent3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MD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‐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6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960</a:t>
                      </a:r>
                      <a:r>
                        <a:rPr lang="ja-JP" altLang="en-US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6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706929">
                <a:tc v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P.12</a:t>
                      </a:r>
                      <a:endParaRPr kumimoji="1" lang="ja-JP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998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10,000,000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+mn-ea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768</a:t>
                      </a:r>
                      <a:r>
                        <a:rPr lang="ja-JP" altLang="en-US" sz="1400" b="1" i="0" u="none" strike="noStrike" dirty="0">
                          <a:solidFill>
                            <a:schemeClr val="accent6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6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767192"/>
                  </a:ext>
                </a:extLst>
              </a:tr>
              <a:tr h="706929">
                <a:tc rowSpan="2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ブランドパネル</a:t>
                      </a:r>
                      <a:endParaRPr kumimoji="1" lang="en-US" altLang="ja-JP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リッチフォーマット　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MD</a:t>
                      </a: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（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FQ1</a:t>
                      </a: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）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‐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10,000,000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+mn-ea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902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139763"/>
                  </a:ext>
                </a:extLst>
              </a:tr>
              <a:tr h="706929">
                <a:tc v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P.20</a:t>
                      </a:r>
                      <a:endParaRPr kumimoji="1" lang="ja-JP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998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20,000,000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+mn-ea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768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1039734"/>
                  </a:ext>
                </a:extLst>
              </a:tr>
              <a:tr h="706929">
                <a:tc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ブランドパネル　</a:t>
                      </a:r>
                      <a:endParaRPr kumimoji="1" lang="en-US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リッチフォーマット　</a:t>
                      </a:r>
                      <a:r>
                        <a:rPr kumimoji="1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MD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（都道府県）</a:t>
                      </a:r>
                      <a:endParaRPr kumimoji="1" lang="en-US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3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1,297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3,000,000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+mn-ea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998</a:t>
                      </a:r>
                      <a:r>
                        <a:rPr lang="ja-JP" altLang="en-US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accent3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668410"/>
                  </a:ext>
                </a:extLst>
              </a:tr>
            </a:tbl>
          </a:graphicData>
        </a:graphic>
      </p:graphicFrame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D9411AE-1765-7E3B-0B4F-34AF54C32511}"/>
              </a:ext>
            </a:extLst>
          </p:cNvPr>
          <p:cNvSpPr/>
          <p:nvPr/>
        </p:nvSpPr>
        <p:spPr>
          <a:xfrm>
            <a:off x="947738" y="6220288"/>
            <a:ext cx="4599016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0" lang="en-US" altLang="ja-JP" sz="900" kern="0" dirty="0">
                <a:solidFill>
                  <a:schemeClr val="accent3"/>
                </a:solidFill>
                <a:latin typeface="Meiryo"/>
                <a:ea typeface="Meiryo"/>
                <a:cs typeface="+mn-lt"/>
              </a:rPr>
              <a:t>※</a:t>
            </a:r>
            <a:r>
              <a:rPr kumimoji="0" lang="en-US" altLang="ja-JP" sz="900" kern="0" dirty="0">
                <a:solidFill>
                  <a:schemeClr val="accent3"/>
                </a:solidFill>
                <a:latin typeface="Meiryo"/>
                <a:ea typeface="Meiryo"/>
              </a:rPr>
              <a:t>vCPM</a:t>
            </a:r>
            <a:r>
              <a:rPr kumimoji="0" lang="ja-JP" altLang="en-US" sz="900" kern="0" dirty="0">
                <a:solidFill>
                  <a:schemeClr val="accent3"/>
                </a:solidFill>
                <a:latin typeface="Meiryo"/>
                <a:ea typeface="Meiryo"/>
              </a:rPr>
              <a:t>はビューアブルインプレッション</a:t>
            </a:r>
            <a:r>
              <a:rPr kumimoji="0" lang="en-US" altLang="ja-JP" sz="900" kern="0" dirty="0">
                <a:solidFill>
                  <a:schemeClr val="accent3"/>
                </a:solidFill>
                <a:latin typeface="Meiryo"/>
                <a:ea typeface="Meiryo"/>
              </a:rPr>
              <a:t>1,000</a:t>
            </a:r>
            <a:r>
              <a:rPr kumimoji="0" lang="ja-JP" altLang="en-US" sz="900" kern="0" dirty="0">
                <a:solidFill>
                  <a:schemeClr val="accent3"/>
                </a:solidFill>
                <a:latin typeface="Meiryo"/>
                <a:ea typeface="Meiryo"/>
              </a:rPr>
              <a:t>回あたりにかかる見込み広告費用です。 </a:t>
            </a:r>
            <a:endParaRPr lang="en-US" altLang="ja-JP" sz="900" kern="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311616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>
                <a:latin typeface="+mn-ea"/>
              </a:rPr>
              <a:t>クリエイティブ制作支援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1816CF3-77FB-FEC7-B4F6-1C457CC06FEE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en" altLang="ja-JP" kern="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CM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素材やスマートフォンの素材を基に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リッチフォーマットのサイドバナー制作などの支援をご用意</a:t>
            </a:r>
          </a:p>
        </p:txBody>
      </p:sp>
      <p:sp>
        <p:nvSpPr>
          <p:cNvPr id="4" name="四角形: 上の 2 つの角を丸める 22">
            <a:extLst>
              <a:ext uri="{FF2B5EF4-FFF2-40B4-BE49-F238E27FC236}">
                <a16:creationId xmlns:a16="http://schemas.microsoft.com/office/drawing/2014/main" id="{B144EC1F-2D23-D38B-C148-094F13B6B0D1}"/>
              </a:ext>
            </a:extLst>
          </p:cNvPr>
          <p:cNvSpPr/>
          <p:nvPr/>
        </p:nvSpPr>
        <p:spPr>
          <a:xfrm>
            <a:off x="947738" y="2316128"/>
            <a:ext cx="3881839" cy="511200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実施条件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5" name="四角形: 上の 2 つの角を丸める 23">
            <a:extLst>
              <a:ext uri="{FF2B5EF4-FFF2-40B4-BE49-F238E27FC236}">
                <a16:creationId xmlns:a16="http://schemas.microsoft.com/office/drawing/2014/main" id="{9F5CA355-442A-9BC0-2A2D-2797DDDA3972}"/>
              </a:ext>
            </a:extLst>
          </p:cNvPr>
          <p:cNvSpPr/>
          <p:nvPr/>
        </p:nvSpPr>
        <p:spPr>
          <a:xfrm>
            <a:off x="5318976" y="2316128"/>
            <a:ext cx="5925286" cy="5112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過去事例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8" name="テキスト ボックス 27">
            <a:extLst>
              <a:ext uri="{FF2B5EF4-FFF2-40B4-BE49-F238E27FC236}">
                <a16:creationId xmlns:a16="http://schemas.microsoft.com/office/drawing/2014/main" id="{49E802BA-6A8A-27EF-611B-63C691365FA7}"/>
              </a:ext>
            </a:extLst>
          </p:cNvPr>
          <p:cNvSpPr txBox="1"/>
          <p:nvPr/>
        </p:nvSpPr>
        <p:spPr>
          <a:xfrm>
            <a:off x="947738" y="4690635"/>
            <a:ext cx="3881839" cy="1278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リッチ広告で掲載ポジション別に静止画、動画の組み合わせも可</a:t>
            </a:r>
            <a:endParaRPr kumimoji="1" lang="en-US" altLang="ja-JP" sz="120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テキスト違い、色違い程度なら</a:t>
            </a:r>
            <a:r>
              <a:rPr kumimoji="1"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1"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本まで可能</a:t>
            </a:r>
          </a:p>
          <a:p>
            <a:pPr>
              <a:lnSpc>
                <a:spcPct val="130000"/>
              </a:lnSpc>
            </a:pPr>
            <a:br>
              <a:rPr kumimoji="1"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1" lang="en-US" altLang="ja-JP" sz="1200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詳細は弊社営業へお問合せください</a:t>
            </a:r>
          </a:p>
        </p:txBody>
      </p:sp>
      <p:sp>
        <p:nvSpPr>
          <p:cNvPr id="10" name="四角形: 上の 2 つの角を丸める 22">
            <a:extLst>
              <a:ext uri="{FF2B5EF4-FFF2-40B4-BE49-F238E27FC236}">
                <a16:creationId xmlns:a16="http://schemas.microsoft.com/office/drawing/2014/main" id="{F2437898-0795-3624-AF6F-6FB39360D876}"/>
              </a:ext>
            </a:extLst>
          </p:cNvPr>
          <p:cNvSpPr/>
          <p:nvPr/>
        </p:nvSpPr>
        <p:spPr>
          <a:xfrm>
            <a:off x="947739" y="3269164"/>
            <a:ext cx="1112881" cy="401315"/>
          </a:xfrm>
          <a:prstGeom prst="roundRect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実施条件</a:t>
            </a:r>
            <a:endParaRPr kumimoji="0" lang="ja-JP" altLang="en-US" sz="1200" i="0" u="none" strike="noStrike" kern="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11" name="四角形: 上の 2 つの角を丸める 22">
            <a:extLst>
              <a:ext uri="{FF2B5EF4-FFF2-40B4-BE49-F238E27FC236}">
                <a16:creationId xmlns:a16="http://schemas.microsoft.com/office/drawing/2014/main" id="{3DA72250-FF15-B3A6-5327-C9EDE8ABCB46}"/>
              </a:ext>
            </a:extLst>
          </p:cNvPr>
          <p:cNvSpPr/>
          <p:nvPr/>
        </p:nvSpPr>
        <p:spPr>
          <a:xfrm>
            <a:off x="2060620" y="3269164"/>
            <a:ext cx="2768957" cy="401315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180000" tIns="7200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1" i="0" u="none" strike="noStrike" kern="0" cap="none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1000</a:t>
            </a:r>
            <a:r>
              <a:rPr kumimoji="0" lang="ja-JP" altLang="en-US" sz="1600" b="1" i="0" u="none" strike="noStrike" kern="0" cap="none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万円以上の出稿</a:t>
            </a:r>
            <a:endParaRPr kumimoji="0" lang="ja-JP" altLang="en-US" sz="1600" b="1" i="0" u="none" strike="noStrike" kern="0" cap="none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12" name="四角形: 上の 2 つの角を丸める 22">
            <a:extLst>
              <a:ext uri="{FF2B5EF4-FFF2-40B4-BE49-F238E27FC236}">
                <a16:creationId xmlns:a16="http://schemas.microsoft.com/office/drawing/2014/main" id="{856F30B3-1678-1C66-5F42-5EE57FD1A321}"/>
              </a:ext>
            </a:extLst>
          </p:cNvPr>
          <p:cNvSpPr/>
          <p:nvPr/>
        </p:nvSpPr>
        <p:spPr>
          <a:xfrm>
            <a:off x="947739" y="3846640"/>
            <a:ext cx="1112881" cy="401315"/>
          </a:xfrm>
          <a:prstGeom prst="roundRect">
            <a:avLst>
              <a:gd name="adj" fmla="val 0"/>
            </a:avLst>
          </a:prstGeom>
          <a:solidFill>
            <a:schemeClr val="bg2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chemeClr val="accent3">
                <a:alpha val="40000"/>
              </a:scheme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対応可能本数</a:t>
            </a:r>
            <a:endParaRPr kumimoji="0" lang="ja-JP" altLang="en-US" sz="1200" i="0" u="none" strike="noStrike" kern="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sp>
        <p:nvSpPr>
          <p:cNvPr id="13" name="四角形: 上の 2 つの角を丸める 22">
            <a:extLst>
              <a:ext uri="{FF2B5EF4-FFF2-40B4-BE49-F238E27FC236}">
                <a16:creationId xmlns:a16="http://schemas.microsoft.com/office/drawing/2014/main" id="{64351303-1913-6E69-61FE-F9403E01D11E}"/>
              </a:ext>
            </a:extLst>
          </p:cNvPr>
          <p:cNvSpPr/>
          <p:nvPr/>
        </p:nvSpPr>
        <p:spPr>
          <a:xfrm>
            <a:off x="2060620" y="3846640"/>
            <a:ext cx="2768957" cy="401315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180000" tIns="7200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1" i="0" u="none" strike="noStrike" kern="0" cap="none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1</a:t>
            </a:r>
            <a:r>
              <a:rPr kumimoji="0" lang="ja-JP" altLang="en-US" sz="1600" b="1" i="0" u="none" strike="noStrike" kern="0" cap="none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回の依頼につき</a:t>
            </a:r>
            <a:r>
              <a:rPr kumimoji="0" lang="en-US" altLang="ja-JP" sz="1600" b="1" i="0" u="none" strike="noStrike" kern="0" cap="none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1</a:t>
            </a:r>
            <a:r>
              <a:rPr kumimoji="0" lang="ja-JP" altLang="en-US" sz="1600" b="1" i="0" u="none" strike="noStrike" kern="0" cap="none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商品</a:t>
            </a:r>
            <a:r>
              <a:rPr kumimoji="0" lang="en-US" altLang="ja-JP" sz="1600" b="1" i="0" u="none" strike="noStrike" kern="0" cap="none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1</a:t>
            </a:r>
            <a:r>
              <a:rPr kumimoji="0" lang="ja-JP" altLang="en-US" sz="1600" b="1" i="0" u="none" strike="noStrike" kern="0" cap="none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  <a:cs typeface="+mn-cs"/>
              </a:rPr>
              <a:t>本</a:t>
            </a:r>
            <a:endParaRPr kumimoji="0" lang="ja-JP" altLang="en-US" sz="1600" b="1" i="0" u="none" strike="noStrike" kern="0" cap="none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  <a:cs typeface="+mn-cs"/>
            </a:endParaRPr>
          </a:p>
        </p:txBody>
      </p:sp>
      <p:pic>
        <p:nvPicPr>
          <p:cNvPr id="14" name="図 17" descr="グラフィカル ユーザー インターフェイス, Web サイト&#10;&#10;説明は自動で生成されたものです">
            <a:extLst>
              <a:ext uri="{FF2B5EF4-FFF2-40B4-BE49-F238E27FC236}">
                <a16:creationId xmlns:a16="http://schemas.microsoft.com/office/drawing/2014/main" id="{058B06F8-149C-90EE-CA50-D1400B3FFE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1223" y="3237392"/>
            <a:ext cx="3530831" cy="2712162"/>
          </a:xfrm>
          <a:prstGeom prst="rect">
            <a:avLst/>
          </a:prstGeom>
          <a:effectLst>
            <a:outerShdw blurRad="38100" dist="25400" dir="2700000" algn="tl" rotWithShape="0">
              <a:schemeClr val="accent3">
                <a:alpha val="40000"/>
              </a:schemeClr>
            </a:outerShdw>
          </a:effectLst>
        </p:spPr>
      </p:pic>
      <p:sp>
        <p:nvSpPr>
          <p:cNvPr id="21" name="円/楕円 20">
            <a:extLst>
              <a:ext uri="{FF2B5EF4-FFF2-40B4-BE49-F238E27FC236}">
                <a16:creationId xmlns:a16="http://schemas.microsoft.com/office/drawing/2014/main" id="{488925B5-145F-0F04-C68C-591FA5EF9C3C}"/>
              </a:ext>
            </a:extLst>
          </p:cNvPr>
          <p:cNvSpPr/>
          <p:nvPr/>
        </p:nvSpPr>
        <p:spPr>
          <a:xfrm>
            <a:off x="5318976" y="3460062"/>
            <a:ext cx="1929591" cy="1929591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16" name="図 15" descr="皿の上の野菜と肉の料理&#10;&#10;自動的に生成された説明">
            <a:extLst>
              <a:ext uri="{FF2B5EF4-FFF2-40B4-BE49-F238E27FC236}">
                <a16:creationId xmlns:a16="http://schemas.microsoft.com/office/drawing/2014/main" id="{A7F0CD5D-DDD3-0856-F376-DF21333999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195" y="3846640"/>
            <a:ext cx="957607" cy="957606"/>
          </a:xfrm>
          <a:prstGeom prst="rect">
            <a:avLst/>
          </a:prstGeom>
        </p:spPr>
      </p:pic>
      <p:pic>
        <p:nvPicPr>
          <p:cNvPr id="18" name="図 17" descr="野菜と肉の料理&#10;&#10;自動的に生成された説明">
            <a:extLst>
              <a:ext uri="{FF2B5EF4-FFF2-40B4-BE49-F238E27FC236}">
                <a16:creationId xmlns:a16="http://schemas.microsoft.com/office/drawing/2014/main" id="{5C28ACD1-EA27-6BF6-C96C-5CB8BD8670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371" y="4534858"/>
            <a:ext cx="756022" cy="760054"/>
          </a:xfrm>
          <a:prstGeom prst="rect">
            <a:avLst/>
          </a:prstGeom>
        </p:spPr>
      </p:pic>
      <p:pic>
        <p:nvPicPr>
          <p:cNvPr id="20" name="図 19" descr="皿に盛られた料理&#10;&#10;自動的に生成された説明">
            <a:extLst>
              <a:ext uri="{FF2B5EF4-FFF2-40B4-BE49-F238E27FC236}">
                <a16:creationId xmlns:a16="http://schemas.microsoft.com/office/drawing/2014/main" id="{66C45BF9-1698-80CB-9F24-95671C869A3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195" y="4399955"/>
            <a:ext cx="823150" cy="827540"/>
          </a:xfrm>
          <a:prstGeom prst="rect">
            <a:avLst/>
          </a:prstGeom>
        </p:spPr>
      </p:pic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EE7AC0C9-E977-0D44-F148-B5D849BA6A1F}"/>
              </a:ext>
            </a:extLst>
          </p:cNvPr>
          <p:cNvGrpSpPr/>
          <p:nvPr/>
        </p:nvGrpSpPr>
        <p:grpSpPr>
          <a:xfrm>
            <a:off x="6364224" y="3910179"/>
            <a:ext cx="863373" cy="314750"/>
            <a:chOff x="4679091" y="5725859"/>
            <a:chExt cx="1590511" cy="579834"/>
          </a:xfrm>
        </p:grpSpPr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C220A562-9771-7775-7CDE-6DF61E42ED83}"/>
                </a:ext>
              </a:extLst>
            </p:cNvPr>
            <p:cNvSpPr/>
            <p:nvPr/>
          </p:nvSpPr>
          <p:spPr>
            <a:xfrm>
              <a:off x="4679091" y="5725859"/>
              <a:ext cx="1590511" cy="579834"/>
            </a:xfrm>
            <a:prstGeom prst="rect">
              <a:avLst/>
            </a:prstGeom>
            <a:solidFill>
              <a:srgbClr val="609F5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25" name="図 24">
              <a:extLst>
                <a:ext uri="{FF2B5EF4-FFF2-40B4-BE49-F238E27FC236}">
                  <a16:creationId xmlns:a16="http://schemas.microsoft.com/office/drawing/2014/main" id="{61EFEDF5-AD81-2D65-7ACC-603BAD52F4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5335" y="5864949"/>
              <a:ext cx="1072269" cy="288688"/>
            </a:xfrm>
            <a:prstGeom prst="rect">
              <a:avLst/>
            </a:prstGeom>
          </p:spPr>
        </p:pic>
      </p:grp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65D4F217-9F58-6F75-D27B-BC1C93E79A53}"/>
              </a:ext>
            </a:extLst>
          </p:cNvPr>
          <p:cNvSpPr txBox="1"/>
          <p:nvPr/>
        </p:nvSpPr>
        <p:spPr>
          <a:xfrm>
            <a:off x="5484085" y="3273963"/>
            <a:ext cx="1599373" cy="40131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solidFill>
              <a:schemeClr val="accent6"/>
            </a:solidFill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提供素材例</a:t>
            </a:r>
            <a:endParaRPr kumimoji="0" lang="ja-JP" altLang="en-US" sz="1200" b="1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1" name="テキスト ボックス 27">
            <a:extLst>
              <a:ext uri="{FF2B5EF4-FFF2-40B4-BE49-F238E27FC236}">
                <a16:creationId xmlns:a16="http://schemas.microsoft.com/office/drawing/2014/main" id="{254D876E-20CC-19BB-FE06-C61EEE02EA9B}"/>
              </a:ext>
            </a:extLst>
          </p:cNvPr>
          <p:cNvSpPr txBox="1"/>
          <p:nvPr/>
        </p:nvSpPr>
        <p:spPr>
          <a:xfrm>
            <a:off x="5748243" y="5465155"/>
            <a:ext cx="1077218" cy="22621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kumimoji="1" lang="ja-JP" altLang="en-US" sz="120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料理写真とロゴ</a:t>
            </a:r>
            <a:endParaRPr kumimoji="1" lang="en-US" altLang="ja-JP" sz="1200" dirty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3C1799CA-57AA-59D8-DFA8-442623B3A9E3}"/>
              </a:ext>
            </a:extLst>
          </p:cNvPr>
          <p:cNvGrpSpPr>
            <a:grpSpLocks noChangeAspect="1"/>
          </p:cNvGrpSpPr>
          <p:nvPr/>
        </p:nvGrpSpPr>
        <p:grpSpPr>
          <a:xfrm>
            <a:off x="7336496" y="4325443"/>
            <a:ext cx="209660" cy="219348"/>
            <a:chOff x="4505326" y="2604452"/>
            <a:chExt cx="203132" cy="212519"/>
          </a:xfrm>
        </p:grpSpPr>
        <p:sp>
          <p:nvSpPr>
            <p:cNvPr id="33" name="山形 32">
              <a:extLst>
                <a:ext uri="{FF2B5EF4-FFF2-40B4-BE49-F238E27FC236}">
                  <a16:creationId xmlns:a16="http://schemas.microsoft.com/office/drawing/2014/main" id="{57AA97E1-8248-18BA-27D3-975D1440F72E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  <p:sp>
          <p:nvSpPr>
            <p:cNvPr id="34" name="山形 33">
              <a:extLst>
                <a:ext uri="{FF2B5EF4-FFF2-40B4-BE49-F238E27FC236}">
                  <a16:creationId xmlns:a16="http://schemas.microsoft.com/office/drawing/2014/main" id="{C73D6EA3-67B5-10D3-A4BA-FC92BC46A438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4492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449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ja-JP" altLang="en-US"/>
              <a:t>ブランディングにおける</a:t>
            </a:r>
            <a:r>
              <a:rPr kumimoji="1" lang="en-US" altLang="ja-JP" dirty="0"/>
              <a:t>2</a:t>
            </a:r>
            <a:r>
              <a:rPr kumimoji="1" lang="ja-JP" altLang="en-US"/>
              <a:t>つの価値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33932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cs typeface="Calibri" panose="020F0502020204030204"/>
              </a:rPr>
              <a:t>機能的価値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と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cs typeface="Calibri" panose="020F0502020204030204"/>
              </a:rPr>
              <a:t>情緒的価値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の両側面でバリューを伝達することがブランディングにおいて重要</a:t>
            </a:r>
            <a:endParaRPr kumimoji="0" lang="ja-JP" altLang="en-US" kern="0" dirty="0">
              <a:solidFill>
                <a:schemeClr val="accent3"/>
              </a:solidFill>
              <a:latin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5" name="片側の 2 つの角を丸めた四角形 4">
            <a:extLst>
              <a:ext uri="{FF2B5EF4-FFF2-40B4-BE49-F238E27FC236}">
                <a16:creationId xmlns:a16="http://schemas.microsoft.com/office/drawing/2014/main" id="{11C286B9-7877-576E-D740-A794DC5058FD}"/>
              </a:ext>
            </a:extLst>
          </p:cNvPr>
          <p:cNvSpPr/>
          <p:nvPr/>
        </p:nvSpPr>
        <p:spPr>
          <a:xfrm>
            <a:off x="947737" y="2836190"/>
            <a:ext cx="5003801" cy="3545559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商品やサービスが持つ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機能や性能</a:t>
            </a: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で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顧客に提供できる価値</a:t>
            </a:r>
            <a:endParaRPr kumimoji="0" lang="en-US" altLang="ja-JP" sz="16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6" name="角丸四角形 5">
            <a:extLst>
              <a:ext uri="{FF2B5EF4-FFF2-40B4-BE49-F238E27FC236}">
                <a16:creationId xmlns:a16="http://schemas.microsoft.com/office/drawing/2014/main" id="{FC0E01AD-992E-2409-6D7A-F438C45FE32F}"/>
              </a:ext>
            </a:extLst>
          </p:cNvPr>
          <p:cNvSpPr/>
          <p:nvPr/>
        </p:nvSpPr>
        <p:spPr>
          <a:xfrm>
            <a:off x="947739" y="1980152"/>
            <a:ext cx="10296524" cy="61771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6350" cap="flat" cmpd="sng" algn="ctr">
            <a:solidFill>
              <a:schemeClr val="bg2">
                <a:lumMod val="90000"/>
              </a:schemeClr>
            </a:solidFill>
            <a:prstDash val="solid"/>
          </a:ln>
          <a:effectLst>
            <a:outerShdw blurRad="38100" dist="25400" dir="2700000" algn="tl" rotWithShape="0">
              <a:schemeClr val="accent3">
                <a:alpha val="40000"/>
              </a:schemeClr>
            </a:outerShdw>
          </a:effectLst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ブランディングにおける</a:t>
            </a:r>
            <a:r>
              <a:rPr kumimoji="0" lang="en-US" altLang="ja-JP" sz="2400" b="1" u="none" strike="noStrike" kern="0" cap="none" spc="30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つの価値</a:t>
            </a:r>
            <a:endParaRPr kumimoji="0" lang="ja-JP" altLang="en-US" sz="1600" b="1" u="none" strike="noStrike" kern="0" cap="none" spc="30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A7E58813-7034-E2DE-CDC5-B9B0D19D5AD4}"/>
              </a:ext>
            </a:extLst>
          </p:cNvPr>
          <p:cNvSpPr/>
          <p:nvPr/>
        </p:nvSpPr>
        <p:spPr>
          <a:xfrm>
            <a:off x="947737" y="2836191"/>
            <a:ext cx="5003801" cy="62958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機能的価値</a:t>
            </a:r>
            <a:endParaRPr kumimoji="0" lang="ja-JP" altLang="en-US" sz="1600" b="1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5" name="片側の 2 つの角を丸めた四角形 14">
            <a:extLst>
              <a:ext uri="{FF2B5EF4-FFF2-40B4-BE49-F238E27FC236}">
                <a16:creationId xmlns:a16="http://schemas.microsoft.com/office/drawing/2014/main" id="{4D454A7F-F356-625B-4458-D53C61FC8E6A}"/>
              </a:ext>
            </a:extLst>
          </p:cNvPr>
          <p:cNvSpPr/>
          <p:nvPr/>
        </p:nvSpPr>
        <p:spPr>
          <a:xfrm>
            <a:off x="6240462" y="2836190"/>
            <a:ext cx="5003801" cy="3545559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508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顧客が商品・サービスに対して抱く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感覚的・精神的</a:t>
            </a: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な価値</a:t>
            </a:r>
            <a:endParaRPr kumimoji="0" lang="en-US" altLang="ja-JP" sz="16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6" name="角丸四角形 15">
            <a:extLst>
              <a:ext uri="{FF2B5EF4-FFF2-40B4-BE49-F238E27FC236}">
                <a16:creationId xmlns:a16="http://schemas.microsoft.com/office/drawing/2014/main" id="{C61227D6-C929-EC28-75E5-3737888559FA}"/>
              </a:ext>
            </a:extLst>
          </p:cNvPr>
          <p:cNvSpPr/>
          <p:nvPr/>
        </p:nvSpPr>
        <p:spPr>
          <a:xfrm>
            <a:off x="6240462" y="2836191"/>
            <a:ext cx="5003801" cy="6295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情緒的価値</a:t>
            </a:r>
          </a:p>
        </p:txBody>
      </p:sp>
      <p:pic>
        <p:nvPicPr>
          <p:cNvPr id="20" name="図 19" descr="夕日と鳥の絵&#10;&#10;中程度の精度で自動的に生成された説明">
            <a:extLst>
              <a:ext uri="{FF2B5EF4-FFF2-40B4-BE49-F238E27FC236}">
                <a16:creationId xmlns:a16="http://schemas.microsoft.com/office/drawing/2014/main" id="{0478F691-7DE8-16A3-7764-BD35687035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39" r="3339"/>
          <a:stretch/>
        </p:blipFill>
        <p:spPr>
          <a:xfrm>
            <a:off x="7354563" y="4518739"/>
            <a:ext cx="2778000" cy="1666800"/>
          </a:xfrm>
          <a:prstGeom prst="rect">
            <a:avLst/>
          </a:prstGeom>
          <a:effectLst>
            <a:outerShdw blurRad="508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</p:pic>
      <p:pic>
        <p:nvPicPr>
          <p:cNvPr id="22" name="図 21" descr="座る, 時計, 小さい, ストリート が含まれている画像&#10;&#10;自動的に生成された説明">
            <a:extLst>
              <a:ext uri="{FF2B5EF4-FFF2-40B4-BE49-F238E27FC236}">
                <a16:creationId xmlns:a16="http://schemas.microsoft.com/office/drawing/2014/main" id="{04233C47-692E-43D1-11A2-1CBA9EFAFF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333" r="8333"/>
          <a:stretch/>
        </p:blipFill>
        <p:spPr>
          <a:xfrm>
            <a:off x="2060637" y="4518739"/>
            <a:ext cx="2778000" cy="1666800"/>
          </a:xfrm>
          <a:prstGeom prst="rect">
            <a:avLst/>
          </a:prstGeom>
          <a:effectLst>
            <a:outerShdw blurRad="50800" dist="38100" dir="2700000" algn="tl" rotWithShape="0">
              <a:schemeClr val="accent5">
                <a:lumMod val="75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6977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/>
              <a:t>機能的価値とは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45243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sz="2400" b="1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機能的価値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＝ 商品やサービスが持つ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cs typeface="Calibri" panose="020F0502020204030204"/>
              </a:rPr>
              <a:t>機能や性能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で顧客に提供できる価値</a:t>
            </a:r>
            <a:endParaRPr kumimoji="0" lang="ja-JP" altLang="en-US" kern="0" dirty="0">
              <a:solidFill>
                <a:schemeClr val="accent3"/>
              </a:solidFill>
              <a:latin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5" name="片側の 2 つの角を丸めた四角形 4">
            <a:extLst>
              <a:ext uri="{FF2B5EF4-FFF2-40B4-BE49-F238E27FC236}">
                <a16:creationId xmlns:a16="http://schemas.microsoft.com/office/drawing/2014/main" id="{11C286B9-7877-576E-D740-A794DC5058FD}"/>
              </a:ext>
            </a:extLst>
          </p:cNvPr>
          <p:cNvSpPr/>
          <p:nvPr/>
        </p:nvSpPr>
        <p:spPr>
          <a:xfrm>
            <a:off x="4912352" y="2085222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A7E58813-7034-E2DE-CDC5-B9B0D19D5AD4}"/>
              </a:ext>
            </a:extLst>
          </p:cNvPr>
          <p:cNvSpPr/>
          <p:nvPr/>
        </p:nvSpPr>
        <p:spPr>
          <a:xfrm>
            <a:off x="4912352" y="2085223"/>
            <a:ext cx="3100272" cy="62958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機能的価値例</a:t>
            </a:r>
            <a:endParaRPr kumimoji="0" lang="ja-JP" altLang="en-US" sz="1600" b="1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" name="片側の 2 つの角を丸めた四角形 6">
            <a:extLst>
              <a:ext uri="{FF2B5EF4-FFF2-40B4-BE49-F238E27FC236}">
                <a16:creationId xmlns:a16="http://schemas.microsoft.com/office/drawing/2014/main" id="{8CDCEAFC-1824-840F-5FE9-381FD78BC20D}"/>
              </a:ext>
            </a:extLst>
          </p:cNvPr>
          <p:cNvSpPr/>
          <p:nvPr/>
        </p:nvSpPr>
        <p:spPr>
          <a:xfrm>
            <a:off x="5138353" y="3108940"/>
            <a:ext cx="2653200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自動運転機能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8" name="片側の 2 つの角を丸めた四角形 7">
            <a:extLst>
              <a:ext uri="{FF2B5EF4-FFF2-40B4-BE49-F238E27FC236}">
                <a16:creationId xmlns:a16="http://schemas.microsoft.com/office/drawing/2014/main" id="{D69AC722-376A-6ED5-926D-2D01A64B9DD8}"/>
              </a:ext>
            </a:extLst>
          </p:cNvPr>
          <p:cNvSpPr/>
          <p:nvPr/>
        </p:nvSpPr>
        <p:spPr>
          <a:xfrm>
            <a:off x="5138354" y="4141221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低燃費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0" name="片側の 2 つの角を丸めた四角形 9">
            <a:extLst>
              <a:ext uri="{FF2B5EF4-FFF2-40B4-BE49-F238E27FC236}">
                <a16:creationId xmlns:a16="http://schemas.microsoft.com/office/drawing/2014/main" id="{1D5B8279-2352-8F7C-A9A1-2CE0E72A8721}"/>
              </a:ext>
            </a:extLst>
          </p:cNvPr>
          <p:cNvSpPr/>
          <p:nvPr/>
        </p:nvSpPr>
        <p:spPr>
          <a:xfrm>
            <a:off x="5138354" y="5173502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ハイブリット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0B2C077D-9A53-BE2D-9A73-379F622A40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6662" t="23840" r="40503" b="1"/>
          <a:stretch/>
        </p:blipFill>
        <p:spPr>
          <a:xfrm>
            <a:off x="947739" y="2428628"/>
            <a:ext cx="3610800" cy="3610800"/>
          </a:xfrm>
          <a:prstGeom prst="ellipse">
            <a:avLst/>
          </a:prstGeom>
          <a:effectLst>
            <a:outerShdw blurRad="50800" dist="38100" dir="2700000" algn="tl" rotWithShape="0">
              <a:schemeClr val="accent3">
                <a:alpha val="40000"/>
              </a:schemeClr>
            </a:outerShdw>
          </a:effectLst>
        </p:spPr>
      </p:pic>
      <p:sp>
        <p:nvSpPr>
          <p:cNvPr id="29" name="片側の 2 つの角を丸めた四角形 28">
            <a:extLst>
              <a:ext uri="{FF2B5EF4-FFF2-40B4-BE49-F238E27FC236}">
                <a16:creationId xmlns:a16="http://schemas.microsoft.com/office/drawing/2014/main" id="{A09F336B-B238-CB50-17EC-54095E4AEACB}"/>
              </a:ext>
            </a:extLst>
          </p:cNvPr>
          <p:cNvSpPr/>
          <p:nvPr/>
        </p:nvSpPr>
        <p:spPr>
          <a:xfrm>
            <a:off x="8143991" y="2085222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30" name="角丸四角形 29">
            <a:extLst>
              <a:ext uri="{FF2B5EF4-FFF2-40B4-BE49-F238E27FC236}">
                <a16:creationId xmlns:a16="http://schemas.microsoft.com/office/drawing/2014/main" id="{7F712644-2441-5982-2854-6D331467D898}"/>
              </a:ext>
            </a:extLst>
          </p:cNvPr>
          <p:cNvSpPr/>
          <p:nvPr/>
        </p:nvSpPr>
        <p:spPr>
          <a:xfrm>
            <a:off x="8143991" y="2085223"/>
            <a:ext cx="3100272" cy="62958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kumimoji="0" lang="en" altLang="ja-JP" sz="1600" b="1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KPI</a:t>
            </a: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例</a:t>
            </a:r>
            <a:endParaRPr kumimoji="0" lang="ja-JP" altLang="en-US" sz="1600" b="1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1" name="片側の 2 つの角を丸めた四角形 30">
            <a:extLst>
              <a:ext uri="{FF2B5EF4-FFF2-40B4-BE49-F238E27FC236}">
                <a16:creationId xmlns:a16="http://schemas.microsoft.com/office/drawing/2014/main" id="{AC98FA61-55FC-8EF5-2D88-173C078BE234}"/>
              </a:ext>
            </a:extLst>
          </p:cNvPr>
          <p:cNvSpPr/>
          <p:nvPr/>
        </p:nvSpPr>
        <p:spPr>
          <a:xfrm>
            <a:off x="8788559" y="3108940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251999" tIns="0" rIns="0" bIns="0" rtlCol="0" anchor="ctr"/>
          <a:lstStyle/>
          <a:p>
            <a:pPr algn="ctr"/>
            <a:r>
              <a:rPr kumimoji="1" lang="ja-JP" altLang="en-US" sz="1600">
                <a:solidFill>
                  <a:schemeClr val="accent5">
                    <a:lumMod val="75000"/>
                  </a:schemeClr>
                </a:solidFill>
              </a:rPr>
              <a:t>商品理解</a:t>
            </a:r>
          </a:p>
        </p:txBody>
      </p:sp>
      <p:sp>
        <p:nvSpPr>
          <p:cNvPr id="32" name="片側の 2 つの角を丸めた四角形 31">
            <a:extLst>
              <a:ext uri="{FF2B5EF4-FFF2-40B4-BE49-F238E27FC236}">
                <a16:creationId xmlns:a16="http://schemas.microsoft.com/office/drawing/2014/main" id="{680B62B1-AC98-94DC-8151-398650D36D7B}"/>
              </a:ext>
            </a:extLst>
          </p:cNvPr>
          <p:cNvSpPr/>
          <p:nvPr/>
        </p:nvSpPr>
        <p:spPr>
          <a:xfrm>
            <a:off x="8788559" y="4141221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251999" tIns="0" rIns="0" bIns="0" rtlCol="0" anchor="ctr"/>
          <a:lstStyle/>
          <a:p>
            <a:pPr algn="ctr"/>
            <a:r>
              <a:rPr kumimoji="1" lang="ja-JP" altLang="en-US" sz="1600">
                <a:solidFill>
                  <a:schemeClr val="accent5">
                    <a:lumMod val="75000"/>
                  </a:schemeClr>
                </a:solidFill>
              </a:rPr>
              <a:t>比較検討</a:t>
            </a:r>
          </a:p>
        </p:txBody>
      </p:sp>
      <p:sp>
        <p:nvSpPr>
          <p:cNvPr id="33" name="片側の 2 つの角を丸めた四角形 32">
            <a:extLst>
              <a:ext uri="{FF2B5EF4-FFF2-40B4-BE49-F238E27FC236}">
                <a16:creationId xmlns:a16="http://schemas.microsoft.com/office/drawing/2014/main" id="{748C6539-7B53-045B-0684-0FEA512796B9}"/>
              </a:ext>
            </a:extLst>
          </p:cNvPr>
          <p:cNvSpPr/>
          <p:nvPr/>
        </p:nvSpPr>
        <p:spPr>
          <a:xfrm>
            <a:off x="8788559" y="5173502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5">
                <a:lumMod val="75000"/>
                <a:alpha val="40000"/>
              </a:schemeClr>
            </a:outerShdw>
          </a:effectLst>
        </p:spPr>
        <p:txBody>
          <a:bodyPr lIns="251999" tIns="0" rIns="0" bIns="0" rtlCol="0" anchor="ctr"/>
          <a:lstStyle/>
          <a:p>
            <a:pPr algn="ctr"/>
            <a:r>
              <a:rPr kumimoji="1" lang="ja-JP" altLang="en-US" sz="1600">
                <a:solidFill>
                  <a:schemeClr val="accent5">
                    <a:lumMod val="75000"/>
                  </a:schemeClr>
                </a:solidFill>
              </a:rPr>
              <a:t>サーチリフト</a:t>
            </a:r>
          </a:p>
        </p:txBody>
      </p: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4F716D4B-ACAE-326F-EC09-FD06E3A9F0FF}"/>
              </a:ext>
            </a:extLst>
          </p:cNvPr>
          <p:cNvGrpSpPr>
            <a:grpSpLocks noChangeAspect="1"/>
          </p:cNvGrpSpPr>
          <p:nvPr/>
        </p:nvGrpSpPr>
        <p:grpSpPr>
          <a:xfrm>
            <a:off x="8305408" y="4118417"/>
            <a:ext cx="864000" cy="864000"/>
            <a:chOff x="8305408" y="4068849"/>
            <a:chExt cx="960285" cy="960285"/>
          </a:xfrm>
        </p:grpSpPr>
        <p:sp>
          <p:nvSpPr>
            <p:cNvPr id="55" name="円/楕円 54">
              <a:extLst>
                <a:ext uri="{FF2B5EF4-FFF2-40B4-BE49-F238E27FC236}">
                  <a16:creationId xmlns:a16="http://schemas.microsoft.com/office/drawing/2014/main" id="{5E111196-7ACD-562F-06C9-A56D5583DC6B}"/>
                </a:ext>
              </a:extLst>
            </p:cNvPr>
            <p:cNvSpPr/>
            <p:nvPr/>
          </p:nvSpPr>
          <p:spPr>
            <a:xfrm>
              <a:off x="8305408" y="4068849"/>
              <a:ext cx="960285" cy="960285"/>
            </a:xfrm>
            <a:prstGeom prst="ellipse">
              <a:avLst/>
            </a:prstGeom>
            <a:solidFill>
              <a:schemeClr val="accent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127E9842-C650-CCCC-56D4-462F88C197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06424" y="4289398"/>
              <a:ext cx="558252" cy="517757"/>
            </a:xfrm>
            <a:prstGeom prst="rect">
              <a:avLst/>
            </a:prstGeom>
          </p:spPr>
        </p:pic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A6E8B095-0196-754D-7D47-6BA3E1F779CA}"/>
              </a:ext>
            </a:extLst>
          </p:cNvPr>
          <p:cNvGrpSpPr>
            <a:grpSpLocks noChangeAspect="1"/>
          </p:cNvGrpSpPr>
          <p:nvPr/>
        </p:nvGrpSpPr>
        <p:grpSpPr>
          <a:xfrm>
            <a:off x="8305408" y="5148811"/>
            <a:ext cx="864000" cy="864000"/>
            <a:chOff x="8305408" y="5101847"/>
            <a:chExt cx="960285" cy="960285"/>
          </a:xfrm>
        </p:grpSpPr>
        <p:sp>
          <p:nvSpPr>
            <p:cNvPr id="54" name="円/楕円 53">
              <a:extLst>
                <a:ext uri="{FF2B5EF4-FFF2-40B4-BE49-F238E27FC236}">
                  <a16:creationId xmlns:a16="http://schemas.microsoft.com/office/drawing/2014/main" id="{7EBD2F4E-EBCA-3FAA-6946-32B541E880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05408" y="5101847"/>
              <a:ext cx="960285" cy="960285"/>
            </a:xfrm>
            <a:prstGeom prst="ellipse">
              <a:avLst/>
            </a:prstGeom>
            <a:solidFill>
              <a:schemeClr val="accent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3" name="Group 4">
              <a:extLst>
                <a:ext uri="{FF2B5EF4-FFF2-40B4-BE49-F238E27FC236}">
                  <a16:creationId xmlns:a16="http://schemas.microsoft.com/office/drawing/2014/main" id="{3E21A6E7-689F-CCCB-5B59-3FD759913CD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559619" y="5379285"/>
              <a:ext cx="432000" cy="434631"/>
              <a:chOff x="1460" y="463"/>
              <a:chExt cx="434" cy="434"/>
            </a:xfrm>
            <a:solidFill>
              <a:schemeClr val="bg1"/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33BF0D34-E968-F0A0-6807-B88CE1EB4C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0" y="463"/>
                <a:ext cx="434" cy="434"/>
              </a:xfrm>
              <a:custGeom>
                <a:avLst/>
                <a:gdLst>
                  <a:gd name="T0" fmla="*/ 1861 w 1918"/>
                  <a:gd name="T1" fmla="*/ 1804 h 1918"/>
                  <a:gd name="T2" fmla="*/ 1804 w 1918"/>
                  <a:gd name="T3" fmla="*/ 1804 h 1918"/>
                  <a:gd name="T4" fmla="*/ 1804 w 1918"/>
                  <a:gd name="T5" fmla="*/ 1748 h 1918"/>
                  <a:gd name="T6" fmla="*/ 1748 w 1918"/>
                  <a:gd name="T7" fmla="*/ 1692 h 1918"/>
                  <a:gd name="T8" fmla="*/ 1692 w 1918"/>
                  <a:gd name="T9" fmla="*/ 1748 h 1918"/>
                  <a:gd name="T10" fmla="*/ 1692 w 1918"/>
                  <a:gd name="T11" fmla="*/ 1804 h 1918"/>
                  <a:gd name="T12" fmla="*/ 1353 w 1918"/>
                  <a:gd name="T13" fmla="*/ 1804 h 1918"/>
                  <a:gd name="T14" fmla="*/ 1353 w 1918"/>
                  <a:gd name="T15" fmla="*/ 1748 h 1918"/>
                  <a:gd name="T16" fmla="*/ 1297 w 1918"/>
                  <a:gd name="T17" fmla="*/ 1692 h 1918"/>
                  <a:gd name="T18" fmla="*/ 1240 w 1918"/>
                  <a:gd name="T19" fmla="*/ 1748 h 1918"/>
                  <a:gd name="T20" fmla="*/ 1240 w 1918"/>
                  <a:gd name="T21" fmla="*/ 1804 h 1918"/>
                  <a:gd name="T22" fmla="*/ 903 w 1918"/>
                  <a:gd name="T23" fmla="*/ 1804 h 1918"/>
                  <a:gd name="T24" fmla="*/ 903 w 1918"/>
                  <a:gd name="T25" fmla="*/ 1748 h 1918"/>
                  <a:gd name="T26" fmla="*/ 846 w 1918"/>
                  <a:gd name="T27" fmla="*/ 1692 h 1918"/>
                  <a:gd name="T28" fmla="*/ 790 w 1918"/>
                  <a:gd name="T29" fmla="*/ 1748 h 1918"/>
                  <a:gd name="T30" fmla="*/ 790 w 1918"/>
                  <a:gd name="T31" fmla="*/ 1804 h 1918"/>
                  <a:gd name="T32" fmla="*/ 451 w 1918"/>
                  <a:gd name="T33" fmla="*/ 1804 h 1918"/>
                  <a:gd name="T34" fmla="*/ 451 w 1918"/>
                  <a:gd name="T35" fmla="*/ 1748 h 1918"/>
                  <a:gd name="T36" fmla="*/ 395 w 1918"/>
                  <a:gd name="T37" fmla="*/ 1692 h 1918"/>
                  <a:gd name="T38" fmla="*/ 338 w 1918"/>
                  <a:gd name="T39" fmla="*/ 1748 h 1918"/>
                  <a:gd name="T40" fmla="*/ 338 w 1918"/>
                  <a:gd name="T41" fmla="*/ 1804 h 1918"/>
                  <a:gd name="T42" fmla="*/ 113 w 1918"/>
                  <a:gd name="T43" fmla="*/ 1804 h 1918"/>
                  <a:gd name="T44" fmla="*/ 113 w 1918"/>
                  <a:gd name="T45" fmla="*/ 56 h 1918"/>
                  <a:gd name="T46" fmla="*/ 56 w 1918"/>
                  <a:gd name="T47" fmla="*/ 0 h 1918"/>
                  <a:gd name="T48" fmla="*/ 0 w 1918"/>
                  <a:gd name="T49" fmla="*/ 56 h 1918"/>
                  <a:gd name="T50" fmla="*/ 0 w 1918"/>
                  <a:gd name="T51" fmla="*/ 1861 h 1918"/>
                  <a:gd name="T52" fmla="*/ 56 w 1918"/>
                  <a:gd name="T53" fmla="*/ 1917 h 1918"/>
                  <a:gd name="T54" fmla="*/ 1861 w 1918"/>
                  <a:gd name="T55" fmla="*/ 1917 h 1918"/>
                  <a:gd name="T56" fmla="*/ 1917 w 1918"/>
                  <a:gd name="T57" fmla="*/ 1861 h 1918"/>
                  <a:gd name="T58" fmla="*/ 1861 w 1918"/>
                  <a:gd name="T59" fmla="*/ 1804 h 1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18" h="1918">
                    <a:moveTo>
                      <a:pt x="1861" y="1804"/>
                    </a:moveTo>
                    <a:lnTo>
                      <a:pt x="1804" y="1804"/>
                    </a:lnTo>
                    <a:lnTo>
                      <a:pt x="1804" y="1748"/>
                    </a:lnTo>
                    <a:cubicBezTo>
                      <a:pt x="1804" y="1717"/>
                      <a:pt x="1779" y="1692"/>
                      <a:pt x="1748" y="1692"/>
                    </a:cubicBezTo>
                    <a:cubicBezTo>
                      <a:pt x="1717" y="1692"/>
                      <a:pt x="1692" y="1717"/>
                      <a:pt x="1692" y="1748"/>
                    </a:cubicBezTo>
                    <a:lnTo>
                      <a:pt x="1692" y="1804"/>
                    </a:lnTo>
                    <a:lnTo>
                      <a:pt x="1353" y="1804"/>
                    </a:lnTo>
                    <a:lnTo>
                      <a:pt x="1353" y="1748"/>
                    </a:lnTo>
                    <a:cubicBezTo>
                      <a:pt x="1353" y="1717"/>
                      <a:pt x="1328" y="1692"/>
                      <a:pt x="1297" y="1692"/>
                    </a:cubicBezTo>
                    <a:cubicBezTo>
                      <a:pt x="1266" y="1692"/>
                      <a:pt x="1240" y="1717"/>
                      <a:pt x="1240" y="1748"/>
                    </a:cubicBezTo>
                    <a:lnTo>
                      <a:pt x="1240" y="1804"/>
                    </a:lnTo>
                    <a:lnTo>
                      <a:pt x="903" y="1804"/>
                    </a:lnTo>
                    <a:lnTo>
                      <a:pt x="903" y="1748"/>
                    </a:lnTo>
                    <a:cubicBezTo>
                      <a:pt x="903" y="1717"/>
                      <a:pt x="877" y="1692"/>
                      <a:pt x="846" y="1692"/>
                    </a:cubicBezTo>
                    <a:cubicBezTo>
                      <a:pt x="815" y="1692"/>
                      <a:pt x="790" y="1717"/>
                      <a:pt x="790" y="1748"/>
                    </a:cubicBezTo>
                    <a:lnTo>
                      <a:pt x="790" y="1804"/>
                    </a:lnTo>
                    <a:lnTo>
                      <a:pt x="451" y="1804"/>
                    </a:lnTo>
                    <a:lnTo>
                      <a:pt x="451" y="1748"/>
                    </a:lnTo>
                    <a:cubicBezTo>
                      <a:pt x="451" y="1717"/>
                      <a:pt x="426" y="1692"/>
                      <a:pt x="395" y="1692"/>
                    </a:cubicBezTo>
                    <a:cubicBezTo>
                      <a:pt x="364" y="1692"/>
                      <a:pt x="338" y="1717"/>
                      <a:pt x="338" y="1748"/>
                    </a:cubicBezTo>
                    <a:lnTo>
                      <a:pt x="338" y="1804"/>
                    </a:lnTo>
                    <a:lnTo>
                      <a:pt x="113" y="1804"/>
                    </a:lnTo>
                    <a:lnTo>
                      <a:pt x="113" y="56"/>
                    </a:lnTo>
                    <a:cubicBezTo>
                      <a:pt x="113" y="25"/>
                      <a:pt x="87" y="0"/>
                      <a:pt x="56" y="0"/>
                    </a:cubicBezTo>
                    <a:cubicBezTo>
                      <a:pt x="25" y="0"/>
                      <a:pt x="0" y="25"/>
                      <a:pt x="0" y="56"/>
                    </a:cubicBezTo>
                    <a:lnTo>
                      <a:pt x="0" y="1861"/>
                    </a:lnTo>
                    <a:cubicBezTo>
                      <a:pt x="0" y="1892"/>
                      <a:pt x="25" y="1917"/>
                      <a:pt x="56" y="1917"/>
                    </a:cubicBezTo>
                    <a:lnTo>
                      <a:pt x="1861" y="1917"/>
                    </a:lnTo>
                    <a:cubicBezTo>
                      <a:pt x="1892" y="1917"/>
                      <a:pt x="1917" y="1892"/>
                      <a:pt x="1917" y="1861"/>
                    </a:cubicBezTo>
                    <a:cubicBezTo>
                      <a:pt x="1917" y="1830"/>
                      <a:pt x="1892" y="1804"/>
                      <a:pt x="1861" y="18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6DB1826C-3548-64EA-F5AA-4BAB168A0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1" y="667"/>
                <a:ext cx="76" cy="153"/>
              </a:xfrm>
              <a:custGeom>
                <a:avLst/>
                <a:gdLst>
                  <a:gd name="T0" fmla="*/ 113 w 340"/>
                  <a:gd name="T1" fmla="*/ 676 h 677"/>
                  <a:gd name="T2" fmla="*/ 226 w 340"/>
                  <a:gd name="T3" fmla="*/ 676 h 677"/>
                  <a:gd name="T4" fmla="*/ 339 w 340"/>
                  <a:gd name="T5" fmla="*/ 563 h 677"/>
                  <a:gd name="T6" fmla="*/ 339 w 340"/>
                  <a:gd name="T7" fmla="*/ 111 h 677"/>
                  <a:gd name="T8" fmla="*/ 226 w 340"/>
                  <a:gd name="T9" fmla="*/ 0 h 677"/>
                  <a:gd name="T10" fmla="*/ 113 w 340"/>
                  <a:gd name="T11" fmla="*/ 0 h 677"/>
                  <a:gd name="T12" fmla="*/ 0 w 340"/>
                  <a:gd name="T13" fmla="*/ 111 h 677"/>
                  <a:gd name="T14" fmla="*/ 0 w 340"/>
                  <a:gd name="T15" fmla="*/ 563 h 677"/>
                  <a:gd name="T16" fmla="*/ 113 w 340"/>
                  <a:gd name="T17" fmla="*/ 676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677">
                    <a:moveTo>
                      <a:pt x="113" y="676"/>
                    </a:moveTo>
                    <a:lnTo>
                      <a:pt x="226" y="676"/>
                    </a:lnTo>
                    <a:cubicBezTo>
                      <a:pt x="288" y="676"/>
                      <a:pt x="339" y="625"/>
                      <a:pt x="339" y="563"/>
                    </a:cubicBezTo>
                    <a:lnTo>
                      <a:pt x="339" y="111"/>
                    </a:lnTo>
                    <a:cubicBezTo>
                      <a:pt x="339" y="50"/>
                      <a:pt x="288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0"/>
                      <a:pt x="0" y="111"/>
                    </a:cubicBezTo>
                    <a:lnTo>
                      <a:pt x="0" y="563"/>
                    </a:lnTo>
                    <a:cubicBezTo>
                      <a:pt x="0" y="625"/>
                      <a:pt x="51" y="676"/>
                      <a:pt x="113" y="67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6" name="Freeform 7">
                <a:extLst>
                  <a:ext uri="{FF2B5EF4-FFF2-40B4-BE49-F238E27FC236}">
                    <a16:creationId xmlns:a16="http://schemas.microsoft.com/office/drawing/2014/main" id="{FD6EBC06-0ED4-B29E-0579-D89E7F2C70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4" y="603"/>
                <a:ext cx="76" cy="217"/>
              </a:xfrm>
              <a:custGeom>
                <a:avLst/>
                <a:gdLst>
                  <a:gd name="T0" fmla="*/ 113 w 338"/>
                  <a:gd name="T1" fmla="*/ 959 h 960"/>
                  <a:gd name="T2" fmla="*/ 226 w 338"/>
                  <a:gd name="T3" fmla="*/ 959 h 960"/>
                  <a:gd name="T4" fmla="*/ 337 w 338"/>
                  <a:gd name="T5" fmla="*/ 846 h 960"/>
                  <a:gd name="T6" fmla="*/ 337 w 338"/>
                  <a:gd name="T7" fmla="*/ 113 h 960"/>
                  <a:gd name="T8" fmla="*/ 226 w 338"/>
                  <a:gd name="T9" fmla="*/ 0 h 960"/>
                  <a:gd name="T10" fmla="*/ 113 w 338"/>
                  <a:gd name="T11" fmla="*/ 0 h 960"/>
                  <a:gd name="T12" fmla="*/ 0 w 338"/>
                  <a:gd name="T13" fmla="*/ 113 h 960"/>
                  <a:gd name="T14" fmla="*/ 0 w 338"/>
                  <a:gd name="T15" fmla="*/ 846 h 960"/>
                  <a:gd name="T16" fmla="*/ 113 w 338"/>
                  <a:gd name="T17" fmla="*/ 959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" h="960">
                    <a:moveTo>
                      <a:pt x="113" y="959"/>
                    </a:moveTo>
                    <a:lnTo>
                      <a:pt x="226" y="959"/>
                    </a:lnTo>
                    <a:cubicBezTo>
                      <a:pt x="287" y="959"/>
                      <a:pt x="337" y="908"/>
                      <a:pt x="337" y="846"/>
                    </a:cubicBezTo>
                    <a:lnTo>
                      <a:pt x="337" y="113"/>
                    </a:lnTo>
                    <a:cubicBezTo>
                      <a:pt x="337" y="51"/>
                      <a:pt x="287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1"/>
                      <a:pt x="0" y="113"/>
                    </a:cubicBezTo>
                    <a:lnTo>
                      <a:pt x="0" y="846"/>
                    </a:lnTo>
                    <a:cubicBezTo>
                      <a:pt x="0" y="908"/>
                      <a:pt x="51" y="959"/>
                      <a:pt x="113" y="95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C6DC4023-85F3-B5F5-C952-1F3699951E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6" y="539"/>
                <a:ext cx="76" cy="281"/>
              </a:xfrm>
              <a:custGeom>
                <a:avLst/>
                <a:gdLst>
                  <a:gd name="T0" fmla="*/ 113 w 340"/>
                  <a:gd name="T1" fmla="*/ 1241 h 1242"/>
                  <a:gd name="T2" fmla="*/ 226 w 340"/>
                  <a:gd name="T3" fmla="*/ 1241 h 1242"/>
                  <a:gd name="T4" fmla="*/ 339 w 340"/>
                  <a:gd name="T5" fmla="*/ 1128 h 1242"/>
                  <a:gd name="T6" fmla="*/ 339 w 340"/>
                  <a:gd name="T7" fmla="*/ 113 h 1242"/>
                  <a:gd name="T8" fmla="*/ 226 w 340"/>
                  <a:gd name="T9" fmla="*/ 0 h 1242"/>
                  <a:gd name="T10" fmla="*/ 113 w 340"/>
                  <a:gd name="T11" fmla="*/ 0 h 1242"/>
                  <a:gd name="T12" fmla="*/ 0 w 340"/>
                  <a:gd name="T13" fmla="*/ 113 h 1242"/>
                  <a:gd name="T14" fmla="*/ 0 w 340"/>
                  <a:gd name="T15" fmla="*/ 1128 h 1242"/>
                  <a:gd name="T16" fmla="*/ 113 w 340"/>
                  <a:gd name="T17" fmla="*/ 1241 h 1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1242">
                    <a:moveTo>
                      <a:pt x="113" y="1241"/>
                    </a:moveTo>
                    <a:lnTo>
                      <a:pt x="226" y="1241"/>
                    </a:lnTo>
                    <a:cubicBezTo>
                      <a:pt x="288" y="1241"/>
                      <a:pt x="339" y="1190"/>
                      <a:pt x="339" y="1128"/>
                    </a:cubicBezTo>
                    <a:lnTo>
                      <a:pt x="339" y="113"/>
                    </a:lnTo>
                    <a:cubicBezTo>
                      <a:pt x="339" y="51"/>
                      <a:pt x="288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1"/>
                      <a:pt x="0" y="113"/>
                    </a:cubicBezTo>
                    <a:lnTo>
                      <a:pt x="0" y="1128"/>
                    </a:lnTo>
                    <a:cubicBezTo>
                      <a:pt x="0" y="1190"/>
                      <a:pt x="51" y="1241"/>
                      <a:pt x="113" y="124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C5797DF3-782B-E222-2321-1A9BF3B653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8" y="463"/>
                <a:ext cx="76" cy="357"/>
              </a:xfrm>
              <a:custGeom>
                <a:avLst/>
                <a:gdLst>
                  <a:gd name="T0" fmla="*/ 225 w 339"/>
                  <a:gd name="T1" fmla="*/ 0 h 1580"/>
                  <a:gd name="T2" fmla="*/ 113 w 339"/>
                  <a:gd name="T3" fmla="*/ 0 h 1580"/>
                  <a:gd name="T4" fmla="*/ 0 w 339"/>
                  <a:gd name="T5" fmla="*/ 113 h 1580"/>
                  <a:gd name="T6" fmla="*/ 0 w 339"/>
                  <a:gd name="T7" fmla="*/ 1466 h 1580"/>
                  <a:gd name="T8" fmla="*/ 113 w 339"/>
                  <a:gd name="T9" fmla="*/ 1579 h 1580"/>
                  <a:gd name="T10" fmla="*/ 225 w 339"/>
                  <a:gd name="T11" fmla="*/ 1579 h 1580"/>
                  <a:gd name="T12" fmla="*/ 338 w 339"/>
                  <a:gd name="T13" fmla="*/ 1466 h 1580"/>
                  <a:gd name="T14" fmla="*/ 338 w 339"/>
                  <a:gd name="T15" fmla="*/ 113 h 1580"/>
                  <a:gd name="T16" fmla="*/ 225 w 339"/>
                  <a:gd name="T17" fmla="*/ 0 h 1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9" h="1580">
                    <a:moveTo>
                      <a:pt x="225" y="0"/>
                    </a:moveTo>
                    <a:lnTo>
                      <a:pt x="113" y="0"/>
                    </a:lnTo>
                    <a:cubicBezTo>
                      <a:pt x="50" y="0"/>
                      <a:pt x="0" y="51"/>
                      <a:pt x="0" y="113"/>
                    </a:cubicBezTo>
                    <a:lnTo>
                      <a:pt x="0" y="1466"/>
                    </a:lnTo>
                    <a:cubicBezTo>
                      <a:pt x="0" y="1528"/>
                      <a:pt x="50" y="1579"/>
                      <a:pt x="113" y="1579"/>
                    </a:cubicBezTo>
                    <a:lnTo>
                      <a:pt x="225" y="1579"/>
                    </a:lnTo>
                    <a:cubicBezTo>
                      <a:pt x="287" y="1579"/>
                      <a:pt x="338" y="1528"/>
                      <a:pt x="338" y="1466"/>
                    </a:cubicBezTo>
                    <a:lnTo>
                      <a:pt x="338" y="113"/>
                    </a:lnTo>
                    <a:cubicBezTo>
                      <a:pt x="338" y="51"/>
                      <a:pt x="287" y="0"/>
                      <a:pt x="22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</p:grpSp>
      <p:sp>
        <p:nvSpPr>
          <p:cNvPr id="41" name="円/楕円 40">
            <a:extLst>
              <a:ext uri="{FF2B5EF4-FFF2-40B4-BE49-F238E27FC236}">
                <a16:creationId xmlns:a16="http://schemas.microsoft.com/office/drawing/2014/main" id="{192EA1A9-E229-25FA-FF63-378791314B8B}"/>
              </a:ext>
            </a:extLst>
          </p:cNvPr>
          <p:cNvSpPr/>
          <p:nvPr/>
        </p:nvSpPr>
        <p:spPr>
          <a:xfrm>
            <a:off x="8305408" y="3087054"/>
            <a:ext cx="864000" cy="864000"/>
          </a:xfrm>
          <a:prstGeom prst="ellipse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grpSp>
        <p:nvGrpSpPr>
          <p:cNvPr id="3" name="Group 1">
            <a:extLst>
              <a:ext uri="{FF2B5EF4-FFF2-40B4-BE49-F238E27FC236}">
                <a16:creationId xmlns:a16="http://schemas.microsoft.com/office/drawing/2014/main" id="{3672AA9C-C451-C6E9-210E-534EDC43BABE}"/>
              </a:ext>
            </a:extLst>
          </p:cNvPr>
          <p:cNvGrpSpPr>
            <a:grpSpLocks/>
          </p:cNvGrpSpPr>
          <p:nvPr/>
        </p:nvGrpSpPr>
        <p:grpSpPr bwMode="auto">
          <a:xfrm>
            <a:off x="8488445" y="3263212"/>
            <a:ext cx="478668" cy="507925"/>
            <a:chOff x="588" y="472"/>
            <a:chExt cx="409" cy="434"/>
          </a:xfrm>
          <a:solidFill>
            <a:schemeClr val="bg1"/>
          </a:solidFill>
        </p:grpSpPr>
        <p:sp>
          <p:nvSpPr>
            <p:cNvPr id="19" name="Freeform 2">
              <a:extLst>
                <a:ext uri="{FF2B5EF4-FFF2-40B4-BE49-F238E27FC236}">
                  <a16:creationId xmlns:a16="http://schemas.microsoft.com/office/drawing/2014/main" id="{FB2E0A75-9A21-CE28-F51A-5883DF5F79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" y="550"/>
              <a:ext cx="255" cy="280"/>
            </a:xfrm>
            <a:custGeom>
              <a:avLst/>
              <a:gdLst>
                <a:gd name="T0" fmla="*/ 564 w 1128"/>
                <a:gd name="T1" fmla="*/ 0 h 1239"/>
                <a:gd name="T2" fmla="*/ 0 w 1128"/>
                <a:gd name="T3" fmla="*/ 564 h 1239"/>
                <a:gd name="T4" fmla="*/ 256 w 1128"/>
                <a:gd name="T5" fmla="*/ 1037 h 1239"/>
                <a:gd name="T6" fmla="*/ 265 w 1128"/>
                <a:gd name="T7" fmla="*/ 1133 h 1239"/>
                <a:gd name="T8" fmla="*/ 378 w 1128"/>
                <a:gd name="T9" fmla="*/ 1238 h 1239"/>
                <a:gd name="T10" fmla="*/ 749 w 1128"/>
                <a:gd name="T11" fmla="*/ 1238 h 1239"/>
                <a:gd name="T12" fmla="*/ 862 w 1128"/>
                <a:gd name="T13" fmla="*/ 1133 h 1239"/>
                <a:gd name="T14" fmla="*/ 871 w 1128"/>
                <a:gd name="T15" fmla="*/ 1037 h 1239"/>
                <a:gd name="T16" fmla="*/ 1127 w 1128"/>
                <a:gd name="T17" fmla="*/ 564 h 1239"/>
                <a:gd name="T18" fmla="*/ 564 w 1128"/>
                <a:gd name="T19" fmla="*/ 0 h 1239"/>
                <a:gd name="T20" fmla="*/ 882 w 1128"/>
                <a:gd name="T21" fmla="*/ 882 h 1239"/>
                <a:gd name="T22" fmla="*/ 760 w 1128"/>
                <a:gd name="T23" fmla="*/ 967 h 1239"/>
                <a:gd name="T24" fmla="*/ 749 w 1128"/>
                <a:gd name="T25" fmla="*/ 1094 h 1239"/>
                <a:gd name="T26" fmla="*/ 746 w 1128"/>
                <a:gd name="T27" fmla="*/ 1122 h 1239"/>
                <a:gd name="T28" fmla="*/ 378 w 1128"/>
                <a:gd name="T29" fmla="*/ 1122 h 1239"/>
                <a:gd name="T30" fmla="*/ 375 w 1128"/>
                <a:gd name="T31" fmla="*/ 1094 h 1239"/>
                <a:gd name="T32" fmla="*/ 364 w 1128"/>
                <a:gd name="T33" fmla="*/ 967 h 1239"/>
                <a:gd name="T34" fmla="*/ 242 w 1128"/>
                <a:gd name="T35" fmla="*/ 882 h 1239"/>
                <a:gd name="T36" fmla="*/ 110 w 1128"/>
                <a:gd name="T37" fmla="*/ 564 h 1239"/>
                <a:gd name="T38" fmla="*/ 561 w 1128"/>
                <a:gd name="T39" fmla="*/ 113 h 1239"/>
                <a:gd name="T40" fmla="*/ 1012 w 1128"/>
                <a:gd name="T41" fmla="*/ 564 h 1239"/>
                <a:gd name="T42" fmla="*/ 882 w 1128"/>
                <a:gd name="T43" fmla="*/ 882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8" h="1239">
                  <a:moveTo>
                    <a:pt x="564" y="0"/>
                  </a:moveTo>
                  <a:cubicBezTo>
                    <a:pt x="254" y="0"/>
                    <a:pt x="0" y="254"/>
                    <a:pt x="0" y="564"/>
                  </a:cubicBezTo>
                  <a:cubicBezTo>
                    <a:pt x="0" y="761"/>
                    <a:pt x="101" y="936"/>
                    <a:pt x="256" y="1037"/>
                  </a:cubicBezTo>
                  <a:lnTo>
                    <a:pt x="265" y="1133"/>
                  </a:lnTo>
                  <a:cubicBezTo>
                    <a:pt x="271" y="1193"/>
                    <a:pt x="319" y="1238"/>
                    <a:pt x="378" y="1238"/>
                  </a:cubicBezTo>
                  <a:lnTo>
                    <a:pt x="749" y="1238"/>
                  </a:lnTo>
                  <a:cubicBezTo>
                    <a:pt x="808" y="1238"/>
                    <a:pt x="856" y="1193"/>
                    <a:pt x="862" y="1133"/>
                  </a:cubicBezTo>
                  <a:lnTo>
                    <a:pt x="871" y="1037"/>
                  </a:lnTo>
                  <a:cubicBezTo>
                    <a:pt x="1026" y="936"/>
                    <a:pt x="1127" y="764"/>
                    <a:pt x="1127" y="564"/>
                  </a:cubicBezTo>
                  <a:cubicBezTo>
                    <a:pt x="1127" y="254"/>
                    <a:pt x="873" y="0"/>
                    <a:pt x="564" y="0"/>
                  </a:cubicBezTo>
                  <a:close/>
                  <a:moveTo>
                    <a:pt x="882" y="882"/>
                  </a:moveTo>
                  <a:cubicBezTo>
                    <a:pt x="848" y="916"/>
                    <a:pt x="806" y="947"/>
                    <a:pt x="760" y="967"/>
                  </a:cubicBezTo>
                  <a:lnTo>
                    <a:pt x="749" y="1094"/>
                  </a:lnTo>
                  <a:lnTo>
                    <a:pt x="746" y="1122"/>
                  </a:lnTo>
                  <a:lnTo>
                    <a:pt x="378" y="1122"/>
                  </a:lnTo>
                  <a:lnTo>
                    <a:pt x="375" y="1094"/>
                  </a:lnTo>
                  <a:lnTo>
                    <a:pt x="364" y="967"/>
                  </a:lnTo>
                  <a:cubicBezTo>
                    <a:pt x="319" y="944"/>
                    <a:pt x="279" y="916"/>
                    <a:pt x="242" y="882"/>
                  </a:cubicBezTo>
                  <a:cubicBezTo>
                    <a:pt x="161" y="800"/>
                    <a:pt x="110" y="688"/>
                    <a:pt x="110" y="564"/>
                  </a:cubicBezTo>
                  <a:cubicBezTo>
                    <a:pt x="110" y="316"/>
                    <a:pt x="313" y="113"/>
                    <a:pt x="561" y="113"/>
                  </a:cubicBezTo>
                  <a:cubicBezTo>
                    <a:pt x="808" y="113"/>
                    <a:pt x="1012" y="316"/>
                    <a:pt x="1012" y="564"/>
                  </a:cubicBezTo>
                  <a:cubicBezTo>
                    <a:pt x="1014" y="688"/>
                    <a:pt x="964" y="800"/>
                    <a:pt x="882" y="88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0" name="Freeform 3">
              <a:extLst>
                <a:ext uri="{FF2B5EF4-FFF2-40B4-BE49-F238E27FC236}">
                  <a16:creationId xmlns:a16="http://schemas.microsoft.com/office/drawing/2014/main" id="{981AA5A8-6A20-C36D-E990-6AEA90B9A2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81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8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8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1" name="Freeform 4">
              <a:extLst>
                <a:ext uri="{FF2B5EF4-FFF2-40B4-BE49-F238E27FC236}">
                  <a16:creationId xmlns:a16="http://schemas.microsoft.com/office/drawing/2014/main" id="{60B8E55B-C812-6BE6-4FCB-8CEA7E9CD5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43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9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9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2" name="Freeform 5">
              <a:extLst>
                <a:ext uri="{FF2B5EF4-FFF2-40B4-BE49-F238E27FC236}">
                  <a16:creationId xmlns:a16="http://schemas.microsoft.com/office/drawing/2014/main" id="{49B01F9D-B0D8-74CB-F250-253673A9F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" y="472"/>
              <a:ext cx="24" cy="50"/>
            </a:xfrm>
            <a:custGeom>
              <a:avLst/>
              <a:gdLst>
                <a:gd name="T0" fmla="*/ 56 w 112"/>
                <a:gd name="T1" fmla="*/ 225 h 226"/>
                <a:gd name="T2" fmla="*/ 111 w 112"/>
                <a:gd name="T3" fmla="*/ 169 h 226"/>
                <a:gd name="T4" fmla="*/ 111 w 112"/>
                <a:gd name="T5" fmla="*/ 56 h 226"/>
                <a:gd name="T6" fmla="*/ 56 w 112"/>
                <a:gd name="T7" fmla="*/ 0 h 226"/>
                <a:gd name="T8" fmla="*/ 0 w 112"/>
                <a:gd name="T9" fmla="*/ 56 h 226"/>
                <a:gd name="T10" fmla="*/ 0 w 112"/>
                <a:gd name="T11" fmla="*/ 169 h 226"/>
                <a:gd name="T12" fmla="*/ 56 w 112"/>
                <a:gd name="T13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56" y="225"/>
                  </a:moveTo>
                  <a:cubicBezTo>
                    <a:pt x="86" y="225"/>
                    <a:pt x="111" y="200"/>
                    <a:pt x="111" y="169"/>
                  </a:cubicBezTo>
                  <a:lnTo>
                    <a:pt x="111" y="56"/>
                  </a:lnTo>
                  <a:cubicBezTo>
                    <a:pt x="111" y="25"/>
                    <a:pt x="8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169"/>
                  </a:lnTo>
                  <a:cubicBezTo>
                    <a:pt x="0" y="200"/>
                    <a:pt x="25" y="225"/>
                    <a:pt x="56" y="2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84F0FE23-CD80-EF12-8924-5A9A42B0B3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" y="531"/>
              <a:ext cx="45" cy="45"/>
            </a:xfrm>
            <a:custGeom>
              <a:avLst/>
              <a:gdLst>
                <a:gd name="T0" fmla="*/ 180 w 204"/>
                <a:gd name="T1" fmla="*/ 23 h 204"/>
                <a:gd name="T2" fmla="*/ 101 w 204"/>
                <a:gd name="T3" fmla="*/ 23 h 204"/>
                <a:gd name="T4" fmla="*/ 22 w 204"/>
                <a:gd name="T5" fmla="*/ 102 h 204"/>
                <a:gd name="T6" fmla="*/ 22 w 204"/>
                <a:gd name="T7" fmla="*/ 181 h 204"/>
                <a:gd name="T8" fmla="*/ 101 w 204"/>
                <a:gd name="T9" fmla="*/ 181 h 204"/>
                <a:gd name="T10" fmla="*/ 180 w 204"/>
                <a:gd name="T11" fmla="*/ 102 h 204"/>
                <a:gd name="T12" fmla="*/ 180 w 204"/>
                <a:gd name="T13" fmla="*/ 2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0" y="23"/>
                  </a:moveTo>
                  <a:cubicBezTo>
                    <a:pt x="158" y="0"/>
                    <a:pt x="121" y="0"/>
                    <a:pt x="101" y="23"/>
                  </a:cubicBezTo>
                  <a:lnTo>
                    <a:pt x="22" y="102"/>
                  </a:lnTo>
                  <a:cubicBezTo>
                    <a:pt x="0" y="124"/>
                    <a:pt x="0" y="161"/>
                    <a:pt x="22" y="181"/>
                  </a:cubicBezTo>
                  <a:cubicBezTo>
                    <a:pt x="45" y="203"/>
                    <a:pt x="81" y="203"/>
                    <a:pt x="101" y="181"/>
                  </a:cubicBezTo>
                  <a:lnTo>
                    <a:pt x="180" y="102"/>
                  </a:lnTo>
                  <a:cubicBezTo>
                    <a:pt x="203" y="79"/>
                    <a:pt x="203" y="43"/>
                    <a:pt x="180" y="2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8939FF6E-08BE-7E69-7211-267C749EE6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" y="531"/>
              <a:ext cx="45" cy="45"/>
            </a:xfrm>
            <a:custGeom>
              <a:avLst/>
              <a:gdLst>
                <a:gd name="T0" fmla="*/ 181 w 204"/>
                <a:gd name="T1" fmla="*/ 181 h 204"/>
                <a:gd name="T2" fmla="*/ 181 w 204"/>
                <a:gd name="T3" fmla="*/ 102 h 204"/>
                <a:gd name="T4" fmla="*/ 102 w 204"/>
                <a:gd name="T5" fmla="*/ 23 h 204"/>
                <a:gd name="T6" fmla="*/ 23 w 204"/>
                <a:gd name="T7" fmla="*/ 23 h 204"/>
                <a:gd name="T8" fmla="*/ 23 w 204"/>
                <a:gd name="T9" fmla="*/ 102 h 204"/>
                <a:gd name="T10" fmla="*/ 102 w 204"/>
                <a:gd name="T11" fmla="*/ 181 h 204"/>
                <a:gd name="T12" fmla="*/ 181 w 204"/>
                <a:gd name="T13" fmla="*/ 18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1" y="181"/>
                  </a:moveTo>
                  <a:cubicBezTo>
                    <a:pt x="203" y="158"/>
                    <a:pt x="203" y="122"/>
                    <a:pt x="181" y="102"/>
                  </a:cubicBezTo>
                  <a:lnTo>
                    <a:pt x="102" y="23"/>
                  </a:lnTo>
                  <a:cubicBezTo>
                    <a:pt x="79" y="0"/>
                    <a:pt x="43" y="0"/>
                    <a:pt x="23" y="23"/>
                  </a:cubicBezTo>
                  <a:cubicBezTo>
                    <a:pt x="3" y="45"/>
                    <a:pt x="0" y="82"/>
                    <a:pt x="23" y="102"/>
                  </a:cubicBezTo>
                  <a:lnTo>
                    <a:pt x="102" y="181"/>
                  </a:lnTo>
                  <a:cubicBezTo>
                    <a:pt x="124" y="203"/>
                    <a:pt x="158" y="203"/>
                    <a:pt x="181" y="18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B31A0A80-1551-C967-3E8D-61D2B4D4D6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6" y="0"/>
                    <a:pt x="0" y="25"/>
                    <a:pt x="0" y="56"/>
                  </a:cubicBezTo>
                  <a:cubicBezTo>
                    <a:pt x="0" y="86"/>
                    <a:pt x="26" y="111"/>
                    <a:pt x="57" y="111"/>
                  </a:cubicBezTo>
                  <a:lnTo>
                    <a:pt x="169" y="111"/>
                  </a:lnTo>
                  <a:cubicBezTo>
                    <a:pt x="201" y="111"/>
                    <a:pt x="226" y="86"/>
                    <a:pt x="226" y="56"/>
                  </a:cubicBezTo>
                  <a:cubicBezTo>
                    <a:pt x="226" y="25"/>
                    <a:pt x="201" y="0"/>
                    <a:pt x="16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75EC79AD-7B52-EBAD-5574-BB1D52BBB2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7" y="111"/>
                  </a:cubicBezTo>
                  <a:lnTo>
                    <a:pt x="169" y="111"/>
                  </a:lnTo>
                  <a:cubicBezTo>
                    <a:pt x="200" y="111"/>
                    <a:pt x="226" y="86"/>
                    <a:pt x="226" y="56"/>
                  </a:cubicBezTo>
                  <a:cubicBezTo>
                    <a:pt x="226" y="25"/>
                    <a:pt x="200" y="0"/>
                    <a:pt x="16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63919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/>
              <a:t>情緒的価値とは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45243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sz="2400" b="1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情緒的価値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＝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顧客が商品・サービスに対して抱く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cs typeface="Calibri" panose="020F0502020204030204"/>
              </a:rPr>
              <a:t>感覚的・精神的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な価値</a:t>
            </a:r>
            <a:endParaRPr kumimoji="0" lang="ja-JP" altLang="en-US" kern="0" dirty="0">
              <a:solidFill>
                <a:schemeClr val="accent3"/>
              </a:solidFill>
              <a:latin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5" name="片側の 2 つの角を丸めた四角形 4">
            <a:extLst>
              <a:ext uri="{FF2B5EF4-FFF2-40B4-BE49-F238E27FC236}">
                <a16:creationId xmlns:a16="http://schemas.microsoft.com/office/drawing/2014/main" id="{11C286B9-7877-576E-D740-A794DC5058FD}"/>
              </a:ext>
            </a:extLst>
          </p:cNvPr>
          <p:cNvSpPr/>
          <p:nvPr/>
        </p:nvSpPr>
        <p:spPr>
          <a:xfrm>
            <a:off x="4912352" y="2085222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A7E58813-7034-E2DE-CDC5-B9B0D19D5AD4}"/>
              </a:ext>
            </a:extLst>
          </p:cNvPr>
          <p:cNvSpPr/>
          <p:nvPr/>
        </p:nvSpPr>
        <p:spPr>
          <a:xfrm>
            <a:off x="4912352" y="2085223"/>
            <a:ext cx="3100272" cy="6295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algn="ctr">
              <a:lnSpc>
                <a:spcPct val="120000"/>
              </a:lnSpc>
              <a:defRPr/>
            </a:pP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情緒的価値例</a:t>
            </a:r>
            <a:endParaRPr kumimoji="0" lang="ja-JP" altLang="en-US" sz="1600" b="1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" name="片側の 2 つの角を丸めた四角形 6">
            <a:extLst>
              <a:ext uri="{FF2B5EF4-FFF2-40B4-BE49-F238E27FC236}">
                <a16:creationId xmlns:a16="http://schemas.microsoft.com/office/drawing/2014/main" id="{8CDCEAFC-1824-840F-5FE9-381FD78BC20D}"/>
              </a:ext>
            </a:extLst>
          </p:cNvPr>
          <p:cNvSpPr/>
          <p:nvPr/>
        </p:nvSpPr>
        <p:spPr>
          <a:xfrm>
            <a:off x="5138354" y="3108940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高級感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8" name="片側の 2 つの角を丸めた四角形 7">
            <a:extLst>
              <a:ext uri="{FF2B5EF4-FFF2-40B4-BE49-F238E27FC236}">
                <a16:creationId xmlns:a16="http://schemas.microsoft.com/office/drawing/2014/main" id="{D69AC722-376A-6ED5-926D-2D01A64B9DD8}"/>
              </a:ext>
            </a:extLst>
          </p:cNvPr>
          <p:cNvSpPr/>
          <p:nvPr/>
        </p:nvSpPr>
        <p:spPr>
          <a:xfrm>
            <a:off x="5138354" y="4141221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スタイリッシュ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0" name="片側の 2 つの角を丸めた四角形 9">
            <a:extLst>
              <a:ext uri="{FF2B5EF4-FFF2-40B4-BE49-F238E27FC236}">
                <a16:creationId xmlns:a16="http://schemas.microsoft.com/office/drawing/2014/main" id="{1D5B8279-2352-8F7C-A9A1-2CE0E72A8721}"/>
              </a:ext>
            </a:extLst>
          </p:cNvPr>
          <p:cNvSpPr/>
          <p:nvPr/>
        </p:nvSpPr>
        <p:spPr>
          <a:xfrm>
            <a:off x="5138354" y="5173502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先進的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0B2C077D-9A53-BE2D-9A73-379F622A408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28" r="16728"/>
          <a:stretch/>
        </p:blipFill>
        <p:spPr>
          <a:xfrm>
            <a:off x="947737" y="2428628"/>
            <a:ext cx="3610800" cy="3610800"/>
          </a:xfrm>
          <a:prstGeom prst="ellipse">
            <a:avLst/>
          </a:prstGeom>
          <a:effectLst>
            <a:outerShdw blurRad="50800" dist="38100" dir="2700000" algn="tl" rotWithShape="0">
              <a:schemeClr val="accent3">
                <a:alpha val="40000"/>
              </a:schemeClr>
            </a:outerShdw>
          </a:effectLst>
        </p:spPr>
      </p:pic>
      <p:sp>
        <p:nvSpPr>
          <p:cNvPr id="29" name="片側の 2 つの角を丸めた四角形 28">
            <a:extLst>
              <a:ext uri="{FF2B5EF4-FFF2-40B4-BE49-F238E27FC236}">
                <a16:creationId xmlns:a16="http://schemas.microsoft.com/office/drawing/2014/main" id="{A09F336B-B238-CB50-17EC-54095E4AEACB}"/>
              </a:ext>
            </a:extLst>
          </p:cNvPr>
          <p:cNvSpPr/>
          <p:nvPr/>
        </p:nvSpPr>
        <p:spPr>
          <a:xfrm>
            <a:off x="8143991" y="2085222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30" name="角丸四角形 29">
            <a:extLst>
              <a:ext uri="{FF2B5EF4-FFF2-40B4-BE49-F238E27FC236}">
                <a16:creationId xmlns:a16="http://schemas.microsoft.com/office/drawing/2014/main" id="{7F712644-2441-5982-2854-6D331467D898}"/>
              </a:ext>
            </a:extLst>
          </p:cNvPr>
          <p:cNvSpPr/>
          <p:nvPr/>
        </p:nvSpPr>
        <p:spPr>
          <a:xfrm>
            <a:off x="8143991" y="2085223"/>
            <a:ext cx="3100272" cy="629580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kumimoji="0" lang="en" altLang="ja-JP" sz="1600" b="1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KPI</a:t>
            </a:r>
            <a:r>
              <a:rPr kumimoji="0" lang="ja-JP" altLang="en-US" sz="1600" b="1" u="none" strike="noStrike" kern="0" cap="none" spc="30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例</a:t>
            </a:r>
            <a:endParaRPr kumimoji="0" lang="ja-JP" altLang="en-US" sz="1600" b="1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1" name="片側の 2 つの角を丸めた四角形 30">
            <a:extLst>
              <a:ext uri="{FF2B5EF4-FFF2-40B4-BE49-F238E27FC236}">
                <a16:creationId xmlns:a16="http://schemas.microsoft.com/office/drawing/2014/main" id="{AC98FA61-55FC-8EF5-2D88-173C078BE234}"/>
              </a:ext>
            </a:extLst>
          </p:cNvPr>
          <p:cNvSpPr/>
          <p:nvPr/>
        </p:nvSpPr>
        <p:spPr>
          <a:xfrm>
            <a:off x="8782347" y="3108940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251999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好意度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32" name="片側の 2 つの角を丸めた四角形 31">
            <a:extLst>
              <a:ext uri="{FF2B5EF4-FFF2-40B4-BE49-F238E27FC236}">
                <a16:creationId xmlns:a16="http://schemas.microsoft.com/office/drawing/2014/main" id="{680B62B1-AC98-94DC-8151-398650D36D7B}"/>
              </a:ext>
            </a:extLst>
          </p:cNvPr>
          <p:cNvSpPr/>
          <p:nvPr/>
        </p:nvSpPr>
        <p:spPr>
          <a:xfrm>
            <a:off x="8782347" y="4141221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251999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第一想起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33" name="片側の 2 つの角を丸めた四角形 32">
            <a:extLst>
              <a:ext uri="{FF2B5EF4-FFF2-40B4-BE49-F238E27FC236}">
                <a16:creationId xmlns:a16="http://schemas.microsoft.com/office/drawing/2014/main" id="{748C6539-7B53-045B-0684-0FEA512796B9}"/>
              </a:ext>
            </a:extLst>
          </p:cNvPr>
          <p:cNvSpPr/>
          <p:nvPr/>
        </p:nvSpPr>
        <p:spPr>
          <a:xfrm>
            <a:off x="8782347" y="5173502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  <p:txBody>
          <a:bodyPr lIns="251999" tIns="0" rIns="0" bIns="0" rtlCol="0" anchor="ctr"/>
          <a:lstStyle/>
          <a:p>
            <a:pPr marR="0" lvl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6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ブランド認知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DAE3B60E-DA7E-32F6-E0BC-D3F3F4D48C9F}"/>
              </a:ext>
            </a:extLst>
          </p:cNvPr>
          <p:cNvGrpSpPr>
            <a:grpSpLocks noChangeAspect="1"/>
          </p:cNvGrpSpPr>
          <p:nvPr/>
        </p:nvGrpSpPr>
        <p:grpSpPr>
          <a:xfrm>
            <a:off x="8305408" y="3080152"/>
            <a:ext cx="864000" cy="864000"/>
            <a:chOff x="8305408" y="3035852"/>
            <a:chExt cx="960285" cy="960285"/>
          </a:xfrm>
        </p:grpSpPr>
        <p:sp>
          <p:nvSpPr>
            <p:cNvPr id="41" name="円/楕円 40">
              <a:extLst>
                <a:ext uri="{FF2B5EF4-FFF2-40B4-BE49-F238E27FC236}">
                  <a16:creationId xmlns:a16="http://schemas.microsoft.com/office/drawing/2014/main" id="{192EA1A9-E229-25FA-FF63-378791314B8B}"/>
                </a:ext>
              </a:extLst>
            </p:cNvPr>
            <p:cNvSpPr/>
            <p:nvPr/>
          </p:nvSpPr>
          <p:spPr>
            <a:xfrm>
              <a:off x="8305408" y="3035852"/>
              <a:ext cx="960285" cy="96028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36" name="図 35">
              <a:extLst>
                <a:ext uri="{FF2B5EF4-FFF2-40B4-BE49-F238E27FC236}">
                  <a16:creationId xmlns:a16="http://schemas.microsoft.com/office/drawing/2014/main" id="{176CB721-AE90-FA26-0C19-B9B3EAE4BD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55422" y="3229476"/>
              <a:ext cx="660257" cy="596851"/>
            </a:xfrm>
            <a:prstGeom prst="rect">
              <a:avLst/>
            </a:prstGeom>
          </p:spPr>
        </p:pic>
      </p:grp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1FD4C670-F7E7-E207-06C9-3473F0708A17}"/>
              </a:ext>
            </a:extLst>
          </p:cNvPr>
          <p:cNvGrpSpPr>
            <a:grpSpLocks noChangeAspect="1"/>
          </p:cNvGrpSpPr>
          <p:nvPr/>
        </p:nvGrpSpPr>
        <p:grpSpPr>
          <a:xfrm>
            <a:off x="8305408" y="5152401"/>
            <a:ext cx="864000" cy="864000"/>
            <a:chOff x="8305408" y="5101847"/>
            <a:chExt cx="960285" cy="960285"/>
          </a:xfrm>
        </p:grpSpPr>
        <p:sp>
          <p:nvSpPr>
            <p:cNvPr id="54" name="円/楕円 53">
              <a:extLst>
                <a:ext uri="{FF2B5EF4-FFF2-40B4-BE49-F238E27FC236}">
                  <a16:creationId xmlns:a16="http://schemas.microsoft.com/office/drawing/2014/main" id="{7EBD2F4E-EBCA-3FAA-6946-32B541E880D6}"/>
                </a:ext>
              </a:extLst>
            </p:cNvPr>
            <p:cNvSpPr/>
            <p:nvPr/>
          </p:nvSpPr>
          <p:spPr>
            <a:xfrm>
              <a:off x="8305408" y="5101847"/>
              <a:ext cx="960285" cy="96028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62" name="図 61" descr="アイコン&#10;&#10;自動的に生成された説明">
              <a:extLst>
                <a:ext uri="{FF2B5EF4-FFF2-40B4-BE49-F238E27FC236}">
                  <a16:creationId xmlns:a16="http://schemas.microsoft.com/office/drawing/2014/main" id="{A7957F61-01BF-8500-C807-CBBC8870AF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82129" y="5236241"/>
              <a:ext cx="640534" cy="640534"/>
            </a:xfrm>
            <a:prstGeom prst="rect">
              <a:avLst/>
            </a:prstGeom>
          </p:spPr>
        </p:pic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3FA079F2-6660-3B5E-3FBC-20A7C303C8EF}"/>
              </a:ext>
            </a:extLst>
          </p:cNvPr>
          <p:cNvGrpSpPr>
            <a:grpSpLocks noChangeAspect="1"/>
          </p:cNvGrpSpPr>
          <p:nvPr/>
        </p:nvGrpSpPr>
        <p:grpSpPr>
          <a:xfrm>
            <a:off x="8305408" y="4119766"/>
            <a:ext cx="864000" cy="864000"/>
            <a:chOff x="8305408" y="4068849"/>
            <a:chExt cx="960285" cy="960285"/>
          </a:xfrm>
        </p:grpSpPr>
        <p:sp>
          <p:nvSpPr>
            <p:cNvPr id="55" name="円/楕円 54">
              <a:extLst>
                <a:ext uri="{FF2B5EF4-FFF2-40B4-BE49-F238E27FC236}">
                  <a16:creationId xmlns:a16="http://schemas.microsoft.com/office/drawing/2014/main" id="{5E111196-7ACD-562F-06C9-A56D5583DC6B}"/>
                </a:ext>
              </a:extLst>
            </p:cNvPr>
            <p:cNvSpPr/>
            <p:nvPr/>
          </p:nvSpPr>
          <p:spPr>
            <a:xfrm>
              <a:off x="8305408" y="4068849"/>
              <a:ext cx="960285" cy="96028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3" name="グラフィックス 2" descr="歯車付きの頭 枠線">
              <a:extLst>
                <a:ext uri="{FF2B5EF4-FFF2-40B4-BE49-F238E27FC236}">
                  <a16:creationId xmlns:a16="http://schemas.microsoft.com/office/drawing/2014/main" id="{070352DD-AE6B-60EA-3F9A-5632C5CC52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466631" y="4214307"/>
              <a:ext cx="681684" cy="6816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81257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/>
              <a:t>ブランディング目的出稿時の推奨広告商品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F8640F-A29D-89DA-2F86-2B54EC452F97}"/>
              </a:ext>
            </a:extLst>
          </p:cNvPr>
          <p:cNvSpPr/>
          <p:nvPr/>
        </p:nvSpPr>
        <p:spPr>
          <a:xfrm>
            <a:off x="947738" y="1283911"/>
            <a:ext cx="1029652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機能的価値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と</a:t>
            </a:r>
            <a:r>
              <a:rPr kumimoji="0" lang="ja-JP" altLang="en-US" b="1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情緒的価値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それぞれの文脈に沿った</a:t>
            </a:r>
            <a:r>
              <a:rPr kumimoji="0" lang="ja-JP" altLang="en-US" b="1" kern="0">
                <a:solidFill>
                  <a:schemeClr val="accent6"/>
                </a:solidFill>
                <a:latin typeface="Meiryo" panose="020B0604030504040204" pitchFamily="34" charset="-128"/>
                <a:cs typeface="Calibri" panose="020F0502020204030204"/>
              </a:rPr>
              <a:t>コミュニケーションが重要</a:t>
            </a:r>
          </a:p>
          <a:p>
            <a:pPr algn="ctr">
              <a:lnSpc>
                <a:spcPct val="130000"/>
              </a:lnSpc>
              <a:defRPr/>
            </a:pP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Yahoo! JAPAN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ではそれぞれの目的にあわせて</a:t>
            </a:r>
            <a:r>
              <a:rPr kumimoji="0" lang="en-US" altLang="ja-JP" kern="0" dirty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2</a:t>
            </a:r>
            <a:r>
              <a:rPr kumimoji="0" lang="ja-JP" altLang="en-US" kern="0">
                <a:solidFill>
                  <a:schemeClr val="accent3"/>
                </a:solidFill>
                <a:latin typeface="Meiryo" panose="020B0604030504040204" pitchFamily="34" charset="-128"/>
                <a:cs typeface="Calibri" panose="020F0502020204030204"/>
              </a:rPr>
              <a:t>つの広告商品を推奨します</a:t>
            </a:r>
          </a:p>
        </p:txBody>
      </p:sp>
      <p:sp>
        <p:nvSpPr>
          <p:cNvPr id="65" name="左右矢印 64">
            <a:extLst>
              <a:ext uri="{FF2B5EF4-FFF2-40B4-BE49-F238E27FC236}">
                <a16:creationId xmlns:a16="http://schemas.microsoft.com/office/drawing/2014/main" id="{3C04CFC0-DF85-1DF1-F153-85B4A2E1D5A3}"/>
              </a:ext>
            </a:extLst>
          </p:cNvPr>
          <p:cNvSpPr/>
          <p:nvPr/>
        </p:nvSpPr>
        <p:spPr>
          <a:xfrm>
            <a:off x="947738" y="2287183"/>
            <a:ext cx="10296525" cy="843475"/>
          </a:xfrm>
          <a:prstGeom prst="leftRightArrow">
            <a:avLst>
              <a:gd name="adj1" fmla="val 60437"/>
              <a:gd name="adj2" fmla="val 50000"/>
            </a:avLst>
          </a:prstGeom>
          <a:gradFill>
            <a:gsLst>
              <a:gs pos="50000">
                <a:schemeClr val="accent1"/>
              </a:gs>
              <a:gs pos="0">
                <a:schemeClr val="accent5">
                  <a:lumMod val="75000"/>
                </a:schemeClr>
              </a:gs>
              <a:gs pos="100000">
                <a:schemeClr val="accent6"/>
              </a:gs>
            </a:gsLst>
            <a:lin ang="0" scaled="0"/>
          </a:gra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67" name="角丸四角形 66">
            <a:extLst>
              <a:ext uri="{FF2B5EF4-FFF2-40B4-BE49-F238E27FC236}">
                <a16:creationId xmlns:a16="http://schemas.microsoft.com/office/drawing/2014/main" id="{CB59BF8D-F775-3863-63F6-585736C7A370}"/>
              </a:ext>
            </a:extLst>
          </p:cNvPr>
          <p:cNvSpPr/>
          <p:nvPr/>
        </p:nvSpPr>
        <p:spPr>
          <a:xfrm>
            <a:off x="1395384" y="2551301"/>
            <a:ext cx="1125141" cy="346234"/>
          </a:xfrm>
          <a:prstGeom prst="roundRect">
            <a:avLst>
              <a:gd name="adj" fmla="val 50000"/>
            </a:avLst>
          </a:prstGeom>
          <a:noFill/>
          <a:ln w="12700">
            <a:noFill/>
          </a:ln>
          <a:effectLst>
            <a:outerShdw blurRad="25400" dist="12700" dir="16200000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</a:rPr>
              <a:t>機能的価値</a:t>
            </a:r>
            <a:endParaRPr kumimoji="1" lang="en-US" altLang="ja-JP" sz="1600" dirty="0">
              <a:solidFill>
                <a:schemeClr val="bg1"/>
              </a:solidFill>
            </a:endParaRPr>
          </a:p>
        </p:txBody>
      </p:sp>
      <p:sp>
        <p:nvSpPr>
          <p:cNvPr id="68" name="角丸四角形 67">
            <a:extLst>
              <a:ext uri="{FF2B5EF4-FFF2-40B4-BE49-F238E27FC236}">
                <a16:creationId xmlns:a16="http://schemas.microsoft.com/office/drawing/2014/main" id="{1A0E086C-D5DA-5368-7405-A03F5A1BC9CB}"/>
              </a:ext>
            </a:extLst>
          </p:cNvPr>
          <p:cNvSpPr/>
          <p:nvPr/>
        </p:nvSpPr>
        <p:spPr>
          <a:xfrm>
            <a:off x="9717974" y="2551301"/>
            <a:ext cx="1125141" cy="346234"/>
          </a:xfrm>
          <a:prstGeom prst="roundRect">
            <a:avLst>
              <a:gd name="adj" fmla="val 50000"/>
            </a:avLst>
          </a:prstGeom>
          <a:noFill/>
          <a:ln w="12700">
            <a:noFill/>
          </a:ln>
          <a:effectLst>
            <a:outerShdw blurRad="25400" dist="12700" dir="16200000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</a:rPr>
              <a:t>情緒的価値</a:t>
            </a:r>
            <a:endParaRPr kumimoji="1" lang="en-US" altLang="ja-JP" sz="1600" dirty="0">
              <a:solidFill>
                <a:schemeClr val="bg1"/>
              </a:solidFill>
            </a:endParaRP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E4C52D2A-0DE2-F953-1799-610CE9F70650}"/>
              </a:ext>
            </a:extLst>
          </p:cNvPr>
          <p:cNvSpPr txBox="1"/>
          <p:nvPr/>
        </p:nvSpPr>
        <p:spPr>
          <a:xfrm>
            <a:off x="1802616" y="3149070"/>
            <a:ext cx="3372208" cy="464247"/>
          </a:xfrm>
          <a:prstGeom prst="roundRect">
            <a:avLst>
              <a:gd name="adj" fmla="val 50000"/>
            </a:avLst>
          </a:prstGeom>
          <a:solidFill>
            <a:srgbClr val="E5EEF5"/>
          </a:solidFill>
          <a:ln w="12700" cap="flat">
            <a:noFill/>
            <a:miter lim="4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トップページ トピックス</a:t>
            </a:r>
            <a:r>
              <a:rPr kumimoji="0" lang="en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75" name="グループ化 74">
            <a:extLst>
              <a:ext uri="{FF2B5EF4-FFF2-40B4-BE49-F238E27FC236}">
                <a16:creationId xmlns:a16="http://schemas.microsoft.com/office/drawing/2014/main" id="{33CEC981-4837-EC5C-0549-6D981E93A5E4}"/>
              </a:ext>
            </a:extLst>
          </p:cNvPr>
          <p:cNvGrpSpPr/>
          <p:nvPr/>
        </p:nvGrpSpPr>
        <p:grpSpPr>
          <a:xfrm>
            <a:off x="7463993" y="3739097"/>
            <a:ext cx="2475816" cy="3118903"/>
            <a:chOff x="2189174" y="3488545"/>
            <a:chExt cx="2475816" cy="3118903"/>
          </a:xfrm>
        </p:grpSpPr>
        <p:pic>
          <p:nvPicPr>
            <p:cNvPr id="76" name="図 75">
              <a:extLst>
                <a:ext uri="{FF2B5EF4-FFF2-40B4-BE49-F238E27FC236}">
                  <a16:creationId xmlns:a16="http://schemas.microsoft.com/office/drawing/2014/main" id="{32427B6B-32A1-742C-72A4-77C5D58FBF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612" b="32747"/>
            <a:stretch/>
          </p:blipFill>
          <p:spPr>
            <a:xfrm>
              <a:off x="2358641" y="3633625"/>
              <a:ext cx="2124000" cy="2973823"/>
            </a:xfrm>
            <a:prstGeom prst="rect">
              <a:avLst/>
            </a:prstGeom>
          </p:spPr>
        </p:pic>
        <p:pic>
          <p:nvPicPr>
            <p:cNvPr id="77" name="図 76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39AED44F-170B-CF56-A62E-8F01447D70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6891"/>
            <a:stretch/>
          </p:blipFill>
          <p:spPr>
            <a:xfrm>
              <a:off x="2189174" y="3488545"/>
              <a:ext cx="2475816" cy="3118903"/>
            </a:xfrm>
            <a:prstGeom prst="rect">
              <a:avLst/>
            </a:prstGeom>
            <a:effectLst/>
          </p:spPr>
        </p:pic>
      </p:grp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AF7B61C2-BEAD-77D2-4AA5-D34C99D513B8}"/>
              </a:ext>
            </a:extLst>
          </p:cNvPr>
          <p:cNvSpPr txBox="1"/>
          <p:nvPr/>
        </p:nvSpPr>
        <p:spPr>
          <a:xfrm>
            <a:off x="7015797" y="3134166"/>
            <a:ext cx="3372208" cy="46424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flat">
            <a:noFill/>
            <a:miter lim="400000"/>
          </a:ln>
          <a:effectLst>
            <a:outerShdw dist="25400" dir="2700000" algn="tl" rotWithShape="0">
              <a:schemeClr val="accent6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87" name="図 86">
            <a:extLst>
              <a:ext uri="{FF2B5EF4-FFF2-40B4-BE49-F238E27FC236}">
                <a16:creationId xmlns:a16="http://schemas.microsoft.com/office/drawing/2014/main" id="{3286BCEF-8D0C-3ACC-8447-B6FD569306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/>
        </p:blipFill>
        <p:spPr>
          <a:xfrm>
            <a:off x="7654035" y="4444583"/>
            <a:ext cx="2088000" cy="1190215"/>
          </a:xfrm>
          <a:prstGeom prst="rect">
            <a:avLst/>
          </a:prstGeom>
          <a:ln w="19050">
            <a:solidFill>
              <a:schemeClr val="accent6"/>
            </a:solidFill>
          </a:ln>
          <a:effectLst>
            <a:outerShdw blurRad="38100" dist="25400" dir="2700000" algn="tl" rotWithShape="0">
              <a:schemeClr val="accent6">
                <a:lumMod val="75000"/>
                <a:alpha val="40000"/>
              </a:schemeClr>
            </a:outerShdw>
          </a:effectLst>
        </p:spPr>
      </p:pic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8F0096F6-CD33-9C60-9494-8B9534075CB1}"/>
              </a:ext>
            </a:extLst>
          </p:cNvPr>
          <p:cNvGrpSpPr>
            <a:grpSpLocks noChangeAspect="1"/>
          </p:cNvGrpSpPr>
          <p:nvPr/>
        </p:nvGrpSpPr>
        <p:grpSpPr>
          <a:xfrm>
            <a:off x="2258296" y="3763267"/>
            <a:ext cx="2476800" cy="3132834"/>
            <a:chOff x="931156" y="1340379"/>
            <a:chExt cx="2475816" cy="3131590"/>
          </a:xfrm>
        </p:grpSpPr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0EA51A40-1763-D59F-A0B1-3DAA58AD9D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77604"/>
            <a:stretch/>
          </p:blipFill>
          <p:spPr>
            <a:xfrm>
              <a:off x="1096020" y="1553910"/>
              <a:ext cx="2146089" cy="2918059"/>
            </a:xfrm>
            <a:prstGeom prst="rect">
              <a:avLst/>
            </a:prstGeom>
          </p:spPr>
        </p:pic>
        <p:pic>
          <p:nvPicPr>
            <p:cNvPr id="14" name="図 13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E03852A6-1D58-736A-5CA4-A50496C448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7104"/>
            <a:stretch/>
          </p:blipFill>
          <p:spPr>
            <a:xfrm>
              <a:off x="931156" y="1340379"/>
              <a:ext cx="2475816" cy="3108402"/>
            </a:xfrm>
            <a:prstGeom prst="rect">
              <a:avLst/>
            </a:prstGeom>
            <a:effectLst/>
          </p:spPr>
        </p:pic>
      </p:grpSp>
      <p:pic>
        <p:nvPicPr>
          <p:cNvPr id="17" name="図 16">
            <a:extLst>
              <a:ext uri="{FF2B5EF4-FFF2-40B4-BE49-F238E27FC236}">
                <a16:creationId xmlns:a16="http://schemas.microsoft.com/office/drawing/2014/main" id="{3F68384A-4122-508F-FB86-6025ABBE1B5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442" b="66919"/>
          <a:stretch/>
        </p:blipFill>
        <p:spPr>
          <a:xfrm>
            <a:off x="2422897" y="5796129"/>
            <a:ext cx="2124000" cy="1100945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659CECB1-CA5C-0A8A-4216-A77E798DB53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2897" y="5646647"/>
            <a:ext cx="2143190" cy="19483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23014AD8-92C8-D885-0689-6E39B7A66AF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2412229" y="6003153"/>
            <a:ext cx="2176586" cy="583200"/>
          </a:xfrm>
          <a:prstGeom prst="rect">
            <a:avLst/>
          </a:prstGeom>
          <a:effectLst/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34591419-7044-FB7D-B01A-1FB3970FD114}"/>
              </a:ext>
            </a:extLst>
          </p:cNvPr>
          <p:cNvSpPr/>
          <p:nvPr/>
        </p:nvSpPr>
        <p:spPr>
          <a:xfrm>
            <a:off x="2426053" y="6036735"/>
            <a:ext cx="2124000" cy="504000"/>
          </a:xfrm>
          <a:prstGeom prst="rect">
            <a:avLst/>
          </a:prstGeom>
          <a:solidFill>
            <a:schemeClr val="accent5">
              <a:lumMod val="75000"/>
              <a:alpha val="5000"/>
            </a:schemeClr>
          </a:solidFill>
          <a:ln w="127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1" name="グラフィックス 20" descr="矢印: 時計回りの曲線 単色塗りつぶし">
            <a:extLst>
              <a:ext uri="{FF2B5EF4-FFF2-40B4-BE49-F238E27FC236}">
                <a16:creationId xmlns:a16="http://schemas.microsoft.com/office/drawing/2014/main" id="{66A1C833-1ED1-E0DB-CE05-4BA0C3F4EDF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2106337" flipV="1">
            <a:off x="4430357" y="5743450"/>
            <a:ext cx="563408" cy="563408"/>
          </a:xfrm>
          <a:prstGeom prst="rect">
            <a:avLst/>
          </a:prstGeom>
          <a:effectLst>
            <a:outerShdw dist="38100" dir="8100000" algn="tr" rotWithShape="0">
              <a:schemeClr val="bg1"/>
            </a:outerShdw>
          </a:effectLst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E2F7A9F5-F8DD-F483-6B48-45BF1A7B0F51}"/>
              </a:ext>
            </a:extLst>
          </p:cNvPr>
          <p:cNvGrpSpPr/>
          <p:nvPr/>
        </p:nvGrpSpPr>
        <p:grpSpPr>
          <a:xfrm>
            <a:off x="2998400" y="4875464"/>
            <a:ext cx="3430691" cy="843475"/>
            <a:chOff x="2907194" y="4954015"/>
            <a:chExt cx="3430691" cy="843475"/>
          </a:xfrm>
        </p:grpSpPr>
        <p:pic>
          <p:nvPicPr>
            <p:cNvPr id="9" name="図 8" descr="Web サイト&#10;&#10;自動的に生成された説明">
              <a:extLst>
                <a:ext uri="{FF2B5EF4-FFF2-40B4-BE49-F238E27FC236}">
                  <a16:creationId xmlns:a16="http://schemas.microsoft.com/office/drawing/2014/main" id="{2E78CF00-F722-BCBD-9225-BB50E68748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27" t="26342" r="2021" b="69672"/>
            <a:stretch/>
          </p:blipFill>
          <p:spPr>
            <a:xfrm>
              <a:off x="2907194" y="4954015"/>
              <a:ext cx="3430691" cy="843475"/>
            </a:xfrm>
            <a:prstGeom prst="rect">
              <a:avLst/>
            </a:prstGeom>
            <a:ln w="12700">
              <a:solidFill>
                <a:schemeClr val="accent5"/>
              </a:solidFill>
            </a:ln>
            <a:effectLst>
              <a:outerShdw blurRad="38100" dist="25400" dir="2700000" algn="tl" rotWithShape="0">
                <a:schemeClr val="accent5">
                  <a:lumMod val="75000"/>
                  <a:alpha val="40000"/>
                </a:schemeClr>
              </a:outerShdw>
            </a:effectLst>
          </p:spPr>
        </p:pic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0A871737-CA1B-33B3-2087-5FA92E9475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32" t="1" r="25131" b="11799"/>
            <a:stretch/>
          </p:blipFill>
          <p:spPr>
            <a:xfrm>
              <a:off x="2971980" y="5043161"/>
              <a:ext cx="673899" cy="673899"/>
            </a:xfrm>
            <a:prstGeom prst="rect">
              <a:avLst/>
            </a:prstGeom>
          </p:spPr>
        </p:pic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75080B4E-DE0D-BE2B-474D-FE3836946226}"/>
                </a:ext>
              </a:extLst>
            </p:cNvPr>
            <p:cNvSpPr txBox="1"/>
            <p:nvPr/>
          </p:nvSpPr>
          <p:spPr>
            <a:xfrm>
              <a:off x="3677993" y="5153925"/>
              <a:ext cx="2393915" cy="242966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36000" tIns="72000" rIns="144000" bIns="72000" numCol="1" spcCol="38100" rtlCol="0" anchor="t">
              <a:noAutofit/>
            </a:bodyPr>
            <a:lstStyle/>
            <a:p>
              <a:pPr marL="0" marR="0" lvl="0" indent="0" defTabSz="8255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1" u="none" strike="noStrike" kern="0" cap="none" spc="0" normalizeH="0" baseline="0" noProof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</a:rPr>
                <a:t>どこまで進化 自動運転技術</a:t>
              </a:r>
              <a:endParaRPr kumimoji="0" lang="en-US" altLang="ja-JP" sz="1200" b="1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ADDFF384-3143-AB83-AE95-96C53EF2F52D}"/>
                </a:ext>
              </a:extLst>
            </p:cNvPr>
            <p:cNvSpPr txBox="1"/>
            <p:nvPr/>
          </p:nvSpPr>
          <p:spPr>
            <a:xfrm>
              <a:off x="3699137" y="5386323"/>
              <a:ext cx="1325581" cy="21633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36000" tIns="72000" rIns="144000" bIns="72000" numCol="1" spcCol="38100" rtlCol="0" anchor="t">
              <a:noAutofit/>
            </a:bodyPr>
            <a:lstStyle/>
            <a:p>
              <a:pPr marL="0" marR="0" lvl="0" indent="0" defTabSz="8255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800" kern="0">
                  <a:solidFill>
                    <a:schemeClr val="accent3"/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クライアント名</a:t>
              </a:r>
              <a:r>
                <a:rPr kumimoji="0" lang="en-US" altLang="ja-JP" sz="800" kern="0" dirty="0">
                  <a:solidFill>
                    <a:schemeClr val="accent3"/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 / </a:t>
              </a:r>
              <a:r>
                <a:rPr kumimoji="0" lang="ja-JP" altLang="en-US" sz="800" kern="0">
                  <a:solidFill>
                    <a:schemeClr val="accent3"/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商品名</a:t>
              </a:r>
              <a:endParaRPr kumimoji="0" lang="ja-JP" altLang="en-US" sz="80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51484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1EC15BD-3DA2-F629-3799-E95DFFD885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ja-JP" dirty="0"/>
              <a:t>02</a:t>
            </a:r>
            <a:endParaRPr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956E079-8A24-AAF5-F393-7027BF63B62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 wrap="none"/>
          <a:lstStyle/>
          <a:p>
            <a:r>
              <a:rPr lang="ja-JP" altLang="en-US" sz="1800">
                <a:latin typeface="Meiryo" panose="020B0604030504040204" pitchFamily="34" charset="-128"/>
                <a:ea typeface="Meiryo" panose="020B0604030504040204" pitchFamily="34" charset="-128"/>
              </a:rPr>
              <a:t>推奨広告商品①</a:t>
            </a:r>
            <a:endParaRPr lang="en-US" altLang="ja-JP" sz="18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トップページ</a:t>
            </a:r>
            <a:r>
              <a:rPr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lang="en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endParaRPr kumimoji="1" lang="ja-JP" altLang="en-US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6" name="図プレースホルダー 5">
            <a:extLst>
              <a:ext uri="{FF2B5EF4-FFF2-40B4-BE49-F238E27FC236}">
                <a16:creationId xmlns:a16="http://schemas.microsoft.com/office/drawing/2014/main" id="{3FA0BC09-FA5F-5393-C7FD-7DACFC03779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9" b="3839"/>
          <a:stretch/>
        </p:blipFill>
        <p:spPr>
          <a:xfrm>
            <a:off x="2416413" y="2986689"/>
            <a:ext cx="1476000" cy="1362669"/>
          </a:xfrm>
        </p:spPr>
      </p:pic>
    </p:spTree>
    <p:extLst>
      <p:ext uri="{BB962C8B-B14F-4D97-AF65-F5344CB8AC3E}">
        <p14:creationId xmlns:p14="http://schemas.microsoft.com/office/powerpoint/2010/main" val="926839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F9370F3D-9FCB-FB39-8C88-EE1F8BD94C5F}"/>
              </a:ext>
            </a:extLst>
          </p:cNvPr>
          <p:cNvSpPr/>
          <p:nvPr/>
        </p:nvSpPr>
        <p:spPr>
          <a:xfrm>
            <a:off x="3830238" y="1699404"/>
            <a:ext cx="7414023" cy="1982009"/>
          </a:xfrm>
          <a:prstGeom prst="rect">
            <a:avLst/>
          </a:prstGeom>
          <a:solidFill>
            <a:srgbClr val="E5EEF5"/>
          </a:solidFill>
          <a:ln w="9525">
            <a:noFill/>
          </a:ln>
          <a:effectLst>
            <a:outerShdw blurRad="38100" dist="25400" dir="2700000" algn="tl" rotWithShape="0">
              <a:schemeClr val="accent5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b="0" i="0" u="none" strike="noStrike" kern="0" cap="none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Calibri" panose="020F0502020204030204"/>
              </a:rPr>
              <a:t>ブランドの持つ機能的価値の情報発信に最適</a:t>
            </a:r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EB0F798D-F25E-6879-BAF1-DB69A59C6E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ja-JP" altLang="en-US"/>
              <a:t>トップページ</a:t>
            </a:r>
            <a:r>
              <a:rPr lang="en-US" altLang="ja-JP" dirty="0"/>
              <a:t> </a:t>
            </a:r>
            <a:r>
              <a:rPr lang="ja-JP" altLang="en-US"/>
              <a:t> トピックス</a:t>
            </a:r>
            <a:r>
              <a:rPr lang="en" altLang="ja-JP" dirty="0"/>
              <a:t>PR</a:t>
            </a:r>
            <a:r>
              <a:rPr lang="en-US" altLang="ja-JP" dirty="0"/>
              <a:t> </a:t>
            </a:r>
            <a:r>
              <a:rPr lang="en" altLang="ja-JP" dirty="0"/>
              <a:t> 2</a:t>
            </a:r>
            <a:r>
              <a:rPr lang="ja-JP" altLang="en-US"/>
              <a:t>つのポイント</a:t>
            </a: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8E8EABB2-AF81-409D-49A3-71EFB8C5CBF9}"/>
              </a:ext>
            </a:extLst>
          </p:cNvPr>
          <p:cNvGrpSpPr/>
          <p:nvPr/>
        </p:nvGrpSpPr>
        <p:grpSpPr>
          <a:xfrm>
            <a:off x="947738" y="1267404"/>
            <a:ext cx="2561944" cy="5127793"/>
            <a:chOff x="931156" y="1340379"/>
            <a:chExt cx="2475816" cy="4955406"/>
          </a:xfrm>
        </p:grpSpPr>
        <p:pic>
          <p:nvPicPr>
            <p:cNvPr id="70" name="図 69">
              <a:extLst>
                <a:ext uri="{FF2B5EF4-FFF2-40B4-BE49-F238E27FC236}">
                  <a16:creationId xmlns:a16="http://schemas.microsoft.com/office/drawing/2014/main" id="{E379A189-B75B-AEE0-2BBB-0CD3CBC784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66" name="図 65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BE882ABC-3DD9-6C0A-7095-357EE577E1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3DCDAE4-3DB4-D4FA-883D-D2B8B7584B0F}"/>
              </a:ext>
            </a:extLst>
          </p:cNvPr>
          <p:cNvSpPr txBox="1"/>
          <p:nvPr/>
        </p:nvSpPr>
        <p:spPr>
          <a:xfrm>
            <a:off x="4187654" y="2049543"/>
            <a:ext cx="2860453" cy="43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 トピックス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E21E590-AAC0-E7C8-9871-B5F71998ADFE}"/>
              </a:ext>
            </a:extLst>
          </p:cNvPr>
          <p:cNvSpPr txBox="1"/>
          <p:nvPr/>
        </p:nvSpPr>
        <p:spPr>
          <a:xfrm>
            <a:off x="7539261" y="2130137"/>
            <a:ext cx="3378200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世の中ゴトの情報取得のために利用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6FA9B2A-A22B-D0E4-9A15-035F681644A9}"/>
              </a:ext>
            </a:extLst>
          </p:cNvPr>
          <p:cNvSpPr txBox="1"/>
          <p:nvPr/>
        </p:nvSpPr>
        <p:spPr>
          <a:xfrm>
            <a:off x="7212460" y="2149366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0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D4B4B1B2-73BC-9BBF-3550-0EDF581514FA}"/>
              </a:ext>
            </a:extLst>
          </p:cNvPr>
          <p:cNvSpPr/>
          <p:nvPr/>
        </p:nvSpPr>
        <p:spPr>
          <a:xfrm>
            <a:off x="3830239" y="1267404"/>
            <a:ext cx="2561944" cy="4320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 w="9525">
            <a:noFill/>
          </a:ln>
          <a:effectLst>
            <a:outerShdw dist="25400" algn="l" rotWithShape="0">
              <a:schemeClr val="accent5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40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ポイント</a:t>
            </a:r>
            <a:r>
              <a:rPr kumimoji="1" lang="en-US" altLang="ja-JP" sz="160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en-US" altLang="ja-JP" sz="200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①</a:t>
            </a:r>
            <a:endParaRPr kumimoji="1" lang="ja-JP" altLang="en-US" sz="2000" spc="3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EC543E57-1836-1122-9E37-BD3818B8BAA7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2601827"/>
            <a:ext cx="326201" cy="180000"/>
            <a:chOff x="5270129" y="3256673"/>
            <a:chExt cx="396700" cy="218901"/>
          </a:xfrm>
        </p:grpSpPr>
        <p:sp>
          <p:nvSpPr>
            <p:cNvPr id="12" name="直角三角形 11">
              <a:extLst>
                <a:ext uri="{FF2B5EF4-FFF2-40B4-BE49-F238E27FC236}">
                  <a16:creationId xmlns:a16="http://schemas.microsoft.com/office/drawing/2014/main" id="{9262CF39-9524-96D7-E0F0-4EFA1795E8D8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chemeClr val="accent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直角三角形 13">
              <a:extLst>
                <a:ext uri="{FF2B5EF4-FFF2-40B4-BE49-F238E27FC236}">
                  <a16:creationId xmlns:a16="http://schemas.microsoft.com/office/drawing/2014/main" id="{5DEAABDF-F4AE-8DAC-C157-0ABF934D9602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B2C5D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D535DC35-AAFB-2517-E576-A7FA46129F34}"/>
              </a:ext>
            </a:extLst>
          </p:cNvPr>
          <p:cNvSpPr/>
          <p:nvPr/>
        </p:nvSpPr>
        <p:spPr>
          <a:xfrm>
            <a:off x="3830238" y="4414029"/>
            <a:ext cx="7414023" cy="1982009"/>
          </a:xfrm>
          <a:prstGeom prst="rect">
            <a:avLst/>
          </a:prstGeom>
          <a:solidFill>
            <a:srgbClr val="E5EEF5"/>
          </a:solidFill>
          <a:ln w="9525">
            <a:noFill/>
          </a:ln>
          <a:effectLst>
            <a:outerShdw blurRad="38100" dist="25400" dir="2700000" algn="tl" rotWithShape="0">
              <a:schemeClr val="accent5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b="0" i="0" u="none" strike="noStrike" kern="0" cap="none" normalizeH="0" baseline="0" noProof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Calibri" panose="020F0502020204030204"/>
              </a:rPr>
              <a:t>マス的な活用や潜在層へのアプローチに最適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07229CC-2036-16C5-2C4A-0D880D3794B0}"/>
              </a:ext>
            </a:extLst>
          </p:cNvPr>
          <p:cNvSpPr txBox="1"/>
          <p:nvPr/>
        </p:nvSpPr>
        <p:spPr>
          <a:xfrm>
            <a:off x="4187654" y="4764168"/>
            <a:ext cx="2860453" cy="43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 cap="flat">
            <a:noFill/>
            <a:miter lim="400000"/>
          </a:ln>
          <a:effectLst>
            <a:outerShdw dist="25400" dir="2700000" algn="tl" rotWithShape="0">
              <a:schemeClr val="accent5">
                <a:lumMod val="75000"/>
                <a:alpha val="40000"/>
              </a:scheme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i="0" u="none" strike="noStrike" kern="0" cap="none" spc="0" normalizeH="0" baseline="0" noProof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ニュースメディア</a:t>
            </a:r>
            <a:endParaRPr kumimoji="0" lang="ja-JP" altLang="en-US" sz="1400" i="0" u="none" strike="noStrike" kern="0" cap="none" spc="0" normalizeH="0" baseline="0" noProof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4FCBEFD9-201E-2DD5-79D4-B180016D3543}"/>
              </a:ext>
            </a:extLst>
          </p:cNvPr>
          <p:cNvSpPr txBox="1"/>
          <p:nvPr/>
        </p:nvSpPr>
        <p:spPr>
          <a:xfrm>
            <a:off x="7539261" y="4844762"/>
            <a:ext cx="3167063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情報受容度が高いマインドで利用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4744DFB7-954B-C7E7-9391-4E91CC2496C0}"/>
              </a:ext>
            </a:extLst>
          </p:cNvPr>
          <p:cNvSpPr txBox="1"/>
          <p:nvPr/>
        </p:nvSpPr>
        <p:spPr>
          <a:xfrm>
            <a:off x="7212460" y="4863991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marL="0" marR="0" lvl="0" indent="0" algn="ctr" defTabSz="8255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00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i="0" u="none" strike="noStrike" kern="0" cap="none" spc="0" normalizeH="0" baseline="0" noProof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4" name="角丸四角形 33">
            <a:extLst>
              <a:ext uri="{FF2B5EF4-FFF2-40B4-BE49-F238E27FC236}">
                <a16:creationId xmlns:a16="http://schemas.microsoft.com/office/drawing/2014/main" id="{C624F36E-6284-1309-EB3C-459E6D5C2255}"/>
              </a:ext>
            </a:extLst>
          </p:cNvPr>
          <p:cNvSpPr/>
          <p:nvPr/>
        </p:nvSpPr>
        <p:spPr>
          <a:xfrm>
            <a:off x="3830239" y="3982029"/>
            <a:ext cx="2561944" cy="4320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 w="9525">
            <a:noFill/>
          </a:ln>
          <a:effectLst>
            <a:outerShdw dist="25400" algn="l" rotWithShape="0">
              <a:schemeClr val="accent5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40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ポイント</a:t>
            </a:r>
            <a:r>
              <a:rPr kumimoji="1" lang="en-US" altLang="ja-JP" sz="1600" spc="3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1" lang="ja-JP" altLang="en-US" sz="2000" spc="3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②</a:t>
            </a:r>
            <a:endParaRPr kumimoji="1" lang="ja-JP" altLang="en-US" sz="2000" spc="3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51E1AF7D-43BA-9B6D-ED2E-3922DC098DB6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5316452"/>
            <a:ext cx="326201" cy="180000"/>
            <a:chOff x="5270129" y="3256673"/>
            <a:chExt cx="396700" cy="218901"/>
          </a:xfrm>
        </p:grpSpPr>
        <p:sp>
          <p:nvSpPr>
            <p:cNvPr id="36" name="直角三角形 35">
              <a:extLst>
                <a:ext uri="{FF2B5EF4-FFF2-40B4-BE49-F238E27FC236}">
                  <a16:creationId xmlns:a16="http://schemas.microsoft.com/office/drawing/2014/main" id="{64FE1033-130C-C366-5AD7-FC253959704A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chemeClr val="accent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直角三角形 36">
              <a:extLst>
                <a:ext uri="{FF2B5EF4-FFF2-40B4-BE49-F238E27FC236}">
                  <a16:creationId xmlns:a16="http://schemas.microsoft.com/office/drawing/2014/main" id="{89A0083C-06D2-F730-191C-3EE0B0929AEC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B2C5D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pic>
        <p:nvPicPr>
          <p:cNvPr id="48" name="グラフィックス 47" descr="チェック マーク 単色塗りつぶし">
            <a:extLst>
              <a:ext uri="{FF2B5EF4-FFF2-40B4-BE49-F238E27FC236}">
                <a16:creationId xmlns:a16="http://schemas.microsoft.com/office/drawing/2014/main" id="{C974F2FF-1489-FFF2-21BF-0B80DF4FC5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56901" y="3133851"/>
            <a:ext cx="254310" cy="254310"/>
          </a:xfrm>
          <a:prstGeom prst="rect">
            <a:avLst/>
          </a:prstGeom>
        </p:spPr>
      </p:pic>
      <p:cxnSp>
        <p:nvCxnSpPr>
          <p:cNvPr id="52" name="直線コネクタ 51">
            <a:extLst>
              <a:ext uri="{FF2B5EF4-FFF2-40B4-BE49-F238E27FC236}">
                <a16:creationId xmlns:a16="http://schemas.microsoft.com/office/drawing/2014/main" id="{0CC2262C-2B9F-7CA8-42D0-5A261A427B75}"/>
              </a:ext>
            </a:extLst>
          </p:cNvPr>
          <p:cNvCxnSpPr>
            <a:cxnSpLocks/>
          </p:cNvCxnSpPr>
          <p:nvPr/>
        </p:nvCxnSpPr>
        <p:spPr>
          <a:xfrm>
            <a:off x="5254744" y="3424816"/>
            <a:ext cx="4646494" cy="0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グラフィックス 53" descr="チェック マーク 単色塗りつぶし">
            <a:extLst>
              <a:ext uri="{FF2B5EF4-FFF2-40B4-BE49-F238E27FC236}">
                <a16:creationId xmlns:a16="http://schemas.microsoft.com/office/drawing/2014/main" id="{1EE86645-F892-AF2E-CA80-3F5D23A3930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56901" y="5848476"/>
            <a:ext cx="254310" cy="254310"/>
          </a:xfrm>
          <a:prstGeom prst="rect">
            <a:avLst/>
          </a:prstGeom>
        </p:spPr>
      </p:pic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5CB5D11D-36A7-B9C1-D723-3C0C5CC2CD44}"/>
              </a:ext>
            </a:extLst>
          </p:cNvPr>
          <p:cNvCxnSpPr>
            <a:cxnSpLocks/>
          </p:cNvCxnSpPr>
          <p:nvPr/>
        </p:nvCxnSpPr>
        <p:spPr>
          <a:xfrm>
            <a:off x="5254744" y="6139441"/>
            <a:ext cx="4646494" cy="0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5125542"/>
      </p:ext>
    </p:extLst>
  </p:cSld>
  <p:clrMapOvr>
    <a:masterClrMapping/>
  </p:clrMapOvr>
</p:sld>
</file>

<file path=ppt/theme/theme1.xml><?xml version="1.0" encoding="utf-8"?>
<a:theme xmlns:a="http://schemas.openxmlformats.org/drawingml/2006/main" name="表紙">
  <a:themeElements>
    <a:clrScheme name="Yahoo広告カラーパレット">
      <a:dk1>
        <a:srgbClr val="000000"/>
      </a:dk1>
      <a:lt1>
        <a:srgbClr val="FFFFFF"/>
      </a:lt1>
      <a:dk2>
        <a:srgbClr val="212121"/>
      </a:dk2>
      <a:lt2>
        <a:srgbClr val="CCCCCC"/>
      </a:lt2>
      <a:accent1>
        <a:srgbClr val="F5F5F5"/>
      </a:accent1>
      <a:accent2>
        <a:srgbClr val="FCEDED"/>
      </a:accent2>
      <a:accent3>
        <a:srgbClr val="545454"/>
      </a:accent3>
      <a:accent4>
        <a:srgbClr val="F6B600"/>
      </a:accent4>
      <a:accent5>
        <a:srgbClr val="00569B"/>
      </a:accent5>
      <a:accent6>
        <a:srgbClr val="C9002C"/>
      </a:accent6>
      <a:hlink>
        <a:srgbClr val="1A72B0"/>
      </a:hlink>
      <a:folHlink>
        <a:srgbClr val="005F5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3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3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kumimoji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プレゼンテーション18" id="{9B30A586-1A29-7B4A-91BD-BE8E61F22E7C}" vid="{6AFB665D-BE54-A544-807E-494758DA054B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テーマ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 テーマ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Yahoo広告カラーパレット">
    <a:dk1>
      <a:srgbClr val="000000"/>
    </a:dk1>
    <a:lt1>
      <a:srgbClr val="F5F5F5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Yahoo広告カラーパレット">
    <a:dk1>
      <a:srgbClr val="000000"/>
    </a:dk1>
    <a:lt1>
      <a:srgbClr val="F5F5F5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【社外秘】mscテンプレート_2016</Template>
  <TotalTime>36307</TotalTime>
  <Words>2327</Words>
  <Application>Microsoft Office PowerPoint</Application>
  <PresentationFormat>ワイド画面</PresentationFormat>
  <Paragraphs>443</Paragraphs>
  <Slides>39</Slides>
  <Notes>37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39</vt:i4>
      </vt:variant>
    </vt:vector>
  </HeadingPairs>
  <TitlesOfParts>
    <vt:vector size="49" baseType="lpstr">
      <vt:lpstr>Hiragino Kaku Gothic Pro</vt:lpstr>
      <vt:lpstr>メイリオ</vt:lpstr>
      <vt:lpstr>メイリオ</vt:lpstr>
      <vt:lpstr>Yu Gothic</vt:lpstr>
      <vt:lpstr>Yu Gothic</vt:lpstr>
      <vt:lpstr>Yu Gothic Medium</vt:lpstr>
      <vt:lpstr>Arial</vt:lpstr>
      <vt:lpstr>Calibri</vt:lpstr>
      <vt:lpstr>Segoe UI</vt:lpstr>
      <vt:lpstr>表紙</vt:lpstr>
      <vt:lpstr>ブランディング目的出稿時の 推奨プラン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加賀谷 有里</dc:creator>
  <cp:keywords/>
  <dc:description/>
  <cp:lastModifiedBy>宮崎 佐津紀</cp:lastModifiedBy>
  <cp:revision>604</cp:revision>
  <dcterms:created xsi:type="dcterms:W3CDTF">2020-02-26T07:28:11Z</dcterms:created>
  <dcterms:modified xsi:type="dcterms:W3CDTF">2023-08-14T03:03:08Z</dcterms:modified>
  <cp:category/>
</cp:coreProperties>
</file>