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6"/>
  </p:notesMasterIdLst>
  <p:sldIdLst>
    <p:sldId id="562" r:id="rId2"/>
    <p:sldId id="567" r:id="rId3"/>
    <p:sldId id="563" r:id="rId4"/>
    <p:sldId id="564" r:id="rId5"/>
    <p:sldId id="566" r:id="rId6"/>
    <p:sldId id="568" r:id="rId7"/>
    <p:sldId id="569" r:id="rId8"/>
    <p:sldId id="571" r:id="rId9"/>
    <p:sldId id="570" r:id="rId10"/>
    <p:sldId id="573" r:id="rId11"/>
    <p:sldId id="572" r:id="rId12"/>
    <p:sldId id="574" r:id="rId13"/>
    <p:sldId id="575" r:id="rId14"/>
    <p:sldId id="598" r:id="rId15"/>
    <p:sldId id="577" r:id="rId16"/>
    <p:sldId id="599" r:id="rId17"/>
    <p:sldId id="600" r:id="rId18"/>
    <p:sldId id="580" r:id="rId19"/>
    <p:sldId id="583" r:id="rId20"/>
    <p:sldId id="582" r:id="rId21"/>
    <p:sldId id="584" r:id="rId22"/>
    <p:sldId id="585" r:id="rId23"/>
    <p:sldId id="586" r:id="rId24"/>
    <p:sldId id="601" r:id="rId25"/>
    <p:sldId id="602" r:id="rId26"/>
    <p:sldId id="590" r:id="rId27"/>
    <p:sldId id="591" r:id="rId28"/>
    <p:sldId id="603" r:id="rId29"/>
    <p:sldId id="593" r:id="rId30"/>
    <p:sldId id="594" r:id="rId31"/>
    <p:sldId id="595" r:id="rId32"/>
    <p:sldId id="596" r:id="rId33"/>
    <p:sldId id="597" r:id="rId34"/>
    <p:sldId id="565" r:id="rId3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AAAAA"/>
    <a:srgbClr val="FFF8E4"/>
    <a:srgbClr val="FFFBF2"/>
    <a:srgbClr val="F5C3C3"/>
    <a:srgbClr val="FFFFFF"/>
    <a:srgbClr val="C9002C"/>
    <a:srgbClr val="F6B600"/>
    <a:srgbClr val="545454"/>
    <a:srgbClr val="999999"/>
    <a:srgbClr val="B98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C13DBE-CCF9-4C2E-A739-1C6E1FAA78C0}" v="140" dt="2024-09-10T09:55:41.71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77" autoAdjust="0"/>
    <p:restoredTop sz="96301" autoAdjust="0"/>
  </p:normalViewPr>
  <p:slideViewPr>
    <p:cSldViewPr snapToGrid="0">
      <p:cViewPr varScale="1">
        <p:scale>
          <a:sx n="80" d="100"/>
          <a:sy n="80" d="100"/>
        </p:scale>
        <p:origin x="60" y="618"/>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rkajita\Desktop\&#36039;&#26009;&#20316;&#25104;&#29992;&#12487;&#12540;&#12479;&#12288;&#9733;1120161_GT_&#35519;&#26619;&#32080;&#26524;.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rkajita\Desktop\Book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rkajita\Desktop\Book1.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rkajita\Desktop\Book1.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rkajita\Desktop\Book1.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rkajita\Desktop\Book1.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598425554494548E-2"/>
          <c:y val="4.3023786887815704E-2"/>
          <c:w val="0.98240157444550535"/>
          <c:h val="0.91395242622436856"/>
        </c:manualLayout>
      </c:layout>
      <c:barChart>
        <c:barDir val="col"/>
        <c:grouping val="clustered"/>
        <c:varyColors val="0"/>
        <c:ser>
          <c:idx val="0"/>
          <c:order val="0"/>
          <c:spPr>
            <a:solidFill>
              <a:schemeClr val="bg1">
                <a:lumMod val="75000"/>
              </a:schemeClr>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7A24-534B-A7C0-6CCFD2D4A072}"/>
              </c:ext>
            </c:extLst>
          </c:dPt>
          <c:dPt>
            <c:idx val="1"/>
            <c:invertIfNegative val="0"/>
            <c:bubble3D val="0"/>
            <c:spPr>
              <a:solidFill>
                <a:srgbClr val="FF0000">
                  <a:alpha val="30000"/>
                </a:srgbClr>
              </a:solidFill>
              <a:ln>
                <a:noFill/>
              </a:ln>
              <a:effectLst/>
            </c:spPr>
            <c:extLst>
              <c:ext xmlns:c16="http://schemas.microsoft.com/office/drawing/2014/chart" uri="{C3380CC4-5D6E-409C-BE32-E72D297353CC}">
                <c16:uniqueId val="{00000003-7A24-534B-A7C0-6CCFD2D4A072}"/>
              </c:ext>
            </c:extLst>
          </c:dPt>
          <c:dPt>
            <c:idx val="2"/>
            <c:invertIfNegative val="0"/>
            <c:bubble3D val="0"/>
            <c:spPr>
              <a:solidFill>
                <a:srgbClr val="008000">
                  <a:alpha val="30000"/>
                </a:srgbClr>
              </a:solidFill>
              <a:ln>
                <a:noFill/>
              </a:ln>
              <a:effectLst/>
            </c:spPr>
            <c:extLst>
              <c:ext xmlns:c16="http://schemas.microsoft.com/office/drawing/2014/chart" uri="{C3380CC4-5D6E-409C-BE32-E72D297353CC}">
                <c16:uniqueId val="{00000005-7A24-534B-A7C0-6CCFD2D4A072}"/>
              </c:ext>
            </c:extLst>
          </c:dPt>
          <c:dPt>
            <c:idx val="3"/>
            <c:invertIfNegative val="0"/>
            <c:bubble3D val="0"/>
            <c:spPr>
              <a:solidFill>
                <a:schemeClr val="accent5">
                  <a:lumMod val="60000"/>
                  <a:lumOff val="40000"/>
                  <a:alpha val="30000"/>
                </a:schemeClr>
              </a:solidFill>
              <a:ln>
                <a:noFill/>
              </a:ln>
              <a:effectLst/>
            </c:spPr>
            <c:extLst>
              <c:ext xmlns:c16="http://schemas.microsoft.com/office/drawing/2014/chart" uri="{C3380CC4-5D6E-409C-BE32-E72D297353CC}">
                <c16:uniqueId val="{00000007-7A24-534B-A7C0-6CCFD2D4A072}"/>
              </c:ext>
            </c:extLst>
          </c:dPt>
          <c:dPt>
            <c:idx val="4"/>
            <c:invertIfNegative val="0"/>
            <c:bubble3D val="0"/>
            <c:spPr>
              <a:solidFill>
                <a:srgbClr val="9966FF">
                  <a:alpha val="30000"/>
                </a:srgbClr>
              </a:solidFill>
              <a:ln>
                <a:noFill/>
              </a:ln>
              <a:effectLst/>
            </c:spPr>
            <c:extLst>
              <c:ext xmlns:c16="http://schemas.microsoft.com/office/drawing/2014/chart" uri="{C3380CC4-5D6E-409C-BE32-E72D297353CC}">
                <c16:uniqueId val="{00000009-7A24-534B-A7C0-6CCFD2D4A072}"/>
              </c:ext>
            </c:extLst>
          </c:dPt>
          <c:dPt>
            <c:idx val="5"/>
            <c:invertIfNegative val="0"/>
            <c:bubble3D val="0"/>
            <c:spPr>
              <a:solidFill>
                <a:schemeClr val="accent5">
                  <a:alpha val="30000"/>
                </a:schemeClr>
              </a:solidFill>
              <a:ln>
                <a:noFill/>
              </a:ln>
              <a:effectLst/>
            </c:spPr>
            <c:extLst>
              <c:ext xmlns:c16="http://schemas.microsoft.com/office/drawing/2014/chart" uri="{C3380CC4-5D6E-409C-BE32-E72D297353CC}">
                <c16:uniqueId val="{0000000B-7A24-534B-A7C0-6CCFD2D4A072}"/>
              </c:ext>
            </c:extLst>
          </c:dPt>
          <c:cat>
            <c:strRef>
              <c:f>使用データ!$A$3:$A$8</c:f>
              <c:strCache>
                <c:ptCount val="6"/>
                <c:pt idx="0">
                  <c:v>Yahoo! JAPAN</c:v>
                </c:pt>
                <c:pt idx="1">
                  <c:v>動画配信サービス</c:v>
                </c:pt>
                <c:pt idx="2">
                  <c:v>メッセンジャーサービス</c:v>
                </c:pt>
                <c:pt idx="3">
                  <c:v>SNS A</c:v>
                </c:pt>
                <c:pt idx="4">
                  <c:v>SNS B</c:v>
                </c:pt>
                <c:pt idx="5">
                  <c:v>SNS C</c:v>
                </c:pt>
              </c:strCache>
            </c:strRef>
          </c:cat>
          <c:val>
            <c:numRef>
              <c:f>使用データ!$B$3:$B$8</c:f>
              <c:numCache>
                <c:formatCode>0.0</c:formatCode>
                <c:ptCount val="6"/>
                <c:pt idx="0">
                  <c:v>51.4</c:v>
                </c:pt>
                <c:pt idx="1">
                  <c:v>13.8</c:v>
                </c:pt>
                <c:pt idx="2">
                  <c:v>12.8</c:v>
                </c:pt>
                <c:pt idx="3">
                  <c:v>7.6</c:v>
                </c:pt>
                <c:pt idx="4">
                  <c:v>6.1</c:v>
                </c:pt>
                <c:pt idx="5">
                  <c:v>2.5</c:v>
                </c:pt>
              </c:numCache>
            </c:numRef>
          </c:val>
          <c:extLst>
            <c:ext xmlns:c16="http://schemas.microsoft.com/office/drawing/2014/chart" uri="{C3380CC4-5D6E-409C-BE32-E72D297353CC}">
              <c16:uniqueId val="{0000000C-7A24-534B-A7C0-6CCFD2D4A072}"/>
            </c:ext>
          </c:extLst>
        </c:ser>
        <c:dLbls>
          <c:showLegendKey val="0"/>
          <c:showVal val="0"/>
          <c:showCatName val="0"/>
          <c:showSerName val="0"/>
          <c:showPercent val="0"/>
          <c:showBubbleSize val="0"/>
        </c:dLbls>
        <c:gapWidth val="65"/>
        <c:overlap val="-42"/>
        <c:axId val="611820744"/>
        <c:axId val="611821728"/>
      </c:barChart>
      <c:catAx>
        <c:axId val="611820744"/>
        <c:scaling>
          <c:orientation val="minMax"/>
        </c:scaling>
        <c:delete val="0"/>
        <c:axPos val="b"/>
        <c:numFmt formatCode="General" sourceLinked="1"/>
        <c:majorTickMark val="none"/>
        <c:minorTickMark val="none"/>
        <c:tickLblPos val="none"/>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611821728"/>
        <c:crosses val="autoZero"/>
        <c:auto val="1"/>
        <c:lblAlgn val="ctr"/>
        <c:lblOffset val="100"/>
        <c:noMultiLvlLbl val="0"/>
      </c:catAx>
      <c:valAx>
        <c:axId val="611821728"/>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61182074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系列 1</c:v>
                </c:pt>
              </c:strCache>
            </c:strRef>
          </c:tx>
          <c:spPr>
            <a:solidFill>
              <a:schemeClr val="accent4"/>
            </a:solidFill>
            <a:ln>
              <a:noFill/>
            </a:ln>
            <a:effectLst/>
          </c:spPr>
          <c:invertIfNegative val="0"/>
          <c:cat>
            <c:strRef>
              <c:f>Sheet1!$A$2:$A$5</c:f>
              <c:strCache>
                <c:ptCount val="4"/>
                <c:pt idx="0">
                  <c:v>認知</c:v>
                </c:pt>
                <c:pt idx="1">
                  <c:v>興味・関心</c:v>
                </c:pt>
                <c:pt idx="2">
                  <c:v>理解</c:v>
                </c:pt>
                <c:pt idx="3">
                  <c:v>好感度</c:v>
                </c:pt>
              </c:strCache>
            </c:strRef>
          </c:cat>
          <c:val>
            <c:numRef>
              <c:f>Sheet1!$B$2:$B$5</c:f>
              <c:numCache>
                <c:formatCode>General</c:formatCode>
                <c:ptCount val="4"/>
                <c:pt idx="0">
                  <c:v>95</c:v>
                </c:pt>
                <c:pt idx="1">
                  <c:v>70</c:v>
                </c:pt>
                <c:pt idx="2">
                  <c:v>80</c:v>
                </c:pt>
                <c:pt idx="3">
                  <c:v>70</c:v>
                </c:pt>
              </c:numCache>
            </c:numRef>
          </c:val>
          <c:extLst>
            <c:ext xmlns:c16="http://schemas.microsoft.com/office/drawing/2014/chart" uri="{C3380CC4-5D6E-409C-BE32-E72D297353CC}">
              <c16:uniqueId val="{00000000-552A-EF43-AC84-DD0A1B4FB369}"/>
            </c:ext>
          </c:extLst>
        </c:ser>
        <c:ser>
          <c:idx val="1"/>
          <c:order val="1"/>
          <c:tx>
            <c:strRef>
              <c:f>Sheet1!$C$1</c:f>
              <c:strCache>
                <c:ptCount val="1"/>
                <c:pt idx="0">
                  <c:v>系列 2</c:v>
                </c:pt>
              </c:strCache>
            </c:strRef>
          </c:tx>
          <c:spPr>
            <a:solidFill>
              <a:schemeClr val="tx2">
                <a:lumMod val="10000"/>
                <a:lumOff val="90000"/>
              </a:schemeClr>
            </a:solidFill>
            <a:ln>
              <a:noFill/>
            </a:ln>
            <a:effectLst/>
          </c:spPr>
          <c:invertIfNegative val="0"/>
          <c:cat>
            <c:strRef>
              <c:f>Sheet1!$A$2:$A$5</c:f>
              <c:strCache>
                <c:ptCount val="4"/>
                <c:pt idx="0">
                  <c:v>認知</c:v>
                </c:pt>
                <c:pt idx="1">
                  <c:v>興味・関心</c:v>
                </c:pt>
                <c:pt idx="2">
                  <c:v>理解</c:v>
                </c:pt>
                <c:pt idx="3">
                  <c:v>好感度</c:v>
                </c:pt>
              </c:strCache>
            </c:strRef>
          </c:cat>
          <c:val>
            <c:numRef>
              <c:f>Sheet1!$C$2:$C$5</c:f>
              <c:numCache>
                <c:formatCode>General</c:formatCode>
                <c:ptCount val="4"/>
                <c:pt idx="0">
                  <c:v>5</c:v>
                </c:pt>
                <c:pt idx="1">
                  <c:v>30</c:v>
                </c:pt>
                <c:pt idx="2">
                  <c:v>20</c:v>
                </c:pt>
                <c:pt idx="3">
                  <c:v>30</c:v>
                </c:pt>
              </c:numCache>
            </c:numRef>
          </c:val>
          <c:extLst>
            <c:ext xmlns:c16="http://schemas.microsoft.com/office/drawing/2014/chart" uri="{C3380CC4-5D6E-409C-BE32-E72D297353CC}">
              <c16:uniqueId val="{00000001-552A-EF43-AC84-DD0A1B4FB369}"/>
            </c:ext>
          </c:extLst>
        </c:ser>
        <c:dLbls>
          <c:showLegendKey val="0"/>
          <c:showVal val="0"/>
          <c:showCatName val="0"/>
          <c:showSerName val="0"/>
          <c:showPercent val="0"/>
          <c:showBubbleSize val="0"/>
        </c:dLbls>
        <c:gapWidth val="150"/>
        <c:overlap val="100"/>
        <c:axId val="974533375"/>
        <c:axId val="647120608"/>
      </c:barChart>
      <c:catAx>
        <c:axId val="974533375"/>
        <c:scaling>
          <c:orientation val="minMax"/>
        </c:scaling>
        <c:delete val="0"/>
        <c:axPos val="b"/>
        <c:numFmt formatCode="General" sourceLinked="1"/>
        <c:majorTickMark val="none"/>
        <c:minorTickMark val="none"/>
        <c:tickLblPos val="nextTo"/>
        <c:spPr>
          <a:noFill/>
          <a:ln w="15875" cap="flat" cmpd="sng" algn="ctr">
            <a:solidFill>
              <a:schemeClr val="accent4"/>
            </a:solidFill>
            <a:round/>
          </a:ln>
          <a:effectLst/>
        </c:spPr>
        <c:txPr>
          <a:bodyPr rot="-60000000" spcFirstLastPara="1" vertOverflow="ellipsis" vert="horz" wrap="square" anchor="ctr" anchorCtr="1"/>
          <a:lstStyle/>
          <a:p>
            <a:pPr>
              <a:defRPr sz="1600" b="1" i="0" u="none" strike="noStrike" kern="1200" baseline="0">
                <a:solidFill>
                  <a:schemeClr val="accent3"/>
                </a:solidFill>
                <a:latin typeface="Meiryo" panose="020B0604030504040204" pitchFamily="34" charset="-128"/>
                <a:ea typeface="Meiryo" panose="020B0604030504040204" pitchFamily="34" charset="-128"/>
                <a:cs typeface="+mn-cs"/>
              </a:defRPr>
            </a:pPr>
            <a:endParaRPr lang="ja-JP"/>
          </a:p>
        </c:txPr>
        <c:crossAx val="647120608"/>
        <c:crosses val="autoZero"/>
        <c:auto val="1"/>
        <c:lblAlgn val="ctr"/>
        <c:lblOffset val="60"/>
        <c:noMultiLvlLbl val="0"/>
      </c:catAx>
      <c:valAx>
        <c:axId val="647120608"/>
        <c:scaling>
          <c:orientation val="minMax"/>
        </c:scaling>
        <c:delete val="1"/>
        <c:axPos val="l"/>
        <c:numFmt formatCode="0%" sourceLinked="1"/>
        <c:majorTickMark val="none"/>
        <c:minorTickMark val="none"/>
        <c:tickLblPos val="nextTo"/>
        <c:crossAx val="97453337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27A6-154C-9250-096372A8B929}"/>
              </c:ext>
            </c:extLst>
          </c:dPt>
          <c:dPt>
            <c:idx val="1"/>
            <c:invertIfNegative val="0"/>
            <c:bubble3D val="0"/>
            <c:spPr>
              <a:solidFill>
                <a:schemeClr val="bg1">
                  <a:lumMod val="75000"/>
                </a:schemeClr>
              </a:solidFill>
              <a:ln>
                <a:noFill/>
              </a:ln>
              <a:effectLst/>
            </c:spPr>
            <c:extLst>
              <c:ext xmlns:c16="http://schemas.microsoft.com/office/drawing/2014/chart" uri="{C3380CC4-5D6E-409C-BE32-E72D297353CC}">
                <c16:uniqueId val="{00000003-27A6-154C-9250-096372A8B929}"/>
              </c:ext>
            </c:extLst>
          </c:dPt>
          <c:dPt>
            <c:idx val="2"/>
            <c:invertIfNegative val="0"/>
            <c:bubble3D val="0"/>
            <c:spPr>
              <a:solidFill>
                <a:schemeClr val="accent2">
                  <a:lumMod val="75000"/>
                </a:schemeClr>
              </a:solidFill>
              <a:ln>
                <a:noFill/>
              </a:ln>
              <a:effectLst/>
            </c:spPr>
            <c:extLst>
              <c:ext xmlns:c16="http://schemas.microsoft.com/office/drawing/2014/chart" uri="{C3380CC4-5D6E-409C-BE32-E72D297353CC}">
                <c16:uniqueId val="{00000005-27A6-154C-9250-096372A8B929}"/>
              </c:ext>
            </c:extLst>
          </c:dPt>
          <c:cat>
            <c:strRef>
              <c:f>Sheet1!$I$11:$I$13</c:f>
              <c:strCache>
                <c:ptCount val="3"/>
                <c:pt idx="0">
                  <c:v>広告非接触者</c:v>
                </c:pt>
                <c:pt idx="1">
                  <c:v>広告接触者</c:v>
                </c:pt>
                <c:pt idx="2">
                  <c:v>広告アクション者</c:v>
                </c:pt>
              </c:strCache>
            </c:strRef>
          </c:cat>
          <c:val>
            <c:numRef>
              <c:f>Sheet1!$J$11:$J$13</c:f>
              <c:numCache>
                <c:formatCode>General</c:formatCode>
                <c:ptCount val="3"/>
                <c:pt idx="0">
                  <c:v>7.8</c:v>
                </c:pt>
                <c:pt idx="1">
                  <c:v>10.7</c:v>
                </c:pt>
                <c:pt idx="2">
                  <c:v>14.3</c:v>
                </c:pt>
              </c:numCache>
            </c:numRef>
          </c:val>
          <c:extLst>
            <c:ext xmlns:c16="http://schemas.microsoft.com/office/drawing/2014/chart" uri="{C3380CC4-5D6E-409C-BE32-E72D297353CC}">
              <c16:uniqueId val="{00000006-27A6-154C-9250-096372A8B929}"/>
            </c:ext>
          </c:extLst>
        </c:ser>
        <c:dLbls>
          <c:showLegendKey val="0"/>
          <c:showVal val="0"/>
          <c:showCatName val="0"/>
          <c:showSerName val="0"/>
          <c:showPercent val="0"/>
          <c:showBubbleSize val="0"/>
        </c:dLbls>
        <c:gapWidth val="80"/>
        <c:axId val="80252352"/>
        <c:axId val="80253184"/>
      </c:barChart>
      <c:catAx>
        <c:axId val="80252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eiryo" panose="020B0604030504040204" pitchFamily="34" charset="-128"/>
                <a:ea typeface="Meiryo" panose="020B0604030504040204" pitchFamily="34" charset="-128"/>
                <a:cs typeface="+mn-cs"/>
              </a:defRPr>
            </a:pPr>
            <a:endParaRPr lang="ja-JP"/>
          </a:p>
        </c:txPr>
        <c:crossAx val="80253184"/>
        <c:crosses val="autoZero"/>
        <c:auto val="1"/>
        <c:lblAlgn val="ctr"/>
        <c:lblOffset val="0"/>
        <c:noMultiLvlLbl val="0"/>
      </c:catAx>
      <c:valAx>
        <c:axId val="80253184"/>
        <c:scaling>
          <c:orientation val="minMax"/>
          <c:min val="0"/>
        </c:scaling>
        <c:delete val="1"/>
        <c:axPos val="l"/>
        <c:numFmt formatCode="General" sourceLinked="1"/>
        <c:majorTickMark val="none"/>
        <c:minorTickMark val="none"/>
        <c:tickLblPos val="nextTo"/>
        <c:crossAx val="802523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2">
                  <a:lumMod val="90000"/>
                </a:schemeClr>
              </a:solidFill>
              <a:ln>
                <a:noFill/>
              </a:ln>
              <a:effectLst/>
            </c:spPr>
            <c:extLst>
              <c:ext xmlns:c16="http://schemas.microsoft.com/office/drawing/2014/chart" uri="{C3380CC4-5D6E-409C-BE32-E72D297353CC}">
                <c16:uniqueId val="{00000001-C599-9847-AA72-4266A079476B}"/>
              </c:ext>
            </c:extLst>
          </c:dPt>
          <c:dPt>
            <c:idx val="1"/>
            <c:invertIfNegative val="0"/>
            <c:bubble3D val="0"/>
            <c:spPr>
              <a:solidFill>
                <a:schemeClr val="bg2">
                  <a:lumMod val="90000"/>
                </a:schemeClr>
              </a:solidFill>
              <a:ln>
                <a:noFill/>
              </a:ln>
              <a:effectLst/>
            </c:spPr>
            <c:extLst>
              <c:ext xmlns:c16="http://schemas.microsoft.com/office/drawing/2014/chart" uri="{C3380CC4-5D6E-409C-BE32-E72D297353CC}">
                <c16:uniqueId val="{00000003-C599-9847-AA72-4266A079476B}"/>
              </c:ext>
            </c:extLst>
          </c:dPt>
          <c:dPt>
            <c:idx val="2"/>
            <c:invertIfNegative val="0"/>
            <c:bubble3D val="0"/>
            <c:spPr>
              <a:solidFill>
                <a:schemeClr val="accent2">
                  <a:lumMod val="75000"/>
                </a:schemeClr>
              </a:solidFill>
              <a:ln>
                <a:noFill/>
              </a:ln>
              <a:effectLst/>
            </c:spPr>
            <c:extLst>
              <c:ext xmlns:c16="http://schemas.microsoft.com/office/drawing/2014/chart" uri="{C3380CC4-5D6E-409C-BE32-E72D297353CC}">
                <c16:uniqueId val="{00000005-C599-9847-AA72-4266A079476B}"/>
              </c:ext>
            </c:extLst>
          </c:dPt>
          <c:cat>
            <c:strRef>
              <c:f>Sheet1!$C$11:$C$13</c:f>
              <c:strCache>
                <c:ptCount val="3"/>
                <c:pt idx="0">
                  <c:v>広告非接触者</c:v>
                </c:pt>
                <c:pt idx="1">
                  <c:v>広告接触者</c:v>
                </c:pt>
                <c:pt idx="2">
                  <c:v>広告アクション者</c:v>
                </c:pt>
              </c:strCache>
            </c:strRef>
          </c:cat>
          <c:val>
            <c:numRef>
              <c:f>Sheet1!$D$11:$D$13</c:f>
              <c:numCache>
                <c:formatCode>General</c:formatCode>
                <c:ptCount val="3"/>
                <c:pt idx="0">
                  <c:v>13.6</c:v>
                </c:pt>
                <c:pt idx="1">
                  <c:v>18.8</c:v>
                </c:pt>
                <c:pt idx="2">
                  <c:v>31.6</c:v>
                </c:pt>
              </c:numCache>
            </c:numRef>
          </c:val>
          <c:extLst>
            <c:ext xmlns:c16="http://schemas.microsoft.com/office/drawing/2014/chart" uri="{C3380CC4-5D6E-409C-BE32-E72D297353CC}">
              <c16:uniqueId val="{00000006-C599-9847-AA72-4266A079476B}"/>
            </c:ext>
          </c:extLst>
        </c:ser>
        <c:dLbls>
          <c:showLegendKey val="0"/>
          <c:showVal val="0"/>
          <c:showCatName val="0"/>
          <c:showSerName val="0"/>
          <c:showPercent val="0"/>
          <c:showBubbleSize val="0"/>
        </c:dLbls>
        <c:gapWidth val="80"/>
        <c:axId val="80367488"/>
        <c:axId val="80378304"/>
      </c:barChart>
      <c:catAx>
        <c:axId val="80367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eiryo" panose="020B0604030504040204" pitchFamily="34" charset="-128"/>
                <a:ea typeface="Meiryo" panose="020B0604030504040204" pitchFamily="34" charset="-128"/>
                <a:cs typeface="+mn-cs"/>
              </a:defRPr>
            </a:pPr>
            <a:endParaRPr lang="ja-JP"/>
          </a:p>
        </c:txPr>
        <c:crossAx val="80378304"/>
        <c:crosses val="autoZero"/>
        <c:auto val="1"/>
        <c:lblAlgn val="ctr"/>
        <c:lblOffset val="0"/>
        <c:noMultiLvlLbl val="0"/>
      </c:catAx>
      <c:valAx>
        <c:axId val="80378304"/>
        <c:scaling>
          <c:orientation val="minMax"/>
        </c:scaling>
        <c:delete val="1"/>
        <c:axPos val="l"/>
        <c:numFmt formatCode="General" sourceLinked="1"/>
        <c:majorTickMark val="out"/>
        <c:minorTickMark val="none"/>
        <c:tickLblPos val="nextTo"/>
        <c:crossAx val="803674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4346-6640-9242-A86700B85456}"/>
              </c:ext>
            </c:extLst>
          </c:dPt>
          <c:dPt>
            <c:idx val="1"/>
            <c:invertIfNegative val="0"/>
            <c:bubble3D val="0"/>
            <c:spPr>
              <a:solidFill>
                <a:schemeClr val="accent2">
                  <a:lumMod val="75000"/>
                </a:schemeClr>
              </a:solidFill>
              <a:ln>
                <a:noFill/>
              </a:ln>
              <a:effectLst/>
            </c:spPr>
            <c:extLst>
              <c:ext xmlns:c16="http://schemas.microsoft.com/office/drawing/2014/chart" uri="{C3380CC4-5D6E-409C-BE32-E72D297353CC}">
                <c16:uniqueId val="{00000003-4346-6640-9242-A86700B85456}"/>
              </c:ext>
            </c:extLst>
          </c:dPt>
          <c:cat>
            <c:strRef>
              <c:f>Sheet1!$C$35:$C$36</c:f>
              <c:strCache>
                <c:ptCount val="2"/>
                <c:pt idx="0">
                  <c:v>SP版 ブランドパネル</c:v>
                </c:pt>
                <c:pt idx="1">
                  <c:v>トップページ
インタラクション企画</c:v>
                </c:pt>
              </c:strCache>
            </c:strRef>
          </c:cat>
          <c:val>
            <c:numRef>
              <c:f>Sheet1!$D$35:$D$36</c:f>
              <c:numCache>
                <c:formatCode>General</c:formatCode>
                <c:ptCount val="2"/>
                <c:pt idx="0">
                  <c:v>41.9</c:v>
                </c:pt>
                <c:pt idx="1">
                  <c:v>51.4</c:v>
                </c:pt>
              </c:numCache>
            </c:numRef>
          </c:val>
          <c:extLst>
            <c:ext xmlns:c16="http://schemas.microsoft.com/office/drawing/2014/chart" uri="{C3380CC4-5D6E-409C-BE32-E72D297353CC}">
              <c16:uniqueId val="{00000004-4346-6640-9242-A86700B85456}"/>
            </c:ext>
          </c:extLst>
        </c:ser>
        <c:dLbls>
          <c:showLegendKey val="0"/>
          <c:showVal val="0"/>
          <c:showCatName val="0"/>
          <c:showSerName val="0"/>
          <c:showPercent val="0"/>
          <c:showBubbleSize val="0"/>
        </c:dLbls>
        <c:gapWidth val="111"/>
        <c:axId val="1175703423"/>
        <c:axId val="1175705919"/>
      </c:barChart>
      <c:catAx>
        <c:axId val="11757034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nSpc>
                <a:spcPct val="70000"/>
              </a:lnSpc>
              <a:defRPr sz="800" b="0" i="0" u="none" strike="noStrike" kern="1200" baseline="0">
                <a:solidFill>
                  <a:schemeClr val="tx1">
                    <a:lumMod val="65000"/>
                    <a:lumOff val="35000"/>
                  </a:schemeClr>
                </a:solidFill>
                <a:latin typeface="Meiryo" panose="020B0604030504040204" pitchFamily="34" charset="-128"/>
                <a:ea typeface="Meiryo" panose="020B0604030504040204" pitchFamily="34" charset="-128"/>
                <a:cs typeface="+mn-cs"/>
              </a:defRPr>
            </a:pPr>
            <a:endParaRPr lang="ja-JP"/>
          </a:p>
        </c:txPr>
        <c:crossAx val="1175705919"/>
        <c:crosses val="autoZero"/>
        <c:auto val="1"/>
        <c:lblAlgn val="ctr"/>
        <c:lblOffset val="100"/>
        <c:noMultiLvlLbl val="0"/>
      </c:catAx>
      <c:valAx>
        <c:axId val="1175705919"/>
        <c:scaling>
          <c:orientation val="minMax"/>
        </c:scaling>
        <c:delete val="1"/>
        <c:axPos val="l"/>
        <c:numFmt formatCode="General" sourceLinked="1"/>
        <c:majorTickMark val="none"/>
        <c:minorTickMark val="none"/>
        <c:tickLblPos val="nextTo"/>
        <c:crossAx val="11757034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04A8-3F4F-84FD-1C6E044C2C7B}"/>
              </c:ext>
            </c:extLst>
          </c:dPt>
          <c:dPt>
            <c:idx val="1"/>
            <c:invertIfNegative val="0"/>
            <c:bubble3D val="0"/>
            <c:spPr>
              <a:solidFill>
                <a:schemeClr val="accent2">
                  <a:lumMod val="75000"/>
                </a:schemeClr>
              </a:solidFill>
              <a:ln>
                <a:noFill/>
              </a:ln>
              <a:effectLst/>
            </c:spPr>
            <c:extLst>
              <c:ext xmlns:c16="http://schemas.microsoft.com/office/drawing/2014/chart" uri="{C3380CC4-5D6E-409C-BE32-E72D297353CC}">
                <c16:uniqueId val="{00000003-04A8-3F4F-84FD-1C6E044C2C7B}"/>
              </c:ext>
            </c:extLst>
          </c:dPt>
          <c:cat>
            <c:strRef>
              <c:f>Sheet1!$I$35:$I$36</c:f>
              <c:strCache>
                <c:ptCount val="2"/>
                <c:pt idx="0">
                  <c:v>SP版 ブランドパネル</c:v>
                </c:pt>
                <c:pt idx="1">
                  <c:v>トップページ
インタラクション企画</c:v>
                </c:pt>
              </c:strCache>
            </c:strRef>
          </c:cat>
          <c:val>
            <c:numRef>
              <c:f>Sheet1!$J$35:$J$36</c:f>
              <c:numCache>
                <c:formatCode>General</c:formatCode>
                <c:ptCount val="2"/>
                <c:pt idx="0">
                  <c:v>55</c:v>
                </c:pt>
                <c:pt idx="1">
                  <c:v>69.099999999999994</c:v>
                </c:pt>
              </c:numCache>
            </c:numRef>
          </c:val>
          <c:extLst>
            <c:ext xmlns:c16="http://schemas.microsoft.com/office/drawing/2014/chart" uri="{C3380CC4-5D6E-409C-BE32-E72D297353CC}">
              <c16:uniqueId val="{00000004-04A8-3F4F-84FD-1C6E044C2C7B}"/>
            </c:ext>
          </c:extLst>
        </c:ser>
        <c:dLbls>
          <c:showLegendKey val="0"/>
          <c:showVal val="0"/>
          <c:showCatName val="0"/>
          <c:showSerName val="0"/>
          <c:showPercent val="0"/>
          <c:showBubbleSize val="0"/>
        </c:dLbls>
        <c:gapWidth val="111"/>
        <c:axId val="228492047"/>
        <c:axId val="228492463"/>
      </c:barChart>
      <c:catAx>
        <c:axId val="2284920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nSpc>
                <a:spcPct val="70000"/>
              </a:lnSpc>
              <a:defRPr sz="800" b="0" i="0" u="none" strike="noStrike" kern="1200" baseline="0">
                <a:solidFill>
                  <a:schemeClr val="tx1">
                    <a:lumMod val="65000"/>
                    <a:lumOff val="35000"/>
                  </a:schemeClr>
                </a:solidFill>
                <a:latin typeface="Meiryo" panose="020B0604030504040204" pitchFamily="34" charset="-128"/>
                <a:ea typeface="Meiryo" panose="020B0604030504040204" pitchFamily="34" charset="-128"/>
                <a:cs typeface="+mn-cs"/>
              </a:defRPr>
            </a:pPr>
            <a:endParaRPr lang="ja-JP"/>
          </a:p>
        </c:txPr>
        <c:crossAx val="228492463"/>
        <c:crosses val="autoZero"/>
        <c:auto val="1"/>
        <c:lblAlgn val="ctr"/>
        <c:lblOffset val="100"/>
        <c:noMultiLvlLbl val="0"/>
      </c:catAx>
      <c:valAx>
        <c:axId val="228492463"/>
        <c:scaling>
          <c:orientation val="minMax"/>
        </c:scaling>
        <c:delete val="1"/>
        <c:axPos val="l"/>
        <c:numFmt formatCode="General" sourceLinked="1"/>
        <c:majorTickMark val="none"/>
        <c:minorTickMark val="none"/>
        <c:tickLblPos val="nextTo"/>
        <c:crossAx val="22849204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E9CC-7C40-93B6-95D0B23E6D9F}"/>
              </c:ext>
            </c:extLst>
          </c:dPt>
          <c:dPt>
            <c:idx val="1"/>
            <c:invertIfNegative val="0"/>
            <c:bubble3D val="0"/>
            <c:spPr>
              <a:solidFill>
                <a:schemeClr val="accent2">
                  <a:lumMod val="75000"/>
                </a:schemeClr>
              </a:solidFill>
              <a:ln>
                <a:noFill/>
              </a:ln>
              <a:effectLst/>
            </c:spPr>
            <c:extLst>
              <c:ext xmlns:c16="http://schemas.microsoft.com/office/drawing/2014/chart" uri="{C3380CC4-5D6E-409C-BE32-E72D297353CC}">
                <c16:uniqueId val="{00000003-E9CC-7C40-93B6-95D0B23E6D9F}"/>
              </c:ext>
            </c:extLst>
          </c:dPt>
          <c:cat>
            <c:strRef>
              <c:f>Sheet1!$N$35:$N$36</c:f>
              <c:strCache>
                <c:ptCount val="2"/>
                <c:pt idx="0">
                  <c:v>SP版 ブランドパネル</c:v>
                </c:pt>
                <c:pt idx="1">
                  <c:v>トップページ
インタラクション企画</c:v>
                </c:pt>
              </c:strCache>
            </c:strRef>
          </c:cat>
          <c:val>
            <c:numRef>
              <c:f>Sheet1!$O$35:$O$36</c:f>
              <c:numCache>
                <c:formatCode>General</c:formatCode>
                <c:ptCount val="2"/>
                <c:pt idx="0">
                  <c:v>25.4</c:v>
                </c:pt>
                <c:pt idx="1">
                  <c:v>37.799999999999997</c:v>
                </c:pt>
              </c:numCache>
            </c:numRef>
          </c:val>
          <c:extLst>
            <c:ext xmlns:c16="http://schemas.microsoft.com/office/drawing/2014/chart" uri="{C3380CC4-5D6E-409C-BE32-E72D297353CC}">
              <c16:uniqueId val="{00000004-E9CC-7C40-93B6-95D0B23E6D9F}"/>
            </c:ext>
          </c:extLst>
        </c:ser>
        <c:dLbls>
          <c:showLegendKey val="0"/>
          <c:showVal val="0"/>
          <c:showCatName val="0"/>
          <c:showSerName val="0"/>
          <c:showPercent val="0"/>
          <c:showBubbleSize val="0"/>
        </c:dLbls>
        <c:gapWidth val="111"/>
        <c:axId val="230494319"/>
        <c:axId val="230496399"/>
      </c:barChart>
      <c:catAx>
        <c:axId val="2304943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nSpc>
                <a:spcPct val="70000"/>
              </a:lnSpc>
              <a:defRPr sz="800" b="0" i="0" u="none" strike="noStrike" kern="1200" baseline="0">
                <a:solidFill>
                  <a:schemeClr val="tx1">
                    <a:lumMod val="65000"/>
                    <a:lumOff val="35000"/>
                  </a:schemeClr>
                </a:solidFill>
                <a:latin typeface="Meiryo" panose="020B0604030504040204" pitchFamily="34" charset="-128"/>
                <a:ea typeface="Meiryo" panose="020B0604030504040204" pitchFamily="34" charset="-128"/>
                <a:cs typeface="+mn-cs"/>
              </a:defRPr>
            </a:pPr>
            <a:endParaRPr lang="ja-JP"/>
          </a:p>
        </c:txPr>
        <c:crossAx val="230496399"/>
        <c:crosses val="autoZero"/>
        <c:auto val="1"/>
        <c:lblAlgn val="ctr"/>
        <c:lblOffset val="100"/>
        <c:noMultiLvlLbl val="0"/>
      </c:catAx>
      <c:valAx>
        <c:axId val="230496399"/>
        <c:scaling>
          <c:orientation val="minMax"/>
        </c:scaling>
        <c:delete val="1"/>
        <c:axPos val="l"/>
        <c:numFmt formatCode="General" sourceLinked="1"/>
        <c:majorTickMark val="none"/>
        <c:minorTickMark val="none"/>
        <c:tickLblPos val="nextTo"/>
        <c:crossAx val="23049431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2024/9/10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556668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1691175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1296228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33684585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900940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3920646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4222903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24601460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17419743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1166735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2628092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28276623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15387846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6244819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23328972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143591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30361443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31</a:t>
            </a:fld>
            <a:endParaRPr kumimoji="1" lang="ja-JP" altLang="en-US"/>
          </a:p>
        </p:txBody>
      </p:sp>
    </p:spTree>
    <p:extLst>
      <p:ext uri="{BB962C8B-B14F-4D97-AF65-F5344CB8AC3E}">
        <p14:creationId xmlns:p14="http://schemas.microsoft.com/office/powerpoint/2010/main" val="15774483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32</a:t>
            </a:fld>
            <a:endParaRPr kumimoji="1" lang="ja-JP" altLang="en-US"/>
          </a:p>
        </p:txBody>
      </p:sp>
    </p:spTree>
    <p:extLst>
      <p:ext uri="{BB962C8B-B14F-4D97-AF65-F5344CB8AC3E}">
        <p14:creationId xmlns:p14="http://schemas.microsoft.com/office/powerpoint/2010/main" val="1506696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2196495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4017091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2980608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3589529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4249948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14616706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3645224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2_目次B_4項目_">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16" name="직사각형 4">
            <a:extLst>
              <a:ext uri="{FF2B5EF4-FFF2-40B4-BE49-F238E27FC236}">
                <a16:creationId xmlns:a16="http://schemas.microsoft.com/office/drawing/2014/main" id="{B272FD6E-864A-5F2A-1BE8-FF81F1BF4559}"/>
              </a:ext>
            </a:extLst>
          </p:cNvPr>
          <p:cNvSpPr/>
          <p:nvPr userDrawn="1"/>
        </p:nvSpPr>
        <p:spPr>
          <a:xfrm>
            <a:off x="5733722" y="6631222"/>
            <a:ext cx="724557" cy="1077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l"/>
            <a:r>
              <a:rPr lang="en" altLang="ko-JP" sz="7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7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899788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2_目次B_6項目">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5" name="円/楕円 4">
            <a:extLst>
              <a:ext uri="{FF2B5EF4-FFF2-40B4-BE49-F238E27FC236}">
                <a16:creationId xmlns:a16="http://schemas.microsoft.com/office/drawing/2014/main" id="{46B2582F-0008-98B4-114F-E808E4BEB3D3}"/>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0" name="円/楕円 9">
            <a:extLst>
              <a:ext uri="{FF2B5EF4-FFF2-40B4-BE49-F238E27FC236}">
                <a16:creationId xmlns:a16="http://schemas.microsoft.com/office/drawing/2014/main" id="{53C53CFC-754C-8EC4-F8DA-89CB591076AE}"/>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EFAE35BD-DD25-1B47-794F-3C039617F04A}"/>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40D31314-C61D-DD98-3D5C-1DAD9777B856}"/>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8CCB8ECE-CF02-CDD2-FFAF-4A2757A3B37C}"/>
              </a:ext>
            </a:extLst>
          </p:cNvPr>
          <p:cNvCxnSpPr>
            <a:cxnSpLocks/>
            <a:stCxn id="5"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5034167B-1EF3-A0C9-CA6B-9383D8153899}"/>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691A4210-C74A-18B2-702C-F1487DCD8F0D}"/>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9C9F46C9-4326-D925-4C1F-40DBBF2C4554}"/>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1D6E681E-1FCC-0002-DE9E-3282D4E9B929}"/>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D05451ED-224A-EE20-6524-DD7F2A6B66F8}"/>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56C1FB27-AD8E-6B04-8B2D-DF20110BBF4C}"/>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2AD8B817-CE82-1FA6-48FF-5A1459623CB6}"/>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E8EBF631-0F12-4A41-C457-5DDD57606913}"/>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1ABF7065-E56F-E1FF-7E72-C4F482A9B780}"/>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F26911CA-BDD1-32D8-9A19-2A02D7DFADCF}"/>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38032B60-1410-BFD1-00F2-9DA4743EB3F9}"/>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94B4DCE9-6886-35F3-E353-4FC6C8F414CF}"/>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737711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3_中表紙B_">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98668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pic>
        <p:nvPicPr>
          <p:cNvPr id="5" name="図 4">
            <a:extLst>
              <a:ext uri="{FF2B5EF4-FFF2-40B4-BE49-F238E27FC236}">
                <a16:creationId xmlns:a16="http://schemas.microsoft.com/office/drawing/2014/main" id="{605C4C86-70CE-DCA9-EE67-9628884D3112}"/>
              </a:ext>
            </a:extLst>
          </p:cNvPr>
          <p:cNvPicPr>
            <a:picLocks noChangeAspect="1"/>
          </p:cNvPicPr>
          <p:nvPr userDrawn="1"/>
        </p:nvPicPr>
        <p:blipFill>
          <a:blip r:embed="rId2">
            <a:alphaModFix amt="50000"/>
          </a:blip>
          <a:stretch>
            <a:fillRect/>
          </a:stretch>
        </p:blipFill>
        <p:spPr>
          <a:xfrm>
            <a:off x="6666280" y="-37840"/>
            <a:ext cx="7804641" cy="7102315"/>
          </a:xfrm>
          <a:prstGeom prst="rect">
            <a:avLst/>
          </a:prstGeom>
        </p:spPr>
      </p:pic>
      <p:sp>
        <p:nvSpPr>
          <p:cNvPr id="6" name="직사각형 4">
            <a:extLst>
              <a:ext uri="{FF2B5EF4-FFF2-40B4-BE49-F238E27FC236}">
                <a16:creationId xmlns:a16="http://schemas.microsoft.com/office/drawing/2014/main" id="{FAF08F1F-2B6E-AEA2-EE43-DDE02BA95908}"/>
              </a:ext>
            </a:extLst>
          </p:cNvPr>
          <p:cNvSpPr/>
          <p:nvPr userDrawn="1"/>
        </p:nvSpPr>
        <p:spPr>
          <a:xfrm>
            <a:off x="5733722" y="6631222"/>
            <a:ext cx="724557" cy="1077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l"/>
            <a:r>
              <a:rPr lang="en" altLang="ko-JP" sz="7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7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7147811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pic>
        <p:nvPicPr>
          <p:cNvPr id="2" name="그림 7">
            <a:extLst>
              <a:ext uri="{FF2B5EF4-FFF2-40B4-BE49-F238E27FC236}">
                <a16:creationId xmlns:a16="http://schemas.microsoft.com/office/drawing/2014/main" id="{8C57240A-C956-FF17-5A30-0CF040ABFF7B}"/>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직사각형 2">
            <a:extLst>
              <a:ext uri="{FF2B5EF4-FFF2-40B4-BE49-F238E27FC236}">
                <a16:creationId xmlns:a16="http://schemas.microsoft.com/office/drawing/2014/main" id="{6B550B1E-76A8-F9B7-C7E5-A478C7913F73}"/>
              </a:ext>
            </a:extLst>
          </p:cNvPr>
          <p:cNvSpPr/>
          <p:nvPr userDrawn="1"/>
        </p:nvSpPr>
        <p:spPr>
          <a:xfrm>
            <a:off x="587375" y="6273800"/>
            <a:ext cx="2192342" cy="584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180000" rtlCol="0" anchor="ctr"/>
          <a:lstStyle/>
          <a:p>
            <a:pPr algn="l"/>
            <a:r>
              <a:rPr lang="en" altLang="ko-JP" sz="7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700" b="0" i="0" dirty="0">
              <a:solidFill>
                <a:srgbClr val="AAAAAA"/>
              </a:solidFill>
              <a:latin typeface="LINE Seed JP_OTF Regular" panose="02020500000000000000" pitchFamily="18" charset="-128"/>
            </a:endParaRPr>
          </a:p>
          <a:p>
            <a:pPr algn="l"/>
            <a:endParaRPr kumimoji="1" lang="ko-JP" altLang="en-US" sz="700" b="1" i="0" dirty="0">
              <a:solidFill>
                <a:srgbClr val="AAAAAA"/>
              </a:solidFill>
              <a:latin typeface="LINE Seed JP_OTF Bold" panose="02020500000000000000" pitchFamily="18" charset="-128"/>
            </a:endParaRPr>
          </a:p>
        </p:txBody>
      </p:sp>
    </p:spTree>
    <p:extLst>
      <p:ext uri="{BB962C8B-B14F-4D97-AF65-F5344CB8AC3E}">
        <p14:creationId xmlns:p14="http://schemas.microsoft.com/office/powerpoint/2010/main" val="196783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38153354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chemeClr val="bg1"/>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rgbClr val="FFFFFF"/>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rgbClr val="FFFFFF"/>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表紙A_YDA共通">
    <p:bg>
      <p:bgPr>
        <a:solidFill>
          <a:srgbClr val="FBFBFB"/>
        </a:solidFill>
        <a:effectLst/>
      </p:bgPr>
    </p:bg>
    <p:spTree>
      <p:nvGrpSpPr>
        <p:cNvPr id="1" name=""/>
        <p:cNvGrpSpPr/>
        <p:nvPr/>
      </p:nvGrpSpPr>
      <p:grpSpPr>
        <a:xfrm>
          <a:off x="0" y="0"/>
          <a:ext cx="0" cy="0"/>
          <a:chOff x="0" y="0"/>
          <a:chExt cx="0" cy="0"/>
        </a:xfrm>
      </p:grpSpPr>
      <p:pic>
        <p:nvPicPr>
          <p:cNvPr id="11" name="図 10" descr="携帯電話を操作している女性&#10;&#10;自動的に生成された説明">
            <a:extLst>
              <a:ext uri="{FF2B5EF4-FFF2-40B4-BE49-F238E27FC236}">
                <a16:creationId xmlns:a16="http://schemas.microsoft.com/office/drawing/2014/main" id="{5DD907B9-B48A-67BE-ED3D-114DB90E78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499956" y="0"/>
            <a:ext cx="11692044"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337908" y="6597235"/>
            <a:ext cx="168475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bg1"/>
                </a:solidFill>
                <a:latin typeface="Meiryo" panose="020B0604030504040204" pitchFamily="34" charset="-128"/>
                <a:ea typeface="Meiryo" panose="020B0604030504040204" pitchFamily="34" charset="-128"/>
              </a:rPr>
              <a:t>© 2023 Yahoo Japan Corporation</a:t>
            </a: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337908" y="6597235"/>
            <a:ext cx="168475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effectLst/>
                <a:latin typeface="Meiryo UI" panose="020B0604030504040204" pitchFamily="50" charset="-128"/>
                <a:ea typeface="Meiryo UI" panose="020B0604030504040204" pitchFamily="50" charset="-128"/>
              </a:rPr>
              <a:t>© 2023 Yahoo Japan Corporation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433917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表紙A_YDA共通運用型">
    <p:spTree>
      <p:nvGrpSpPr>
        <p:cNvPr id="1" name=""/>
        <p:cNvGrpSpPr/>
        <p:nvPr/>
      </p:nvGrpSpPr>
      <p:grpSpPr>
        <a:xfrm>
          <a:off x="0" y="0"/>
          <a:ext cx="0" cy="0"/>
          <a:chOff x="0" y="0"/>
          <a:chExt cx="0" cy="0"/>
        </a:xfrm>
      </p:grpSpPr>
      <p:pic>
        <p:nvPicPr>
          <p:cNvPr id="11" name="図 10" descr="携帯電話を持つ手&#10;&#10;自動的に生成された説明">
            <a:extLst>
              <a:ext uri="{FF2B5EF4-FFF2-40B4-BE49-F238E27FC236}">
                <a16:creationId xmlns:a16="http://schemas.microsoft.com/office/drawing/2014/main" id="{50F36E10-D439-74B8-16DB-D14C59822D6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5448822" y="0"/>
            <a:ext cx="6743177"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14" name="正方形/長方形 13">
            <a:extLst>
              <a:ext uri="{FF2B5EF4-FFF2-40B4-BE49-F238E27FC236}">
                <a16:creationId xmlns:a16="http://schemas.microsoft.com/office/drawing/2014/main" id="{AAC694FF-A545-7641-CED7-E9E551A31BE5}"/>
              </a:ext>
            </a:extLst>
          </p:cNvPr>
          <p:cNvSpPr/>
          <p:nvPr userDrawn="1"/>
        </p:nvSpPr>
        <p:spPr>
          <a:xfrm>
            <a:off x="2270034" y="2300156"/>
            <a:ext cx="8503488" cy="2170445"/>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8800">
                <a:solidFill>
                  <a:schemeClr val="tx1"/>
                </a:solidFill>
              </a:rPr>
              <a:t>調整中</a:t>
            </a:r>
            <a:endParaRPr kumimoji="1" lang="ja-JP" altLang="en-US" sz="8800" dirty="0">
              <a:solidFill>
                <a:schemeClr val="tx1"/>
              </a:solidFill>
            </a:endParaRPr>
          </a:p>
        </p:txBody>
      </p:sp>
    </p:spTree>
    <p:extLst>
      <p:ext uri="{BB962C8B-B14F-4D97-AF65-F5344CB8AC3E}">
        <p14:creationId xmlns:p14="http://schemas.microsoft.com/office/powerpoint/2010/main" val="1754161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表紙A_YSA共通">
    <p:bg>
      <p:bgPr>
        <a:solidFill>
          <a:srgbClr val="C4A17C"/>
        </a:solidFill>
        <a:effectLst/>
      </p:bgPr>
    </p:bg>
    <p:spTree>
      <p:nvGrpSpPr>
        <p:cNvPr id="1" name=""/>
        <p:cNvGrpSpPr/>
        <p:nvPr/>
      </p:nvGrpSpPr>
      <p:grpSpPr>
        <a:xfrm>
          <a:off x="0" y="0"/>
          <a:ext cx="0" cy="0"/>
          <a:chOff x="0" y="0"/>
          <a:chExt cx="0" cy="0"/>
        </a:xfrm>
      </p:grpSpPr>
      <p:pic>
        <p:nvPicPr>
          <p:cNvPr id="11" name="図 10" descr="携帯電話を持っている手&#10;&#10;中程度の精度で自動的に生成された説明">
            <a:extLst>
              <a:ext uri="{FF2B5EF4-FFF2-40B4-BE49-F238E27FC236}">
                <a16:creationId xmlns:a16="http://schemas.microsoft.com/office/drawing/2014/main" id="{94092E1C-8F22-6982-4BF9-7CD4A95AFCD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382750" y="-1"/>
            <a:ext cx="10812767" cy="6858001"/>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3048796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2_目次A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3_中表紙A">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303366" y="6356344"/>
            <a:ext cx="1388201"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bg1"/>
                </a:solidFill>
              </a:rPr>
              <a:t>© 2023 Yahoo Japan Corporation</a:t>
            </a: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1_表紙B">
    <p:bg>
      <p:bgPr>
        <a:solidFill>
          <a:srgbClr val="FFFFFF"/>
        </a:solidFill>
        <a:effectLst/>
      </p:bgPr>
    </p:bg>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766786" y="1729805"/>
            <a:ext cx="1865191"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 y="3952302"/>
            <a:ext cx="6627780"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766786" y="2255702"/>
            <a:ext cx="6823297" cy="1325563"/>
          </a:xfrm>
          <a:prstGeom prst="rect">
            <a:avLst/>
          </a:prstGeom>
        </p:spPr>
        <p:txBody>
          <a:bodyPr lIns="0"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
        <p:nvSpPr>
          <p:cNvPr id="16" name="テキスト プレースホルダー 15">
            <a:extLst>
              <a:ext uri="{FF2B5EF4-FFF2-40B4-BE49-F238E27FC236}">
                <a16:creationId xmlns:a16="http://schemas.microsoft.com/office/drawing/2014/main" id="{78D73AD2-9A1B-04FB-C542-95D68A2015D2}"/>
              </a:ext>
            </a:extLst>
          </p:cNvPr>
          <p:cNvSpPr>
            <a:spLocks noGrp="1"/>
          </p:cNvSpPr>
          <p:nvPr>
            <p:ph type="body" sz="quarter" idx="10" hasCustomPrompt="1"/>
          </p:nvPr>
        </p:nvSpPr>
        <p:spPr>
          <a:xfrm>
            <a:off x="766786" y="4094111"/>
            <a:ext cx="5586513" cy="338554"/>
          </a:xfrm>
          <a:prstGeom prst="rect">
            <a:avLst/>
          </a:prstGeom>
        </p:spPr>
        <p:txBody>
          <a:bodyPr wrap="square" lIns="0">
            <a:spAutoFit/>
          </a:bodyPr>
          <a:lstStyle>
            <a:lvl1pPr>
              <a:defRPr sz="1600" b="1">
                <a:solidFill>
                  <a:schemeClr val="accent6"/>
                </a:solidFill>
                <a:latin typeface="Meiryo" panose="020B0604030504040204" pitchFamily="34" charset="-128"/>
                <a:ea typeface="Meiryo" panose="020B0604030504040204" pitchFamily="34" charset="-128"/>
              </a:defRPr>
            </a:lvl1pPr>
            <a:lvl2pPr marL="457212" indent="0">
              <a:buNone/>
              <a:defRPr sz="1600">
                <a:solidFill>
                  <a:schemeClr val="accent6"/>
                </a:solidFill>
                <a:latin typeface="Meiryo" panose="020B0604030504040204" pitchFamily="34" charset="-128"/>
                <a:ea typeface="Meiryo" panose="020B0604030504040204" pitchFamily="34" charset="-128"/>
              </a:defRPr>
            </a:lvl2pPr>
            <a:lvl3pPr>
              <a:defRPr sz="1600">
                <a:solidFill>
                  <a:schemeClr val="accent6"/>
                </a:solidFill>
                <a:latin typeface="Meiryo" panose="020B0604030504040204" pitchFamily="34" charset="-128"/>
                <a:ea typeface="Meiryo" panose="020B0604030504040204" pitchFamily="34" charset="-128"/>
              </a:defRPr>
            </a:lvl3pPr>
            <a:lvl4pPr>
              <a:defRPr sz="1600">
                <a:solidFill>
                  <a:schemeClr val="accent6"/>
                </a:solidFill>
                <a:latin typeface="Meiryo" panose="020B0604030504040204" pitchFamily="34" charset="-128"/>
                <a:ea typeface="Meiryo" panose="020B0604030504040204" pitchFamily="34" charset="-128"/>
              </a:defRPr>
            </a:lvl4pPr>
            <a:lvl5pPr>
              <a:defRPr sz="1600">
                <a:solidFill>
                  <a:schemeClr val="accent6"/>
                </a:solidFill>
                <a:latin typeface="Meiryo" panose="020B0604030504040204" pitchFamily="34" charset="-128"/>
                <a:ea typeface="Meiryo" panose="020B0604030504040204" pitchFamily="34" charset="-128"/>
              </a:defRPr>
            </a:lvl5pPr>
          </a:lstStyle>
          <a:p>
            <a:r>
              <a:rPr lang="ja-JP" altLang="en-US" sz="1600">
                <a:solidFill>
                  <a:schemeClr val="accent6"/>
                </a:solidFill>
              </a:rPr>
              <a:t>資料タイトルタイトル２行目タイトルタイトル</a:t>
            </a:r>
          </a:p>
        </p:txBody>
      </p:sp>
      <p:sp>
        <p:nvSpPr>
          <p:cNvPr id="28" name="テキスト プレースホルダー 27">
            <a:extLst>
              <a:ext uri="{FF2B5EF4-FFF2-40B4-BE49-F238E27FC236}">
                <a16:creationId xmlns:a16="http://schemas.microsoft.com/office/drawing/2014/main" id="{B838AE6C-B0A8-5F99-B30A-572A05523A33}"/>
              </a:ext>
            </a:extLst>
          </p:cNvPr>
          <p:cNvSpPr>
            <a:spLocks noGrp="1"/>
          </p:cNvSpPr>
          <p:nvPr>
            <p:ph type="body" sz="quarter" idx="11" hasCustomPrompt="1"/>
          </p:nvPr>
        </p:nvSpPr>
        <p:spPr>
          <a:xfrm>
            <a:off x="764847" y="5519141"/>
            <a:ext cx="1537600" cy="307777"/>
          </a:xfrm>
          <a:prstGeom prst="rect">
            <a:avLst/>
          </a:prstGeom>
        </p:spPr>
        <p:txBody>
          <a:bodyPr wrap="none" lIns="0">
            <a:spAutoFit/>
          </a:bodyPr>
          <a:lstStyle>
            <a:lvl1pPr>
              <a:defRPr sz="1400" b="0" i="0" spc="300">
                <a:solidFill>
                  <a:schemeClr val="accent3"/>
                </a:solidFill>
                <a:latin typeface="Meiryo" panose="020B0604030504040204" pitchFamily="34" charset="-128"/>
                <a:ea typeface="Meiryo" panose="020B0604030504040204" pitchFamily="34" charset="-128"/>
              </a:defRPr>
            </a:lvl1pPr>
            <a:lvl2pPr>
              <a:defRPr sz="1400" b="0" i="0">
                <a:solidFill>
                  <a:schemeClr val="accent3"/>
                </a:solidFill>
                <a:latin typeface="Meiryo" panose="020B0604030504040204" pitchFamily="34" charset="-128"/>
                <a:ea typeface="Meiryo" panose="020B0604030504040204" pitchFamily="34" charset="-128"/>
              </a:defRPr>
            </a:lvl2pPr>
            <a:lvl3pPr>
              <a:defRPr sz="1400" b="0" i="0">
                <a:solidFill>
                  <a:schemeClr val="accent3"/>
                </a:solidFill>
                <a:latin typeface="Meiryo" panose="020B0604030504040204" pitchFamily="34" charset="-128"/>
                <a:ea typeface="Meiryo" panose="020B0604030504040204" pitchFamily="34" charset="-128"/>
              </a:defRPr>
            </a:lvl3pPr>
            <a:lvl4pPr>
              <a:defRPr sz="1400" b="0" i="0">
                <a:solidFill>
                  <a:schemeClr val="accent3"/>
                </a:solidFill>
                <a:latin typeface="Meiryo" panose="020B0604030504040204" pitchFamily="34" charset="-128"/>
                <a:ea typeface="Meiryo" panose="020B0604030504040204" pitchFamily="34" charset="-128"/>
              </a:defRPr>
            </a:lvl4pPr>
            <a:lvl5pPr>
              <a:defRPr sz="1400" b="0" i="0">
                <a:solidFill>
                  <a:schemeClr val="accent3"/>
                </a:solidFill>
                <a:latin typeface="Meiryo" panose="020B0604030504040204" pitchFamily="34" charset="-128"/>
                <a:ea typeface="Meiryo" panose="020B0604030504040204" pitchFamily="34" charset="-128"/>
              </a:defRPr>
            </a:lvl5pPr>
          </a:lstStyle>
          <a:p>
            <a:pPr lvl="0"/>
            <a:r>
              <a:rPr kumimoji="1" lang="en-US" altLang="ja-JP" dirty="0"/>
              <a:t>2022/10/12</a:t>
            </a:r>
            <a:endParaRPr kumimoji="1" lang="ja-JP" altLang="en-US"/>
          </a:p>
        </p:txBody>
      </p:sp>
      <p:pic>
        <p:nvPicPr>
          <p:cNvPr id="3" name="Picture 5" descr="A blue cross on a black background&#10;&#10;Description automatically generated">
            <a:extLst>
              <a:ext uri="{FF2B5EF4-FFF2-40B4-BE49-F238E27FC236}">
                <a16:creationId xmlns:a16="http://schemas.microsoft.com/office/drawing/2014/main" id="{1271D03D-9FB9-9C78-5C94-609932229C9B}"/>
              </a:ext>
            </a:extLst>
          </p:cNvPr>
          <p:cNvPicPr>
            <a:picLocks noChangeAspect="1"/>
          </p:cNvPicPr>
          <p:nvPr userDrawn="1"/>
        </p:nvPicPr>
        <p:blipFill>
          <a:blip r:embed="rId2"/>
          <a:stretch>
            <a:fillRect/>
          </a:stretch>
        </p:blipFill>
        <p:spPr>
          <a:xfrm>
            <a:off x="764847" y="6116111"/>
            <a:ext cx="906186" cy="157689"/>
          </a:xfrm>
          <a:prstGeom prst="rect">
            <a:avLst/>
          </a:prstGeom>
        </p:spPr>
      </p:pic>
      <p:sp>
        <p:nvSpPr>
          <p:cNvPr id="4" name="직사각형 7">
            <a:extLst>
              <a:ext uri="{FF2B5EF4-FFF2-40B4-BE49-F238E27FC236}">
                <a16:creationId xmlns:a16="http://schemas.microsoft.com/office/drawing/2014/main" id="{FB479471-77F2-24A4-6507-B459AFD169EC}"/>
              </a:ext>
            </a:extLst>
          </p:cNvPr>
          <p:cNvSpPr/>
          <p:nvPr userDrawn="1"/>
        </p:nvSpPr>
        <p:spPr>
          <a:xfrm>
            <a:off x="764847" y="6273800"/>
            <a:ext cx="2192342" cy="584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180000" rtlCol="0" anchor="ctr"/>
          <a:lstStyle/>
          <a:p>
            <a:pPr algn="l"/>
            <a:r>
              <a:rPr lang="en" altLang="ko-JP" sz="7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700" b="0" i="0" dirty="0">
              <a:solidFill>
                <a:srgbClr val="AAAAAA"/>
              </a:solidFill>
              <a:latin typeface="LINE Seed JP_OTF Regular" panose="02020500000000000000" pitchFamily="18" charset="-128"/>
            </a:endParaRPr>
          </a:p>
          <a:p>
            <a:pPr algn="l"/>
            <a:endParaRPr kumimoji="1" lang="ko-JP" altLang="en-US" sz="700" b="1" i="0" dirty="0">
              <a:solidFill>
                <a:srgbClr val="AAAAAA"/>
              </a:solidFill>
              <a:latin typeface="LINE Seed JP_OTF Bold" panose="02020500000000000000" pitchFamily="18" charset="-128"/>
            </a:endParaRPr>
          </a:p>
        </p:txBody>
      </p:sp>
      <p:sp>
        <p:nvSpPr>
          <p:cNvPr id="7" name="正方形/長方形 6">
            <a:extLst>
              <a:ext uri="{FF2B5EF4-FFF2-40B4-BE49-F238E27FC236}">
                <a16:creationId xmlns:a16="http://schemas.microsoft.com/office/drawing/2014/main" id="{AF30EBE4-7A7D-2878-F610-70EE5EA45299}"/>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5452BC9D-58CB-4FDD-E413-56AE2C19688E}"/>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999880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615833"/>
            <a:ext cx="1045028" cy="123111"/>
          </a:xfrm>
          <a:prstGeom prst="rect">
            <a:avLst/>
          </a:prstGeom>
          <a:noFill/>
        </p:spPr>
        <p:txBody>
          <a:bodyPr wrap="square" lIns="0" tIns="0" rIns="0" bIns="0" rtlCol="0">
            <a:spAutoFit/>
          </a:bodyPr>
          <a:lstStyle/>
          <a:p>
            <a:pPr algn="r"/>
            <a:fld id="{E0059287-6666-084C-9D74-9884BA0CD8A5}" type="slidenum">
              <a:rPr kumimoji="1" lang="ja-JP" altLang="en-US" sz="800" b="0" i="0" smtClean="0">
                <a:solidFill>
                  <a:srgbClr val="AAAAAA"/>
                </a:solidFill>
                <a:latin typeface="Arial" panose="020B0604020202020204" pitchFamily="34" charset="0"/>
                <a:cs typeface="Arial" panose="020B0604020202020204" pitchFamily="34" charset="0"/>
              </a:rPr>
              <a:t>‹#›</a:t>
            </a:fld>
            <a:endParaRPr kumimoji="1" lang="ja-JP" altLang="en-US" sz="800" b="0" i="0">
              <a:solidFill>
                <a:srgbClr val="AAAAAA"/>
              </a:solidFill>
              <a:latin typeface="Arial" panose="020B0604020202020204" pitchFamily="34" charset="0"/>
              <a:cs typeface="Arial" panose="020B0604020202020204" pitchFamily="34" charset="0"/>
            </a:endParaRPr>
          </a:p>
        </p:txBody>
      </p:sp>
      <p:sp>
        <p:nvSpPr>
          <p:cNvPr id="6" name="직사각형 4">
            <a:extLst>
              <a:ext uri="{FF2B5EF4-FFF2-40B4-BE49-F238E27FC236}">
                <a16:creationId xmlns:a16="http://schemas.microsoft.com/office/drawing/2014/main" id="{DB1E57DA-A462-407E-ACBA-DFB276DAB95F}"/>
              </a:ext>
            </a:extLst>
          </p:cNvPr>
          <p:cNvSpPr/>
          <p:nvPr userDrawn="1"/>
        </p:nvSpPr>
        <p:spPr>
          <a:xfrm>
            <a:off x="5733722" y="6631222"/>
            <a:ext cx="724557" cy="1077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l"/>
            <a:r>
              <a:rPr lang="en" altLang="ko-JP" sz="7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7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65" r:id="rId2"/>
    <p:sldLayoutId id="2147483873" r:id="rId3"/>
    <p:sldLayoutId id="2147483872" r:id="rId4"/>
    <p:sldLayoutId id="2147483874" r:id="rId5"/>
    <p:sldLayoutId id="2147483853" r:id="rId6"/>
    <p:sldLayoutId id="2147483851" r:id="rId7"/>
    <p:sldLayoutId id="2147483852" r:id="rId8"/>
    <p:sldLayoutId id="2147483868" r:id="rId9"/>
    <p:sldLayoutId id="2147483875" r:id="rId10"/>
    <p:sldLayoutId id="2147483876" r:id="rId11"/>
    <p:sldLayoutId id="2147483877" r:id="rId12"/>
    <p:sldLayoutId id="2147483871" r:id="rId13"/>
    <p:sldLayoutId id="2147483762" r:id="rId14"/>
    <p:sldLayoutId id="2147483782" r:id="rId15"/>
    <p:sldLayoutId id="2147483793" r:id="rId16"/>
    <p:sldLayoutId id="2147483867" r:id="rId17"/>
    <p:sldLayoutId id="2147483800" r:id="rId18"/>
    <p:sldLayoutId id="2147483794" r:id="rId1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70.svg"/><Relationship Id="rId13" Type="http://schemas.openxmlformats.org/officeDocument/2006/relationships/image" Target="../media/image74.jpeg"/><Relationship Id="rId3" Type="http://schemas.openxmlformats.org/officeDocument/2006/relationships/image" Target="../media/image65.png"/><Relationship Id="rId7" Type="http://schemas.openxmlformats.org/officeDocument/2006/relationships/image" Target="../media/image69.svg"/><Relationship Id="rId12" Type="http://schemas.openxmlformats.org/officeDocument/2006/relationships/image" Target="../media/image73.png"/><Relationship Id="rId17" Type="http://schemas.openxmlformats.org/officeDocument/2006/relationships/image" Target="../media/image78.png"/><Relationship Id="rId2" Type="http://schemas.openxmlformats.org/officeDocument/2006/relationships/notesSlide" Target="../notesSlides/notesSlide7.xml"/><Relationship Id="rId16" Type="http://schemas.openxmlformats.org/officeDocument/2006/relationships/image" Target="../media/image77.png"/><Relationship Id="rId1" Type="http://schemas.openxmlformats.org/officeDocument/2006/relationships/slideLayout" Target="../slideLayouts/slideLayout16.xml"/><Relationship Id="rId6" Type="http://schemas.openxmlformats.org/officeDocument/2006/relationships/image" Target="../media/image68.png"/><Relationship Id="rId11" Type="http://schemas.openxmlformats.org/officeDocument/2006/relationships/image" Target="../media/image72.jpeg"/><Relationship Id="rId5" Type="http://schemas.openxmlformats.org/officeDocument/2006/relationships/image" Target="../media/image67.svg"/><Relationship Id="rId15" Type="http://schemas.openxmlformats.org/officeDocument/2006/relationships/image" Target="../media/image76.jpeg"/><Relationship Id="rId10" Type="http://schemas.openxmlformats.org/officeDocument/2006/relationships/image" Target="../media/image71.emf"/><Relationship Id="rId4" Type="http://schemas.openxmlformats.org/officeDocument/2006/relationships/image" Target="../media/image66.png"/><Relationship Id="rId9" Type="http://schemas.openxmlformats.org/officeDocument/2006/relationships/image" Target="../media/image28.emf"/><Relationship Id="rId14" Type="http://schemas.openxmlformats.org/officeDocument/2006/relationships/image" Target="../media/image75.jpeg"/></Relationships>
</file>

<file path=ppt/slides/_rels/slide12.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emf"/><Relationship Id="rId7" Type="http://schemas.openxmlformats.org/officeDocument/2006/relationships/image" Target="../media/image83.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82.jpeg"/><Relationship Id="rId5" Type="http://schemas.openxmlformats.org/officeDocument/2006/relationships/image" Target="../media/image81.png"/><Relationship Id="rId4" Type="http://schemas.openxmlformats.org/officeDocument/2006/relationships/image" Target="../media/image80.emf"/><Relationship Id="rId9" Type="http://schemas.openxmlformats.org/officeDocument/2006/relationships/image" Target="../media/image85.png"/></Relationships>
</file>

<file path=ppt/slides/_rels/slide1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81.png"/><Relationship Id="rId7" Type="http://schemas.openxmlformats.org/officeDocument/2006/relationships/image" Target="../media/image41.jpe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87.png"/><Relationship Id="rId5" Type="http://schemas.openxmlformats.org/officeDocument/2006/relationships/image" Target="../media/image39.png"/><Relationship Id="rId4" Type="http://schemas.openxmlformats.org/officeDocument/2006/relationships/image" Target="../media/image86.png"/><Relationship Id="rId9" Type="http://schemas.openxmlformats.org/officeDocument/2006/relationships/image" Target="../media/image88.png"/></Relationships>
</file>

<file path=ppt/slides/_rels/slide14.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image" Target="../media/image96.png"/><Relationship Id="rId3" Type="http://schemas.openxmlformats.org/officeDocument/2006/relationships/image" Target="../media/image81.png"/><Relationship Id="rId7" Type="http://schemas.openxmlformats.org/officeDocument/2006/relationships/image" Target="../media/image92.png"/><Relationship Id="rId12"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91.png"/><Relationship Id="rId11" Type="http://schemas.openxmlformats.org/officeDocument/2006/relationships/image" Target="../media/image24.png"/><Relationship Id="rId5" Type="http://schemas.openxmlformats.org/officeDocument/2006/relationships/image" Target="../media/image90.pn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png"/><Relationship Id="rId14" Type="http://schemas.openxmlformats.org/officeDocument/2006/relationships/image" Target="../media/image97.png"/></Relationships>
</file>

<file path=ppt/slides/_rels/slide15.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8" Type="http://schemas.openxmlformats.org/officeDocument/2006/relationships/image" Target="../media/image104.svg"/><Relationship Id="rId3" Type="http://schemas.openxmlformats.org/officeDocument/2006/relationships/image" Target="../media/image99.emf"/><Relationship Id="rId7" Type="http://schemas.openxmlformats.org/officeDocument/2006/relationships/image" Target="../media/image103.png"/><Relationship Id="rId12" Type="http://schemas.openxmlformats.org/officeDocument/2006/relationships/image" Target="../media/image70.sv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102.emf"/><Relationship Id="rId11" Type="http://schemas.openxmlformats.org/officeDocument/2006/relationships/image" Target="../media/image68.png"/><Relationship Id="rId5" Type="http://schemas.openxmlformats.org/officeDocument/2006/relationships/image" Target="../media/image101.png"/><Relationship Id="rId10" Type="http://schemas.openxmlformats.org/officeDocument/2006/relationships/image" Target="../media/image105.png"/><Relationship Id="rId4" Type="http://schemas.openxmlformats.org/officeDocument/2006/relationships/image" Target="../media/image100.png"/><Relationship Id="rId9" Type="http://schemas.openxmlformats.org/officeDocument/2006/relationships/image" Target="../media/image95.png"/></Relationships>
</file>

<file path=ppt/slides/_rels/slide17.xml.rels><?xml version="1.0" encoding="UTF-8" standalone="yes"?>
<Relationships xmlns="http://schemas.openxmlformats.org/package/2006/relationships"><Relationship Id="rId8" Type="http://schemas.openxmlformats.org/officeDocument/2006/relationships/image" Target="../media/image107.jpeg"/><Relationship Id="rId13" Type="http://schemas.openxmlformats.org/officeDocument/2006/relationships/image" Target="../media/image112.png"/><Relationship Id="rId18" Type="http://schemas.openxmlformats.org/officeDocument/2006/relationships/image" Target="../media/image88.png"/><Relationship Id="rId3" Type="http://schemas.openxmlformats.org/officeDocument/2006/relationships/image" Target="../media/image100.png"/><Relationship Id="rId7" Type="http://schemas.openxmlformats.org/officeDocument/2006/relationships/image" Target="../media/image41.jpeg"/><Relationship Id="rId12" Type="http://schemas.openxmlformats.org/officeDocument/2006/relationships/image" Target="../media/image111.png"/><Relationship Id="rId17" Type="http://schemas.openxmlformats.org/officeDocument/2006/relationships/image" Target="../media/image55.png"/><Relationship Id="rId2" Type="http://schemas.openxmlformats.org/officeDocument/2006/relationships/notesSlide" Target="../notesSlides/notesSlide12.xml"/><Relationship Id="rId16" Type="http://schemas.openxmlformats.org/officeDocument/2006/relationships/image" Target="../media/image114.png"/><Relationship Id="rId1" Type="http://schemas.openxmlformats.org/officeDocument/2006/relationships/slideLayout" Target="../slideLayouts/slideLayout16.xml"/><Relationship Id="rId6" Type="http://schemas.openxmlformats.org/officeDocument/2006/relationships/image" Target="../media/image106.png"/><Relationship Id="rId11" Type="http://schemas.openxmlformats.org/officeDocument/2006/relationships/image" Target="../media/image110.jpeg"/><Relationship Id="rId5" Type="http://schemas.openxmlformats.org/officeDocument/2006/relationships/image" Target="../media/image39.png"/><Relationship Id="rId15" Type="http://schemas.openxmlformats.org/officeDocument/2006/relationships/image" Target="../media/image113.png"/><Relationship Id="rId10" Type="http://schemas.openxmlformats.org/officeDocument/2006/relationships/image" Target="../media/image109.jpeg"/><Relationship Id="rId4" Type="http://schemas.openxmlformats.org/officeDocument/2006/relationships/image" Target="../media/image86.png"/><Relationship Id="rId9" Type="http://schemas.openxmlformats.org/officeDocument/2006/relationships/image" Target="../media/image108.jpeg"/><Relationship Id="rId14" Type="http://schemas.microsoft.com/office/2007/relationships/hdphoto" Target="../media/hdphoto1.wdp"/></Relationships>
</file>

<file path=ppt/slides/_rels/slide1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100.png"/><Relationship Id="rId7" Type="http://schemas.openxmlformats.org/officeDocument/2006/relationships/image" Target="../media/image84.pn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117.png"/><Relationship Id="rId5" Type="http://schemas.openxmlformats.org/officeDocument/2006/relationships/image" Target="../media/image116.jpeg"/><Relationship Id="rId4" Type="http://schemas.openxmlformats.org/officeDocument/2006/relationships/image" Target="../media/image115.png"/></Relationships>
</file>

<file path=ppt/slides/_rels/slide1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95.png"/><Relationship Id="rId3" Type="http://schemas.openxmlformats.org/officeDocument/2006/relationships/image" Target="../media/image100.png"/><Relationship Id="rId7" Type="http://schemas.openxmlformats.org/officeDocument/2006/relationships/image" Target="../media/image121.emf"/><Relationship Id="rId12" Type="http://schemas.openxmlformats.org/officeDocument/2006/relationships/image" Target="../media/image126.jpe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119.png"/><Relationship Id="rId15" Type="http://schemas.openxmlformats.org/officeDocument/2006/relationships/image" Target="../media/image55.png"/><Relationship Id="rId10" Type="http://schemas.openxmlformats.org/officeDocument/2006/relationships/image" Target="../media/image124.emf"/><Relationship Id="rId4" Type="http://schemas.openxmlformats.org/officeDocument/2006/relationships/image" Target="../media/image118.emf"/><Relationship Id="rId9" Type="http://schemas.openxmlformats.org/officeDocument/2006/relationships/image" Target="../media/image123.svg"/><Relationship Id="rId14" Type="http://schemas.openxmlformats.org/officeDocument/2006/relationships/image" Target="../media/image127.jpeg"/></Relationships>
</file>

<file path=ppt/slides/_rels/slide21.xml.rels><?xml version="1.0" encoding="UTF-8" standalone="yes"?>
<Relationships xmlns="http://schemas.openxmlformats.org/package/2006/relationships"><Relationship Id="rId8" Type="http://schemas.openxmlformats.org/officeDocument/2006/relationships/image" Target="../media/image132.svg"/><Relationship Id="rId13" Type="http://schemas.openxmlformats.org/officeDocument/2006/relationships/image" Target="../media/image95.png"/><Relationship Id="rId3" Type="http://schemas.openxmlformats.org/officeDocument/2006/relationships/image" Target="../media/image128.jpeg"/><Relationship Id="rId7" Type="http://schemas.openxmlformats.org/officeDocument/2006/relationships/image" Target="../media/image131.png"/><Relationship Id="rId12" Type="http://schemas.openxmlformats.org/officeDocument/2006/relationships/image" Target="../media/image118.emf"/><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image" Target="../media/image130.png"/><Relationship Id="rId11" Type="http://schemas.openxmlformats.org/officeDocument/2006/relationships/image" Target="../media/image135.emf"/><Relationship Id="rId5" Type="http://schemas.openxmlformats.org/officeDocument/2006/relationships/image" Target="../media/image129.emf"/><Relationship Id="rId15" Type="http://schemas.openxmlformats.org/officeDocument/2006/relationships/image" Target="../media/image55.png"/><Relationship Id="rId10" Type="http://schemas.openxmlformats.org/officeDocument/2006/relationships/image" Target="../media/image134.svg"/><Relationship Id="rId4" Type="http://schemas.openxmlformats.org/officeDocument/2006/relationships/image" Target="../media/image100.png"/><Relationship Id="rId9" Type="http://schemas.openxmlformats.org/officeDocument/2006/relationships/image" Target="../media/image133.png"/><Relationship Id="rId14" Type="http://schemas.openxmlformats.org/officeDocument/2006/relationships/image" Target="../media/image136.jpeg"/></Relationships>
</file>

<file path=ppt/slides/_rels/slide22.xml.rels><?xml version="1.0" encoding="UTF-8" standalone="yes"?>
<Relationships xmlns="http://schemas.openxmlformats.org/package/2006/relationships"><Relationship Id="rId8" Type="http://schemas.openxmlformats.org/officeDocument/2006/relationships/image" Target="../media/image139.png"/><Relationship Id="rId3" Type="http://schemas.openxmlformats.org/officeDocument/2006/relationships/image" Target="../media/image100.png"/><Relationship Id="rId7" Type="http://schemas.openxmlformats.org/officeDocument/2006/relationships/image" Target="../media/image135.emf"/><Relationship Id="rId12"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138.emf"/><Relationship Id="rId11" Type="http://schemas.openxmlformats.org/officeDocument/2006/relationships/image" Target="../media/image141.jpeg"/><Relationship Id="rId5" Type="http://schemas.openxmlformats.org/officeDocument/2006/relationships/image" Target="../media/image137.emf"/><Relationship Id="rId10" Type="http://schemas.openxmlformats.org/officeDocument/2006/relationships/image" Target="../media/image95.png"/><Relationship Id="rId4" Type="http://schemas.openxmlformats.org/officeDocument/2006/relationships/image" Target="../media/image118.emf"/><Relationship Id="rId9" Type="http://schemas.openxmlformats.org/officeDocument/2006/relationships/image" Target="../media/image140.svg"/></Relationships>
</file>

<file path=ppt/slides/_rels/slide2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image" Target="../media/image146.png"/><Relationship Id="rId13" Type="http://schemas.openxmlformats.org/officeDocument/2006/relationships/image" Target="../media/image151.jpeg"/><Relationship Id="rId3" Type="http://schemas.openxmlformats.org/officeDocument/2006/relationships/image" Target="../media/image100.png"/><Relationship Id="rId7" Type="http://schemas.openxmlformats.org/officeDocument/2006/relationships/image" Target="../media/image145.jpeg"/><Relationship Id="rId12" Type="http://schemas.openxmlformats.org/officeDocument/2006/relationships/image" Target="../media/image150.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144.png"/><Relationship Id="rId11" Type="http://schemas.openxmlformats.org/officeDocument/2006/relationships/image" Target="../media/image149.png"/><Relationship Id="rId5" Type="http://schemas.openxmlformats.org/officeDocument/2006/relationships/image" Target="../media/image143.jpeg"/><Relationship Id="rId10" Type="http://schemas.openxmlformats.org/officeDocument/2006/relationships/image" Target="../media/image148.png"/><Relationship Id="rId4" Type="http://schemas.openxmlformats.org/officeDocument/2006/relationships/image" Target="../media/image142.jpeg"/><Relationship Id="rId9" Type="http://schemas.openxmlformats.org/officeDocument/2006/relationships/image" Target="../media/image147.png"/><Relationship Id="rId14" Type="http://schemas.openxmlformats.org/officeDocument/2006/relationships/image" Target="../media/image152.jpeg"/></Relationships>
</file>

<file path=ppt/slides/_rels/slide2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154.jpeg"/><Relationship Id="rId5" Type="http://schemas.openxmlformats.org/officeDocument/2006/relationships/image" Target="../media/image100.png"/><Relationship Id="rId4" Type="http://schemas.openxmlformats.org/officeDocument/2006/relationships/image" Target="../media/image153.jpeg"/></Relationships>
</file>

<file path=ppt/slides/_rels/slide26.xml.rels><?xml version="1.0" encoding="UTF-8" standalone="yes"?>
<Relationships xmlns="http://schemas.openxmlformats.org/package/2006/relationships"><Relationship Id="rId8" Type="http://schemas.openxmlformats.org/officeDocument/2006/relationships/image" Target="../media/image159.jpeg"/><Relationship Id="rId13" Type="http://schemas.openxmlformats.org/officeDocument/2006/relationships/image" Target="../media/image164.png"/><Relationship Id="rId3" Type="http://schemas.openxmlformats.org/officeDocument/2006/relationships/image" Target="../media/image100.png"/><Relationship Id="rId7" Type="http://schemas.openxmlformats.org/officeDocument/2006/relationships/image" Target="../media/image158.png"/><Relationship Id="rId12" Type="http://schemas.openxmlformats.org/officeDocument/2006/relationships/image" Target="../media/image163.svg"/><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image" Target="../media/image157.jpeg"/><Relationship Id="rId11" Type="http://schemas.openxmlformats.org/officeDocument/2006/relationships/image" Target="../media/image162.png"/><Relationship Id="rId5" Type="http://schemas.openxmlformats.org/officeDocument/2006/relationships/image" Target="../media/image156.jpeg"/><Relationship Id="rId10" Type="http://schemas.openxmlformats.org/officeDocument/2006/relationships/image" Target="../media/image161.jpeg"/><Relationship Id="rId4" Type="http://schemas.openxmlformats.org/officeDocument/2006/relationships/image" Target="../media/image155.jpeg"/><Relationship Id="rId9" Type="http://schemas.openxmlformats.org/officeDocument/2006/relationships/image" Target="../media/image160.jpeg"/></Relationships>
</file>

<file path=ppt/slides/_rels/slide27.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168.jpe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167.jpeg"/><Relationship Id="rId5" Type="http://schemas.openxmlformats.org/officeDocument/2006/relationships/image" Target="../media/image166.png"/><Relationship Id="rId4" Type="http://schemas.openxmlformats.org/officeDocument/2006/relationships/image" Target="../media/image165.jpeg"/></Relationships>
</file>

<file path=ppt/slides/_rels/slide28.xml.rels><?xml version="1.0" encoding="UTF-8" standalone="yes"?>
<Relationships xmlns="http://schemas.openxmlformats.org/package/2006/relationships"><Relationship Id="rId8" Type="http://schemas.openxmlformats.org/officeDocument/2006/relationships/image" Target="../media/image173.jpeg"/><Relationship Id="rId13" Type="http://schemas.openxmlformats.org/officeDocument/2006/relationships/image" Target="../media/image148.png"/><Relationship Id="rId18" Type="http://schemas.openxmlformats.org/officeDocument/2006/relationships/image" Target="../media/image179.svg"/><Relationship Id="rId3" Type="http://schemas.openxmlformats.org/officeDocument/2006/relationships/image" Target="../media/image100.png"/><Relationship Id="rId7" Type="http://schemas.openxmlformats.org/officeDocument/2006/relationships/image" Target="../media/image172.png"/><Relationship Id="rId12" Type="http://schemas.openxmlformats.org/officeDocument/2006/relationships/image" Target="../media/image147.png"/><Relationship Id="rId17" Type="http://schemas.openxmlformats.org/officeDocument/2006/relationships/image" Target="../media/image178.png"/><Relationship Id="rId2" Type="http://schemas.openxmlformats.org/officeDocument/2006/relationships/notesSlide" Target="../notesSlides/notesSlide22.xml"/><Relationship Id="rId16" Type="http://schemas.openxmlformats.org/officeDocument/2006/relationships/image" Target="../media/image177.png"/><Relationship Id="rId1" Type="http://schemas.openxmlformats.org/officeDocument/2006/relationships/slideLayout" Target="../slideLayouts/slideLayout16.xml"/><Relationship Id="rId6" Type="http://schemas.openxmlformats.org/officeDocument/2006/relationships/image" Target="../media/image171.jpeg"/><Relationship Id="rId11" Type="http://schemas.openxmlformats.org/officeDocument/2006/relationships/image" Target="../media/image176.jpeg"/><Relationship Id="rId5" Type="http://schemas.openxmlformats.org/officeDocument/2006/relationships/image" Target="../media/image170.emf"/><Relationship Id="rId15" Type="http://schemas.openxmlformats.org/officeDocument/2006/relationships/image" Target="../media/image150.png"/><Relationship Id="rId10" Type="http://schemas.openxmlformats.org/officeDocument/2006/relationships/image" Target="../media/image175.png"/><Relationship Id="rId4" Type="http://schemas.openxmlformats.org/officeDocument/2006/relationships/image" Target="../media/image169.jpeg"/><Relationship Id="rId9" Type="http://schemas.openxmlformats.org/officeDocument/2006/relationships/image" Target="../media/image174.jpeg"/><Relationship Id="rId14" Type="http://schemas.openxmlformats.org/officeDocument/2006/relationships/image" Target="../media/image149.png"/></Relationships>
</file>

<file path=ppt/slides/_rels/slide29.xml.rels><?xml version="1.0" encoding="UTF-8" standalone="yes"?>
<Relationships xmlns="http://schemas.openxmlformats.org/package/2006/relationships"><Relationship Id="rId8" Type="http://schemas.openxmlformats.org/officeDocument/2006/relationships/image" Target="../media/image184.png"/><Relationship Id="rId3" Type="http://schemas.openxmlformats.org/officeDocument/2006/relationships/image" Target="../media/image180.png"/><Relationship Id="rId7" Type="http://schemas.openxmlformats.org/officeDocument/2006/relationships/image" Target="../media/image183.jpeg"/><Relationship Id="rId12" Type="http://schemas.openxmlformats.org/officeDocument/2006/relationships/image" Target="../media/image187.jpeg"/><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image" Target="../media/image182.jpeg"/><Relationship Id="rId11" Type="http://schemas.openxmlformats.org/officeDocument/2006/relationships/image" Target="../media/image186.jpeg"/><Relationship Id="rId5" Type="http://schemas.openxmlformats.org/officeDocument/2006/relationships/image" Target="../media/image181.jpeg"/><Relationship Id="rId10" Type="http://schemas.openxmlformats.org/officeDocument/2006/relationships/image" Target="../media/image172.png"/><Relationship Id="rId4" Type="http://schemas.openxmlformats.org/officeDocument/2006/relationships/image" Target="../media/image100.png"/><Relationship Id="rId9" Type="http://schemas.openxmlformats.org/officeDocument/2006/relationships/image" Target="../media/image18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97.jpeg"/><Relationship Id="rId3" Type="http://schemas.openxmlformats.org/officeDocument/2006/relationships/image" Target="../media/image188.png"/><Relationship Id="rId7" Type="http://schemas.openxmlformats.org/officeDocument/2006/relationships/image" Target="../media/image191.svg"/><Relationship Id="rId12" Type="http://schemas.openxmlformats.org/officeDocument/2006/relationships/image" Target="../media/image196.jpeg"/><Relationship Id="rId2" Type="http://schemas.openxmlformats.org/officeDocument/2006/relationships/notesSlide" Target="../notesSlides/notesSlide24.xml"/><Relationship Id="rId16" Type="http://schemas.openxmlformats.org/officeDocument/2006/relationships/image" Target="../media/image200.jpeg"/><Relationship Id="rId1" Type="http://schemas.openxmlformats.org/officeDocument/2006/relationships/slideLayout" Target="../slideLayouts/slideLayout16.xml"/><Relationship Id="rId6" Type="http://schemas.openxmlformats.org/officeDocument/2006/relationships/image" Target="../media/image190.png"/><Relationship Id="rId11" Type="http://schemas.openxmlformats.org/officeDocument/2006/relationships/image" Target="../media/image195.jpeg"/><Relationship Id="rId5" Type="http://schemas.openxmlformats.org/officeDocument/2006/relationships/image" Target="../media/image100.png"/><Relationship Id="rId15" Type="http://schemas.openxmlformats.org/officeDocument/2006/relationships/image" Target="../media/image199.jpeg"/><Relationship Id="rId10" Type="http://schemas.openxmlformats.org/officeDocument/2006/relationships/image" Target="../media/image194.jpeg"/><Relationship Id="rId4" Type="http://schemas.openxmlformats.org/officeDocument/2006/relationships/image" Target="../media/image189.png"/><Relationship Id="rId9" Type="http://schemas.openxmlformats.org/officeDocument/2006/relationships/image" Target="../media/image193.svg"/><Relationship Id="rId14" Type="http://schemas.openxmlformats.org/officeDocument/2006/relationships/image" Target="../media/image198.jpeg"/></Relationships>
</file>

<file path=ppt/slides/_rels/slide31.xml.rels><?xml version="1.0" encoding="UTF-8" standalone="yes"?>
<Relationships xmlns="http://schemas.openxmlformats.org/package/2006/relationships"><Relationship Id="rId8" Type="http://schemas.openxmlformats.org/officeDocument/2006/relationships/image" Target="../media/image203.png"/><Relationship Id="rId3" Type="http://schemas.openxmlformats.org/officeDocument/2006/relationships/image" Target="../media/image100.png"/><Relationship Id="rId7" Type="http://schemas.openxmlformats.org/officeDocument/2006/relationships/chart" Target="../charts/chart3.xml"/><Relationship Id="rId12" Type="http://schemas.openxmlformats.org/officeDocument/2006/relationships/image" Target="../media/image206.svg"/><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image" Target="../media/image202.png"/><Relationship Id="rId11" Type="http://schemas.openxmlformats.org/officeDocument/2006/relationships/image" Target="../media/image205.png"/><Relationship Id="rId5" Type="http://schemas.openxmlformats.org/officeDocument/2006/relationships/hyperlink" Target="https://richad.yahoo.co.jp/gr86_2022" TargetMode="External"/><Relationship Id="rId10" Type="http://schemas.openxmlformats.org/officeDocument/2006/relationships/chart" Target="../charts/chart4.xml"/><Relationship Id="rId4" Type="http://schemas.openxmlformats.org/officeDocument/2006/relationships/image" Target="../media/image201.jpeg"/><Relationship Id="rId9" Type="http://schemas.openxmlformats.org/officeDocument/2006/relationships/image" Target="../media/image204.svg"/></Relationships>
</file>

<file path=ppt/slides/_rels/slide32.xml.rels><?xml version="1.0" encoding="UTF-8" standalone="yes"?>
<Relationships xmlns="http://schemas.openxmlformats.org/package/2006/relationships"><Relationship Id="rId8" Type="http://schemas.openxmlformats.org/officeDocument/2006/relationships/image" Target="../media/image211.jpeg"/><Relationship Id="rId13" Type="http://schemas.openxmlformats.org/officeDocument/2006/relationships/image" Target="../media/image204.svg"/><Relationship Id="rId3" Type="http://schemas.openxmlformats.org/officeDocument/2006/relationships/image" Target="../media/image100.png"/><Relationship Id="rId7" Type="http://schemas.openxmlformats.org/officeDocument/2006/relationships/image" Target="../media/image210.png"/><Relationship Id="rId12" Type="http://schemas.openxmlformats.org/officeDocument/2006/relationships/image" Target="../media/image203.pn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image" Target="../media/image209.jpeg"/><Relationship Id="rId11" Type="http://schemas.openxmlformats.org/officeDocument/2006/relationships/chart" Target="../charts/chart7.xml"/><Relationship Id="rId5" Type="http://schemas.openxmlformats.org/officeDocument/2006/relationships/image" Target="../media/image208.png"/><Relationship Id="rId10" Type="http://schemas.openxmlformats.org/officeDocument/2006/relationships/chart" Target="../charts/chart6.xml"/><Relationship Id="rId4" Type="http://schemas.openxmlformats.org/officeDocument/2006/relationships/image" Target="../media/image207.jpeg"/><Relationship Id="rId9" Type="http://schemas.openxmlformats.org/officeDocument/2006/relationships/chart" Target="../charts/char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emf"/><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15.png"/><Relationship Id="rId7"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5.png"/><Relationship Id="rId7" Type="http://schemas.openxmlformats.org/officeDocument/2006/relationships/image" Target="../media/image33.emf"/><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32.jpeg"/><Relationship Id="rId5" Type="http://schemas.openxmlformats.org/officeDocument/2006/relationships/chart" Target="../charts/chart1.xml"/><Relationship Id="rId4" Type="http://schemas.openxmlformats.org/officeDocument/2006/relationships/image" Target="../media/image31.emf"/><Relationship Id="rId9" Type="http://schemas.openxmlformats.org/officeDocument/2006/relationships/image" Target="../media/image35.emf"/></Relationships>
</file>

<file path=ppt/slides/_rels/slide8.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18" Type="http://schemas.openxmlformats.org/officeDocument/2006/relationships/image" Target="../media/image50.svg"/><Relationship Id="rId3" Type="http://schemas.openxmlformats.org/officeDocument/2006/relationships/image" Target="../media/image15.png"/><Relationship Id="rId21" Type="http://schemas.openxmlformats.org/officeDocument/2006/relationships/image" Target="../media/image53.emf"/><Relationship Id="rId7" Type="http://schemas.openxmlformats.org/officeDocument/2006/relationships/image" Target="../media/image39.png"/><Relationship Id="rId12" Type="http://schemas.openxmlformats.org/officeDocument/2006/relationships/image" Target="../media/image44.svg"/><Relationship Id="rId17" Type="http://schemas.openxmlformats.org/officeDocument/2006/relationships/image" Target="../media/image49.png"/><Relationship Id="rId2" Type="http://schemas.openxmlformats.org/officeDocument/2006/relationships/notesSlide" Target="../notesSlides/notesSlide5.xml"/><Relationship Id="rId16" Type="http://schemas.openxmlformats.org/officeDocument/2006/relationships/image" Target="../media/image48.svg"/><Relationship Id="rId20" Type="http://schemas.openxmlformats.org/officeDocument/2006/relationships/image" Target="../media/image52.jpeg"/><Relationship Id="rId1" Type="http://schemas.openxmlformats.org/officeDocument/2006/relationships/slideLayout" Target="../slideLayouts/slideLayout16.xml"/><Relationship Id="rId6" Type="http://schemas.openxmlformats.org/officeDocument/2006/relationships/image" Target="../media/image38.emf"/><Relationship Id="rId11" Type="http://schemas.openxmlformats.org/officeDocument/2006/relationships/image" Target="../media/image43.png"/><Relationship Id="rId5" Type="http://schemas.openxmlformats.org/officeDocument/2006/relationships/image" Target="../media/image37.png"/><Relationship Id="rId15" Type="http://schemas.openxmlformats.org/officeDocument/2006/relationships/image" Target="../media/image47.png"/><Relationship Id="rId23" Type="http://schemas.openxmlformats.org/officeDocument/2006/relationships/image" Target="../media/image55.png"/><Relationship Id="rId10" Type="http://schemas.openxmlformats.org/officeDocument/2006/relationships/image" Target="../media/image42.emf"/><Relationship Id="rId19" Type="http://schemas.openxmlformats.org/officeDocument/2006/relationships/image" Target="../media/image51.emf"/><Relationship Id="rId4" Type="http://schemas.openxmlformats.org/officeDocument/2006/relationships/image" Target="../media/image36.png"/><Relationship Id="rId9" Type="http://schemas.openxmlformats.org/officeDocument/2006/relationships/image" Target="../media/image41.jpeg"/><Relationship Id="rId14" Type="http://schemas.openxmlformats.org/officeDocument/2006/relationships/image" Target="../media/image46.svg"/><Relationship Id="rId22" Type="http://schemas.openxmlformats.org/officeDocument/2006/relationships/image" Target="../media/image54.jpeg"/></Relationships>
</file>

<file path=ppt/slides/_rels/slide9.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6.emf"/><Relationship Id="rId7" Type="http://schemas.openxmlformats.org/officeDocument/2006/relationships/image" Target="../media/image59.jpg"/><Relationship Id="rId12" Type="http://schemas.openxmlformats.org/officeDocument/2006/relationships/image" Target="../media/image63.pn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58.emf"/><Relationship Id="rId11" Type="http://schemas.openxmlformats.org/officeDocument/2006/relationships/image" Target="../media/image62.png"/><Relationship Id="rId5" Type="http://schemas.openxmlformats.org/officeDocument/2006/relationships/image" Target="../media/image57.emf"/><Relationship Id="rId10" Type="http://schemas.openxmlformats.org/officeDocument/2006/relationships/image" Target="../media/image22.png"/><Relationship Id="rId4" Type="http://schemas.openxmlformats.org/officeDocument/2006/relationships/image" Target="../media/image15.png"/><Relationship Id="rId9" Type="http://schemas.openxmlformats.org/officeDocument/2006/relationships/image" Target="../media/image6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83D2F6-86BB-1437-8108-8E22BC5412D6}"/>
              </a:ext>
            </a:extLst>
          </p:cNvPr>
          <p:cNvSpPr>
            <a:spLocks noGrp="1"/>
          </p:cNvSpPr>
          <p:nvPr>
            <p:ph type="title"/>
          </p:nvPr>
        </p:nvSpPr>
        <p:spPr/>
        <p:txBody>
          <a:bodyPr/>
          <a:lstStyle/>
          <a:p>
            <a:r>
              <a:rPr lang="ja-JP" altLang="en-US" sz="3200">
                <a:latin typeface="メイリオ" panose="020B0604030504040204" pitchFamily="50" charset="-128"/>
              </a:rPr>
              <a:t>コンテンツ企画型商品</a:t>
            </a:r>
            <a:br>
              <a:rPr lang="en-US" altLang="ja-JP" sz="3200" dirty="0">
                <a:latin typeface="メイリオ" panose="020B0604030504040204" pitchFamily="50" charset="-128"/>
              </a:rPr>
            </a:br>
            <a:r>
              <a:rPr lang="ja-JP" altLang="en-US" sz="3200">
                <a:latin typeface="メイリオ" panose="020B0604030504040204" pitchFamily="50" charset="-128"/>
              </a:rPr>
              <a:t>ケイパビリティ</a:t>
            </a:r>
            <a:endParaRPr kumimoji="1" lang="ja-JP" altLang="en-US"/>
          </a:p>
        </p:txBody>
      </p:sp>
      <p:sp>
        <p:nvSpPr>
          <p:cNvPr id="7" name="テキスト プレースホルダー 6">
            <a:extLst>
              <a:ext uri="{FF2B5EF4-FFF2-40B4-BE49-F238E27FC236}">
                <a16:creationId xmlns:a16="http://schemas.microsoft.com/office/drawing/2014/main" id="{2C4161A2-7350-D95D-B4C1-EFF80F8AE4AF}"/>
              </a:ext>
            </a:extLst>
          </p:cNvPr>
          <p:cNvSpPr>
            <a:spLocks noGrp="1"/>
          </p:cNvSpPr>
          <p:nvPr>
            <p:ph type="body" sz="quarter" idx="10"/>
          </p:nvPr>
        </p:nvSpPr>
        <p:spPr/>
        <p:txBody>
          <a:bodyPr/>
          <a:lstStyle/>
          <a:p>
            <a:r>
              <a:rPr lang="ja-JP" altLang="en-US" sz="1600">
                <a:latin typeface="メイリオ" panose="020B0604030504040204" pitchFamily="50" charset="-128"/>
              </a:rPr>
              <a:t>タイアップ広告</a:t>
            </a:r>
            <a:r>
              <a:rPr lang="en-US" altLang="ja-JP" sz="1600" dirty="0">
                <a:latin typeface="メイリオ" panose="020B0604030504040204" pitchFamily="50" charset="-128"/>
              </a:rPr>
              <a:t> / </a:t>
            </a:r>
            <a:r>
              <a:rPr lang="ja-JP" altLang="en-US" sz="1600">
                <a:latin typeface="メイリオ" panose="020B0604030504040204" pitchFamily="50" charset="-128"/>
              </a:rPr>
              <a:t>クリエイティブ企画</a:t>
            </a:r>
            <a:endParaRPr lang="ja-JP" altLang="en-US"/>
          </a:p>
        </p:txBody>
      </p:sp>
      <p:sp>
        <p:nvSpPr>
          <p:cNvPr id="8" name="テキスト プレースホルダー 7">
            <a:extLst>
              <a:ext uri="{FF2B5EF4-FFF2-40B4-BE49-F238E27FC236}">
                <a16:creationId xmlns:a16="http://schemas.microsoft.com/office/drawing/2014/main" id="{0516165A-CE5E-FF76-2B6F-D25C3BB307AC}"/>
              </a:ext>
            </a:extLst>
          </p:cNvPr>
          <p:cNvSpPr>
            <a:spLocks noGrp="1"/>
          </p:cNvSpPr>
          <p:nvPr>
            <p:ph type="body" sz="quarter" idx="11"/>
          </p:nvPr>
        </p:nvSpPr>
        <p:spPr>
          <a:xfrm>
            <a:off x="764847" y="5530927"/>
            <a:ext cx="1281761" cy="307777"/>
          </a:xfrm>
        </p:spPr>
        <p:txBody>
          <a:bodyPr/>
          <a:lstStyle/>
          <a:p>
            <a:r>
              <a:rPr lang="en-US" altLang="ja-JP" dirty="0"/>
              <a:t>2024</a:t>
            </a:r>
            <a:r>
              <a:rPr lang="ja-JP" altLang="en-US" dirty="0"/>
              <a:t>年</a:t>
            </a:r>
            <a:r>
              <a:rPr lang="en-US" altLang="ja-JP" dirty="0"/>
              <a:t>9</a:t>
            </a:r>
            <a:r>
              <a:rPr lang="ja-JP" altLang="en-US" dirty="0"/>
              <a:t>月</a:t>
            </a:r>
          </a:p>
        </p:txBody>
      </p:sp>
    </p:spTree>
    <p:extLst>
      <p:ext uri="{BB962C8B-B14F-4D97-AF65-F5344CB8AC3E}">
        <p14:creationId xmlns:p14="http://schemas.microsoft.com/office/powerpoint/2010/main" val="115537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a:extLst>
              <a:ext uri="{FF2B5EF4-FFF2-40B4-BE49-F238E27FC236}">
                <a16:creationId xmlns:a16="http://schemas.microsoft.com/office/drawing/2014/main" id="{781AFC03-6724-FD31-86E4-531E00B89432}"/>
              </a:ext>
            </a:extLst>
          </p:cNvPr>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a:stretch/>
        </p:blipFill>
        <p:spPr/>
      </p:pic>
      <p:sp>
        <p:nvSpPr>
          <p:cNvPr id="5" name="テキスト プレースホルダー 4">
            <a:extLst>
              <a:ext uri="{FF2B5EF4-FFF2-40B4-BE49-F238E27FC236}">
                <a16:creationId xmlns:a16="http://schemas.microsoft.com/office/drawing/2014/main" id="{01EC15BD-3DA2-F629-3799-E95DFFD885CA}"/>
              </a:ext>
            </a:extLst>
          </p:cNvPr>
          <p:cNvSpPr>
            <a:spLocks noGrp="1"/>
          </p:cNvSpPr>
          <p:nvPr>
            <p:ph type="body" sz="quarter" idx="18"/>
          </p:nvPr>
        </p:nvSpPr>
        <p:spPr/>
        <p:txBody>
          <a:bodyPr/>
          <a:lstStyle/>
          <a:p>
            <a:r>
              <a:rPr lang="en-US" altLang="ja-JP" dirty="0"/>
              <a:t>02</a:t>
            </a:r>
            <a:endParaRPr lang="ja-JP" altLang="en-US"/>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p:txBody>
          <a:bodyPr wrap="none"/>
          <a:lstStyle/>
          <a:p>
            <a:r>
              <a:rPr lang="ja-JP" altLang="en-US"/>
              <a:t>コンテンツ企画型商品</a:t>
            </a:r>
            <a:endParaRPr lang="en-US" altLang="ja-JP" dirty="0"/>
          </a:p>
          <a:p>
            <a:r>
              <a:rPr lang="ja-JP" altLang="en-US"/>
              <a:t>の概要</a:t>
            </a:r>
          </a:p>
        </p:txBody>
      </p:sp>
    </p:spTree>
    <p:extLst>
      <p:ext uri="{BB962C8B-B14F-4D97-AF65-F5344CB8AC3E}">
        <p14:creationId xmlns:p14="http://schemas.microsoft.com/office/powerpoint/2010/main" val="1045259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円/楕円 31">
            <a:extLst>
              <a:ext uri="{FF2B5EF4-FFF2-40B4-BE49-F238E27FC236}">
                <a16:creationId xmlns:a16="http://schemas.microsoft.com/office/drawing/2014/main" id="{541D25D1-C305-1F8B-3BEB-DED309D44E6C}"/>
              </a:ext>
            </a:extLst>
          </p:cNvPr>
          <p:cNvSpPr/>
          <p:nvPr/>
        </p:nvSpPr>
        <p:spPr>
          <a:xfrm>
            <a:off x="479425" y="4875458"/>
            <a:ext cx="5072768" cy="64982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5" name="円/楕円 162">
            <a:extLst>
              <a:ext uri="{FF2B5EF4-FFF2-40B4-BE49-F238E27FC236}">
                <a16:creationId xmlns:a16="http://schemas.microsoft.com/office/drawing/2014/main" id="{7FC7A7FF-DA4B-946D-1962-5460F23E73DF}"/>
              </a:ext>
            </a:extLst>
          </p:cNvPr>
          <p:cNvSpPr/>
          <p:nvPr/>
        </p:nvSpPr>
        <p:spPr>
          <a:xfrm>
            <a:off x="4307221" y="4875458"/>
            <a:ext cx="5020371" cy="649820"/>
          </a:xfrm>
          <a:prstGeom prst="ellipse">
            <a:avLst/>
          </a:prstGeom>
          <a:solidFill>
            <a:schemeClr val="accent2">
              <a:lumMod val="90000"/>
              <a:alpha val="23788"/>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9" name="Freeform 24">
            <a:extLst>
              <a:ext uri="{FF2B5EF4-FFF2-40B4-BE49-F238E27FC236}">
                <a16:creationId xmlns:a16="http://schemas.microsoft.com/office/drawing/2014/main" id="{6FB27C94-5E43-FBEC-0BC9-D7AE0247C9C8}"/>
              </a:ext>
            </a:extLst>
          </p:cNvPr>
          <p:cNvSpPr>
            <a:spLocks noChangeArrowheads="1"/>
          </p:cNvSpPr>
          <p:nvPr/>
        </p:nvSpPr>
        <p:spPr bwMode="auto">
          <a:xfrm>
            <a:off x="5322140" y="2188922"/>
            <a:ext cx="1116000" cy="1930162"/>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545454">
              <a:alpha val="74454"/>
            </a:srgb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4" name="正方形/長方形 43">
            <a:extLst>
              <a:ext uri="{FF2B5EF4-FFF2-40B4-BE49-F238E27FC236}">
                <a16:creationId xmlns:a16="http://schemas.microsoft.com/office/drawing/2014/main" id="{E173FAA5-B3E3-D623-0AC9-2B7C8150EBF9}"/>
              </a:ext>
            </a:extLst>
          </p:cNvPr>
          <p:cNvSpPr/>
          <p:nvPr/>
        </p:nvSpPr>
        <p:spPr>
          <a:xfrm>
            <a:off x="5499795" y="2408431"/>
            <a:ext cx="759908" cy="1181934"/>
          </a:xfrm>
          <a:prstGeom prst="rect">
            <a:avLst/>
          </a:prstGeom>
          <a:pattFill prst="wdUpDiag">
            <a:fgClr>
              <a:schemeClr val="accent6"/>
            </a:fgClr>
            <a:bgClr>
              <a:schemeClr val="bg1"/>
            </a:bgClr>
          </a:patt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a:lstStyle/>
          <a:p>
            <a:r>
              <a:rPr kumimoji="1" lang="ja-JP" altLang="en-US" spc="0" dirty="0">
                <a:solidFill>
                  <a:srgbClr val="FFFFFF"/>
                </a:solidFill>
              </a:rPr>
              <a:t>コンテンツ</a:t>
            </a:r>
            <a:endParaRPr lang="en-US" altLang="ja-JP" spc="0" dirty="0"/>
          </a:p>
          <a:p>
            <a:r>
              <a:rPr kumimoji="1" lang="ja-JP" altLang="en-US" spc="0" dirty="0">
                <a:solidFill>
                  <a:srgbClr val="FFFFFF"/>
                </a:solidFill>
              </a:rPr>
              <a:t>企画型商品</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a:t>タイアップコンテンツの有効性</a:t>
            </a:r>
          </a:p>
        </p:txBody>
      </p:sp>
      <p:sp>
        <p:nvSpPr>
          <p:cNvPr id="3" name="正方形/長方形 2">
            <a:extLst>
              <a:ext uri="{FF2B5EF4-FFF2-40B4-BE49-F238E27FC236}">
                <a16:creationId xmlns:a16="http://schemas.microsoft.com/office/drawing/2014/main" id="{89BE1BA9-9034-6733-9F5F-774329B2093E}"/>
              </a:ext>
            </a:extLst>
          </p:cNvPr>
          <p:cNvSpPr/>
          <p:nvPr/>
        </p:nvSpPr>
        <p:spPr>
          <a:xfrm>
            <a:off x="479424" y="1083274"/>
            <a:ext cx="11233151" cy="301621"/>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ターゲットを、</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“知りたいこと”で引き寄せ、広告主さまやブランドへの共感</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へと導きます。</a:t>
            </a:r>
          </a:p>
        </p:txBody>
      </p:sp>
      <p:sp>
        <p:nvSpPr>
          <p:cNvPr id="5" name="テキスト ボックス 4">
            <a:extLst>
              <a:ext uri="{FF2B5EF4-FFF2-40B4-BE49-F238E27FC236}">
                <a16:creationId xmlns:a16="http://schemas.microsoft.com/office/drawing/2014/main" id="{0BE21F38-2312-520E-9F97-DC1AF5649FC7}"/>
              </a:ext>
            </a:extLst>
          </p:cNvPr>
          <p:cNvSpPr txBox="1"/>
          <p:nvPr/>
        </p:nvSpPr>
        <p:spPr>
          <a:xfrm>
            <a:off x="479426" y="1563395"/>
            <a:ext cx="4199819" cy="396000"/>
          </a:xfrm>
          <a:prstGeom prst="roundRect">
            <a:avLst>
              <a:gd name="adj" fmla="val 50000"/>
            </a:avLst>
          </a:prstGeom>
          <a:solidFill>
            <a:schemeClr val="tx1">
              <a:lumMod val="50000"/>
              <a:lumOff val="50000"/>
            </a:schemeClr>
          </a:solidFill>
          <a:effectLst/>
        </p:spPr>
        <p:txBody>
          <a:bodyPr wrap="square" t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normalizeH="0" baseline="0" noProof="0">
                <a:ln>
                  <a:noFill/>
                </a:ln>
                <a:solidFill>
                  <a:schemeClr val="bg1"/>
                </a:solidFill>
                <a:effectLst/>
                <a:uLnTx/>
                <a:uFillTx/>
                <a:latin typeface="Meiryo" panose="020B0604030504040204" pitchFamily="34" charset="-128"/>
                <a:ea typeface="Meiryo" panose="020B0604030504040204" pitchFamily="34" charset="-128"/>
                <a:cs typeface="メイリオ" panose="020B0604030504040204" pitchFamily="50" charset="-128"/>
              </a:rPr>
              <a:t>バナー広告（純広）</a:t>
            </a:r>
            <a:endParaRPr kumimoji="0" lang="ja-JP" altLang="en-US"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B6E5A236-F3D6-763E-8BEC-63A89037350F}"/>
              </a:ext>
            </a:extLst>
          </p:cNvPr>
          <p:cNvSpPr txBox="1"/>
          <p:nvPr/>
        </p:nvSpPr>
        <p:spPr>
          <a:xfrm>
            <a:off x="5138057" y="1563395"/>
            <a:ext cx="6573151" cy="396000"/>
          </a:xfrm>
          <a:prstGeom prst="roundRect">
            <a:avLst>
              <a:gd name="adj" fmla="val 50000"/>
            </a:avLst>
          </a:prstGeom>
          <a:solidFill>
            <a:schemeClr val="accent6"/>
          </a:solidFill>
          <a:effectLst/>
        </p:spPr>
        <p:txBody>
          <a:bodyPr wrap="square" t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normalizeH="0" baseline="0" noProof="0">
                <a:ln>
                  <a:noFill/>
                </a:ln>
                <a:solidFill>
                  <a:schemeClr val="bg1"/>
                </a:solidFill>
                <a:effectLst/>
                <a:uLnTx/>
                <a:uFillTx/>
                <a:latin typeface="Meiryo" panose="020B0604030504040204" pitchFamily="34" charset="-128"/>
                <a:ea typeface="Meiryo" panose="020B0604030504040204" pitchFamily="34" charset="-128"/>
                <a:cs typeface="メイリオ" panose="020B0604030504040204" pitchFamily="50" charset="-128"/>
              </a:rPr>
              <a:t>タイアップコンテンツ</a:t>
            </a:r>
            <a:endParaRPr kumimoji="0" lang="ja-JP" altLang="en-US"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F5190C23-6050-FA0F-1EAE-12FCBE10BDDE}"/>
              </a:ext>
            </a:extLst>
          </p:cNvPr>
          <p:cNvGrpSpPr>
            <a:grpSpLocks noChangeAspect="1"/>
          </p:cNvGrpSpPr>
          <p:nvPr/>
        </p:nvGrpSpPr>
        <p:grpSpPr>
          <a:xfrm>
            <a:off x="806042" y="2188922"/>
            <a:ext cx="1116000" cy="1930162"/>
            <a:chOff x="1219864" y="1268413"/>
            <a:chExt cx="1108665" cy="1917475"/>
          </a:xfrm>
        </p:grpSpPr>
        <p:sp>
          <p:nvSpPr>
            <p:cNvPr id="11" name="Freeform 24">
              <a:extLst>
                <a:ext uri="{FF2B5EF4-FFF2-40B4-BE49-F238E27FC236}">
                  <a16:creationId xmlns:a16="http://schemas.microsoft.com/office/drawing/2014/main" id="{FE73C8F0-1545-352F-81DA-6EE643792D68}"/>
                </a:ext>
              </a:extLst>
            </p:cNvPr>
            <p:cNvSpPr>
              <a:spLocks noChangeArrowheads="1"/>
            </p:cNvSpPr>
            <p:nvPr/>
          </p:nvSpPr>
          <p:spPr bwMode="auto">
            <a:xfrm>
              <a:off x="1219864" y="1268413"/>
              <a:ext cx="1108665" cy="1917475"/>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545454">
                <a:alpha val="74454"/>
              </a:srgb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2" name="正方形/長方形 11">
              <a:extLst>
                <a:ext uri="{FF2B5EF4-FFF2-40B4-BE49-F238E27FC236}">
                  <a16:creationId xmlns:a16="http://schemas.microsoft.com/office/drawing/2014/main" id="{2C73B44B-BC78-82F8-BC34-7526BBBA6882}"/>
                </a:ext>
              </a:extLst>
            </p:cNvPr>
            <p:cNvSpPr/>
            <p:nvPr/>
          </p:nvSpPr>
          <p:spPr>
            <a:xfrm>
              <a:off x="1392861" y="1500242"/>
              <a:ext cx="754913" cy="287080"/>
            </a:xfrm>
            <a:prstGeom prst="rect">
              <a:avLst/>
            </a:prstGeom>
            <a:pattFill prst="wdUpDiag">
              <a:fgClr>
                <a:schemeClr val="accent3"/>
              </a:fgClr>
              <a:bgClr>
                <a:schemeClr val="bg1"/>
              </a:bgClr>
            </a:patt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1" name="正方形/長方形 20">
            <a:extLst>
              <a:ext uri="{FF2B5EF4-FFF2-40B4-BE49-F238E27FC236}">
                <a16:creationId xmlns:a16="http://schemas.microsoft.com/office/drawing/2014/main" id="{F6C0BDF8-4658-0763-B51A-5EBCF52C74F7}"/>
              </a:ext>
            </a:extLst>
          </p:cNvPr>
          <p:cNvSpPr/>
          <p:nvPr/>
        </p:nvSpPr>
        <p:spPr>
          <a:xfrm>
            <a:off x="2477524" y="2249153"/>
            <a:ext cx="1877437" cy="900246"/>
          </a:xfrm>
          <a:prstGeom prst="rect">
            <a:avLst/>
          </a:prstGeom>
        </p:spPr>
        <p:txBody>
          <a:bodyPr wrap="none">
            <a:spAutoFit/>
          </a:bodyPr>
          <a:lstStyle/>
          <a:p>
            <a:pPr>
              <a:lnSpc>
                <a:spcPct val="150000"/>
              </a:lnSpc>
            </a:pPr>
            <a:r>
              <a:rPr lang="ja-JP" altLang="en-US" sz="1200" b="1" dirty="0">
                <a:solidFill>
                  <a:schemeClr val="accent3"/>
                </a:solidFill>
              </a:rPr>
              <a:t>限られた</a:t>
            </a:r>
            <a:r>
              <a:rPr lang="ja-JP" altLang="en-US" sz="1200" dirty="0">
                <a:solidFill>
                  <a:schemeClr val="accent3"/>
                </a:solidFill>
              </a:rPr>
              <a:t>スペース</a:t>
            </a:r>
            <a:endParaRPr lang="en-US" altLang="ja-JP" sz="1200" dirty="0">
              <a:solidFill>
                <a:schemeClr val="accent3"/>
              </a:solidFill>
            </a:endParaRPr>
          </a:p>
          <a:p>
            <a:pPr>
              <a:lnSpc>
                <a:spcPct val="150000"/>
              </a:lnSpc>
            </a:pPr>
            <a:endParaRPr lang="en-US" altLang="ja-JP" sz="1200" b="1" dirty="0">
              <a:solidFill>
                <a:schemeClr val="accent3"/>
              </a:solidFill>
            </a:endParaRPr>
          </a:p>
          <a:p>
            <a:pPr>
              <a:lnSpc>
                <a:spcPct val="150000"/>
              </a:lnSpc>
            </a:pPr>
            <a:r>
              <a:rPr lang="ja-JP" altLang="en-US" sz="1200" b="1">
                <a:solidFill>
                  <a:schemeClr val="accent3"/>
                </a:solidFill>
              </a:rPr>
              <a:t>広告</a:t>
            </a:r>
            <a:r>
              <a:rPr lang="ja-JP" altLang="en-US" sz="1200" b="1" dirty="0">
                <a:solidFill>
                  <a:schemeClr val="accent3"/>
                </a:solidFill>
              </a:rPr>
              <a:t>主様が伝えたい</a:t>
            </a:r>
            <a:r>
              <a:rPr lang="ja-JP" altLang="en-US" sz="1200" dirty="0">
                <a:solidFill>
                  <a:schemeClr val="accent3"/>
                </a:solidFill>
              </a:rPr>
              <a:t>こと</a:t>
            </a:r>
          </a:p>
        </p:txBody>
      </p:sp>
      <p:grpSp>
        <p:nvGrpSpPr>
          <p:cNvPr id="22" name="グループ化 21">
            <a:extLst>
              <a:ext uri="{FF2B5EF4-FFF2-40B4-BE49-F238E27FC236}">
                <a16:creationId xmlns:a16="http://schemas.microsoft.com/office/drawing/2014/main" id="{1EDBDFBE-6F96-13EB-04F3-A32A9A4A488B}"/>
              </a:ext>
            </a:extLst>
          </p:cNvPr>
          <p:cNvGrpSpPr>
            <a:grpSpLocks noChangeAspect="1"/>
          </p:cNvGrpSpPr>
          <p:nvPr/>
        </p:nvGrpSpPr>
        <p:grpSpPr>
          <a:xfrm rot="5400000">
            <a:off x="3125108" y="2621346"/>
            <a:ext cx="216000" cy="119190"/>
            <a:chOff x="5270129" y="3256673"/>
            <a:chExt cx="396700" cy="218901"/>
          </a:xfrm>
        </p:grpSpPr>
        <p:sp>
          <p:nvSpPr>
            <p:cNvPr id="23" name="直角三角形 22">
              <a:extLst>
                <a:ext uri="{FF2B5EF4-FFF2-40B4-BE49-F238E27FC236}">
                  <a16:creationId xmlns:a16="http://schemas.microsoft.com/office/drawing/2014/main" id="{E3083E3C-BE88-B4A9-02F6-C23686E736D1}"/>
                </a:ext>
              </a:extLst>
            </p:cNvPr>
            <p:cNvSpPr/>
            <p:nvPr/>
          </p:nvSpPr>
          <p:spPr>
            <a:xfrm rot="13500000">
              <a:off x="5447928" y="3256673"/>
              <a:ext cx="218901" cy="218901"/>
            </a:xfrm>
            <a:prstGeom prst="rtTriangle">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直角三角形 23">
              <a:extLst>
                <a:ext uri="{FF2B5EF4-FFF2-40B4-BE49-F238E27FC236}">
                  <a16:creationId xmlns:a16="http://schemas.microsoft.com/office/drawing/2014/main" id="{574D9C16-669E-8CC4-61C6-4F530FB3449C}"/>
                </a:ext>
              </a:extLst>
            </p:cNvPr>
            <p:cNvSpPr/>
            <p:nvPr/>
          </p:nvSpPr>
          <p:spPr>
            <a:xfrm rot="13500000">
              <a:off x="5270129" y="3256673"/>
              <a:ext cx="218901" cy="218901"/>
            </a:xfrm>
            <a:prstGeom prst="rtTriangle">
              <a:avLst/>
            </a:prstGeom>
            <a:solidFill>
              <a:schemeClr val="bg2">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6" name="グラフィックス 25" descr="バッジ: チェックマーク 1 単色塗りつぶし">
            <a:extLst>
              <a:ext uri="{FF2B5EF4-FFF2-40B4-BE49-F238E27FC236}">
                <a16:creationId xmlns:a16="http://schemas.microsoft.com/office/drawing/2014/main" id="{20110D37-5E64-9B64-4ABB-0D1CCD585B6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61296" y="2326365"/>
            <a:ext cx="252000" cy="252000"/>
          </a:xfrm>
          <a:prstGeom prst="rect">
            <a:avLst/>
          </a:prstGeom>
        </p:spPr>
      </p:pic>
      <p:pic>
        <p:nvPicPr>
          <p:cNvPr id="27" name="グラフィックス 26" descr="バッジ: チェックマーク 1 単色塗りつぶし">
            <a:extLst>
              <a:ext uri="{FF2B5EF4-FFF2-40B4-BE49-F238E27FC236}">
                <a16:creationId xmlns:a16="http://schemas.microsoft.com/office/drawing/2014/main" id="{61B40F08-50C2-A387-2C8A-7C706F359DD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61296" y="2881739"/>
            <a:ext cx="252000" cy="252000"/>
          </a:xfrm>
          <a:prstGeom prst="rect">
            <a:avLst/>
          </a:prstGeom>
        </p:spPr>
      </p:pic>
      <p:grpSp>
        <p:nvGrpSpPr>
          <p:cNvPr id="28" name="グループ化 27">
            <a:extLst>
              <a:ext uri="{FF2B5EF4-FFF2-40B4-BE49-F238E27FC236}">
                <a16:creationId xmlns:a16="http://schemas.microsoft.com/office/drawing/2014/main" id="{6DD9EA06-CFFC-005E-E588-4D99E7691C1A}"/>
              </a:ext>
            </a:extLst>
          </p:cNvPr>
          <p:cNvGrpSpPr>
            <a:grpSpLocks noChangeAspect="1"/>
          </p:cNvGrpSpPr>
          <p:nvPr/>
        </p:nvGrpSpPr>
        <p:grpSpPr>
          <a:xfrm rot="5400000">
            <a:off x="3047924" y="4357198"/>
            <a:ext cx="360000" cy="376635"/>
            <a:chOff x="4505326" y="2604452"/>
            <a:chExt cx="203132" cy="212519"/>
          </a:xfrm>
        </p:grpSpPr>
        <p:sp>
          <p:nvSpPr>
            <p:cNvPr id="29" name="山形 28">
              <a:extLst>
                <a:ext uri="{FF2B5EF4-FFF2-40B4-BE49-F238E27FC236}">
                  <a16:creationId xmlns:a16="http://schemas.microsoft.com/office/drawing/2014/main" id="{F91D4668-43D4-AACC-99D7-3D40ED2C774F}"/>
                </a:ext>
              </a:extLst>
            </p:cNvPr>
            <p:cNvSpPr/>
            <p:nvPr/>
          </p:nvSpPr>
          <p:spPr>
            <a:xfrm>
              <a:off x="4591917" y="2604452"/>
              <a:ext cx="116541" cy="212519"/>
            </a:xfrm>
            <a:prstGeom prst="chevron">
              <a:avLst>
                <a:gd name="adj" fmla="val 62863"/>
              </a:avLst>
            </a:prstGeom>
            <a:solidFill>
              <a:schemeClr val="tx1">
                <a:lumMod val="50000"/>
                <a:lumOff val="5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30" name="山形 29">
              <a:extLst>
                <a:ext uri="{FF2B5EF4-FFF2-40B4-BE49-F238E27FC236}">
                  <a16:creationId xmlns:a16="http://schemas.microsoft.com/office/drawing/2014/main" id="{A0C0E0D2-538F-8C13-9039-8670604378FF}"/>
                </a:ext>
              </a:extLst>
            </p:cNvPr>
            <p:cNvSpPr/>
            <p:nvPr/>
          </p:nvSpPr>
          <p:spPr>
            <a:xfrm>
              <a:off x="4505326" y="2604452"/>
              <a:ext cx="116541" cy="212519"/>
            </a:xfrm>
            <a:prstGeom prst="chevron">
              <a:avLst>
                <a:gd name="adj" fmla="val 62863"/>
              </a:avLst>
            </a:prstGeom>
            <a:solidFill>
              <a:schemeClr val="bg2">
                <a:lumMod val="9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sp>
        <p:nvSpPr>
          <p:cNvPr id="49" name="正方形/長方形 48">
            <a:extLst>
              <a:ext uri="{FF2B5EF4-FFF2-40B4-BE49-F238E27FC236}">
                <a16:creationId xmlns:a16="http://schemas.microsoft.com/office/drawing/2014/main" id="{D78F6178-79B6-6132-F055-DF111F1A2D99}"/>
              </a:ext>
            </a:extLst>
          </p:cNvPr>
          <p:cNvSpPr/>
          <p:nvPr/>
        </p:nvSpPr>
        <p:spPr>
          <a:xfrm>
            <a:off x="6977274" y="2249153"/>
            <a:ext cx="2185214" cy="1731243"/>
          </a:xfrm>
          <a:prstGeom prst="rect">
            <a:avLst/>
          </a:prstGeom>
        </p:spPr>
        <p:txBody>
          <a:bodyPr wrap="none">
            <a:spAutoFit/>
          </a:bodyPr>
          <a:lstStyle/>
          <a:p>
            <a:pPr>
              <a:lnSpc>
                <a:spcPct val="150000"/>
              </a:lnSpc>
            </a:pPr>
            <a:r>
              <a:rPr lang="ja-JP" altLang="en-US" sz="1200" b="1">
                <a:solidFill>
                  <a:schemeClr val="accent6"/>
                </a:solidFill>
              </a:rPr>
              <a:t>豊富な</a:t>
            </a:r>
            <a:r>
              <a:rPr lang="ja-JP" altLang="en-US" sz="1200">
                <a:solidFill>
                  <a:schemeClr val="accent3"/>
                </a:solidFill>
              </a:rPr>
              <a:t>情報量・表現手法</a:t>
            </a:r>
            <a:endParaRPr lang="en-US" altLang="ja-JP" sz="1200" dirty="0">
              <a:solidFill>
                <a:schemeClr val="accent3"/>
              </a:solidFill>
            </a:endParaRPr>
          </a:p>
          <a:p>
            <a:pPr>
              <a:lnSpc>
                <a:spcPct val="150000"/>
              </a:lnSpc>
            </a:pPr>
            <a:endParaRPr lang="en-US" altLang="ja-JP" sz="1200" b="1" dirty="0">
              <a:solidFill>
                <a:schemeClr val="accent6"/>
              </a:solidFill>
            </a:endParaRPr>
          </a:p>
          <a:p>
            <a:pPr>
              <a:lnSpc>
                <a:spcPct val="150000"/>
              </a:lnSpc>
            </a:pPr>
            <a:r>
              <a:rPr lang="ja-JP" altLang="en-US" sz="1200" b="1">
                <a:solidFill>
                  <a:schemeClr val="accent6"/>
                </a:solidFill>
              </a:rPr>
              <a:t>ターゲットが知りたい</a:t>
            </a:r>
            <a:r>
              <a:rPr lang="ja-JP" altLang="en-US" sz="1200">
                <a:solidFill>
                  <a:schemeClr val="accent3"/>
                </a:solidFill>
              </a:rPr>
              <a:t>こと</a:t>
            </a:r>
            <a:endParaRPr lang="en-US" altLang="ja-JP" sz="1200" dirty="0">
              <a:solidFill>
                <a:schemeClr val="accent3"/>
              </a:solidFill>
            </a:endParaRPr>
          </a:p>
          <a:p>
            <a:pPr>
              <a:lnSpc>
                <a:spcPct val="150000"/>
              </a:lnSpc>
            </a:pPr>
            <a:endParaRPr lang="en-US" altLang="ja-JP" sz="1200" dirty="0">
              <a:solidFill>
                <a:schemeClr val="accent3"/>
              </a:solidFill>
            </a:endParaRPr>
          </a:p>
          <a:p>
            <a:pPr>
              <a:lnSpc>
                <a:spcPct val="150000"/>
              </a:lnSpc>
            </a:pPr>
            <a:r>
              <a:rPr lang="ja-JP" altLang="en-US" sz="1200" b="1">
                <a:solidFill>
                  <a:schemeClr val="accent6"/>
                </a:solidFill>
              </a:rPr>
              <a:t>広告主様が伝えたい</a:t>
            </a:r>
            <a:r>
              <a:rPr lang="ja-JP" altLang="en-US" sz="1200">
                <a:solidFill>
                  <a:schemeClr val="accent3"/>
                </a:solidFill>
              </a:rPr>
              <a:t>こと</a:t>
            </a:r>
          </a:p>
          <a:p>
            <a:pPr>
              <a:lnSpc>
                <a:spcPct val="150000"/>
              </a:lnSpc>
            </a:pPr>
            <a:r>
              <a:rPr lang="ja-JP" altLang="en-US" sz="1200" b="1">
                <a:solidFill>
                  <a:schemeClr val="accent6"/>
                </a:solidFill>
              </a:rPr>
              <a:t>＝ターゲットが知りたい</a:t>
            </a:r>
            <a:r>
              <a:rPr lang="ja-JP" altLang="en-US" sz="1200">
                <a:solidFill>
                  <a:schemeClr val="accent3"/>
                </a:solidFill>
              </a:rPr>
              <a:t>こと</a:t>
            </a:r>
            <a:endParaRPr lang="ja-JP" altLang="en-US" sz="1200" dirty="0">
              <a:solidFill>
                <a:schemeClr val="accent3"/>
              </a:solidFill>
            </a:endParaRPr>
          </a:p>
        </p:txBody>
      </p:sp>
      <p:grpSp>
        <p:nvGrpSpPr>
          <p:cNvPr id="50" name="グループ化 49">
            <a:extLst>
              <a:ext uri="{FF2B5EF4-FFF2-40B4-BE49-F238E27FC236}">
                <a16:creationId xmlns:a16="http://schemas.microsoft.com/office/drawing/2014/main" id="{09DAF314-2A6B-9FEA-10E7-6B710F316F21}"/>
              </a:ext>
            </a:extLst>
          </p:cNvPr>
          <p:cNvGrpSpPr>
            <a:grpSpLocks noChangeAspect="1"/>
          </p:cNvGrpSpPr>
          <p:nvPr/>
        </p:nvGrpSpPr>
        <p:grpSpPr>
          <a:xfrm rot="5400000">
            <a:off x="7801410" y="2621346"/>
            <a:ext cx="216000" cy="119190"/>
            <a:chOff x="5270129" y="3256673"/>
            <a:chExt cx="396700" cy="218901"/>
          </a:xfrm>
        </p:grpSpPr>
        <p:sp>
          <p:nvSpPr>
            <p:cNvPr id="51" name="直角三角形 50">
              <a:extLst>
                <a:ext uri="{FF2B5EF4-FFF2-40B4-BE49-F238E27FC236}">
                  <a16:creationId xmlns:a16="http://schemas.microsoft.com/office/drawing/2014/main" id="{F2EBE4EC-EE66-7F93-9EA2-E93DFF27ACFF}"/>
                </a:ext>
              </a:extLst>
            </p:cNvPr>
            <p:cNvSpPr/>
            <p:nvPr/>
          </p:nvSpPr>
          <p:spPr>
            <a:xfrm rot="13500000">
              <a:off x="5447928" y="3256673"/>
              <a:ext cx="218901" cy="218901"/>
            </a:xfrm>
            <a:prstGeom prst="r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4" name="直角三角形 53">
              <a:extLst>
                <a:ext uri="{FF2B5EF4-FFF2-40B4-BE49-F238E27FC236}">
                  <a16:creationId xmlns:a16="http://schemas.microsoft.com/office/drawing/2014/main" id="{EDE421BD-23E0-5B2B-3829-E0EE9AE3F077}"/>
                </a:ext>
              </a:extLst>
            </p:cNvPr>
            <p:cNvSpPr/>
            <p:nvPr/>
          </p:nvSpPr>
          <p:spPr>
            <a:xfrm rot="13500000">
              <a:off x="5270129" y="3256673"/>
              <a:ext cx="218901" cy="218901"/>
            </a:xfrm>
            <a:prstGeom prst="rtTriangle">
              <a:avLst/>
            </a:prstGeom>
            <a:solidFill>
              <a:schemeClr val="accent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74" name="グラフィックス 73" descr="バッジ: チェックマーク 1 単色塗りつぶし">
            <a:extLst>
              <a:ext uri="{FF2B5EF4-FFF2-40B4-BE49-F238E27FC236}">
                <a16:creationId xmlns:a16="http://schemas.microsoft.com/office/drawing/2014/main" id="{35202386-16CA-DBEC-B7D2-7BDD6A88141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761046" y="2326365"/>
            <a:ext cx="252000" cy="252000"/>
          </a:xfrm>
          <a:prstGeom prst="rect">
            <a:avLst/>
          </a:prstGeom>
        </p:spPr>
      </p:pic>
      <p:pic>
        <p:nvPicPr>
          <p:cNvPr id="81" name="グラフィックス 80" descr="バッジ: チェックマーク 1 単色塗りつぶし">
            <a:extLst>
              <a:ext uri="{FF2B5EF4-FFF2-40B4-BE49-F238E27FC236}">
                <a16:creationId xmlns:a16="http://schemas.microsoft.com/office/drawing/2014/main" id="{2B9100D6-6C7C-6E70-405B-18B42CD07D6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761046" y="2870353"/>
            <a:ext cx="252000" cy="252000"/>
          </a:xfrm>
          <a:prstGeom prst="rect">
            <a:avLst/>
          </a:prstGeom>
        </p:spPr>
      </p:pic>
      <p:grpSp>
        <p:nvGrpSpPr>
          <p:cNvPr id="83" name="グループ化 82">
            <a:extLst>
              <a:ext uri="{FF2B5EF4-FFF2-40B4-BE49-F238E27FC236}">
                <a16:creationId xmlns:a16="http://schemas.microsoft.com/office/drawing/2014/main" id="{4C06800F-2D02-5C1F-3516-D436E2D24564}"/>
              </a:ext>
            </a:extLst>
          </p:cNvPr>
          <p:cNvGrpSpPr>
            <a:grpSpLocks noChangeAspect="1"/>
          </p:cNvGrpSpPr>
          <p:nvPr/>
        </p:nvGrpSpPr>
        <p:grpSpPr>
          <a:xfrm rot="5400000">
            <a:off x="7759045" y="4357198"/>
            <a:ext cx="360000" cy="376635"/>
            <a:chOff x="4505326" y="2604452"/>
            <a:chExt cx="203132" cy="212519"/>
          </a:xfrm>
        </p:grpSpPr>
        <p:sp>
          <p:nvSpPr>
            <p:cNvPr id="88" name="山形 87">
              <a:extLst>
                <a:ext uri="{FF2B5EF4-FFF2-40B4-BE49-F238E27FC236}">
                  <a16:creationId xmlns:a16="http://schemas.microsoft.com/office/drawing/2014/main" id="{D9B0FC17-E4BB-4155-6C36-FC5B53626CF8}"/>
                </a:ext>
              </a:extLst>
            </p:cNvPr>
            <p:cNvSpPr/>
            <p:nvPr/>
          </p:nvSpPr>
          <p:spPr>
            <a:xfrm>
              <a:off x="4591917" y="2604452"/>
              <a:ext cx="116541" cy="212519"/>
            </a:xfrm>
            <a:prstGeom prst="chevron">
              <a:avLst>
                <a:gd name="adj" fmla="val 62863"/>
              </a:avLst>
            </a:prstGeom>
            <a:solidFill>
              <a:schemeClr val="accent6"/>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92" name="山形 91">
              <a:extLst>
                <a:ext uri="{FF2B5EF4-FFF2-40B4-BE49-F238E27FC236}">
                  <a16:creationId xmlns:a16="http://schemas.microsoft.com/office/drawing/2014/main" id="{D7F7B69D-F2D2-2F54-1E47-9B5971341E53}"/>
                </a:ext>
              </a:extLst>
            </p:cNvPr>
            <p:cNvSpPr/>
            <p:nvPr/>
          </p:nvSpPr>
          <p:spPr>
            <a:xfrm>
              <a:off x="4505326" y="2604452"/>
              <a:ext cx="116541" cy="212519"/>
            </a:xfrm>
            <a:prstGeom prst="chevron">
              <a:avLst>
                <a:gd name="adj" fmla="val 62863"/>
              </a:avLst>
            </a:prstGeom>
            <a:solidFill>
              <a:schemeClr val="accent2">
                <a:lumMod val="75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grpSp>
        <p:nvGrpSpPr>
          <p:cNvPr id="96" name="グループ化 95">
            <a:extLst>
              <a:ext uri="{FF2B5EF4-FFF2-40B4-BE49-F238E27FC236}">
                <a16:creationId xmlns:a16="http://schemas.microsoft.com/office/drawing/2014/main" id="{6D0ECC03-3C0B-E922-45EA-685B7F04A2AF}"/>
              </a:ext>
            </a:extLst>
          </p:cNvPr>
          <p:cNvGrpSpPr>
            <a:grpSpLocks noChangeAspect="1"/>
          </p:cNvGrpSpPr>
          <p:nvPr/>
        </p:nvGrpSpPr>
        <p:grpSpPr>
          <a:xfrm rot="5400000">
            <a:off x="7795925" y="3175027"/>
            <a:ext cx="216000" cy="119190"/>
            <a:chOff x="5270129" y="3256673"/>
            <a:chExt cx="396700" cy="218901"/>
          </a:xfrm>
        </p:grpSpPr>
        <p:sp>
          <p:nvSpPr>
            <p:cNvPr id="97" name="直角三角形 96">
              <a:extLst>
                <a:ext uri="{FF2B5EF4-FFF2-40B4-BE49-F238E27FC236}">
                  <a16:creationId xmlns:a16="http://schemas.microsoft.com/office/drawing/2014/main" id="{EA070D3E-CCBE-AD73-5C5E-0011018A7F8F}"/>
                </a:ext>
              </a:extLst>
            </p:cNvPr>
            <p:cNvSpPr/>
            <p:nvPr/>
          </p:nvSpPr>
          <p:spPr>
            <a:xfrm rot="13500000">
              <a:off x="5447928" y="3256673"/>
              <a:ext cx="218901" cy="218901"/>
            </a:xfrm>
            <a:prstGeom prst="r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9" name="直角三角形 98">
              <a:extLst>
                <a:ext uri="{FF2B5EF4-FFF2-40B4-BE49-F238E27FC236}">
                  <a16:creationId xmlns:a16="http://schemas.microsoft.com/office/drawing/2014/main" id="{2297E9C6-5367-F39E-0A26-F1510E20DAEB}"/>
                </a:ext>
              </a:extLst>
            </p:cNvPr>
            <p:cNvSpPr/>
            <p:nvPr/>
          </p:nvSpPr>
          <p:spPr>
            <a:xfrm rot="13500000">
              <a:off x="5270129" y="3256673"/>
              <a:ext cx="218901" cy="218901"/>
            </a:xfrm>
            <a:prstGeom prst="rtTriangle">
              <a:avLst/>
            </a:prstGeom>
            <a:solidFill>
              <a:schemeClr val="accent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129" name="グラフィックス 128" descr="バッジ: チェックマーク 1 単色塗りつぶし">
            <a:extLst>
              <a:ext uri="{FF2B5EF4-FFF2-40B4-BE49-F238E27FC236}">
                <a16:creationId xmlns:a16="http://schemas.microsoft.com/office/drawing/2014/main" id="{C955794A-C5D0-1187-6E3F-1A1E5B89EA2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761046" y="3400639"/>
            <a:ext cx="252000" cy="252000"/>
          </a:xfrm>
          <a:prstGeom prst="rect">
            <a:avLst/>
          </a:prstGeom>
        </p:spPr>
      </p:pic>
      <p:sp>
        <p:nvSpPr>
          <p:cNvPr id="178" name="角丸四角形 177">
            <a:extLst>
              <a:ext uri="{FF2B5EF4-FFF2-40B4-BE49-F238E27FC236}">
                <a16:creationId xmlns:a16="http://schemas.microsoft.com/office/drawing/2014/main" id="{6DE89AC5-72B5-5B91-FF16-33AC612157B2}"/>
              </a:ext>
            </a:extLst>
          </p:cNvPr>
          <p:cNvSpPr/>
          <p:nvPr/>
        </p:nvSpPr>
        <p:spPr>
          <a:xfrm>
            <a:off x="7245546" y="5359545"/>
            <a:ext cx="1401442" cy="237555"/>
          </a:xfrm>
          <a:prstGeom prst="roundRect">
            <a:avLst>
              <a:gd name="adj" fmla="val 50000"/>
            </a:avLst>
          </a:prstGeom>
          <a:solidFill>
            <a:schemeClr val="accent6"/>
          </a:solidFill>
          <a:ln w="12700">
            <a:noFill/>
          </a:ln>
        </p:spPr>
        <p:txBody>
          <a:bodyPr wrap="none" tIns="36000" bIns="0" anchor="ctr">
            <a:noAutofit/>
          </a:bodyPr>
          <a:lstStyle/>
          <a:p>
            <a:pPr algn="ctr"/>
            <a:r>
              <a:rPr lang="ja-JP" altLang="en-US" sz="1200" b="1" dirty="0">
                <a:solidFill>
                  <a:schemeClr val="bg1"/>
                </a:solidFill>
              </a:rPr>
              <a:t>リーチ</a:t>
            </a:r>
          </a:p>
        </p:txBody>
      </p:sp>
      <p:sp>
        <p:nvSpPr>
          <p:cNvPr id="180" name="角丸四角形 179">
            <a:extLst>
              <a:ext uri="{FF2B5EF4-FFF2-40B4-BE49-F238E27FC236}">
                <a16:creationId xmlns:a16="http://schemas.microsoft.com/office/drawing/2014/main" id="{7DDF2B42-22D9-AF77-4E16-60FEE1A12969}"/>
              </a:ext>
            </a:extLst>
          </p:cNvPr>
          <p:cNvSpPr>
            <a:spLocks noChangeAspect="1"/>
          </p:cNvSpPr>
          <p:nvPr/>
        </p:nvSpPr>
        <p:spPr>
          <a:xfrm>
            <a:off x="5796729" y="5813830"/>
            <a:ext cx="489063" cy="276999"/>
          </a:xfrm>
          <a:prstGeom prst="roundRect">
            <a:avLst/>
          </a:prstGeom>
          <a:solidFill>
            <a:schemeClr val="accent6"/>
          </a:solidFill>
          <a:ln w="12700">
            <a:noFill/>
          </a:ln>
        </p:spPr>
        <p:txBody>
          <a:bodyPr wrap="none" tIns="36000" bIns="0" anchor="ctr">
            <a:noAutofit/>
          </a:bodyPr>
          <a:lstStyle/>
          <a:p>
            <a:pPr algn="ctr"/>
            <a:r>
              <a:rPr lang="ja-JP" altLang="en-US" sz="1400" b="1" dirty="0">
                <a:solidFill>
                  <a:schemeClr val="bg1"/>
                </a:solidFill>
                <a:latin typeface="Meiryo" panose="020B0604030504040204" pitchFamily="34" charset="-128"/>
                <a:ea typeface="Meiryo" panose="020B0604030504040204" pitchFamily="34" charset="-128"/>
              </a:rPr>
              <a:t>量</a:t>
            </a:r>
          </a:p>
        </p:txBody>
      </p:sp>
      <p:pic>
        <p:nvPicPr>
          <p:cNvPr id="36" name="図 35">
            <a:extLst>
              <a:ext uri="{FF2B5EF4-FFF2-40B4-BE49-F238E27FC236}">
                <a16:creationId xmlns:a16="http://schemas.microsoft.com/office/drawing/2014/main" id="{B644258A-C81F-D837-5395-95CC67871C01}"/>
              </a:ext>
            </a:extLst>
          </p:cNvPr>
          <p:cNvPicPr>
            <a:picLocks noChangeAspect="1"/>
          </p:cNvPicPr>
          <p:nvPr/>
        </p:nvPicPr>
        <p:blipFill>
          <a:blip r:embed="rId9">
            <a:duotone>
              <a:prstClr val="black"/>
              <a:schemeClr val="tx2">
                <a:tint val="45000"/>
                <a:satMod val="400000"/>
              </a:schemeClr>
            </a:duotone>
          </a:blip>
          <a:stretch>
            <a:fillRect/>
          </a:stretch>
        </p:blipFill>
        <p:spPr>
          <a:xfrm>
            <a:off x="4708428" y="4836219"/>
            <a:ext cx="493628" cy="506124"/>
          </a:xfrm>
          <a:prstGeom prst="rect">
            <a:avLst/>
          </a:prstGeom>
        </p:spPr>
      </p:pic>
      <p:pic>
        <p:nvPicPr>
          <p:cNvPr id="172" name="図 171">
            <a:extLst>
              <a:ext uri="{FF2B5EF4-FFF2-40B4-BE49-F238E27FC236}">
                <a16:creationId xmlns:a16="http://schemas.microsoft.com/office/drawing/2014/main" id="{0328C186-A296-2E1D-230E-52DAB43FF099}"/>
              </a:ext>
            </a:extLst>
          </p:cNvPr>
          <p:cNvPicPr>
            <a:picLocks noChangeAspect="1"/>
          </p:cNvPicPr>
          <p:nvPr/>
        </p:nvPicPr>
        <p:blipFill>
          <a:blip r:embed="rId10">
            <a:alphaModFix amt="60000"/>
            <a:duotone>
              <a:schemeClr val="accent6">
                <a:shade val="45000"/>
                <a:satMod val="135000"/>
              </a:schemeClr>
              <a:prstClr val="white"/>
            </a:duotone>
          </a:blip>
          <a:stretch>
            <a:fillRect/>
          </a:stretch>
        </p:blipFill>
        <p:spPr>
          <a:xfrm>
            <a:off x="7695679" y="4783146"/>
            <a:ext cx="501177" cy="513863"/>
          </a:xfrm>
          <a:prstGeom prst="rect">
            <a:avLst/>
          </a:prstGeom>
        </p:spPr>
      </p:pic>
      <p:pic>
        <p:nvPicPr>
          <p:cNvPr id="204" name="図 203">
            <a:extLst>
              <a:ext uri="{FF2B5EF4-FFF2-40B4-BE49-F238E27FC236}">
                <a16:creationId xmlns:a16="http://schemas.microsoft.com/office/drawing/2014/main" id="{30546FFA-29B1-D264-EA9E-141B6834B51F}"/>
              </a:ext>
            </a:extLst>
          </p:cNvPr>
          <p:cNvPicPr>
            <a:picLocks noChangeAspect="1"/>
          </p:cNvPicPr>
          <p:nvPr/>
        </p:nvPicPr>
        <p:blipFill>
          <a:blip r:embed="rId10">
            <a:alphaModFix amt="60000"/>
            <a:duotone>
              <a:schemeClr val="accent6">
                <a:shade val="45000"/>
                <a:satMod val="135000"/>
              </a:schemeClr>
              <a:prstClr val="white"/>
            </a:duotone>
          </a:blip>
          <a:stretch>
            <a:fillRect/>
          </a:stretch>
        </p:blipFill>
        <p:spPr>
          <a:xfrm>
            <a:off x="4681427" y="4832350"/>
            <a:ext cx="501177" cy="513863"/>
          </a:xfrm>
          <a:prstGeom prst="rect">
            <a:avLst/>
          </a:prstGeom>
        </p:spPr>
      </p:pic>
      <p:sp>
        <p:nvSpPr>
          <p:cNvPr id="206" name="正方形/長方形 205">
            <a:extLst>
              <a:ext uri="{FF2B5EF4-FFF2-40B4-BE49-F238E27FC236}">
                <a16:creationId xmlns:a16="http://schemas.microsoft.com/office/drawing/2014/main" id="{962740D8-CEF6-E9A1-5B27-011D75AC4719}"/>
              </a:ext>
            </a:extLst>
          </p:cNvPr>
          <p:cNvSpPr/>
          <p:nvPr/>
        </p:nvSpPr>
        <p:spPr>
          <a:xfrm>
            <a:off x="6356506" y="6130420"/>
            <a:ext cx="4031873" cy="276999"/>
          </a:xfrm>
          <a:prstGeom prst="rect">
            <a:avLst/>
          </a:prstGeom>
        </p:spPr>
        <p:txBody>
          <a:bodyPr wrap="none">
            <a:spAutoFit/>
          </a:bodyPr>
          <a:lstStyle/>
          <a:p>
            <a:r>
              <a:rPr lang="ja-JP" altLang="en-US" sz="1200" b="1" dirty="0">
                <a:solidFill>
                  <a:schemeClr val="accent3"/>
                </a:solidFill>
              </a:rPr>
              <a:t>広告主様への共感を伴う接触が、ロイヤリティーを醸成</a:t>
            </a:r>
            <a:endParaRPr lang="en-US" altLang="ja-JP" sz="1200" b="1" dirty="0">
              <a:solidFill>
                <a:schemeClr val="accent3"/>
              </a:solidFill>
            </a:endParaRPr>
          </a:p>
        </p:txBody>
      </p:sp>
      <p:sp>
        <p:nvSpPr>
          <p:cNvPr id="207" name="角丸四角形 206">
            <a:extLst>
              <a:ext uri="{FF2B5EF4-FFF2-40B4-BE49-F238E27FC236}">
                <a16:creationId xmlns:a16="http://schemas.microsoft.com/office/drawing/2014/main" id="{ABE8B57B-E1BA-925F-2DE0-4CC8246EF7E3}"/>
              </a:ext>
            </a:extLst>
          </p:cNvPr>
          <p:cNvSpPr>
            <a:spLocks noChangeAspect="1"/>
          </p:cNvSpPr>
          <p:nvPr/>
        </p:nvSpPr>
        <p:spPr>
          <a:xfrm>
            <a:off x="5796729" y="6115231"/>
            <a:ext cx="489063" cy="276999"/>
          </a:xfrm>
          <a:prstGeom prst="roundRect">
            <a:avLst/>
          </a:prstGeom>
          <a:solidFill>
            <a:schemeClr val="accent6"/>
          </a:solidFill>
          <a:ln w="12700">
            <a:noFill/>
          </a:ln>
        </p:spPr>
        <p:txBody>
          <a:bodyPr wrap="none" tIns="36000" bIns="0" anchor="ctr">
            <a:noAutofit/>
          </a:bodyPr>
          <a:lstStyle/>
          <a:p>
            <a:pPr algn="ctr"/>
            <a:r>
              <a:rPr lang="ja-JP" altLang="en-US" sz="1400" b="1">
                <a:solidFill>
                  <a:schemeClr val="bg1"/>
                </a:solidFill>
                <a:latin typeface="Meiryo" panose="020B0604030504040204" pitchFamily="34" charset="-128"/>
                <a:ea typeface="Meiryo" panose="020B0604030504040204" pitchFamily="34" charset="-128"/>
              </a:rPr>
              <a:t>質</a:t>
            </a:r>
            <a:endParaRPr lang="ja-JP" altLang="en-US" sz="1400" b="1" dirty="0">
              <a:solidFill>
                <a:schemeClr val="bg1"/>
              </a:solidFill>
              <a:latin typeface="Meiryo" panose="020B0604030504040204" pitchFamily="34" charset="-128"/>
              <a:ea typeface="Meiryo" panose="020B0604030504040204" pitchFamily="34" charset="-128"/>
            </a:endParaRPr>
          </a:p>
        </p:txBody>
      </p:sp>
      <p:pic>
        <p:nvPicPr>
          <p:cNvPr id="19" name="図 18">
            <a:extLst>
              <a:ext uri="{FF2B5EF4-FFF2-40B4-BE49-F238E27FC236}">
                <a16:creationId xmlns:a16="http://schemas.microsoft.com/office/drawing/2014/main" id="{11AA02F8-D5E0-1933-367B-60406AD1F683}"/>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2291269" y="3211191"/>
            <a:ext cx="1936339" cy="1013350"/>
          </a:xfrm>
          <a:prstGeom prst="rect">
            <a:avLst/>
          </a:prstGeom>
        </p:spPr>
      </p:pic>
      <p:pic>
        <p:nvPicPr>
          <p:cNvPr id="41" name="図 40">
            <a:extLst>
              <a:ext uri="{FF2B5EF4-FFF2-40B4-BE49-F238E27FC236}">
                <a16:creationId xmlns:a16="http://schemas.microsoft.com/office/drawing/2014/main" id="{A9472C24-F2A7-7FC2-8F06-BD5D6C2ED8D5}"/>
              </a:ext>
            </a:extLst>
          </p:cNvPr>
          <p:cNvPicPr>
            <a:picLocks noChangeAspect="1"/>
          </p:cNvPicPr>
          <p:nvPr/>
        </p:nvPicPr>
        <p:blipFill rotWithShape="1">
          <a:blip r:embed="rId12">
            <a:duotone>
              <a:schemeClr val="accent6">
                <a:shade val="45000"/>
                <a:satMod val="135000"/>
              </a:schemeClr>
              <a:prstClr val="white"/>
            </a:duotone>
          </a:blip>
          <a:srcRect l="30411" t="-18861" r="31510" b="-1540"/>
          <a:stretch/>
        </p:blipFill>
        <p:spPr>
          <a:xfrm>
            <a:off x="5461642" y="3471576"/>
            <a:ext cx="836213" cy="185543"/>
          </a:xfrm>
          <a:prstGeom prst="rect">
            <a:avLst/>
          </a:prstGeom>
        </p:spPr>
      </p:pic>
      <p:grpSp>
        <p:nvGrpSpPr>
          <p:cNvPr id="9" name="グループ化 8">
            <a:extLst>
              <a:ext uri="{FF2B5EF4-FFF2-40B4-BE49-F238E27FC236}">
                <a16:creationId xmlns:a16="http://schemas.microsoft.com/office/drawing/2014/main" id="{375CD7BD-0AFF-1B18-9B4A-1AA195FF4FE1}"/>
              </a:ext>
            </a:extLst>
          </p:cNvPr>
          <p:cNvGrpSpPr/>
          <p:nvPr/>
        </p:nvGrpSpPr>
        <p:grpSpPr>
          <a:xfrm>
            <a:off x="9274326" y="2221973"/>
            <a:ext cx="2080390" cy="2353394"/>
            <a:chOff x="9274326" y="2242138"/>
            <a:chExt cx="2196000" cy="2484173"/>
          </a:xfrm>
        </p:grpSpPr>
        <p:pic>
          <p:nvPicPr>
            <p:cNvPr id="13" name="図 12">
              <a:extLst>
                <a:ext uri="{FF2B5EF4-FFF2-40B4-BE49-F238E27FC236}">
                  <a16:creationId xmlns:a16="http://schemas.microsoft.com/office/drawing/2014/main" id="{9EF7FD86-1FDC-81CF-EDBE-32298CA65D39}"/>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9330552" y="3970068"/>
              <a:ext cx="2052000" cy="756243"/>
            </a:xfrm>
            <a:prstGeom prst="rect">
              <a:avLst/>
            </a:prstGeom>
          </p:spPr>
        </p:pic>
        <p:pic>
          <p:nvPicPr>
            <p:cNvPr id="14" name="図 13" descr="グラフィカル ユーザー インターフェイス, アプリケーション&#10;&#10;自動的に生成された説明">
              <a:extLst>
                <a:ext uri="{FF2B5EF4-FFF2-40B4-BE49-F238E27FC236}">
                  <a16:creationId xmlns:a16="http://schemas.microsoft.com/office/drawing/2014/main" id="{38B88146-4E0A-B905-C07E-88DC06F59107}"/>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9330552" y="2242138"/>
              <a:ext cx="2052000" cy="1596284"/>
            </a:xfrm>
            <a:prstGeom prst="rect">
              <a:avLst/>
            </a:prstGeom>
            <a:ln>
              <a:solidFill>
                <a:schemeClr val="bg2">
                  <a:lumMod val="90000"/>
                </a:schemeClr>
              </a:solidFill>
            </a:ln>
          </p:spPr>
        </p:pic>
        <p:pic>
          <p:nvPicPr>
            <p:cNvPr id="15" name="図 14">
              <a:extLst>
                <a:ext uri="{FF2B5EF4-FFF2-40B4-BE49-F238E27FC236}">
                  <a16:creationId xmlns:a16="http://schemas.microsoft.com/office/drawing/2014/main" id="{38893DB4-6E29-9B42-4186-9C2FA66980FE}"/>
                </a:ext>
              </a:extLst>
            </p:cNvPr>
            <p:cNvPicPr>
              <a:picLocks noChangeAspect="1"/>
            </p:cNvPicPr>
            <p:nvPr/>
          </p:nvPicPr>
          <p:blipFill>
            <a:blip r:embed="rId12">
              <a:duotone>
                <a:schemeClr val="bg2">
                  <a:shade val="45000"/>
                  <a:satMod val="135000"/>
                </a:schemeClr>
                <a:prstClr val="white"/>
              </a:duotone>
            </a:blip>
            <a:stretch>
              <a:fillRect/>
            </a:stretch>
          </p:blipFill>
          <p:spPr>
            <a:xfrm>
              <a:off x="9274326" y="3762351"/>
              <a:ext cx="2196000" cy="154104"/>
            </a:xfrm>
            <a:prstGeom prst="rect">
              <a:avLst/>
            </a:prstGeom>
          </p:spPr>
        </p:pic>
        <p:pic>
          <p:nvPicPr>
            <p:cNvPr id="16" name="図 15">
              <a:extLst>
                <a:ext uri="{FF2B5EF4-FFF2-40B4-BE49-F238E27FC236}">
                  <a16:creationId xmlns:a16="http://schemas.microsoft.com/office/drawing/2014/main" id="{A0AF53C9-6362-892C-3863-D0F4401C6816}"/>
                </a:ext>
              </a:extLst>
            </p:cNvPr>
            <p:cNvPicPr>
              <a:picLocks/>
            </p:cNvPicPr>
            <p:nvPr/>
          </p:nvPicPr>
          <p:blipFill rotWithShape="1">
            <a:blip r:embed="rId15" cstate="print">
              <a:extLst>
                <a:ext uri="{28A0092B-C50C-407E-A947-70E740481C1C}">
                  <a14:useLocalDpi xmlns:a14="http://schemas.microsoft.com/office/drawing/2010/main" val="0"/>
                </a:ext>
              </a:extLst>
            </a:blip>
            <a:srcRect t="-10154"/>
            <a:stretch/>
          </p:blipFill>
          <p:spPr>
            <a:xfrm>
              <a:off x="9330552" y="3878637"/>
              <a:ext cx="2052000" cy="114002"/>
            </a:xfrm>
            <a:prstGeom prst="rect">
              <a:avLst/>
            </a:prstGeom>
          </p:spPr>
        </p:pic>
      </p:grpSp>
      <p:pic>
        <p:nvPicPr>
          <p:cNvPr id="198" name="図 197">
            <a:extLst>
              <a:ext uri="{FF2B5EF4-FFF2-40B4-BE49-F238E27FC236}">
                <a16:creationId xmlns:a16="http://schemas.microsoft.com/office/drawing/2014/main" id="{28F27B12-1DF0-D13C-07B0-09BD61915157}"/>
              </a:ext>
            </a:extLst>
          </p:cNvPr>
          <p:cNvPicPr>
            <a:picLocks noChangeAspect="1"/>
          </p:cNvPicPr>
          <p:nvPr/>
        </p:nvPicPr>
        <p:blipFill>
          <a:blip r:embed="rId9">
            <a:duotone>
              <a:prstClr val="black"/>
              <a:schemeClr val="tx2">
                <a:tint val="45000"/>
                <a:satMod val="400000"/>
              </a:schemeClr>
            </a:duotone>
          </a:blip>
          <a:stretch>
            <a:fillRect/>
          </a:stretch>
        </p:blipFill>
        <p:spPr>
          <a:xfrm>
            <a:off x="2981109" y="4815597"/>
            <a:ext cx="493628" cy="506124"/>
          </a:xfrm>
          <a:prstGeom prst="rect">
            <a:avLst/>
          </a:prstGeom>
        </p:spPr>
      </p:pic>
      <p:grpSp>
        <p:nvGrpSpPr>
          <p:cNvPr id="20" name="グループ化 19">
            <a:extLst>
              <a:ext uri="{FF2B5EF4-FFF2-40B4-BE49-F238E27FC236}">
                <a16:creationId xmlns:a16="http://schemas.microsoft.com/office/drawing/2014/main" id="{8D6031D8-7788-F655-2172-96D11414BF24}"/>
              </a:ext>
            </a:extLst>
          </p:cNvPr>
          <p:cNvGrpSpPr/>
          <p:nvPr/>
        </p:nvGrpSpPr>
        <p:grpSpPr>
          <a:xfrm>
            <a:off x="9331048" y="2226883"/>
            <a:ext cx="890774" cy="206790"/>
            <a:chOff x="6310526" y="4183310"/>
            <a:chExt cx="890774" cy="206790"/>
          </a:xfrm>
        </p:grpSpPr>
        <p:sp>
          <p:nvSpPr>
            <p:cNvPr id="4" name="正方形/長方形 3">
              <a:extLst>
                <a:ext uri="{FF2B5EF4-FFF2-40B4-BE49-F238E27FC236}">
                  <a16:creationId xmlns:a16="http://schemas.microsoft.com/office/drawing/2014/main" id="{A7D3E866-B2AF-9EB3-9BAE-FAAFEA96BE91}"/>
                </a:ext>
              </a:extLst>
            </p:cNvPr>
            <p:cNvSpPr/>
            <p:nvPr/>
          </p:nvSpPr>
          <p:spPr>
            <a:xfrm>
              <a:off x="6310526" y="4183310"/>
              <a:ext cx="890774" cy="20679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7" name="図 16">
              <a:extLst>
                <a:ext uri="{FF2B5EF4-FFF2-40B4-BE49-F238E27FC236}">
                  <a16:creationId xmlns:a16="http://schemas.microsoft.com/office/drawing/2014/main" id="{E94B4566-54B5-E34B-C5A6-4EFD390FCCC9}"/>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458686" y="4251462"/>
              <a:ext cx="432000" cy="81231"/>
            </a:xfrm>
            <a:prstGeom prst="rect">
              <a:avLst/>
            </a:prstGeom>
          </p:spPr>
        </p:pic>
      </p:grpSp>
      <p:pic>
        <p:nvPicPr>
          <p:cNvPr id="18" name="図 17" descr="グラフィカル ユーザー インターフェイス が含まれている画像&#10;&#10;自動的に生成された説明">
            <a:extLst>
              <a:ext uri="{FF2B5EF4-FFF2-40B4-BE49-F238E27FC236}">
                <a16:creationId xmlns:a16="http://schemas.microsoft.com/office/drawing/2014/main" id="{92BFB81B-9B08-BCD6-F96B-318E533DFBD5}"/>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9186697" y="2087875"/>
            <a:ext cx="2162861" cy="2484180"/>
          </a:xfrm>
          <a:prstGeom prst="rect">
            <a:avLst/>
          </a:prstGeom>
          <a:effectLst/>
        </p:spPr>
      </p:pic>
      <p:sp>
        <p:nvSpPr>
          <p:cNvPr id="25" name="正方形/長方形 24">
            <a:extLst>
              <a:ext uri="{FF2B5EF4-FFF2-40B4-BE49-F238E27FC236}">
                <a16:creationId xmlns:a16="http://schemas.microsoft.com/office/drawing/2014/main" id="{C7AC6539-05BC-B6F8-7D80-DA83D239267B}"/>
              </a:ext>
            </a:extLst>
          </p:cNvPr>
          <p:cNvSpPr/>
          <p:nvPr/>
        </p:nvSpPr>
        <p:spPr>
          <a:xfrm>
            <a:off x="6356506" y="5803849"/>
            <a:ext cx="3877985" cy="276999"/>
          </a:xfrm>
          <a:prstGeom prst="rect">
            <a:avLst/>
          </a:prstGeom>
        </p:spPr>
        <p:txBody>
          <a:bodyPr wrap="none">
            <a:spAutoFit/>
          </a:bodyPr>
          <a:lstStyle/>
          <a:p>
            <a:r>
              <a:rPr lang="ja-JP" altLang="en-US" sz="1200" b="1" dirty="0">
                <a:solidFill>
                  <a:schemeClr val="accent3"/>
                </a:solidFill>
              </a:rPr>
              <a:t>嗜好・関心ごと軸で、純広が響かない層まで囲い込み</a:t>
            </a:r>
            <a:endParaRPr lang="en-US" altLang="ja-JP" sz="1200" b="1" dirty="0">
              <a:solidFill>
                <a:schemeClr val="accent3"/>
              </a:solidFill>
            </a:endParaRPr>
          </a:p>
        </p:txBody>
      </p:sp>
      <p:sp>
        <p:nvSpPr>
          <p:cNvPr id="31" name="テキスト ボックス 30">
            <a:extLst>
              <a:ext uri="{FF2B5EF4-FFF2-40B4-BE49-F238E27FC236}">
                <a16:creationId xmlns:a16="http://schemas.microsoft.com/office/drawing/2014/main" id="{60B3FCF7-0B50-176A-7768-00FB50349A14}"/>
              </a:ext>
            </a:extLst>
          </p:cNvPr>
          <p:cNvSpPr txBox="1"/>
          <p:nvPr/>
        </p:nvSpPr>
        <p:spPr>
          <a:xfrm>
            <a:off x="6485916" y="5719816"/>
            <a:ext cx="307777" cy="118494"/>
          </a:xfrm>
          <a:prstGeom prst="rect">
            <a:avLst/>
          </a:prstGeom>
          <a:noFill/>
        </p:spPr>
        <p:txBody>
          <a:bodyPr wrap="square" lIns="0" tIns="0" rIns="0" bIns="0" rtlCol="0">
            <a:spAutoFit/>
          </a:bodyPr>
          <a:lstStyle/>
          <a:p>
            <a:pPr>
              <a:lnSpc>
                <a:spcPct val="110000"/>
              </a:lnSpc>
            </a:pPr>
            <a:r>
              <a:rPr kumimoji="1" lang="ja-JP" altLang="en-US" sz="700">
                <a:solidFill>
                  <a:schemeClr val="accent3"/>
                </a:solidFill>
                <a:latin typeface="メイリオ" panose="020B0604030504040204" pitchFamily="50" charset="-128"/>
                <a:ea typeface="メイリオ" panose="020B0604030504040204" pitchFamily="50" charset="-128"/>
              </a:rPr>
              <a:t>しこう</a:t>
            </a:r>
            <a:endParaRPr kumimoji="1" lang="ja-JP" altLang="en-US" sz="700" b="1" dirty="0">
              <a:solidFill>
                <a:schemeClr val="accent6"/>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880531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平行四辺形 105">
            <a:extLst>
              <a:ext uri="{FF2B5EF4-FFF2-40B4-BE49-F238E27FC236}">
                <a16:creationId xmlns:a16="http://schemas.microsoft.com/office/drawing/2014/main" id="{C647D655-E028-F34F-D0A4-9B88759CE9D2}"/>
              </a:ext>
            </a:extLst>
          </p:cNvPr>
          <p:cNvSpPr/>
          <p:nvPr/>
        </p:nvSpPr>
        <p:spPr>
          <a:xfrm>
            <a:off x="2954966" y="1964835"/>
            <a:ext cx="8757609" cy="2160000"/>
          </a:xfrm>
          <a:prstGeom prst="parallelogram">
            <a:avLst>
              <a:gd name="adj" fmla="val 46048"/>
            </a:avLst>
          </a:prstGeom>
          <a:solidFill>
            <a:schemeClr val="accent6"/>
          </a:solidFill>
          <a:ln w="9525">
            <a:no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7" name="平行四辺形 106">
            <a:extLst>
              <a:ext uri="{FF2B5EF4-FFF2-40B4-BE49-F238E27FC236}">
                <a16:creationId xmlns:a16="http://schemas.microsoft.com/office/drawing/2014/main" id="{829EC6C7-224F-F5EE-D078-1E2F275F037A}"/>
              </a:ext>
            </a:extLst>
          </p:cNvPr>
          <p:cNvSpPr/>
          <p:nvPr/>
        </p:nvSpPr>
        <p:spPr>
          <a:xfrm>
            <a:off x="2678756" y="2442258"/>
            <a:ext cx="5168880" cy="2283339"/>
          </a:xfrm>
          <a:prstGeom prst="parallelogram">
            <a:avLst>
              <a:gd name="adj" fmla="val 46048"/>
            </a:avLst>
          </a:prstGeom>
          <a:solidFill>
            <a:schemeClr val="accent4">
              <a:lumMod val="60000"/>
              <a:lumOff val="40000"/>
            </a:schemeClr>
          </a:solidFill>
          <a:ln w="9525">
            <a:noFill/>
          </a:ln>
          <a:effectLst>
            <a:outerShdw blurRad="50800" dist="38100" dir="2700000" algn="tl" rotWithShape="0">
              <a:schemeClr val="accent4">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99" name="グループ化 98">
            <a:extLst>
              <a:ext uri="{FF2B5EF4-FFF2-40B4-BE49-F238E27FC236}">
                <a16:creationId xmlns:a16="http://schemas.microsoft.com/office/drawing/2014/main" id="{8C483EC7-6B34-0330-0868-CB0B93D0A5B8}"/>
              </a:ext>
            </a:extLst>
          </p:cNvPr>
          <p:cNvGrpSpPr/>
          <p:nvPr/>
        </p:nvGrpSpPr>
        <p:grpSpPr>
          <a:xfrm>
            <a:off x="479423" y="1964835"/>
            <a:ext cx="3395891" cy="4595702"/>
            <a:chOff x="479423" y="1964834"/>
            <a:chExt cx="3657147" cy="4949263"/>
          </a:xfrm>
        </p:grpSpPr>
        <p:pic>
          <p:nvPicPr>
            <p:cNvPr id="96" name="図 95">
              <a:extLst>
                <a:ext uri="{FF2B5EF4-FFF2-40B4-BE49-F238E27FC236}">
                  <a16:creationId xmlns:a16="http://schemas.microsoft.com/office/drawing/2014/main" id="{D78CC0B3-F048-C413-F3F4-F014B8A412DB}"/>
                </a:ext>
              </a:extLst>
            </p:cNvPr>
            <p:cNvPicPr>
              <a:picLocks noChangeAspect="1"/>
            </p:cNvPicPr>
            <p:nvPr/>
          </p:nvPicPr>
          <p:blipFill>
            <a:blip r:embed="rId3">
              <a:duotone>
                <a:schemeClr val="accent3">
                  <a:shade val="45000"/>
                  <a:satMod val="135000"/>
                </a:schemeClr>
                <a:prstClr val="white"/>
              </a:duotone>
            </a:blip>
            <a:stretch>
              <a:fillRect/>
            </a:stretch>
          </p:blipFill>
          <p:spPr>
            <a:xfrm>
              <a:off x="479423" y="1964834"/>
              <a:ext cx="3657147" cy="4007832"/>
            </a:xfrm>
            <a:prstGeom prst="rect">
              <a:avLst/>
            </a:prstGeom>
            <a:noFill/>
          </p:spPr>
        </p:pic>
        <p:pic>
          <p:nvPicPr>
            <p:cNvPr id="97" name="図 96">
              <a:extLst>
                <a:ext uri="{FF2B5EF4-FFF2-40B4-BE49-F238E27FC236}">
                  <a16:creationId xmlns:a16="http://schemas.microsoft.com/office/drawing/2014/main" id="{7D7EC180-CEE3-0963-B1D2-B9DA1856137B}"/>
                </a:ext>
              </a:extLst>
            </p:cNvPr>
            <p:cNvPicPr>
              <a:picLocks noChangeAspect="1"/>
            </p:cNvPicPr>
            <p:nvPr/>
          </p:nvPicPr>
          <p:blipFill>
            <a:blip r:embed="rId4">
              <a:duotone>
                <a:schemeClr val="accent3">
                  <a:shade val="45000"/>
                  <a:satMod val="135000"/>
                </a:schemeClr>
                <a:prstClr val="white"/>
              </a:duotone>
            </a:blip>
            <a:stretch>
              <a:fillRect/>
            </a:stretch>
          </p:blipFill>
          <p:spPr>
            <a:xfrm rot="10800000">
              <a:off x="1854424" y="5914178"/>
              <a:ext cx="907143" cy="999919"/>
            </a:xfrm>
            <a:prstGeom prst="rect">
              <a:avLst/>
            </a:prstGeom>
          </p:spPr>
        </p:pic>
      </p:grpSp>
      <p:sp>
        <p:nvSpPr>
          <p:cNvPr id="100" name="正方形/長方形 99">
            <a:extLst>
              <a:ext uri="{FF2B5EF4-FFF2-40B4-BE49-F238E27FC236}">
                <a16:creationId xmlns:a16="http://schemas.microsoft.com/office/drawing/2014/main" id="{96A2EF3F-D273-E4CC-420F-0F71E40292CA}"/>
              </a:ext>
            </a:extLst>
          </p:cNvPr>
          <p:cNvSpPr/>
          <p:nvPr/>
        </p:nvSpPr>
        <p:spPr>
          <a:xfrm>
            <a:off x="1972182" y="2325033"/>
            <a:ext cx="410369" cy="246221"/>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spcBef>
                <a:spcPts val="0"/>
              </a:spcBef>
              <a:spcAft>
                <a:spcPts val="0"/>
              </a:spcAft>
              <a:buClrTx/>
              <a:buSzTx/>
              <a:buFontTx/>
              <a:buNone/>
              <a:tabLst/>
              <a:defRPr/>
            </a:pPr>
            <a:r>
              <a:rPr kumimoji="0" lang="ja-JP" altLang="en-US" sz="1600" b="1" kern="0">
                <a:solidFill>
                  <a:schemeClr val="accent3"/>
                </a:solidFill>
                <a:latin typeface="Meiryo" panose="020B0604030504040204" pitchFamily="34" charset="-128"/>
                <a:ea typeface="メイリオ"/>
                <a:cs typeface="+mn-lt"/>
              </a:rPr>
              <a:t>認知</a:t>
            </a:r>
            <a:endPar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dirty="0">
                <a:solidFill>
                  <a:srgbClr val="FFFFFF"/>
                </a:solidFill>
              </a:rPr>
              <a:t>コンテンツ</a:t>
            </a:r>
            <a:endParaRPr lang="en-US" altLang="ja-JP" spc="0" dirty="0"/>
          </a:p>
          <a:p>
            <a:r>
              <a:rPr kumimoji="1" lang="ja-JP" altLang="en-US" spc="0" dirty="0">
                <a:solidFill>
                  <a:srgbClr val="FFFFFF"/>
                </a:solidFill>
              </a:rPr>
              <a:t>企画型商品</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a:t>コンテンツ企画型商品の種類</a:t>
            </a:r>
          </a:p>
        </p:txBody>
      </p:sp>
      <p:sp>
        <p:nvSpPr>
          <p:cNvPr id="3" name="正方形/長方形 2">
            <a:extLst>
              <a:ext uri="{FF2B5EF4-FFF2-40B4-BE49-F238E27FC236}">
                <a16:creationId xmlns:a16="http://schemas.microsoft.com/office/drawing/2014/main" id="{89BE1BA9-9034-6733-9F5F-774329B2093E}"/>
              </a:ext>
            </a:extLst>
          </p:cNvPr>
          <p:cNvSpPr/>
          <p:nvPr/>
        </p:nvSpPr>
        <p:spPr>
          <a:xfrm>
            <a:off x="479424" y="1083274"/>
            <a:ext cx="11233151" cy="621709"/>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ja-JP" sz="1600" b="1" kern="0" dirty="0">
                <a:solidFill>
                  <a:schemeClr val="accent6"/>
                </a:solidFill>
                <a:latin typeface="Meiryo" panose="020B0604030504040204" pitchFamily="34" charset="-128"/>
                <a:ea typeface="メイリオ"/>
                <a:cs typeface="+mn-lt"/>
              </a:rPr>
              <a:t>LINE</a:t>
            </a:r>
            <a:r>
              <a:rPr kumimoji="0" lang="ja-JP" altLang="en-US" sz="1600" b="1" kern="0" dirty="0">
                <a:solidFill>
                  <a:schemeClr val="accent6"/>
                </a:solidFill>
                <a:latin typeface="Meiryo" panose="020B0604030504040204" pitchFamily="34" charset="-128"/>
                <a:ea typeface="メイリオ"/>
                <a:cs typeface="+mn-lt"/>
              </a:rPr>
              <a:t>ヤフー</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が独自に企画、制作するコンテンツ</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を媒介に、広告主さまの訴求メッセージの</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理解・浸透、商品・サービスの利用や興味喚起など</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態度変容を促します</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a:t>
            </a:r>
          </a:p>
        </p:txBody>
      </p:sp>
      <p:sp>
        <p:nvSpPr>
          <p:cNvPr id="101" name="正方形/長方形 100">
            <a:extLst>
              <a:ext uri="{FF2B5EF4-FFF2-40B4-BE49-F238E27FC236}">
                <a16:creationId xmlns:a16="http://schemas.microsoft.com/office/drawing/2014/main" id="{EB9BCECD-4D72-4382-9CD3-0DF247C413DE}"/>
              </a:ext>
            </a:extLst>
          </p:cNvPr>
          <p:cNvSpPr/>
          <p:nvPr/>
        </p:nvSpPr>
        <p:spPr>
          <a:xfrm>
            <a:off x="1664408" y="3268463"/>
            <a:ext cx="1025922" cy="246221"/>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spcBef>
                <a:spcPts val="0"/>
              </a:spcBef>
              <a:spcAft>
                <a:spcPts val="0"/>
              </a:spcAft>
              <a:buClrTx/>
              <a:buSzTx/>
              <a:buFontTx/>
              <a:buNone/>
              <a:tabLst/>
              <a:defRPr/>
            </a:pPr>
            <a:r>
              <a:rPr kumimoji="0" lang="ja-JP" altLang="en-US" sz="1600" b="1" kern="0">
                <a:solidFill>
                  <a:schemeClr val="accent3"/>
                </a:solidFill>
                <a:latin typeface="Meiryo" panose="020B0604030504040204" pitchFamily="34" charset="-128"/>
                <a:ea typeface="メイリオ"/>
                <a:cs typeface="+mn-lt"/>
              </a:rPr>
              <a:t>興味・関心</a:t>
            </a:r>
            <a:endPar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endParaRPr>
          </a:p>
        </p:txBody>
      </p:sp>
      <p:sp>
        <p:nvSpPr>
          <p:cNvPr id="102" name="正方形/長方形 101">
            <a:extLst>
              <a:ext uri="{FF2B5EF4-FFF2-40B4-BE49-F238E27FC236}">
                <a16:creationId xmlns:a16="http://schemas.microsoft.com/office/drawing/2014/main" id="{9133B6AD-490C-E351-257C-336B7C768266}"/>
              </a:ext>
            </a:extLst>
          </p:cNvPr>
          <p:cNvSpPr/>
          <p:nvPr/>
        </p:nvSpPr>
        <p:spPr>
          <a:xfrm>
            <a:off x="1664408" y="4168348"/>
            <a:ext cx="1025922" cy="246221"/>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spcBef>
                <a:spcPts val="0"/>
              </a:spcBef>
              <a:spcAft>
                <a:spcPts val="0"/>
              </a:spcAft>
              <a:buClrTx/>
              <a:buSzTx/>
              <a:buFontTx/>
              <a:buNone/>
              <a:tabLst/>
              <a:defRPr/>
            </a:pPr>
            <a:r>
              <a:rPr kumimoji="0" lang="ja-JP" altLang="en-US" sz="1600" b="1" kern="0">
                <a:solidFill>
                  <a:schemeClr val="bg1"/>
                </a:solidFill>
                <a:latin typeface="Meiryo" panose="020B0604030504040204" pitchFamily="34" charset="-128"/>
                <a:ea typeface="メイリオ"/>
                <a:cs typeface="+mn-lt"/>
              </a:rPr>
              <a:t>比較・検討</a:t>
            </a:r>
            <a:endParaRPr kumimoji="0" lang="ja-JP" altLang="en-US" sz="1600" i="0" u="none" strike="noStrike" kern="0" cap="none" spc="0" normalizeH="0" baseline="0" noProof="0">
              <a:ln>
                <a:noFill/>
              </a:ln>
              <a:solidFill>
                <a:schemeClr val="bg1"/>
              </a:solidFill>
              <a:effectLst/>
              <a:uLnTx/>
              <a:uFillTx/>
              <a:latin typeface="Meiryo" panose="020B0604030504040204" pitchFamily="34" charset="-128"/>
              <a:ea typeface="メイリオ"/>
              <a:cs typeface="+mn-lt"/>
            </a:endParaRPr>
          </a:p>
        </p:txBody>
      </p:sp>
      <p:sp>
        <p:nvSpPr>
          <p:cNvPr id="103" name="正方形/長方形 102">
            <a:extLst>
              <a:ext uri="{FF2B5EF4-FFF2-40B4-BE49-F238E27FC236}">
                <a16:creationId xmlns:a16="http://schemas.microsoft.com/office/drawing/2014/main" id="{594C0AB3-9B63-532C-29B7-D17CABE88EA6}"/>
              </a:ext>
            </a:extLst>
          </p:cNvPr>
          <p:cNvSpPr/>
          <p:nvPr/>
        </p:nvSpPr>
        <p:spPr>
          <a:xfrm>
            <a:off x="1972182" y="4966634"/>
            <a:ext cx="410369" cy="246221"/>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spcBef>
                <a:spcPts val="0"/>
              </a:spcBef>
              <a:spcAft>
                <a:spcPts val="0"/>
              </a:spcAft>
              <a:buClrTx/>
              <a:buSzTx/>
              <a:buFontTx/>
              <a:buNone/>
              <a:tabLst/>
              <a:defRPr/>
            </a:pPr>
            <a:r>
              <a:rPr kumimoji="0" lang="ja-JP" altLang="en-US" sz="1600" b="1" kern="0">
                <a:solidFill>
                  <a:schemeClr val="bg1"/>
                </a:solidFill>
                <a:latin typeface="Meiryo" panose="020B0604030504040204" pitchFamily="34" charset="-128"/>
                <a:ea typeface="メイリオ"/>
                <a:cs typeface="+mn-lt"/>
              </a:rPr>
              <a:t>獲得</a:t>
            </a:r>
            <a:endParaRPr kumimoji="0" lang="ja-JP" altLang="en-US" sz="1600" i="0" u="none" strike="noStrike" kern="0" cap="none" spc="0" normalizeH="0" baseline="0" noProof="0">
              <a:ln>
                <a:noFill/>
              </a:ln>
              <a:solidFill>
                <a:schemeClr val="bg1"/>
              </a:solidFill>
              <a:effectLst/>
              <a:uLnTx/>
              <a:uFillTx/>
              <a:latin typeface="Meiryo" panose="020B0604030504040204" pitchFamily="34" charset="-128"/>
              <a:ea typeface="メイリオ"/>
              <a:cs typeface="+mn-lt"/>
            </a:endParaRPr>
          </a:p>
        </p:txBody>
      </p:sp>
      <p:sp>
        <p:nvSpPr>
          <p:cNvPr id="104" name="正方形/長方形 103">
            <a:extLst>
              <a:ext uri="{FF2B5EF4-FFF2-40B4-BE49-F238E27FC236}">
                <a16:creationId xmlns:a16="http://schemas.microsoft.com/office/drawing/2014/main" id="{D15EFCB9-763F-0130-A79A-EB488EDBFF81}"/>
              </a:ext>
            </a:extLst>
          </p:cNvPr>
          <p:cNvSpPr/>
          <p:nvPr/>
        </p:nvSpPr>
        <p:spPr>
          <a:xfrm>
            <a:off x="1972182" y="6156805"/>
            <a:ext cx="410369" cy="246221"/>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spcBef>
                <a:spcPts val="0"/>
              </a:spcBef>
              <a:spcAft>
                <a:spcPts val="0"/>
              </a:spcAft>
              <a:buClrTx/>
              <a:buSzTx/>
              <a:buFontTx/>
              <a:buNone/>
              <a:tabLst/>
              <a:defRPr/>
            </a:pPr>
            <a:r>
              <a:rPr kumimoji="0" lang="ja-JP" altLang="en-US" sz="1600" b="1" kern="0">
                <a:solidFill>
                  <a:schemeClr val="bg1"/>
                </a:solidFill>
                <a:latin typeface="Meiryo" panose="020B0604030504040204" pitchFamily="34" charset="-128"/>
                <a:ea typeface="メイリオ"/>
                <a:cs typeface="+mn-lt"/>
              </a:rPr>
              <a:t>継続</a:t>
            </a:r>
            <a:endParaRPr kumimoji="0" lang="ja-JP" altLang="en-US" sz="1600" i="0" u="none" strike="noStrike" kern="0" cap="none" spc="0" normalizeH="0" baseline="0" noProof="0">
              <a:ln>
                <a:noFill/>
              </a:ln>
              <a:solidFill>
                <a:schemeClr val="bg1"/>
              </a:solidFill>
              <a:effectLst/>
              <a:uLnTx/>
              <a:uFillTx/>
              <a:latin typeface="Meiryo" panose="020B0604030504040204" pitchFamily="34" charset="-128"/>
              <a:ea typeface="メイリオ"/>
              <a:cs typeface="+mn-lt"/>
            </a:endParaRPr>
          </a:p>
        </p:txBody>
      </p:sp>
      <p:sp>
        <p:nvSpPr>
          <p:cNvPr id="108" name="テキスト ボックス 107">
            <a:extLst>
              <a:ext uri="{FF2B5EF4-FFF2-40B4-BE49-F238E27FC236}">
                <a16:creationId xmlns:a16="http://schemas.microsoft.com/office/drawing/2014/main" id="{6814329D-A177-4FEA-2B93-330C7C08C11E}"/>
              </a:ext>
            </a:extLst>
          </p:cNvPr>
          <p:cNvSpPr txBox="1"/>
          <p:nvPr/>
        </p:nvSpPr>
        <p:spPr>
          <a:xfrm>
            <a:off x="3704678" y="2859113"/>
            <a:ext cx="3570208" cy="1449628"/>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
                <a:srgbClr val="000000"/>
              </a:buClr>
              <a:buSzTx/>
              <a:buFontTx/>
              <a:buNone/>
              <a:tabLst/>
              <a:defRPr/>
            </a:pPr>
            <a:r>
              <a:rPr kumimoji="1" lang="en-US" altLang="ja-JP" sz="1800" b="1" i="0" u="none" strike="noStrike" kern="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Arial"/>
                <a:sym typeface="Arial"/>
              </a:rPr>
              <a:t>1. </a:t>
            </a:r>
            <a:r>
              <a:rPr kumimoji="1" lang="ja-JP" altLang="en-US" sz="1800" b="1" i="0" u="none" strike="noStrike" kern="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Arial"/>
                <a:sym typeface="Arial"/>
              </a:rPr>
              <a:t>タイアップ広告</a:t>
            </a:r>
            <a:endParaRPr kumimoji="1" lang="en-US" altLang="ja-JP" sz="1800" b="1" i="0" u="none" strike="noStrike" kern="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Arial"/>
              <a:sym typeface="Arial"/>
            </a:endParaRPr>
          </a:p>
          <a:p>
            <a:pPr marL="0" marR="0" lvl="0" indent="0" algn="l" defTabSz="914400" rtl="0" eaLnBrk="1" fontAlgn="auto" latinLnBrk="0" hangingPunct="1">
              <a:lnSpc>
                <a:spcPct val="120000"/>
              </a:lnSpc>
              <a:spcBef>
                <a:spcPts val="0"/>
              </a:spcBef>
              <a:spcAft>
                <a:spcPts val="0"/>
              </a:spcAft>
              <a:buClr>
                <a:srgbClr val="000000"/>
              </a:buClr>
              <a:buSzTx/>
              <a:buFontTx/>
              <a:buNone/>
              <a:tabLst/>
              <a:defRPr/>
            </a:pPr>
            <a:r>
              <a:rPr kumimoji="1" lang="ja-JP" altLang="en-US" sz="1200" b="1" i="0" u="none" strike="noStrike" kern="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Arial"/>
                <a:sym typeface="Arial"/>
              </a:rPr>
              <a:t>コンテンツによるブランドエンゲージメント醸成</a:t>
            </a:r>
          </a:p>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endParaRPr kumimoji="1" lang="en-US" altLang="ja-JP" sz="800" b="0" i="0" u="none" strike="noStrike" kern="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Arial"/>
              <a:sym typeface="Arial"/>
            </a:endParaRPr>
          </a:p>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kumimoji="1" lang="ja-JP" altLang="en-US" sz="1200" b="0" i="0" u="none" strike="noStrike" kern="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Arial"/>
                <a:sym typeface="Arial"/>
              </a:rPr>
              <a:t>プロモーション目的に即して</a:t>
            </a:r>
            <a:endParaRPr kumimoji="1" lang="en-US" altLang="ja-JP" sz="1200" b="0" i="0" u="none" strike="noStrike" kern="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Arial"/>
              <a:sym typeface="Arial"/>
            </a:endParaRPr>
          </a:p>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kumimoji="1" lang="ja-JP" altLang="en-US" sz="1200" b="0" i="0" u="none" strike="noStrike" kern="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Arial"/>
                <a:sym typeface="Arial"/>
              </a:rPr>
              <a:t>内容、体裁を独自に設計し制作する、</a:t>
            </a:r>
            <a:endParaRPr kumimoji="1" lang="en-US" altLang="ja-JP" sz="1200" b="0" i="0" u="none" strike="noStrike" kern="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Arial"/>
              <a:sym typeface="Arial"/>
            </a:endParaRPr>
          </a:p>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kumimoji="1" lang="ja-JP" altLang="en-US" sz="1200" b="0" i="0" u="none" strike="noStrike" kern="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Arial"/>
                <a:sym typeface="Arial"/>
              </a:rPr>
              <a:t>タイアップコンテンツ</a:t>
            </a:r>
            <a:endParaRPr kumimoji="1" lang="en-US" altLang="ja-JP" sz="1200" b="0" i="0" u="none" strike="noStrike" kern="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109" name="テキスト ボックス 108">
            <a:extLst>
              <a:ext uri="{FF2B5EF4-FFF2-40B4-BE49-F238E27FC236}">
                <a16:creationId xmlns:a16="http://schemas.microsoft.com/office/drawing/2014/main" id="{56BFB2FB-69D8-C8BF-75F7-60EF533CEB18}"/>
              </a:ext>
            </a:extLst>
          </p:cNvPr>
          <p:cNvSpPr txBox="1"/>
          <p:nvPr/>
        </p:nvSpPr>
        <p:spPr>
          <a:xfrm>
            <a:off x="8035916" y="2288457"/>
            <a:ext cx="2954655" cy="1449628"/>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
                <a:srgbClr val="000000"/>
              </a:buClr>
              <a:buSzTx/>
              <a:buFontTx/>
              <a:buNone/>
              <a:tabLst/>
              <a:defRPr/>
            </a:pPr>
            <a:r>
              <a:rPr lang="en-US" altLang="ja-JP" b="1" kern="0" dirty="0">
                <a:solidFill>
                  <a:schemeClr val="bg1"/>
                </a:solidFill>
                <a:latin typeface="メイリオ" panose="020B0604030504040204" pitchFamily="50" charset="-128"/>
                <a:ea typeface="メイリオ" panose="020B0604030504040204" pitchFamily="50" charset="-128"/>
                <a:cs typeface="Arial"/>
                <a:sym typeface="Arial"/>
              </a:rPr>
              <a:t>2</a:t>
            </a:r>
            <a:r>
              <a:rPr kumimoji="1" lang="en-US" altLang="ja-JP" sz="1800" b="1"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rPr>
              <a:t>.</a:t>
            </a:r>
            <a:r>
              <a:rPr kumimoji="1" lang="ja-JP" altLang="en-US" sz="1800" b="1"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rPr>
              <a:t>クリエイティブ企画</a:t>
            </a:r>
            <a:endParaRPr kumimoji="1" lang="en-US" altLang="ja-JP" sz="1800" b="1"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endParaRPr>
          </a:p>
          <a:p>
            <a:pPr marL="0" marR="0" lvl="0" indent="0" algn="l" defTabSz="914400" rtl="0" eaLnBrk="1" fontAlgn="auto" latinLnBrk="0" hangingPunct="1">
              <a:lnSpc>
                <a:spcPct val="120000"/>
              </a:lnSpc>
              <a:spcBef>
                <a:spcPts val="0"/>
              </a:spcBef>
              <a:spcAft>
                <a:spcPts val="0"/>
              </a:spcAft>
              <a:buClr>
                <a:srgbClr val="000000"/>
              </a:buClr>
              <a:buSzTx/>
              <a:buFontTx/>
              <a:buNone/>
              <a:tabLst/>
              <a:defRPr/>
            </a:pPr>
            <a:r>
              <a:rPr kumimoji="1" lang="ja-JP" altLang="en-US" sz="1200" b="1"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rPr>
              <a:t>視覚的インパクトによるブランディング</a:t>
            </a:r>
            <a:endParaRPr kumimoji="1" lang="en-US" altLang="ja-JP" sz="1200" b="1"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endParaRPr>
          </a:p>
          <a:p>
            <a:pPr marL="0" marR="0" lvl="0" indent="0" algn="l" defTabSz="914400" rtl="0" eaLnBrk="1" fontAlgn="auto" latinLnBrk="0" hangingPunct="1">
              <a:lnSpc>
                <a:spcPct val="120000"/>
              </a:lnSpc>
              <a:spcBef>
                <a:spcPts val="0"/>
              </a:spcBef>
              <a:spcAft>
                <a:spcPts val="0"/>
              </a:spcAft>
              <a:buClr>
                <a:srgbClr val="000000"/>
              </a:buClr>
              <a:buSzTx/>
              <a:buFontTx/>
              <a:buNone/>
              <a:tabLst/>
              <a:defRPr/>
            </a:pPr>
            <a:endParaRPr kumimoji="1" lang="en-US" altLang="ja-JP" sz="800" b="0"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endParaRPr>
          </a:p>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lang="en-US" altLang="ja-JP" sz="1200" kern="0" dirty="0">
                <a:solidFill>
                  <a:schemeClr val="bg1"/>
                </a:solidFill>
                <a:latin typeface="メイリオ" panose="020B0604030504040204" pitchFamily="50" charset="-128"/>
                <a:ea typeface="メイリオ" panose="020B0604030504040204" pitchFamily="50" charset="-128"/>
                <a:cs typeface="Arial"/>
                <a:sym typeface="Arial"/>
              </a:rPr>
              <a:t>Yahoo!</a:t>
            </a:r>
            <a:r>
              <a:rPr lang="ja-JP" altLang="en-US" sz="1200" kern="0" dirty="0">
                <a:solidFill>
                  <a:schemeClr val="bg1"/>
                </a:solidFill>
                <a:latin typeface="メイリオ" panose="020B0604030504040204" pitchFamily="50" charset="-128"/>
                <a:ea typeface="メイリオ" panose="020B0604030504040204" pitchFamily="50" charset="-128"/>
                <a:cs typeface="Arial"/>
                <a:sym typeface="Arial"/>
              </a:rPr>
              <a:t> </a:t>
            </a:r>
            <a:r>
              <a:rPr lang="en-US" altLang="ja-JP" sz="1200" kern="0" dirty="0">
                <a:solidFill>
                  <a:schemeClr val="bg1"/>
                </a:solidFill>
                <a:latin typeface="メイリオ" panose="020B0604030504040204" pitchFamily="50" charset="-128"/>
                <a:ea typeface="メイリオ" panose="020B0604030504040204" pitchFamily="50" charset="-128"/>
                <a:cs typeface="Arial"/>
                <a:sym typeface="Arial"/>
              </a:rPr>
              <a:t>JAPAN</a:t>
            </a:r>
            <a:r>
              <a:rPr lang="ja-JP" altLang="en-US" sz="1200" kern="0" dirty="0">
                <a:solidFill>
                  <a:schemeClr val="bg1"/>
                </a:solidFill>
                <a:latin typeface="メイリオ" panose="020B0604030504040204" pitchFamily="50" charset="-128"/>
                <a:ea typeface="メイリオ" panose="020B0604030504040204" pitchFamily="50" charset="-128"/>
                <a:cs typeface="Arial"/>
                <a:sym typeface="Arial"/>
              </a:rPr>
              <a:t> </a:t>
            </a:r>
            <a:r>
              <a:rPr kumimoji="1" lang="ja-JP" altLang="en-US" sz="1200" b="0"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rPr>
              <a:t>トップページの</a:t>
            </a:r>
            <a:r>
              <a:rPr kumimoji="1" lang="en" altLang="ja-JP" sz="1200" b="0"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rPr>
              <a:t>UI</a:t>
            </a:r>
            <a:r>
              <a:rPr kumimoji="1" lang="ja-JP" altLang="en-US" sz="1200" b="0"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rPr>
              <a:t>を</a:t>
            </a:r>
          </a:p>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kumimoji="1" lang="ja-JP" altLang="en-US" sz="1200" b="0"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rPr>
              <a:t>広告主様仕様にカスタマイズする、</a:t>
            </a:r>
          </a:p>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kumimoji="1" lang="ja-JP" altLang="en-US" sz="1200" b="0"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rPr>
              <a:t>クリエイティブ訴求型企画</a:t>
            </a:r>
            <a:endParaRPr kumimoji="1" lang="en-US" altLang="ja-JP" sz="1200" b="0"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endParaRPr>
          </a:p>
        </p:txBody>
      </p:sp>
      <p:grpSp>
        <p:nvGrpSpPr>
          <p:cNvPr id="129" name="グループ化 128">
            <a:extLst>
              <a:ext uri="{FF2B5EF4-FFF2-40B4-BE49-F238E27FC236}">
                <a16:creationId xmlns:a16="http://schemas.microsoft.com/office/drawing/2014/main" id="{1FDBF81E-BBCC-4372-22A5-85A051507824}"/>
              </a:ext>
            </a:extLst>
          </p:cNvPr>
          <p:cNvGrpSpPr/>
          <p:nvPr/>
        </p:nvGrpSpPr>
        <p:grpSpPr>
          <a:xfrm>
            <a:off x="9244824" y="3825597"/>
            <a:ext cx="1224000" cy="2443275"/>
            <a:chOff x="9704513" y="3751799"/>
            <a:chExt cx="1224000" cy="2443275"/>
          </a:xfrm>
        </p:grpSpPr>
        <p:pic>
          <p:nvPicPr>
            <p:cNvPr id="122" name="図 121">
              <a:extLst>
                <a:ext uri="{FF2B5EF4-FFF2-40B4-BE49-F238E27FC236}">
                  <a16:creationId xmlns:a16="http://schemas.microsoft.com/office/drawing/2014/main" id="{80D5BAE5-55BA-C9A2-F64A-7E043EE6FFB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50429" y="3825597"/>
              <a:ext cx="1096998" cy="2056872"/>
            </a:xfrm>
            <a:prstGeom prst="rect">
              <a:avLst/>
            </a:prstGeom>
          </p:spPr>
        </p:pic>
        <p:pic>
          <p:nvPicPr>
            <p:cNvPr id="111" name="図 110" descr="グラフィカル ユーザー インターフェイス が含まれている画像&#10;&#10;自動的に生成された説明">
              <a:extLst>
                <a:ext uri="{FF2B5EF4-FFF2-40B4-BE49-F238E27FC236}">
                  <a16:creationId xmlns:a16="http://schemas.microsoft.com/office/drawing/2014/main" id="{C0610472-346C-FE06-0282-8D993C4FDBB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04513" y="3751799"/>
              <a:ext cx="1224000" cy="2443275"/>
            </a:xfrm>
            <a:prstGeom prst="rect">
              <a:avLst/>
            </a:prstGeom>
          </p:spPr>
        </p:pic>
      </p:grpSp>
      <p:grpSp>
        <p:nvGrpSpPr>
          <p:cNvPr id="20" name="グループ化 19">
            <a:extLst>
              <a:ext uri="{FF2B5EF4-FFF2-40B4-BE49-F238E27FC236}">
                <a16:creationId xmlns:a16="http://schemas.microsoft.com/office/drawing/2014/main" id="{0E975D7D-535A-9008-835E-5ACCCA8DB747}"/>
              </a:ext>
            </a:extLst>
          </p:cNvPr>
          <p:cNvGrpSpPr/>
          <p:nvPr/>
        </p:nvGrpSpPr>
        <p:grpSpPr>
          <a:xfrm>
            <a:off x="6258410" y="4183310"/>
            <a:ext cx="1116000" cy="2402672"/>
            <a:chOff x="6258410" y="4183310"/>
            <a:chExt cx="1116000" cy="2402672"/>
          </a:xfrm>
        </p:grpSpPr>
        <p:grpSp>
          <p:nvGrpSpPr>
            <p:cNvPr id="9" name="グループ化 8">
              <a:extLst>
                <a:ext uri="{FF2B5EF4-FFF2-40B4-BE49-F238E27FC236}">
                  <a16:creationId xmlns:a16="http://schemas.microsoft.com/office/drawing/2014/main" id="{F2FBC579-EF23-DFF4-33F8-0F4261E52BC9}"/>
                </a:ext>
              </a:extLst>
            </p:cNvPr>
            <p:cNvGrpSpPr/>
            <p:nvPr/>
          </p:nvGrpSpPr>
          <p:grpSpPr>
            <a:xfrm>
              <a:off x="6258410" y="4183310"/>
              <a:ext cx="1116000" cy="2402672"/>
              <a:chOff x="6258410" y="4203327"/>
              <a:chExt cx="1116000" cy="2402672"/>
            </a:xfrm>
          </p:grpSpPr>
          <p:pic>
            <p:nvPicPr>
              <p:cNvPr id="4" name="図 3">
                <a:extLst>
                  <a:ext uri="{FF2B5EF4-FFF2-40B4-BE49-F238E27FC236}">
                    <a16:creationId xmlns:a16="http://schemas.microsoft.com/office/drawing/2014/main" id="{9E516896-CB3F-1107-5AEE-C31F9A8F3233}"/>
                  </a:ext>
                </a:extLst>
              </p:cNvPr>
              <p:cNvPicPr>
                <a:picLocks noChangeAspect="1"/>
              </p:cNvPicPr>
              <p:nvPr/>
            </p:nvPicPr>
            <p:blipFill rotWithShape="1">
              <a:blip r:embed="rId8"/>
              <a:srcRect t="1" r="5102" b="-1559"/>
              <a:stretch/>
            </p:blipFill>
            <p:spPr>
              <a:xfrm>
                <a:off x="6258410" y="4246540"/>
                <a:ext cx="1116000" cy="2359459"/>
              </a:xfrm>
              <a:prstGeom prst="rect">
                <a:avLst/>
              </a:prstGeom>
              <a:effectLst/>
            </p:spPr>
          </p:pic>
          <p:sp>
            <p:nvSpPr>
              <p:cNvPr id="6" name="正方形/長方形 5">
                <a:extLst>
                  <a:ext uri="{FF2B5EF4-FFF2-40B4-BE49-F238E27FC236}">
                    <a16:creationId xmlns:a16="http://schemas.microsoft.com/office/drawing/2014/main" id="{F78BD964-A4F2-274B-1A0F-5E33A3267A6A}"/>
                  </a:ext>
                </a:extLst>
              </p:cNvPr>
              <p:cNvSpPr/>
              <p:nvPr/>
            </p:nvSpPr>
            <p:spPr>
              <a:xfrm>
                <a:off x="6283324" y="4203327"/>
                <a:ext cx="1091085" cy="7200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18" name="グループ化 17">
              <a:extLst>
                <a:ext uri="{FF2B5EF4-FFF2-40B4-BE49-F238E27FC236}">
                  <a16:creationId xmlns:a16="http://schemas.microsoft.com/office/drawing/2014/main" id="{A32F968D-FCFC-F597-E260-A7EFBF74EE38}"/>
                </a:ext>
              </a:extLst>
            </p:cNvPr>
            <p:cNvGrpSpPr/>
            <p:nvPr/>
          </p:nvGrpSpPr>
          <p:grpSpPr>
            <a:xfrm>
              <a:off x="6310526" y="4183310"/>
              <a:ext cx="446903" cy="181548"/>
              <a:chOff x="6310526" y="4183310"/>
              <a:chExt cx="446903" cy="181548"/>
            </a:xfrm>
          </p:grpSpPr>
          <p:sp>
            <p:nvSpPr>
              <p:cNvPr id="17" name="正方形/長方形 16">
                <a:extLst>
                  <a:ext uri="{FF2B5EF4-FFF2-40B4-BE49-F238E27FC236}">
                    <a16:creationId xmlns:a16="http://schemas.microsoft.com/office/drawing/2014/main" id="{923F14E6-0868-9582-4FA9-AB16DF38AD7C}"/>
                  </a:ext>
                </a:extLst>
              </p:cNvPr>
              <p:cNvSpPr/>
              <p:nvPr/>
            </p:nvSpPr>
            <p:spPr>
              <a:xfrm>
                <a:off x="6310526" y="4183310"/>
                <a:ext cx="446903" cy="18154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718E3A1C-EACA-2448-F75C-12238947AC3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383848" y="4256842"/>
                <a:ext cx="370107" cy="69593"/>
              </a:xfrm>
              <a:prstGeom prst="rect">
                <a:avLst/>
              </a:prstGeom>
            </p:spPr>
          </p:pic>
        </p:grpSp>
      </p:grpSp>
      <p:pic>
        <p:nvPicPr>
          <p:cNvPr id="136" name="図 135" descr="グラフィカル ユーザー インターフェイス が含まれている画像&#10;&#10;自動的に生成された説明">
            <a:extLst>
              <a:ext uri="{FF2B5EF4-FFF2-40B4-BE49-F238E27FC236}">
                <a16:creationId xmlns:a16="http://schemas.microsoft.com/office/drawing/2014/main" id="{BAE8DA87-09A0-3A97-DEAE-5932C25C72E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18733" y="4127192"/>
            <a:ext cx="1224000" cy="2443275"/>
          </a:xfrm>
          <a:prstGeom prst="rect">
            <a:avLst/>
          </a:prstGeom>
          <a:effectLst/>
        </p:spPr>
      </p:pic>
    </p:spTree>
    <p:extLst>
      <p:ext uri="{BB962C8B-B14F-4D97-AF65-F5344CB8AC3E}">
        <p14:creationId xmlns:p14="http://schemas.microsoft.com/office/powerpoint/2010/main" val="4203937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正方形/長方形 34">
            <a:extLst>
              <a:ext uri="{FF2B5EF4-FFF2-40B4-BE49-F238E27FC236}">
                <a16:creationId xmlns:a16="http://schemas.microsoft.com/office/drawing/2014/main" id="{1D3B30F6-DB2A-AF0A-88FD-4507BCFA359E}"/>
              </a:ext>
            </a:extLst>
          </p:cNvPr>
          <p:cNvSpPr/>
          <p:nvPr/>
        </p:nvSpPr>
        <p:spPr>
          <a:xfrm>
            <a:off x="479423" y="2822522"/>
            <a:ext cx="5472115" cy="1607922"/>
          </a:xfrm>
          <a:prstGeom prst="rect">
            <a:avLst/>
          </a:prstGeom>
          <a:solidFill>
            <a:srgbClr val="FFFBF2"/>
          </a:solidFill>
          <a:ln w="9525">
            <a:noFill/>
          </a:ln>
          <a:effectLst>
            <a:outerShdw blurRad="38100" dist="254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1999" tIns="36000" rIns="251999" bIns="0" numCol="1" spcCol="0" rtlCol="0" fromWordArt="0" anchor="ctr" anchorCtr="0" forceAA="0" compatLnSpc="1">
            <a:prstTxWarp prst="textNoShape">
              <a:avLst/>
            </a:prstTxWarp>
            <a:noAutofit/>
          </a:bodyPr>
          <a:lstStyle/>
          <a:p>
            <a:pPr marL="0" marR="0" lvl="0" indent="0" algn="l" defTabSz="914423" rtl="0" eaLnBrk="1" fontAlgn="auto" latinLnBrk="0" hangingPunct="1">
              <a:lnSpc>
                <a:spcPct val="13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約</a:t>
            </a:r>
            <a:r>
              <a:rPr kumimoji="0" lang="en-US" altLang="ja-JP"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500</a:t>
            </a:r>
            <a:r>
              <a:rPr kumimoji="0" lang="ja-JP" altLang="en-US"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本</a:t>
            </a:r>
            <a:r>
              <a:rPr kumimoji="0" lang="ja-JP" altLang="en-US" sz="8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a:t>
            </a:r>
            <a:r>
              <a:rPr kumimoji="0" lang="en-US" altLang="ja-JP" sz="8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2023</a:t>
            </a:r>
            <a:r>
              <a:rPr kumimoji="0" lang="ja-JP" altLang="en-US" sz="8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年</a:t>
            </a:r>
            <a:r>
              <a:rPr kumimoji="0" lang="en-US" altLang="ja-JP" sz="8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2</a:t>
            </a:r>
            <a:r>
              <a:rPr kumimoji="0" lang="ja-JP" altLang="en-US" sz="8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月現在）</a:t>
            </a:r>
            <a:r>
              <a:rPr kumimoji="0" lang="ja-JP" altLang="en-US"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にも及ぶ</a:t>
            </a:r>
            <a:r>
              <a:rPr kumimoji="0" lang="en-US" altLang="ja-JP"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SDGs</a:t>
            </a:r>
            <a:r>
              <a:rPr kumimoji="0" lang="ja-JP" altLang="en-US"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関連の記事</a:t>
            </a:r>
            <a:r>
              <a:rPr kumimoji="0" lang="ja-JP" altLang="en-US" sz="11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を配信。広告主さまのサステナブルな商品や活動を、</a:t>
            </a:r>
            <a:r>
              <a:rPr kumimoji="0" lang="ja-JP" altLang="en-US"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切り口を工夫して分かりやすく</a:t>
            </a:r>
            <a:r>
              <a:rPr kumimoji="0" lang="ja-JP" altLang="en-US" sz="11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紹介します</a:t>
            </a: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コンテンツ</a:t>
            </a:r>
            <a:endParaRPr lang="en-US" altLang="ja-JP" spc="0" dirty="0"/>
          </a:p>
          <a:p>
            <a:r>
              <a:rPr kumimoji="1" lang="ja-JP" altLang="en-US" spc="0">
                <a:solidFill>
                  <a:srgbClr val="FFFFFF"/>
                </a:solidFill>
              </a:rPr>
              <a:t>企画型商品</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a:latin typeface="+mj-ea"/>
                <a:ea typeface="+mj-ea"/>
              </a:rPr>
              <a:t>タイアップ広告 商品ラインナップ</a:t>
            </a:r>
          </a:p>
        </p:txBody>
      </p:sp>
      <p:sp>
        <p:nvSpPr>
          <p:cNvPr id="6" name="正方形/長方形 5">
            <a:extLst>
              <a:ext uri="{FF2B5EF4-FFF2-40B4-BE49-F238E27FC236}">
                <a16:creationId xmlns:a16="http://schemas.microsoft.com/office/drawing/2014/main" id="{873B4D22-918C-DC6B-97BB-ED7A7C81F0AE}"/>
              </a:ext>
            </a:extLst>
          </p:cNvPr>
          <p:cNvSpPr/>
          <p:nvPr/>
        </p:nvSpPr>
        <p:spPr>
          <a:xfrm>
            <a:off x="479423" y="1089025"/>
            <a:ext cx="5472115" cy="1607922"/>
          </a:xfrm>
          <a:prstGeom prst="rect">
            <a:avLst/>
          </a:prstGeom>
          <a:solidFill>
            <a:srgbClr val="FFFBF2"/>
          </a:solidFill>
          <a:ln w="9525">
            <a:noFill/>
          </a:ln>
          <a:effectLst>
            <a:outerShdw blurRad="38100" dist="254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1999" tIns="36000" rIns="251999"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
                <a:srgbClr val="000000"/>
              </a:buClr>
              <a:buSzTx/>
              <a:buFont typeface="Arial"/>
              <a:buNone/>
              <a:tabLst/>
              <a:defRPr/>
            </a:pPr>
            <a:r>
              <a:rPr kumimoji="0" lang="en-US" altLang="ja-JP" sz="1100" b="1" kern="0" dirty="0">
                <a:solidFill>
                  <a:srgbClr val="C9002C"/>
                </a:solidFill>
                <a:latin typeface="メイリオ" panose="020B0604030504040204" pitchFamily="50" charset="-128"/>
                <a:ea typeface="メイリオ" panose="020B0604030504040204" pitchFamily="50" charset="-128"/>
                <a:cs typeface="Arial"/>
                <a:sym typeface="Arial"/>
              </a:rPr>
              <a:t>Yahoo!</a:t>
            </a:r>
            <a:r>
              <a:rPr kumimoji="0" lang="ja-JP" altLang="en-US" sz="1100" b="1" kern="0" dirty="0">
                <a:solidFill>
                  <a:srgbClr val="C9002C"/>
                </a:solidFill>
                <a:latin typeface="メイリオ" panose="020B0604030504040204" pitchFamily="50" charset="-128"/>
                <a:ea typeface="メイリオ" panose="020B0604030504040204" pitchFamily="50" charset="-128"/>
                <a:cs typeface="Arial"/>
                <a:sym typeface="Arial"/>
              </a:rPr>
              <a:t> </a:t>
            </a:r>
            <a:r>
              <a:rPr kumimoji="0" lang="en-US" altLang="ja-JP" sz="1100" b="1" kern="0" dirty="0">
                <a:solidFill>
                  <a:srgbClr val="C9002C"/>
                </a:solidFill>
                <a:latin typeface="メイリオ" panose="020B0604030504040204" pitchFamily="50" charset="-128"/>
                <a:ea typeface="メイリオ" panose="020B0604030504040204" pitchFamily="50" charset="-128"/>
                <a:cs typeface="Arial"/>
                <a:sym typeface="Arial"/>
              </a:rPr>
              <a:t>JAPAN</a:t>
            </a:r>
            <a:r>
              <a:rPr kumimoji="0" lang="ja-JP" altLang="en-US"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のビッグデータも活用</a:t>
            </a:r>
            <a:r>
              <a:rPr kumimoji="0" lang="ja-JP" altLang="en-US" sz="11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しがなら、コンテンツを設計・制作。誘導元となる</a:t>
            </a:r>
            <a:r>
              <a:rPr kumimoji="0" lang="en-US" altLang="ja-JP"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Yahoo!</a:t>
            </a:r>
            <a:r>
              <a:rPr kumimoji="0" lang="ja-JP" altLang="en-US"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広告のアレンジにより、ターゲットを効率的に集客</a:t>
            </a:r>
            <a:endParaRPr kumimoji="0" lang="en-US" altLang="ja-JP"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10" name="正方形/長方形 9">
            <a:extLst>
              <a:ext uri="{FF2B5EF4-FFF2-40B4-BE49-F238E27FC236}">
                <a16:creationId xmlns:a16="http://schemas.microsoft.com/office/drawing/2014/main" id="{DDB00CB0-C3D7-B264-37C0-82E588C672CA}"/>
              </a:ext>
            </a:extLst>
          </p:cNvPr>
          <p:cNvSpPr/>
          <p:nvPr/>
        </p:nvSpPr>
        <p:spPr>
          <a:xfrm>
            <a:off x="479423" y="4563915"/>
            <a:ext cx="5472115" cy="1607922"/>
          </a:xfrm>
          <a:prstGeom prst="rect">
            <a:avLst/>
          </a:prstGeom>
          <a:solidFill>
            <a:srgbClr val="FFFBF2"/>
          </a:solidFill>
          <a:ln w="9525">
            <a:noFill/>
          </a:ln>
          <a:effectLst>
            <a:outerShdw blurRad="38100" dist="254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1999" tIns="36000" rIns="251999"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
                <a:srgbClr val="000000"/>
              </a:buClr>
              <a:buSzTx/>
              <a:buFont typeface="Arial"/>
              <a:buNone/>
              <a:tabLst/>
              <a:defRPr/>
            </a:pPr>
            <a:r>
              <a:rPr kumimoji="0" lang="ja-JP" altLang="en-US"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新車購入を検討中の高年収層</a:t>
            </a:r>
            <a:r>
              <a:rPr kumimoji="0" lang="ja-JP" altLang="en-US" sz="11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が多く訪問するカービュー。広告主さまの商品情報を</a:t>
            </a:r>
            <a:r>
              <a:rPr kumimoji="0" lang="ja-JP" altLang="en-US"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コア読者の共感を高めるコンテンツに仕立てて</a:t>
            </a:r>
            <a:r>
              <a:rPr kumimoji="0" lang="ja-JP" altLang="en-US" sz="11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配信します</a:t>
            </a:r>
          </a:p>
        </p:txBody>
      </p:sp>
      <p:sp>
        <p:nvSpPr>
          <p:cNvPr id="11" name="正方形/長方形 10">
            <a:extLst>
              <a:ext uri="{FF2B5EF4-FFF2-40B4-BE49-F238E27FC236}">
                <a16:creationId xmlns:a16="http://schemas.microsoft.com/office/drawing/2014/main" id="{6155E4E1-C955-C069-D73A-16FD52133FD1}"/>
              </a:ext>
            </a:extLst>
          </p:cNvPr>
          <p:cNvSpPr/>
          <p:nvPr/>
        </p:nvSpPr>
        <p:spPr>
          <a:xfrm>
            <a:off x="6241539" y="2812200"/>
            <a:ext cx="5472115" cy="1607922"/>
          </a:xfrm>
          <a:prstGeom prst="rect">
            <a:avLst/>
          </a:prstGeom>
          <a:solidFill>
            <a:srgbClr val="FFFBF2"/>
          </a:solidFill>
          <a:ln w="9525">
            <a:noFill/>
          </a:ln>
          <a:effectLst>
            <a:outerShdw blurRad="38100" dist="254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1999" tIns="36000" rIns="251999" bIns="0" numCol="1" spcCol="0" rtlCol="0" fromWordArt="0" anchor="ctr" anchorCtr="0" forceAA="0" compatLnSpc="1">
            <a:prstTxWarp prst="textNoShape">
              <a:avLst/>
            </a:prstTxWarp>
            <a:noAutofit/>
          </a:bodyPr>
          <a:lstStyle/>
          <a:p>
            <a:pPr marL="0" marR="0" lvl="0" indent="0" algn="l" defTabSz="914423" rtl="0" eaLnBrk="1" fontAlgn="auto" latinLnBrk="0" hangingPunct="1">
              <a:lnSpc>
                <a:spcPct val="130000"/>
              </a:lnSpc>
              <a:spcBef>
                <a:spcPts val="0"/>
              </a:spcBef>
              <a:spcAft>
                <a:spcPts val="0"/>
              </a:spcAft>
              <a:buClrTx/>
              <a:buSzTx/>
              <a:buFontTx/>
              <a:buNone/>
              <a:tabLst/>
              <a:defRPr/>
            </a:pPr>
            <a:r>
              <a:rPr kumimoji="0" lang="ja-JP" altLang="en-US" sz="1100" b="1" i="0" u="none" strike="noStrike" kern="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スポーツ系ウェブメディアでは圧倒的</a:t>
            </a:r>
            <a:r>
              <a:rPr kumimoji="0" lang="en-US" altLang="ja-JP"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No.1</a:t>
            </a:r>
            <a:r>
              <a:rPr kumimoji="0" lang="en-US" altLang="ja-JP" sz="11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a:t>
            </a:r>
            <a:r>
              <a:rPr kumimoji="0" lang="ja-JP" altLang="en-US" sz="1100" b="0"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のスポーツナビ。</a:t>
            </a:r>
            <a:r>
              <a:rPr kumimoji="0" lang="ja-JP" altLang="en-US" sz="1100" b="1" i="0" u="none" strike="noStrike" kern="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スポーツ関心層</a:t>
            </a:r>
            <a:r>
              <a:rPr kumimoji="0" lang="ja-JP" altLang="en-US" sz="1100" b="0"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に広くアプローチすることが可能です</a:t>
            </a:r>
          </a:p>
        </p:txBody>
      </p:sp>
      <p:sp>
        <p:nvSpPr>
          <p:cNvPr id="12" name="正方形/長方形 11">
            <a:extLst>
              <a:ext uri="{FF2B5EF4-FFF2-40B4-BE49-F238E27FC236}">
                <a16:creationId xmlns:a16="http://schemas.microsoft.com/office/drawing/2014/main" id="{438C697E-B979-F334-1021-0C071DDF028E}"/>
              </a:ext>
            </a:extLst>
          </p:cNvPr>
          <p:cNvSpPr/>
          <p:nvPr/>
        </p:nvSpPr>
        <p:spPr>
          <a:xfrm>
            <a:off x="6240459" y="4542459"/>
            <a:ext cx="5472115" cy="1607922"/>
          </a:xfrm>
          <a:prstGeom prst="rect">
            <a:avLst/>
          </a:prstGeom>
          <a:solidFill>
            <a:srgbClr val="FFFBF2"/>
          </a:solidFill>
          <a:ln w="9525">
            <a:noFill/>
          </a:ln>
          <a:effectLst>
            <a:outerShdw blurRad="38100" dist="254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1999" tIns="36000" rIns="251999"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株価などの</a:t>
            </a:r>
            <a:r>
              <a:rPr kumimoji="0" lang="ja-JP" altLang="en-US"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ファイナンス情報を探索中のユーザー</a:t>
            </a:r>
            <a:r>
              <a:rPr kumimoji="0" lang="ja-JP" altLang="en-US" sz="11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に対し、</a:t>
            </a:r>
            <a:r>
              <a:rPr kumimoji="0" lang="ja-JP" altLang="en-US"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広告主</a:t>
            </a:r>
            <a:r>
              <a:rPr kumimoji="0" lang="ja-JP" altLang="en-US" sz="1100" b="1" kern="0" dirty="0">
                <a:solidFill>
                  <a:srgbClr val="C9002C"/>
                </a:solidFill>
                <a:latin typeface="メイリオ" panose="020B0604030504040204" pitchFamily="50" charset="-128"/>
                <a:ea typeface="メイリオ" panose="020B0604030504040204" pitchFamily="50" charset="-128"/>
                <a:cs typeface="Arial"/>
                <a:sym typeface="Arial"/>
              </a:rPr>
              <a:t>様が希望される</a:t>
            </a:r>
            <a:r>
              <a:rPr kumimoji="0" lang="ja-JP" altLang="en-US" sz="1100" b="1" i="0" u="none" strike="noStrike" kern="0" cap="none" spc="0" normalizeH="0" baseline="0" noProof="0" dirty="0">
                <a:ln>
                  <a:noFill/>
                </a:ln>
                <a:solidFill>
                  <a:schemeClr val="accent6"/>
                </a:solidFill>
                <a:effectLst/>
                <a:uLnTx/>
                <a:uFillTx/>
                <a:latin typeface="メイリオ" panose="020B0604030504040204" pitchFamily="50" charset="-128"/>
                <a:ea typeface="メイリオ" panose="020B0604030504040204" pitchFamily="50" charset="-128"/>
                <a:cs typeface="Arial"/>
                <a:sym typeface="Arial"/>
              </a:rPr>
              <a:t>訴求メッセージ</a:t>
            </a:r>
            <a:r>
              <a:rPr kumimoji="0" lang="ja-JP" altLang="en-US" sz="11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を伝達</a:t>
            </a:r>
            <a:endParaRPr kumimoji="0" lang="ja-JP" altLang="en-US" sz="8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13" name="正方形/長方形 12">
            <a:extLst>
              <a:ext uri="{FF2B5EF4-FFF2-40B4-BE49-F238E27FC236}">
                <a16:creationId xmlns:a16="http://schemas.microsoft.com/office/drawing/2014/main" id="{AFC2A6A5-476C-FC96-0B63-31CA2C30CCEF}"/>
              </a:ext>
            </a:extLst>
          </p:cNvPr>
          <p:cNvSpPr/>
          <p:nvPr/>
        </p:nvSpPr>
        <p:spPr>
          <a:xfrm>
            <a:off x="3431300" y="1270524"/>
            <a:ext cx="2255426"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200" i="0" strike="noStrike" kern="0" cap="none"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sym typeface="Arial"/>
              </a:rPr>
              <a:t>LINE</a:t>
            </a:r>
            <a:r>
              <a:rPr kumimoji="0" lang="ja-JP" altLang="en-US" sz="1200" i="0" strike="noStrike" kern="0" cap="none"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sym typeface="Arial"/>
              </a:rPr>
              <a:t>ヤフー特別企画 タイアップ</a:t>
            </a:r>
          </a:p>
        </p:txBody>
      </p:sp>
      <p:sp>
        <p:nvSpPr>
          <p:cNvPr id="15" name="正方形/長方形 14">
            <a:extLst>
              <a:ext uri="{FF2B5EF4-FFF2-40B4-BE49-F238E27FC236}">
                <a16:creationId xmlns:a16="http://schemas.microsoft.com/office/drawing/2014/main" id="{54D5F06B-2C12-3376-D6F9-E7BA9951C896}"/>
              </a:ext>
            </a:extLst>
          </p:cNvPr>
          <p:cNvSpPr/>
          <p:nvPr/>
        </p:nvSpPr>
        <p:spPr>
          <a:xfrm>
            <a:off x="2476575" y="2961543"/>
            <a:ext cx="3258905"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200" i="0" strike="noStrike" kern="0" cap="none"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sym typeface="Arial"/>
              </a:rPr>
              <a:t>Yahoo! JAPAN SDGs </a:t>
            </a:r>
            <a:r>
              <a:rPr kumimoji="0" lang="ja-JP" altLang="en-US" sz="1200" i="0" strike="noStrike" kern="0" cap="none"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sym typeface="Arial"/>
              </a:rPr>
              <a:t>スポンサードコンテンツ</a:t>
            </a:r>
          </a:p>
        </p:txBody>
      </p:sp>
      <p:sp>
        <p:nvSpPr>
          <p:cNvPr id="17" name="正方形/長方形 16">
            <a:extLst>
              <a:ext uri="{FF2B5EF4-FFF2-40B4-BE49-F238E27FC236}">
                <a16:creationId xmlns:a16="http://schemas.microsoft.com/office/drawing/2014/main" id="{8C2D9D17-65A7-ECB3-9354-9D6CF6C012B1}"/>
              </a:ext>
            </a:extLst>
          </p:cNvPr>
          <p:cNvSpPr/>
          <p:nvPr/>
        </p:nvSpPr>
        <p:spPr>
          <a:xfrm>
            <a:off x="4281556" y="4714286"/>
            <a:ext cx="1453924"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200" i="0" strike="noStrike" kern="0" cap="none"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sym typeface="Arial"/>
              </a:rPr>
              <a:t>carview! </a:t>
            </a:r>
            <a:r>
              <a:rPr kumimoji="0" lang="ja-JP" altLang="en-US" sz="1200" i="0" strike="noStrike" kern="0" cap="none"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sym typeface="Arial"/>
              </a:rPr>
              <a:t>タイアップ</a:t>
            </a:r>
          </a:p>
        </p:txBody>
      </p:sp>
      <p:sp>
        <p:nvSpPr>
          <p:cNvPr id="19" name="正方形/長方形 18">
            <a:extLst>
              <a:ext uri="{FF2B5EF4-FFF2-40B4-BE49-F238E27FC236}">
                <a16:creationId xmlns:a16="http://schemas.microsoft.com/office/drawing/2014/main" id="{E3022CC2-8C12-1178-2330-48827D2F0D94}"/>
              </a:ext>
            </a:extLst>
          </p:cNvPr>
          <p:cNvSpPr/>
          <p:nvPr/>
        </p:nvSpPr>
        <p:spPr>
          <a:xfrm>
            <a:off x="9750845" y="2974175"/>
            <a:ext cx="1745671"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i="0" strike="noStrike" kern="0" cap="none" normalizeH="0" baseline="0" noProof="0">
                <a:ln>
                  <a:noFill/>
                </a:ln>
                <a:solidFill>
                  <a:schemeClr val="accent3"/>
                </a:solidFill>
                <a:effectLst/>
                <a:uLnTx/>
                <a:uFillTx/>
                <a:latin typeface="メイリオ" panose="020B0604030504040204" pitchFamily="50" charset="-128"/>
                <a:ea typeface="メイリオ" panose="020B0604030504040204" pitchFamily="50" charset="-128"/>
                <a:cs typeface="+mn-cs"/>
                <a:sym typeface="Arial"/>
              </a:rPr>
              <a:t>スポーツナビ タイアップ</a:t>
            </a:r>
            <a:endParaRPr kumimoji="0" lang="en-US" altLang="ja-JP" sz="1200" i="0" strike="noStrike" kern="0" cap="none"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sym typeface="Arial"/>
            </a:endParaRPr>
          </a:p>
        </p:txBody>
      </p:sp>
      <p:sp>
        <p:nvSpPr>
          <p:cNvPr id="21" name="正方形/長方形 20">
            <a:extLst>
              <a:ext uri="{FF2B5EF4-FFF2-40B4-BE49-F238E27FC236}">
                <a16:creationId xmlns:a16="http://schemas.microsoft.com/office/drawing/2014/main" id="{DCD53F08-F4E8-D1BB-7EED-5CBD57F3C820}"/>
              </a:ext>
            </a:extLst>
          </p:cNvPr>
          <p:cNvSpPr/>
          <p:nvPr/>
        </p:nvSpPr>
        <p:spPr>
          <a:xfrm>
            <a:off x="9228266" y="4689869"/>
            <a:ext cx="2268250"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200" i="0" strike="noStrike" kern="0" cap="none"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sym typeface="Arial"/>
              </a:rPr>
              <a:t>Yahoo!</a:t>
            </a:r>
            <a:r>
              <a:rPr kumimoji="0" lang="ja-JP" altLang="en-US" sz="1200" i="0" strike="noStrike" kern="0" cap="none"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sym typeface="Arial"/>
              </a:rPr>
              <a:t>ファイナンス タイアップ</a:t>
            </a:r>
          </a:p>
        </p:txBody>
      </p:sp>
      <p:pic>
        <p:nvPicPr>
          <p:cNvPr id="24" name="Picture 6">
            <a:extLst>
              <a:ext uri="{FF2B5EF4-FFF2-40B4-BE49-F238E27FC236}">
                <a16:creationId xmlns:a16="http://schemas.microsoft.com/office/drawing/2014/main" id="{16B9D55C-D8F0-CE13-DC9F-D71C32505F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9405" y="4651143"/>
            <a:ext cx="1728000" cy="24378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a:extLst>
              <a:ext uri="{FF2B5EF4-FFF2-40B4-BE49-F238E27FC236}">
                <a16:creationId xmlns:a16="http://schemas.microsoft.com/office/drawing/2014/main" id="{C37D1B7D-1509-D98C-2D70-263AF6F71E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920" y="4617639"/>
            <a:ext cx="1152000" cy="312155"/>
          </a:xfrm>
          <a:prstGeom prst="rect">
            <a:avLst/>
          </a:prstGeom>
          <a:noFill/>
          <a:extLst>
            <a:ext uri="{909E8E84-426E-40DD-AFC4-6F175D3DCCD1}">
              <a14:hiddenFill xmlns:a14="http://schemas.microsoft.com/office/drawing/2010/main">
                <a:solidFill>
                  <a:srgbClr val="FFFFFF"/>
                </a:solidFill>
              </a14:hiddenFill>
            </a:ext>
          </a:extLst>
        </p:spPr>
      </p:pic>
      <p:pic>
        <p:nvPicPr>
          <p:cNvPr id="26" name="図 25" descr="ロゴ が含まれている画像&#10;&#10;自動的に生成された説明">
            <a:extLst>
              <a:ext uri="{FF2B5EF4-FFF2-40B4-BE49-F238E27FC236}">
                <a16:creationId xmlns:a16="http://schemas.microsoft.com/office/drawing/2014/main" id="{0F18B0A1-CF98-ABFF-F6DD-E10DA408502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59405" y="2898916"/>
            <a:ext cx="1368000" cy="265190"/>
          </a:xfrm>
          <a:prstGeom prst="rect">
            <a:avLst/>
          </a:prstGeom>
        </p:spPr>
      </p:pic>
      <p:pic>
        <p:nvPicPr>
          <p:cNvPr id="27" name="図 3" descr="テキスト, ロゴ&#10;&#10;説明は自動で生成されたものです">
            <a:extLst>
              <a:ext uri="{FF2B5EF4-FFF2-40B4-BE49-F238E27FC236}">
                <a16:creationId xmlns:a16="http://schemas.microsoft.com/office/drawing/2014/main" id="{35110C79-F05E-C993-AFAC-45AB1EF62700}"/>
              </a:ext>
            </a:extLst>
          </p:cNvPr>
          <p:cNvPicPr>
            <a:picLocks noChangeAspect="1"/>
          </p:cNvPicPr>
          <p:nvPr/>
        </p:nvPicPr>
        <p:blipFill>
          <a:blip r:embed="rId7"/>
          <a:stretch>
            <a:fillRect/>
          </a:stretch>
        </p:blipFill>
        <p:spPr>
          <a:xfrm>
            <a:off x="698887" y="2844682"/>
            <a:ext cx="900000" cy="377560"/>
          </a:xfrm>
          <a:prstGeom prst="rect">
            <a:avLst/>
          </a:prstGeom>
        </p:spPr>
      </p:pic>
      <p:sp>
        <p:nvSpPr>
          <p:cNvPr id="28" name="片側の 2 つの角を丸めた四角形 50">
            <a:extLst>
              <a:ext uri="{FF2B5EF4-FFF2-40B4-BE49-F238E27FC236}">
                <a16:creationId xmlns:a16="http://schemas.microsoft.com/office/drawing/2014/main" id="{43680787-7AF7-2463-9359-E3B035F8C90D}"/>
              </a:ext>
            </a:extLst>
          </p:cNvPr>
          <p:cNvSpPr/>
          <p:nvPr/>
        </p:nvSpPr>
        <p:spPr>
          <a:xfrm>
            <a:off x="695480" y="2210381"/>
            <a:ext cx="5040000" cy="324000"/>
          </a:xfrm>
          <a:prstGeom prst="round2SameRect">
            <a:avLst>
              <a:gd name="adj1" fmla="val 0"/>
              <a:gd name="adj2" fmla="val 0"/>
            </a:avLst>
          </a:prstGeom>
          <a:solidFill>
            <a:schemeClr val="accent4">
              <a:lumMod val="40000"/>
              <a:lumOff val="60000"/>
            </a:schemeClr>
          </a:solidFill>
          <a:ln w="25400" cap="flat" cmpd="sng" algn="ctr">
            <a:noFill/>
            <a:prstDash val="solid"/>
          </a:ln>
          <a:effectLst>
            <a:outerShdw blurRad="38100" dist="25400" dir="2700000" algn="tl" rotWithShape="0">
              <a:schemeClr val="accent4">
                <a:lumMod val="75000"/>
                <a:alpha val="40000"/>
              </a:schemeClr>
            </a:outerShdw>
          </a:effectLst>
        </p:spPr>
        <p:txBody>
          <a:bodyPr tIns="0" bIns="0" rtlCol="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kern="0">
                <a:solidFill>
                  <a:schemeClr val="accent3"/>
                </a:solidFill>
                <a:latin typeface="Meiryo" panose="020B0604030504040204" pitchFamily="34" charset="-128"/>
                <a:ea typeface="Meiryo" panose="020B0604030504040204" pitchFamily="34" charset="-128"/>
              </a:rPr>
              <a:t>▶</a:t>
            </a:r>
            <a:r>
              <a:rPr kumimoji="0" lang="en-US" altLang="ja-JP" sz="1100" b="1" kern="0" dirty="0">
                <a:solidFill>
                  <a:schemeClr val="accent3"/>
                </a:solidFill>
                <a:latin typeface="Meiryo" panose="020B0604030504040204" pitchFamily="34" charset="-128"/>
                <a:ea typeface="Meiryo" panose="020B0604030504040204" pitchFamily="34" charset="-128"/>
              </a:rPr>
              <a:t> </a:t>
            </a:r>
            <a:r>
              <a:rPr kumimoji="0" lang="ja-JP" altLang="en-US" sz="1100" b="1" kern="0">
                <a:solidFill>
                  <a:schemeClr val="accent3"/>
                </a:solidFill>
                <a:latin typeface="Meiryo" panose="020B0604030504040204" pitchFamily="34" charset="-128"/>
                <a:ea typeface="Meiryo" panose="020B0604030504040204" pitchFamily="34" charset="-128"/>
              </a:rPr>
              <a:t>広範囲</a:t>
            </a:r>
            <a:r>
              <a:rPr kumimoji="0" lang="ja-JP" altLang="en-US" sz="1100" b="1" kern="0" dirty="0">
                <a:solidFill>
                  <a:schemeClr val="accent3"/>
                </a:solidFill>
                <a:latin typeface="Meiryo" panose="020B0604030504040204" pitchFamily="34" charset="-128"/>
                <a:ea typeface="Meiryo" panose="020B0604030504040204" pitchFamily="34" charset="-128"/>
              </a:rPr>
              <a:t>ユーザー、または逆にセグメントを限定</a:t>
            </a:r>
            <a:r>
              <a:rPr kumimoji="0" lang="ja-JP" altLang="en-US" sz="1100" b="1" kern="0">
                <a:solidFill>
                  <a:schemeClr val="accent3"/>
                </a:solidFill>
                <a:latin typeface="Meiryo" panose="020B0604030504040204" pitchFamily="34" charset="-128"/>
                <a:ea typeface="Meiryo" panose="020B0604030504040204" pitchFamily="34" charset="-128"/>
              </a:rPr>
              <a:t>したプロモーションなど</a:t>
            </a:r>
            <a:endParaRPr kumimoji="0" lang="ja-JP" altLang="en-US" sz="1100" b="1"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cxnSp>
        <p:nvCxnSpPr>
          <p:cNvPr id="22" name="直線コネクタ 21">
            <a:extLst>
              <a:ext uri="{FF2B5EF4-FFF2-40B4-BE49-F238E27FC236}">
                <a16:creationId xmlns:a16="http://schemas.microsoft.com/office/drawing/2014/main" id="{9B31BD36-0A8B-5C6B-32AF-6A0ED3CF8296}"/>
              </a:ext>
            </a:extLst>
          </p:cNvPr>
          <p:cNvCxnSpPr>
            <a:cxnSpLocks/>
          </p:cNvCxnSpPr>
          <p:nvPr/>
        </p:nvCxnSpPr>
        <p:spPr>
          <a:xfrm>
            <a:off x="695480" y="1582325"/>
            <a:ext cx="504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9" name="片側の 2 つの角を丸めた四角形 50">
            <a:extLst>
              <a:ext uri="{FF2B5EF4-FFF2-40B4-BE49-F238E27FC236}">
                <a16:creationId xmlns:a16="http://schemas.microsoft.com/office/drawing/2014/main" id="{A586B036-5391-6F8F-5691-F7B3CD89B91D}"/>
              </a:ext>
            </a:extLst>
          </p:cNvPr>
          <p:cNvSpPr/>
          <p:nvPr/>
        </p:nvSpPr>
        <p:spPr>
          <a:xfrm>
            <a:off x="6457596" y="3922421"/>
            <a:ext cx="5040000" cy="324000"/>
          </a:xfrm>
          <a:prstGeom prst="round2SameRect">
            <a:avLst>
              <a:gd name="adj1" fmla="val 0"/>
              <a:gd name="adj2" fmla="val 0"/>
            </a:avLst>
          </a:prstGeom>
          <a:solidFill>
            <a:schemeClr val="accent4">
              <a:lumMod val="40000"/>
              <a:lumOff val="60000"/>
            </a:schemeClr>
          </a:solidFill>
          <a:ln w="25400" cap="flat" cmpd="sng" algn="ctr">
            <a:noFill/>
            <a:prstDash val="solid"/>
          </a:ln>
          <a:effectLst>
            <a:outerShdw blurRad="38100" dist="25400" dir="2700000" algn="tl" rotWithShape="0">
              <a:schemeClr val="accent4">
                <a:lumMod val="75000"/>
                <a:alpha val="40000"/>
              </a:schemeClr>
            </a:outerShdw>
          </a:effectLst>
        </p:spPr>
        <p:txBody>
          <a:bodyPr tIns="0" bIns="0" rtlCol="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kern="0">
                <a:solidFill>
                  <a:schemeClr val="accent3"/>
                </a:solidFill>
                <a:latin typeface="Meiryo" panose="020B0604030504040204" pitchFamily="34" charset="-128"/>
                <a:ea typeface="Meiryo" panose="020B0604030504040204" pitchFamily="34" charset="-128"/>
              </a:rPr>
              <a:t>▶</a:t>
            </a:r>
            <a:r>
              <a:rPr kumimoji="0" lang="en-US" altLang="ja-JP" sz="1100" b="1" kern="0" dirty="0">
                <a:solidFill>
                  <a:schemeClr val="accent3"/>
                </a:solidFill>
                <a:latin typeface="Meiryo" panose="020B0604030504040204" pitchFamily="34" charset="-128"/>
                <a:ea typeface="Meiryo" panose="020B0604030504040204" pitchFamily="34" charset="-128"/>
              </a:rPr>
              <a:t> </a:t>
            </a:r>
            <a:r>
              <a:rPr kumimoji="0" lang="ja-JP" altLang="en-US" sz="1100" b="1" kern="0">
                <a:solidFill>
                  <a:schemeClr val="accent3"/>
                </a:solidFill>
                <a:latin typeface="Meiryo" panose="020B0604030504040204" pitchFamily="34" charset="-128"/>
                <a:ea typeface="Meiryo" panose="020B0604030504040204" pitchFamily="34" charset="-128"/>
              </a:rPr>
              <a:t>スポーツ</a:t>
            </a:r>
            <a:r>
              <a:rPr kumimoji="0" lang="ja-JP" altLang="en-US" sz="1100" b="1" kern="0" dirty="0">
                <a:solidFill>
                  <a:schemeClr val="accent3"/>
                </a:solidFill>
                <a:latin typeface="Meiryo" panose="020B0604030504040204" pitchFamily="34" charset="-128"/>
                <a:ea typeface="Meiryo" panose="020B0604030504040204" pitchFamily="34" charset="-128"/>
              </a:rPr>
              <a:t>用品の訴求、スポーツ選手の協賛社様のブランディング など</a:t>
            </a:r>
            <a:endParaRPr kumimoji="0" lang="ja-JP" altLang="en-US" sz="1100" b="1"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sp>
        <p:nvSpPr>
          <p:cNvPr id="31" name="テキスト ボックス 30">
            <a:extLst>
              <a:ext uri="{FF2B5EF4-FFF2-40B4-BE49-F238E27FC236}">
                <a16:creationId xmlns:a16="http://schemas.microsoft.com/office/drawing/2014/main" id="{AE30F008-7E8F-5952-0560-7B52AD1660EF}"/>
              </a:ext>
            </a:extLst>
          </p:cNvPr>
          <p:cNvSpPr txBox="1"/>
          <p:nvPr/>
        </p:nvSpPr>
        <p:spPr>
          <a:xfrm>
            <a:off x="6240463" y="6199873"/>
            <a:ext cx="5472111" cy="369332"/>
          </a:xfrm>
          <a:prstGeom prst="rect">
            <a:avLst/>
          </a:prstGeom>
          <a:noFill/>
        </p:spPr>
        <p:txBody>
          <a:bodyPr wrap="square" lIns="0" tIns="0" rIns="0" bIns="0">
            <a:spAutoFit/>
          </a:bodyPr>
          <a:lstStyle/>
          <a:p>
            <a:r>
              <a:rPr kumimoji="1" lang="en-US" altLang="ja-JP" sz="800" dirty="0">
                <a:solidFill>
                  <a:schemeClr val="accent3"/>
                </a:solidFill>
                <a:latin typeface="+mn-ea"/>
                <a:ea typeface="+mn-ea"/>
              </a:rPr>
              <a:t>※</a:t>
            </a:r>
            <a:r>
              <a:rPr kumimoji="1" lang="ja-JP" altLang="en-US" sz="800" dirty="0">
                <a:solidFill>
                  <a:schemeClr val="accent3"/>
                </a:solidFill>
                <a:latin typeface="+mn-ea"/>
                <a:ea typeface="+mn-ea"/>
              </a:rPr>
              <a:t>「</a:t>
            </a:r>
            <a:r>
              <a:rPr kumimoji="1" lang="en-US" altLang="ja-JP" sz="800" dirty="0">
                <a:solidFill>
                  <a:schemeClr val="accent3"/>
                </a:solidFill>
                <a:latin typeface="+mn-ea"/>
                <a:ea typeface="+mn-ea"/>
              </a:rPr>
              <a:t>Nielsen </a:t>
            </a:r>
            <a:r>
              <a:rPr kumimoji="1" lang="en-US" altLang="ja-JP" sz="800" dirty="0" err="1">
                <a:solidFill>
                  <a:schemeClr val="accent3"/>
                </a:solidFill>
                <a:latin typeface="+mn-ea"/>
                <a:ea typeface="+mn-ea"/>
              </a:rPr>
              <a:t>NetView</a:t>
            </a:r>
            <a:r>
              <a:rPr kumimoji="1" lang="ja-JP" altLang="en-US" sz="800" dirty="0">
                <a:solidFill>
                  <a:schemeClr val="accent3"/>
                </a:solidFill>
                <a:latin typeface="+mn-ea"/>
                <a:ea typeface="+mn-ea"/>
              </a:rPr>
              <a:t>」家庭・職場からのパソコンによるアクセス（重複を含まない）（インターネットアプリの利用を含まない）。「</a:t>
            </a:r>
            <a:r>
              <a:rPr kumimoji="1" lang="en-US" altLang="ja-JP" sz="800" dirty="0">
                <a:solidFill>
                  <a:schemeClr val="accent3"/>
                </a:solidFill>
                <a:latin typeface="+mn-ea"/>
                <a:ea typeface="+mn-ea"/>
              </a:rPr>
              <a:t>Nielsen Mobile </a:t>
            </a:r>
            <a:r>
              <a:rPr kumimoji="1" lang="en-US" altLang="ja-JP" sz="800" dirty="0" err="1">
                <a:solidFill>
                  <a:schemeClr val="accent3"/>
                </a:solidFill>
                <a:latin typeface="+mn-ea"/>
                <a:ea typeface="+mn-ea"/>
              </a:rPr>
              <a:t>NetView</a:t>
            </a:r>
            <a:r>
              <a:rPr kumimoji="1" lang="ja-JP" altLang="en-US" sz="800" dirty="0">
                <a:solidFill>
                  <a:schemeClr val="accent3"/>
                </a:solidFill>
                <a:latin typeface="+mn-ea"/>
                <a:ea typeface="+mn-ea"/>
              </a:rPr>
              <a:t>」スマートフォンからのアクセス（アプリの利用を含む）。</a:t>
            </a:r>
            <a:r>
              <a:rPr kumimoji="1" lang="en-US" altLang="ja-JP" sz="800" dirty="0">
                <a:solidFill>
                  <a:schemeClr val="accent3"/>
                </a:solidFill>
                <a:latin typeface="+mn-ea"/>
                <a:ea typeface="+mn-ea"/>
              </a:rPr>
              <a:t>2020</a:t>
            </a:r>
            <a:r>
              <a:rPr kumimoji="1" lang="ja-JP" altLang="en-US" sz="800" dirty="0">
                <a:solidFill>
                  <a:schemeClr val="accent3"/>
                </a:solidFill>
                <a:latin typeface="+mn-ea"/>
                <a:ea typeface="+mn-ea"/>
              </a:rPr>
              <a:t>年</a:t>
            </a:r>
            <a:r>
              <a:rPr kumimoji="1" lang="en-US" altLang="ja-JP" sz="800" dirty="0">
                <a:solidFill>
                  <a:schemeClr val="accent3"/>
                </a:solidFill>
                <a:latin typeface="+mn-ea"/>
                <a:ea typeface="+mn-ea"/>
              </a:rPr>
              <a:t>6</a:t>
            </a:r>
            <a:r>
              <a:rPr kumimoji="1" lang="ja-JP" altLang="en-US" sz="800" dirty="0">
                <a:solidFill>
                  <a:schemeClr val="accent3"/>
                </a:solidFill>
                <a:latin typeface="+mn-ea"/>
                <a:ea typeface="+mn-ea"/>
              </a:rPr>
              <a:t>月～</a:t>
            </a:r>
            <a:r>
              <a:rPr kumimoji="1" lang="en-US" altLang="ja-JP" sz="800" dirty="0">
                <a:solidFill>
                  <a:schemeClr val="accent3"/>
                </a:solidFill>
                <a:latin typeface="+mn-ea"/>
                <a:ea typeface="+mn-ea"/>
              </a:rPr>
              <a:t>2020</a:t>
            </a:r>
            <a:r>
              <a:rPr kumimoji="1" lang="ja-JP" altLang="en-US" sz="800" dirty="0">
                <a:solidFill>
                  <a:schemeClr val="accent3"/>
                </a:solidFill>
                <a:latin typeface="+mn-ea"/>
                <a:ea typeface="+mn-ea"/>
              </a:rPr>
              <a:t>年</a:t>
            </a:r>
            <a:r>
              <a:rPr kumimoji="1" lang="en-US" altLang="ja-JP" sz="800" dirty="0">
                <a:solidFill>
                  <a:schemeClr val="accent3"/>
                </a:solidFill>
                <a:latin typeface="+mn-ea"/>
                <a:ea typeface="+mn-ea"/>
              </a:rPr>
              <a:t>11</a:t>
            </a:r>
            <a:r>
              <a:rPr kumimoji="1" lang="ja-JP" altLang="en-US" sz="800" dirty="0">
                <a:solidFill>
                  <a:schemeClr val="accent3"/>
                </a:solidFill>
                <a:latin typeface="+mn-ea"/>
                <a:ea typeface="+mn-ea"/>
              </a:rPr>
              <a:t>月平均利用者数、ブランド及びチャネルレベル、「スポーツ」サブカテゴリ</a:t>
            </a:r>
          </a:p>
        </p:txBody>
      </p:sp>
      <p:sp>
        <p:nvSpPr>
          <p:cNvPr id="32" name="片側の 2 つの角を丸めた四角形 50">
            <a:extLst>
              <a:ext uri="{FF2B5EF4-FFF2-40B4-BE49-F238E27FC236}">
                <a16:creationId xmlns:a16="http://schemas.microsoft.com/office/drawing/2014/main" id="{C57FE50C-C2A2-EBFC-EE0E-8E849DFF428C}"/>
              </a:ext>
            </a:extLst>
          </p:cNvPr>
          <p:cNvSpPr/>
          <p:nvPr/>
        </p:nvSpPr>
        <p:spPr>
          <a:xfrm>
            <a:off x="695480" y="3942295"/>
            <a:ext cx="5040000" cy="324000"/>
          </a:xfrm>
          <a:prstGeom prst="round2SameRect">
            <a:avLst>
              <a:gd name="adj1" fmla="val 0"/>
              <a:gd name="adj2" fmla="val 0"/>
            </a:avLst>
          </a:prstGeom>
          <a:solidFill>
            <a:schemeClr val="accent4">
              <a:lumMod val="40000"/>
              <a:lumOff val="60000"/>
            </a:schemeClr>
          </a:solidFill>
          <a:ln w="25400" cap="flat" cmpd="sng" algn="ctr">
            <a:noFill/>
            <a:prstDash val="solid"/>
          </a:ln>
          <a:effectLst>
            <a:outerShdw blurRad="38100" dist="25400" dir="2700000" algn="tl" rotWithShape="0">
              <a:schemeClr val="accent4">
                <a:lumMod val="75000"/>
                <a:alpha val="40000"/>
              </a:schemeClr>
            </a:outerShdw>
          </a:effectLst>
        </p:spPr>
        <p:txBody>
          <a:bodyPr tIns="0" bIns="0" rtlCol="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kern="0" dirty="0">
                <a:solidFill>
                  <a:schemeClr val="accent3"/>
                </a:solidFill>
                <a:latin typeface="Meiryo" panose="020B0604030504040204" pitchFamily="34" charset="-128"/>
                <a:ea typeface="Meiryo" panose="020B0604030504040204" pitchFamily="34" charset="-128"/>
              </a:rPr>
              <a:t>▶「国際女性デー」などの記念日に、関連する活動や商品の周知 など</a:t>
            </a:r>
            <a:endParaRPr kumimoji="0" lang="ja-JP" altLang="en-US" sz="1100" b="1"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sp>
        <p:nvSpPr>
          <p:cNvPr id="33" name="片側の 2 つの角を丸めた四角形 50">
            <a:extLst>
              <a:ext uri="{FF2B5EF4-FFF2-40B4-BE49-F238E27FC236}">
                <a16:creationId xmlns:a16="http://schemas.microsoft.com/office/drawing/2014/main" id="{AEC00DB5-8FAC-1097-8E66-430A93FC16D1}"/>
              </a:ext>
            </a:extLst>
          </p:cNvPr>
          <p:cNvSpPr/>
          <p:nvPr/>
        </p:nvSpPr>
        <p:spPr>
          <a:xfrm>
            <a:off x="6456516" y="5662232"/>
            <a:ext cx="5040000" cy="324000"/>
          </a:xfrm>
          <a:prstGeom prst="round2SameRect">
            <a:avLst>
              <a:gd name="adj1" fmla="val 0"/>
              <a:gd name="adj2" fmla="val 0"/>
            </a:avLst>
          </a:prstGeom>
          <a:solidFill>
            <a:schemeClr val="accent4">
              <a:lumMod val="40000"/>
              <a:lumOff val="60000"/>
            </a:schemeClr>
          </a:solidFill>
          <a:ln w="25400" cap="flat" cmpd="sng" algn="ctr">
            <a:noFill/>
            <a:prstDash val="solid"/>
          </a:ln>
          <a:effectLst>
            <a:outerShdw blurRad="38100" dist="25400" dir="2700000" algn="tl" rotWithShape="0">
              <a:schemeClr val="accent4">
                <a:lumMod val="75000"/>
                <a:alpha val="40000"/>
              </a:schemeClr>
            </a:outerShdw>
          </a:effectLst>
        </p:spPr>
        <p:txBody>
          <a:bodyPr tIns="0" bIns="0" rtlCol="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kern="0">
                <a:solidFill>
                  <a:schemeClr val="accent3"/>
                </a:solidFill>
                <a:latin typeface="Meiryo" panose="020B0604030504040204" pitchFamily="34" charset="-128"/>
                <a:ea typeface="Meiryo" panose="020B0604030504040204" pitchFamily="34" charset="-128"/>
              </a:rPr>
              <a:t>▶</a:t>
            </a:r>
            <a:r>
              <a:rPr kumimoji="0" lang="en-US" altLang="ja-JP" sz="1100" b="1" kern="0" dirty="0">
                <a:solidFill>
                  <a:schemeClr val="accent3"/>
                </a:solidFill>
                <a:latin typeface="Meiryo" panose="020B0604030504040204" pitchFamily="34" charset="-128"/>
                <a:ea typeface="Meiryo" panose="020B0604030504040204" pitchFamily="34" charset="-128"/>
              </a:rPr>
              <a:t> </a:t>
            </a:r>
            <a:r>
              <a:rPr kumimoji="0" lang="ja-JP" altLang="en-US" sz="1100" b="1" kern="0">
                <a:solidFill>
                  <a:schemeClr val="accent3"/>
                </a:solidFill>
                <a:latin typeface="Meiryo" panose="020B0604030504040204" pitchFamily="34" charset="-128"/>
                <a:ea typeface="Meiryo" panose="020B0604030504040204" pitchFamily="34" charset="-128"/>
              </a:rPr>
              <a:t>株式</a:t>
            </a:r>
            <a:r>
              <a:rPr kumimoji="0" lang="ja-JP" altLang="en-US" sz="1100" b="1" kern="0" dirty="0">
                <a:solidFill>
                  <a:schemeClr val="accent3"/>
                </a:solidFill>
                <a:latin typeface="Meiryo" panose="020B0604030504040204" pitchFamily="34" charset="-128"/>
                <a:ea typeface="Meiryo" panose="020B0604030504040204" pitchFamily="34" charset="-128"/>
              </a:rPr>
              <a:t>、クレジットカードなど金融商品全般の訴求 </a:t>
            </a:r>
            <a:r>
              <a:rPr kumimoji="0" lang="en-US" altLang="ja-JP" sz="1100" b="1" kern="0" dirty="0">
                <a:solidFill>
                  <a:schemeClr val="accent3"/>
                </a:solidFill>
                <a:latin typeface="Meiryo" panose="020B0604030504040204" pitchFamily="34" charset="-128"/>
                <a:ea typeface="Meiryo" panose="020B0604030504040204" pitchFamily="34" charset="-128"/>
              </a:rPr>
              <a:t>IR</a:t>
            </a:r>
            <a:r>
              <a:rPr kumimoji="0" lang="ja-JP" altLang="en-US" sz="1100" b="1" kern="0" dirty="0">
                <a:solidFill>
                  <a:schemeClr val="accent3"/>
                </a:solidFill>
                <a:latin typeface="Meiryo" panose="020B0604030504040204" pitchFamily="34" charset="-128"/>
                <a:ea typeface="Meiryo" panose="020B0604030504040204" pitchFamily="34" charset="-128"/>
              </a:rPr>
              <a:t>情報の発信 など</a:t>
            </a:r>
            <a:endParaRPr kumimoji="0" lang="ja-JP" altLang="en-US" sz="1100" b="1"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sp>
        <p:nvSpPr>
          <p:cNvPr id="36" name="片側の 2 つの角を丸めた四角形 50">
            <a:extLst>
              <a:ext uri="{FF2B5EF4-FFF2-40B4-BE49-F238E27FC236}">
                <a16:creationId xmlns:a16="http://schemas.microsoft.com/office/drawing/2014/main" id="{7813AB8B-8841-0D7E-964C-386A25302338}"/>
              </a:ext>
            </a:extLst>
          </p:cNvPr>
          <p:cNvSpPr/>
          <p:nvPr/>
        </p:nvSpPr>
        <p:spPr>
          <a:xfrm>
            <a:off x="695480" y="5689295"/>
            <a:ext cx="5040000" cy="324000"/>
          </a:xfrm>
          <a:prstGeom prst="round2SameRect">
            <a:avLst>
              <a:gd name="adj1" fmla="val 0"/>
              <a:gd name="adj2" fmla="val 0"/>
            </a:avLst>
          </a:prstGeom>
          <a:solidFill>
            <a:schemeClr val="accent4">
              <a:lumMod val="40000"/>
              <a:lumOff val="60000"/>
            </a:schemeClr>
          </a:solidFill>
          <a:ln w="25400" cap="flat" cmpd="sng" algn="ctr">
            <a:noFill/>
            <a:prstDash val="solid"/>
          </a:ln>
          <a:effectLst>
            <a:outerShdw blurRad="38100" dist="25400" dir="2700000" algn="tl" rotWithShape="0">
              <a:schemeClr val="accent4">
                <a:lumMod val="75000"/>
                <a:alpha val="40000"/>
              </a:schemeClr>
            </a:outerShdw>
          </a:effectLst>
        </p:spPr>
        <p:txBody>
          <a:bodyPr tIns="0" bIns="0" rtlCol="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kern="0">
                <a:solidFill>
                  <a:schemeClr val="accent3"/>
                </a:solidFill>
                <a:latin typeface="Meiryo" panose="020B0604030504040204" pitchFamily="34" charset="-128"/>
                <a:ea typeface="Meiryo" panose="020B0604030504040204" pitchFamily="34" charset="-128"/>
              </a:rPr>
              <a:t>▶</a:t>
            </a:r>
            <a:r>
              <a:rPr kumimoji="0" lang="en-US" altLang="ja-JP" sz="1100" b="1" kern="0" dirty="0">
                <a:solidFill>
                  <a:schemeClr val="accent3"/>
                </a:solidFill>
                <a:latin typeface="Meiryo" panose="020B0604030504040204" pitchFamily="34" charset="-128"/>
                <a:ea typeface="Meiryo" panose="020B0604030504040204" pitchFamily="34" charset="-128"/>
              </a:rPr>
              <a:t> </a:t>
            </a:r>
            <a:r>
              <a:rPr kumimoji="0" lang="ja-JP" altLang="en-US" sz="1100" b="1" kern="0">
                <a:solidFill>
                  <a:schemeClr val="accent3"/>
                </a:solidFill>
                <a:latin typeface="Meiryo" panose="020B0604030504040204" pitchFamily="34" charset="-128"/>
                <a:ea typeface="Meiryo" panose="020B0604030504040204" pitchFamily="34" charset="-128"/>
              </a:rPr>
              <a:t>新車</a:t>
            </a:r>
            <a:r>
              <a:rPr kumimoji="0" lang="ja-JP" altLang="en-US" sz="1100" b="1" kern="0" dirty="0">
                <a:solidFill>
                  <a:schemeClr val="accent3"/>
                </a:solidFill>
                <a:latin typeface="Meiryo" panose="020B0604030504040204" pitchFamily="34" charset="-128"/>
                <a:ea typeface="Meiryo" panose="020B0604030504040204" pitchFamily="34" charset="-128"/>
              </a:rPr>
              <a:t>・フルモデルチェンジ、自動車パーツのプロモーション など</a:t>
            </a:r>
            <a:endParaRPr kumimoji="0" lang="ja-JP" altLang="en-US" sz="1100" b="1"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cxnSp>
        <p:nvCxnSpPr>
          <p:cNvPr id="30" name="直線コネクタ 29">
            <a:extLst>
              <a:ext uri="{FF2B5EF4-FFF2-40B4-BE49-F238E27FC236}">
                <a16:creationId xmlns:a16="http://schemas.microsoft.com/office/drawing/2014/main" id="{7E956CA0-8023-137A-B609-8C1709C46AB5}"/>
              </a:ext>
            </a:extLst>
          </p:cNvPr>
          <p:cNvCxnSpPr/>
          <p:nvPr/>
        </p:nvCxnSpPr>
        <p:spPr>
          <a:xfrm>
            <a:off x="678766" y="3279514"/>
            <a:ext cx="504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3B5336C8-C4CB-D6A2-DF14-6909686AEE20}"/>
              </a:ext>
            </a:extLst>
          </p:cNvPr>
          <p:cNvCxnSpPr/>
          <p:nvPr/>
        </p:nvCxnSpPr>
        <p:spPr>
          <a:xfrm>
            <a:off x="678766" y="5022399"/>
            <a:ext cx="504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41AB19ED-F650-A357-AAEC-E112AC0ABBB7}"/>
              </a:ext>
            </a:extLst>
          </p:cNvPr>
          <p:cNvCxnSpPr>
            <a:cxnSpLocks/>
          </p:cNvCxnSpPr>
          <p:nvPr/>
        </p:nvCxnSpPr>
        <p:spPr>
          <a:xfrm>
            <a:off x="6457596" y="3285976"/>
            <a:ext cx="504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D1165CD4-9A8B-45C4-FCDF-0DCFD62F93CD}"/>
              </a:ext>
            </a:extLst>
          </p:cNvPr>
          <p:cNvCxnSpPr>
            <a:cxnSpLocks/>
          </p:cNvCxnSpPr>
          <p:nvPr/>
        </p:nvCxnSpPr>
        <p:spPr>
          <a:xfrm>
            <a:off x="6457596" y="5007840"/>
            <a:ext cx="504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 name="直線コネクタ 4">
            <a:extLst>
              <a:ext uri="{FF2B5EF4-FFF2-40B4-BE49-F238E27FC236}">
                <a16:creationId xmlns:a16="http://schemas.microsoft.com/office/drawing/2014/main" id="{B1BC22F7-7257-5E79-8D64-2B96CA4CB948}"/>
              </a:ext>
            </a:extLst>
          </p:cNvPr>
          <p:cNvCxnSpPr/>
          <p:nvPr/>
        </p:nvCxnSpPr>
        <p:spPr>
          <a:xfrm>
            <a:off x="3284497" y="1221572"/>
            <a:ext cx="0" cy="25200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2ADB8E63-E8F2-14A0-D409-113F5EA1FCAA}"/>
              </a:ext>
            </a:extLst>
          </p:cNvPr>
          <p:cNvCxnSpPr/>
          <p:nvPr/>
        </p:nvCxnSpPr>
        <p:spPr>
          <a:xfrm>
            <a:off x="2348044" y="2919681"/>
            <a:ext cx="0" cy="25200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65BD3625-4F83-4BDB-9170-661094F8AC74}"/>
              </a:ext>
            </a:extLst>
          </p:cNvPr>
          <p:cNvCxnSpPr/>
          <p:nvPr/>
        </p:nvCxnSpPr>
        <p:spPr>
          <a:xfrm>
            <a:off x="4153984" y="4688185"/>
            <a:ext cx="0" cy="25200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AAB3C6D9-F27A-D481-99C0-FE74BFEFD10C}"/>
              </a:ext>
            </a:extLst>
          </p:cNvPr>
          <p:cNvCxnSpPr/>
          <p:nvPr/>
        </p:nvCxnSpPr>
        <p:spPr>
          <a:xfrm>
            <a:off x="9583234" y="2925223"/>
            <a:ext cx="0" cy="25200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3F2900F4-161E-A4EE-06D3-D19118D484C4}"/>
              </a:ext>
            </a:extLst>
          </p:cNvPr>
          <p:cNvCxnSpPr/>
          <p:nvPr/>
        </p:nvCxnSpPr>
        <p:spPr>
          <a:xfrm>
            <a:off x="9057454" y="4648007"/>
            <a:ext cx="0" cy="25200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0" name="図 19">
            <a:extLst>
              <a:ext uri="{FF2B5EF4-FFF2-40B4-BE49-F238E27FC236}">
                <a16:creationId xmlns:a16="http://schemas.microsoft.com/office/drawing/2014/main" id="{C2626C5A-B09F-E749-CCCD-5D70ED79A3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2327" y="1278696"/>
            <a:ext cx="1651757" cy="161379"/>
          </a:xfrm>
          <a:prstGeom prst="rect">
            <a:avLst/>
          </a:prstGeom>
        </p:spPr>
      </p:pic>
      <p:sp>
        <p:nvSpPr>
          <p:cNvPr id="39" name="正方形/長方形 38">
            <a:extLst>
              <a:ext uri="{FF2B5EF4-FFF2-40B4-BE49-F238E27FC236}">
                <a16:creationId xmlns:a16="http://schemas.microsoft.com/office/drawing/2014/main" id="{9DFFFCF5-4C16-F28F-BE4B-08F8135724FE}"/>
              </a:ext>
            </a:extLst>
          </p:cNvPr>
          <p:cNvSpPr/>
          <p:nvPr/>
        </p:nvSpPr>
        <p:spPr>
          <a:xfrm>
            <a:off x="6241539" y="1100846"/>
            <a:ext cx="5472115" cy="1607922"/>
          </a:xfrm>
          <a:prstGeom prst="rect">
            <a:avLst/>
          </a:prstGeom>
          <a:solidFill>
            <a:srgbClr val="FFFBF2"/>
          </a:solidFill>
          <a:ln w="9525">
            <a:noFill/>
          </a:ln>
          <a:effectLst>
            <a:outerShdw blurRad="38100" dist="254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1999" tIns="36000" rIns="251999" bIns="0" numCol="1" spcCol="0" rtlCol="0" fromWordArt="0" anchor="ctr" anchorCtr="0" forceAA="0" compatLnSpc="1">
            <a:prstTxWarp prst="textNoShape">
              <a:avLst/>
            </a:prstTxWarp>
            <a:noAutofit/>
          </a:bodyPr>
          <a:lstStyle/>
          <a:p>
            <a:pPr marL="0" marR="0" lvl="0" indent="0" algn="l" defTabSz="914423" rtl="0" eaLnBrk="1" fontAlgn="auto" latinLnBrk="0" hangingPunct="1">
              <a:lnSpc>
                <a:spcPct val="13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ニュース媒体として圧倒的な利用者数と支持を誇り、</a:t>
            </a:r>
            <a:r>
              <a:rPr kumimoji="0" lang="ja-JP" altLang="en-US" sz="11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「世の中ゴト情報」消費の場としての高い影響力、信頼性を基盤に広告主様の情報を届けます</a:t>
            </a:r>
          </a:p>
          <a:p>
            <a:pPr marL="0" marR="0" lvl="0" indent="0" algn="l" defTabSz="914423" rtl="0" eaLnBrk="1" fontAlgn="auto" latinLnBrk="0" hangingPunct="1">
              <a:lnSpc>
                <a:spcPct val="13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42" name="片側の 2 つの角を丸めた四角形 50">
            <a:extLst>
              <a:ext uri="{FF2B5EF4-FFF2-40B4-BE49-F238E27FC236}">
                <a16:creationId xmlns:a16="http://schemas.microsoft.com/office/drawing/2014/main" id="{3C995A77-6770-D1DF-A542-DB1A2BD59CB2}"/>
              </a:ext>
            </a:extLst>
          </p:cNvPr>
          <p:cNvSpPr/>
          <p:nvPr/>
        </p:nvSpPr>
        <p:spPr>
          <a:xfrm>
            <a:off x="6457596" y="2211067"/>
            <a:ext cx="5040000" cy="324000"/>
          </a:xfrm>
          <a:prstGeom prst="round2SameRect">
            <a:avLst>
              <a:gd name="adj1" fmla="val 0"/>
              <a:gd name="adj2" fmla="val 0"/>
            </a:avLst>
          </a:prstGeom>
          <a:solidFill>
            <a:schemeClr val="accent4">
              <a:lumMod val="40000"/>
              <a:lumOff val="60000"/>
            </a:schemeClr>
          </a:solidFill>
          <a:ln w="25400" cap="flat" cmpd="sng" algn="ctr">
            <a:noFill/>
            <a:prstDash val="solid"/>
          </a:ln>
          <a:effectLst>
            <a:outerShdw blurRad="38100" dist="25400" dir="2700000" algn="tl" rotWithShape="0">
              <a:schemeClr val="accent4">
                <a:lumMod val="75000"/>
                <a:alpha val="40000"/>
              </a:schemeClr>
            </a:outerShdw>
          </a:effectLst>
        </p:spPr>
        <p:txBody>
          <a:bodyPr tIns="0" bIns="0" rtlCol="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kern="0" dirty="0">
                <a:solidFill>
                  <a:schemeClr val="accent3"/>
                </a:solidFill>
                <a:latin typeface="Meiryo" panose="020B0604030504040204" pitchFamily="34" charset="-128"/>
                <a:ea typeface="Meiryo" panose="020B0604030504040204" pitchFamily="34" charset="-128"/>
              </a:rPr>
              <a:t>▶</a:t>
            </a:r>
            <a:r>
              <a:rPr kumimoji="0" lang="en-US" altLang="ja-JP" sz="1100" b="1" kern="0" dirty="0">
                <a:solidFill>
                  <a:schemeClr val="accent3"/>
                </a:solidFill>
                <a:latin typeface="Meiryo" panose="020B0604030504040204" pitchFamily="34" charset="-128"/>
                <a:ea typeface="Meiryo" panose="020B0604030504040204" pitchFamily="34" charset="-128"/>
              </a:rPr>
              <a:t> </a:t>
            </a:r>
            <a:r>
              <a:rPr kumimoji="0" lang="ja-JP" altLang="en-US" sz="1100" b="1" kern="0" dirty="0">
                <a:solidFill>
                  <a:schemeClr val="accent3"/>
                </a:solidFill>
                <a:latin typeface="Meiryo" panose="020B0604030504040204" pitchFamily="34" charset="-128"/>
                <a:ea typeface="Meiryo" panose="020B0604030504040204" pitchFamily="34" charset="-128"/>
              </a:rPr>
              <a:t>社会的話題や季節イベントに絡めた商品訴求、など</a:t>
            </a:r>
            <a:endParaRPr kumimoji="0" lang="ja-JP" altLang="en-US" sz="1100" b="1"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cxnSp>
        <p:nvCxnSpPr>
          <p:cNvPr id="43" name="直線コネクタ 42">
            <a:extLst>
              <a:ext uri="{FF2B5EF4-FFF2-40B4-BE49-F238E27FC236}">
                <a16:creationId xmlns:a16="http://schemas.microsoft.com/office/drawing/2014/main" id="{926EE505-7D00-D361-C866-852FD374DBBA}"/>
              </a:ext>
            </a:extLst>
          </p:cNvPr>
          <p:cNvCxnSpPr>
            <a:cxnSpLocks/>
          </p:cNvCxnSpPr>
          <p:nvPr/>
        </p:nvCxnSpPr>
        <p:spPr>
          <a:xfrm>
            <a:off x="6457596" y="1574622"/>
            <a:ext cx="504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050" name="Picture 2" descr="Yahoo!ニュース">
            <a:extLst>
              <a:ext uri="{FF2B5EF4-FFF2-40B4-BE49-F238E27FC236}">
                <a16:creationId xmlns:a16="http://schemas.microsoft.com/office/drawing/2014/main" id="{89192790-91F0-4D83-1A94-C5EFD7D36E2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57601" y="1251635"/>
            <a:ext cx="1511941" cy="249544"/>
          </a:xfrm>
          <a:prstGeom prst="rect">
            <a:avLst/>
          </a:prstGeom>
          <a:noFill/>
          <a:extLst>
            <a:ext uri="{909E8E84-426E-40DD-AFC4-6F175D3DCCD1}">
              <a14:hiddenFill xmlns:a14="http://schemas.microsoft.com/office/drawing/2010/main">
                <a:solidFill>
                  <a:srgbClr val="FFFFFF"/>
                </a:solidFill>
              </a14:hiddenFill>
            </a:ext>
          </a:extLst>
        </p:spPr>
      </p:pic>
      <p:sp>
        <p:nvSpPr>
          <p:cNvPr id="45" name="正方形/長方形 44">
            <a:extLst>
              <a:ext uri="{FF2B5EF4-FFF2-40B4-BE49-F238E27FC236}">
                <a16:creationId xmlns:a16="http://schemas.microsoft.com/office/drawing/2014/main" id="{FA73B6FD-163E-70DF-E75C-5946F74B645F}"/>
              </a:ext>
            </a:extLst>
          </p:cNvPr>
          <p:cNvSpPr/>
          <p:nvPr/>
        </p:nvSpPr>
        <p:spPr>
          <a:xfrm>
            <a:off x="9513492" y="1268413"/>
            <a:ext cx="1960473"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200" i="0" strike="noStrike" kern="0" cap="none"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sym typeface="Arial"/>
              </a:rPr>
              <a:t>Yahoo!</a:t>
            </a:r>
            <a:r>
              <a:rPr kumimoji="0" lang="ja-JP" altLang="en-US" sz="1200" i="0" strike="noStrike" kern="0" cap="none"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sym typeface="Arial"/>
              </a:rPr>
              <a:t>ニュース タイアップ</a:t>
            </a:r>
          </a:p>
        </p:txBody>
      </p:sp>
      <p:cxnSp>
        <p:nvCxnSpPr>
          <p:cNvPr id="46" name="直線コネクタ 45">
            <a:extLst>
              <a:ext uri="{FF2B5EF4-FFF2-40B4-BE49-F238E27FC236}">
                <a16:creationId xmlns:a16="http://schemas.microsoft.com/office/drawing/2014/main" id="{2E630D02-AA47-FF17-B2FC-15C5D3AC36F2}"/>
              </a:ext>
            </a:extLst>
          </p:cNvPr>
          <p:cNvCxnSpPr/>
          <p:nvPr/>
        </p:nvCxnSpPr>
        <p:spPr>
          <a:xfrm>
            <a:off x="9342680" y="1226551"/>
            <a:ext cx="0" cy="25200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87106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左右矢印 23">
            <a:extLst>
              <a:ext uri="{FF2B5EF4-FFF2-40B4-BE49-F238E27FC236}">
                <a16:creationId xmlns:a16="http://schemas.microsoft.com/office/drawing/2014/main" id="{FC856971-C903-A406-D741-BCE398A18B2B}"/>
              </a:ext>
            </a:extLst>
          </p:cNvPr>
          <p:cNvSpPr/>
          <p:nvPr/>
        </p:nvSpPr>
        <p:spPr>
          <a:xfrm>
            <a:off x="1055908" y="1055229"/>
            <a:ext cx="10080185" cy="421581"/>
          </a:xfrm>
          <a:prstGeom prst="leftRightArrow">
            <a:avLst>
              <a:gd name="adj1" fmla="val 60437"/>
              <a:gd name="adj2" fmla="val 50000"/>
            </a:avLst>
          </a:prstGeom>
          <a:gradFill>
            <a:gsLst>
              <a:gs pos="51000">
                <a:schemeClr val="bg2">
                  <a:alpha val="41119"/>
                </a:schemeClr>
              </a:gs>
              <a:gs pos="0">
                <a:schemeClr val="accent3">
                  <a:lumMod val="40000"/>
                  <a:lumOff val="60000"/>
                </a:schemeClr>
              </a:gs>
              <a:gs pos="100000">
                <a:schemeClr val="accent2">
                  <a:lumMod val="75000"/>
                </a:schemeClr>
              </a:gs>
            </a:gsLst>
            <a:lin ang="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5" name="片側の 2 つの角を丸めた四角形 60">
            <a:extLst>
              <a:ext uri="{FF2B5EF4-FFF2-40B4-BE49-F238E27FC236}">
                <a16:creationId xmlns:a16="http://schemas.microsoft.com/office/drawing/2014/main" id="{4E592890-3952-F35E-4399-D0D062B6D687}"/>
              </a:ext>
            </a:extLst>
          </p:cNvPr>
          <p:cNvSpPr/>
          <p:nvPr/>
        </p:nvSpPr>
        <p:spPr>
          <a:xfrm>
            <a:off x="479426" y="1649712"/>
            <a:ext cx="3492000" cy="4909598"/>
          </a:xfrm>
          <a:prstGeom prst="round2SameRect">
            <a:avLst>
              <a:gd name="adj1" fmla="val 0"/>
              <a:gd name="adj2" fmla="val 0"/>
            </a:avLst>
          </a:prstGeom>
          <a:solidFill>
            <a:schemeClr val="accent2"/>
          </a:solidFill>
          <a:ln w="25400" cap="flat" cmpd="sng" algn="ctr">
            <a:noFill/>
            <a:prstDash val="solid"/>
          </a:ln>
          <a:effectLst>
            <a:outerShdw blurRad="38100" dist="25400" dir="2700000" algn="tl" rotWithShape="0">
              <a:schemeClr val="accent6">
                <a:lumMod val="75000"/>
                <a:alpha val="40000"/>
              </a:schemeClr>
            </a:outerShdw>
          </a:effectLst>
        </p:spPr>
        <p:txBody>
          <a:bodyPr lIns="216000" tIns="3600000" rIns="216000" bIns="0" rtlCol="0" anchor="b"/>
          <a:lstStyle/>
          <a:p>
            <a:pPr marL="0" marR="0" lvl="0" indent="0" algn="l" defTabSz="914400" rtl="0" eaLnBrk="1" fontAlgn="auto" latinLnBrk="0" hangingPunct="1">
              <a:lnSpc>
                <a:spcPct val="120000"/>
              </a:lnSpc>
              <a:spcBef>
                <a:spcPts val="0"/>
              </a:spcBef>
              <a:spcAft>
                <a:spcPts val="0"/>
              </a:spcAft>
              <a:buClr>
                <a:srgbClr val="000000"/>
              </a:buClr>
              <a:buSzTx/>
              <a:buFontTx/>
              <a:buNone/>
              <a:tabLst/>
              <a:defRPr/>
            </a:pPr>
            <a:endParaRPr kumimoji="0" lang="ja-JP" altLang="en-US"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68" name="片側の 2 つの角を丸めた四角形 52">
            <a:extLst>
              <a:ext uri="{FF2B5EF4-FFF2-40B4-BE49-F238E27FC236}">
                <a16:creationId xmlns:a16="http://schemas.microsoft.com/office/drawing/2014/main" id="{E5CA5610-43F0-A001-4C9F-3B0FB8C27337}"/>
              </a:ext>
            </a:extLst>
          </p:cNvPr>
          <p:cNvSpPr/>
          <p:nvPr/>
        </p:nvSpPr>
        <p:spPr>
          <a:xfrm>
            <a:off x="478880" y="1659691"/>
            <a:ext cx="3492000" cy="614465"/>
          </a:xfrm>
          <a:prstGeom prst="round2SameRect">
            <a:avLst>
              <a:gd name="adj1" fmla="val 0"/>
              <a:gd name="adj2" fmla="val 0"/>
            </a:avLst>
          </a:prstGeom>
          <a:solidFill>
            <a:schemeClr val="accent6"/>
          </a:solidFill>
          <a:ln w="25400" cap="flat" cmpd="sng" algn="ctr">
            <a:noFill/>
            <a:prstDash val="solid"/>
          </a:ln>
          <a:effectLst/>
        </p:spPr>
        <p:txBody>
          <a:bodyPr wrap="none" tIns="0" bIns="0"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 altLang="ja-JP" sz="12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Yahoo! JAPAN </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トップページカスタマイズ企画</a:t>
            </a:r>
            <a:r>
              <a:rPr kumimoji="0" lang="ja-JP" altLang="en-US" sz="11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（ライト版）</a:t>
            </a:r>
          </a:p>
        </p:txBody>
      </p:sp>
      <p:sp>
        <p:nvSpPr>
          <p:cNvPr id="73" name="テキスト ボックス 72">
            <a:extLst>
              <a:ext uri="{FF2B5EF4-FFF2-40B4-BE49-F238E27FC236}">
                <a16:creationId xmlns:a16="http://schemas.microsoft.com/office/drawing/2014/main" id="{CE886308-210E-A015-6E29-94D25F2F7477}"/>
              </a:ext>
            </a:extLst>
          </p:cNvPr>
          <p:cNvSpPr txBox="1"/>
          <p:nvPr/>
        </p:nvSpPr>
        <p:spPr>
          <a:xfrm>
            <a:off x="566283" y="4946903"/>
            <a:ext cx="3337984" cy="969496"/>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
                <a:srgbClr val="000000"/>
              </a:buClr>
              <a:buSzTx/>
              <a:buFontTx/>
              <a:buNone/>
              <a:tabLst/>
              <a:defRPr/>
            </a:pPr>
            <a:r>
              <a:rPr kumimoji="0" lang="ja-JP" altLang="en-US" sz="1200" kern="0" dirty="0">
                <a:solidFill>
                  <a:srgbClr val="545454"/>
                </a:solidFill>
                <a:latin typeface="メイリオ" panose="020B0604030504040204" pitchFamily="50" charset="-128"/>
                <a:ea typeface="メイリオ" panose="020B0604030504040204" pitchFamily="50" charset="-128"/>
                <a:cs typeface="Arial"/>
                <a:sym typeface="Arial"/>
              </a:rPr>
              <a:t>スマートフォン</a:t>
            </a:r>
            <a:r>
              <a:rPr kumimoji="0" lang="ja-JP" altLang="en-US"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版</a:t>
            </a:r>
            <a:r>
              <a:rPr kumimoji="0" lang="en-US" altLang="ja-JP"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Yahoo! JAPAN</a:t>
            </a:r>
            <a:r>
              <a:rPr kumimoji="0" lang="ja-JP" altLang="en-US" sz="1200" kern="0" dirty="0">
                <a:solidFill>
                  <a:srgbClr val="545454"/>
                </a:solidFill>
                <a:latin typeface="メイリオ" panose="020B0604030504040204" pitchFamily="50" charset="-128"/>
                <a:ea typeface="メイリオ" panose="020B0604030504040204" pitchFamily="50" charset="-128"/>
                <a:cs typeface="Arial"/>
                <a:sym typeface="Arial"/>
              </a:rPr>
              <a:t> トップページ</a:t>
            </a:r>
            <a:r>
              <a:rPr kumimoji="0" lang="ja-JP" altLang="en-US"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のインターフェースを起点に、フェードアウトなどの動きを経て動画配信へと続く、</a:t>
            </a:r>
            <a:r>
              <a:rPr kumimoji="0" lang="ja-JP" altLang="en-US" sz="12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演出パターンを選択可能</a:t>
            </a:r>
            <a:r>
              <a:rPr kumimoji="0" lang="ja-JP" altLang="en-US"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な簡易版商品</a:t>
            </a:r>
          </a:p>
        </p:txBody>
      </p:sp>
      <p:sp>
        <p:nvSpPr>
          <p:cNvPr id="56" name="片側の 2 つの角を丸めた四角形 55">
            <a:extLst>
              <a:ext uri="{FF2B5EF4-FFF2-40B4-BE49-F238E27FC236}">
                <a16:creationId xmlns:a16="http://schemas.microsoft.com/office/drawing/2014/main" id="{2C2A1D7B-C922-23F6-2DCE-48F6A4699221}"/>
              </a:ext>
            </a:extLst>
          </p:cNvPr>
          <p:cNvSpPr/>
          <p:nvPr/>
        </p:nvSpPr>
        <p:spPr>
          <a:xfrm>
            <a:off x="8216964" y="1649712"/>
            <a:ext cx="3492000" cy="4909598"/>
          </a:xfrm>
          <a:prstGeom prst="round2SameRect">
            <a:avLst>
              <a:gd name="adj1" fmla="val 0"/>
              <a:gd name="adj2" fmla="val 0"/>
            </a:avLst>
          </a:prstGeom>
          <a:solidFill>
            <a:schemeClr val="accent2"/>
          </a:solidFill>
          <a:ln w="25400" cap="flat" cmpd="sng" algn="ctr">
            <a:noFill/>
            <a:prstDash val="solid"/>
          </a:ln>
          <a:effectLst>
            <a:outerShdw blurRad="38100" dist="25400" dir="2700000" algn="tl" rotWithShape="0">
              <a:schemeClr val="accent6">
                <a:lumMod val="75000"/>
                <a:alpha val="40000"/>
              </a:schemeClr>
            </a:outerShdw>
          </a:effectLst>
        </p:spPr>
        <p:txBody>
          <a:bodyPr lIns="216000" tIns="3600000" rIns="216000" bIns="0" rtlCol="0" anchor="b"/>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srgbClr val="545454"/>
              </a:solidFill>
              <a:effectLst/>
              <a:uLnTx/>
              <a:uFillTx/>
              <a:latin typeface="メイリオ"/>
              <a:ea typeface="メイリオ"/>
              <a:cs typeface="+mn-cs"/>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コンテンツ</a:t>
            </a:r>
            <a:endParaRPr lang="en-US" altLang="ja-JP" spc="0" dirty="0"/>
          </a:p>
          <a:p>
            <a:r>
              <a:rPr kumimoji="1" lang="ja-JP" altLang="en-US" spc="0">
                <a:solidFill>
                  <a:srgbClr val="FFFFFF"/>
                </a:solidFill>
              </a:rPr>
              <a:t>企画型商品</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dirty="0"/>
              <a:t>クリエイティブ企画 商品ラインナップ</a:t>
            </a:r>
          </a:p>
        </p:txBody>
      </p:sp>
      <p:pic>
        <p:nvPicPr>
          <p:cNvPr id="28" name="図 7" descr="フルーツ, オレンジ, 写真, 食品 が含まれている画像&#10;&#10;説明は自動で生成されたものです">
            <a:extLst>
              <a:ext uri="{FF2B5EF4-FFF2-40B4-BE49-F238E27FC236}">
                <a16:creationId xmlns:a16="http://schemas.microsoft.com/office/drawing/2014/main" id="{ADE54F35-3603-31ED-6FC3-1A7393C01DCC}"/>
              </a:ext>
            </a:extLst>
          </p:cNvPr>
          <p:cNvPicPr>
            <a:picLocks noChangeAspect="1"/>
          </p:cNvPicPr>
          <p:nvPr/>
        </p:nvPicPr>
        <p:blipFill>
          <a:blip r:embed="rId4"/>
          <a:stretch>
            <a:fillRect/>
          </a:stretch>
        </p:blipFill>
        <p:spPr>
          <a:xfrm>
            <a:off x="2380859" y="2515387"/>
            <a:ext cx="1404000" cy="1906136"/>
          </a:xfrm>
          <a:prstGeom prst="rect">
            <a:avLst/>
          </a:prstGeom>
        </p:spPr>
      </p:pic>
      <p:pic>
        <p:nvPicPr>
          <p:cNvPr id="34" name="図 33">
            <a:extLst>
              <a:ext uri="{FF2B5EF4-FFF2-40B4-BE49-F238E27FC236}">
                <a16:creationId xmlns:a16="http://schemas.microsoft.com/office/drawing/2014/main" id="{6CA7FC49-92D3-1BB9-2AE6-04AB8A8D898F}"/>
              </a:ext>
            </a:extLst>
          </p:cNvPr>
          <p:cNvPicPr>
            <a:picLocks noChangeAspect="1"/>
          </p:cNvPicPr>
          <p:nvPr/>
        </p:nvPicPr>
        <p:blipFill>
          <a:blip r:embed="rId5"/>
          <a:stretch>
            <a:fillRect/>
          </a:stretch>
        </p:blipFill>
        <p:spPr>
          <a:xfrm>
            <a:off x="658146" y="2511331"/>
            <a:ext cx="1404000" cy="2226901"/>
          </a:xfrm>
          <a:prstGeom prst="rect">
            <a:avLst/>
          </a:prstGeom>
        </p:spPr>
      </p:pic>
      <p:grpSp>
        <p:nvGrpSpPr>
          <p:cNvPr id="36" name="グループ化 35">
            <a:extLst>
              <a:ext uri="{FF2B5EF4-FFF2-40B4-BE49-F238E27FC236}">
                <a16:creationId xmlns:a16="http://schemas.microsoft.com/office/drawing/2014/main" id="{A4D3399D-16E9-AAE4-1D6D-10795EE2F9F4}"/>
              </a:ext>
            </a:extLst>
          </p:cNvPr>
          <p:cNvGrpSpPr>
            <a:grpSpLocks noChangeAspect="1"/>
          </p:cNvGrpSpPr>
          <p:nvPr/>
        </p:nvGrpSpPr>
        <p:grpSpPr>
          <a:xfrm>
            <a:off x="8411666" y="2503509"/>
            <a:ext cx="1373505" cy="2134627"/>
            <a:chOff x="6423556" y="2758385"/>
            <a:chExt cx="2099540" cy="3276296"/>
          </a:xfrm>
        </p:grpSpPr>
        <p:pic>
          <p:nvPicPr>
            <p:cNvPr id="37" name="図 36" descr="テレビの画面のスクリーンショット&#10;&#10;中程度の精度で自動的に生成された説明">
              <a:extLst>
                <a:ext uri="{FF2B5EF4-FFF2-40B4-BE49-F238E27FC236}">
                  <a16:creationId xmlns:a16="http://schemas.microsoft.com/office/drawing/2014/main" id="{90626628-DD40-24EE-4446-E4D22DA7E5F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423556" y="2758385"/>
              <a:ext cx="2099540" cy="3276296"/>
            </a:xfrm>
            <a:prstGeom prst="rect">
              <a:avLst/>
            </a:prstGeom>
          </p:spPr>
        </p:pic>
        <p:pic>
          <p:nvPicPr>
            <p:cNvPr id="38" name="図 37" descr="手袋 が含まれている画像&#10;&#10;自動的に生成された説明">
              <a:extLst>
                <a:ext uri="{FF2B5EF4-FFF2-40B4-BE49-F238E27FC236}">
                  <a16:creationId xmlns:a16="http://schemas.microsoft.com/office/drawing/2014/main" id="{F2BB98A5-C846-DC7D-2194-9BF357310A2C}"/>
                </a:ext>
              </a:extLst>
            </p:cNvPr>
            <p:cNvPicPr>
              <a:picLocks noChangeAspect="1"/>
            </p:cNvPicPr>
            <p:nvPr/>
          </p:nvPicPr>
          <p:blipFill>
            <a:blip r:embed="rId7"/>
            <a:stretch>
              <a:fillRect/>
            </a:stretch>
          </p:blipFill>
          <p:spPr>
            <a:xfrm rot="19746291">
              <a:off x="7541652" y="4543667"/>
              <a:ext cx="829104" cy="829104"/>
            </a:xfrm>
            <a:prstGeom prst="rect">
              <a:avLst/>
            </a:prstGeom>
            <a:effectLst>
              <a:outerShdw blurRad="190500" dir="2700000" sx="106000" sy="106000" algn="tl" rotWithShape="0">
                <a:prstClr val="black">
                  <a:alpha val="54000"/>
                </a:prstClr>
              </a:outerShdw>
            </a:effectLst>
          </p:spPr>
        </p:pic>
      </p:grpSp>
      <p:pic>
        <p:nvPicPr>
          <p:cNvPr id="48" name="図 20">
            <a:extLst>
              <a:ext uri="{FF2B5EF4-FFF2-40B4-BE49-F238E27FC236}">
                <a16:creationId xmlns:a16="http://schemas.microsoft.com/office/drawing/2014/main" id="{DC22EC71-F82B-E88E-9852-459D6B876781}"/>
              </a:ext>
            </a:extLst>
          </p:cNvPr>
          <p:cNvPicPr>
            <a:picLocks noChangeAspect="1"/>
          </p:cNvPicPr>
          <p:nvPr/>
        </p:nvPicPr>
        <p:blipFill>
          <a:blip r:embed="rId8"/>
          <a:stretch>
            <a:fillRect/>
          </a:stretch>
        </p:blipFill>
        <p:spPr>
          <a:xfrm>
            <a:off x="10143580" y="2499441"/>
            <a:ext cx="1348266" cy="2131008"/>
          </a:xfrm>
          <a:prstGeom prst="rect">
            <a:avLst/>
          </a:prstGeom>
        </p:spPr>
      </p:pic>
      <p:sp>
        <p:nvSpPr>
          <p:cNvPr id="52" name="片側の 2 つの角を丸めた四角形 51">
            <a:extLst>
              <a:ext uri="{FF2B5EF4-FFF2-40B4-BE49-F238E27FC236}">
                <a16:creationId xmlns:a16="http://schemas.microsoft.com/office/drawing/2014/main" id="{60979823-F9CC-DA1E-FDD9-391FE0AA9204}"/>
              </a:ext>
            </a:extLst>
          </p:cNvPr>
          <p:cNvSpPr/>
          <p:nvPr/>
        </p:nvSpPr>
        <p:spPr>
          <a:xfrm>
            <a:off x="8208700" y="1649713"/>
            <a:ext cx="3492000" cy="614465"/>
          </a:xfrm>
          <a:prstGeom prst="round2SameRect">
            <a:avLst>
              <a:gd name="adj1" fmla="val 0"/>
              <a:gd name="adj2" fmla="val 0"/>
            </a:avLst>
          </a:prstGeom>
          <a:solidFill>
            <a:schemeClr val="accent6"/>
          </a:solidFill>
          <a:ln w="25400" cap="flat" cmpd="sng" algn="ctr">
            <a:noFill/>
            <a:prstDash val="solid"/>
          </a:ln>
          <a:effectLst/>
        </p:spPr>
        <p:txBody>
          <a:bodyPr tIns="0" bIns="0"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 altLang="ja-JP" sz="12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Yahoo! JAPAN </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トップページインタラクション企画</a:t>
            </a:r>
          </a:p>
        </p:txBody>
      </p:sp>
      <p:pic>
        <p:nvPicPr>
          <p:cNvPr id="57" name="図 56" descr="グラフィカル ユーザー インターフェイス が含まれている画像&#10;&#10;自動的に生成された説明">
            <a:extLst>
              <a:ext uri="{FF2B5EF4-FFF2-40B4-BE49-F238E27FC236}">
                <a16:creationId xmlns:a16="http://schemas.microsoft.com/office/drawing/2014/main" id="{EE0423C0-7742-56E0-355A-1A5B120A16F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8356378" y="2416937"/>
            <a:ext cx="1509378" cy="2221199"/>
          </a:xfrm>
          <a:prstGeom prst="rect">
            <a:avLst/>
          </a:prstGeom>
          <a:effectLst/>
        </p:spPr>
      </p:pic>
      <p:pic>
        <p:nvPicPr>
          <p:cNvPr id="58" name="図 57" descr="グラフィカル ユーザー インターフェイス が含まれている画像&#10;&#10;自動的に生成された説明">
            <a:extLst>
              <a:ext uri="{FF2B5EF4-FFF2-40B4-BE49-F238E27FC236}">
                <a16:creationId xmlns:a16="http://schemas.microsoft.com/office/drawing/2014/main" id="{58081A69-B136-8D50-94BF-B5D94298D52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10059306" y="2416937"/>
            <a:ext cx="1509378" cy="2221199"/>
          </a:xfrm>
          <a:prstGeom prst="rect">
            <a:avLst/>
          </a:prstGeom>
          <a:effectLst/>
        </p:spPr>
      </p:pic>
      <p:sp>
        <p:nvSpPr>
          <p:cNvPr id="59" name="フリーフォーム 58">
            <a:extLst>
              <a:ext uri="{FF2B5EF4-FFF2-40B4-BE49-F238E27FC236}">
                <a16:creationId xmlns:a16="http://schemas.microsoft.com/office/drawing/2014/main" id="{3516A173-00A4-09A6-A9D9-B7EA8145B2C9}"/>
              </a:ext>
            </a:extLst>
          </p:cNvPr>
          <p:cNvSpPr/>
          <p:nvPr/>
        </p:nvSpPr>
        <p:spPr>
          <a:xfrm>
            <a:off x="10366151" y="4138979"/>
            <a:ext cx="1183334" cy="715906"/>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chemeClr val="bg1"/>
          </a:solidFill>
          <a:ln w="9525">
            <a:no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144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545454"/>
                </a:solidFill>
                <a:effectLst/>
                <a:uLnTx/>
                <a:uFillTx/>
                <a:latin typeface="Calibri" panose="020F0502020204030204"/>
                <a:ea typeface="メイリオ" panose="020B0604030504040204" pitchFamily="50" charset="-128"/>
                <a:cs typeface="+mn-cs"/>
              </a:rPr>
              <a:t>タップ</a:t>
            </a:r>
            <a:br>
              <a:rPr kumimoji="1" lang="en-US" altLang="ja-JP" sz="9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br>
            <a:r>
              <a:rPr kumimoji="1" lang="ja-JP" altLang="en-US" sz="900" b="1" i="0" u="none" strike="noStrike" kern="1200" cap="none" spc="0" normalizeH="0" baseline="0" noProof="0">
                <a:ln>
                  <a:noFill/>
                </a:ln>
                <a:solidFill>
                  <a:srgbClr val="545454"/>
                </a:solidFill>
                <a:effectLst/>
                <a:uLnTx/>
                <a:uFillTx/>
                <a:latin typeface="Calibri" panose="020F0502020204030204"/>
                <a:ea typeface="メイリオ" panose="020B0604030504040204" pitchFamily="50" charset="-128"/>
                <a:cs typeface="+mn-cs"/>
              </a:rPr>
              <a:t>インタラクション</a:t>
            </a:r>
          </a:p>
        </p:txBody>
      </p:sp>
      <p:grpSp>
        <p:nvGrpSpPr>
          <p:cNvPr id="74" name="グループ化 73">
            <a:extLst>
              <a:ext uri="{FF2B5EF4-FFF2-40B4-BE49-F238E27FC236}">
                <a16:creationId xmlns:a16="http://schemas.microsoft.com/office/drawing/2014/main" id="{676764B0-D8E5-1B56-5E2D-C688CC6524B1}"/>
              </a:ext>
            </a:extLst>
          </p:cNvPr>
          <p:cNvGrpSpPr>
            <a:grpSpLocks noChangeAspect="1"/>
          </p:cNvGrpSpPr>
          <p:nvPr/>
        </p:nvGrpSpPr>
        <p:grpSpPr>
          <a:xfrm>
            <a:off x="2100400" y="3525260"/>
            <a:ext cx="180000" cy="99325"/>
            <a:chOff x="5270129" y="3256673"/>
            <a:chExt cx="396700" cy="218901"/>
          </a:xfrm>
        </p:grpSpPr>
        <p:sp>
          <p:nvSpPr>
            <p:cNvPr id="75" name="直角三角形 74">
              <a:extLst>
                <a:ext uri="{FF2B5EF4-FFF2-40B4-BE49-F238E27FC236}">
                  <a16:creationId xmlns:a16="http://schemas.microsoft.com/office/drawing/2014/main" id="{746F312E-8924-5C30-E8B3-38047BEB1964}"/>
                </a:ext>
              </a:extLst>
            </p:cNvPr>
            <p:cNvSpPr/>
            <p:nvPr/>
          </p:nvSpPr>
          <p:spPr>
            <a:xfrm rot="13500000">
              <a:off x="5447928" y="3256673"/>
              <a:ext cx="218901" cy="218901"/>
            </a:xfrm>
            <a:prstGeom prst="r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6" name="直角三角形 75">
              <a:extLst>
                <a:ext uri="{FF2B5EF4-FFF2-40B4-BE49-F238E27FC236}">
                  <a16:creationId xmlns:a16="http://schemas.microsoft.com/office/drawing/2014/main" id="{61EC92C9-5027-0CFE-FADD-EDA7447D85D2}"/>
                </a:ext>
              </a:extLst>
            </p:cNvPr>
            <p:cNvSpPr/>
            <p:nvPr/>
          </p:nvSpPr>
          <p:spPr>
            <a:xfrm rot="13500000">
              <a:off x="5270129" y="3256673"/>
              <a:ext cx="218901" cy="218901"/>
            </a:xfrm>
            <a:prstGeom prst="rtTriangle">
              <a:avLst/>
            </a:prstGeom>
            <a:solidFill>
              <a:schemeClr val="accent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11" name="テキスト ボックス 10">
            <a:extLst>
              <a:ext uri="{FF2B5EF4-FFF2-40B4-BE49-F238E27FC236}">
                <a16:creationId xmlns:a16="http://schemas.microsoft.com/office/drawing/2014/main" id="{15EC8E91-F5FC-AE67-38C0-16864D2B8998}"/>
              </a:ext>
            </a:extLst>
          </p:cNvPr>
          <p:cNvSpPr txBox="1"/>
          <p:nvPr/>
        </p:nvSpPr>
        <p:spPr>
          <a:xfrm>
            <a:off x="8307048" y="4936925"/>
            <a:ext cx="3317686" cy="969496"/>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
                <a:srgbClr val="000000"/>
              </a:buClr>
              <a:buSzTx/>
              <a:buFontTx/>
              <a:buNone/>
              <a:tabLst/>
              <a:defRPr/>
            </a:pPr>
            <a:r>
              <a:rPr kumimoji="0" lang="en-US" altLang="ja-JP" sz="1200" kern="0" dirty="0">
                <a:solidFill>
                  <a:srgbClr val="545454"/>
                </a:solidFill>
                <a:latin typeface="メイリオ" panose="020B0604030504040204" pitchFamily="50" charset="-128"/>
                <a:ea typeface="メイリオ" panose="020B0604030504040204" pitchFamily="50" charset="-128"/>
                <a:cs typeface="Arial"/>
                <a:sym typeface="Arial"/>
              </a:rPr>
              <a:t>Yahoo! JAPAN </a:t>
            </a:r>
            <a:r>
              <a:rPr kumimoji="0" lang="ja-JP" altLang="en-US"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トップ</a:t>
            </a:r>
            <a:r>
              <a:rPr kumimoji="0" lang="ja-JP" altLang="en-US" sz="1200" kern="0" dirty="0">
                <a:solidFill>
                  <a:srgbClr val="545454"/>
                </a:solidFill>
                <a:latin typeface="メイリオ" panose="020B0604030504040204" pitchFamily="50" charset="-128"/>
                <a:ea typeface="メイリオ" panose="020B0604030504040204" pitchFamily="50" charset="-128"/>
                <a:cs typeface="Arial"/>
                <a:sym typeface="Arial"/>
              </a:rPr>
              <a:t>ページ</a:t>
            </a:r>
            <a:r>
              <a:rPr kumimoji="0" lang="ja-JP" altLang="en-US"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のインターフェースを起点にモーダルを出現させ、その上で広告主様の商品を</a:t>
            </a:r>
            <a:r>
              <a:rPr kumimoji="0" lang="en-US" altLang="ja-JP"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360°</a:t>
            </a:r>
            <a:r>
              <a:rPr kumimoji="0" lang="ja-JP" altLang="en-US" sz="1200" kern="0" dirty="0">
                <a:solidFill>
                  <a:srgbClr val="545454"/>
                </a:solidFill>
                <a:latin typeface="メイリオ" panose="020B0604030504040204" pitchFamily="50" charset="-128"/>
                <a:ea typeface="メイリオ" panose="020B0604030504040204" pitchFamily="50" charset="-128"/>
                <a:cs typeface="Arial"/>
                <a:sym typeface="Arial"/>
              </a:rPr>
              <a:t>回転させて</a:t>
            </a:r>
            <a:r>
              <a:rPr kumimoji="0" lang="ja-JP" altLang="en-US"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見せるなどの</a:t>
            </a:r>
            <a:r>
              <a:rPr kumimoji="0" lang="ja-JP" altLang="en-US" sz="12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インタラクションを展開</a:t>
            </a:r>
            <a:endParaRPr kumimoji="0" lang="en-US" altLang="ja-JP"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29" name="片側の 2 つの角を丸めた四角形 60">
            <a:extLst>
              <a:ext uri="{FF2B5EF4-FFF2-40B4-BE49-F238E27FC236}">
                <a16:creationId xmlns:a16="http://schemas.microsoft.com/office/drawing/2014/main" id="{1C08D8B6-237F-A11C-BE96-AEA3FC0F857D}"/>
              </a:ext>
            </a:extLst>
          </p:cNvPr>
          <p:cNvSpPr/>
          <p:nvPr/>
        </p:nvSpPr>
        <p:spPr>
          <a:xfrm>
            <a:off x="4329427" y="1649712"/>
            <a:ext cx="3492000" cy="4909598"/>
          </a:xfrm>
          <a:prstGeom prst="round2SameRect">
            <a:avLst>
              <a:gd name="adj1" fmla="val 0"/>
              <a:gd name="adj2" fmla="val 0"/>
            </a:avLst>
          </a:prstGeom>
          <a:solidFill>
            <a:schemeClr val="accent2"/>
          </a:solidFill>
          <a:ln w="25400" cap="flat" cmpd="sng" algn="ctr">
            <a:noFill/>
            <a:prstDash val="solid"/>
          </a:ln>
          <a:effectLst>
            <a:outerShdw blurRad="38100" dist="25400" dir="2700000" algn="tl" rotWithShape="0">
              <a:schemeClr val="accent6">
                <a:lumMod val="75000"/>
                <a:alpha val="40000"/>
              </a:schemeClr>
            </a:outerShdw>
          </a:effectLst>
        </p:spPr>
        <p:txBody>
          <a:bodyPr lIns="216000" tIns="3600000" rIns="216000" bIns="0" rtlCol="0" anchor="b"/>
          <a:lstStyle/>
          <a:p>
            <a:pPr marL="0" marR="0" lvl="0" indent="0" algn="l" defTabSz="914400" rtl="0" eaLnBrk="1" fontAlgn="auto" latinLnBrk="0" hangingPunct="1">
              <a:lnSpc>
                <a:spcPct val="120000"/>
              </a:lnSpc>
              <a:spcBef>
                <a:spcPts val="0"/>
              </a:spcBef>
              <a:spcAft>
                <a:spcPts val="0"/>
              </a:spcAft>
              <a:buClr>
                <a:srgbClr val="000000"/>
              </a:buClr>
              <a:buSzTx/>
              <a:buFontTx/>
              <a:buNone/>
              <a:tabLst/>
              <a:defRPr/>
            </a:pPr>
            <a:endParaRPr kumimoji="0" lang="ja-JP" altLang="en-US"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30" name="片側の 2 つの角を丸めた四角形 50">
            <a:extLst>
              <a:ext uri="{FF2B5EF4-FFF2-40B4-BE49-F238E27FC236}">
                <a16:creationId xmlns:a16="http://schemas.microsoft.com/office/drawing/2014/main" id="{81A2AB87-2CD9-0B4C-2FBE-519A5615C952}"/>
              </a:ext>
            </a:extLst>
          </p:cNvPr>
          <p:cNvSpPr/>
          <p:nvPr/>
        </p:nvSpPr>
        <p:spPr>
          <a:xfrm>
            <a:off x="4329427" y="1649713"/>
            <a:ext cx="3492000" cy="614465"/>
          </a:xfrm>
          <a:prstGeom prst="round2SameRect">
            <a:avLst>
              <a:gd name="adj1" fmla="val 0"/>
              <a:gd name="adj2" fmla="val 0"/>
            </a:avLst>
          </a:prstGeom>
          <a:solidFill>
            <a:schemeClr val="accent6"/>
          </a:solidFill>
          <a:ln w="25400" cap="flat" cmpd="sng" algn="ctr">
            <a:noFill/>
            <a:prstDash val="solid"/>
          </a:ln>
          <a:effectLst/>
        </p:spPr>
        <p:txBody>
          <a:bodyPr tIns="0" bIns="0"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 altLang="ja-JP" sz="12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Yahoo! JAPAN </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トップページカスタマイズ企画</a:t>
            </a:r>
          </a:p>
        </p:txBody>
      </p:sp>
      <p:pic>
        <p:nvPicPr>
          <p:cNvPr id="31" name="図 30">
            <a:extLst>
              <a:ext uri="{FF2B5EF4-FFF2-40B4-BE49-F238E27FC236}">
                <a16:creationId xmlns:a16="http://schemas.microsoft.com/office/drawing/2014/main" id="{5B0E7BDD-56B2-75CD-431E-2250FA9353E4}"/>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526780" y="2397001"/>
            <a:ext cx="1872000" cy="1506894"/>
          </a:xfrm>
          <a:prstGeom prst="rect">
            <a:avLst/>
          </a:prstGeom>
        </p:spPr>
      </p:pic>
      <p:pic>
        <p:nvPicPr>
          <p:cNvPr id="32" name="図 5" descr="グラフィカル ユーザー インターフェイス が含まれている画像&#10;&#10;説明は自動で生成されたものです">
            <a:extLst>
              <a:ext uri="{FF2B5EF4-FFF2-40B4-BE49-F238E27FC236}">
                <a16:creationId xmlns:a16="http://schemas.microsoft.com/office/drawing/2014/main" id="{FC6EBA44-5DE6-7DD1-086C-A54D7BD5C75E}"/>
              </a:ext>
            </a:extLst>
          </p:cNvPr>
          <p:cNvPicPr>
            <a:picLocks noChangeAspect="1"/>
          </p:cNvPicPr>
          <p:nvPr/>
        </p:nvPicPr>
        <p:blipFill rotWithShape="1">
          <a:blip r:embed="rId11"/>
          <a:srcRect b="32766"/>
          <a:stretch/>
        </p:blipFill>
        <p:spPr>
          <a:xfrm>
            <a:off x="4602802" y="2450229"/>
            <a:ext cx="1717793" cy="990697"/>
          </a:xfrm>
          <a:prstGeom prst="rect">
            <a:avLst/>
          </a:prstGeom>
        </p:spPr>
      </p:pic>
      <p:grpSp>
        <p:nvGrpSpPr>
          <p:cNvPr id="33" name="グループ化 32">
            <a:extLst>
              <a:ext uri="{FF2B5EF4-FFF2-40B4-BE49-F238E27FC236}">
                <a16:creationId xmlns:a16="http://schemas.microsoft.com/office/drawing/2014/main" id="{4B53EEFD-C5C4-519A-41E6-135EFC40DBD3}"/>
              </a:ext>
            </a:extLst>
          </p:cNvPr>
          <p:cNvGrpSpPr/>
          <p:nvPr/>
        </p:nvGrpSpPr>
        <p:grpSpPr>
          <a:xfrm>
            <a:off x="6211610" y="2682012"/>
            <a:ext cx="1422910" cy="2093955"/>
            <a:chOff x="2238825" y="2176598"/>
            <a:chExt cx="1584000" cy="2331015"/>
          </a:xfrm>
        </p:grpSpPr>
        <p:pic>
          <p:nvPicPr>
            <p:cNvPr id="35" name="図 17" descr="車が走っているレースカー&#10;&#10;説明は自動で生成されたものです">
              <a:extLst>
                <a:ext uri="{FF2B5EF4-FFF2-40B4-BE49-F238E27FC236}">
                  <a16:creationId xmlns:a16="http://schemas.microsoft.com/office/drawing/2014/main" id="{F0DE1F8B-84E0-CBFC-81AA-995BD6CF63EE}"/>
                </a:ext>
              </a:extLst>
            </p:cNvPr>
            <p:cNvPicPr>
              <a:picLocks noChangeAspect="1"/>
            </p:cNvPicPr>
            <p:nvPr/>
          </p:nvPicPr>
          <p:blipFill rotWithShape="1">
            <a:blip r:embed="rId12"/>
            <a:srcRect b="13543"/>
            <a:stretch/>
          </p:blipFill>
          <p:spPr>
            <a:xfrm>
              <a:off x="2329369" y="2243275"/>
              <a:ext cx="1393723" cy="2264338"/>
            </a:xfrm>
            <a:prstGeom prst="rect">
              <a:avLst/>
            </a:prstGeom>
          </p:spPr>
        </p:pic>
        <p:pic>
          <p:nvPicPr>
            <p:cNvPr id="39" name="図 38" descr="グラフィカル ユーザー インターフェイス が含まれている画像&#10;&#10;自動的に生成された説明">
              <a:extLst>
                <a:ext uri="{FF2B5EF4-FFF2-40B4-BE49-F238E27FC236}">
                  <a16:creationId xmlns:a16="http://schemas.microsoft.com/office/drawing/2014/main" id="{109F6379-5BB6-4E43-C706-0F98F15CA401}"/>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2238825" y="2176598"/>
              <a:ext cx="1584000" cy="2331014"/>
            </a:xfrm>
            <a:prstGeom prst="rect">
              <a:avLst/>
            </a:prstGeom>
            <a:effectLst/>
          </p:spPr>
        </p:pic>
      </p:grpSp>
      <p:sp>
        <p:nvSpPr>
          <p:cNvPr id="40" name="フリーフォーム 64">
            <a:extLst>
              <a:ext uri="{FF2B5EF4-FFF2-40B4-BE49-F238E27FC236}">
                <a16:creationId xmlns:a16="http://schemas.microsoft.com/office/drawing/2014/main" id="{66C145CF-EFF0-6071-CB69-C5004B16CA40}"/>
              </a:ext>
            </a:extLst>
          </p:cNvPr>
          <p:cNvSpPr/>
          <p:nvPr/>
        </p:nvSpPr>
        <p:spPr>
          <a:xfrm>
            <a:off x="5344470" y="3564945"/>
            <a:ext cx="1183334" cy="715906"/>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chemeClr val="bg1"/>
          </a:solidFill>
          <a:ln w="9525">
            <a:no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545454"/>
                </a:solidFill>
                <a:effectLst/>
                <a:uLnTx/>
                <a:uFillTx/>
                <a:latin typeface="Calibri" panose="020F0502020204030204"/>
                <a:ea typeface="メイリオ" panose="020B0604030504040204" pitchFamily="50" charset="-128"/>
                <a:cs typeface="+mn-cs"/>
              </a:rPr>
              <a:t>車が</a:t>
            </a:r>
            <a:endParaRPr kumimoji="1" lang="en-US" altLang="ja-JP" sz="9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545454"/>
                </a:solidFill>
                <a:effectLst/>
                <a:uLnTx/>
                <a:uFillTx/>
                <a:latin typeface="Calibri" panose="020F0502020204030204"/>
                <a:ea typeface="メイリオ" panose="020B0604030504040204" pitchFamily="50" charset="-128"/>
                <a:cs typeface="+mn-cs"/>
              </a:rPr>
              <a:t>飛び出してくる！</a:t>
            </a:r>
          </a:p>
        </p:txBody>
      </p:sp>
      <p:sp>
        <p:nvSpPr>
          <p:cNvPr id="41" name="テキスト ボックス 40">
            <a:extLst>
              <a:ext uri="{FF2B5EF4-FFF2-40B4-BE49-F238E27FC236}">
                <a16:creationId xmlns:a16="http://schemas.microsoft.com/office/drawing/2014/main" id="{95375732-7B68-0072-8C6C-41CA3E6EE474}"/>
              </a:ext>
            </a:extLst>
          </p:cNvPr>
          <p:cNvSpPr txBox="1"/>
          <p:nvPr/>
        </p:nvSpPr>
        <p:spPr>
          <a:xfrm>
            <a:off x="4417267" y="4936925"/>
            <a:ext cx="3337984" cy="969496"/>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
                <a:srgbClr val="000000"/>
              </a:buClr>
              <a:buSzTx/>
              <a:buFontTx/>
              <a:buNone/>
              <a:tabLst/>
              <a:defRPr/>
            </a:pPr>
            <a:r>
              <a:rPr kumimoji="0" lang="en-US" altLang="ja-JP"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Yahoo! JAPAN </a:t>
            </a:r>
            <a:r>
              <a:rPr kumimoji="0" lang="ja-JP" altLang="en-US"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rPr>
              <a:t>トップページのインターフェースをベースに、広告主さまのブランド素材を織り混ぜるなど、</a:t>
            </a:r>
            <a:r>
              <a:rPr kumimoji="0" lang="ja-JP" altLang="en-US" sz="1200" b="1" i="0" u="none" strike="noStrike" kern="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Arial"/>
                <a:sym typeface="Arial"/>
              </a:rPr>
              <a:t>独自の演出を施したダイナミックなアニメーション広告</a:t>
            </a:r>
            <a:endParaRPr kumimoji="0" lang="ja-JP" altLang="en-US" sz="1200" b="0"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79" name="片側の 2 つの角を丸めた四角形 52">
            <a:extLst>
              <a:ext uri="{FF2B5EF4-FFF2-40B4-BE49-F238E27FC236}">
                <a16:creationId xmlns:a16="http://schemas.microsoft.com/office/drawing/2014/main" id="{264064E1-0C6F-95A4-97FA-D9107684B1ED}"/>
              </a:ext>
            </a:extLst>
          </p:cNvPr>
          <p:cNvSpPr/>
          <p:nvPr/>
        </p:nvSpPr>
        <p:spPr>
          <a:xfrm>
            <a:off x="478880" y="5968765"/>
            <a:ext cx="3492000" cy="600523"/>
          </a:xfrm>
          <a:prstGeom prst="round2SameRect">
            <a:avLst>
              <a:gd name="adj1" fmla="val 0"/>
              <a:gd name="adj2" fmla="val 0"/>
            </a:avLst>
          </a:prstGeom>
          <a:solidFill>
            <a:schemeClr val="accent2">
              <a:lumMod val="75000"/>
            </a:schemeClr>
          </a:solidFill>
          <a:ln w="25400" cap="flat" cmpd="sng" algn="ctr">
            <a:noFill/>
            <a:prstDash val="solid"/>
          </a:ln>
          <a:effectLst>
            <a:outerShdw blurRad="38100" dist="25400" dir="2700000" algn="tl" rotWithShape="0">
              <a:schemeClr val="accent6">
                <a:lumMod val="75000"/>
                <a:alpha val="40000"/>
              </a:schemeClr>
            </a:outerShdw>
          </a:effectLst>
        </p:spPr>
        <p:txBody>
          <a:bodyPr wrap="none" lIns="91440" tIns="0" rIns="91440" bIns="0" rtlCol="0" anchor="ctr"/>
          <a:lstStyle/>
          <a:p>
            <a:pPr>
              <a:lnSpc>
                <a:spcPct val="120000"/>
              </a:lnSpc>
              <a:defRPr/>
            </a:pPr>
            <a:r>
              <a:rPr kumimoji="0" lang="ja-JP" altLang="en-US" sz="1100" b="1" kern="0" dirty="0">
                <a:solidFill>
                  <a:srgbClr val="FFFFFF"/>
                </a:solidFill>
                <a:latin typeface="Meiryo"/>
                <a:ea typeface="Meiryo"/>
              </a:rPr>
              <a:t>▶ ラグジュアリーブランドなどの高級商材で、CM</a:t>
            </a:r>
            <a:endParaRPr kumimoji="0" lang="en-US" altLang="ja-JP" sz="1100" b="1" kern="0" dirty="0">
              <a:solidFill>
                <a:srgbClr val="FFFFFF"/>
              </a:solidFill>
              <a:latin typeface="Meiryo"/>
              <a:ea typeface="Meiryo"/>
            </a:endParaRPr>
          </a:p>
          <a:p>
            <a:pPr>
              <a:lnSpc>
                <a:spcPct val="120000"/>
              </a:lnSpc>
              <a:defRPr/>
            </a:pPr>
            <a:r>
              <a:rPr kumimoji="0" lang="ja-JP" altLang="en-US" sz="1100" b="1" kern="0" dirty="0">
                <a:solidFill>
                  <a:srgbClr val="FFFFFF"/>
                </a:solidFill>
                <a:latin typeface="Meiryo"/>
                <a:ea typeface="Meiryo"/>
              </a:rPr>
              <a:t> 　動画を挟んだ世界観の演出による共感醸成 など</a:t>
            </a:r>
            <a:endParaRPr kumimoji="0" lang="ja-JP" altLang="en-US" sz="105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80" name="片側の 2 つの角を丸めた四角形 51">
            <a:extLst>
              <a:ext uri="{FF2B5EF4-FFF2-40B4-BE49-F238E27FC236}">
                <a16:creationId xmlns:a16="http://schemas.microsoft.com/office/drawing/2014/main" id="{11517904-2FCC-61B1-47DC-64CC958A773B}"/>
              </a:ext>
            </a:extLst>
          </p:cNvPr>
          <p:cNvSpPr/>
          <p:nvPr/>
        </p:nvSpPr>
        <p:spPr>
          <a:xfrm>
            <a:off x="8208700" y="5958787"/>
            <a:ext cx="3508528" cy="600523"/>
          </a:xfrm>
          <a:prstGeom prst="round2SameRect">
            <a:avLst>
              <a:gd name="adj1" fmla="val 0"/>
              <a:gd name="adj2" fmla="val 0"/>
            </a:avLst>
          </a:prstGeom>
          <a:solidFill>
            <a:schemeClr val="accent2">
              <a:lumMod val="75000"/>
            </a:schemeClr>
          </a:solidFill>
          <a:ln w="25400" cap="flat" cmpd="sng" algn="ctr">
            <a:noFill/>
            <a:prstDash val="solid"/>
          </a:ln>
          <a:effectLst>
            <a:outerShdw blurRad="38100" dist="25400" dir="2700000" algn="tl" rotWithShape="0">
              <a:schemeClr val="accent6">
                <a:lumMod val="75000"/>
                <a:alpha val="40000"/>
              </a:schemeClr>
            </a:outerShdw>
          </a:effectLst>
        </p:spPr>
        <p:txBody>
          <a:bodyPr lIns="91440" tIns="0" rIns="91440" bIns="0" rtlCol="0" anchor="ctr"/>
          <a:lstStyle/>
          <a:p>
            <a:pPr>
              <a:lnSpc>
                <a:spcPct val="120000"/>
              </a:lnSpc>
              <a:defRPr/>
            </a:pPr>
            <a:r>
              <a:rPr kumimoji="0" lang="ja-JP" altLang="en-US" sz="1100" b="1" kern="0" dirty="0">
                <a:solidFill>
                  <a:srgbClr val="FFFFFF"/>
                </a:solidFill>
                <a:latin typeface="Meiryo"/>
                <a:ea typeface="Meiryo"/>
              </a:rPr>
              <a:t>▶ 車を多角度で見せる、ゲーム作品を簡易プレイ</a:t>
            </a:r>
            <a:endParaRPr kumimoji="0" lang="en-US" altLang="ja-JP" sz="1100" b="1" kern="0" dirty="0">
              <a:solidFill>
                <a:srgbClr val="FFFFFF"/>
              </a:solidFill>
              <a:latin typeface="Meiryo"/>
              <a:ea typeface="Meiryo"/>
            </a:endParaRPr>
          </a:p>
          <a:p>
            <a:pPr>
              <a:lnSpc>
                <a:spcPct val="120000"/>
              </a:lnSpc>
              <a:defRPr/>
            </a:pPr>
            <a:r>
              <a:rPr kumimoji="0" lang="ja-JP" altLang="en-US" sz="1100" b="1" kern="0">
                <a:solidFill>
                  <a:srgbClr val="FFFFFF"/>
                </a:solidFill>
                <a:latin typeface="Meiryo"/>
                <a:ea typeface="Meiryo"/>
              </a:rPr>
              <a:t>　 させる等の体験</a:t>
            </a:r>
            <a:r>
              <a:rPr kumimoji="0" lang="ja-JP" altLang="en-US" sz="1100" b="1" kern="0" dirty="0">
                <a:solidFill>
                  <a:srgbClr val="FFFFFF"/>
                </a:solidFill>
                <a:latin typeface="Meiryo"/>
                <a:ea typeface="Meiryo"/>
              </a:rPr>
              <a:t>を通した商品への興味喚起 など</a:t>
            </a:r>
            <a:endParaRPr lang="ja-JP" altLang="en-US" sz="11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1" name="片側の 2 つの角を丸めた四角形 50">
            <a:extLst>
              <a:ext uri="{FF2B5EF4-FFF2-40B4-BE49-F238E27FC236}">
                <a16:creationId xmlns:a16="http://schemas.microsoft.com/office/drawing/2014/main" id="{AD3E7224-73F7-5C09-CE76-D794D6D5E79A}"/>
              </a:ext>
            </a:extLst>
          </p:cNvPr>
          <p:cNvSpPr/>
          <p:nvPr/>
        </p:nvSpPr>
        <p:spPr>
          <a:xfrm>
            <a:off x="4329427" y="5958787"/>
            <a:ext cx="3492000" cy="600523"/>
          </a:xfrm>
          <a:prstGeom prst="round2SameRect">
            <a:avLst>
              <a:gd name="adj1" fmla="val 0"/>
              <a:gd name="adj2" fmla="val 0"/>
            </a:avLst>
          </a:prstGeom>
          <a:solidFill>
            <a:schemeClr val="accent2">
              <a:lumMod val="75000"/>
            </a:schemeClr>
          </a:solidFill>
          <a:ln w="25400" cap="flat" cmpd="sng" algn="ctr">
            <a:noFill/>
            <a:prstDash val="solid"/>
          </a:ln>
          <a:effectLst>
            <a:outerShdw blurRad="38100" dist="25400" dir="2700000" algn="tl" rotWithShape="0">
              <a:schemeClr val="accent6">
                <a:lumMod val="75000"/>
                <a:alpha val="40000"/>
              </a:schemeClr>
            </a:outerShdw>
          </a:effectLst>
        </p:spPr>
        <p:txBody>
          <a:bodyPr lIns="91440" tIns="0" rIns="91440" bIns="0" rtlCol="0" anchor="ctr"/>
          <a:lstStyle/>
          <a:p>
            <a:pPr>
              <a:lnSpc>
                <a:spcPct val="120000"/>
              </a:lnSpc>
              <a:defRPr/>
            </a:pPr>
            <a:r>
              <a:rPr kumimoji="0" lang="ja-JP" altLang="en-US" sz="1100" b="1" kern="0" dirty="0">
                <a:solidFill>
                  <a:srgbClr val="FFFFFF"/>
                </a:solidFill>
                <a:latin typeface="Meiryo"/>
                <a:ea typeface="Meiryo"/>
              </a:rPr>
              <a:t>▶ 新商品の発売時に、視覚的インパクトでブランド </a:t>
            </a:r>
            <a:endParaRPr kumimoji="0" lang="en-US" altLang="ja-JP" sz="1100" b="1" kern="0" dirty="0">
              <a:solidFill>
                <a:srgbClr val="FFFFFF"/>
              </a:solidFill>
              <a:latin typeface="Meiryo"/>
              <a:ea typeface="Meiryo"/>
            </a:endParaRPr>
          </a:p>
          <a:p>
            <a:pPr>
              <a:lnSpc>
                <a:spcPct val="120000"/>
              </a:lnSpc>
              <a:defRPr/>
            </a:pPr>
            <a:r>
              <a:rPr kumimoji="0" lang="ja-JP" altLang="en-US" sz="1100" b="1" kern="0" dirty="0">
                <a:solidFill>
                  <a:srgbClr val="FFFFFF"/>
                </a:solidFill>
                <a:latin typeface="Meiryo"/>
                <a:ea typeface="Meiryo"/>
              </a:rPr>
              <a:t>　 への興味を引き、短期集中的な認知の獲得 など</a:t>
            </a:r>
            <a:endParaRPr kumimoji="0" lang="ja-JP" altLang="en-US" sz="1050" b="1" i="0" u="none" strike="noStrike" kern="0" cap="none" spc="0" normalizeH="0" baseline="0" noProof="0" dirty="0">
              <a:ln>
                <a:noFill/>
              </a:ln>
              <a:solidFill>
                <a:srgbClr val="FFFFFF"/>
              </a:solidFill>
              <a:effectLst/>
              <a:uLnTx/>
              <a:uFillTx/>
              <a:latin typeface="Meiryo"/>
              <a:ea typeface="Meiryo"/>
            </a:endParaRPr>
          </a:p>
        </p:txBody>
      </p:sp>
      <p:sp>
        <p:nvSpPr>
          <p:cNvPr id="6" name="テキスト ボックス 5">
            <a:extLst>
              <a:ext uri="{FF2B5EF4-FFF2-40B4-BE49-F238E27FC236}">
                <a16:creationId xmlns:a16="http://schemas.microsoft.com/office/drawing/2014/main" id="{3ED73F79-DD6F-CBB2-0211-B4D1475546F1}"/>
              </a:ext>
            </a:extLst>
          </p:cNvPr>
          <p:cNvSpPr txBox="1">
            <a:spLocks noChangeAspect="1"/>
          </p:cNvSpPr>
          <p:nvPr/>
        </p:nvSpPr>
        <p:spPr>
          <a:xfrm>
            <a:off x="11257846" y="1032019"/>
            <a:ext cx="468000" cy="468000"/>
          </a:xfrm>
          <a:prstGeom prst="ellipse">
            <a:avLst/>
          </a:prstGeom>
          <a:solidFill>
            <a:schemeClr val="accent2">
              <a:lumMod val="75000"/>
            </a:schemeClr>
          </a:solidFill>
        </p:spPr>
        <p:txBody>
          <a:bodyPr wrap="square" anchor="ctr">
            <a:noAutofit/>
          </a:bodyPr>
          <a:lstStyle/>
          <a:p>
            <a:pPr marL="0" marR="0" lvl="0" indent="0" algn="ctr" defTabSz="914400" rtl="0" eaLnBrk="1" fontAlgn="auto" latinLnBrk="0" hangingPunct="1">
              <a:lnSpc>
                <a:spcPct val="120000"/>
              </a:lnSpc>
              <a:spcBef>
                <a:spcPts val="0"/>
              </a:spcBef>
              <a:spcAft>
                <a:spcPts val="0"/>
              </a:spcAft>
              <a:buClr>
                <a:srgbClr val="000000"/>
              </a:buClr>
              <a:buSzTx/>
              <a:buFontTx/>
              <a:buNone/>
              <a:tabLst/>
              <a:defRPr/>
            </a:pPr>
            <a:r>
              <a:rPr kumimoji="0" lang="ja-JP" altLang="en-US" sz="1400" b="1"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rPr>
              <a:t>高</a:t>
            </a:r>
          </a:p>
        </p:txBody>
      </p:sp>
      <p:sp>
        <p:nvSpPr>
          <p:cNvPr id="3" name="フリーフォーム 2">
            <a:extLst>
              <a:ext uri="{FF2B5EF4-FFF2-40B4-BE49-F238E27FC236}">
                <a16:creationId xmlns:a16="http://schemas.microsoft.com/office/drawing/2014/main" id="{4CFE1594-032E-B067-AC41-03DE035BCCE9}"/>
              </a:ext>
            </a:extLst>
          </p:cNvPr>
          <p:cNvSpPr/>
          <p:nvPr/>
        </p:nvSpPr>
        <p:spPr>
          <a:xfrm>
            <a:off x="8666140" y="4138979"/>
            <a:ext cx="1183334" cy="715906"/>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chemeClr val="bg1"/>
          </a:solidFill>
          <a:ln w="9525">
            <a:no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144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545454"/>
                </a:solidFill>
                <a:effectLst/>
                <a:uLnTx/>
                <a:uFillTx/>
                <a:latin typeface="Calibri" panose="020F0502020204030204"/>
                <a:ea typeface="メイリオ" panose="020B0604030504040204" pitchFamily="50" charset="-128"/>
                <a:cs typeface="+mn-cs"/>
              </a:rPr>
              <a:t>スワイプによる</a:t>
            </a:r>
            <a:endParaRPr kumimoji="1" lang="en-US" altLang="ja-JP" sz="9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900" b="1">
                <a:solidFill>
                  <a:srgbClr val="545454"/>
                </a:solidFill>
                <a:latin typeface="Calibri" panose="020F0502020204030204"/>
                <a:ea typeface="メイリオ"/>
              </a:rPr>
              <a:t>マルチ</a:t>
            </a:r>
            <a:r>
              <a:rPr kumimoji="1" lang="ja-JP" altLang="en-US" sz="900" b="1" i="0" u="none" strike="noStrike" kern="1200" cap="none" spc="0" normalizeH="0" baseline="0" noProof="0">
                <a:ln>
                  <a:noFill/>
                </a:ln>
                <a:solidFill>
                  <a:srgbClr val="545454"/>
                </a:solidFill>
                <a:effectLst/>
                <a:uLnTx/>
                <a:uFillTx/>
                <a:latin typeface="Calibri" panose="020F0502020204030204"/>
                <a:ea typeface="メイリオ"/>
                <a:cs typeface="+mn-cs"/>
              </a:rPr>
              <a:t>ビュー</a:t>
            </a:r>
            <a:endParaRPr lang="ja-JP" altLang="en-US" sz="900" b="1" i="0" u="none" strike="noStrike" kern="1200" cap="none" spc="0" normalizeH="0" baseline="0" noProof="0">
              <a:ln>
                <a:noFill/>
              </a:ln>
              <a:solidFill>
                <a:srgbClr val="545454"/>
              </a:solidFill>
              <a:effectLst/>
              <a:uLnTx/>
              <a:uFillTx/>
              <a:latin typeface="Calibri" panose="020F0502020204030204"/>
              <a:ea typeface="メイリオ"/>
              <a:cs typeface="Calibri"/>
            </a:endParaRPr>
          </a:p>
        </p:txBody>
      </p:sp>
      <p:sp>
        <p:nvSpPr>
          <p:cNvPr id="9" name="テキスト ボックス 8">
            <a:extLst>
              <a:ext uri="{FF2B5EF4-FFF2-40B4-BE49-F238E27FC236}">
                <a16:creationId xmlns:a16="http://schemas.microsoft.com/office/drawing/2014/main" id="{2BB817B6-31E8-BB8C-5A65-AB8E916C6B87}"/>
              </a:ext>
            </a:extLst>
          </p:cNvPr>
          <p:cNvSpPr txBox="1">
            <a:spLocks noChangeAspect="1"/>
          </p:cNvSpPr>
          <p:nvPr/>
        </p:nvSpPr>
        <p:spPr>
          <a:xfrm>
            <a:off x="478880" y="1032019"/>
            <a:ext cx="468000" cy="468000"/>
          </a:xfrm>
          <a:prstGeom prst="ellipse">
            <a:avLst/>
          </a:prstGeom>
          <a:solidFill>
            <a:schemeClr val="accent3">
              <a:lumMod val="40000"/>
              <a:lumOff val="60000"/>
            </a:schemeClr>
          </a:solidFill>
        </p:spPr>
        <p:txBody>
          <a:bodyPr wrap="square" anchor="ctr">
            <a:noAutofit/>
          </a:bodyPr>
          <a:lstStyle/>
          <a:p>
            <a:pPr marL="0" marR="0" lvl="0" indent="0" algn="ctr" defTabSz="914400" rtl="0" eaLnBrk="1" fontAlgn="auto" latinLnBrk="0" hangingPunct="1">
              <a:lnSpc>
                <a:spcPct val="120000"/>
              </a:lnSpc>
              <a:spcBef>
                <a:spcPts val="0"/>
              </a:spcBef>
              <a:spcAft>
                <a:spcPts val="0"/>
              </a:spcAft>
              <a:buClr>
                <a:srgbClr val="000000"/>
              </a:buClr>
              <a:buSzTx/>
              <a:buFontTx/>
              <a:buNone/>
              <a:tabLst/>
              <a:defRPr/>
            </a:pPr>
            <a:r>
              <a:rPr kumimoji="0" lang="ja-JP" altLang="en-US" sz="14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rPr>
              <a:t>低</a:t>
            </a:r>
            <a:endParaRPr kumimoji="0" lang="ja-JP" altLang="en-US" sz="1400" b="1"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15" name="角丸四角形 14">
            <a:extLst>
              <a:ext uri="{FF2B5EF4-FFF2-40B4-BE49-F238E27FC236}">
                <a16:creationId xmlns:a16="http://schemas.microsoft.com/office/drawing/2014/main" id="{36791127-2B8C-7BCA-90D8-07C840C3A4D6}"/>
              </a:ext>
            </a:extLst>
          </p:cNvPr>
          <p:cNvSpPr/>
          <p:nvPr/>
        </p:nvSpPr>
        <p:spPr>
          <a:xfrm>
            <a:off x="4653648" y="1010365"/>
            <a:ext cx="2884707" cy="238036"/>
          </a:xfrm>
          <a:prstGeom prst="roundRect">
            <a:avLst>
              <a:gd name="adj" fmla="val 50000"/>
            </a:avLst>
          </a:prstGeom>
          <a:solidFill>
            <a:schemeClr val="bg1"/>
          </a:solidFill>
          <a:ln w="12700">
            <a:noFill/>
          </a:ln>
          <a:effectLst>
            <a:outerShdw blurRad="25400" dist="12700" dir="162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4000" tIns="0" rIns="144000" bIns="0" numCol="1" spcCol="0" rtlCol="0" fromWordArt="0" anchor="ctr" anchorCtr="0" forceAA="0" compatLnSpc="1">
            <a:prstTxWarp prst="textNoShape">
              <a:avLst/>
            </a:prstTxWarp>
            <a:spAutoFit/>
          </a:bodyPr>
          <a:lstStyle/>
          <a:p>
            <a:pPr algn="ctr"/>
            <a:r>
              <a:rPr kumimoji="1" lang="ja-JP" altLang="en-US" sz="1100" dirty="0">
                <a:solidFill>
                  <a:schemeClr val="accent3"/>
                </a:solidFill>
              </a:rPr>
              <a:t>デザインの自由度</a:t>
            </a:r>
            <a:r>
              <a:rPr kumimoji="1" lang="ja-JP" altLang="en-US" sz="1100">
                <a:solidFill>
                  <a:schemeClr val="accent3"/>
                </a:solidFill>
              </a:rPr>
              <a:t>・インタラクティブ性</a:t>
            </a:r>
            <a:endParaRPr kumimoji="1" lang="en-US" altLang="ja-JP" sz="1100" dirty="0">
              <a:solidFill>
                <a:schemeClr val="accent3"/>
              </a:solidFill>
            </a:endParaRPr>
          </a:p>
        </p:txBody>
      </p:sp>
      <p:sp>
        <p:nvSpPr>
          <p:cNvPr id="42" name="角丸四角形 41">
            <a:extLst>
              <a:ext uri="{FF2B5EF4-FFF2-40B4-BE49-F238E27FC236}">
                <a16:creationId xmlns:a16="http://schemas.microsoft.com/office/drawing/2014/main" id="{EA8430B5-47D0-1B8C-6055-844D42891B29}"/>
              </a:ext>
            </a:extLst>
          </p:cNvPr>
          <p:cNvSpPr/>
          <p:nvPr/>
        </p:nvSpPr>
        <p:spPr>
          <a:xfrm>
            <a:off x="5776286" y="1280847"/>
            <a:ext cx="639433" cy="238036"/>
          </a:xfrm>
          <a:prstGeom prst="roundRect">
            <a:avLst>
              <a:gd name="adj" fmla="val 50000"/>
            </a:avLst>
          </a:prstGeom>
          <a:solidFill>
            <a:schemeClr val="bg1"/>
          </a:solidFill>
          <a:ln w="12700">
            <a:noFill/>
          </a:ln>
          <a:effectLst>
            <a:outerShdw blurRad="25400" dist="12700" dir="5400000" algn="t"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4000" tIns="0" rIns="144000" bIns="0" numCol="1" spcCol="0" rtlCol="0" fromWordArt="0" anchor="ctr" anchorCtr="0" forceAA="0" compatLnSpc="1">
            <a:prstTxWarp prst="textNoShape">
              <a:avLst/>
            </a:prstTxWarp>
            <a:spAutoFit/>
          </a:bodyPr>
          <a:lstStyle/>
          <a:p>
            <a:pPr algn="ctr"/>
            <a:r>
              <a:rPr kumimoji="1" lang="ja-JP" altLang="en-US" sz="1100">
                <a:solidFill>
                  <a:schemeClr val="accent3"/>
                </a:solidFill>
              </a:rPr>
              <a:t>価格</a:t>
            </a:r>
            <a:endParaRPr kumimoji="1" lang="en-US" altLang="ja-JP" sz="1100" dirty="0">
              <a:solidFill>
                <a:schemeClr val="accent3"/>
              </a:solidFill>
            </a:endParaRPr>
          </a:p>
        </p:txBody>
      </p:sp>
      <p:pic>
        <p:nvPicPr>
          <p:cNvPr id="70" name="図 69" descr="グラフィカル ユーザー インターフェイス が含まれている画像&#10;&#10;自動的に生成された説明">
            <a:extLst>
              <a:ext uri="{FF2B5EF4-FFF2-40B4-BE49-F238E27FC236}">
                <a16:creationId xmlns:a16="http://schemas.microsoft.com/office/drawing/2014/main" id="{9942FBD3-3DDC-D9E7-AE5A-59D8154B46DE}"/>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2324800" y="2426915"/>
            <a:ext cx="1509378" cy="2311317"/>
          </a:xfrm>
          <a:prstGeom prst="rect">
            <a:avLst/>
          </a:prstGeom>
          <a:effectLst/>
        </p:spPr>
      </p:pic>
      <p:pic>
        <p:nvPicPr>
          <p:cNvPr id="69" name="図 68" descr="グラフィカル ユーザー インターフェイス が含まれている画像&#10;&#10;自動的に生成された説明">
            <a:extLst>
              <a:ext uri="{FF2B5EF4-FFF2-40B4-BE49-F238E27FC236}">
                <a16:creationId xmlns:a16="http://schemas.microsoft.com/office/drawing/2014/main" id="{C0C5EC39-EC2A-DFCE-36A9-96852A711EC4}"/>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614058" y="2426915"/>
            <a:ext cx="1509378" cy="2311317"/>
          </a:xfrm>
          <a:prstGeom prst="rect">
            <a:avLst/>
          </a:prstGeom>
          <a:effectLst/>
        </p:spPr>
      </p:pic>
      <p:sp>
        <p:nvSpPr>
          <p:cNvPr id="71" name="フリーフォーム 76">
            <a:extLst>
              <a:ext uri="{FF2B5EF4-FFF2-40B4-BE49-F238E27FC236}">
                <a16:creationId xmlns:a16="http://schemas.microsoft.com/office/drawing/2014/main" id="{9763B58B-632A-0B1E-2D9A-24732170DD9F}"/>
              </a:ext>
            </a:extLst>
          </p:cNvPr>
          <p:cNvSpPr/>
          <p:nvPr/>
        </p:nvSpPr>
        <p:spPr>
          <a:xfrm flipH="1">
            <a:off x="1441957" y="4295411"/>
            <a:ext cx="820893" cy="563401"/>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chemeClr val="bg1"/>
          </a:solidFill>
          <a:ln w="9525">
            <a:no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545454"/>
                </a:solidFill>
                <a:effectLst/>
                <a:uLnTx/>
                <a:uFillTx/>
                <a:latin typeface="Calibri" panose="020F0502020204030204"/>
                <a:ea typeface="メイリオ" panose="020B0604030504040204" pitchFamily="50" charset="-128"/>
                <a:cs typeface="+mn-cs"/>
              </a:rPr>
              <a:t>前に</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545454"/>
                </a:solidFill>
                <a:effectLst/>
                <a:uLnTx/>
                <a:uFillTx/>
                <a:latin typeface="Calibri" panose="020F0502020204030204"/>
                <a:ea typeface="メイリオ" panose="020B0604030504040204" pitchFamily="50" charset="-128"/>
                <a:cs typeface="+mn-cs"/>
              </a:rPr>
              <a:t>倒れる！</a:t>
            </a:r>
          </a:p>
        </p:txBody>
      </p:sp>
      <p:sp>
        <p:nvSpPr>
          <p:cNvPr id="72" name="フリーフォーム 77">
            <a:extLst>
              <a:ext uri="{FF2B5EF4-FFF2-40B4-BE49-F238E27FC236}">
                <a16:creationId xmlns:a16="http://schemas.microsoft.com/office/drawing/2014/main" id="{154BDFF8-3DBC-A6BF-E988-75515F30CAC4}"/>
              </a:ext>
            </a:extLst>
          </p:cNvPr>
          <p:cNvSpPr/>
          <p:nvPr/>
        </p:nvSpPr>
        <p:spPr>
          <a:xfrm flipH="1">
            <a:off x="2897348" y="4295411"/>
            <a:ext cx="946429" cy="563401"/>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chemeClr val="bg1"/>
          </a:solidFill>
          <a:ln w="9525">
            <a:no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16:9</a:t>
            </a:r>
            <a:r>
              <a:rPr kumimoji="1" lang="ja-JP" altLang="en-US" sz="900" b="1" i="0" u="none" strike="noStrike" kern="1200" cap="none" spc="0" normalizeH="0" baseline="0" noProof="0">
                <a:ln>
                  <a:noFill/>
                </a:ln>
                <a:solidFill>
                  <a:srgbClr val="545454"/>
                </a:solidFill>
                <a:effectLst/>
                <a:uLnTx/>
                <a:uFillTx/>
                <a:latin typeface="Calibri" panose="020F0502020204030204"/>
                <a:ea typeface="メイリオ" panose="020B0604030504040204" pitchFamily="50" charset="-128"/>
                <a:cs typeface="+mn-cs"/>
              </a:rPr>
              <a:t>動画</a:t>
            </a:r>
            <a:br>
              <a:rPr kumimoji="1" lang="en-US" altLang="ja-JP" sz="9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br>
            <a:r>
              <a:rPr kumimoji="1" lang="ja-JP" altLang="en-US" sz="900" b="1" i="0" u="none" strike="noStrike" kern="1200" cap="none" spc="0" normalizeH="0" baseline="0" noProof="0">
                <a:ln>
                  <a:noFill/>
                </a:ln>
                <a:solidFill>
                  <a:srgbClr val="545454"/>
                </a:solidFill>
                <a:effectLst/>
                <a:uLnTx/>
                <a:uFillTx/>
                <a:latin typeface="Calibri" panose="020F0502020204030204"/>
                <a:ea typeface="メイリオ" panose="020B0604030504040204" pitchFamily="50" charset="-128"/>
                <a:cs typeface="+mn-cs"/>
              </a:rPr>
              <a:t>＋上下静止画</a:t>
            </a:r>
          </a:p>
        </p:txBody>
      </p:sp>
    </p:spTree>
    <p:extLst>
      <p:ext uri="{BB962C8B-B14F-4D97-AF65-F5344CB8AC3E}">
        <p14:creationId xmlns:p14="http://schemas.microsoft.com/office/powerpoint/2010/main" val="1573688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a:extLst>
              <a:ext uri="{FF2B5EF4-FFF2-40B4-BE49-F238E27FC236}">
                <a16:creationId xmlns:a16="http://schemas.microsoft.com/office/drawing/2014/main" id="{781AFC03-6724-FD31-86E4-531E00B89432}"/>
              </a:ext>
            </a:extLst>
          </p:cNvPr>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a:stretch/>
        </p:blipFill>
        <p:spPr>
          <a:xfrm>
            <a:off x="2360989" y="2946932"/>
            <a:ext cx="1586282" cy="1464484"/>
          </a:xfrm>
        </p:spPr>
      </p:pic>
      <p:sp>
        <p:nvSpPr>
          <p:cNvPr id="5" name="テキスト プレースホルダー 4">
            <a:extLst>
              <a:ext uri="{FF2B5EF4-FFF2-40B4-BE49-F238E27FC236}">
                <a16:creationId xmlns:a16="http://schemas.microsoft.com/office/drawing/2014/main" id="{01EC15BD-3DA2-F629-3799-E95DFFD885CA}"/>
              </a:ext>
            </a:extLst>
          </p:cNvPr>
          <p:cNvSpPr>
            <a:spLocks noGrp="1"/>
          </p:cNvSpPr>
          <p:nvPr>
            <p:ph type="body" sz="quarter" idx="18"/>
          </p:nvPr>
        </p:nvSpPr>
        <p:spPr/>
        <p:txBody>
          <a:bodyPr/>
          <a:lstStyle/>
          <a:p>
            <a:r>
              <a:rPr lang="en-US" altLang="ja-JP" dirty="0"/>
              <a:t>03</a:t>
            </a:r>
            <a:endParaRPr lang="ja-JP" altLang="en-US"/>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p:txBody>
          <a:bodyPr wrap="none"/>
          <a:lstStyle/>
          <a:p>
            <a:r>
              <a:rPr lang="ja-JP" altLang="en-US"/>
              <a:t>タイアップ広告の</a:t>
            </a:r>
            <a:endParaRPr lang="en-US" altLang="ja-JP" dirty="0"/>
          </a:p>
          <a:p>
            <a:r>
              <a:rPr lang="ja-JP" altLang="en-US"/>
              <a:t>特徴・適正プロモーション</a:t>
            </a:r>
          </a:p>
        </p:txBody>
      </p:sp>
    </p:spTree>
    <p:extLst>
      <p:ext uri="{BB962C8B-B14F-4D97-AF65-F5344CB8AC3E}">
        <p14:creationId xmlns:p14="http://schemas.microsoft.com/office/powerpoint/2010/main" val="18876976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a:extLst>
              <a:ext uri="{FF2B5EF4-FFF2-40B4-BE49-F238E27FC236}">
                <a16:creationId xmlns:a16="http://schemas.microsoft.com/office/drawing/2014/main" id="{D13334A3-63A0-3E63-DC7F-77499E5FE5A1}"/>
              </a:ext>
            </a:extLst>
          </p:cNvPr>
          <p:cNvSpPr/>
          <p:nvPr/>
        </p:nvSpPr>
        <p:spPr>
          <a:xfrm>
            <a:off x="479425" y="2040727"/>
            <a:ext cx="3446463" cy="3896247"/>
          </a:xfrm>
          <a:prstGeom prst="roundRect">
            <a:avLst>
              <a:gd name="adj" fmla="val 0"/>
            </a:avLst>
          </a:prstGeom>
          <a:solidFill>
            <a:srgbClr val="FFF8E4"/>
          </a:solidFill>
          <a:ln w="9525">
            <a:noFill/>
          </a:ln>
          <a:effectLst>
            <a:outerShdw blurRad="50800" dist="381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251999" numCol="1" spcCol="0" rtlCol="0" fromWordArt="0" anchor="b" anchorCtr="0" forceAA="0" compatLnSpc="1">
            <a:prstTxWarp prst="textNoShape">
              <a:avLst/>
            </a:prstTxWarp>
            <a:noAutofit/>
          </a:bodyPr>
          <a:lstStyle/>
          <a:p>
            <a:pPr algn="ctr">
              <a:lnSpc>
                <a:spcPct val="120000"/>
              </a:lnSpc>
            </a:pPr>
            <a:r>
              <a:rPr lang="en-US" altLang="ja-JP" sz="1200" dirty="0">
                <a:solidFill>
                  <a:schemeClr val="accent3"/>
                </a:solidFill>
                <a:latin typeface="+mj-ea"/>
                <a:ea typeface="+mj-ea"/>
              </a:rPr>
              <a:t>Yahoo!</a:t>
            </a:r>
            <a:r>
              <a:rPr lang="ja-JP" altLang="en-US" sz="1200" dirty="0">
                <a:solidFill>
                  <a:schemeClr val="accent3"/>
                </a:solidFill>
                <a:latin typeface="+mj-ea"/>
                <a:ea typeface="+mj-ea"/>
              </a:rPr>
              <a:t>広告</a:t>
            </a:r>
            <a:r>
              <a:rPr lang="ja-JP" altLang="en-US" sz="1200" dirty="0">
                <a:solidFill>
                  <a:schemeClr val="accent3"/>
                </a:solidFill>
              </a:rPr>
              <a:t>や特化型メディアから</a:t>
            </a:r>
            <a:endParaRPr lang="en-US" altLang="ja-JP" sz="1200" dirty="0">
              <a:solidFill>
                <a:schemeClr val="accent3"/>
              </a:solidFill>
            </a:endParaRPr>
          </a:p>
          <a:p>
            <a:pPr algn="ctr">
              <a:lnSpc>
                <a:spcPct val="120000"/>
              </a:lnSpc>
            </a:pPr>
            <a:r>
              <a:rPr kumimoji="1" lang="ja-JP" altLang="en-US" sz="1200" b="1" dirty="0">
                <a:solidFill>
                  <a:schemeClr val="accent6"/>
                </a:solidFill>
              </a:rPr>
              <a:t>的を絞ってタイアップに集客</a:t>
            </a:r>
          </a:p>
        </p:txBody>
      </p:sp>
      <p:pic>
        <p:nvPicPr>
          <p:cNvPr id="25" name="図 24">
            <a:extLst>
              <a:ext uri="{FF2B5EF4-FFF2-40B4-BE49-F238E27FC236}">
                <a16:creationId xmlns:a16="http://schemas.microsoft.com/office/drawing/2014/main" id="{6970DB8C-5BC1-DD37-6489-AC1CD69BF5D4}"/>
              </a:ext>
            </a:extLst>
          </p:cNvPr>
          <p:cNvPicPr>
            <a:picLocks noChangeAspect="1"/>
          </p:cNvPicPr>
          <p:nvPr/>
        </p:nvPicPr>
        <p:blipFill>
          <a:blip r:embed="rId3">
            <a:alphaModFix amt="70000"/>
          </a:blip>
          <a:stretch>
            <a:fillRect/>
          </a:stretch>
        </p:blipFill>
        <p:spPr>
          <a:xfrm>
            <a:off x="867322" y="3429020"/>
            <a:ext cx="2693380" cy="1547302"/>
          </a:xfrm>
          <a:prstGeom prst="rect">
            <a:avLst/>
          </a:prstGeom>
        </p:spPr>
      </p:pic>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タイアップ広告</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a:t>タイアップ広告の特徴</a:t>
            </a:r>
          </a:p>
        </p:txBody>
      </p:sp>
      <p:sp>
        <p:nvSpPr>
          <p:cNvPr id="3" name="正方形/長方形 2">
            <a:extLst>
              <a:ext uri="{FF2B5EF4-FFF2-40B4-BE49-F238E27FC236}">
                <a16:creationId xmlns:a16="http://schemas.microsoft.com/office/drawing/2014/main" id="{BD68E225-9453-EF3A-20BA-670C6150C75F}"/>
              </a:ext>
            </a:extLst>
          </p:cNvPr>
          <p:cNvSpPr/>
          <p:nvPr/>
        </p:nvSpPr>
        <p:spPr>
          <a:xfrm>
            <a:off x="479424" y="1083274"/>
            <a:ext cx="11233151" cy="301621"/>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6"/>
                </a:solidFill>
                <a:effectLst/>
                <a:uLnTx/>
                <a:uFillTx/>
                <a:latin typeface="Meiryo" panose="020B0604030504040204" pitchFamily="34" charset="-128"/>
                <a:ea typeface="メイリオ"/>
                <a:cs typeface="+mn-lt"/>
              </a:rPr>
              <a:t>ターゲットを広く囲い込み</a:t>
            </a:r>
            <a:r>
              <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、コンテンツを介して</a:t>
            </a:r>
            <a:r>
              <a:rPr kumimoji="0" lang="ja-JP" altLang="en-US" sz="1600" b="1" i="0" u="none" strike="noStrike" kern="0" cap="none" spc="0" normalizeH="0" baseline="0" noProof="0">
                <a:ln>
                  <a:noFill/>
                </a:ln>
                <a:solidFill>
                  <a:schemeClr val="accent6"/>
                </a:solidFill>
                <a:effectLst/>
                <a:uLnTx/>
                <a:uFillTx/>
                <a:latin typeface="Meiryo" panose="020B0604030504040204" pitchFamily="34" charset="-128"/>
                <a:ea typeface="メイリオ"/>
                <a:cs typeface="+mn-lt"/>
              </a:rPr>
              <a:t>ブランドエンゲージメントを醸成</a:t>
            </a:r>
          </a:p>
        </p:txBody>
      </p:sp>
      <p:sp>
        <p:nvSpPr>
          <p:cNvPr id="4" name="テキスト ボックス 3">
            <a:extLst>
              <a:ext uri="{FF2B5EF4-FFF2-40B4-BE49-F238E27FC236}">
                <a16:creationId xmlns:a16="http://schemas.microsoft.com/office/drawing/2014/main" id="{16165055-9246-2D18-17CB-CAE2C3E8103B}"/>
              </a:ext>
            </a:extLst>
          </p:cNvPr>
          <p:cNvSpPr txBox="1"/>
          <p:nvPr/>
        </p:nvSpPr>
        <p:spPr>
          <a:xfrm>
            <a:off x="1417825" y="2524332"/>
            <a:ext cx="1569660" cy="743280"/>
          </a:xfrm>
          <a:prstGeom prst="rect">
            <a:avLst/>
          </a:prstGeom>
          <a:noFill/>
        </p:spPr>
        <p:txBody>
          <a:bodyPr wrap="none" rtlCol="0">
            <a:spAutoFit/>
          </a:bodyPr>
          <a:lstStyle/>
          <a:p>
            <a:pPr lvl="0" algn="ctr">
              <a:lnSpc>
                <a:spcPct val="120000"/>
              </a:lnSpc>
              <a:buClr>
                <a:srgbClr val="000000"/>
              </a:buClr>
            </a:pPr>
            <a:r>
              <a:rPr lang="ja-JP" altLang="en-US" b="1" kern="0" dirty="0">
                <a:solidFill>
                  <a:schemeClr val="accent3"/>
                </a:solidFill>
                <a:latin typeface="メイリオ" panose="020B0604030504040204" pitchFamily="50" charset="-128"/>
                <a:cs typeface="Arial"/>
                <a:sym typeface="Arial"/>
              </a:rPr>
              <a:t>ターゲットを</a:t>
            </a:r>
            <a:endParaRPr lang="en-US" altLang="ja-JP" b="1" kern="0" dirty="0">
              <a:solidFill>
                <a:schemeClr val="accent3"/>
              </a:solidFill>
              <a:latin typeface="メイリオ" panose="020B0604030504040204" pitchFamily="50" charset="-128"/>
              <a:cs typeface="Arial"/>
              <a:sym typeface="Arial"/>
            </a:endParaRPr>
          </a:p>
          <a:p>
            <a:pPr lvl="0" algn="ctr">
              <a:lnSpc>
                <a:spcPct val="120000"/>
              </a:lnSpc>
              <a:buClr>
                <a:srgbClr val="000000"/>
              </a:buClr>
            </a:pPr>
            <a:r>
              <a:rPr lang="ja-JP" altLang="en-US" b="1" kern="0" dirty="0">
                <a:solidFill>
                  <a:schemeClr val="accent3"/>
                </a:solidFill>
                <a:latin typeface="メイリオ" panose="020B0604030504040204" pitchFamily="50" charset="-128"/>
                <a:cs typeface="Arial"/>
                <a:sym typeface="Arial"/>
              </a:rPr>
              <a:t>効率的に捕捉</a:t>
            </a:r>
          </a:p>
        </p:txBody>
      </p:sp>
      <p:sp>
        <p:nvSpPr>
          <p:cNvPr id="11" name="角丸四角形 10">
            <a:extLst>
              <a:ext uri="{FF2B5EF4-FFF2-40B4-BE49-F238E27FC236}">
                <a16:creationId xmlns:a16="http://schemas.microsoft.com/office/drawing/2014/main" id="{3716EDA9-9C64-BAA0-4801-E7B5C62B2A92}"/>
              </a:ext>
            </a:extLst>
          </p:cNvPr>
          <p:cNvSpPr/>
          <p:nvPr/>
        </p:nvSpPr>
        <p:spPr>
          <a:xfrm>
            <a:off x="4372769" y="2040727"/>
            <a:ext cx="3446463" cy="3896247"/>
          </a:xfrm>
          <a:prstGeom prst="roundRect">
            <a:avLst>
              <a:gd name="adj" fmla="val 0"/>
            </a:avLst>
          </a:prstGeom>
          <a:solidFill>
            <a:srgbClr val="FFF8E4"/>
          </a:solidFill>
          <a:ln w="9525">
            <a:noFill/>
          </a:ln>
          <a:effectLst>
            <a:outerShdw blurRad="50800" dist="381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251999" numCol="1" spcCol="0" rtlCol="0" fromWordArt="0" anchor="b" anchorCtr="0" forceAA="0" compatLnSpc="1">
            <a:prstTxWarp prst="textNoShape">
              <a:avLst/>
            </a:prstTxWarp>
            <a:noAutofit/>
          </a:bodyPr>
          <a:lstStyle/>
          <a:p>
            <a:pPr algn="ctr">
              <a:lnSpc>
                <a:spcPct val="120000"/>
              </a:lnSpc>
            </a:pPr>
            <a:r>
              <a:rPr kumimoji="1" lang="ja-JP" altLang="en-US" sz="1200" b="1" dirty="0">
                <a:solidFill>
                  <a:schemeClr val="accent6"/>
                </a:solidFill>
              </a:rPr>
              <a:t>ビッグデータと編集力</a:t>
            </a:r>
            <a:r>
              <a:rPr kumimoji="1" lang="ja-JP" altLang="en-US" sz="1200" dirty="0">
                <a:solidFill>
                  <a:schemeClr val="accent3"/>
                </a:solidFill>
              </a:rPr>
              <a:t>を</a:t>
            </a:r>
          </a:p>
          <a:p>
            <a:pPr algn="ctr">
              <a:lnSpc>
                <a:spcPct val="120000"/>
              </a:lnSpc>
            </a:pPr>
            <a:r>
              <a:rPr kumimoji="1" lang="ja-JP" altLang="en-US" sz="1200" dirty="0">
                <a:solidFill>
                  <a:schemeClr val="accent3"/>
                </a:solidFill>
              </a:rPr>
              <a:t>生かしたコンテンツ設計</a:t>
            </a:r>
          </a:p>
        </p:txBody>
      </p:sp>
      <p:sp>
        <p:nvSpPr>
          <p:cNvPr id="12" name="テキスト ボックス 11">
            <a:extLst>
              <a:ext uri="{FF2B5EF4-FFF2-40B4-BE49-F238E27FC236}">
                <a16:creationId xmlns:a16="http://schemas.microsoft.com/office/drawing/2014/main" id="{6E9FC6F0-FEB0-98D1-1F50-CC929A34FEE4}"/>
              </a:ext>
            </a:extLst>
          </p:cNvPr>
          <p:cNvSpPr txBox="1"/>
          <p:nvPr/>
        </p:nvSpPr>
        <p:spPr>
          <a:xfrm>
            <a:off x="5311170" y="2524332"/>
            <a:ext cx="1569660" cy="743280"/>
          </a:xfrm>
          <a:prstGeom prst="rect">
            <a:avLst/>
          </a:prstGeom>
          <a:noFill/>
        </p:spPr>
        <p:txBody>
          <a:bodyPr wrap="none" rtlCol="0">
            <a:spAutoFit/>
          </a:bodyPr>
          <a:lstStyle/>
          <a:p>
            <a:pPr lvl="0" algn="ctr">
              <a:lnSpc>
                <a:spcPct val="120000"/>
              </a:lnSpc>
              <a:buClr>
                <a:srgbClr val="000000"/>
              </a:buClr>
            </a:pPr>
            <a:r>
              <a:rPr lang="ja-JP" altLang="en-US" b="1" kern="0">
                <a:solidFill>
                  <a:schemeClr val="accent3"/>
                </a:solidFill>
                <a:latin typeface="メイリオ" panose="020B0604030504040204" pitchFamily="50" charset="-128"/>
                <a:cs typeface="Arial"/>
                <a:sym typeface="Arial"/>
              </a:rPr>
              <a:t>共感性の高い</a:t>
            </a:r>
          </a:p>
          <a:p>
            <a:pPr lvl="0" algn="ctr">
              <a:lnSpc>
                <a:spcPct val="120000"/>
              </a:lnSpc>
              <a:buClr>
                <a:srgbClr val="000000"/>
              </a:buClr>
            </a:pPr>
            <a:r>
              <a:rPr lang="ja-JP" altLang="en-US" b="1" kern="0">
                <a:solidFill>
                  <a:schemeClr val="accent3"/>
                </a:solidFill>
                <a:latin typeface="メイリオ" panose="020B0604030504040204" pitchFamily="50" charset="-128"/>
                <a:cs typeface="Arial"/>
                <a:sym typeface="Arial"/>
              </a:rPr>
              <a:t>コンテンツ</a:t>
            </a:r>
            <a:endParaRPr lang="ja-JP" altLang="en-US" b="1" kern="0" dirty="0">
              <a:solidFill>
                <a:schemeClr val="accent3"/>
              </a:solidFill>
              <a:latin typeface="メイリオ" panose="020B0604030504040204" pitchFamily="50" charset="-128"/>
              <a:cs typeface="Arial"/>
              <a:sym typeface="Arial"/>
            </a:endParaRPr>
          </a:p>
        </p:txBody>
      </p:sp>
      <p:sp>
        <p:nvSpPr>
          <p:cNvPr id="14" name="角丸四角形 13">
            <a:extLst>
              <a:ext uri="{FF2B5EF4-FFF2-40B4-BE49-F238E27FC236}">
                <a16:creationId xmlns:a16="http://schemas.microsoft.com/office/drawing/2014/main" id="{DF9D2925-D127-B33D-EC6A-1DD6031BB024}"/>
              </a:ext>
            </a:extLst>
          </p:cNvPr>
          <p:cNvSpPr/>
          <p:nvPr/>
        </p:nvSpPr>
        <p:spPr>
          <a:xfrm>
            <a:off x="8250288" y="2040727"/>
            <a:ext cx="3446463" cy="3896247"/>
          </a:xfrm>
          <a:prstGeom prst="roundRect">
            <a:avLst>
              <a:gd name="adj" fmla="val 0"/>
            </a:avLst>
          </a:prstGeom>
          <a:solidFill>
            <a:srgbClr val="FFF8E4"/>
          </a:solidFill>
          <a:ln w="9525">
            <a:noFill/>
          </a:ln>
          <a:effectLst>
            <a:outerShdw blurRad="50800" dist="381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251999" numCol="1" spcCol="0" rtlCol="0" fromWordArt="0" anchor="b" anchorCtr="0" forceAA="0" compatLnSpc="1">
            <a:prstTxWarp prst="textNoShape">
              <a:avLst/>
            </a:prstTxWarp>
            <a:noAutofit/>
          </a:bodyPr>
          <a:lstStyle/>
          <a:p>
            <a:pPr algn="ctr">
              <a:lnSpc>
                <a:spcPct val="120000"/>
              </a:lnSpc>
            </a:pPr>
            <a:r>
              <a:rPr kumimoji="1" lang="ja-JP" altLang="en-US" sz="1200" dirty="0">
                <a:solidFill>
                  <a:schemeClr val="accent3"/>
                </a:solidFill>
              </a:rPr>
              <a:t>コンテンツ接触を通じた、</a:t>
            </a:r>
          </a:p>
          <a:p>
            <a:pPr algn="ctr">
              <a:lnSpc>
                <a:spcPct val="120000"/>
              </a:lnSpc>
            </a:pPr>
            <a:r>
              <a:rPr kumimoji="1" lang="ja-JP" altLang="en-US" sz="1200" b="1" dirty="0">
                <a:solidFill>
                  <a:schemeClr val="accent6"/>
                </a:solidFill>
              </a:rPr>
              <a:t>ロイヤリティーの向上効果</a:t>
            </a:r>
          </a:p>
        </p:txBody>
      </p:sp>
      <p:sp>
        <p:nvSpPr>
          <p:cNvPr id="15" name="テキスト ボックス 14">
            <a:extLst>
              <a:ext uri="{FF2B5EF4-FFF2-40B4-BE49-F238E27FC236}">
                <a16:creationId xmlns:a16="http://schemas.microsoft.com/office/drawing/2014/main" id="{63873A3E-63F1-63CF-E462-E05BDB1DB79C}"/>
              </a:ext>
            </a:extLst>
          </p:cNvPr>
          <p:cNvSpPr txBox="1"/>
          <p:nvPr/>
        </p:nvSpPr>
        <p:spPr>
          <a:xfrm>
            <a:off x="9188689" y="2524332"/>
            <a:ext cx="1569660" cy="743280"/>
          </a:xfrm>
          <a:prstGeom prst="rect">
            <a:avLst/>
          </a:prstGeom>
          <a:noFill/>
        </p:spPr>
        <p:txBody>
          <a:bodyPr wrap="none" rtlCol="0">
            <a:spAutoFit/>
          </a:bodyPr>
          <a:lstStyle/>
          <a:p>
            <a:pPr lvl="0" algn="ctr">
              <a:lnSpc>
                <a:spcPct val="120000"/>
              </a:lnSpc>
              <a:buClr>
                <a:srgbClr val="000000"/>
              </a:buClr>
            </a:pPr>
            <a:r>
              <a:rPr lang="ja-JP" altLang="en-US" b="1" kern="0">
                <a:solidFill>
                  <a:schemeClr val="accent3"/>
                </a:solidFill>
                <a:latin typeface="メイリオ" panose="020B0604030504040204" pitchFamily="50" charset="-128"/>
                <a:cs typeface="Arial"/>
                <a:sym typeface="Arial"/>
              </a:rPr>
              <a:t>ブランドへの</a:t>
            </a:r>
          </a:p>
          <a:p>
            <a:pPr lvl="0" algn="ctr">
              <a:lnSpc>
                <a:spcPct val="120000"/>
              </a:lnSpc>
              <a:buClr>
                <a:srgbClr val="000000"/>
              </a:buClr>
            </a:pPr>
            <a:r>
              <a:rPr lang="ja-JP" altLang="en-US" b="1" kern="0">
                <a:solidFill>
                  <a:schemeClr val="accent3"/>
                </a:solidFill>
                <a:latin typeface="メイリオ" panose="020B0604030504040204" pitchFamily="50" charset="-128"/>
                <a:cs typeface="Arial"/>
                <a:sym typeface="Arial"/>
              </a:rPr>
              <a:t>態度変容</a:t>
            </a:r>
            <a:endParaRPr lang="ja-JP" altLang="en-US" b="1" kern="0" dirty="0">
              <a:solidFill>
                <a:schemeClr val="accent3"/>
              </a:solidFill>
              <a:latin typeface="メイリオ" panose="020B0604030504040204" pitchFamily="50" charset="-128"/>
              <a:cs typeface="Arial"/>
              <a:sym typeface="Arial"/>
            </a:endParaRPr>
          </a:p>
        </p:txBody>
      </p:sp>
      <p:pic>
        <p:nvPicPr>
          <p:cNvPr id="16" name="図 15">
            <a:extLst>
              <a:ext uri="{FF2B5EF4-FFF2-40B4-BE49-F238E27FC236}">
                <a16:creationId xmlns:a16="http://schemas.microsoft.com/office/drawing/2014/main" id="{02D3A6B5-C3E6-F6D6-55A5-93D92E1A90B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941280" y="3406377"/>
            <a:ext cx="2309440" cy="1589001"/>
          </a:xfrm>
          <a:prstGeom prst="rect">
            <a:avLst/>
          </a:prstGeom>
          <a:solidFill>
            <a:schemeClr val="bg1"/>
          </a:solidFill>
        </p:spPr>
      </p:pic>
      <p:grpSp>
        <p:nvGrpSpPr>
          <p:cNvPr id="69" name="グループ化 68">
            <a:extLst>
              <a:ext uri="{FF2B5EF4-FFF2-40B4-BE49-F238E27FC236}">
                <a16:creationId xmlns:a16="http://schemas.microsoft.com/office/drawing/2014/main" id="{F2386065-BF98-AEEB-3A2A-0A298576741C}"/>
              </a:ext>
            </a:extLst>
          </p:cNvPr>
          <p:cNvGrpSpPr/>
          <p:nvPr/>
        </p:nvGrpSpPr>
        <p:grpSpPr>
          <a:xfrm>
            <a:off x="8897604" y="3419681"/>
            <a:ext cx="2254216" cy="1575697"/>
            <a:chOff x="8851106" y="3508839"/>
            <a:chExt cx="2323055" cy="1623815"/>
          </a:xfrm>
        </p:grpSpPr>
        <p:pic>
          <p:nvPicPr>
            <p:cNvPr id="40" name="図 39">
              <a:extLst>
                <a:ext uri="{FF2B5EF4-FFF2-40B4-BE49-F238E27FC236}">
                  <a16:creationId xmlns:a16="http://schemas.microsoft.com/office/drawing/2014/main" id="{BECF2D8E-B879-74DC-5845-79A4A4D22FF9}"/>
                </a:ext>
              </a:extLst>
            </p:cNvPr>
            <p:cNvPicPr>
              <a:picLocks noChangeAspect="1"/>
            </p:cNvPicPr>
            <p:nvPr/>
          </p:nvPicPr>
          <p:blipFill>
            <a:blip r:embed="rId6"/>
            <a:stretch>
              <a:fillRect/>
            </a:stretch>
          </p:blipFill>
          <p:spPr>
            <a:xfrm>
              <a:off x="8851106" y="3508839"/>
              <a:ext cx="2314937" cy="1623815"/>
            </a:xfrm>
            <a:prstGeom prst="rect">
              <a:avLst/>
            </a:prstGeom>
            <a:effectLst>
              <a:outerShdw blurRad="50800" dist="25400" dir="2700000" algn="tl" rotWithShape="0">
                <a:schemeClr val="accent4">
                  <a:lumMod val="75000"/>
                  <a:alpha val="40000"/>
                </a:schemeClr>
              </a:outerShdw>
            </a:effectLst>
          </p:spPr>
        </p:pic>
        <p:grpSp>
          <p:nvGrpSpPr>
            <p:cNvPr id="39" name="グループ化 38">
              <a:extLst>
                <a:ext uri="{FF2B5EF4-FFF2-40B4-BE49-F238E27FC236}">
                  <a16:creationId xmlns:a16="http://schemas.microsoft.com/office/drawing/2014/main" id="{411D28F8-B237-0ABB-A229-AAE2EDF339EB}"/>
                </a:ext>
              </a:extLst>
            </p:cNvPr>
            <p:cNvGrpSpPr/>
            <p:nvPr/>
          </p:nvGrpSpPr>
          <p:grpSpPr>
            <a:xfrm>
              <a:off x="9687977" y="3674134"/>
              <a:ext cx="641202" cy="1379849"/>
              <a:chOff x="1459998" y="2325033"/>
              <a:chExt cx="1434748" cy="3087541"/>
            </a:xfrm>
          </p:grpSpPr>
          <p:sp>
            <p:nvSpPr>
              <p:cNvPr id="29" name="正方形/長方形 28">
                <a:extLst>
                  <a:ext uri="{FF2B5EF4-FFF2-40B4-BE49-F238E27FC236}">
                    <a16:creationId xmlns:a16="http://schemas.microsoft.com/office/drawing/2014/main" id="{6BD742F6-5429-A572-506E-A87642D3D4F3}"/>
                  </a:ext>
                </a:extLst>
              </p:cNvPr>
              <p:cNvSpPr/>
              <p:nvPr/>
            </p:nvSpPr>
            <p:spPr>
              <a:xfrm>
                <a:off x="1904858" y="2325033"/>
                <a:ext cx="545015" cy="327009"/>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spcBef>
                    <a:spcPts val="0"/>
                  </a:spcBef>
                  <a:spcAft>
                    <a:spcPts val="0"/>
                  </a:spcAft>
                  <a:buClrTx/>
                  <a:buSzTx/>
                  <a:buFontTx/>
                  <a:buNone/>
                  <a:tabLst/>
                  <a:defRPr/>
                </a:pPr>
                <a:r>
                  <a:rPr kumimoji="0" lang="ja-JP" altLang="en-US" sz="1000" b="1" kern="0">
                    <a:solidFill>
                      <a:schemeClr val="accent3"/>
                    </a:solidFill>
                    <a:latin typeface="Meiryo" panose="020B0604030504040204" pitchFamily="34" charset="-128"/>
                    <a:ea typeface="メイリオ"/>
                    <a:cs typeface="+mn-lt"/>
                  </a:rPr>
                  <a:t>認知</a:t>
                </a:r>
                <a:endParaRPr kumimoji="0" lang="ja-JP" altLang="en-US" sz="10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endParaRPr>
              </a:p>
            </p:txBody>
          </p:sp>
          <p:sp>
            <p:nvSpPr>
              <p:cNvPr id="30" name="正方形/長方形 29">
                <a:extLst>
                  <a:ext uri="{FF2B5EF4-FFF2-40B4-BE49-F238E27FC236}">
                    <a16:creationId xmlns:a16="http://schemas.microsoft.com/office/drawing/2014/main" id="{362DF6EC-C57B-218A-412E-A0F343EABB35}"/>
                  </a:ext>
                </a:extLst>
              </p:cNvPr>
              <p:cNvSpPr/>
              <p:nvPr/>
            </p:nvSpPr>
            <p:spPr>
              <a:xfrm>
                <a:off x="1496101" y="3268463"/>
                <a:ext cx="1362538" cy="327008"/>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spcBef>
                    <a:spcPts val="0"/>
                  </a:spcBef>
                  <a:spcAft>
                    <a:spcPts val="0"/>
                  </a:spcAft>
                  <a:buClrTx/>
                  <a:buSzTx/>
                  <a:buFontTx/>
                  <a:buNone/>
                  <a:tabLst/>
                  <a:defRPr/>
                </a:pPr>
                <a:r>
                  <a:rPr kumimoji="0" lang="ja-JP" altLang="en-US" sz="1000" b="1" kern="0">
                    <a:solidFill>
                      <a:schemeClr val="accent3"/>
                    </a:solidFill>
                    <a:latin typeface="Meiryo" panose="020B0604030504040204" pitchFamily="34" charset="-128"/>
                    <a:ea typeface="メイリオ"/>
                    <a:cs typeface="+mn-lt"/>
                  </a:rPr>
                  <a:t>興味・関心</a:t>
                </a:r>
                <a:endParaRPr kumimoji="0" lang="ja-JP" altLang="en-US" sz="10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endParaRPr>
              </a:p>
            </p:txBody>
          </p:sp>
          <p:sp>
            <p:nvSpPr>
              <p:cNvPr id="33" name="正方形/長方形 32">
                <a:extLst>
                  <a:ext uri="{FF2B5EF4-FFF2-40B4-BE49-F238E27FC236}">
                    <a16:creationId xmlns:a16="http://schemas.microsoft.com/office/drawing/2014/main" id="{D13D4BA2-9138-B48F-79D9-D9FE5B910C28}"/>
                  </a:ext>
                </a:extLst>
              </p:cNvPr>
              <p:cNvSpPr/>
              <p:nvPr/>
            </p:nvSpPr>
            <p:spPr>
              <a:xfrm>
                <a:off x="1459998" y="4168349"/>
                <a:ext cx="1434746" cy="344339"/>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spcBef>
                    <a:spcPts val="0"/>
                  </a:spcBef>
                  <a:spcAft>
                    <a:spcPts val="0"/>
                  </a:spcAft>
                  <a:buClrTx/>
                  <a:buSzTx/>
                  <a:buFontTx/>
                  <a:buNone/>
                  <a:tabLst/>
                  <a:defRPr/>
                </a:pPr>
                <a:r>
                  <a:rPr kumimoji="0" lang="ja-JP" altLang="en-US" sz="1000" b="1" kern="0">
                    <a:solidFill>
                      <a:schemeClr val="accent3"/>
                    </a:solidFill>
                    <a:latin typeface="Meiryo" panose="020B0604030504040204" pitchFamily="34" charset="-128"/>
                    <a:ea typeface="メイリオ"/>
                    <a:cs typeface="+mn-lt"/>
                  </a:rPr>
                  <a:t>比較・検討</a:t>
                </a:r>
                <a:endParaRPr kumimoji="0" lang="ja-JP" altLang="en-US" sz="10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endParaRPr>
              </a:p>
            </p:txBody>
          </p:sp>
          <p:sp>
            <p:nvSpPr>
              <p:cNvPr id="35" name="正方形/長方形 34">
                <a:extLst>
                  <a:ext uri="{FF2B5EF4-FFF2-40B4-BE49-F238E27FC236}">
                    <a16:creationId xmlns:a16="http://schemas.microsoft.com/office/drawing/2014/main" id="{AFDCB73A-097A-1F2F-773B-61F8846A9EB9}"/>
                  </a:ext>
                </a:extLst>
              </p:cNvPr>
              <p:cNvSpPr/>
              <p:nvPr/>
            </p:nvSpPr>
            <p:spPr>
              <a:xfrm>
                <a:off x="1460000" y="5068235"/>
                <a:ext cx="1434746" cy="344339"/>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spcBef>
                    <a:spcPts val="0"/>
                  </a:spcBef>
                  <a:spcAft>
                    <a:spcPts val="0"/>
                  </a:spcAft>
                  <a:buClrTx/>
                  <a:buSzTx/>
                  <a:buFontTx/>
                  <a:buNone/>
                  <a:tabLst/>
                  <a:defRPr/>
                </a:pPr>
                <a:r>
                  <a:rPr kumimoji="0" lang="ja-JP" altLang="en-US" sz="1000" b="1" kern="0">
                    <a:solidFill>
                      <a:schemeClr val="accent3"/>
                    </a:solidFill>
                    <a:latin typeface="Meiryo" panose="020B0604030504040204" pitchFamily="34" charset="-128"/>
                    <a:ea typeface="メイリオ"/>
                    <a:cs typeface="+mn-lt"/>
                  </a:rPr>
                  <a:t>購入・申込</a:t>
                </a:r>
                <a:endParaRPr kumimoji="0" lang="ja-JP" altLang="en-US" sz="10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endParaRPr>
              </a:p>
            </p:txBody>
          </p:sp>
        </p:grpSp>
        <p:pic>
          <p:nvPicPr>
            <p:cNvPr id="42" name="グラフィックス 41" descr="矢印: 右回転 単色塗りつぶし">
              <a:extLst>
                <a:ext uri="{FF2B5EF4-FFF2-40B4-BE49-F238E27FC236}">
                  <a16:creationId xmlns:a16="http://schemas.microsoft.com/office/drawing/2014/main" id="{66539544-210A-7E35-3B14-E1FE32F9F51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10861968" y="3815601"/>
              <a:ext cx="312193" cy="312193"/>
            </a:xfrm>
            <a:prstGeom prst="rect">
              <a:avLst/>
            </a:prstGeom>
          </p:spPr>
        </p:pic>
        <p:pic>
          <p:nvPicPr>
            <p:cNvPr id="43" name="グラフィックス 42" descr="矢印: 右回転 単色塗りつぶし">
              <a:extLst>
                <a:ext uri="{FF2B5EF4-FFF2-40B4-BE49-F238E27FC236}">
                  <a16:creationId xmlns:a16="http://schemas.microsoft.com/office/drawing/2014/main" id="{362A915B-637B-54B1-A30A-8C999A109AFD}"/>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10573525" y="4231302"/>
              <a:ext cx="312193" cy="312193"/>
            </a:xfrm>
            <a:prstGeom prst="rect">
              <a:avLst/>
            </a:prstGeom>
          </p:spPr>
        </p:pic>
        <p:pic>
          <p:nvPicPr>
            <p:cNvPr id="45" name="グラフィックス 44" descr="矢印: 右回転 単色塗りつぶし">
              <a:extLst>
                <a:ext uri="{FF2B5EF4-FFF2-40B4-BE49-F238E27FC236}">
                  <a16:creationId xmlns:a16="http://schemas.microsoft.com/office/drawing/2014/main" id="{1350803B-F765-F4E3-6DD0-656731A83FD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10313043" y="4602960"/>
              <a:ext cx="312193" cy="312193"/>
            </a:xfrm>
            <a:prstGeom prst="rect">
              <a:avLst/>
            </a:prstGeom>
          </p:spPr>
        </p:pic>
      </p:grpSp>
      <p:sp>
        <p:nvSpPr>
          <p:cNvPr id="47" name="テキスト ボックス 46">
            <a:extLst>
              <a:ext uri="{FF2B5EF4-FFF2-40B4-BE49-F238E27FC236}">
                <a16:creationId xmlns:a16="http://schemas.microsoft.com/office/drawing/2014/main" id="{A7A11C1F-9156-294F-0A18-4BE6946D9966}"/>
              </a:ext>
            </a:extLst>
          </p:cNvPr>
          <p:cNvSpPr txBox="1">
            <a:spLocks noChangeAspect="1"/>
          </p:cNvSpPr>
          <p:nvPr/>
        </p:nvSpPr>
        <p:spPr>
          <a:xfrm>
            <a:off x="1842655" y="1676350"/>
            <a:ext cx="720000" cy="720000"/>
          </a:xfrm>
          <a:prstGeom prst="ellipse">
            <a:avLst/>
          </a:prstGeom>
          <a:solidFill>
            <a:schemeClr val="accent4"/>
          </a:solidFill>
        </p:spPr>
        <p:txBody>
          <a:bodyPr wrap="none" tIns="108000" bIns="0" rtlCol="0" anchor="ctr">
            <a:noAutofit/>
          </a:bodyPr>
          <a:lstStyle/>
          <a:p>
            <a:pPr lvl="0" algn="ctr">
              <a:lnSpc>
                <a:spcPct val="120000"/>
              </a:lnSpc>
              <a:buClr>
                <a:srgbClr val="000000"/>
              </a:buClr>
            </a:pPr>
            <a:r>
              <a:rPr lang="en-US" altLang="ja-JP" sz="2800" b="1" kern="0" dirty="0">
                <a:solidFill>
                  <a:schemeClr val="bg1"/>
                </a:solidFill>
                <a:latin typeface="Segoe UI" panose="020B0502040204020203" pitchFamily="34" charset="0"/>
                <a:cs typeface="Segoe UI" panose="020B0502040204020203" pitchFamily="34" charset="0"/>
                <a:sym typeface="Arial"/>
              </a:rPr>
              <a:t>1</a:t>
            </a:r>
            <a:endParaRPr lang="ja-JP" altLang="en-US" sz="2800" b="1" kern="0" dirty="0">
              <a:solidFill>
                <a:schemeClr val="bg1"/>
              </a:solidFill>
              <a:latin typeface="Segoe UI" panose="020B0502040204020203" pitchFamily="34" charset="0"/>
              <a:cs typeface="Segoe UI" panose="020B0502040204020203" pitchFamily="34" charset="0"/>
              <a:sym typeface="Arial"/>
            </a:endParaRPr>
          </a:p>
        </p:txBody>
      </p:sp>
      <p:sp>
        <p:nvSpPr>
          <p:cNvPr id="55" name="テキスト ボックス 54">
            <a:extLst>
              <a:ext uri="{FF2B5EF4-FFF2-40B4-BE49-F238E27FC236}">
                <a16:creationId xmlns:a16="http://schemas.microsoft.com/office/drawing/2014/main" id="{AA15C4E0-F560-4D5C-A3A7-3E70F7F35F89}"/>
              </a:ext>
            </a:extLst>
          </p:cNvPr>
          <p:cNvSpPr txBox="1">
            <a:spLocks noChangeAspect="1"/>
          </p:cNvSpPr>
          <p:nvPr/>
        </p:nvSpPr>
        <p:spPr>
          <a:xfrm>
            <a:off x="5736000" y="1676350"/>
            <a:ext cx="720000" cy="720000"/>
          </a:xfrm>
          <a:prstGeom prst="ellipse">
            <a:avLst/>
          </a:prstGeom>
          <a:solidFill>
            <a:schemeClr val="accent4"/>
          </a:solidFill>
        </p:spPr>
        <p:txBody>
          <a:bodyPr wrap="none" tIns="108000" bIns="0" rtlCol="0" anchor="ctr">
            <a:noAutofit/>
          </a:bodyPr>
          <a:lstStyle/>
          <a:p>
            <a:pPr lvl="0" algn="ctr">
              <a:lnSpc>
                <a:spcPct val="120000"/>
              </a:lnSpc>
              <a:buClr>
                <a:srgbClr val="000000"/>
              </a:buClr>
            </a:pPr>
            <a:r>
              <a:rPr lang="en-US" altLang="ja-JP" sz="2800" b="1" kern="0" dirty="0">
                <a:solidFill>
                  <a:schemeClr val="bg1"/>
                </a:solidFill>
                <a:latin typeface="Segoe UI" panose="020B0502040204020203" pitchFamily="34" charset="0"/>
                <a:cs typeface="Segoe UI" panose="020B0502040204020203" pitchFamily="34" charset="0"/>
                <a:sym typeface="Arial"/>
              </a:rPr>
              <a:t>2</a:t>
            </a:r>
            <a:endParaRPr lang="ja-JP" altLang="en-US" sz="2800" b="1" kern="0" dirty="0">
              <a:solidFill>
                <a:schemeClr val="bg1"/>
              </a:solidFill>
              <a:latin typeface="Segoe UI" panose="020B0502040204020203" pitchFamily="34" charset="0"/>
              <a:cs typeface="Segoe UI" panose="020B0502040204020203" pitchFamily="34" charset="0"/>
              <a:sym typeface="Arial"/>
            </a:endParaRPr>
          </a:p>
        </p:txBody>
      </p:sp>
      <p:sp>
        <p:nvSpPr>
          <p:cNvPr id="68" name="テキスト ボックス 67">
            <a:extLst>
              <a:ext uri="{FF2B5EF4-FFF2-40B4-BE49-F238E27FC236}">
                <a16:creationId xmlns:a16="http://schemas.microsoft.com/office/drawing/2014/main" id="{A158336F-3CF7-807D-B4E2-6194990B9861}"/>
              </a:ext>
            </a:extLst>
          </p:cNvPr>
          <p:cNvSpPr txBox="1">
            <a:spLocks noChangeAspect="1"/>
          </p:cNvSpPr>
          <p:nvPr/>
        </p:nvSpPr>
        <p:spPr>
          <a:xfrm>
            <a:off x="9613518" y="1676350"/>
            <a:ext cx="720000" cy="720000"/>
          </a:xfrm>
          <a:prstGeom prst="ellipse">
            <a:avLst/>
          </a:prstGeom>
          <a:solidFill>
            <a:schemeClr val="accent4"/>
          </a:solidFill>
        </p:spPr>
        <p:txBody>
          <a:bodyPr wrap="none" tIns="108000" bIns="0" rtlCol="0" anchor="ctr">
            <a:noAutofit/>
          </a:bodyPr>
          <a:lstStyle/>
          <a:p>
            <a:pPr lvl="0" algn="ctr">
              <a:lnSpc>
                <a:spcPct val="120000"/>
              </a:lnSpc>
              <a:buClr>
                <a:srgbClr val="000000"/>
              </a:buClr>
            </a:pPr>
            <a:r>
              <a:rPr lang="en-US" altLang="ja-JP" sz="2800" b="1" kern="0" dirty="0">
                <a:solidFill>
                  <a:schemeClr val="bg1"/>
                </a:solidFill>
                <a:latin typeface="Segoe UI" panose="020B0502040204020203" pitchFamily="34" charset="0"/>
                <a:cs typeface="Segoe UI" panose="020B0502040204020203" pitchFamily="34" charset="0"/>
                <a:sym typeface="Arial"/>
              </a:rPr>
              <a:t>3</a:t>
            </a:r>
            <a:endParaRPr lang="ja-JP" altLang="en-US" sz="2800" b="1" kern="0" dirty="0">
              <a:solidFill>
                <a:schemeClr val="bg1"/>
              </a:solidFill>
              <a:latin typeface="Segoe UI" panose="020B0502040204020203" pitchFamily="34" charset="0"/>
              <a:cs typeface="Segoe UI" panose="020B0502040204020203" pitchFamily="34" charset="0"/>
              <a:sym typeface="Arial"/>
            </a:endParaRPr>
          </a:p>
        </p:txBody>
      </p:sp>
      <p:sp>
        <p:nvSpPr>
          <p:cNvPr id="70" name="テキスト ボックス 69">
            <a:extLst>
              <a:ext uri="{FF2B5EF4-FFF2-40B4-BE49-F238E27FC236}">
                <a16:creationId xmlns:a16="http://schemas.microsoft.com/office/drawing/2014/main" id="{12BD20DE-2B3A-73AE-2A09-2ECD2788CBB7}"/>
              </a:ext>
            </a:extLst>
          </p:cNvPr>
          <p:cNvSpPr txBox="1">
            <a:spLocks noChangeAspect="1"/>
          </p:cNvSpPr>
          <p:nvPr/>
        </p:nvSpPr>
        <p:spPr>
          <a:xfrm>
            <a:off x="1982082" y="1770053"/>
            <a:ext cx="441146" cy="176972"/>
          </a:xfrm>
          <a:prstGeom prst="rect">
            <a:avLst/>
          </a:prstGeom>
          <a:noFill/>
        </p:spPr>
        <p:txBody>
          <a:bodyPr wrap="none" tIns="0" bIns="0" rtlCol="0">
            <a:spAutoFit/>
          </a:bodyPr>
          <a:lstStyle/>
          <a:p>
            <a:pPr lvl="0" algn="ctr">
              <a:lnSpc>
                <a:spcPct val="120000"/>
              </a:lnSpc>
              <a:buClr>
                <a:srgbClr val="000000"/>
              </a:buClr>
            </a:pPr>
            <a:r>
              <a:rPr lang="ja-JP" altLang="en-US" sz="1000" b="1" kern="0">
                <a:solidFill>
                  <a:schemeClr val="bg1"/>
                </a:solidFill>
                <a:latin typeface="メイリオ" panose="020B0604030504040204" pitchFamily="50" charset="-128"/>
                <a:cs typeface="Arial"/>
                <a:sym typeface="Arial"/>
              </a:rPr>
              <a:t>特徴</a:t>
            </a:r>
            <a:endParaRPr lang="ja-JP" altLang="en-US" sz="2800" b="1" kern="0" dirty="0">
              <a:solidFill>
                <a:schemeClr val="bg1"/>
              </a:solidFill>
              <a:latin typeface="Segoe UI" panose="020B0502040204020203" pitchFamily="34" charset="0"/>
              <a:cs typeface="Segoe UI" panose="020B0502040204020203" pitchFamily="34" charset="0"/>
              <a:sym typeface="Arial"/>
            </a:endParaRPr>
          </a:p>
        </p:txBody>
      </p:sp>
      <p:sp>
        <p:nvSpPr>
          <p:cNvPr id="71" name="テキスト ボックス 70">
            <a:extLst>
              <a:ext uri="{FF2B5EF4-FFF2-40B4-BE49-F238E27FC236}">
                <a16:creationId xmlns:a16="http://schemas.microsoft.com/office/drawing/2014/main" id="{BDCCE595-980C-B12B-5ACE-1FF388A0A7B9}"/>
              </a:ext>
            </a:extLst>
          </p:cNvPr>
          <p:cNvSpPr txBox="1">
            <a:spLocks noChangeAspect="1"/>
          </p:cNvSpPr>
          <p:nvPr/>
        </p:nvSpPr>
        <p:spPr>
          <a:xfrm>
            <a:off x="5864969" y="1770053"/>
            <a:ext cx="441146" cy="176972"/>
          </a:xfrm>
          <a:prstGeom prst="rect">
            <a:avLst/>
          </a:prstGeom>
          <a:noFill/>
        </p:spPr>
        <p:txBody>
          <a:bodyPr wrap="none" tIns="0" bIns="0" rtlCol="0">
            <a:spAutoFit/>
          </a:bodyPr>
          <a:lstStyle/>
          <a:p>
            <a:pPr lvl="0" algn="ctr">
              <a:lnSpc>
                <a:spcPct val="120000"/>
              </a:lnSpc>
              <a:buClr>
                <a:srgbClr val="000000"/>
              </a:buClr>
            </a:pPr>
            <a:r>
              <a:rPr lang="ja-JP" altLang="en-US" sz="1000" b="1" kern="0">
                <a:solidFill>
                  <a:schemeClr val="bg1"/>
                </a:solidFill>
                <a:latin typeface="メイリオ" panose="020B0604030504040204" pitchFamily="50" charset="-128"/>
                <a:cs typeface="Arial"/>
                <a:sym typeface="Arial"/>
              </a:rPr>
              <a:t>特徴</a:t>
            </a:r>
            <a:endParaRPr lang="ja-JP" altLang="en-US" sz="2800" b="1" kern="0" dirty="0">
              <a:solidFill>
                <a:schemeClr val="bg1"/>
              </a:solidFill>
              <a:latin typeface="Segoe UI" panose="020B0502040204020203" pitchFamily="34" charset="0"/>
              <a:cs typeface="Segoe UI" panose="020B0502040204020203" pitchFamily="34" charset="0"/>
              <a:sym typeface="Arial"/>
            </a:endParaRPr>
          </a:p>
        </p:txBody>
      </p:sp>
      <p:sp>
        <p:nvSpPr>
          <p:cNvPr id="72" name="テキスト ボックス 71">
            <a:extLst>
              <a:ext uri="{FF2B5EF4-FFF2-40B4-BE49-F238E27FC236}">
                <a16:creationId xmlns:a16="http://schemas.microsoft.com/office/drawing/2014/main" id="{17524E5F-3A30-96E5-E19C-4E91208667AB}"/>
              </a:ext>
            </a:extLst>
          </p:cNvPr>
          <p:cNvSpPr txBox="1">
            <a:spLocks noChangeAspect="1"/>
          </p:cNvSpPr>
          <p:nvPr/>
        </p:nvSpPr>
        <p:spPr>
          <a:xfrm>
            <a:off x="9752945" y="1770053"/>
            <a:ext cx="441146" cy="176972"/>
          </a:xfrm>
          <a:prstGeom prst="rect">
            <a:avLst/>
          </a:prstGeom>
          <a:noFill/>
        </p:spPr>
        <p:txBody>
          <a:bodyPr wrap="none" tIns="0" bIns="0" rtlCol="0">
            <a:spAutoFit/>
          </a:bodyPr>
          <a:lstStyle/>
          <a:p>
            <a:pPr lvl="0" algn="ctr">
              <a:lnSpc>
                <a:spcPct val="120000"/>
              </a:lnSpc>
              <a:buClr>
                <a:srgbClr val="000000"/>
              </a:buClr>
            </a:pPr>
            <a:r>
              <a:rPr lang="ja-JP" altLang="en-US" sz="1000" b="1" kern="0">
                <a:solidFill>
                  <a:schemeClr val="bg1"/>
                </a:solidFill>
                <a:latin typeface="メイリオ" panose="020B0604030504040204" pitchFamily="50" charset="-128"/>
                <a:cs typeface="Arial"/>
                <a:sym typeface="Arial"/>
              </a:rPr>
              <a:t>特徴</a:t>
            </a:r>
            <a:endParaRPr lang="ja-JP" altLang="en-US" sz="2800" b="1" kern="0" dirty="0">
              <a:solidFill>
                <a:schemeClr val="bg1"/>
              </a:solidFill>
              <a:latin typeface="Segoe UI" panose="020B0502040204020203" pitchFamily="34" charset="0"/>
              <a:cs typeface="Segoe UI" panose="020B0502040204020203" pitchFamily="34" charset="0"/>
              <a:sym typeface="Arial"/>
            </a:endParaRPr>
          </a:p>
        </p:txBody>
      </p:sp>
      <p:grpSp>
        <p:nvGrpSpPr>
          <p:cNvPr id="23" name="グループ化 22">
            <a:extLst>
              <a:ext uri="{FF2B5EF4-FFF2-40B4-BE49-F238E27FC236}">
                <a16:creationId xmlns:a16="http://schemas.microsoft.com/office/drawing/2014/main" id="{A7E067F2-3748-649C-808B-D3A3E12748B0}"/>
              </a:ext>
            </a:extLst>
          </p:cNvPr>
          <p:cNvGrpSpPr>
            <a:grpSpLocks noChangeAspect="1"/>
          </p:cNvGrpSpPr>
          <p:nvPr/>
        </p:nvGrpSpPr>
        <p:grpSpPr>
          <a:xfrm>
            <a:off x="1927376" y="3966584"/>
            <a:ext cx="648000" cy="487080"/>
            <a:chOff x="2531562" y="4037213"/>
            <a:chExt cx="986491" cy="741514"/>
          </a:xfrm>
        </p:grpSpPr>
        <p:pic>
          <p:nvPicPr>
            <p:cNvPr id="9" name="図 8">
              <a:extLst>
                <a:ext uri="{FF2B5EF4-FFF2-40B4-BE49-F238E27FC236}">
                  <a16:creationId xmlns:a16="http://schemas.microsoft.com/office/drawing/2014/main" id="{B993692A-EEA5-8F34-697A-81CCCBDED6EB}"/>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531562" y="4037213"/>
              <a:ext cx="922582" cy="741514"/>
            </a:xfrm>
            <a:prstGeom prst="rect">
              <a:avLst/>
            </a:prstGeom>
          </p:spPr>
        </p:pic>
        <p:pic>
          <p:nvPicPr>
            <p:cNvPr id="22" name="図 21" descr="ミラー, 車のミラー が含まれている画像&#10;&#10;自動的に生成された説明">
              <a:extLst>
                <a:ext uri="{FF2B5EF4-FFF2-40B4-BE49-F238E27FC236}">
                  <a16:creationId xmlns:a16="http://schemas.microsoft.com/office/drawing/2014/main" id="{A6FBBD23-5A25-F224-AE7A-69DBAF6C169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268028" y="4279642"/>
              <a:ext cx="250025" cy="499085"/>
            </a:xfrm>
            <a:prstGeom prst="rect">
              <a:avLst/>
            </a:prstGeom>
          </p:spPr>
        </p:pic>
      </p:grpSp>
      <p:pic>
        <p:nvPicPr>
          <p:cNvPr id="31" name="グラフィックス 30" descr="バッジ: チェックマーク 1 単色塗りつぶし">
            <a:extLst>
              <a:ext uri="{FF2B5EF4-FFF2-40B4-BE49-F238E27FC236}">
                <a16:creationId xmlns:a16="http://schemas.microsoft.com/office/drawing/2014/main" id="{B25CEB94-3FE7-0E27-E446-5329D9523923}"/>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114610" y="4026664"/>
            <a:ext cx="251411" cy="251411"/>
          </a:xfrm>
          <a:prstGeom prst="rect">
            <a:avLst/>
          </a:prstGeom>
        </p:spPr>
      </p:pic>
      <p:pic>
        <p:nvPicPr>
          <p:cNvPr id="32" name="グラフィックス 31" descr="バッジ: チェックマーク 1 単色塗りつぶし">
            <a:extLst>
              <a:ext uri="{FF2B5EF4-FFF2-40B4-BE49-F238E27FC236}">
                <a16:creationId xmlns:a16="http://schemas.microsoft.com/office/drawing/2014/main" id="{0DE9BBA0-6FA1-7D45-85B1-1E5316710806}"/>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443477" y="4249817"/>
            <a:ext cx="96191" cy="96191"/>
          </a:xfrm>
          <a:prstGeom prst="rect">
            <a:avLst/>
          </a:prstGeom>
        </p:spPr>
      </p:pic>
    </p:spTree>
    <p:extLst>
      <p:ext uri="{BB962C8B-B14F-4D97-AF65-F5344CB8AC3E}">
        <p14:creationId xmlns:p14="http://schemas.microsoft.com/office/powerpoint/2010/main" val="1759945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楕円 50">
            <a:extLst>
              <a:ext uri="{FF2B5EF4-FFF2-40B4-BE49-F238E27FC236}">
                <a16:creationId xmlns:a16="http://schemas.microsoft.com/office/drawing/2014/main" id="{5E3207C8-1ABC-9C54-358C-9BA6CF2DA1CF}"/>
              </a:ext>
            </a:extLst>
          </p:cNvPr>
          <p:cNvSpPr/>
          <p:nvPr/>
        </p:nvSpPr>
        <p:spPr>
          <a:xfrm>
            <a:off x="833863" y="6231135"/>
            <a:ext cx="10590716" cy="340968"/>
          </a:xfrm>
          <a:prstGeom prst="ellipse">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片側の 2 つの角を丸めた四角形 25">
            <a:extLst>
              <a:ext uri="{FF2B5EF4-FFF2-40B4-BE49-F238E27FC236}">
                <a16:creationId xmlns:a16="http://schemas.microsoft.com/office/drawing/2014/main" id="{952D0735-4186-5A08-77A6-7B6FB4FA4936}"/>
              </a:ext>
            </a:extLst>
          </p:cNvPr>
          <p:cNvSpPr/>
          <p:nvPr/>
        </p:nvSpPr>
        <p:spPr>
          <a:xfrm>
            <a:off x="479424" y="1651820"/>
            <a:ext cx="2740182" cy="3977194"/>
          </a:xfrm>
          <a:prstGeom prst="round2SameRect">
            <a:avLst>
              <a:gd name="adj1" fmla="val 0"/>
              <a:gd name="adj2" fmla="val 0"/>
            </a:avLst>
          </a:prstGeom>
          <a:solidFill>
            <a:srgbClr val="FFF8E4"/>
          </a:solidFill>
          <a:ln w="25400" cap="flat" cmpd="sng" algn="ctr">
            <a:noFill/>
            <a:prstDash val="solid"/>
          </a:ln>
          <a:effectLst>
            <a:outerShdw blurRad="38100" dist="25400" dir="2700000" algn="tl" rotWithShape="0">
              <a:schemeClr val="accent4">
                <a:alpha val="40000"/>
              </a:scheme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6" name="片側の 2 つの角を丸めた四角形 35">
            <a:extLst>
              <a:ext uri="{FF2B5EF4-FFF2-40B4-BE49-F238E27FC236}">
                <a16:creationId xmlns:a16="http://schemas.microsoft.com/office/drawing/2014/main" id="{6E2B5CFD-B90F-FBAB-9154-B64C9D91835A}"/>
              </a:ext>
            </a:extLst>
          </p:cNvPr>
          <p:cNvSpPr/>
          <p:nvPr/>
        </p:nvSpPr>
        <p:spPr>
          <a:xfrm>
            <a:off x="3745139" y="1651820"/>
            <a:ext cx="7967436" cy="3977194"/>
          </a:xfrm>
          <a:prstGeom prst="round2SameRect">
            <a:avLst>
              <a:gd name="adj1" fmla="val 0"/>
              <a:gd name="adj2" fmla="val 0"/>
            </a:avLst>
          </a:prstGeom>
          <a:solidFill>
            <a:srgbClr val="FFF8E4"/>
          </a:solidFill>
          <a:ln w="25400" cap="flat" cmpd="sng" algn="ctr">
            <a:noFill/>
            <a:prstDash val="solid"/>
          </a:ln>
          <a:effectLst>
            <a:outerShdw blurRad="38100" dist="25400" dir="2700000" algn="tl" rotWithShape="0">
              <a:schemeClr val="accent4">
                <a:alpha val="40000"/>
              </a:scheme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4" name="角丸四角形 93">
            <a:extLst>
              <a:ext uri="{FF2B5EF4-FFF2-40B4-BE49-F238E27FC236}">
                <a16:creationId xmlns:a16="http://schemas.microsoft.com/office/drawing/2014/main" id="{1E9BAA1D-8898-0D4B-1268-404BB1149F20}"/>
              </a:ext>
            </a:extLst>
          </p:cNvPr>
          <p:cNvSpPr/>
          <p:nvPr/>
        </p:nvSpPr>
        <p:spPr>
          <a:xfrm>
            <a:off x="3911393" y="2393843"/>
            <a:ext cx="1839600" cy="3185569"/>
          </a:xfrm>
          <a:prstGeom prst="roundRect">
            <a:avLst>
              <a:gd name="adj" fmla="val 3848"/>
            </a:avLst>
          </a:prstGeom>
          <a:solidFill>
            <a:schemeClr val="bg1"/>
          </a:solidFill>
          <a:ln w="9525">
            <a:noFill/>
          </a:ln>
          <a:effectLst>
            <a:outerShdw blurRad="25400" dist="127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6" name="角丸四角形 95">
            <a:extLst>
              <a:ext uri="{FF2B5EF4-FFF2-40B4-BE49-F238E27FC236}">
                <a16:creationId xmlns:a16="http://schemas.microsoft.com/office/drawing/2014/main" id="{CB7CD2A9-F783-0F31-A4D3-1FD10EE91062}"/>
              </a:ext>
            </a:extLst>
          </p:cNvPr>
          <p:cNvSpPr/>
          <p:nvPr/>
        </p:nvSpPr>
        <p:spPr>
          <a:xfrm>
            <a:off x="5844465" y="2393843"/>
            <a:ext cx="1836000" cy="3185569"/>
          </a:xfrm>
          <a:prstGeom prst="roundRect">
            <a:avLst>
              <a:gd name="adj" fmla="val 3848"/>
            </a:avLst>
          </a:prstGeom>
          <a:solidFill>
            <a:schemeClr val="bg1"/>
          </a:solidFill>
          <a:ln w="9525">
            <a:noFill/>
          </a:ln>
          <a:effectLst>
            <a:outerShdw blurRad="25400" dist="127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7" name="角丸四角形 96">
            <a:extLst>
              <a:ext uri="{FF2B5EF4-FFF2-40B4-BE49-F238E27FC236}">
                <a16:creationId xmlns:a16="http://schemas.microsoft.com/office/drawing/2014/main" id="{EB8914C8-49BB-114B-C7BC-61B592CBCDD0}"/>
              </a:ext>
            </a:extLst>
          </p:cNvPr>
          <p:cNvSpPr/>
          <p:nvPr/>
        </p:nvSpPr>
        <p:spPr>
          <a:xfrm>
            <a:off x="7777537" y="2393843"/>
            <a:ext cx="1836000" cy="3185569"/>
          </a:xfrm>
          <a:prstGeom prst="roundRect">
            <a:avLst>
              <a:gd name="adj" fmla="val 3848"/>
            </a:avLst>
          </a:prstGeom>
          <a:solidFill>
            <a:schemeClr val="bg1"/>
          </a:solidFill>
          <a:ln w="9525">
            <a:noFill/>
          </a:ln>
          <a:effectLst>
            <a:outerShdw blurRad="25400" dist="127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8" name="角丸四角形 97">
            <a:extLst>
              <a:ext uri="{FF2B5EF4-FFF2-40B4-BE49-F238E27FC236}">
                <a16:creationId xmlns:a16="http://schemas.microsoft.com/office/drawing/2014/main" id="{8B89F655-0BE1-A769-EB50-3F322BD5E7DC}"/>
              </a:ext>
            </a:extLst>
          </p:cNvPr>
          <p:cNvSpPr/>
          <p:nvPr/>
        </p:nvSpPr>
        <p:spPr>
          <a:xfrm>
            <a:off x="9710608" y="2393843"/>
            <a:ext cx="1836000" cy="3185569"/>
          </a:xfrm>
          <a:prstGeom prst="roundRect">
            <a:avLst>
              <a:gd name="adj" fmla="val 3848"/>
            </a:avLst>
          </a:prstGeom>
          <a:solidFill>
            <a:schemeClr val="bg1"/>
          </a:solidFill>
          <a:ln w="9525">
            <a:noFill/>
          </a:ln>
          <a:effectLst>
            <a:outerShdw blurRad="25400" dist="127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3" name="角丸四角形 92">
            <a:extLst>
              <a:ext uri="{FF2B5EF4-FFF2-40B4-BE49-F238E27FC236}">
                <a16:creationId xmlns:a16="http://schemas.microsoft.com/office/drawing/2014/main" id="{C192A31C-E1D3-F74B-3328-50D159AC37C7}"/>
              </a:ext>
            </a:extLst>
          </p:cNvPr>
          <p:cNvSpPr/>
          <p:nvPr/>
        </p:nvSpPr>
        <p:spPr>
          <a:xfrm>
            <a:off x="653143" y="2393843"/>
            <a:ext cx="2377440" cy="3185569"/>
          </a:xfrm>
          <a:prstGeom prst="roundRect">
            <a:avLst>
              <a:gd name="adj" fmla="val 3848"/>
            </a:avLst>
          </a:prstGeom>
          <a:solidFill>
            <a:schemeClr val="bg1"/>
          </a:solidFill>
          <a:ln w="9525">
            <a:noFill/>
          </a:ln>
          <a:effectLst>
            <a:outerShdw blurRad="25400" dist="127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タイアップ広告</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sz="1600" dirty="0"/>
              <a:t>特徴</a:t>
            </a:r>
            <a:r>
              <a:rPr lang="ja-JP" altLang="en-US" sz="2400" dirty="0"/>
              <a:t>①</a:t>
            </a:r>
            <a:r>
              <a:rPr lang="ja-JP" altLang="en-US" dirty="0"/>
              <a:t>：ターゲットを効率的に捕捉</a:t>
            </a:r>
          </a:p>
        </p:txBody>
      </p:sp>
      <p:sp>
        <p:nvSpPr>
          <p:cNvPr id="3" name="正方形/長方形 2">
            <a:extLst>
              <a:ext uri="{FF2B5EF4-FFF2-40B4-BE49-F238E27FC236}">
                <a16:creationId xmlns:a16="http://schemas.microsoft.com/office/drawing/2014/main" id="{BD68E225-9453-EF3A-20BA-670C6150C75F}"/>
              </a:ext>
            </a:extLst>
          </p:cNvPr>
          <p:cNvSpPr/>
          <p:nvPr/>
        </p:nvSpPr>
        <p:spPr>
          <a:xfrm>
            <a:off x="479424" y="1083274"/>
            <a:ext cx="11233151" cy="301621"/>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ターゲティング広告、特化型メディア読者から</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コアターゲット層を</a:t>
            </a:r>
            <a:r>
              <a:rPr kumimoji="0" lang="ja-JP" altLang="en-US" sz="1600" b="1" kern="0" dirty="0">
                <a:solidFill>
                  <a:schemeClr val="accent6"/>
                </a:solidFill>
                <a:latin typeface="Meiryo" panose="020B0604030504040204" pitchFamily="34" charset="-128"/>
                <a:ea typeface="メイリオ"/>
                <a:cs typeface="+mn-lt"/>
              </a:rPr>
              <a:t>タイアップに</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集客</a:t>
            </a:r>
          </a:p>
        </p:txBody>
      </p:sp>
      <p:sp>
        <p:nvSpPr>
          <p:cNvPr id="4" name="テキスト ボックス 3">
            <a:extLst>
              <a:ext uri="{FF2B5EF4-FFF2-40B4-BE49-F238E27FC236}">
                <a16:creationId xmlns:a16="http://schemas.microsoft.com/office/drawing/2014/main" id="{16165055-9246-2D18-17CB-CAE2C3E8103B}"/>
              </a:ext>
            </a:extLst>
          </p:cNvPr>
          <p:cNvSpPr txBox="1">
            <a:spLocks noChangeAspect="1"/>
          </p:cNvSpPr>
          <p:nvPr/>
        </p:nvSpPr>
        <p:spPr>
          <a:xfrm>
            <a:off x="6983627" y="82639"/>
            <a:ext cx="648000" cy="648000"/>
          </a:xfrm>
          <a:prstGeom prst="ellipse">
            <a:avLst/>
          </a:prstGeom>
          <a:solidFill>
            <a:schemeClr val="accent4">
              <a:lumMod val="60000"/>
              <a:lumOff val="40000"/>
            </a:schemeClr>
          </a:solidFill>
        </p:spPr>
        <p:txBody>
          <a:bodyPr wrap="none" rtlCol="0" anchor="ctr">
            <a:noAutofit/>
          </a:bodyPr>
          <a:lstStyle/>
          <a:p>
            <a:pPr lvl="0" algn="ctr">
              <a:lnSpc>
                <a:spcPct val="110000"/>
              </a:lnSpc>
              <a:buClr>
                <a:srgbClr val="000000"/>
              </a:buClr>
            </a:pPr>
            <a:r>
              <a:rPr lang="ja-JP" altLang="en-US" sz="900" b="1" kern="0" dirty="0">
                <a:solidFill>
                  <a:schemeClr val="accent3"/>
                </a:solidFill>
                <a:latin typeface="メイリオ" panose="020B0604030504040204" pitchFamily="50" charset="-128"/>
                <a:cs typeface="Arial"/>
                <a:sym typeface="Arial"/>
              </a:rPr>
              <a:t>ターゲットを</a:t>
            </a:r>
            <a:endParaRPr lang="en-US" altLang="ja-JP" sz="900" b="1" kern="0" dirty="0">
              <a:solidFill>
                <a:schemeClr val="accent3"/>
              </a:solidFill>
              <a:latin typeface="メイリオ" panose="020B0604030504040204" pitchFamily="50" charset="-128"/>
              <a:cs typeface="Arial"/>
              <a:sym typeface="Arial"/>
            </a:endParaRPr>
          </a:p>
          <a:p>
            <a:pPr lvl="0" algn="ctr">
              <a:lnSpc>
                <a:spcPct val="110000"/>
              </a:lnSpc>
              <a:buClr>
                <a:srgbClr val="000000"/>
              </a:buClr>
            </a:pPr>
            <a:r>
              <a:rPr lang="ja-JP" altLang="en-US" sz="900" b="1" kern="0" dirty="0">
                <a:solidFill>
                  <a:schemeClr val="accent3"/>
                </a:solidFill>
                <a:latin typeface="メイリオ" panose="020B0604030504040204" pitchFamily="50" charset="-128"/>
                <a:cs typeface="Arial"/>
                <a:sym typeface="Arial"/>
              </a:rPr>
              <a:t>効率的に捕捉</a:t>
            </a:r>
          </a:p>
        </p:txBody>
      </p:sp>
      <p:sp>
        <p:nvSpPr>
          <p:cNvPr id="21" name="テキスト ボックス 20">
            <a:extLst>
              <a:ext uri="{FF2B5EF4-FFF2-40B4-BE49-F238E27FC236}">
                <a16:creationId xmlns:a16="http://schemas.microsoft.com/office/drawing/2014/main" id="{9DF27EF6-A412-D18E-2612-2E660A0D6F19}"/>
              </a:ext>
            </a:extLst>
          </p:cNvPr>
          <p:cNvSpPr txBox="1">
            <a:spLocks noChangeAspect="1"/>
          </p:cNvSpPr>
          <p:nvPr/>
        </p:nvSpPr>
        <p:spPr>
          <a:xfrm>
            <a:off x="7865049" y="82639"/>
            <a:ext cx="648000" cy="648000"/>
          </a:xfrm>
          <a:prstGeom prst="ellipse">
            <a:avLst/>
          </a:prstGeom>
          <a:solidFill>
            <a:schemeClr val="accent4">
              <a:lumMod val="20000"/>
              <a:lumOff val="80000"/>
            </a:schemeClr>
          </a:solidFill>
        </p:spPr>
        <p:txBody>
          <a:bodyPr wrap="none" rtlCol="0" anchor="ctr">
            <a:noAutofit/>
          </a:bodyPr>
          <a:lstStyle/>
          <a:p>
            <a:pPr lvl="0" algn="ctr">
              <a:lnSpc>
                <a:spcPct val="110000"/>
              </a:lnSpc>
              <a:buClr>
                <a:srgbClr val="000000"/>
              </a:buClr>
            </a:pPr>
            <a:r>
              <a:rPr lang="ja-JP" altLang="en-US" sz="900" b="1" kern="0">
                <a:solidFill>
                  <a:schemeClr val="bg2"/>
                </a:solidFill>
                <a:latin typeface="メイリオ" panose="020B0604030504040204" pitchFamily="50" charset="-128"/>
                <a:cs typeface="Arial"/>
                <a:sym typeface="Arial"/>
              </a:rPr>
              <a:t>共感性の高い</a:t>
            </a:r>
          </a:p>
          <a:p>
            <a:pPr lvl="0" algn="ctr">
              <a:lnSpc>
                <a:spcPct val="110000"/>
              </a:lnSpc>
              <a:buClr>
                <a:srgbClr val="000000"/>
              </a:buClr>
            </a:pPr>
            <a:r>
              <a:rPr lang="ja-JP" altLang="en-US" sz="900" b="1" kern="0">
                <a:solidFill>
                  <a:schemeClr val="bg2"/>
                </a:solidFill>
                <a:latin typeface="メイリオ" panose="020B0604030504040204" pitchFamily="50" charset="-128"/>
                <a:cs typeface="Arial"/>
                <a:sym typeface="Arial"/>
              </a:rPr>
              <a:t>コンテンツ</a:t>
            </a:r>
            <a:endParaRPr lang="ja-JP" altLang="en-US" sz="900" b="1" kern="0" dirty="0">
              <a:solidFill>
                <a:schemeClr val="bg2"/>
              </a:solidFill>
              <a:latin typeface="メイリオ" panose="020B0604030504040204" pitchFamily="50" charset="-128"/>
              <a:cs typeface="Arial"/>
              <a:sym typeface="Arial"/>
            </a:endParaRPr>
          </a:p>
        </p:txBody>
      </p:sp>
      <p:sp>
        <p:nvSpPr>
          <p:cNvPr id="22" name="テキスト ボックス 21">
            <a:extLst>
              <a:ext uri="{FF2B5EF4-FFF2-40B4-BE49-F238E27FC236}">
                <a16:creationId xmlns:a16="http://schemas.microsoft.com/office/drawing/2014/main" id="{5D6E7CF4-EA7C-EEBA-F92F-6729A6898D4A}"/>
              </a:ext>
            </a:extLst>
          </p:cNvPr>
          <p:cNvSpPr txBox="1">
            <a:spLocks noChangeAspect="1"/>
          </p:cNvSpPr>
          <p:nvPr/>
        </p:nvSpPr>
        <p:spPr>
          <a:xfrm>
            <a:off x="8746471" y="82639"/>
            <a:ext cx="648000" cy="648000"/>
          </a:xfrm>
          <a:prstGeom prst="ellipse">
            <a:avLst/>
          </a:prstGeom>
          <a:solidFill>
            <a:schemeClr val="accent4">
              <a:lumMod val="20000"/>
              <a:lumOff val="80000"/>
            </a:schemeClr>
          </a:solidFill>
        </p:spPr>
        <p:txBody>
          <a:bodyPr wrap="none" rtlCol="0" anchor="ctr">
            <a:noAutofit/>
          </a:bodyPr>
          <a:lstStyle/>
          <a:p>
            <a:pPr lvl="0" algn="ctr">
              <a:lnSpc>
                <a:spcPct val="110000"/>
              </a:lnSpc>
              <a:buClr>
                <a:srgbClr val="000000"/>
              </a:buClr>
            </a:pPr>
            <a:r>
              <a:rPr lang="ja-JP" altLang="en-US" sz="900" b="1" kern="0">
                <a:solidFill>
                  <a:schemeClr val="bg2"/>
                </a:solidFill>
                <a:latin typeface="メイリオ" panose="020B0604030504040204" pitchFamily="50" charset="-128"/>
                <a:cs typeface="Arial"/>
                <a:sym typeface="Arial"/>
              </a:rPr>
              <a:t>ブランドへの</a:t>
            </a:r>
          </a:p>
          <a:p>
            <a:pPr lvl="0" algn="ctr">
              <a:lnSpc>
                <a:spcPct val="110000"/>
              </a:lnSpc>
              <a:buClr>
                <a:srgbClr val="000000"/>
              </a:buClr>
            </a:pPr>
            <a:r>
              <a:rPr lang="ja-JP" altLang="en-US" sz="900" b="1" kern="0">
                <a:solidFill>
                  <a:schemeClr val="bg2"/>
                </a:solidFill>
                <a:latin typeface="メイリオ" panose="020B0604030504040204" pitchFamily="50" charset="-128"/>
                <a:cs typeface="Arial"/>
                <a:sym typeface="Arial"/>
              </a:rPr>
              <a:t>態度変容</a:t>
            </a:r>
            <a:endParaRPr lang="ja-JP" altLang="en-US" sz="900" b="1" kern="0" dirty="0">
              <a:solidFill>
                <a:schemeClr val="bg2"/>
              </a:solidFill>
              <a:latin typeface="メイリオ" panose="020B0604030504040204" pitchFamily="50" charset="-128"/>
              <a:cs typeface="Arial"/>
              <a:sym typeface="Arial"/>
            </a:endParaRPr>
          </a:p>
        </p:txBody>
      </p:sp>
      <p:sp>
        <p:nvSpPr>
          <p:cNvPr id="27" name="片側の 2 つの角を丸めた四角形 26">
            <a:extLst>
              <a:ext uri="{FF2B5EF4-FFF2-40B4-BE49-F238E27FC236}">
                <a16:creationId xmlns:a16="http://schemas.microsoft.com/office/drawing/2014/main" id="{823D40C6-0B5B-BA09-3F29-495689EC5BA4}"/>
              </a:ext>
            </a:extLst>
          </p:cNvPr>
          <p:cNvSpPr/>
          <p:nvPr/>
        </p:nvSpPr>
        <p:spPr>
          <a:xfrm>
            <a:off x="479425" y="1651819"/>
            <a:ext cx="2740182" cy="617713"/>
          </a:xfrm>
          <a:prstGeom prst="round2SameRect">
            <a:avLst>
              <a:gd name="adj1" fmla="val 0"/>
              <a:gd name="adj2" fmla="val 0"/>
            </a:avLst>
          </a:prstGeom>
          <a:solidFill>
            <a:schemeClr val="accent4">
              <a:lumMod val="60000"/>
              <a:lumOff val="40000"/>
            </a:schemeClr>
          </a:solidFill>
          <a:ln w="25400" cap="flat" cmpd="sng" algn="ctr">
            <a:noFill/>
            <a:prstDash val="solid"/>
          </a:ln>
          <a:effectLst/>
        </p:spPr>
        <p:txBody>
          <a:bodyPr tIns="0" bIns="0" rtlCol="0" anchor="ctr"/>
          <a:lstStyle/>
          <a:p>
            <a:pPr algn="ctr">
              <a:lnSpc>
                <a:spcPct val="120000"/>
              </a:lnSpc>
              <a:buClr>
                <a:srgbClr val="000000"/>
              </a:buClr>
              <a:buFont typeface="Arial"/>
              <a:buNone/>
            </a:pPr>
            <a:r>
              <a:rPr lang="en-US" altLang="ja-JP" sz="1400" b="1" kern="0" dirty="0">
                <a:solidFill>
                  <a:schemeClr val="accent6"/>
                </a:solidFill>
                <a:latin typeface="メイリオ" panose="020B0604030504040204" pitchFamily="50" charset="-128"/>
                <a:cs typeface="Arial"/>
                <a:sym typeface="Arial"/>
              </a:rPr>
              <a:t>Yahoo!</a:t>
            </a:r>
            <a:r>
              <a:rPr lang="ja-JP" altLang="en-US" sz="1400" b="1" kern="0" dirty="0">
                <a:solidFill>
                  <a:schemeClr val="accent6"/>
                </a:solidFill>
                <a:latin typeface="メイリオ" panose="020B0604030504040204" pitchFamily="50" charset="-128"/>
                <a:cs typeface="Arial"/>
                <a:sym typeface="Arial"/>
              </a:rPr>
              <a:t>広告での</a:t>
            </a:r>
            <a:endParaRPr lang="en-US" altLang="ja-JP" sz="1400" b="1" kern="0" dirty="0">
              <a:solidFill>
                <a:schemeClr val="accent6"/>
              </a:solidFill>
              <a:latin typeface="メイリオ" panose="020B0604030504040204" pitchFamily="50" charset="-128"/>
              <a:cs typeface="Arial"/>
              <a:sym typeface="Arial"/>
            </a:endParaRPr>
          </a:p>
          <a:p>
            <a:pPr algn="ctr">
              <a:lnSpc>
                <a:spcPct val="120000"/>
              </a:lnSpc>
              <a:buClr>
                <a:srgbClr val="000000"/>
              </a:buClr>
              <a:buFont typeface="Arial"/>
              <a:buNone/>
            </a:pPr>
            <a:r>
              <a:rPr lang="ja-JP" altLang="en-US" sz="1400" b="1" kern="0" dirty="0">
                <a:solidFill>
                  <a:schemeClr val="accent6"/>
                </a:solidFill>
                <a:latin typeface="メイリオ" panose="020B0604030504040204" pitchFamily="50" charset="-128"/>
                <a:cs typeface="Arial"/>
                <a:sym typeface="Arial"/>
              </a:rPr>
              <a:t>属性指定</a:t>
            </a:r>
            <a:r>
              <a:rPr lang="ja-JP" altLang="en-US" sz="1400" b="1" kern="0" dirty="0">
                <a:solidFill>
                  <a:schemeClr val="accent3"/>
                </a:solidFill>
                <a:latin typeface="メイリオ" panose="020B0604030504040204" pitchFamily="50" charset="-128"/>
                <a:cs typeface="Arial"/>
                <a:sym typeface="Arial"/>
              </a:rPr>
              <a:t>による集客</a:t>
            </a:r>
            <a:endParaRPr lang="en-US" altLang="ja-JP" sz="1400" b="1" kern="0" dirty="0">
              <a:solidFill>
                <a:schemeClr val="accent3"/>
              </a:solidFill>
              <a:latin typeface="メイリオ" panose="020B0604030504040204" pitchFamily="50" charset="-128"/>
              <a:cs typeface="Arial"/>
              <a:sym typeface="Arial"/>
            </a:endParaRPr>
          </a:p>
        </p:txBody>
      </p:sp>
      <p:sp>
        <p:nvSpPr>
          <p:cNvPr id="37" name="片側の 2 つの角を丸めた四角形 36">
            <a:extLst>
              <a:ext uri="{FF2B5EF4-FFF2-40B4-BE49-F238E27FC236}">
                <a16:creationId xmlns:a16="http://schemas.microsoft.com/office/drawing/2014/main" id="{90C2C096-36DC-4EEE-F8AA-013101650AF1}"/>
              </a:ext>
            </a:extLst>
          </p:cNvPr>
          <p:cNvSpPr/>
          <p:nvPr/>
        </p:nvSpPr>
        <p:spPr>
          <a:xfrm>
            <a:off x="3745140" y="1651819"/>
            <a:ext cx="7967435" cy="617713"/>
          </a:xfrm>
          <a:prstGeom prst="round2SameRect">
            <a:avLst>
              <a:gd name="adj1" fmla="val 0"/>
              <a:gd name="adj2" fmla="val 0"/>
            </a:avLst>
          </a:prstGeom>
          <a:solidFill>
            <a:schemeClr val="accent4">
              <a:lumMod val="60000"/>
              <a:lumOff val="40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特化型メディア読者＝</a:t>
            </a:r>
            <a:r>
              <a:rPr kumimoji="0" lang="ja-JP" altLang="en-US" sz="1400" b="1" u="none" strike="noStrike" kern="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発信情報ジャンルへの高関心層</a:t>
            </a:r>
            <a:r>
              <a:rPr kumimoji="0" lang="ja-JP" altLang="en-US" sz="1400" b="1"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を集客</a:t>
            </a:r>
          </a:p>
        </p:txBody>
      </p:sp>
      <p:pic>
        <p:nvPicPr>
          <p:cNvPr id="41" name="Picture 6">
            <a:extLst>
              <a:ext uri="{FF2B5EF4-FFF2-40B4-BE49-F238E27FC236}">
                <a16:creationId xmlns:a16="http://schemas.microsoft.com/office/drawing/2014/main" id="{1E1D1BBE-F08F-FA58-E75A-50CDDF95E0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7537" y="2677357"/>
            <a:ext cx="1476000" cy="208231"/>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8">
            <a:extLst>
              <a:ext uri="{FF2B5EF4-FFF2-40B4-BE49-F238E27FC236}">
                <a16:creationId xmlns:a16="http://schemas.microsoft.com/office/drawing/2014/main" id="{E3E66113-5ED8-605E-A4D2-37D8DE37CC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68380" y="2563685"/>
            <a:ext cx="1283515" cy="347791"/>
          </a:xfrm>
          <a:prstGeom prst="rect">
            <a:avLst/>
          </a:prstGeom>
          <a:noFill/>
          <a:extLst>
            <a:ext uri="{909E8E84-426E-40DD-AFC4-6F175D3DCCD1}">
              <a14:hiddenFill xmlns:a14="http://schemas.microsoft.com/office/drawing/2010/main">
                <a:solidFill>
                  <a:srgbClr val="FFFFFF"/>
                </a:solidFill>
              </a14:hiddenFill>
            </a:ext>
          </a:extLst>
        </p:spPr>
      </p:pic>
      <p:pic>
        <p:nvPicPr>
          <p:cNvPr id="46" name="図 45" descr="ロゴ が含まれている画像&#10;&#10;自動的に生成された説明">
            <a:extLst>
              <a:ext uri="{FF2B5EF4-FFF2-40B4-BE49-F238E27FC236}">
                <a16:creationId xmlns:a16="http://schemas.microsoft.com/office/drawing/2014/main" id="{DEF16D80-8471-7597-27A0-AA29BD51F32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85400" y="2633561"/>
            <a:ext cx="1291587" cy="250378"/>
          </a:xfrm>
          <a:prstGeom prst="rect">
            <a:avLst/>
          </a:prstGeom>
        </p:spPr>
      </p:pic>
      <p:pic>
        <p:nvPicPr>
          <p:cNvPr id="48" name="図 3" descr="テキスト, ロゴ&#10;&#10;説明は自動で生成されたものです">
            <a:extLst>
              <a:ext uri="{FF2B5EF4-FFF2-40B4-BE49-F238E27FC236}">
                <a16:creationId xmlns:a16="http://schemas.microsoft.com/office/drawing/2014/main" id="{6EFC49EC-F2CD-E2FC-F149-63055C9683D8}"/>
              </a:ext>
            </a:extLst>
          </p:cNvPr>
          <p:cNvPicPr>
            <a:picLocks noChangeAspect="1"/>
          </p:cNvPicPr>
          <p:nvPr/>
        </p:nvPicPr>
        <p:blipFill>
          <a:blip r:embed="rId7"/>
          <a:stretch>
            <a:fillRect/>
          </a:stretch>
        </p:blipFill>
        <p:spPr>
          <a:xfrm>
            <a:off x="6162848" y="2500840"/>
            <a:ext cx="1198971" cy="502980"/>
          </a:xfrm>
          <a:prstGeom prst="rect">
            <a:avLst/>
          </a:prstGeom>
        </p:spPr>
      </p:pic>
      <p:sp>
        <p:nvSpPr>
          <p:cNvPr id="83" name="テキスト ボックス 82">
            <a:extLst>
              <a:ext uri="{FF2B5EF4-FFF2-40B4-BE49-F238E27FC236}">
                <a16:creationId xmlns:a16="http://schemas.microsoft.com/office/drawing/2014/main" id="{BBA6CDF0-FAB5-0C5E-C6BF-3AA0D04EF5E4}"/>
              </a:ext>
            </a:extLst>
          </p:cNvPr>
          <p:cNvSpPr txBox="1"/>
          <p:nvPr/>
        </p:nvSpPr>
        <p:spPr>
          <a:xfrm>
            <a:off x="4108683" y="3304392"/>
            <a:ext cx="1441420" cy="340093"/>
          </a:xfrm>
          <a:prstGeom prst="rect">
            <a:avLst/>
          </a:prstGeom>
          <a:noFill/>
        </p:spPr>
        <p:txBody>
          <a:bodyPr wrap="none" rtlCol="0">
            <a:spAutoFit/>
          </a:bodyPr>
          <a:lstStyle/>
          <a:p>
            <a:pPr algn="ctr">
              <a:lnSpc>
                <a:spcPct val="120000"/>
              </a:lnSpc>
              <a:buClr>
                <a:srgbClr val="000000"/>
              </a:buClr>
              <a:buFont typeface="Arial"/>
              <a:buNone/>
            </a:pPr>
            <a:r>
              <a:rPr lang="ja-JP" altLang="en-US" sz="1400" b="1" kern="0">
                <a:solidFill>
                  <a:schemeClr val="accent3"/>
                </a:solidFill>
                <a:latin typeface="メイリオ" panose="020B0604030504040204" pitchFamily="50" charset="-128"/>
                <a:cs typeface="Arial"/>
                <a:sym typeface="Arial"/>
              </a:rPr>
              <a:t>スポーツ関心層</a:t>
            </a:r>
            <a:endParaRPr lang="en-US" altLang="ja-JP" sz="1400" b="1" kern="0" dirty="0">
              <a:solidFill>
                <a:schemeClr val="accent3"/>
              </a:solidFill>
              <a:latin typeface="メイリオ" panose="020B0604030504040204" pitchFamily="50" charset="-128"/>
              <a:cs typeface="Arial"/>
              <a:sym typeface="Arial"/>
            </a:endParaRPr>
          </a:p>
        </p:txBody>
      </p:sp>
      <p:cxnSp>
        <p:nvCxnSpPr>
          <p:cNvPr id="85" name="直線コネクタ 84">
            <a:extLst>
              <a:ext uri="{FF2B5EF4-FFF2-40B4-BE49-F238E27FC236}">
                <a16:creationId xmlns:a16="http://schemas.microsoft.com/office/drawing/2014/main" id="{173582CB-28C4-D731-6003-9B5A209016E3}"/>
              </a:ext>
            </a:extLst>
          </p:cNvPr>
          <p:cNvCxnSpPr>
            <a:cxnSpLocks/>
          </p:cNvCxnSpPr>
          <p:nvPr/>
        </p:nvCxnSpPr>
        <p:spPr>
          <a:xfrm>
            <a:off x="833863" y="3096211"/>
            <a:ext cx="2016000" cy="0"/>
          </a:xfrm>
          <a:prstGeom prst="line">
            <a:avLst/>
          </a:prstGeom>
          <a:ln w="19050" cap="rnd">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6" name="直線コネクタ 85">
            <a:extLst>
              <a:ext uri="{FF2B5EF4-FFF2-40B4-BE49-F238E27FC236}">
                <a16:creationId xmlns:a16="http://schemas.microsoft.com/office/drawing/2014/main" id="{92FC93D0-8712-15CB-B320-6A54E4BA2E66}"/>
              </a:ext>
            </a:extLst>
          </p:cNvPr>
          <p:cNvCxnSpPr>
            <a:cxnSpLocks/>
          </p:cNvCxnSpPr>
          <p:nvPr/>
        </p:nvCxnSpPr>
        <p:spPr>
          <a:xfrm>
            <a:off x="4043783" y="3096211"/>
            <a:ext cx="1571221" cy="0"/>
          </a:xfrm>
          <a:prstGeom prst="line">
            <a:avLst/>
          </a:prstGeom>
          <a:ln w="19050" cap="rnd">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8" name="直線コネクタ 87">
            <a:extLst>
              <a:ext uri="{FF2B5EF4-FFF2-40B4-BE49-F238E27FC236}">
                <a16:creationId xmlns:a16="http://schemas.microsoft.com/office/drawing/2014/main" id="{F74B0773-05BA-ACDD-D370-1753BDFF42A7}"/>
              </a:ext>
            </a:extLst>
          </p:cNvPr>
          <p:cNvCxnSpPr>
            <a:cxnSpLocks/>
          </p:cNvCxnSpPr>
          <p:nvPr/>
        </p:nvCxnSpPr>
        <p:spPr>
          <a:xfrm>
            <a:off x="5976855" y="3096211"/>
            <a:ext cx="1571221" cy="0"/>
          </a:xfrm>
          <a:prstGeom prst="line">
            <a:avLst/>
          </a:prstGeom>
          <a:ln w="19050" cap="rnd">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9" name="直線コネクタ 88">
            <a:extLst>
              <a:ext uri="{FF2B5EF4-FFF2-40B4-BE49-F238E27FC236}">
                <a16:creationId xmlns:a16="http://schemas.microsoft.com/office/drawing/2014/main" id="{990B84C0-44D3-2E98-BB13-3F453E904F17}"/>
              </a:ext>
            </a:extLst>
          </p:cNvPr>
          <p:cNvCxnSpPr>
            <a:cxnSpLocks/>
          </p:cNvCxnSpPr>
          <p:nvPr/>
        </p:nvCxnSpPr>
        <p:spPr>
          <a:xfrm>
            <a:off x="7909927" y="3096211"/>
            <a:ext cx="1571221" cy="0"/>
          </a:xfrm>
          <a:prstGeom prst="line">
            <a:avLst/>
          </a:prstGeom>
          <a:ln w="19050" cap="rnd">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0" name="直線コネクタ 89">
            <a:extLst>
              <a:ext uri="{FF2B5EF4-FFF2-40B4-BE49-F238E27FC236}">
                <a16:creationId xmlns:a16="http://schemas.microsoft.com/office/drawing/2014/main" id="{F620D450-8F67-D8A8-78CF-48FED02E3C1A}"/>
              </a:ext>
            </a:extLst>
          </p:cNvPr>
          <p:cNvCxnSpPr>
            <a:cxnSpLocks/>
          </p:cNvCxnSpPr>
          <p:nvPr/>
        </p:nvCxnSpPr>
        <p:spPr>
          <a:xfrm>
            <a:off x="9842998" y="3096211"/>
            <a:ext cx="1571221" cy="0"/>
          </a:xfrm>
          <a:prstGeom prst="line">
            <a:avLst/>
          </a:prstGeom>
          <a:ln w="19050" cap="rnd">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99" name="テキスト ボックス 98">
            <a:extLst>
              <a:ext uri="{FF2B5EF4-FFF2-40B4-BE49-F238E27FC236}">
                <a16:creationId xmlns:a16="http://schemas.microsoft.com/office/drawing/2014/main" id="{F623A441-A1AE-0F33-7530-0E3DF7A40A55}"/>
              </a:ext>
            </a:extLst>
          </p:cNvPr>
          <p:cNvSpPr txBox="1"/>
          <p:nvPr/>
        </p:nvSpPr>
        <p:spPr>
          <a:xfrm>
            <a:off x="6149958" y="3304392"/>
            <a:ext cx="1225014" cy="340093"/>
          </a:xfrm>
          <a:prstGeom prst="rect">
            <a:avLst/>
          </a:prstGeom>
          <a:noFill/>
        </p:spPr>
        <p:txBody>
          <a:bodyPr wrap="none" rtlCol="0">
            <a:spAutoFit/>
          </a:bodyPr>
          <a:lstStyle/>
          <a:p>
            <a:pPr algn="ctr">
              <a:lnSpc>
                <a:spcPct val="120000"/>
              </a:lnSpc>
              <a:buClr>
                <a:srgbClr val="000000"/>
              </a:buClr>
              <a:buFont typeface="Arial"/>
              <a:buNone/>
            </a:pPr>
            <a:r>
              <a:rPr lang="en" altLang="ja-JP" sz="1400" b="1" kern="0" dirty="0">
                <a:solidFill>
                  <a:schemeClr val="accent3"/>
                </a:solidFill>
                <a:latin typeface="メイリオ" panose="020B0604030504040204" pitchFamily="50" charset="-128"/>
                <a:cs typeface="Arial"/>
                <a:sym typeface="Arial"/>
              </a:rPr>
              <a:t>SDGs</a:t>
            </a:r>
            <a:r>
              <a:rPr lang="ja-JP" altLang="en-US" sz="1400" b="1" kern="0">
                <a:solidFill>
                  <a:schemeClr val="accent3"/>
                </a:solidFill>
                <a:latin typeface="メイリオ" panose="020B0604030504040204" pitchFamily="50" charset="-128"/>
                <a:cs typeface="Arial"/>
                <a:sym typeface="Arial"/>
              </a:rPr>
              <a:t>関心層</a:t>
            </a:r>
            <a:endParaRPr lang="en-US" altLang="ja-JP" sz="1400" b="1" kern="0" dirty="0">
              <a:solidFill>
                <a:schemeClr val="accent3"/>
              </a:solidFill>
              <a:latin typeface="メイリオ" panose="020B0604030504040204" pitchFamily="50" charset="-128"/>
              <a:cs typeface="Arial"/>
              <a:sym typeface="Arial"/>
            </a:endParaRPr>
          </a:p>
        </p:txBody>
      </p:sp>
      <p:sp>
        <p:nvSpPr>
          <p:cNvPr id="100" name="テキスト ボックス 99">
            <a:extLst>
              <a:ext uri="{FF2B5EF4-FFF2-40B4-BE49-F238E27FC236}">
                <a16:creationId xmlns:a16="http://schemas.microsoft.com/office/drawing/2014/main" id="{F917930C-244F-A500-DABE-4B00CAB02633}"/>
              </a:ext>
            </a:extLst>
          </p:cNvPr>
          <p:cNvSpPr txBox="1"/>
          <p:nvPr/>
        </p:nvSpPr>
        <p:spPr>
          <a:xfrm>
            <a:off x="7974827" y="3304392"/>
            <a:ext cx="1441420" cy="340093"/>
          </a:xfrm>
          <a:prstGeom prst="rect">
            <a:avLst/>
          </a:prstGeom>
          <a:noFill/>
        </p:spPr>
        <p:txBody>
          <a:bodyPr wrap="none" rtlCol="0">
            <a:spAutoFit/>
          </a:bodyPr>
          <a:lstStyle/>
          <a:p>
            <a:pPr algn="ctr">
              <a:lnSpc>
                <a:spcPct val="120000"/>
              </a:lnSpc>
              <a:buClr>
                <a:srgbClr val="000000"/>
              </a:buClr>
              <a:buFont typeface="Arial"/>
              <a:buNone/>
            </a:pPr>
            <a:r>
              <a:rPr lang="ja-JP" altLang="en-US" sz="1400" b="1" kern="0">
                <a:solidFill>
                  <a:schemeClr val="accent3"/>
                </a:solidFill>
                <a:latin typeface="メイリオ" panose="020B0604030504040204" pitchFamily="50" charset="-128"/>
                <a:cs typeface="Arial"/>
                <a:sym typeface="Arial"/>
              </a:rPr>
              <a:t>金融商品関心層</a:t>
            </a:r>
            <a:endParaRPr lang="en-US" altLang="ja-JP" sz="1400" b="1" kern="0" dirty="0">
              <a:solidFill>
                <a:schemeClr val="accent3"/>
              </a:solidFill>
              <a:latin typeface="メイリオ" panose="020B0604030504040204" pitchFamily="50" charset="-128"/>
              <a:cs typeface="Arial"/>
              <a:sym typeface="Arial"/>
            </a:endParaRPr>
          </a:p>
        </p:txBody>
      </p:sp>
      <p:sp>
        <p:nvSpPr>
          <p:cNvPr id="101" name="テキスト ボックス 100">
            <a:extLst>
              <a:ext uri="{FF2B5EF4-FFF2-40B4-BE49-F238E27FC236}">
                <a16:creationId xmlns:a16="http://schemas.microsoft.com/office/drawing/2014/main" id="{0D02D881-D268-6388-A5F3-407A1CA08A41}"/>
              </a:ext>
            </a:extLst>
          </p:cNvPr>
          <p:cNvSpPr txBox="1"/>
          <p:nvPr/>
        </p:nvSpPr>
        <p:spPr>
          <a:xfrm>
            <a:off x="9997666" y="3304392"/>
            <a:ext cx="1261884" cy="340093"/>
          </a:xfrm>
          <a:prstGeom prst="rect">
            <a:avLst/>
          </a:prstGeom>
          <a:noFill/>
        </p:spPr>
        <p:txBody>
          <a:bodyPr wrap="none" rtlCol="0">
            <a:spAutoFit/>
          </a:bodyPr>
          <a:lstStyle/>
          <a:p>
            <a:pPr algn="ctr">
              <a:lnSpc>
                <a:spcPct val="120000"/>
              </a:lnSpc>
              <a:buClr>
                <a:srgbClr val="000000"/>
              </a:buClr>
              <a:buFont typeface="Arial"/>
              <a:buNone/>
            </a:pPr>
            <a:r>
              <a:rPr lang="ja-JP" altLang="en-US" sz="1400" b="1" kern="0">
                <a:solidFill>
                  <a:schemeClr val="accent3"/>
                </a:solidFill>
                <a:latin typeface="メイリオ" panose="020B0604030504040204" pitchFamily="50" charset="-128"/>
                <a:cs typeface="Arial"/>
                <a:sym typeface="Arial"/>
              </a:rPr>
              <a:t>自動車関心層</a:t>
            </a:r>
            <a:endParaRPr lang="en-US" altLang="ja-JP" sz="1400" b="1" kern="0" dirty="0">
              <a:solidFill>
                <a:schemeClr val="accent3"/>
              </a:solidFill>
              <a:latin typeface="メイリオ" panose="020B0604030504040204" pitchFamily="50" charset="-128"/>
              <a:cs typeface="Arial"/>
              <a:sym typeface="Arial"/>
            </a:endParaRPr>
          </a:p>
        </p:txBody>
      </p:sp>
      <p:pic>
        <p:nvPicPr>
          <p:cNvPr id="6" name="図 5" descr="人, 男, 屋外, 草 が含まれている画像&#10;&#10;自動的に生成された説明">
            <a:extLst>
              <a:ext uri="{FF2B5EF4-FFF2-40B4-BE49-F238E27FC236}">
                <a16:creationId xmlns:a16="http://schemas.microsoft.com/office/drawing/2014/main" id="{4573DCC9-A0C5-4790-D768-4AF774AD7E2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3652" r="23652"/>
          <a:stretch/>
        </p:blipFill>
        <p:spPr>
          <a:xfrm>
            <a:off x="4035223" y="3875213"/>
            <a:ext cx="1591941" cy="1591941"/>
          </a:xfrm>
          <a:prstGeom prst="rect">
            <a:avLst/>
          </a:prstGeom>
          <a:effectLst>
            <a:outerShdw blurRad="38100" dist="25400" dir="2700000" algn="tl" rotWithShape="0">
              <a:prstClr val="black">
                <a:alpha val="40000"/>
              </a:prstClr>
            </a:outerShdw>
          </a:effectLst>
        </p:spPr>
      </p:pic>
      <p:pic>
        <p:nvPicPr>
          <p:cNvPr id="9" name="図 8">
            <a:extLst>
              <a:ext uri="{FF2B5EF4-FFF2-40B4-BE49-F238E27FC236}">
                <a16:creationId xmlns:a16="http://schemas.microsoft.com/office/drawing/2014/main" id="{0AF32055-F40E-B746-0694-2954D866B280}"/>
              </a:ext>
            </a:extLst>
          </p:cNvPr>
          <p:cNvPicPr>
            <a:picLocks noChangeAspect="1"/>
          </p:cNvPicPr>
          <p:nvPr/>
        </p:nvPicPr>
        <p:blipFill>
          <a:blip r:embed="rId9" cstate="screen">
            <a:extLst>
              <a:ext uri="{28A0092B-C50C-407E-A947-70E740481C1C}">
                <a14:useLocalDpi xmlns:a14="http://schemas.microsoft.com/office/drawing/2010/main"/>
              </a:ext>
            </a:extLst>
          </a:blip>
          <a:srcRect l="16625" r="16625"/>
          <a:stretch/>
        </p:blipFill>
        <p:spPr>
          <a:xfrm>
            <a:off x="5966495" y="3875213"/>
            <a:ext cx="1591941" cy="1591941"/>
          </a:xfrm>
          <a:prstGeom prst="rect">
            <a:avLst/>
          </a:prstGeom>
          <a:effectLst>
            <a:outerShdw blurRad="38100" dist="25400" dir="2700000" algn="tl" rotWithShape="0">
              <a:prstClr val="black">
                <a:alpha val="40000"/>
              </a:prstClr>
            </a:outerShdw>
          </a:effectLst>
        </p:spPr>
      </p:pic>
      <p:pic>
        <p:nvPicPr>
          <p:cNvPr id="10" name="図 9">
            <a:extLst>
              <a:ext uri="{FF2B5EF4-FFF2-40B4-BE49-F238E27FC236}">
                <a16:creationId xmlns:a16="http://schemas.microsoft.com/office/drawing/2014/main" id="{6AFD794C-F586-D3AE-0EC1-45D32DB8C9A3}"/>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18647" t="17144" r="26149"/>
          <a:stretch/>
        </p:blipFill>
        <p:spPr>
          <a:xfrm>
            <a:off x="7899567" y="3875213"/>
            <a:ext cx="1591941" cy="1591941"/>
          </a:xfrm>
          <a:prstGeom prst="rect">
            <a:avLst/>
          </a:prstGeom>
          <a:effectLst>
            <a:outerShdw blurRad="38100" dist="25400" dir="2700000" algn="tl" rotWithShape="0">
              <a:prstClr val="black">
                <a:alpha val="40000"/>
              </a:prstClr>
            </a:outerShdw>
          </a:effectLst>
        </p:spPr>
      </p:pic>
      <p:pic>
        <p:nvPicPr>
          <p:cNvPr id="11" name="図 10">
            <a:extLst>
              <a:ext uri="{FF2B5EF4-FFF2-40B4-BE49-F238E27FC236}">
                <a16:creationId xmlns:a16="http://schemas.microsoft.com/office/drawing/2014/main" id="{42207750-817E-959B-8B90-2925AC4A260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25218" r="2997" b="9337"/>
          <a:stretch/>
        </p:blipFill>
        <p:spPr>
          <a:xfrm>
            <a:off x="9832638" y="3875213"/>
            <a:ext cx="1591941" cy="1591941"/>
          </a:xfrm>
          <a:prstGeom prst="rect">
            <a:avLst/>
          </a:prstGeom>
          <a:effectLst>
            <a:outerShdw blurRad="38100" dist="25400" dir="2700000" algn="tl" rotWithShape="0">
              <a:prstClr val="black">
                <a:alpha val="40000"/>
              </a:prstClr>
            </a:outerShdw>
          </a:effectLst>
        </p:spPr>
      </p:pic>
      <p:grpSp>
        <p:nvGrpSpPr>
          <p:cNvPr id="24" name="グループ化 23">
            <a:extLst>
              <a:ext uri="{FF2B5EF4-FFF2-40B4-BE49-F238E27FC236}">
                <a16:creationId xmlns:a16="http://schemas.microsoft.com/office/drawing/2014/main" id="{1D973D74-25F8-9336-AE95-B2603542354D}"/>
              </a:ext>
            </a:extLst>
          </p:cNvPr>
          <p:cNvGrpSpPr/>
          <p:nvPr/>
        </p:nvGrpSpPr>
        <p:grpSpPr>
          <a:xfrm>
            <a:off x="1020327" y="3634572"/>
            <a:ext cx="1734962" cy="1734962"/>
            <a:chOff x="1163986" y="3347378"/>
            <a:chExt cx="1332000" cy="1332000"/>
          </a:xfrm>
        </p:grpSpPr>
        <p:grpSp>
          <p:nvGrpSpPr>
            <p:cNvPr id="25" name="グループ化 24">
              <a:extLst>
                <a:ext uri="{FF2B5EF4-FFF2-40B4-BE49-F238E27FC236}">
                  <a16:creationId xmlns:a16="http://schemas.microsoft.com/office/drawing/2014/main" id="{0B998217-027F-9F50-B19D-00CAFE5E25A2}"/>
                </a:ext>
              </a:extLst>
            </p:cNvPr>
            <p:cNvGrpSpPr/>
            <p:nvPr/>
          </p:nvGrpSpPr>
          <p:grpSpPr>
            <a:xfrm>
              <a:off x="1340578" y="3623430"/>
              <a:ext cx="984247" cy="570813"/>
              <a:chOff x="1153017" y="4556789"/>
              <a:chExt cx="984247" cy="570813"/>
            </a:xfrm>
          </p:grpSpPr>
          <p:pic>
            <p:nvPicPr>
              <p:cNvPr id="29" name="図 28">
                <a:extLst>
                  <a:ext uri="{FF2B5EF4-FFF2-40B4-BE49-F238E27FC236}">
                    <a16:creationId xmlns:a16="http://schemas.microsoft.com/office/drawing/2014/main" id="{04144844-D8AA-1818-F5BE-9A76E7A07383}"/>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1153017" y="4556789"/>
                <a:ext cx="984247" cy="570813"/>
              </a:xfrm>
              <a:prstGeom prst="rect">
                <a:avLst/>
              </a:prstGeom>
            </p:spPr>
          </p:pic>
          <p:sp>
            <p:nvSpPr>
              <p:cNvPr id="30" name="正方形/長方形 29">
                <a:extLst>
                  <a:ext uri="{FF2B5EF4-FFF2-40B4-BE49-F238E27FC236}">
                    <a16:creationId xmlns:a16="http://schemas.microsoft.com/office/drawing/2014/main" id="{9B2A2E8B-79DF-9734-6B72-2BF2DE8AA2BF}"/>
                  </a:ext>
                </a:extLst>
              </p:cNvPr>
              <p:cNvSpPr/>
              <p:nvPr/>
            </p:nvSpPr>
            <p:spPr>
              <a:xfrm>
                <a:off x="1810895" y="4751573"/>
                <a:ext cx="277549" cy="290797"/>
              </a:xfrm>
              <a:prstGeom prst="rect">
                <a:avLst/>
              </a:prstGeom>
              <a:solidFill>
                <a:srgbClr val="C00000"/>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8" name="図 27" descr="アイコン&#10;&#10;中程度の精度で自動的に生成された説明">
              <a:extLst>
                <a:ext uri="{FF2B5EF4-FFF2-40B4-BE49-F238E27FC236}">
                  <a16:creationId xmlns:a16="http://schemas.microsoft.com/office/drawing/2014/main" id="{9D49825A-565E-A1E4-5A24-DD01CC130B20}"/>
                </a:ext>
              </a:extLst>
            </p:cNvPr>
            <p:cNvPicPr>
              <a:picLocks noChangeAspect="1"/>
            </p:cNvPicPr>
            <p:nvPr/>
          </p:nvPicPr>
          <p:blipFill>
            <a:blip r:embed="rId13">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val="0"/>
                </a:ext>
              </a:extLst>
            </a:blip>
            <a:stretch>
              <a:fillRect/>
            </a:stretch>
          </p:blipFill>
          <p:spPr>
            <a:xfrm>
              <a:off x="1163986" y="3347378"/>
              <a:ext cx="1332000" cy="1332000"/>
            </a:xfrm>
            <a:prstGeom prst="rect">
              <a:avLst/>
            </a:prstGeom>
          </p:spPr>
        </p:pic>
      </p:grpSp>
      <p:grpSp>
        <p:nvGrpSpPr>
          <p:cNvPr id="31" name="グループ化 30">
            <a:extLst>
              <a:ext uri="{FF2B5EF4-FFF2-40B4-BE49-F238E27FC236}">
                <a16:creationId xmlns:a16="http://schemas.microsoft.com/office/drawing/2014/main" id="{E99C2715-F175-26FC-0023-2C2EBD5660FC}"/>
              </a:ext>
            </a:extLst>
          </p:cNvPr>
          <p:cNvGrpSpPr/>
          <p:nvPr/>
        </p:nvGrpSpPr>
        <p:grpSpPr>
          <a:xfrm>
            <a:off x="841555" y="4620870"/>
            <a:ext cx="756718" cy="807651"/>
            <a:chOff x="966677" y="6402513"/>
            <a:chExt cx="665539" cy="710335"/>
          </a:xfrm>
        </p:grpSpPr>
        <p:sp>
          <p:nvSpPr>
            <p:cNvPr id="32" name="円/楕円 78">
              <a:extLst>
                <a:ext uri="{FF2B5EF4-FFF2-40B4-BE49-F238E27FC236}">
                  <a16:creationId xmlns:a16="http://schemas.microsoft.com/office/drawing/2014/main" id="{26C77390-2434-6FB2-3666-12D23680BA79}"/>
                </a:ext>
              </a:extLst>
            </p:cNvPr>
            <p:cNvSpPr/>
            <p:nvPr/>
          </p:nvSpPr>
          <p:spPr>
            <a:xfrm>
              <a:off x="1195657" y="6433101"/>
              <a:ext cx="214043" cy="21404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3" name="片側の 2 つの角を丸めた四角形 79">
              <a:extLst>
                <a:ext uri="{FF2B5EF4-FFF2-40B4-BE49-F238E27FC236}">
                  <a16:creationId xmlns:a16="http://schemas.microsoft.com/office/drawing/2014/main" id="{0B06145D-EF9D-E5B7-7902-E449B3B1BD5D}"/>
                </a:ext>
              </a:extLst>
            </p:cNvPr>
            <p:cNvSpPr/>
            <p:nvPr/>
          </p:nvSpPr>
          <p:spPr>
            <a:xfrm>
              <a:off x="993775" y="6766980"/>
              <a:ext cx="628916" cy="345868"/>
            </a:xfrm>
            <a:prstGeom prst="round2SameRect">
              <a:avLst>
                <a:gd name="adj1" fmla="val 31099"/>
                <a:gd name="adj2" fmla="val 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4" name="図 33" descr="アイコン&#10;&#10;自動的に生成された説明">
              <a:extLst>
                <a:ext uri="{FF2B5EF4-FFF2-40B4-BE49-F238E27FC236}">
                  <a16:creationId xmlns:a16="http://schemas.microsoft.com/office/drawing/2014/main" id="{658C3560-AC7F-52CB-60A4-58116CA8D9A4}"/>
                </a:ext>
              </a:extLst>
            </p:cNvPr>
            <p:cNvPicPr>
              <a:picLocks noChangeAspect="1"/>
            </p:cNvPicPr>
            <p:nvPr/>
          </p:nvPicPr>
          <p:blipFill>
            <a:blip r:embed="rId15">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966677" y="6402513"/>
              <a:ext cx="665539" cy="710335"/>
            </a:xfrm>
            <a:prstGeom prst="rect">
              <a:avLst/>
            </a:prstGeom>
          </p:spPr>
        </p:pic>
      </p:grpSp>
      <p:sp>
        <p:nvSpPr>
          <p:cNvPr id="35" name="テキスト ボックス 34">
            <a:extLst>
              <a:ext uri="{FF2B5EF4-FFF2-40B4-BE49-F238E27FC236}">
                <a16:creationId xmlns:a16="http://schemas.microsoft.com/office/drawing/2014/main" id="{837C3EA8-947C-889D-528A-19A4693C37A8}"/>
              </a:ext>
            </a:extLst>
          </p:cNvPr>
          <p:cNvSpPr txBox="1"/>
          <p:nvPr/>
        </p:nvSpPr>
        <p:spPr>
          <a:xfrm>
            <a:off x="1039038" y="3226458"/>
            <a:ext cx="1620957" cy="598625"/>
          </a:xfrm>
          <a:prstGeom prst="rect">
            <a:avLst/>
          </a:prstGeom>
          <a:noFill/>
        </p:spPr>
        <p:txBody>
          <a:bodyPr wrap="non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ターゲットに</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狙いを定めて配信</a:t>
            </a:r>
          </a:p>
        </p:txBody>
      </p:sp>
      <p:grpSp>
        <p:nvGrpSpPr>
          <p:cNvPr id="40" name="グループ化 39">
            <a:extLst>
              <a:ext uri="{FF2B5EF4-FFF2-40B4-BE49-F238E27FC236}">
                <a16:creationId xmlns:a16="http://schemas.microsoft.com/office/drawing/2014/main" id="{070F620D-EDDD-8899-8E71-797666624324}"/>
              </a:ext>
            </a:extLst>
          </p:cNvPr>
          <p:cNvGrpSpPr>
            <a:grpSpLocks noChangeAspect="1"/>
          </p:cNvGrpSpPr>
          <p:nvPr/>
        </p:nvGrpSpPr>
        <p:grpSpPr>
          <a:xfrm rot="5400000">
            <a:off x="1669515" y="5762496"/>
            <a:ext cx="360000" cy="376636"/>
            <a:chOff x="4505326" y="2604452"/>
            <a:chExt cx="203132" cy="212519"/>
          </a:xfrm>
        </p:grpSpPr>
        <p:sp>
          <p:nvSpPr>
            <p:cNvPr id="42" name="山形 111">
              <a:extLst>
                <a:ext uri="{FF2B5EF4-FFF2-40B4-BE49-F238E27FC236}">
                  <a16:creationId xmlns:a16="http://schemas.microsoft.com/office/drawing/2014/main" id="{8DA10791-427A-AF50-09E0-B35F29F119A3}"/>
                </a:ext>
              </a:extLst>
            </p:cNvPr>
            <p:cNvSpPr/>
            <p:nvPr/>
          </p:nvSpPr>
          <p:spPr>
            <a:xfrm>
              <a:off x="4591917" y="2604452"/>
              <a:ext cx="116541" cy="212519"/>
            </a:xfrm>
            <a:prstGeom prst="chevron">
              <a:avLst>
                <a:gd name="adj" fmla="val 62863"/>
              </a:avLst>
            </a:prstGeom>
            <a:solidFill>
              <a:schemeClr val="accent4"/>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43" name="山形 112">
              <a:extLst>
                <a:ext uri="{FF2B5EF4-FFF2-40B4-BE49-F238E27FC236}">
                  <a16:creationId xmlns:a16="http://schemas.microsoft.com/office/drawing/2014/main" id="{76E7D392-DE54-8171-EA03-C589BAF37A71}"/>
                </a:ext>
              </a:extLst>
            </p:cNvPr>
            <p:cNvSpPr/>
            <p:nvPr/>
          </p:nvSpPr>
          <p:spPr>
            <a:xfrm>
              <a:off x="4505326" y="2604452"/>
              <a:ext cx="116541" cy="212519"/>
            </a:xfrm>
            <a:prstGeom prst="chevron">
              <a:avLst>
                <a:gd name="adj" fmla="val 62863"/>
              </a:avLst>
            </a:prstGeom>
            <a:solidFill>
              <a:schemeClr val="accent4">
                <a:lumMod val="60000"/>
                <a:lumOff val="4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grpSp>
        <p:nvGrpSpPr>
          <p:cNvPr id="45" name="グループ化 44">
            <a:extLst>
              <a:ext uri="{FF2B5EF4-FFF2-40B4-BE49-F238E27FC236}">
                <a16:creationId xmlns:a16="http://schemas.microsoft.com/office/drawing/2014/main" id="{1D69728C-6D5D-5431-5F3F-35E4D0F6CEB3}"/>
              </a:ext>
            </a:extLst>
          </p:cNvPr>
          <p:cNvGrpSpPr>
            <a:grpSpLocks noChangeAspect="1"/>
          </p:cNvGrpSpPr>
          <p:nvPr/>
        </p:nvGrpSpPr>
        <p:grpSpPr>
          <a:xfrm rot="5400000">
            <a:off x="7566754" y="5762496"/>
            <a:ext cx="360000" cy="376636"/>
            <a:chOff x="4505326" y="2604452"/>
            <a:chExt cx="203132" cy="212519"/>
          </a:xfrm>
        </p:grpSpPr>
        <p:sp>
          <p:nvSpPr>
            <p:cNvPr id="47" name="山形 111">
              <a:extLst>
                <a:ext uri="{FF2B5EF4-FFF2-40B4-BE49-F238E27FC236}">
                  <a16:creationId xmlns:a16="http://schemas.microsoft.com/office/drawing/2014/main" id="{A2207FDA-BA9A-249A-83B0-DEF07BFC4839}"/>
                </a:ext>
              </a:extLst>
            </p:cNvPr>
            <p:cNvSpPr/>
            <p:nvPr/>
          </p:nvSpPr>
          <p:spPr>
            <a:xfrm>
              <a:off x="4591917" y="2604452"/>
              <a:ext cx="116541" cy="212519"/>
            </a:xfrm>
            <a:prstGeom prst="chevron">
              <a:avLst>
                <a:gd name="adj" fmla="val 62863"/>
              </a:avLst>
            </a:prstGeom>
            <a:solidFill>
              <a:schemeClr val="accent4"/>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49" name="山形 112">
              <a:extLst>
                <a:ext uri="{FF2B5EF4-FFF2-40B4-BE49-F238E27FC236}">
                  <a16:creationId xmlns:a16="http://schemas.microsoft.com/office/drawing/2014/main" id="{75B458DB-17B7-48B5-94D6-FB74C7522653}"/>
                </a:ext>
              </a:extLst>
            </p:cNvPr>
            <p:cNvSpPr/>
            <p:nvPr/>
          </p:nvSpPr>
          <p:spPr>
            <a:xfrm>
              <a:off x="4505326" y="2604452"/>
              <a:ext cx="116541" cy="212519"/>
            </a:xfrm>
            <a:prstGeom prst="chevron">
              <a:avLst>
                <a:gd name="adj" fmla="val 62863"/>
              </a:avLst>
            </a:prstGeom>
            <a:solidFill>
              <a:schemeClr val="accent4">
                <a:lumMod val="60000"/>
                <a:lumOff val="4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grpSp>
        <p:nvGrpSpPr>
          <p:cNvPr id="14" name="グループ化 13">
            <a:extLst>
              <a:ext uri="{FF2B5EF4-FFF2-40B4-BE49-F238E27FC236}">
                <a16:creationId xmlns:a16="http://schemas.microsoft.com/office/drawing/2014/main" id="{B87C218C-8AB2-5625-4137-36B3E05621E3}"/>
              </a:ext>
            </a:extLst>
          </p:cNvPr>
          <p:cNvGrpSpPr/>
          <p:nvPr/>
        </p:nvGrpSpPr>
        <p:grpSpPr>
          <a:xfrm>
            <a:off x="5299733" y="5771573"/>
            <a:ext cx="936445" cy="739502"/>
            <a:chOff x="5299733" y="5771573"/>
            <a:chExt cx="936445" cy="739502"/>
          </a:xfrm>
        </p:grpSpPr>
        <p:sp>
          <p:nvSpPr>
            <p:cNvPr id="13" name="正方形/長方形 12">
              <a:extLst>
                <a:ext uri="{FF2B5EF4-FFF2-40B4-BE49-F238E27FC236}">
                  <a16:creationId xmlns:a16="http://schemas.microsoft.com/office/drawing/2014/main" id="{1CFBC867-4608-68B0-EB82-460B55B79FA4}"/>
                </a:ext>
              </a:extLst>
            </p:cNvPr>
            <p:cNvSpPr/>
            <p:nvPr/>
          </p:nvSpPr>
          <p:spPr>
            <a:xfrm>
              <a:off x="5335593" y="5815077"/>
              <a:ext cx="864000" cy="54000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52" name="Group 17">
              <a:extLst>
                <a:ext uri="{FF2B5EF4-FFF2-40B4-BE49-F238E27FC236}">
                  <a16:creationId xmlns:a16="http://schemas.microsoft.com/office/drawing/2014/main" id="{1F124008-E0CB-0CC8-7551-2AC00AD3B129}"/>
                </a:ext>
              </a:extLst>
            </p:cNvPr>
            <p:cNvGrpSpPr>
              <a:grpSpLocks/>
            </p:cNvGrpSpPr>
            <p:nvPr/>
          </p:nvGrpSpPr>
          <p:grpSpPr bwMode="auto">
            <a:xfrm>
              <a:off x="5299733" y="5771573"/>
              <a:ext cx="936445" cy="739502"/>
              <a:chOff x="2206" y="1402"/>
              <a:chExt cx="485" cy="383"/>
            </a:xfrm>
          </p:grpSpPr>
          <p:sp>
            <p:nvSpPr>
              <p:cNvPr id="53" name="Freeform 18">
                <a:extLst>
                  <a:ext uri="{FF2B5EF4-FFF2-40B4-BE49-F238E27FC236}">
                    <a16:creationId xmlns:a16="http://schemas.microsoft.com/office/drawing/2014/main" id="{00B7F80D-6604-81F4-FE98-BB4D20561600}"/>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4" name="Freeform 19">
                <a:extLst>
                  <a:ext uri="{FF2B5EF4-FFF2-40B4-BE49-F238E27FC236}">
                    <a16:creationId xmlns:a16="http://schemas.microsoft.com/office/drawing/2014/main" id="{DD646A26-E74A-0297-56B2-2971F2D49D70}"/>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grpSp>
      <p:grpSp>
        <p:nvGrpSpPr>
          <p:cNvPr id="12" name="グループ化 11">
            <a:extLst>
              <a:ext uri="{FF2B5EF4-FFF2-40B4-BE49-F238E27FC236}">
                <a16:creationId xmlns:a16="http://schemas.microsoft.com/office/drawing/2014/main" id="{99452DA3-4126-000A-F311-6AC8737B937C}"/>
              </a:ext>
            </a:extLst>
          </p:cNvPr>
          <p:cNvGrpSpPr/>
          <p:nvPr/>
        </p:nvGrpSpPr>
        <p:grpSpPr>
          <a:xfrm>
            <a:off x="6312428" y="5757433"/>
            <a:ext cx="424904" cy="734887"/>
            <a:chOff x="6312428" y="5757433"/>
            <a:chExt cx="424904" cy="734887"/>
          </a:xfrm>
        </p:grpSpPr>
        <p:sp>
          <p:nvSpPr>
            <p:cNvPr id="5" name="正方形/長方形 4">
              <a:extLst>
                <a:ext uri="{FF2B5EF4-FFF2-40B4-BE49-F238E27FC236}">
                  <a16:creationId xmlns:a16="http://schemas.microsoft.com/office/drawing/2014/main" id="{78CD6112-920C-1750-F107-296B832D396F}"/>
                </a:ext>
              </a:extLst>
            </p:cNvPr>
            <p:cNvSpPr/>
            <p:nvPr/>
          </p:nvSpPr>
          <p:spPr>
            <a:xfrm>
              <a:off x="6340806" y="5770814"/>
              <a:ext cx="387561" cy="63720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5" name="Freeform 24">
              <a:extLst>
                <a:ext uri="{FF2B5EF4-FFF2-40B4-BE49-F238E27FC236}">
                  <a16:creationId xmlns:a16="http://schemas.microsoft.com/office/drawing/2014/main" id="{3A4AD76D-D974-6FFE-0FA7-A1EFF2EFA7D2}"/>
                </a:ext>
              </a:extLst>
            </p:cNvPr>
            <p:cNvSpPr>
              <a:spLocks noChangeArrowheads="1"/>
            </p:cNvSpPr>
            <p:nvPr/>
          </p:nvSpPr>
          <p:spPr bwMode="auto">
            <a:xfrm>
              <a:off x="6312428" y="5757433"/>
              <a:ext cx="424904" cy="734887"/>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56" name="正方形/長方形 55">
            <a:extLst>
              <a:ext uri="{FF2B5EF4-FFF2-40B4-BE49-F238E27FC236}">
                <a16:creationId xmlns:a16="http://schemas.microsoft.com/office/drawing/2014/main" id="{4FBE8FA6-795E-A01F-3283-C5E6BDB5A39C}"/>
              </a:ext>
            </a:extLst>
          </p:cNvPr>
          <p:cNvSpPr/>
          <p:nvPr/>
        </p:nvSpPr>
        <p:spPr>
          <a:xfrm>
            <a:off x="5402511" y="5994120"/>
            <a:ext cx="1266738" cy="18347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テキスト ボックス 15">
            <a:extLst>
              <a:ext uri="{FF2B5EF4-FFF2-40B4-BE49-F238E27FC236}">
                <a16:creationId xmlns:a16="http://schemas.microsoft.com/office/drawing/2014/main" id="{4B43BDB1-D470-7B43-5C5E-E9849A72CB11}"/>
              </a:ext>
            </a:extLst>
          </p:cNvPr>
          <p:cNvSpPr txBox="1"/>
          <p:nvPr/>
        </p:nvSpPr>
        <p:spPr>
          <a:xfrm>
            <a:off x="5165867" y="5941802"/>
            <a:ext cx="1740478" cy="304699"/>
          </a:xfrm>
          <a:prstGeom prst="rect">
            <a:avLst/>
          </a:prstGeom>
          <a:noFill/>
        </p:spPr>
        <p:txBody>
          <a:bodyPr wrap="square" rtlCol="0">
            <a:spAutoFit/>
          </a:bodyPr>
          <a:lstStyle/>
          <a:p>
            <a:pPr algn="ctr">
              <a:lnSpc>
                <a:spcPct val="120000"/>
              </a:lnSpc>
              <a:buClr>
                <a:srgbClr val="000000"/>
              </a:buClr>
              <a:buFont typeface="Arial"/>
              <a:buNone/>
            </a:pPr>
            <a:r>
              <a:rPr lang="ja-JP" altLang="en-US" sz="1200" b="1" kern="0" dirty="0">
                <a:solidFill>
                  <a:schemeClr val="accent3"/>
                </a:solidFill>
                <a:latin typeface="メイリオ" panose="020B0604030504040204" pitchFamily="50" charset="-128"/>
                <a:cs typeface="Arial"/>
                <a:sym typeface="Arial"/>
              </a:rPr>
              <a:t>タイアップページ</a:t>
            </a:r>
            <a:endParaRPr lang="en-US" altLang="ja-JP" sz="1200" b="1" kern="0" dirty="0">
              <a:solidFill>
                <a:schemeClr val="accent3"/>
              </a:solidFill>
              <a:latin typeface="メイリオ" panose="020B0604030504040204" pitchFamily="50" charset="-128"/>
              <a:cs typeface="Arial"/>
              <a:sym typeface="Arial"/>
            </a:endParaRPr>
          </a:p>
        </p:txBody>
      </p:sp>
      <p:sp>
        <p:nvSpPr>
          <p:cNvPr id="15" name="角丸四角形 14">
            <a:extLst>
              <a:ext uri="{FF2B5EF4-FFF2-40B4-BE49-F238E27FC236}">
                <a16:creationId xmlns:a16="http://schemas.microsoft.com/office/drawing/2014/main" id="{18036E9B-E2EB-24CB-9D29-A8913CC7151F}"/>
              </a:ext>
            </a:extLst>
          </p:cNvPr>
          <p:cNvSpPr/>
          <p:nvPr/>
        </p:nvSpPr>
        <p:spPr>
          <a:xfrm>
            <a:off x="833863" y="6161723"/>
            <a:ext cx="10801089" cy="430661"/>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フリーフォーム 22">
            <a:extLst>
              <a:ext uri="{FF2B5EF4-FFF2-40B4-BE49-F238E27FC236}">
                <a16:creationId xmlns:a16="http://schemas.microsoft.com/office/drawing/2014/main" id="{DE39BA4E-8CC7-94C1-D42A-98621392FBA0}"/>
              </a:ext>
            </a:extLst>
          </p:cNvPr>
          <p:cNvSpPr/>
          <p:nvPr/>
        </p:nvSpPr>
        <p:spPr>
          <a:xfrm>
            <a:off x="1961049" y="3833720"/>
            <a:ext cx="1014216" cy="437603"/>
          </a:xfrm>
          <a:custGeom>
            <a:avLst/>
            <a:gdLst>
              <a:gd name="connsiteX0" fmla="*/ 55433 w 979374"/>
              <a:gd name="connsiteY0" fmla="*/ 0 h 436640"/>
              <a:gd name="connsiteX1" fmla="*/ 923941 w 979374"/>
              <a:gd name="connsiteY1" fmla="*/ 0 h 436640"/>
              <a:gd name="connsiteX2" fmla="*/ 979374 w 979374"/>
              <a:gd name="connsiteY2" fmla="*/ 55433 h 436640"/>
              <a:gd name="connsiteX3" fmla="*/ 979374 w 979374"/>
              <a:gd name="connsiteY3" fmla="*/ 304520 h 436640"/>
              <a:gd name="connsiteX4" fmla="*/ 923941 w 979374"/>
              <a:gd name="connsiteY4" fmla="*/ 359953 h 436640"/>
              <a:gd name="connsiteX5" fmla="*/ 198491 w 979374"/>
              <a:gd name="connsiteY5" fmla="*/ 359953 h 436640"/>
              <a:gd name="connsiteX6" fmla="*/ 169931 w 979374"/>
              <a:gd name="connsiteY6" fmla="*/ 436640 h 436640"/>
              <a:gd name="connsiteX7" fmla="*/ 141372 w 979374"/>
              <a:gd name="connsiteY7" fmla="*/ 359953 h 436640"/>
              <a:gd name="connsiteX8" fmla="*/ 55433 w 979374"/>
              <a:gd name="connsiteY8" fmla="*/ 359953 h 436640"/>
              <a:gd name="connsiteX9" fmla="*/ 0 w 979374"/>
              <a:gd name="connsiteY9" fmla="*/ 304520 h 436640"/>
              <a:gd name="connsiteX10" fmla="*/ 0 w 979374"/>
              <a:gd name="connsiteY10" fmla="*/ 55433 h 436640"/>
              <a:gd name="connsiteX11" fmla="*/ 55433 w 979374"/>
              <a:gd name="connsiteY11" fmla="*/ 0 h 43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9374" h="436640">
                <a:moveTo>
                  <a:pt x="55433" y="0"/>
                </a:moveTo>
                <a:lnTo>
                  <a:pt x="923941" y="0"/>
                </a:lnTo>
                <a:cubicBezTo>
                  <a:pt x="954556" y="0"/>
                  <a:pt x="979374" y="24818"/>
                  <a:pt x="979374" y="55433"/>
                </a:cubicBezTo>
                <a:lnTo>
                  <a:pt x="979374" y="304520"/>
                </a:lnTo>
                <a:cubicBezTo>
                  <a:pt x="979374" y="335135"/>
                  <a:pt x="954556" y="359953"/>
                  <a:pt x="923941" y="359953"/>
                </a:cubicBezTo>
                <a:lnTo>
                  <a:pt x="198491" y="359953"/>
                </a:lnTo>
                <a:lnTo>
                  <a:pt x="169931" y="436640"/>
                </a:lnTo>
                <a:lnTo>
                  <a:pt x="141372" y="359953"/>
                </a:lnTo>
                <a:lnTo>
                  <a:pt x="55433" y="359953"/>
                </a:lnTo>
                <a:cubicBezTo>
                  <a:pt x="24818" y="359953"/>
                  <a:pt x="0" y="335135"/>
                  <a:pt x="0" y="304520"/>
                </a:cubicBezTo>
                <a:lnTo>
                  <a:pt x="0" y="55433"/>
                </a:lnTo>
                <a:cubicBezTo>
                  <a:pt x="0" y="24818"/>
                  <a:pt x="24818" y="0"/>
                  <a:pt x="55433" y="0"/>
                </a:cubicBezTo>
                <a:close/>
              </a:path>
            </a:pathLst>
          </a:custGeom>
          <a:solidFill>
            <a:schemeClr val="bg1"/>
          </a:solidFill>
          <a:ln w="15875">
            <a:solidFill>
              <a:schemeClr val="accent6"/>
            </a:solidFill>
          </a:ln>
        </p:spPr>
        <p:txBody>
          <a:bodyPr wrap="square"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1" lang="ja-JP" altLang="en-US" sz="20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endParaRPr>
          </a:p>
        </p:txBody>
      </p:sp>
      <p:pic>
        <p:nvPicPr>
          <p:cNvPr id="20" name="Picture 2">
            <a:extLst>
              <a:ext uri="{FF2B5EF4-FFF2-40B4-BE49-F238E27FC236}">
                <a16:creationId xmlns:a16="http://schemas.microsoft.com/office/drawing/2014/main" id="{DA662B9B-143E-5DD5-F90A-72CA49CFF3A1}"/>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079697" y="3948929"/>
            <a:ext cx="792000" cy="151281"/>
          </a:xfrm>
          <a:prstGeom prst="rect">
            <a:avLst/>
          </a:prstGeom>
          <a:noFill/>
          <a:extLst>
            <a:ext uri="{909E8E84-426E-40DD-AFC4-6F175D3DCCD1}">
              <a14:hiddenFill xmlns:a14="http://schemas.microsoft.com/office/drawing/2010/main">
                <a:solidFill>
                  <a:srgbClr val="FFFFFF"/>
                </a:solidFill>
              </a14:hiddenFill>
            </a:ext>
          </a:extLst>
        </p:spPr>
      </p:pic>
      <p:pic>
        <p:nvPicPr>
          <p:cNvPr id="17" name="図 16">
            <a:extLst>
              <a:ext uri="{FF2B5EF4-FFF2-40B4-BE49-F238E27FC236}">
                <a16:creationId xmlns:a16="http://schemas.microsoft.com/office/drawing/2014/main" id="{B67BC11E-2FC4-318F-7AB5-A015EA3EE83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91443" y="2503489"/>
            <a:ext cx="1509000" cy="147431"/>
          </a:xfrm>
          <a:prstGeom prst="rect">
            <a:avLst/>
          </a:prstGeom>
        </p:spPr>
      </p:pic>
      <p:pic>
        <p:nvPicPr>
          <p:cNvPr id="18" name="Picture 2" descr="Yahoo!ニュース">
            <a:extLst>
              <a:ext uri="{FF2B5EF4-FFF2-40B4-BE49-F238E27FC236}">
                <a16:creationId xmlns:a16="http://schemas.microsoft.com/office/drawing/2014/main" id="{804D61D0-C477-E8C2-22E1-F41CD4A8B66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71869" y="2761653"/>
            <a:ext cx="1511941" cy="249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43540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円/楕円 15">
            <a:extLst>
              <a:ext uri="{FF2B5EF4-FFF2-40B4-BE49-F238E27FC236}">
                <a16:creationId xmlns:a16="http://schemas.microsoft.com/office/drawing/2014/main" id="{609CE9BF-25F2-78BC-B4D2-9CEE8AEE9210}"/>
              </a:ext>
            </a:extLst>
          </p:cNvPr>
          <p:cNvSpPr/>
          <p:nvPr/>
        </p:nvSpPr>
        <p:spPr>
          <a:xfrm>
            <a:off x="6488975" y="1483999"/>
            <a:ext cx="5077139" cy="5077139"/>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タイアップ広告</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sz="1600"/>
              <a:t>特徴</a:t>
            </a:r>
            <a:r>
              <a:rPr lang="ja-JP" altLang="en-US" sz="2400"/>
              <a:t>②</a:t>
            </a:r>
            <a:r>
              <a:rPr lang="ja-JP" altLang="en-US"/>
              <a:t>：共感性の高いコンテンツ</a:t>
            </a:r>
          </a:p>
        </p:txBody>
      </p:sp>
      <p:sp>
        <p:nvSpPr>
          <p:cNvPr id="3" name="正方形/長方形 2">
            <a:extLst>
              <a:ext uri="{FF2B5EF4-FFF2-40B4-BE49-F238E27FC236}">
                <a16:creationId xmlns:a16="http://schemas.microsoft.com/office/drawing/2014/main" id="{BD68E225-9453-EF3A-20BA-670C6150C75F}"/>
              </a:ext>
            </a:extLst>
          </p:cNvPr>
          <p:cNvSpPr/>
          <p:nvPr/>
        </p:nvSpPr>
        <p:spPr>
          <a:xfrm>
            <a:off x="479424" y="1083274"/>
            <a:ext cx="11233151" cy="301621"/>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6"/>
                </a:solidFill>
                <a:effectLst/>
                <a:uLnTx/>
                <a:uFillTx/>
                <a:latin typeface="Meiryo" panose="020B0604030504040204" pitchFamily="34" charset="-128"/>
                <a:ea typeface="メイリオ"/>
                <a:cs typeface="+mn-lt"/>
              </a:rPr>
              <a:t>ビッグデータの分析</a:t>
            </a:r>
            <a:r>
              <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、また</a:t>
            </a:r>
            <a:r>
              <a:rPr kumimoji="0" lang="ja-JP" altLang="en-US" sz="1600" b="1" i="0" u="none" strike="noStrike" kern="0" cap="none" spc="0" normalizeH="0" baseline="0" noProof="0">
                <a:ln>
                  <a:noFill/>
                </a:ln>
                <a:solidFill>
                  <a:schemeClr val="accent6"/>
                </a:solidFill>
                <a:effectLst/>
                <a:uLnTx/>
                <a:uFillTx/>
                <a:latin typeface="Meiryo" panose="020B0604030504040204" pitchFamily="34" charset="-128"/>
                <a:ea typeface="メイリオ"/>
                <a:cs typeface="+mn-lt"/>
              </a:rPr>
              <a:t>編集力</a:t>
            </a:r>
            <a:r>
              <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を駆使して、</a:t>
            </a:r>
            <a:r>
              <a:rPr kumimoji="0" lang="ja-JP" altLang="en-US" sz="1600" b="1" i="0" u="none" strike="noStrike" kern="0" cap="none" spc="0" normalizeH="0" baseline="0" noProof="0">
                <a:ln>
                  <a:noFill/>
                </a:ln>
                <a:solidFill>
                  <a:schemeClr val="accent6"/>
                </a:solidFill>
                <a:effectLst/>
                <a:uLnTx/>
                <a:uFillTx/>
                <a:latin typeface="Meiryo" panose="020B0604030504040204" pitchFamily="34" charset="-128"/>
                <a:ea typeface="メイリオ"/>
                <a:cs typeface="+mn-lt"/>
              </a:rPr>
              <a:t>ターゲット感度の高い</a:t>
            </a:r>
            <a:r>
              <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コンテンツを企画・制作</a:t>
            </a:r>
            <a:endParaRPr kumimoji="0" lang="ja-JP" altLang="en-US" sz="1600" b="1" i="0" u="none" strike="noStrike" kern="0" cap="none" spc="0" normalizeH="0" baseline="0" noProof="0">
              <a:ln>
                <a:noFill/>
              </a:ln>
              <a:solidFill>
                <a:schemeClr val="accent6"/>
              </a:solidFill>
              <a:effectLst/>
              <a:uLnTx/>
              <a:uFillTx/>
              <a:latin typeface="Meiryo" panose="020B0604030504040204" pitchFamily="34" charset="-128"/>
              <a:ea typeface="メイリオ"/>
              <a:cs typeface="+mn-lt"/>
            </a:endParaRPr>
          </a:p>
        </p:txBody>
      </p:sp>
      <p:sp>
        <p:nvSpPr>
          <p:cNvPr id="4" name="テキスト ボックス 3">
            <a:extLst>
              <a:ext uri="{FF2B5EF4-FFF2-40B4-BE49-F238E27FC236}">
                <a16:creationId xmlns:a16="http://schemas.microsoft.com/office/drawing/2014/main" id="{16165055-9246-2D18-17CB-CAE2C3E8103B}"/>
              </a:ext>
            </a:extLst>
          </p:cNvPr>
          <p:cNvSpPr txBox="1">
            <a:spLocks noChangeAspect="1"/>
          </p:cNvSpPr>
          <p:nvPr/>
        </p:nvSpPr>
        <p:spPr>
          <a:xfrm>
            <a:off x="6983627" y="82639"/>
            <a:ext cx="648000" cy="648000"/>
          </a:xfrm>
          <a:prstGeom prst="ellipse">
            <a:avLst/>
          </a:prstGeom>
          <a:solidFill>
            <a:schemeClr val="accent4">
              <a:lumMod val="20000"/>
              <a:lumOff val="80000"/>
            </a:schemeClr>
          </a:solidFill>
        </p:spPr>
        <p:txBody>
          <a:bodyPr wrap="none" rtlCol="0" anchor="ctr">
            <a:noAutofit/>
          </a:bodyPr>
          <a:lstStyle/>
          <a:p>
            <a:pPr lvl="0" algn="ctr">
              <a:lnSpc>
                <a:spcPct val="110000"/>
              </a:lnSpc>
              <a:buClr>
                <a:srgbClr val="000000"/>
              </a:buClr>
            </a:pPr>
            <a:r>
              <a:rPr lang="ja-JP" altLang="en-US" sz="900" b="1" kern="0" dirty="0">
                <a:solidFill>
                  <a:schemeClr val="bg2"/>
                </a:solidFill>
                <a:latin typeface="メイリオ" panose="020B0604030504040204" pitchFamily="50" charset="-128"/>
                <a:cs typeface="Arial"/>
                <a:sym typeface="Arial"/>
              </a:rPr>
              <a:t>ターゲットの</a:t>
            </a:r>
          </a:p>
          <a:p>
            <a:pPr lvl="0" algn="ctr">
              <a:lnSpc>
                <a:spcPct val="110000"/>
              </a:lnSpc>
              <a:buClr>
                <a:srgbClr val="000000"/>
              </a:buClr>
            </a:pPr>
            <a:r>
              <a:rPr lang="ja-JP" altLang="en-US" sz="900" b="1" kern="0" dirty="0">
                <a:solidFill>
                  <a:schemeClr val="bg2"/>
                </a:solidFill>
                <a:latin typeface="メイリオ" panose="020B0604030504040204" pitchFamily="50" charset="-128"/>
                <a:cs typeface="Arial"/>
                <a:sym typeface="Arial"/>
              </a:rPr>
              <a:t>効率的な集客</a:t>
            </a:r>
          </a:p>
        </p:txBody>
      </p:sp>
      <p:sp>
        <p:nvSpPr>
          <p:cNvPr id="21" name="テキスト ボックス 20">
            <a:extLst>
              <a:ext uri="{FF2B5EF4-FFF2-40B4-BE49-F238E27FC236}">
                <a16:creationId xmlns:a16="http://schemas.microsoft.com/office/drawing/2014/main" id="{9DF27EF6-A412-D18E-2612-2E660A0D6F19}"/>
              </a:ext>
            </a:extLst>
          </p:cNvPr>
          <p:cNvSpPr txBox="1">
            <a:spLocks noChangeAspect="1"/>
          </p:cNvSpPr>
          <p:nvPr/>
        </p:nvSpPr>
        <p:spPr>
          <a:xfrm>
            <a:off x="7865049" y="82639"/>
            <a:ext cx="648000" cy="648000"/>
          </a:xfrm>
          <a:prstGeom prst="ellipse">
            <a:avLst/>
          </a:prstGeom>
          <a:solidFill>
            <a:schemeClr val="accent4">
              <a:lumMod val="60000"/>
              <a:lumOff val="40000"/>
            </a:schemeClr>
          </a:solidFill>
        </p:spPr>
        <p:txBody>
          <a:bodyPr wrap="none" rtlCol="0" anchor="ctr">
            <a:noAutofit/>
          </a:bodyPr>
          <a:lstStyle/>
          <a:p>
            <a:pPr lvl="0" algn="ctr">
              <a:lnSpc>
                <a:spcPct val="110000"/>
              </a:lnSpc>
              <a:buClr>
                <a:srgbClr val="000000"/>
              </a:buClr>
            </a:pPr>
            <a:r>
              <a:rPr lang="ja-JP" altLang="en-US" sz="900" b="1" kern="0">
                <a:solidFill>
                  <a:schemeClr val="accent3"/>
                </a:solidFill>
                <a:latin typeface="メイリオ" panose="020B0604030504040204" pitchFamily="50" charset="-128"/>
                <a:cs typeface="Arial"/>
                <a:sym typeface="Arial"/>
              </a:rPr>
              <a:t>共感性の高い</a:t>
            </a:r>
          </a:p>
          <a:p>
            <a:pPr lvl="0" algn="ctr">
              <a:lnSpc>
                <a:spcPct val="110000"/>
              </a:lnSpc>
              <a:buClr>
                <a:srgbClr val="000000"/>
              </a:buClr>
            </a:pPr>
            <a:r>
              <a:rPr lang="ja-JP" altLang="en-US" sz="900" b="1" kern="0">
                <a:solidFill>
                  <a:schemeClr val="accent3"/>
                </a:solidFill>
                <a:latin typeface="メイリオ" panose="020B0604030504040204" pitchFamily="50" charset="-128"/>
                <a:cs typeface="Arial"/>
                <a:sym typeface="Arial"/>
              </a:rPr>
              <a:t>コンテンツ</a:t>
            </a:r>
            <a:endParaRPr lang="ja-JP" altLang="en-US" sz="900" b="1" kern="0" dirty="0">
              <a:solidFill>
                <a:schemeClr val="accent3"/>
              </a:solidFill>
              <a:latin typeface="メイリオ" panose="020B0604030504040204" pitchFamily="50" charset="-128"/>
              <a:cs typeface="Arial"/>
              <a:sym typeface="Arial"/>
            </a:endParaRPr>
          </a:p>
        </p:txBody>
      </p:sp>
      <p:sp>
        <p:nvSpPr>
          <p:cNvPr id="22" name="テキスト ボックス 21">
            <a:extLst>
              <a:ext uri="{FF2B5EF4-FFF2-40B4-BE49-F238E27FC236}">
                <a16:creationId xmlns:a16="http://schemas.microsoft.com/office/drawing/2014/main" id="{5D6E7CF4-EA7C-EEBA-F92F-6729A6898D4A}"/>
              </a:ext>
            </a:extLst>
          </p:cNvPr>
          <p:cNvSpPr txBox="1">
            <a:spLocks noChangeAspect="1"/>
          </p:cNvSpPr>
          <p:nvPr/>
        </p:nvSpPr>
        <p:spPr>
          <a:xfrm>
            <a:off x="8746471" y="82639"/>
            <a:ext cx="648000" cy="648000"/>
          </a:xfrm>
          <a:prstGeom prst="ellipse">
            <a:avLst/>
          </a:prstGeom>
          <a:solidFill>
            <a:schemeClr val="accent4">
              <a:lumMod val="20000"/>
              <a:lumOff val="80000"/>
            </a:schemeClr>
          </a:solidFill>
        </p:spPr>
        <p:txBody>
          <a:bodyPr wrap="none" rtlCol="0" anchor="ctr">
            <a:noAutofit/>
          </a:bodyPr>
          <a:lstStyle/>
          <a:p>
            <a:pPr lvl="0" algn="ctr">
              <a:lnSpc>
                <a:spcPct val="110000"/>
              </a:lnSpc>
              <a:buClr>
                <a:srgbClr val="000000"/>
              </a:buClr>
            </a:pPr>
            <a:r>
              <a:rPr lang="ja-JP" altLang="en-US" sz="900" b="1" kern="0">
                <a:solidFill>
                  <a:schemeClr val="bg2"/>
                </a:solidFill>
                <a:latin typeface="メイリオ" panose="020B0604030504040204" pitchFamily="50" charset="-128"/>
                <a:cs typeface="Arial"/>
                <a:sym typeface="Arial"/>
              </a:rPr>
              <a:t>ブランドへの</a:t>
            </a:r>
          </a:p>
          <a:p>
            <a:pPr lvl="0" algn="ctr">
              <a:lnSpc>
                <a:spcPct val="110000"/>
              </a:lnSpc>
              <a:buClr>
                <a:srgbClr val="000000"/>
              </a:buClr>
            </a:pPr>
            <a:r>
              <a:rPr lang="ja-JP" altLang="en-US" sz="900" b="1" kern="0">
                <a:solidFill>
                  <a:schemeClr val="bg2"/>
                </a:solidFill>
                <a:latin typeface="メイリオ" panose="020B0604030504040204" pitchFamily="50" charset="-128"/>
                <a:cs typeface="Arial"/>
                <a:sym typeface="Arial"/>
              </a:rPr>
              <a:t>態度変容</a:t>
            </a:r>
            <a:endParaRPr lang="ja-JP" altLang="en-US" sz="900" b="1" kern="0" dirty="0">
              <a:solidFill>
                <a:schemeClr val="bg2"/>
              </a:solidFill>
              <a:latin typeface="メイリオ" panose="020B0604030504040204" pitchFamily="50" charset="-128"/>
              <a:cs typeface="Arial"/>
              <a:sym typeface="Arial"/>
            </a:endParaRPr>
          </a:p>
        </p:txBody>
      </p:sp>
      <p:sp>
        <p:nvSpPr>
          <p:cNvPr id="14" name="片側の 2 つの角を丸めた四角形 13">
            <a:extLst>
              <a:ext uri="{FF2B5EF4-FFF2-40B4-BE49-F238E27FC236}">
                <a16:creationId xmlns:a16="http://schemas.microsoft.com/office/drawing/2014/main" id="{93C3D3F6-5D39-0CD6-595A-54B8884D193A}"/>
              </a:ext>
            </a:extLst>
          </p:cNvPr>
          <p:cNvSpPr/>
          <p:nvPr/>
        </p:nvSpPr>
        <p:spPr>
          <a:xfrm>
            <a:off x="6122339" y="1651819"/>
            <a:ext cx="2648088" cy="2781428"/>
          </a:xfrm>
          <a:prstGeom prst="round2SameRect">
            <a:avLst>
              <a:gd name="adj1" fmla="val 0"/>
              <a:gd name="adj2" fmla="val 0"/>
            </a:avLst>
          </a:prstGeom>
          <a:solidFill>
            <a:schemeClr val="bg1"/>
          </a:solidFill>
          <a:ln w="9525" cap="flat" cmpd="sng" algn="ctr">
            <a:solidFill>
              <a:schemeClr val="bg2"/>
            </a:solidFill>
            <a:prstDash val="solid"/>
          </a:ln>
          <a:effectLst>
            <a:outerShdw blurRad="25400" dist="12700" dir="2700000" algn="tl" rotWithShape="0">
              <a:schemeClr val="accent3">
                <a:alpha val="40000"/>
              </a:schemeClr>
            </a:outerShdw>
          </a:effectLst>
        </p:spPr>
        <p:txBody>
          <a:bodyPr lIns="216000" tIns="540000" rIns="216000" bIns="0" rtlCol="0" anchor="t"/>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i="0" u="none" strike="noStrike" kern="0" cap="none" spc="0" normalizeH="0" baseline="0" noProof="0">
                <a:ln>
                  <a:noFill/>
                </a:ln>
                <a:solidFill>
                  <a:schemeClr val="accent3"/>
                </a:solidFill>
                <a:effectLst/>
                <a:uLnTx/>
                <a:uFillTx/>
                <a:latin typeface="メイリオ"/>
                <a:ea typeface="メイリオ"/>
                <a:cs typeface="+mn-cs"/>
              </a:rPr>
              <a:t>カテゴリー検討層の特徴的な</a:t>
            </a:r>
            <a:br>
              <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1200" i="0" u="none" strike="noStrike" kern="0" cap="none" spc="0" normalizeH="0" baseline="0" noProof="0">
                <a:ln>
                  <a:noFill/>
                </a:ln>
                <a:solidFill>
                  <a:schemeClr val="accent3"/>
                </a:solidFill>
                <a:effectLst/>
                <a:uLnTx/>
                <a:uFillTx/>
                <a:latin typeface="メイリオ"/>
                <a:ea typeface="メイリオ"/>
                <a:cs typeface="+mn-cs"/>
              </a:rPr>
              <a:t>行動から、ペルソナ像を可視化</a:t>
            </a:r>
            <a:endPar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15" name="片側の 2 つの角を丸めた四角形 14">
            <a:extLst>
              <a:ext uri="{FF2B5EF4-FFF2-40B4-BE49-F238E27FC236}">
                <a16:creationId xmlns:a16="http://schemas.microsoft.com/office/drawing/2014/main" id="{3F3F164D-82DA-7FB0-39F8-5B67ED548B58}"/>
              </a:ext>
            </a:extLst>
          </p:cNvPr>
          <p:cNvSpPr/>
          <p:nvPr/>
        </p:nvSpPr>
        <p:spPr>
          <a:xfrm>
            <a:off x="6122339" y="1651819"/>
            <a:ext cx="2648088" cy="415409"/>
          </a:xfrm>
          <a:prstGeom prst="round2SameRect">
            <a:avLst>
              <a:gd name="adj1" fmla="val 0"/>
              <a:gd name="adj2" fmla="val 0"/>
            </a:avLst>
          </a:prstGeom>
          <a:solidFill>
            <a:schemeClr val="tx1">
              <a:lumMod val="50000"/>
              <a:lumOff val="50000"/>
            </a:schemeClr>
          </a:solidFill>
          <a:ln w="9525" cap="flat" cmpd="sng" algn="ctr">
            <a:solidFill>
              <a:schemeClr val="bg2"/>
            </a:solidFill>
            <a:prstDash val="solid"/>
          </a:ln>
          <a:effectLst/>
        </p:spPr>
        <p:txBody>
          <a:bodyPr lIns="216000" tIns="0" rIns="216000" bIns="0"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ターゲットペルソナの設定</a:t>
            </a:r>
          </a:p>
        </p:txBody>
      </p:sp>
      <p:pic>
        <p:nvPicPr>
          <p:cNvPr id="13" name="object 25">
            <a:extLst>
              <a:ext uri="{FF2B5EF4-FFF2-40B4-BE49-F238E27FC236}">
                <a16:creationId xmlns:a16="http://schemas.microsoft.com/office/drawing/2014/main" id="{E8CBA004-9B7B-AA3A-ED13-5CC5C3970D3C}"/>
              </a:ext>
            </a:extLst>
          </p:cNvPr>
          <p:cNvPicPr/>
          <p:nvPr/>
        </p:nvPicPr>
        <p:blipFill>
          <a:blip r:embed="rId4" cstate="print"/>
          <a:stretch>
            <a:fillRect/>
          </a:stretch>
        </p:blipFill>
        <p:spPr>
          <a:xfrm>
            <a:off x="6308077" y="2772128"/>
            <a:ext cx="550101" cy="1425008"/>
          </a:xfrm>
          <a:prstGeom prst="rect">
            <a:avLst/>
          </a:prstGeom>
        </p:spPr>
      </p:pic>
      <p:sp>
        <p:nvSpPr>
          <p:cNvPr id="17" name="テキスト ボックス 16">
            <a:extLst>
              <a:ext uri="{FF2B5EF4-FFF2-40B4-BE49-F238E27FC236}">
                <a16:creationId xmlns:a16="http://schemas.microsoft.com/office/drawing/2014/main" id="{3B9B9358-8B5D-778F-7F7E-164CA43B9D55}"/>
              </a:ext>
            </a:extLst>
          </p:cNvPr>
          <p:cNvSpPr txBox="1"/>
          <p:nvPr/>
        </p:nvSpPr>
        <p:spPr>
          <a:xfrm>
            <a:off x="7043915" y="3055172"/>
            <a:ext cx="1517074" cy="1122203"/>
          </a:xfrm>
          <a:prstGeom prst="rect">
            <a:avLst/>
          </a:prstGeom>
          <a:solidFill>
            <a:schemeClr val="accent1"/>
          </a:solidFill>
          <a:ln>
            <a:noFill/>
          </a:ln>
        </p:spPr>
        <p:txBody>
          <a:bodyPr rot="0" spcFirstLastPara="0" vertOverflow="overflow" horzOverflow="overflow" vert="horz" wrap="square" lIns="91440" tIns="108000" rIns="91440" bIns="108000" numCol="1" spcCol="0" rtlCol="0" fromWordArt="0" anchor="t" anchorCtr="0" forceAA="0" compatLnSpc="1">
            <a:prstTxWarp prst="textNoShape">
              <a:avLst/>
            </a:prstTxWarp>
            <a:spAutoFit/>
          </a:bodyPr>
          <a:lstStyle/>
          <a:p>
            <a:pPr>
              <a:lnSpc>
                <a:spcPct val="150000"/>
              </a:lnSpc>
            </a:pPr>
            <a:r>
              <a:rPr lang="ja-JP" altLang="en-US" sz="1000" dirty="0">
                <a:solidFill>
                  <a:schemeClr val="accent3"/>
                </a:solidFill>
                <a:latin typeface="Meiryo"/>
                <a:ea typeface="Meiryo"/>
                <a:cs typeface="Calibri"/>
              </a:rPr>
              <a:t>年齢　</a:t>
            </a:r>
            <a:r>
              <a:rPr lang="ja-JP" altLang="en-US" sz="1000" b="1" dirty="0">
                <a:solidFill>
                  <a:schemeClr val="accent3"/>
                </a:solidFill>
                <a:latin typeface="Meiryo"/>
                <a:ea typeface="Meiryo"/>
                <a:cs typeface="Calibri"/>
              </a:rPr>
              <a:t>20代後半</a:t>
            </a:r>
          </a:p>
          <a:p>
            <a:pPr>
              <a:lnSpc>
                <a:spcPct val="150000"/>
              </a:lnSpc>
            </a:pPr>
            <a:r>
              <a:rPr lang="ja-JP" altLang="en-US" sz="1000" dirty="0">
                <a:solidFill>
                  <a:schemeClr val="accent3"/>
                </a:solidFill>
                <a:latin typeface="Meiryo"/>
                <a:ea typeface="Meiryo"/>
                <a:cs typeface="Calibri"/>
              </a:rPr>
              <a:t>性別　</a:t>
            </a:r>
            <a:r>
              <a:rPr lang="ja-JP" altLang="en-US" sz="1000" b="1" dirty="0">
                <a:solidFill>
                  <a:schemeClr val="accent3"/>
                </a:solidFill>
                <a:latin typeface="Meiryo"/>
                <a:ea typeface="Meiryo"/>
                <a:cs typeface="Calibri"/>
              </a:rPr>
              <a:t>男性</a:t>
            </a:r>
          </a:p>
          <a:p>
            <a:pPr>
              <a:lnSpc>
                <a:spcPct val="150000"/>
              </a:lnSpc>
            </a:pPr>
            <a:r>
              <a:rPr lang="ja-JP" altLang="en-US" sz="1000" dirty="0">
                <a:solidFill>
                  <a:schemeClr val="accent3"/>
                </a:solidFill>
                <a:latin typeface="Meiryo"/>
                <a:ea typeface="Meiryo"/>
                <a:cs typeface="Calibri"/>
              </a:rPr>
              <a:t>趣味　</a:t>
            </a:r>
            <a:r>
              <a:rPr lang="ja-JP" altLang="en-US" sz="1000" b="1" dirty="0">
                <a:solidFill>
                  <a:schemeClr val="accent3"/>
                </a:solidFill>
                <a:latin typeface="Meiryo"/>
                <a:ea typeface="Meiryo"/>
                <a:cs typeface="Calibri"/>
              </a:rPr>
              <a:t>スポーツ好き</a:t>
            </a:r>
          </a:p>
          <a:p>
            <a:pPr>
              <a:lnSpc>
                <a:spcPct val="150000"/>
              </a:lnSpc>
            </a:pPr>
            <a:r>
              <a:rPr lang="ja-JP" altLang="en-US" sz="1000" dirty="0">
                <a:solidFill>
                  <a:schemeClr val="accent3"/>
                </a:solidFill>
                <a:latin typeface="Meiryo"/>
                <a:ea typeface="Meiryo"/>
                <a:cs typeface="Calibri"/>
              </a:rPr>
              <a:t>住所　</a:t>
            </a:r>
            <a:r>
              <a:rPr lang="ja-JP" altLang="en-US" sz="1000" b="1" dirty="0">
                <a:solidFill>
                  <a:schemeClr val="accent3"/>
                </a:solidFill>
                <a:latin typeface="Meiryo"/>
                <a:ea typeface="Meiryo"/>
                <a:cs typeface="Calibri"/>
              </a:rPr>
              <a:t>東京在住</a:t>
            </a:r>
          </a:p>
        </p:txBody>
      </p:sp>
      <p:sp>
        <p:nvSpPr>
          <p:cNvPr id="18" name="テキスト ボックス 17">
            <a:extLst>
              <a:ext uri="{FF2B5EF4-FFF2-40B4-BE49-F238E27FC236}">
                <a16:creationId xmlns:a16="http://schemas.microsoft.com/office/drawing/2014/main" id="{BD259EE4-F19B-B6B5-D30C-6540C05E4867}"/>
              </a:ext>
            </a:extLst>
          </p:cNvPr>
          <p:cNvSpPr txBox="1"/>
          <p:nvPr/>
        </p:nvSpPr>
        <p:spPr>
          <a:xfrm>
            <a:off x="7036265" y="2772128"/>
            <a:ext cx="1517074" cy="224689"/>
          </a:xfrm>
          <a:prstGeom prst="roundRect">
            <a:avLst>
              <a:gd name="adj" fmla="val 50000"/>
            </a:avLst>
          </a:prstGeom>
          <a:solidFill>
            <a:schemeClr val="bg2">
              <a:lumMod val="90000"/>
            </a:schemeClr>
          </a:solidFill>
          <a:ln>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lnSpc>
                <a:spcPct val="150000"/>
              </a:lnSpc>
            </a:pPr>
            <a:r>
              <a:rPr lang="ja-JP" altLang="en-US" sz="1000" b="1">
                <a:solidFill>
                  <a:schemeClr val="bg1"/>
                </a:solidFill>
                <a:latin typeface="Meiryo"/>
                <a:ea typeface="Meiryo"/>
                <a:cs typeface="Calibri"/>
              </a:rPr>
              <a:t>イメージ</a:t>
            </a:r>
            <a:endParaRPr lang="ja-JP" altLang="en-US" sz="1000" b="1" dirty="0">
              <a:solidFill>
                <a:schemeClr val="bg1"/>
              </a:solidFill>
              <a:latin typeface="Meiryo"/>
              <a:ea typeface="Meiryo"/>
              <a:cs typeface="Calibri"/>
            </a:endParaRPr>
          </a:p>
        </p:txBody>
      </p:sp>
      <p:sp>
        <p:nvSpPr>
          <p:cNvPr id="19" name="片側の 2 つの角を丸めた四角形 18">
            <a:extLst>
              <a:ext uri="{FF2B5EF4-FFF2-40B4-BE49-F238E27FC236}">
                <a16:creationId xmlns:a16="http://schemas.microsoft.com/office/drawing/2014/main" id="{BFDF91C8-3C3B-9F83-C859-9A5C2843E694}"/>
              </a:ext>
            </a:extLst>
          </p:cNvPr>
          <p:cNvSpPr/>
          <p:nvPr/>
        </p:nvSpPr>
        <p:spPr>
          <a:xfrm>
            <a:off x="9068800" y="2592303"/>
            <a:ext cx="2648088" cy="3640322"/>
          </a:xfrm>
          <a:prstGeom prst="round2SameRect">
            <a:avLst>
              <a:gd name="adj1" fmla="val 0"/>
              <a:gd name="adj2" fmla="val 0"/>
            </a:avLst>
          </a:prstGeom>
          <a:solidFill>
            <a:schemeClr val="bg1"/>
          </a:solidFill>
          <a:ln w="9525" cap="flat" cmpd="sng" algn="ctr">
            <a:solidFill>
              <a:schemeClr val="bg2"/>
            </a:solidFill>
            <a:prstDash val="solid"/>
          </a:ln>
          <a:effectLst>
            <a:outerShdw blurRad="25400" dist="12700" dir="2700000" algn="tl" rotWithShape="0">
              <a:schemeClr val="accent3">
                <a:alpha val="40000"/>
              </a:schemeClr>
            </a:outerShdw>
          </a:effectLst>
        </p:spPr>
        <p:txBody>
          <a:bodyPr lIns="216000" tIns="540000" rIns="216000" bIns="0" rtlCol="0" anchor="t"/>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i="0" u="none" strike="noStrike" kern="0" cap="none" spc="0" normalizeH="0" baseline="0" noProof="0">
                <a:ln>
                  <a:noFill/>
                </a:ln>
                <a:solidFill>
                  <a:schemeClr val="accent3"/>
                </a:solidFill>
                <a:effectLst/>
                <a:uLnTx/>
                <a:uFillTx/>
                <a:latin typeface="メイリオ"/>
                <a:ea typeface="メイリオ"/>
                <a:cs typeface="+mn-cs"/>
              </a:rPr>
              <a:t>ターゲットに広告主様や商品</a:t>
            </a:r>
            <a:br>
              <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1200" i="0" u="none" strike="noStrike" kern="0" cap="none" spc="0" normalizeH="0" baseline="0" noProof="0">
                <a:ln>
                  <a:noFill/>
                </a:ln>
                <a:solidFill>
                  <a:schemeClr val="accent3"/>
                </a:solidFill>
                <a:effectLst/>
                <a:uLnTx/>
                <a:uFillTx/>
                <a:latin typeface="メイリオ"/>
                <a:ea typeface="メイリオ"/>
                <a:cs typeface="+mn-cs"/>
              </a:rPr>
              <a:t>への態度変容を促す流れを構築</a:t>
            </a:r>
            <a:endPar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20" name="片側の 2 つの角を丸めた四角形 19">
            <a:extLst>
              <a:ext uri="{FF2B5EF4-FFF2-40B4-BE49-F238E27FC236}">
                <a16:creationId xmlns:a16="http://schemas.microsoft.com/office/drawing/2014/main" id="{DCEFA255-9BEF-B04E-8C5E-453EFEE68356}"/>
              </a:ext>
            </a:extLst>
          </p:cNvPr>
          <p:cNvSpPr/>
          <p:nvPr/>
        </p:nvSpPr>
        <p:spPr>
          <a:xfrm>
            <a:off x="9068800" y="2592303"/>
            <a:ext cx="2648088" cy="415409"/>
          </a:xfrm>
          <a:prstGeom prst="round2SameRect">
            <a:avLst>
              <a:gd name="adj1" fmla="val 0"/>
              <a:gd name="adj2" fmla="val 0"/>
            </a:avLst>
          </a:prstGeom>
          <a:solidFill>
            <a:schemeClr val="tx1">
              <a:lumMod val="50000"/>
              <a:lumOff val="50000"/>
            </a:schemeClr>
          </a:solidFill>
          <a:ln w="9525" cap="flat" cmpd="sng" algn="ctr">
            <a:solidFill>
              <a:schemeClr val="bg2"/>
            </a:solidFill>
            <a:prstDash val="solid"/>
          </a:ln>
          <a:effectLst/>
        </p:spPr>
        <p:txBody>
          <a:bodyPr lIns="216000" tIns="0" rIns="216000" bIns="0"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共感性の高いコンテンツ</a:t>
            </a:r>
          </a:p>
        </p:txBody>
      </p:sp>
      <p:cxnSp>
        <p:nvCxnSpPr>
          <p:cNvPr id="54" name="Google Shape;685;p37">
            <a:extLst>
              <a:ext uri="{FF2B5EF4-FFF2-40B4-BE49-F238E27FC236}">
                <a16:creationId xmlns:a16="http://schemas.microsoft.com/office/drawing/2014/main" id="{E3903F11-019C-46C6-E435-E5598BB5DB5A}"/>
              </a:ext>
            </a:extLst>
          </p:cNvPr>
          <p:cNvCxnSpPr>
            <a:cxnSpLocks/>
          </p:cNvCxnSpPr>
          <p:nvPr/>
        </p:nvCxnSpPr>
        <p:spPr>
          <a:xfrm>
            <a:off x="4544630" y="5412217"/>
            <a:ext cx="4484414" cy="0"/>
          </a:xfrm>
          <a:prstGeom prst="straightConnector1">
            <a:avLst/>
          </a:prstGeom>
          <a:noFill/>
          <a:ln w="120650" cap="flat" cmpd="sng">
            <a:solidFill>
              <a:schemeClr val="accent6"/>
            </a:solidFill>
            <a:prstDash val="solid"/>
            <a:miter lim="800000"/>
            <a:headEnd type="none" w="med" len="sm"/>
            <a:tailEnd type="triangle" w="med" len="sm"/>
          </a:ln>
        </p:spPr>
      </p:cxnSp>
      <p:sp>
        <p:nvSpPr>
          <p:cNvPr id="5" name="片側の 2 つの角を丸めた四角形 4">
            <a:extLst>
              <a:ext uri="{FF2B5EF4-FFF2-40B4-BE49-F238E27FC236}">
                <a16:creationId xmlns:a16="http://schemas.microsoft.com/office/drawing/2014/main" id="{48EAF633-A89E-608D-92DC-3FEC5E0DA485}"/>
              </a:ext>
            </a:extLst>
          </p:cNvPr>
          <p:cNvSpPr/>
          <p:nvPr/>
        </p:nvSpPr>
        <p:spPr>
          <a:xfrm>
            <a:off x="479424" y="4017838"/>
            <a:ext cx="4119080" cy="2214787"/>
          </a:xfrm>
          <a:prstGeom prst="round2SameRect">
            <a:avLst>
              <a:gd name="adj1" fmla="val 0"/>
              <a:gd name="adj2" fmla="val 0"/>
            </a:avLst>
          </a:prstGeom>
          <a:solidFill>
            <a:schemeClr val="accent2"/>
          </a:solidFill>
          <a:ln w="25400" cap="flat" cmpd="sng" algn="ctr">
            <a:noFill/>
            <a:prstDash val="solid"/>
          </a:ln>
          <a:effectLst>
            <a:outerShdw blurRad="38100" dist="25400" dir="2700000" algn="tl" rotWithShape="0">
              <a:schemeClr val="accent6">
                <a:lumMod val="75000"/>
                <a:alpha val="40000"/>
              </a:schemeClr>
            </a:outerShdw>
          </a:effectLst>
        </p:spPr>
        <p:txBody>
          <a:bodyPr lIns="216000" tIns="540000" rIns="216000" bIns="0" rtlCol="0" anchor="t"/>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i="0" u="none" strike="noStrike" kern="0" cap="none" spc="0" normalizeH="0" baseline="0" noProof="0">
                <a:ln>
                  <a:noFill/>
                </a:ln>
                <a:solidFill>
                  <a:schemeClr val="accent3"/>
                </a:solidFill>
                <a:effectLst/>
                <a:uLnTx/>
                <a:uFillTx/>
                <a:latin typeface="メイリオ"/>
                <a:ea typeface="メイリオ"/>
                <a:cs typeface="+mn-cs"/>
              </a:rPr>
              <a:t>メディア読者の嗜好を捉えた構成や表現</a:t>
            </a:r>
            <a:endPar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6" name="片側の 2 つの角を丸めた四角形 5">
            <a:extLst>
              <a:ext uri="{FF2B5EF4-FFF2-40B4-BE49-F238E27FC236}">
                <a16:creationId xmlns:a16="http://schemas.microsoft.com/office/drawing/2014/main" id="{6F4E0FA2-7E20-A06D-8F1F-D17DB68DFBB2}"/>
              </a:ext>
            </a:extLst>
          </p:cNvPr>
          <p:cNvSpPr/>
          <p:nvPr/>
        </p:nvSpPr>
        <p:spPr>
          <a:xfrm>
            <a:off x="479424" y="4017838"/>
            <a:ext cx="4119080" cy="415409"/>
          </a:xfrm>
          <a:prstGeom prst="round2SameRect">
            <a:avLst>
              <a:gd name="adj1" fmla="val 0"/>
              <a:gd name="adj2" fmla="val 0"/>
            </a:avLst>
          </a:prstGeom>
          <a:solidFill>
            <a:schemeClr val="accent6"/>
          </a:solidFill>
          <a:ln w="25400" cap="flat" cmpd="sng" algn="ctr">
            <a:noFill/>
            <a:prstDash val="solid"/>
          </a:ln>
          <a:effectLst/>
        </p:spPr>
        <p:txBody>
          <a:bodyPr lIns="216000" tIns="0" rIns="216000" bIns="0"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編集力</a:t>
            </a:r>
          </a:p>
        </p:txBody>
      </p:sp>
      <p:pic>
        <p:nvPicPr>
          <p:cNvPr id="11" name="図 10">
            <a:extLst>
              <a:ext uri="{FF2B5EF4-FFF2-40B4-BE49-F238E27FC236}">
                <a16:creationId xmlns:a16="http://schemas.microsoft.com/office/drawing/2014/main" id="{25E0AB11-7D88-3B56-4ACC-57A5200D851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810" t="20784" b="87"/>
          <a:stretch/>
        </p:blipFill>
        <p:spPr>
          <a:xfrm>
            <a:off x="1443851" y="4856064"/>
            <a:ext cx="2190226" cy="1229496"/>
          </a:xfrm>
          <a:prstGeom prst="rect">
            <a:avLst/>
          </a:prstGeom>
        </p:spPr>
      </p:pic>
      <p:cxnSp>
        <p:nvCxnSpPr>
          <p:cNvPr id="58" name="カギ線コネクタ 57">
            <a:extLst>
              <a:ext uri="{FF2B5EF4-FFF2-40B4-BE49-F238E27FC236}">
                <a16:creationId xmlns:a16="http://schemas.microsoft.com/office/drawing/2014/main" id="{BA4B2FD1-A78F-70DF-DD96-7E0563A7B733}"/>
              </a:ext>
            </a:extLst>
          </p:cNvPr>
          <p:cNvCxnSpPr>
            <a:cxnSpLocks/>
          </p:cNvCxnSpPr>
          <p:nvPr/>
        </p:nvCxnSpPr>
        <p:spPr>
          <a:xfrm>
            <a:off x="4567328" y="3351025"/>
            <a:ext cx="4461716" cy="1621394"/>
          </a:xfrm>
          <a:prstGeom prst="bentConnector3">
            <a:avLst>
              <a:gd name="adj1" fmla="val 28318"/>
            </a:avLst>
          </a:prstGeom>
          <a:ln w="120650">
            <a:solidFill>
              <a:schemeClr val="accent4"/>
            </a:solidFill>
            <a:tailEnd type="triangle" w="med" len="sm"/>
          </a:ln>
        </p:spPr>
        <p:style>
          <a:lnRef idx="1">
            <a:schemeClr val="accent1"/>
          </a:lnRef>
          <a:fillRef idx="0">
            <a:schemeClr val="accent1"/>
          </a:fillRef>
          <a:effectRef idx="0">
            <a:schemeClr val="accent1"/>
          </a:effectRef>
          <a:fontRef idx="minor">
            <a:schemeClr val="tx1"/>
          </a:fontRef>
        </p:style>
      </p:cxnSp>
      <p:cxnSp>
        <p:nvCxnSpPr>
          <p:cNvPr id="92" name="Google Shape;685;p37">
            <a:extLst>
              <a:ext uri="{FF2B5EF4-FFF2-40B4-BE49-F238E27FC236}">
                <a16:creationId xmlns:a16="http://schemas.microsoft.com/office/drawing/2014/main" id="{145FD32F-C3C1-2622-AB5E-338C585544BB}"/>
              </a:ext>
            </a:extLst>
          </p:cNvPr>
          <p:cNvCxnSpPr>
            <a:cxnSpLocks/>
          </p:cNvCxnSpPr>
          <p:nvPr/>
        </p:nvCxnSpPr>
        <p:spPr>
          <a:xfrm>
            <a:off x="4248419" y="2987068"/>
            <a:ext cx="1834164" cy="0"/>
          </a:xfrm>
          <a:prstGeom prst="straightConnector1">
            <a:avLst/>
          </a:prstGeom>
          <a:noFill/>
          <a:ln w="120650" cap="flat" cmpd="sng">
            <a:solidFill>
              <a:schemeClr val="accent4"/>
            </a:solidFill>
            <a:prstDash val="solid"/>
            <a:miter lim="800000"/>
            <a:headEnd type="none" w="med" len="sm"/>
            <a:tailEnd type="triangle" w="med" len="sm"/>
          </a:ln>
        </p:spPr>
      </p:cxnSp>
      <p:sp>
        <p:nvSpPr>
          <p:cNvPr id="26" name="片側の 2 つの角を丸めた四角形 25">
            <a:extLst>
              <a:ext uri="{FF2B5EF4-FFF2-40B4-BE49-F238E27FC236}">
                <a16:creationId xmlns:a16="http://schemas.microsoft.com/office/drawing/2014/main" id="{952D0735-4186-5A08-77A6-7B6FB4FA4936}"/>
              </a:ext>
            </a:extLst>
          </p:cNvPr>
          <p:cNvSpPr/>
          <p:nvPr/>
        </p:nvSpPr>
        <p:spPr>
          <a:xfrm>
            <a:off x="479424" y="1651819"/>
            <a:ext cx="4119080" cy="2214787"/>
          </a:xfrm>
          <a:prstGeom prst="round2SameRect">
            <a:avLst>
              <a:gd name="adj1" fmla="val 0"/>
              <a:gd name="adj2" fmla="val 0"/>
            </a:avLst>
          </a:prstGeom>
          <a:solidFill>
            <a:srgbClr val="FFF8E4"/>
          </a:solidFill>
          <a:ln w="25400" cap="flat" cmpd="sng" algn="ctr">
            <a:noFill/>
            <a:prstDash val="solid"/>
          </a:ln>
          <a:effectLst>
            <a:outerShdw blurRad="38100" dist="25400" dir="2700000" algn="tl" rotWithShape="0">
              <a:schemeClr val="accent4">
                <a:alpha val="40000"/>
              </a:schemeClr>
            </a:outerShdw>
          </a:effectLst>
        </p:spPr>
        <p:txBody>
          <a:bodyPr lIns="216000" tIns="540000" rIns="216000" bIns="0" rtlCol="0" anchor="t"/>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1200" kern="0" dirty="0">
                <a:solidFill>
                  <a:schemeClr val="accent3"/>
                </a:solidFill>
                <a:latin typeface="メイリオ"/>
                <a:ea typeface="メイリオ"/>
              </a:rPr>
              <a:t>Yahoo!</a:t>
            </a:r>
            <a:r>
              <a:rPr kumimoji="0" lang="ja-JP" altLang="en-US" sz="1200" kern="0" dirty="0">
                <a:solidFill>
                  <a:schemeClr val="accent3"/>
                </a:solidFill>
                <a:latin typeface="メイリオ"/>
                <a:ea typeface="メイリオ"/>
              </a:rPr>
              <a:t> </a:t>
            </a:r>
            <a:r>
              <a:rPr kumimoji="0" lang="en-US" altLang="ja-JP" sz="1200" kern="0" dirty="0">
                <a:solidFill>
                  <a:schemeClr val="accent3"/>
                </a:solidFill>
                <a:latin typeface="メイリオ"/>
                <a:ea typeface="メイリオ"/>
              </a:rPr>
              <a:t>JAPAN</a:t>
            </a:r>
            <a:r>
              <a:rPr kumimoji="0" lang="ja-JP" altLang="en-US" sz="1200" kern="0" dirty="0">
                <a:solidFill>
                  <a:schemeClr val="accent3"/>
                </a:solidFill>
                <a:latin typeface="メイリオ"/>
                <a:ea typeface="メイリオ"/>
              </a:rPr>
              <a:t>の</a:t>
            </a: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ユーザーの利⽤頻度の⾼さと利用⽤途の多様性を兼ね備えた、圧倒的な質と量のデータ</a:t>
            </a:r>
            <a:endPar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endParaRPr>
          </a:p>
        </p:txBody>
      </p:sp>
      <p:pic>
        <p:nvPicPr>
          <p:cNvPr id="10" name="図 9">
            <a:extLst>
              <a:ext uri="{FF2B5EF4-FFF2-40B4-BE49-F238E27FC236}">
                <a16:creationId xmlns:a16="http://schemas.microsoft.com/office/drawing/2014/main" id="{D3AB8390-32D7-8F7C-4DE3-AA9F6AB0042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764964" y="2705540"/>
            <a:ext cx="1548000" cy="1071692"/>
          </a:xfrm>
          <a:prstGeom prst="rect">
            <a:avLst/>
          </a:prstGeom>
        </p:spPr>
      </p:pic>
      <p:sp>
        <p:nvSpPr>
          <p:cNvPr id="27" name="片側の 2 つの角を丸めた四角形 26">
            <a:extLst>
              <a:ext uri="{FF2B5EF4-FFF2-40B4-BE49-F238E27FC236}">
                <a16:creationId xmlns:a16="http://schemas.microsoft.com/office/drawing/2014/main" id="{823D40C6-0B5B-BA09-3F29-495689EC5BA4}"/>
              </a:ext>
            </a:extLst>
          </p:cNvPr>
          <p:cNvSpPr/>
          <p:nvPr/>
        </p:nvSpPr>
        <p:spPr>
          <a:xfrm>
            <a:off x="479424" y="1651819"/>
            <a:ext cx="4119080" cy="415409"/>
          </a:xfrm>
          <a:prstGeom prst="round2SameRect">
            <a:avLst>
              <a:gd name="adj1" fmla="val 0"/>
              <a:gd name="adj2" fmla="val 0"/>
            </a:avLst>
          </a:prstGeom>
          <a:solidFill>
            <a:schemeClr val="accent4">
              <a:lumMod val="60000"/>
              <a:lumOff val="40000"/>
            </a:schemeClr>
          </a:solidFill>
          <a:ln w="25400" cap="flat" cmpd="sng" algn="ctr">
            <a:noFill/>
            <a:prstDash val="solid"/>
          </a:ln>
          <a:effectLst/>
        </p:spPr>
        <p:txBody>
          <a:bodyPr lIns="216000" tIns="0" rIns="216000" bIns="0"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ビッグデータ</a:t>
            </a:r>
          </a:p>
        </p:txBody>
      </p:sp>
      <p:grpSp>
        <p:nvGrpSpPr>
          <p:cNvPr id="25" name="グループ化 24">
            <a:extLst>
              <a:ext uri="{FF2B5EF4-FFF2-40B4-BE49-F238E27FC236}">
                <a16:creationId xmlns:a16="http://schemas.microsoft.com/office/drawing/2014/main" id="{CC8BCA94-C7D4-E279-A86C-ADE88629E0F9}"/>
              </a:ext>
            </a:extLst>
          </p:cNvPr>
          <p:cNvGrpSpPr/>
          <p:nvPr/>
        </p:nvGrpSpPr>
        <p:grpSpPr>
          <a:xfrm>
            <a:off x="9634961" y="3674537"/>
            <a:ext cx="1568773" cy="2421985"/>
            <a:chOff x="9634961" y="3674537"/>
            <a:chExt cx="1568773" cy="2421985"/>
          </a:xfrm>
        </p:grpSpPr>
        <p:pic>
          <p:nvPicPr>
            <p:cNvPr id="29" name="図 28">
              <a:extLst>
                <a:ext uri="{FF2B5EF4-FFF2-40B4-BE49-F238E27FC236}">
                  <a16:creationId xmlns:a16="http://schemas.microsoft.com/office/drawing/2014/main" id="{CE9AE4C1-25EF-5C4F-B1D5-BF6D342B2E06}"/>
                </a:ext>
              </a:extLst>
            </p:cNvPr>
            <p:cNvPicPr>
              <a:picLocks noChangeAspect="1"/>
            </p:cNvPicPr>
            <p:nvPr/>
          </p:nvPicPr>
          <p:blipFill rotWithShape="1">
            <a:blip r:embed="rId7"/>
            <a:srcRect b="21851"/>
            <a:stretch/>
          </p:blipFill>
          <p:spPr>
            <a:xfrm>
              <a:off x="9634961" y="3674537"/>
              <a:ext cx="1568773" cy="2421985"/>
            </a:xfrm>
            <a:prstGeom prst="rect">
              <a:avLst/>
            </a:prstGeom>
          </p:spPr>
        </p:pic>
        <p:sp>
          <p:nvSpPr>
            <p:cNvPr id="24" name="正方形/長方形 23">
              <a:extLst>
                <a:ext uri="{FF2B5EF4-FFF2-40B4-BE49-F238E27FC236}">
                  <a16:creationId xmlns:a16="http://schemas.microsoft.com/office/drawing/2014/main" id="{6D01F42F-B929-25B7-BF5D-BF60E5EAC477}"/>
                </a:ext>
              </a:extLst>
            </p:cNvPr>
            <p:cNvSpPr/>
            <p:nvPr/>
          </p:nvSpPr>
          <p:spPr>
            <a:xfrm>
              <a:off x="9731229" y="3698191"/>
              <a:ext cx="553674" cy="21107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3" name="図 22">
              <a:extLst>
                <a:ext uri="{FF2B5EF4-FFF2-40B4-BE49-F238E27FC236}">
                  <a16:creationId xmlns:a16="http://schemas.microsoft.com/office/drawing/2014/main" id="{214585C8-76A7-23AA-0E1B-18AC723127D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732103" y="3787006"/>
              <a:ext cx="527633" cy="51550"/>
            </a:xfrm>
            <a:prstGeom prst="rect">
              <a:avLst/>
            </a:prstGeom>
          </p:spPr>
        </p:pic>
      </p:grpSp>
    </p:spTree>
    <p:extLst>
      <p:ext uri="{BB962C8B-B14F-4D97-AF65-F5344CB8AC3E}">
        <p14:creationId xmlns:p14="http://schemas.microsoft.com/office/powerpoint/2010/main" val="16698356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 name="正方形/長方形 36">
            <a:extLst>
              <a:ext uri="{FF2B5EF4-FFF2-40B4-BE49-F238E27FC236}">
                <a16:creationId xmlns:a16="http://schemas.microsoft.com/office/drawing/2014/main" id="{AAC94FA5-B68F-70DF-77F0-D473BEAB5634}"/>
              </a:ext>
            </a:extLst>
          </p:cNvPr>
          <p:cNvSpPr/>
          <p:nvPr/>
        </p:nvSpPr>
        <p:spPr>
          <a:xfrm>
            <a:off x="479425" y="2094198"/>
            <a:ext cx="11233150" cy="4287552"/>
          </a:xfrm>
          <a:prstGeom prst="rect">
            <a:avLst/>
          </a:prstGeom>
          <a:solidFill>
            <a:srgbClr val="FFF8E4"/>
          </a:solidFill>
          <a:ln w="9525">
            <a:noFill/>
          </a:ln>
          <a:effectLst>
            <a:outerShdw blurRad="50800" dist="381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タイアップ広告</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sz="1600"/>
              <a:t>特徴</a:t>
            </a:r>
            <a:r>
              <a:rPr lang="ja-JP" altLang="en-US" sz="2400"/>
              <a:t>③</a:t>
            </a:r>
            <a:r>
              <a:rPr lang="ja-JP" altLang="en-US"/>
              <a:t>：ブランドへの態度変容</a:t>
            </a:r>
          </a:p>
        </p:txBody>
      </p:sp>
      <p:sp>
        <p:nvSpPr>
          <p:cNvPr id="3" name="正方形/長方形 2">
            <a:extLst>
              <a:ext uri="{FF2B5EF4-FFF2-40B4-BE49-F238E27FC236}">
                <a16:creationId xmlns:a16="http://schemas.microsoft.com/office/drawing/2014/main" id="{BD68E225-9453-EF3A-20BA-670C6150C75F}"/>
              </a:ext>
            </a:extLst>
          </p:cNvPr>
          <p:cNvSpPr/>
          <p:nvPr/>
        </p:nvSpPr>
        <p:spPr>
          <a:xfrm>
            <a:off x="479424" y="1083274"/>
            <a:ext cx="11233151" cy="301621"/>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タイアップコンテンツへの接触を通じた、</a:t>
            </a:r>
            <a:r>
              <a:rPr kumimoji="0" lang="ja-JP" altLang="en-US" sz="1600" b="1" i="0" u="none" strike="noStrike" kern="0" cap="none" spc="0" normalizeH="0" baseline="0" noProof="0">
                <a:ln>
                  <a:noFill/>
                </a:ln>
                <a:solidFill>
                  <a:schemeClr val="accent6"/>
                </a:solidFill>
                <a:effectLst/>
                <a:uLnTx/>
                <a:uFillTx/>
                <a:latin typeface="Meiryo" panose="020B0604030504040204" pitchFamily="34" charset="-128"/>
                <a:ea typeface="メイリオ"/>
                <a:cs typeface="+mn-lt"/>
              </a:rPr>
              <a:t>ブランドエンゲージメント効果</a:t>
            </a:r>
            <a:r>
              <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が期待できます。</a:t>
            </a:r>
            <a:endParaRPr kumimoji="0" lang="ja-JP" altLang="en-US" sz="1600" b="1" i="0" u="none" strike="noStrike" kern="0" cap="none" spc="0" normalizeH="0" baseline="0" noProof="0">
              <a:ln>
                <a:noFill/>
              </a:ln>
              <a:solidFill>
                <a:schemeClr val="accent6"/>
              </a:solidFill>
              <a:effectLst/>
              <a:uLnTx/>
              <a:uFillTx/>
              <a:latin typeface="Meiryo" panose="020B0604030504040204" pitchFamily="34" charset="-128"/>
              <a:ea typeface="メイリオ"/>
              <a:cs typeface="+mn-lt"/>
            </a:endParaRPr>
          </a:p>
        </p:txBody>
      </p:sp>
      <p:sp>
        <p:nvSpPr>
          <p:cNvPr id="4" name="テキスト ボックス 3">
            <a:extLst>
              <a:ext uri="{FF2B5EF4-FFF2-40B4-BE49-F238E27FC236}">
                <a16:creationId xmlns:a16="http://schemas.microsoft.com/office/drawing/2014/main" id="{16165055-9246-2D18-17CB-CAE2C3E8103B}"/>
              </a:ext>
            </a:extLst>
          </p:cNvPr>
          <p:cNvSpPr txBox="1">
            <a:spLocks noChangeAspect="1"/>
          </p:cNvSpPr>
          <p:nvPr/>
        </p:nvSpPr>
        <p:spPr>
          <a:xfrm>
            <a:off x="6983627" y="82639"/>
            <a:ext cx="648000" cy="648000"/>
          </a:xfrm>
          <a:prstGeom prst="ellipse">
            <a:avLst/>
          </a:prstGeom>
          <a:solidFill>
            <a:schemeClr val="accent4">
              <a:lumMod val="20000"/>
              <a:lumOff val="80000"/>
            </a:schemeClr>
          </a:solidFill>
        </p:spPr>
        <p:txBody>
          <a:bodyPr wrap="none" rtlCol="0" anchor="ctr">
            <a:noAutofit/>
          </a:bodyPr>
          <a:lstStyle/>
          <a:p>
            <a:pPr lvl="0" algn="ctr">
              <a:lnSpc>
                <a:spcPct val="110000"/>
              </a:lnSpc>
              <a:buClr>
                <a:srgbClr val="000000"/>
              </a:buClr>
            </a:pPr>
            <a:r>
              <a:rPr lang="ja-JP" altLang="en-US" sz="900" b="1" kern="0" dirty="0">
                <a:solidFill>
                  <a:schemeClr val="bg2"/>
                </a:solidFill>
                <a:latin typeface="メイリオ" panose="020B0604030504040204" pitchFamily="50" charset="-128"/>
                <a:cs typeface="Arial"/>
                <a:sym typeface="Arial"/>
              </a:rPr>
              <a:t>ターゲットの</a:t>
            </a:r>
          </a:p>
          <a:p>
            <a:pPr lvl="0" algn="ctr">
              <a:lnSpc>
                <a:spcPct val="110000"/>
              </a:lnSpc>
              <a:buClr>
                <a:srgbClr val="000000"/>
              </a:buClr>
            </a:pPr>
            <a:r>
              <a:rPr lang="ja-JP" altLang="en-US" sz="900" b="1" kern="0" dirty="0">
                <a:solidFill>
                  <a:schemeClr val="bg2"/>
                </a:solidFill>
                <a:latin typeface="メイリオ" panose="020B0604030504040204" pitchFamily="50" charset="-128"/>
                <a:cs typeface="Arial"/>
                <a:sym typeface="Arial"/>
              </a:rPr>
              <a:t>効率的な集客</a:t>
            </a:r>
          </a:p>
        </p:txBody>
      </p:sp>
      <p:sp>
        <p:nvSpPr>
          <p:cNvPr id="21" name="テキスト ボックス 20">
            <a:extLst>
              <a:ext uri="{FF2B5EF4-FFF2-40B4-BE49-F238E27FC236}">
                <a16:creationId xmlns:a16="http://schemas.microsoft.com/office/drawing/2014/main" id="{9DF27EF6-A412-D18E-2612-2E660A0D6F19}"/>
              </a:ext>
            </a:extLst>
          </p:cNvPr>
          <p:cNvSpPr txBox="1">
            <a:spLocks noChangeAspect="1"/>
          </p:cNvSpPr>
          <p:nvPr/>
        </p:nvSpPr>
        <p:spPr>
          <a:xfrm>
            <a:off x="7865049" y="82639"/>
            <a:ext cx="648000" cy="648000"/>
          </a:xfrm>
          <a:prstGeom prst="ellipse">
            <a:avLst/>
          </a:prstGeom>
          <a:solidFill>
            <a:schemeClr val="accent4">
              <a:lumMod val="20000"/>
              <a:lumOff val="80000"/>
            </a:schemeClr>
          </a:solidFill>
        </p:spPr>
        <p:txBody>
          <a:bodyPr wrap="none" rtlCol="0" anchor="ctr">
            <a:noAutofit/>
          </a:bodyPr>
          <a:lstStyle/>
          <a:p>
            <a:pPr lvl="0" algn="ctr">
              <a:lnSpc>
                <a:spcPct val="110000"/>
              </a:lnSpc>
              <a:buClr>
                <a:srgbClr val="000000"/>
              </a:buClr>
            </a:pPr>
            <a:r>
              <a:rPr lang="ja-JP" altLang="en-US" sz="900" b="1" kern="0">
                <a:solidFill>
                  <a:schemeClr val="bg2"/>
                </a:solidFill>
                <a:latin typeface="メイリオ" panose="020B0604030504040204" pitchFamily="50" charset="-128"/>
                <a:cs typeface="Arial"/>
                <a:sym typeface="Arial"/>
              </a:rPr>
              <a:t>共感性の高い</a:t>
            </a:r>
          </a:p>
          <a:p>
            <a:pPr lvl="0" algn="ctr">
              <a:lnSpc>
                <a:spcPct val="110000"/>
              </a:lnSpc>
              <a:buClr>
                <a:srgbClr val="000000"/>
              </a:buClr>
            </a:pPr>
            <a:r>
              <a:rPr lang="ja-JP" altLang="en-US" sz="900" b="1" kern="0">
                <a:solidFill>
                  <a:schemeClr val="bg2"/>
                </a:solidFill>
                <a:latin typeface="メイリオ" panose="020B0604030504040204" pitchFamily="50" charset="-128"/>
                <a:cs typeface="Arial"/>
                <a:sym typeface="Arial"/>
              </a:rPr>
              <a:t>コンテンツ</a:t>
            </a:r>
            <a:endParaRPr lang="ja-JP" altLang="en-US" sz="900" b="1" kern="0" dirty="0">
              <a:solidFill>
                <a:schemeClr val="bg2"/>
              </a:solidFill>
              <a:latin typeface="メイリオ" panose="020B0604030504040204" pitchFamily="50" charset="-128"/>
              <a:cs typeface="Arial"/>
              <a:sym typeface="Arial"/>
            </a:endParaRPr>
          </a:p>
        </p:txBody>
      </p:sp>
      <p:sp>
        <p:nvSpPr>
          <p:cNvPr id="22" name="テキスト ボックス 21">
            <a:extLst>
              <a:ext uri="{FF2B5EF4-FFF2-40B4-BE49-F238E27FC236}">
                <a16:creationId xmlns:a16="http://schemas.microsoft.com/office/drawing/2014/main" id="{5D6E7CF4-EA7C-EEBA-F92F-6729A6898D4A}"/>
              </a:ext>
            </a:extLst>
          </p:cNvPr>
          <p:cNvSpPr txBox="1">
            <a:spLocks noChangeAspect="1"/>
          </p:cNvSpPr>
          <p:nvPr/>
        </p:nvSpPr>
        <p:spPr>
          <a:xfrm>
            <a:off x="8746471" y="82639"/>
            <a:ext cx="648000" cy="648000"/>
          </a:xfrm>
          <a:prstGeom prst="ellipse">
            <a:avLst/>
          </a:prstGeom>
          <a:solidFill>
            <a:schemeClr val="accent4">
              <a:lumMod val="60000"/>
              <a:lumOff val="40000"/>
            </a:schemeClr>
          </a:solidFill>
        </p:spPr>
        <p:txBody>
          <a:bodyPr wrap="none" rtlCol="0" anchor="ctr">
            <a:noAutofit/>
          </a:bodyPr>
          <a:lstStyle/>
          <a:p>
            <a:pPr lvl="0" algn="ctr">
              <a:lnSpc>
                <a:spcPct val="110000"/>
              </a:lnSpc>
              <a:buClr>
                <a:srgbClr val="000000"/>
              </a:buClr>
            </a:pPr>
            <a:r>
              <a:rPr lang="ja-JP" altLang="en-US" sz="900" b="1" kern="0">
                <a:solidFill>
                  <a:schemeClr val="accent3"/>
                </a:solidFill>
                <a:latin typeface="メイリオ" panose="020B0604030504040204" pitchFamily="50" charset="-128"/>
                <a:cs typeface="Arial"/>
                <a:sym typeface="Arial"/>
              </a:rPr>
              <a:t>ブランドへの</a:t>
            </a:r>
          </a:p>
          <a:p>
            <a:pPr lvl="0" algn="ctr">
              <a:lnSpc>
                <a:spcPct val="110000"/>
              </a:lnSpc>
              <a:buClr>
                <a:srgbClr val="000000"/>
              </a:buClr>
            </a:pPr>
            <a:r>
              <a:rPr lang="ja-JP" altLang="en-US" sz="900" b="1" kern="0">
                <a:solidFill>
                  <a:schemeClr val="accent3"/>
                </a:solidFill>
                <a:latin typeface="メイリオ" panose="020B0604030504040204" pitchFamily="50" charset="-128"/>
                <a:cs typeface="Arial"/>
                <a:sym typeface="Arial"/>
              </a:rPr>
              <a:t>態度変容</a:t>
            </a:r>
            <a:endParaRPr lang="ja-JP" altLang="en-US" sz="900" b="1" kern="0" dirty="0">
              <a:solidFill>
                <a:schemeClr val="accent3"/>
              </a:solidFill>
              <a:latin typeface="メイリオ" panose="020B0604030504040204" pitchFamily="50" charset="-128"/>
              <a:cs typeface="Arial"/>
              <a:sym typeface="Arial"/>
            </a:endParaRPr>
          </a:p>
        </p:txBody>
      </p:sp>
      <p:sp>
        <p:nvSpPr>
          <p:cNvPr id="9" name="テキスト ボックス 8">
            <a:extLst>
              <a:ext uri="{FF2B5EF4-FFF2-40B4-BE49-F238E27FC236}">
                <a16:creationId xmlns:a16="http://schemas.microsoft.com/office/drawing/2014/main" id="{C82CD144-B3A8-6829-F7E9-2DBA8158D230}"/>
              </a:ext>
            </a:extLst>
          </p:cNvPr>
          <p:cNvSpPr txBox="1"/>
          <p:nvPr/>
        </p:nvSpPr>
        <p:spPr>
          <a:xfrm>
            <a:off x="2199861" y="1807051"/>
            <a:ext cx="7824851" cy="591592"/>
          </a:xfrm>
          <a:prstGeom prst="roundRect">
            <a:avLst>
              <a:gd name="adj" fmla="val 50000"/>
            </a:avLst>
          </a:prstGeom>
          <a:solidFill>
            <a:schemeClr val="accent4">
              <a:lumMod val="60000"/>
              <a:lumOff val="40000"/>
            </a:schemeClr>
          </a:solidFill>
          <a:effectLst>
            <a:outerShdw blurRad="38100" dist="25400" dir="2700000" algn="tl" rotWithShape="0">
              <a:schemeClr val="accent4">
                <a:lumMod val="75000"/>
                <a:alpha val="40000"/>
              </a:schemeClr>
            </a:outerShdw>
          </a:effectLst>
        </p:spPr>
        <p:txBody>
          <a:bodyPr wrap="square" t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600" b="1"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cs typeface="メイリオ" panose="020B0604030504040204" pitchFamily="50" charset="-128"/>
              </a:rPr>
              <a:t>タイアップ読後の訴求ブランド・メッセージに対する態度変容度</a:t>
            </a:r>
          </a:p>
        </p:txBody>
      </p:sp>
      <p:grpSp>
        <p:nvGrpSpPr>
          <p:cNvPr id="36" name="グループ化 35">
            <a:extLst>
              <a:ext uri="{FF2B5EF4-FFF2-40B4-BE49-F238E27FC236}">
                <a16:creationId xmlns:a16="http://schemas.microsoft.com/office/drawing/2014/main" id="{70B17920-838A-E965-ADAA-EF9D46A7EC7F}"/>
              </a:ext>
            </a:extLst>
          </p:cNvPr>
          <p:cNvGrpSpPr/>
          <p:nvPr/>
        </p:nvGrpSpPr>
        <p:grpSpPr>
          <a:xfrm>
            <a:off x="2032000" y="2781043"/>
            <a:ext cx="8128000" cy="3475872"/>
            <a:chOff x="2032000" y="2721422"/>
            <a:chExt cx="8128000" cy="3475872"/>
          </a:xfrm>
        </p:grpSpPr>
        <p:graphicFrame>
          <p:nvGraphicFramePr>
            <p:cNvPr id="23" name="グラフ 22">
              <a:extLst>
                <a:ext uri="{FF2B5EF4-FFF2-40B4-BE49-F238E27FC236}">
                  <a16:creationId xmlns:a16="http://schemas.microsoft.com/office/drawing/2014/main" id="{4622A505-84BB-B33A-04A7-5259FDCB61A9}"/>
                </a:ext>
              </a:extLst>
            </p:cNvPr>
            <p:cNvGraphicFramePr/>
            <p:nvPr/>
          </p:nvGraphicFramePr>
          <p:xfrm>
            <a:off x="2032000" y="2721422"/>
            <a:ext cx="8128000" cy="3475872"/>
          </p:xfrm>
          <a:graphic>
            <a:graphicData uri="http://schemas.openxmlformats.org/drawingml/2006/chart">
              <c:chart xmlns:c="http://schemas.openxmlformats.org/drawingml/2006/chart" xmlns:r="http://schemas.openxmlformats.org/officeDocument/2006/relationships" r:id="rId4"/>
            </a:graphicData>
          </a:graphic>
        </p:graphicFrame>
        <p:sp>
          <p:nvSpPr>
            <p:cNvPr id="30" name="正方形/長方形 29">
              <a:extLst>
                <a:ext uri="{FF2B5EF4-FFF2-40B4-BE49-F238E27FC236}">
                  <a16:creationId xmlns:a16="http://schemas.microsoft.com/office/drawing/2014/main" id="{5DD523D7-67B3-5704-3F29-5BC85217E46C}"/>
                </a:ext>
              </a:extLst>
            </p:cNvPr>
            <p:cNvSpPr/>
            <p:nvPr/>
          </p:nvSpPr>
          <p:spPr>
            <a:xfrm>
              <a:off x="2720622" y="3869373"/>
              <a:ext cx="914400" cy="9144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3200" b="1" dirty="0">
                  <a:solidFill>
                    <a:schemeClr val="bg1"/>
                  </a:solidFill>
                  <a:latin typeface="Segoe UI" panose="020B0502040204020203" pitchFamily="34" charset="0"/>
                  <a:cs typeface="Segoe UI" panose="020B0502040204020203" pitchFamily="34" charset="0"/>
                </a:rPr>
                <a:t>95</a:t>
              </a:r>
              <a:r>
                <a:rPr kumimoji="1" lang="ja-JP" altLang="en-US" sz="1200" b="1">
                  <a:solidFill>
                    <a:schemeClr val="bg1"/>
                  </a:solidFill>
                  <a:latin typeface="Segoe UI" panose="020B0502040204020203" pitchFamily="34" charset="0"/>
                  <a:cs typeface="Segoe UI" panose="020B0502040204020203" pitchFamily="34" charset="0"/>
                </a:rPr>
                <a:t>％</a:t>
              </a:r>
              <a:endParaRPr kumimoji="1" lang="ja-JP" altLang="en-US" sz="1200" b="1" dirty="0">
                <a:solidFill>
                  <a:schemeClr val="bg1"/>
                </a:solidFill>
                <a:latin typeface="Segoe UI" panose="020B0502040204020203" pitchFamily="34" charset="0"/>
                <a:cs typeface="Segoe UI" panose="020B0502040204020203" pitchFamily="34" charset="0"/>
              </a:endParaRPr>
            </a:p>
          </p:txBody>
        </p:sp>
        <p:sp>
          <p:nvSpPr>
            <p:cNvPr id="33" name="正方形/長方形 32">
              <a:extLst>
                <a:ext uri="{FF2B5EF4-FFF2-40B4-BE49-F238E27FC236}">
                  <a16:creationId xmlns:a16="http://schemas.microsoft.com/office/drawing/2014/main" id="{68EC9949-1E21-7C31-3156-5BA8855D4225}"/>
                </a:ext>
              </a:extLst>
            </p:cNvPr>
            <p:cNvSpPr/>
            <p:nvPr/>
          </p:nvSpPr>
          <p:spPr>
            <a:xfrm>
              <a:off x="4673600" y="4208040"/>
              <a:ext cx="914400" cy="9144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3200" b="1" dirty="0">
                  <a:solidFill>
                    <a:schemeClr val="bg1"/>
                  </a:solidFill>
                  <a:latin typeface="Segoe UI" panose="020B0502040204020203" pitchFamily="34" charset="0"/>
                  <a:cs typeface="Segoe UI" panose="020B0502040204020203" pitchFamily="34" charset="0"/>
                </a:rPr>
                <a:t>70</a:t>
              </a:r>
              <a:r>
                <a:rPr kumimoji="1" lang="ja-JP" altLang="en-US" sz="1200" b="1">
                  <a:solidFill>
                    <a:schemeClr val="bg1"/>
                  </a:solidFill>
                  <a:latin typeface="Segoe UI" panose="020B0502040204020203" pitchFamily="34" charset="0"/>
                  <a:cs typeface="Segoe UI" panose="020B0502040204020203" pitchFamily="34" charset="0"/>
                </a:rPr>
                <a:t>％</a:t>
              </a:r>
              <a:endParaRPr kumimoji="1" lang="ja-JP" altLang="en-US" sz="1200" b="1" dirty="0">
                <a:solidFill>
                  <a:schemeClr val="bg1"/>
                </a:solidFill>
                <a:latin typeface="Segoe UI" panose="020B0502040204020203" pitchFamily="34" charset="0"/>
                <a:cs typeface="Segoe UI" panose="020B0502040204020203" pitchFamily="34" charset="0"/>
              </a:endParaRPr>
            </a:p>
          </p:txBody>
        </p:sp>
        <p:sp>
          <p:nvSpPr>
            <p:cNvPr id="34" name="正方形/長方形 33">
              <a:extLst>
                <a:ext uri="{FF2B5EF4-FFF2-40B4-BE49-F238E27FC236}">
                  <a16:creationId xmlns:a16="http://schemas.microsoft.com/office/drawing/2014/main" id="{6B8080DA-D378-89AF-FCB6-006ED9B70251}"/>
                </a:ext>
              </a:extLst>
            </p:cNvPr>
            <p:cNvSpPr/>
            <p:nvPr/>
          </p:nvSpPr>
          <p:spPr>
            <a:xfrm>
              <a:off x="8579555" y="4208040"/>
              <a:ext cx="914400" cy="9144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3200" b="1" dirty="0">
                  <a:solidFill>
                    <a:schemeClr val="bg1"/>
                  </a:solidFill>
                  <a:latin typeface="Segoe UI" panose="020B0502040204020203" pitchFamily="34" charset="0"/>
                  <a:cs typeface="Segoe UI" panose="020B0502040204020203" pitchFamily="34" charset="0"/>
                </a:rPr>
                <a:t>70</a:t>
              </a:r>
              <a:r>
                <a:rPr kumimoji="1" lang="ja-JP" altLang="en-US" sz="1200" b="1">
                  <a:solidFill>
                    <a:schemeClr val="bg1"/>
                  </a:solidFill>
                  <a:latin typeface="Segoe UI" panose="020B0502040204020203" pitchFamily="34" charset="0"/>
                  <a:cs typeface="Segoe UI" panose="020B0502040204020203" pitchFamily="34" charset="0"/>
                </a:rPr>
                <a:t>％</a:t>
              </a:r>
              <a:endParaRPr kumimoji="1" lang="ja-JP" altLang="en-US" sz="1200" b="1" dirty="0">
                <a:solidFill>
                  <a:schemeClr val="bg1"/>
                </a:solidFill>
                <a:latin typeface="Segoe UI" panose="020B0502040204020203" pitchFamily="34" charset="0"/>
                <a:cs typeface="Segoe UI" panose="020B0502040204020203" pitchFamily="34" charset="0"/>
              </a:endParaRPr>
            </a:p>
          </p:txBody>
        </p:sp>
        <p:sp>
          <p:nvSpPr>
            <p:cNvPr id="35" name="正方形/長方形 34">
              <a:extLst>
                <a:ext uri="{FF2B5EF4-FFF2-40B4-BE49-F238E27FC236}">
                  <a16:creationId xmlns:a16="http://schemas.microsoft.com/office/drawing/2014/main" id="{3AEC120A-123B-8544-EDB3-04A108FA53E8}"/>
                </a:ext>
              </a:extLst>
            </p:cNvPr>
            <p:cNvSpPr/>
            <p:nvPr/>
          </p:nvSpPr>
          <p:spPr>
            <a:xfrm>
              <a:off x="6615288" y="4002158"/>
              <a:ext cx="914400" cy="9144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3200" b="1" dirty="0">
                  <a:solidFill>
                    <a:schemeClr val="bg1"/>
                  </a:solidFill>
                  <a:latin typeface="Segoe UI" panose="020B0502040204020203" pitchFamily="34" charset="0"/>
                  <a:cs typeface="Segoe UI" panose="020B0502040204020203" pitchFamily="34" charset="0"/>
                </a:rPr>
                <a:t>8</a:t>
              </a:r>
              <a:r>
                <a:rPr kumimoji="1" lang="en-US" altLang="ja-JP" sz="3200" b="1" dirty="0">
                  <a:solidFill>
                    <a:schemeClr val="bg1"/>
                  </a:solidFill>
                  <a:latin typeface="Segoe UI" panose="020B0502040204020203" pitchFamily="34" charset="0"/>
                  <a:cs typeface="Segoe UI" panose="020B0502040204020203" pitchFamily="34" charset="0"/>
                </a:rPr>
                <a:t>0</a:t>
              </a:r>
              <a:r>
                <a:rPr kumimoji="1" lang="ja-JP" altLang="en-US" sz="1200" b="1">
                  <a:solidFill>
                    <a:schemeClr val="bg1"/>
                  </a:solidFill>
                  <a:latin typeface="Segoe UI" panose="020B0502040204020203" pitchFamily="34" charset="0"/>
                  <a:cs typeface="Segoe UI" panose="020B0502040204020203" pitchFamily="34" charset="0"/>
                </a:rPr>
                <a:t>％</a:t>
              </a:r>
              <a:endParaRPr kumimoji="1" lang="ja-JP" altLang="en-US" sz="1200" b="1" dirty="0">
                <a:solidFill>
                  <a:schemeClr val="bg1"/>
                </a:solidFill>
                <a:latin typeface="Segoe UI" panose="020B0502040204020203" pitchFamily="34" charset="0"/>
                <a:cs typeface="Segoe UI" panose="020B0502040204020203" pitchFamily="34" charset="0"/>
              </a:endParaRPr>
            </a:p>
          </p:txBody>
        </p:sp>
      </p:grpSp>
      <p:sp>
        <p:nvSpPr>
          <p:cNvPr id="5" name="テキスト ボックス 4">
            <a:extLst>
              <a:ext uri="{FF2B5EF4-FFF2-40B4-BE49-F238E27FC236}">
                <a16:creationId xmlns:a16="http://schemas.microsoft.com/office/drawing/2014/main" id="{B9F9E5DC-F775-911A-7D76-B4BC6B0D2B09}"/>
              </a:ext>
            </a:extLst>
          </p:cNvPr>
          <p:cNvSpPr txBox="1"/>
          <p:nvPr/>
        </p:nvSpPr>
        <p:spPr>
          <a:xfrm>
            <a:off x="3872287" y="6479941"/>
            <a:ext cx="7840288" cy="123111"/>
          </a:xfrm>
          <a:prstGeom prst="rect">
            <a:avLst/>
          </a:prstGeom>
          <a:noFill/>
        </p:spPr>
        <p:txBody>
          <a:bodyPr wrap="none" lIns="0" tIns="0" rIns="0" bIns="0" rtlCol="0">
            <a:spAutoFit/>
          </a:bodyPr>
          <a:lstStyle/>
          <a:p>
            <a:pPr algn="r">
              <a:buClr>
                <a:srgbClr val="000000"/>
              </a:buClr>
              <a:buFont typeface="Arial"/>
              <a:buNone/>
            </a:pPr>
            <a:r>
              <a:rPr lang="en-US" altLang="ja-JP" sz="800" kern="0" dirty="0">
                <a:solidFill>
                  <a:schemeClr val="accent3"/>
                </a:solidFill>
                <a:latin typeface="Meiryo" panose="020B0604030504040204" pitchFamily="34" charset="-128"/>
                <a:ea typeface="Meiryo" panose="020B0604030504040204" pitchFamily="34" charset="-128"/>
                <a:cs typeface="Arial"/>
                <a:sym typeface="Arial"/>
              </a:rPr>
              <a:t>※</a:t>
            </a:r>
            <a:r>
              <a:rPr kumimoji="0" lang="en-US" altLang="ja-JP" sz="800" kern="0" dirty="0">
                <a:solidFill>
                  <a:schemeClr val="accent3"/>
                </a:solidFill>
                <a:latin typeface="Meiryo" panose="020B0604030504040204" pitchFamily="34" charset="-128"/>
                <a:ea typeface="Meiryo" panose="020B0604030504040204" pitchFamily="34" charset="-128"/>
                <a:cs typeface="Arial"/>
                <a:sym typeface="Arial"/>
              </a:rPr>
              <a:t>LINE</a:t>
            </a:r>
            <a:r>
              <a:rPr kumimoji="0" lang="ja-JP" altLang="en-US" sz="800" kern="0" dirty="0">
                <a:solidFill>
                  <a:schemeClr val="accent3"/>
                </a:solidFill>
                <a:latin typeface="Meiryo" panose="020B0604030504040204" pitchFamily="34" charset="-128"/>
                <a:ea typeface="Meiryo" panose="020B0604030504040204" pitchFamily="34" charset="-128"/>
                <a:cs typeface="Arial"/>
                <a:sym typeface="Arial"/>
              </a:rPr>
              <a:t>ヤフー特別企画 タイアップの読者向けアンケートより（</a:t>
            </a:r>
            <a:r>
              <a:rPr kumimoji="0" lang="en-US" altLang="ja-JP" sz="800" kern="0" dirty="0">
                <a:solidFill>
                  <a:schemeClr val="accent3"/>
                </a:solidFill>
                <a:latin typeface="Meiryo" panose="020B0604030504040204" pitchFamily="34" charset="-128"/>
                <a:ea typeface="Meiryo" panose="020B0604030504040204" pitchFamily="34" charset="-128"/>
                <a:cs typeface="Arial"/>
                <a:sym typeface="Arial"/>
              </a:rPr>
              <a:t>2021</a:t>
            </a:r>
            <a:r>
              <a:rPr kumimoji="0" lang="ja-JP" altLang="en-US" sz="800" kern="0" dirty="0">
                <a:solidFill>
                  <a:schemeClr val="accent3"/>
                </a:solidFill>
                <a:latin typeface="Meiryo" panose="020B0604030504040204" pitchFamily="34" charset="-128"/>
                <a:ea typeface="Meiryo" panose="020B0604030504040204" pitchFamily="34" charset="-128"/>
                <a:cs typeface="Arial"/>
                <a:sym typeface="Arial"/>
              </a:rPr>
              <a:t>年</a:t>
            </a:r>
            <a:r>
              <a:rPr kumimoji="0" lang="en-US" altLang="ja-JP" sz="800" kern="0" dirty="0">
                <a:solidFill>
                  <a:schemeClr val="accent3"/>
                </a:solidFill>
                <a:latin typeface="Meiryo" panose="020B0604030504040204" pitchFamily="34" charset="-128"/>
                <a:ea typeface="Meiryo" panose="020B0604030504040204" pitchFamily="34" charset="-128"/>
                <a:cs typeface="Arial"/>
                <a:sym typeface="Arial"/>
              </a:rPr>
              <a:t>10</a:t>
            </a:r>
            <a:r>
              <a:rPr kumimoji="0" lang="ja-JP" altLang="en-US" sz="800" kern="0" dirty="0">
                <a:solidFill>
                  <a:schemeClr val="accent3"/>
                </a:solidFill>
                <a:latin typeface="Meiryo" panose="020B0604030504040204" pitchFamily="34" charset="-128"/>
                <a:ea typeface="Meiryo" panose="020B0604030504040204" pitchFamily="34" charset="-128"/>
                <a:cs typeface="Arial"/>
                <a:sym typeface="Arial"/>
              </a:rPr>
              <a:t>月～</a:t>
            </a:r>
            <a:r>
              <a:rPr kumimoji="0" lang="en-US" altLang="ja-JP" sz="800" kern="0" dirty="0">
                <a:solidFill>
                  <a:schemeClr val="accent3"/>
                </a:solidFill>
                <a:latin typeface="Meiryo" panose="020B0604030504040204" pitchFamily="34" charset="-128"/>
                <a:ea typeface="Meiryo" panose="020B0604030504040204" pitchFamily="34" charset="-128"/>
                <a:cs typeface="Arial"/>
                <a:sym typeface="Arial"/>
              </a:rPr>
              <a:t>2022</a:t>
            </a:r>
            <a:r>
              <a:rPr kumimoji="0" lang="ja-JP" altLang="en-US" sz="800" kern="0" dirty="0">
                <a:solidFill>
                  <a:schemeClr val="accent3"/>
                </a:solidFill>
                <a:latin typeface="Meiryo" panose="020B0604030504040204" pitchFamily="34" charset="-128"/>
                <a:ea typeface="Meiryo" panose="020B0604030504040204" pitchFamily="34" charset="-128"/>
                <a:cs typeface="Arial"/>
                <a:sym typeface="Arial"/>
              </a:rPr>
              <a:t>年</a:t>
            </a:r>
            <a:r>
              <a:rPr kumimoji="0" lang="en-US" altLang="ja-JP" sz="800" kern="0" dirty="0">
                <a:solidFill>
                  <a:schemeClr val="accent3"/>
                </a:solidFill>
                <a:latin typeface="Meiryo" panose="020B0604030504040204" pitchFamily="34" charset="-128"/>
                <a:ea typeface="Meiryo" panose="020B0604030504040204" pitchFamily="34" charset="-128"/>
                <a:cs typeface="Arial"/>
                <a:sym typeface="Arial"/>
              </a:rPr>
              <a:t>11</a:t>
            </a:r>
            <a:r>
              <a:rPr kumimoji="0" lang="ja-JP" altLang="en-US" sz="800" kern="0" dirty="0">
                <a:solidFill>
                  <a:schemeClr val="accent3"/>
                </a:solidFill>
                <a:latin typeface="Meiryo" panose="020B0604030504040204" pitchFamily="34" charset="-128"/>
                <a:ea typeface="Meiryo" panose="020B0604030504040204" pitchFamily="34" charset="-128"/>
                <a:cs typeface="Arial"/>
                <a:sym typeface="Arial"/>
              </a:rPr>
              <a:t>月実施分）。各項目</a:t>
            </a:r>
            <a:r>
              <a:rPr kumimoji="0" lang="en-US" altLang="ja-JP" sz="800" kern="0" dirty="0">
                <a:solidFill>
                  <a:schemeClr val="accent3"/>
                </a:solidFill>
                <a:latin typeface="Meiryo" panose="020B0604030504040204" pitchFamily="34" charset="-128"/>
                <a:ea typeface="Meiryo" panose="020B0604030504040204" pitchFamily="34" charset="-128"/>
                <a:cs typeface="Arial"/>
                <a:sym typeface="Arial"/>
              </a:rPr>
              <a:t>5</a:t>
            </a:r>
            <a:r>
              <a:rPr kumimoji="0" lang="ja-JP" altLang="en-US" sz="800" kern="0" dirty="0">
                <a:solidFill>
                  <a:schemeClr val="accent3"/>
                </a:solidFill>
                <a:latin typeface="Meiryo" panose="020B0604030504040204" pitchFamily="34" charset="-128"/>
                <a:ea typeface="Meiryo" panose="020B0604030504040204" pitchFamily="34" charset="-128"/>
                <a:cs typeface="Arial"/>
                <a:sym typeface="Arial"/>
              </a:rPr>
              <a:t>段階評価におけるトップ</a:t>
            </a:r>
            <a:r>
              <a:rPr kumimoji="0" lang="en-US" altLang="ja-JP" sz="800" kern="0" dirty="0">
                <a:solidFill>
                  <a:schemeClr val="accent3"/>
                </a:solidFill>
                <a:latin typeface="Meiryo" panose="020B0604030504040204" pitchFamily="34" charset="-128"/>
                <a:ea typeface="Meiryo" panose="020B0604030504040204" pitchFamily="34" charset="-128"/>
                <a:cs typeface="Arial"/>
                <a:sym typeface="Arial"/>
              </a:rPr>
              <a:t>2</a:t>
            </a:r>
            <a:r>
              <a:rPr kumimoji="0" lang="ja-JP" altLang="en-US" sz="800" kern="0" dirty="0">
                <a:solidFill>
                  <a:schemeClr val="accent3"/>
                </a:solidFill>
                <a:latin typeface="Meiryo" panose="020B0604030504040204" pitchFamily="34" charset="-128"/>
                <a:ea typeface="Meiryo" panose="020B0604030504040204" pitchFamily="34" charset="-128"/>
                <a:cs typeface="Arial"/>
                <a:sym typeface="Arial"/>
              </a:rPr>
              <a:t>の比率の、過去案件実績の平均値</a:t>
            </a:r>
            <a:endParaRPr lang="ja-JP" altLang="en-US" sz="800" kern="0" dirty="0">
              <a:solidFill>
                <a:schemeClr val="accent3"/>
              </a:solidFill>
              <a:latin typeface="Meiryo" panose="020B0604030504040204" pitchFamily="34" charset="-128"/>
              <a:ea typeface="Meiryo" panose="020B0604030504040204" pitchFamily="34" charset="-128"/>
              <a:cs typeface="Arial"/>
              <a:sym typeface="Arial"/>
            </a:endParaRPr>
          </a:p>
        </p:txBody>
      </p:sp>
    </p:spTree>
    <p:extLst>
      <p:ext uri="{BB962C8B-B14F-4D97-AF65-F5344CB8AC3E}">
        <p14:creationId xmlns:p14="http://schemas.microsoft.com/office/powerpoint/2010/main" val="3869491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CBF61F3-D875-B298-AB53-983BD5320C5C}"/>
              </a:ext>
            </a:extLst>
          </p:cNvPr>
          <p:cNvSpPr>
            <a:spLocks noGrp="1"/>
          </p:cNvSpPr>
          <p:nvPr>
            <p:ph type="body" sz="quarter" idx="10"/>
          </p:nvPr>
        </p:nvSpPr>
        <p:spPr/>
        <p:txBody>
          <a:bodyPr/>
          <a:lstStyle/>
          <a:p>
            <a:r>
              <a:rPr kumimoji="1" lang="ja-JP" altLang="en-US" sz="2000"/>
              <a:t>ご案内にあたって</a:t>
            </a:r>
          </a:p>
        </p:txBody>
      </p:sp>
      <p:sp>
        <p:nvSpPr>
          <p:cNvPr id="3" name="正方形/長方形 2">
            <a:extLst>
              <a:ext uri="{FF2B5EF4-FFF2-40B4-BE49-F238E27FC236}">
                <a16:creationId xmlns:a16="http://schemas.microsoft.com/office/drawing/2014/main" id="{48A6AE13-F854-6E64-5DFC-6A402D1C184F}"/>
              </a:ext>
            </a:extLst>
          </p:cNvPr>
          <p:cNvSpPr/>
          <p:nvPr/>
        </p:nvSpPr>
        <p:spPr>
          <a:xfrm>
            <a:off x="479424" y="1084587"/>
            <a:ext cx="11233151" cy="283154"/>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これらの課題をお持ちでしたら、</a:t>
            </a:r>
            <a:r>
              <a:rPr kumimoji="0" lang="en-US" altLang="ja-JP" sz="1600" b="1" kern="0" dirty="0">
                <a:solidFill>
                  <a:schemeClr val="accent6"/>
                </a:solidFill>
                <a:latin typeface="Meiryo" panose="020B0604030504040204" pitchFamily="34" charset="-128"/>
                <a:ea typeface="メイリオ"/>
                <a:cs typeface="+mn-lt"/>
              </a:rPr>
              <a:t>LINE</a:t>
            </a:r>
            <a:r>
              <a:rPr kumimoji="0" lang="ja-JP" altLang="en-US" sz="1600" b="1" kern="0" dirty="0">
                <a:solidFill>
                  <a:schemeClr val="accent6"/>
                </a:solidFill>
                <a:latin typeface="Meiryo" panose="020B0604030504040204" pitchFamily="34" charset="-128"/>
                <a:ea typeface="メイリオ"/>
                <a:cs typeface="+mn-lt"/>
              </a:rPr>
              <a:t>ヤフー</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のコンテンツ企画型商品</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をご検討ください。</a:t>
            </a:r>
          </a:p>
        </p:txBody>
      </p:sp>
      <p:sp>
        <p:nvSpPr>
          <p:cNvPr id="31" name="フリーフォーム 30">
            <a:extLst>
              <a:ext uri="{FF2B5EF4-FFF2-40B4-BE49-F238E27FC236}">
                <a16:creationId xmlns:a16="http://schemas.microsoft.com/office/drawing/2014/main" id="{794D24CF-77B9-9BED-FC04-66361A972C3A}"/>
              </a:ext>
            </a:extLst>
          </p:cNvPr>
          <p:cNvSpPr/>
          <p:nvPr/>
        </p:nvSpPr>
        <p:spPr>
          <a:xfrm>
            <a:off x="2088867" y="1673088"/>
            <a:ext cx="3240000" cy="1340730"/>
          </a:xfrm>
          <a:custGeom>
            <a:avLst/>
            <a:gdLst>
              <a:gd name="connsiteX0" fmla="*/ 198513 w 3240000"/>
              <a:gd name="connsiteY0" fmla="*/ 0 h 1569160"/>
              <a:gd name="connsiteX1" fmla="*/ 3041487 w 3240000"/>
              <a:gd name="connsiteY1" fmla="*/ 0 h 1569160"/>
              <a:gd name="connsiteX2" fmla="*/ 3240000 w 3240000"/>
              <a:gd name="connsiteY2" fmla="*/ 198513 h 1569160"/>
              <a:gd name="connsiteX3" fmla="*/ 3240000 w 3240000"/>
              <a:gd name="connsiteY3" fmla="*/ 1179185 h 1569160"/>
              <a:gd name="connsiteX4" fmla="*/ 3041487 w 3240000"/>
              <a:gd name="connsiteY4" fmla="*/ 1377698 h 1569160"/>
              <a:gd name="connsiteX5" fmla="*/ 548374 w 3240000"/>
              <a:gd name="connsiteY5" fmla="*/ 1377698 h 1569160"/>
              <a:gd name="connsiteX6" fmla="*/ 489861 w 3240000"/>
              <a:gd name="connsiteY6" fmla="*/ 1569160 h 1569160"/>
              <a:gd name="connsiteX7" fmla="*/ 431348 w 3240000"/>
              <a:gd name="connsiteY7" fmla="*/ 1377698 h 1569160"/>
              <a:gd name="connsiteX8" fmla="*/ 198513 w 3240000"/>
              <a:gd name="connsiteY8" fmla="*/ 1377698 h 1569160"/>
              <a:gd name="connsiteX9" fmla="*/ 0 w 3240000"/>
              <a:gd name="connsiteY9" fmla="*/ 1179185 h 1569160"/>
              <a:gd name="connsiteX10" fmla="*/ 0 w 3240000"/>
              <a:gd name="connsiteY10" fmla="*/ 198513 h 1569160"/>
              <a:gd name="connsiteX11" fmla="*/ 198513 w 3240000"/>
              <a:gd name="connsiteY11" fmla="*/ 0 h 15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40000" h="1569160">
                <a:moveTo>
                  <a:pt x="198513" y="0"/>
                </a:moveTo>
                <a:lnTo>
                  <a:pt x="3041487" y="0"/>
                </a:lnTo>
                <a:cubicBezTo>
                  <a:pt x="3151123" y="0"/>
                  <a:pt x="3240000" y="88877"/>
                  <a:pt x="3240000" y="198513"/>
                </a:cubicBezTo>
                <a:lnTo>
                  <a:pt x="3240000" y="1179185"/>
                </a:lnTo>
                <a:cubicBezTo>
                  <a:pt x="3240000" y="1288821"/>
                  <a:pt x="3151123" y="1377698"/>
                  <a:pt x="3041487" y="1377698"/>
                </a:cubicBezTo>
                <a:lnTo>
                  <a:pt x="548374" y="1377698"/>
                </a:lnTo>
                <a:lnTo>
                  <a:pt x="489861" y="1569160"/>
                </a:lnTo>
                <a:lnTo>
                  <a:pt x="431348" y="1377698"/>
                </a:lnTo>
                <a:lnTo>
                  <a:pt x="198513" y="1377698"/>
                </a:lnTo>
                <a:cubicBezTo>
                  <a:pt x="88877" y="1377698"/>
                  <a:pt x="0" y="1288821"/>
                  <a:pt x="0" y="1179185"/>
                </a:cubicBezTo>
                <a:lnTo>
                  <a:pt x="0" y="198513"/>
                </a:lnTo>
                <a:cubicBezTo>
                  <a:pt x="0" y="88877"/>
                  <a:pt x="88877" y="0"/>
                  <a:pt x="198513" y="0"/>
                </a:cubicBezTo>
                <a:close/>
              </a:path>
            </a:pathLst>
          </a:custGeom>
          <a:solidFill>
            <a:schemeClr val="accent2"/>
          </a:solidFill>
          <a:ln w="9525">
            <a:no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216000" numCol="1" spcCol="0" rtlCol="0" fromWordArt="0" anchor="ctr" anchorCtr="0" forceAA="0" compatLnSpc="1">
            <a:prstTxWarp prst="textNoShape">
              <a:avLst/>
            </a:prstTxWarp>
            <a:noAutofit/>
          </a:bodyPr>
          <a:lstStyle/>
          <a:p>
            <a:pPr algn="ctr">
              <a:lnSpc>
                <a:spcPct val="130000"/>
              </a:lnSpc>
            </a:pPr>
            <a:r>
              <a:rPr lang="ja-JP" altLang="en-US" sz="1400" b="1">
                <a:solidFill>
                  <a:schemeClr val="accent6"/>
                </a:solidFill>
                <a:latin typeface="Meiryo" panose="020B0604030504040204" pitchFamily="34" charset="-128"/>
                <a:ea typeface="Meiryo" panose="020B0604030504040204" pitchFamily="34" charset="-128"/>
              </a:rPr>
              <a:t>新商品や新番組</a:t>
            </a:r>
            <a:r>
              <a:rPr lang="ja-JP" altLang="en-US" sz="1400" b="1">
                <a:solidFill>
                  <a:schemeClr val="accent3"/>
                </a:solidFill>
                <a:latin typeface="Meiryo" panose="020B0604030504040204" pitchFamily="34" charset="-128"/>
                <a:ea typeface="Meiryo" panose="020B0604030504040204" pitchFamily="34" charset="-128"/>
              </a:rPr>
              <a:t>のローンチで、</a:t>
            </a:r>
          </a:p>
          <a:p>
            <a:pPr algn="ctr">
              <a:lnSpc>
                <a:spcPct val="130000"/>
              </a:lnSpc>
            </a:pPr>
            <a:r>
              <a:rPr lang="ja-JP" altLang="en-US" sz="1400" b="1">
                <a:solidFill>
                  <a:schemeClr val="accent6"/>
                </a:solidFill>
                <a:latin typeface="Meiryo" panose="020B0604030504040204" pitchFamily="34" charset="-128"/>
                <a:ea typeface="Meiryo" panose="020B0604030504040204" pitchFamily="34" charset="-128"/>
              </a:rPr>
              <a:t>認知と話題性を一気に</a:t>
            </a:r>
            <a:r>
              <a:rPr lang="ja-JP" altLang="en-US" sz="1400" b="1">
                <a:solidFill>
                  <a:schemeClr val="accent3"/>
                </a:solidFill>
                <a:latin typeface="Meiryo" panose="020B0604030504040204" pitchFamily="34" charset="-128"/>
                <a:ea typeface="Meiryo" panose="020B0604030504040204" pitchFamily="34" charset="-128"/>
              </a:rPr>
              <a:t>高めたい。</a:t>
            </a:r>
          </a:p>
        </p:txBody>
      </p:sp>
      <p:sp>
        <p:nvSpPr>
          <p:cNvPr id="32" name="フリーフォーム 31">
            <a:extLst>
              <a:ext uri="{FF2B5EF4-FFF2-40B4-BE49-F238E27FC236}">
                <a16:creationId xmlns:a16="http://schemas.microsoft.com/office/drawing/2014/main" id="{295E9FEB-A336-7B25-4187-65891E9360B0}"/>
              </a:ext>
            </a:extLst>
          </p:cNvPr>
          <p:cNvSpPr/>
          <p:nvPr/>
        </p:nvSpPr>
        <p:spPr>
          <a:xfrm>
            <a:off x="6317798" y="1591053"/>
            <a:ext cx="3487868" cy="1584337"/>
          </a:xfrm>
          <a:custGeom>
            <a:avLst/>
            <a:gdLst>
              <a:gd name="connsiteX0" fmla="*/ 158766 w 3487868"/>
              <a:gd name="connsiteY0" fmla="*/ 0 h 1584337"/>
              <a:gd name="connsiteX1" fmla="*/ 3329102 w 3487868"/>
              <a:gd name="connsiteY1" fmla="*/ 0 h 1584337"/>
              <a:gd name="connsiteX2" fmla="*/ 3487868 w 3487868"/>
              <a:gd name="connsiteY2" fmla="*/ 158766 h 1584337"/>
              <a:gd name="connsiteX3" fmla="*/ 3487868 w 3487868"/>
              <a:gd name="connsiteY3" fmla="*/ 1218932 h 1584337"/>
              <a:gd name="connsiteX4" fmla="*/ 3329102 w 3487868"/>
              <a:gd name="connsiteY4" fmla="*/ 1377698 h 1584337"/>
              <a:gd name="connsiteX5" fmla="*/ 3018908 w 3487868"/>
              <a:gd name="connsiteY5" fmla="*/ 1377698 h 1584337"/>
              <a:gd name="connsiteX6" fmla="*/ 2955757 w 3487868"/>
              <a:gd name="connsiteY6" fmla="*/ 1584337 h 1584337"/>
              <a:gd name="connsiteX7" fmla="*/ 2892606 w 3487868"/>
              <a:gd name="connsiteY7" fmla="*/ 1377698 h 1584337"/>
              <a:gd name="connsiteX8" fmla="*/ 158766 w 3487868"/>
              <a:gd name="connsiteY8" fmla="*/ 1377698 h 1584337"/>
              <a:gd name="connsiteX9" fmla="*/ 0 w 3487868"/>
              <a:gd name="connsiteY9" fmla="*/ 1218932 h 1584337"/>
              <a:gd name="connsiteX10" fmla="*/ 0 w 3487868"/>
              <a:gd name="connsiteY10" fmla="*/ 158766 h 1584337"/>
              <a:gd name="connsiteX11" fmla="*/ 158766 w 3487868"/>
              <a:gd name="connsiteY11" fmla="*/ 0 h 158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87868" h="1584337">
                <a:moveTo>
                  <a:pt x="158766" y="0"/>
                </a:moveTo>
                <a:lnTo>
                  <a:pt x="3329102" y="0"/>
                </a:lnTo>
                <a:cubicBezTo>
                  <a:pt x="3416786" y="0"/>
                  <a:pt x="3487868" y="71082"/>
                  <a:pt x="3487868" y="158766"/>
                </a:cubicBezTo>
                <a:lnTo>
                  <a:pt x="3487868" y="1218932"/>
                </a:lnTo>
                <a:cubicBezTo>
                  <a:pt x="3487868" y="1306616"/>
                  <a:pt x="3416786" y="1377698"/>
                  <a:pt x="3329102" y="1377698"/>
                </a:cubicBezTo>
                <a:lnTo>
                  <a:pt x="3018908" y="1377698"/>
                </a:lnTo>
                <a:lnTo>
                  <a:pt x="2955757" y="1584337"/>
                </a:lnTo>
                <a:lnTo>
                  <a:pt x="2892606" y="1377698"/>
                </a:lnTo>
                <a:lnTo>
                  <a:pt x="158766" y="1377698"/>
                </a:lnTo>
                <a:cubicBezTo>
                  <a:pt x="71082" y="1377698"/>
                  <a:pt x="0" y="1306616"/>
                  <a:pt x="0" y="1218932"/>
                </a:cubicBezTo>
                <a:lnTo>
                  <a:pt x="0" y="158766"/>
                </a:lnTo>
                <a:cubicBezTo>
                  <a:pt x="0" y="71082"/>
                  <a:pt x="71082" y="0"/>
                  <a:pt x="158766" y="0"/>
                </a:cubicBezTo>
                <a:close/>
              </a:path>
            </a:pathLst>
          </a:custGeom>
          <a:solidFill>
            <a:schemeClr val="accent1"/>
          </a:solidFill>
          <a:ln w="9525">
            <a:noFill/>
          </a:ln>
          <a:effectLst>
            <a:outerShdw blurRad="50800"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251999" numCol="1" spcCol="0" rtlCol="0" fromWordArt="0" anchor="ctr" anchorCtr="0" forceAA="0" compatLnSpc="1">
            <a:prstTxWarp prst="textNoShape">
              <a:avLst/>
            </a:prstTxWarp>
            <a:noAutofit/>
          </a:bodyPr>
          <a:lstStyle/>
          <a:p>
            <a:pPr algn="ctr">
              <a:lnSpc>
                <a:spcPct val="130000"/>
              </a:lnSpc>
            </a:pPr>
            <a:r>
              <a:rPr kumimoji="1" lang="ja-JP" altLang="en-US" sz="1400" b="1">
                <a:solidFill>
                  <a:schemeClr val="accent3"/>
                </a:solidFill>
                <a:latin typeface="Meiryo" panose="020B0604030504040204" pitchFamily="34" charset="-128"/>
                <a:ea typeface="Meiryo" panose="020B0604030504040204" pitchFamily="34" charset="-128"/>
              </a:rPr>
              <a:t>継続的に広告出稿しているが、</a:t>
            </a:r>
          </a:p>
          <a:p>
            <a:pPr algn="ctr">
              <a:lnSpc>
                <a:spcPct val="130000"/>
              </a:lnSpc>
            </a:pPr>
            <a:r>
              <a:rPr kumimoji="1" lang="ja-JP" altLang="en-US" sz="1400" b="1">
                <a:solidFill>
                  <a:schemeClr val="accent6"/>
                </a:solidFill>
                <a:latin typeface="Meiryo" panose="020B0604030504040204" pitchFamily="34" charset="-128"/>
                <a:ea typeface="Meiryo" panose="020B0604030504040204" pitchFamily="34" charset="-128"/>
              </a:rPr>
              <a:t>新規ユーザーへのリーチ効率が鈍化</a:t>
            </a:r>
            <a:br>
              <a:rPr kumimoji="1" lang="en-US" altLang="ja-JP" sz="1400" b="1" dirty="0">
                <a:solidFill>
                  <a:schemeClr val="bg2">
                    <a:lumMod val="25000"/>
                  </a:schemeClr>
                </a:solidFill>
                <a:latin typeface="Meiryo" panose="020B0604030504040204" pitchFamily="34" charset="-128"/>
                <a:ea typeface="Meiryo" panose="020B0604030504040204" pitchFamily="34" charset="-128"/>
              </a:rPr>
            </a:br>
            <a:r>
              <a:rPr kumimoji="1" lang="ja-JP" altLang="en-US" sz="1400" b="1">
                <a:solidFill>
                  <a:schemeClr val="accent3"/>
                </a:solidFill>
                <a:latin typeface="Meiryo" panose="020B0604030504040204" pitchFamily="34" charset="-128"/>
                <a:ea typeface="Meiryo" panose="020B0604030504040204" pitchFamily="34" charset="-128"/>
              </a:rPr>
              <a:t>している。</a:t>
            </a:r>
          </a:p>
        </p:txBody>
      </p:sp>
      <p:sp>
        <p:nvSpPr>
          <p:cNvPr id="33" name="フリーフォーム 32">
            <a:extLst>
              <a:ext uri="{FF2B5EF4-FFF2-40B4-BE49-F238E27FC236}">
                <a16:creationId xmlns:a16="http://schemas.microsoft.com/office/drawing/2014/main" id="{B1F17E70-A0B8-7B23-E301-2B0A19A01A2C}"/>
              </a:ext>
            </a:extLst>
          </p:cNvPr>
          <p:cNvSpPr/>
          <p:nvPr/>
        </p:nvSpPr>
        <p:spPr>
          <a:xfrm>
            <a:off x="479425" y="3245776"/>
            <a:ext cx="3487868" cy="1584337"/>
          </a:xfrm>
          <a:custGeom>
            <a:avLst/>
            <a:gdLst>
              <a:gd name="connsiteX0" fmla="*/ 158766 w 3487868"/>
              <a:gd name="connsiteY0" fmla="*/ 0 h 1584337"/>
              <a:gd name="connsiteX1" fmla="*/ 3329102 w 3487868"/>
              <a:gd name="connsiteY1" fmla="*/ 0 h 1584337"/>
              <a:gd name="connsiteX2" fmla="*/ 3487868 w 3487868"/>
              <a:gd name="connsiteY2" fmla="*/ 158766 h 1584337"/>
              <a:gd name="connsiteX3" fmla="*/ 3487868 w 3487868"/>
              <a:gd name="connsiteY3" fmla="*/ 1218932 h 1584337"/>
              <a:gd name="connsiteX4" fmla="*/ 3329102 w 3487868"/>
              <a:gd name="connsiteY4" fmla="*/ 1377698 h 1584337"/>
              <a:gd name="connsiteX5" fmla="*/ 3018908 w 3487868"/>
              <a:gd name="connsiteY5" fmla="*/ 1377698 h 1584337"/>
              <a:gd name="connsiteX6" fmla="*/ 2955757 w 3487868"/>
              <a:gd name="connsiteY6" fmla="*/ 1584337 h 1584337"/>
              <a:gd name="connsiteX7" fmla="*/ 2892606 w 3487868"/>
              <a:gd name="connsiteY7" fmla="*/ 1377698 h 1584337"/>
              <a:gd name="connsiteX8" fmla="*/ 158766 w 3487868"/>
              <a:gd name="connsiteY8" fmla="*/ 1377698 h 1584337"/>
              <a:gd name="connsiteX9" fmla="*/ 0 w 3487868"/>
              <a:gd name="connsiteY9" fmla="*/ 1218932 h 1584337"/>
              <a:gd name="connsiteX10" fmla="*/ 0 w 3487868"/>
              <a:gd name="connsiteY10" fmla="*/ 158766 h 1584337"/>
              <a:gd name="connsiteX11" fmla="*/ 158766 w 3487868"/>
              <a:gd name="connsiteY11" fmla="*/ 0 h 158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87868" h="1584337">
                <a:moveTo>
                  <a:pt x="158766" y="0"/>
                </a:moveTo>
                <a:lnTo>
                  <a:pt x="3329102" y="0"/>
                </a:lnTo>
                <a:cubicBezTo>
                  <a:pt x="3416786" y="0"/>
                  <a:pt x="3487868" y="71082"/>
                  <a:pt x="3487868" y="158766"/>
                </a:cubicBezTo>
                <a:lnTo>
                  <a:pt x="3487868" y="1218932"/>
                </a:lnTo>
                <a:cubicBezTo>
                  <a:pt x="3487868" y="1306616"/>
                  <a:pt x="3416786" y="1377698"/>
                  <a:pt x="3329102" y="1377698"/>
                </a:cubicBezTo>
                <a:lnTo>
                  <a:pt x="3018908" y="1377698"/>
                </a:lnTo>
                <a:lnTo>
                  <a:pt x="2955757" y="1584337"/>
                </a:lnTo>
                <a:lnTo>
                  <a:pt x="2892606" y="1377698"/>
                </a:lnTo>
                <a:lnTo>
                  <a:pt x="158766" y="1377698"/>
                </a:lnTo>
                <a:cubicBezTo>
                  <a:pt x="71082" y="1377698"/>
                  <a:pt x="0" y="1306616"/>
                  <a:pt x="0" y="1218932"/>
                </a:cubicBezTo>
                <a:lnTo>
                  <a:pt x="0" y="158766"/>
                </a:lnTo>
                <a:cubicBezTo>
                  <a:pt x="0" y="71082"/>
                  <a:pt x="71082" y="0"/>
                  <a:pt x="158766" y="0"/>
                </a:cubicBezTo>
                <a:close/>
              </a:path>
            </a:pathLst>
          </a:custGeom>
          <a:solidFill>
            <a:schemeClr val="accent1"/>
          </a:solidFill>
          <a:ln w="9525">
            <a:noFill/>
          </a:ln>
          <a:effectLst>
            <a:outerShdw blurRad="50800"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251999" numCol="1" spcCol="0" rtlCol="0" fromWordArt="0" anchor="ctr" anchorCtr="0" forceAA="0" compatLnSpc="1">
            <a:prstTxWarp prst="textNoShape">
              <a:avLst/>
            </a:prstTxWarp>
            <a:noAutofit/>
          </a:bodyPr>
          <a:lstStyle/>
          <a:p>
            <a:pPr algn="ctr">
              <a:lnSpc>
                <a:spcPct val="130000"/>
              </a:lnSpc>
            </a:pPr>
            <a:r>
              <a:rPr lang="ja-JP" altLang="en-US" sz="1400" b="1">
                <a:solidFill>
                  <a:schemeClr val="accent3"/>
                </a:solidFill>
                <a:latin typeface="Meiryo" panose="020B0604030504040204" pitchFamily="34" charset="-128"/>
                <a:ea typeface="Meiryo" panose="020B0604030504040204" pitchFamily="34" charset="-128"/>
              </a:rPr>
              <a:t>商品の特徴やベネフィットを</a:t>
            </a:r>
          </a:p>
          <a:p>
            <a:pPr algn="ctr">
              <a:lnSpc>
                <a:spcPct val="130000"/>
              </a:lnSpc>
            </a:pPr>
            <a:r>
              <a:rPr lang="ja-JP" altLang="en-US" sz="1400" b="1">
                <a:solidFill>
                  <a:schemeClr val="accent6"/>
                </a:solidFill>
                <a:latin typeface="Meiryo" panose="020B0604030504040204" pitchFamily="34" charset="-128"/>
                <a:ea typeface="Meiryo" panose="020B0604030504040204" pitchFamily="34" charset="-128"/>
              </a:rPr>
              <a:t>説得力をもって理解・浸透</a:t>
            </a:r>
            <a:br>
              <a:rPr lang="en-US" altLang="ja-JP" sz="1400" b="1" dirty="0">
                <a:solidFill>
                  <a:schemeClr val="accent6"/>
                </a:solidFill>
                <a:latin typeface="Meiryo" panose="020B0604030504040204" pitchFamily="34" charset="-128"/>
                <a:ea typeface="Meiryo" panose="020B0604030504040204" pitchFamily="34" charset="-128"/>
              </a:rPr>
            </a:br>
            <a:r>
              <a:rPr lang="ja-JP" altLang="en-US" sz="1400" b="1">
                <a:solidFill>
                  <a:schemeClr val="accent3"/>
                </a:solidFill>
                <a:latin typeface="Meiryo" panose="020B0604030504040204" pitchFamily="34" charset="-128"/>
                <a:ea typeface="Meiryo" panose="020B0604030504040204" pitchFamily="34" charset="-128"/>
              </a:rPr>
              <a:t>させたい。</a:t>
            </a:r>
          </a:p>
        </p:txBody>
      </p:sp>
      <p:sp>
        <p:nvSpPr>
          <p:cNvPr id="34" name="フリーフォーム 33">
            <a:extLst>
              <a:ext uri="{FF2B5EF4-FFF2-40B4-BE49-F238E27FC236}">
                <a16:creationId xmlns:a16="http://schemas.microsoft.com/office/drawing/2014/main" id="{C38347C8-0D08-F500-669D-A151F33FC127}"/>
              </a:ext>
            </a:extLst>
          </p:cNvPr>
          <p:cNvSpPr/>
          <p:nvPr/>
        </p:nvSpPr>
        <p:spPr>
          <a:xfrm>
            <a:off x="4476000" y="3471641"/>
            <a:ext cx="3240000" cy="1011632"/>
          </a:xfrm>
          <a:custGeom>
            <a:avLst/>
            <a:gdLst>
              <a:gd name="connsiteX0" fmla="*/ 198513 w 3240000"/>
              <a:gd name="connsiteY0" fmla="*/ 0 h 1569160"/>
              <a:gd name="connsiteX1" fmla="*/ 3041487 w 3240000"/>
              <a:gd name="connsiteY1" fmla="*/ 0 h 1569160"/>
              <a:gd name="connsiteX2" fmla="*/ 3240000 w 3240000"/>
              <a:gd name="connsiteY2" fmla="*/ 198513 h 1569160"/>
              <a:gd name="connsiteX3" fmla="*/ 3240000 w 3240000"/>
              <a:gd name="connsiteY3" fmla="*/ 1179185 h 1569160"/>
              <a:gd name="connsiteX4" fmla="*/ 3041487 w 3240000"/>
              <a:gd name="connsiteY4" fmla="*/ 1377698 h 1569160"/>
              <a:gd name="connsiteX5" fmla="*/ 548374 w 3240000"/>
              <a:gd name="connsiteY5" fmla="*/ 1377698 h 1569160"/>
              <a:gd name="connsiteX6" fmla="*/ 489861 w 3240000"/>
              <a:gd name="connsiteY6" fmla="*/ 1569160 h 1569160"/>
              <a:gd name="connsiteX7" fmla="*/ 431348 w 3240000"/>
              <a:gd name="connsiteY7" fmla="*/ 1377698 h 1569160"/>
              <a:gd name="connsiteX8" fmla="*/ 198513 w 3240000"/>
              <a:gd name="connsiteY8" fmla="*/ 1377698 h 1569160"/>
              <a:gd name="connsiteX9" fmla="*/ 0 w 3240000"/>
              <a:gd name="connsiteY9" fmla="*/ 1179185 h 1569160"/>
              <a:gd name="connsiteX10" fmla="*/ 0 w 3240000"/>
              <a:gd name="connsiteY10" fmla="*/ 198513 h 1569160"/>
              <a:gd name="connsiteX11" fmla="*/ 198513 w 3240000"/>
              <a:gd name="connsiteY11" fmla="*/ 0 h 15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40000" h="1569160">
                <a:moveTo>
                  <a:pt x="198513" y="0"/>
                </a:moveTo>
                <a:lnTo>
                  <a:pt x="3041487" y="0"/>
                </a:lnTo>
                <a:cubicBezTo>
                  <a:pt x="3151123" y="0"/>
                  <a:pt x="3240000" y="88877"/>
                  <a:pt x="3240000" y="198513"/>
                </a:cubicBezTo>
                <a:lnTo>
                  <a:pt x="3240000" y="1179185"/>
                </a:lnTo>
                <a:cubicBezTo>
                  <a:pt x="3240000" y="1288821"/>
                  <a:pt x="3151123" y="1377698"/>
                  <a:pt x="3041487" y="1377698"/>
                </a:cubicBezTo>
                <a:lnTo>
                  <a:pt x="548374" y="1377698"/>
                </a:lnTo>
                <a:lnTo>
                  <a:pt x="489861" y="1569160"/>
                </a:lnTo>
                <a:lnTo>
                  <a:pt x="431348" y="1377698"/>
                </a:lnTo>
                <a:lnTo>
                  <a:pt x="198513" y="1377698"/>
                </a:lnTo>
                <a:cubicBezTo>
                  <a:pt x="88877" y="1377698"/>
                  <a:pt x="0" y="1288821"/>
                  <a:pt x="0" y="1179185"/>
                </a:cubicBezTo>
                <a:lnTo>
                  <a:pt x="0" y="198513"/>
                </a:lnTo>
                <a:cubicBezTo>
                  <a:pt x="0" y="88877"/>
                  <a:pt x="88877" y="0"/>
                  <a:pt x="198513" y="0"/>
                </a:cubicBezTo>
                <a:close/>
              </a:path>
            </a:pathLst>
          </a:custGeom>
          <a:solidFill>
            <a:schemeClr val="accent1"/>
          </a:solidFill>
          <a:ln w="9525">
            <a:noFill/>
          </a:ln>
          <a:effectLst>
            <a:outerShdw blurRad="50800"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180000" numCol="1" spcCol="0" rtlCol="0" fromWordArt="0" anchor="ctr" anchorCtr="0" forceAA="0" compatLnSpc="1">
            <a:prstTxWarp prst="textNoShape">
              <a:avLst/>
            </a:prstTxWarp>
            <a:noAutofit/>
          </a:bodyPr>
          <a:lstStyle/>
          <a:p>
            <a:pPr algn="ctr">
              <a:lnSpc>
                <a:spcPct val="130000"/>
              </a:lnSpc>
            </a:pPr>
            <a:r>
              <a:rPr kumimoji="1" lang="ja-JP" altLang="en-US" sz="1400" b="1">
                <a:solidFill>
                  <a:schemeClr val="accent6"/>
                </a:solidFill>
                <a:latin typeface="Meiryo" panose="020B0604030504040204" pitchFamily="34" charset="-128"/>
                <a:ea typeface="Meiryo" panose="020B0604030504040204" pitchFamily="34" charset="-128"/>
              </a:rPr>
              <a:t>季節需要</a:t>
            </a:r>
            <a:r>
              <a:rPr kumimoji="1" lang="ja-JP" altLang="en-US" sz="1400" b="1">
                <a:solidFill>
                  <a:schemeClr val="accent3"/>
                </a:solidFill>
                <a:latin typeface="Meiryo" panose="020B0604030504040204" pitchFamily="34" charset="-128"/>
                <a:ea typeface="Meiryo" panose="020B0604030504040204" pitchFamily="34" charset="-128"/>
              </a:rPr>
              <a:t>を広く取り込みたい。</a:t>
            </a:r>
          </a:p>
        </p:txBody>
      </p:sp>
      <p:sp>
        <p:nvSpPr>
          <p:cNvPr id="35" name="フリーフォーム 34">
            <a:extLst>
              <a:ext uri="{FF2B5EF4-FFF2-40B4-BE49-F238E27FC236}">
                <a16:creationId xmlns:a16="http://schemas.microsoft.com/office/drawing/2014/main" id="{F33921E7-C72A-7504-A678-9D836FD5E618}"/>
              </a:ext>
            </a:extLst>
          </p:cNvPr>
          <p:cNvSpPr/>
          <p:nvPr/>
        </p:nvSpPr>
        <p:spPr>
          <a:xfrm>
            <a:off x="8224707" y="3298385"/>
            <a:ext cx="3487868" cy="1340729"/>
          </a:xfrm>
          <a:custGeom>
            <a:avLst/>
            <a:gdLst>
              <a:gd name="connsiteX0" fmla="*/ 198513 w 3240000"/>
              <a:gd name="connsiteY0" fmla="*/ 0 h 1569160"/>
              <a:gd name="connsiteX1" fmla="*/ 3041487 w 3240000"/>
              <a:gd name="connsiteY1" fmla="*/ 0 h 1569160"/>
              <a:gd name="connsiteX2" fmla="*/ 3240000 w 3240000"/>
              <a:gd name="connsiteY2" fmla="*/ 198513 h 1569160"/>
              <a:gd name="connsiteX3" fmla="*/ 3240000 w 3240000"/>
              <a:gd name="connsiteY3" fmla="*/ 1179185 h 1569160"/>
              <a:gd name="connsiteX4" fmla="*/ 3041487 w 3240000"/>
              <a:gd name="connsiteY4" fmla="*/ 1377698 h 1569160"/>
              <a:gd name="connsiteX5" fmla="*/ 548374 w 3240000"/>
              <a:gd name="connsiteY5" fmla="*/ 1377698 h 1569160"/>
              <a:gd name="connsiteX6" fmla="*/ 489861 w 3240000"/>
              <a:gd name="connsiteY6" fmla="*/ 1569160 h 1569160"/>
              <a:gd name="connsiteX7" fmla="*/ 431348 w 3240000"/>
              <a:gd name="connsiteY7" fmla="*/ 1377698 h 1569160"/>
              <a:gd name="connsiteX8" fmla="*/ 198513 w 3240000"/>
              <a:gd name="connsiteY8" fmla="*/ 1377698 h 1569160"/>
              <a:gd name="connsiteX9" fmla="*/ 0 w 3240000"/>
              <a:gd name="connsiteY9" fmla="*/ 1179185 h 1569160"/>
              <a:gd name="connsiteX10" fmla="*/ 0 w 3240000"/>
              <a:gd name="connsiteY10" fmla="*/ 198513 h 1569160"/>
              <a:gd name="connsiteX11" fmla="*/ 198513 w 3240000"/>
              <a:gd name="connsiteY11" fmla="*/ 0 h 15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40000" h="1569160">
                <a:moveTo>
                  <a:pt x="198513" y="0"/>
                </a:moveTo>
                <a:lnTo>
                  <a:pt x="3041487" y="0"/>
                </a:lnTo>
                <a:cubicBezTo>
                  <a:pt x="3151123" y="0"/>
                  <a:pt x="3240000" y="88877"/>
                  <a:pt x="3240000" y="198513"/>
                </a:cubicBezTo>
                <a:lnTo>
                  <a:pt x="3240000" y="1179185"/>
                </a:lnTo>
                <a:cubicBezTo>
                  <a:pt x="3240000" y="1288821"/>
                  <a:pt x="3151123" y="1377698"/>
                  <a:pt x="3041487" y="1377698"/>
                </a:cubicBezTo>
                <a:lnTo>
                  <a:pt x="548374" y="1377698"/>
                </a:lnTo>
                <a:lnTo>
                  <a:pt x="489861" y="1569160"/>
                </a:lnTo>
                <a:lnTo>
                  <a:pt x="431348" y="1377698"/>
                </a:lnTo>
                <a:lnTo>
                  <a:pt x="198513" y="1377698"/>
                </a:lnTo>
                <a:cubicBezTo>
                  <a:pt x="88877" y="1377698"/>
                  <a:pt x="0" y="1288821"/>
                  <a:pt x="0" y="1179185"/>
                </a:cubicBezTo>
                <a:lnTo>
                  <a:pt x="0" y="198513"/>
                </a:lnTo>
                <a:cubicBezTo>
                  <a:pt x="0" y="88877"/>
                  <a:pt x="88877" y="0"/>
                  <a:pt x="198513" y="0"/>
                </a:cubicBezTo>
                <a:close/>
              </a:path>
            </a:pathLst>
          </a:custGeom>
          <a:solidFill>
            <a:schemeClr val="accent2"/>
          </a:solidFill>
          <a:ln w="9525">
            <a:no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216000" numCol="1" spcCol="0" rtlCol="0" fromWordArt="0" anchor="ctr" anchorCtr="0" forceAA="0" compatLnSpc="1">
            <a:prstTxWarp prst="textNoShape">
              <a:avLst/>
            </a:prstTxWarp>
            <a:noAutofit/>
          </a:bodyPr>
          <a:lstStyle/>
          <a:p>
            <a:pPr algn="ctr">
              <a:lnSpc>
                <a:spcPct val="130000"/>
              </a:lnSpc>
            </a:pPr>
            <a:r>
              <a:rPr kumimoji="1" lang="ja-JP" altLang="en-US" sz="1400" b="1">
                <a:solidFill>
                  <a:schemeClr val="accent3"/>
                </a:solidFill>
                <a:latin typeface="Meiryo" panose="020B0604030504040204" pitchFamily="34" charset="-128"/>
                <a:ea typeface="Meiryo" panose="020B0604030504040204" pitchFamily="34" charset="-128"/>
              </a:rPr>
              <a:t>ブランドの</a:t>
            </a:r>
            <a:r>
              <a:rPr kumimoji="1" lang="ja-JP" altLang="en-US" sz="1400" b="1">
                <a:solidFill>
                  <a:schemeClr val="accent6"/>
                </a:solidFill>
                <a:latin typeface="Meiryo" panose="020B0604030504040204" pitchFamily="34" charset="-128"/>
                <a:ea typeface="Meiryo" panose="020B0604030504040204" pitchFamily="34" charset="-128"/>
              </a:rPr>
              <a:t>世界観に没入・共感</a:t>
            </a:r>
            <a:r>
              <a:rPr kumimoji="1" lang="ja-JP" altLang="en-US" sz="1400" b="1">
                <a:solidFill>
                  <a:schemeClr val="accent3"/>
                </a:solidFill>
                <a:latin typeface="Meiryo" panose="020B0604030504040204" pitchFamily="34" charset="-128"/>
                <a:ea typeface="Meiryo" panose="020B0604030504040204" pitchFamily="34" charset="-128"/>
              </a:rPr>
              <a:t>させ、</a:t>
            </a:r>
            <a:br>
              <a:rPr kumimoji="1" lang="en-US" altLang="ja-JP" sz="1400" b="1" dirty="0">
                <a:solidFill>
                  <a:schemeClr val="bg2">
                    <a:lumMod val="25000"/>
                  </a:schemeClr>
                </a:solidFill>
                <a:latin typeface="Meiryo" panose="020B0604030504040204" pitchFamily="34" charset="-128"/>
                <a:ea typeface="Meiryo" panose="020B0604030504040204" pitchFamily="34" charset="-128"/>
              </a:rPr>
            </a:br>
            <a:r>
              <a:rPr kumimoji="1" lang="ja-JP" altLang="en-US" sz="1400" b="1">
                <a:solidFill>
                  <a:schemeClr val="accent6"/>
                </a:solidFill>
                <a:latin typeface="Meiryo" panose="020B0604030504040204" pitchFamily="34" charset="-128"/>
                <a:ea typeface="Meiryo" panose="020B0604030504040204" pitchFamily="34" charset="-128"/>
              </a:rPr>
              <a:t>新たなファンを獲得</a:t>
            </a:r>
            <a:r>
              <a:rPr kumimoji="1" lang="ja-JP" altLang="en-US" sz="1400" b="1">
                <a:solidFill>
                  <a:schemeClr val="accent3"/>
                </a:solidFill>
                <a:latin typeface="Meiryo" panose="020B0604030504040204" pitchFamily="34" charset="-128"/>
                <a:ea typeface="Meiryo" panose="020B0604030504040204" pitchFamily="34" charset="-128"/>
              </a:rPr>
              <a:t>したい。</a:t>
            </a:r>
          </a:p>
        </p:txBody>
      </p:sp>
      <p:sp>
        <p:nvSpPr>
          <p:cNvPr id="37" name="フリーフォーム 36">
            <a:extLst>
              <a:ext uri="{FF2B5EF4-FFF2-40B4-BE49-F238E27FC236}">
                <a16:creationId xmlns:a16="http://schemas.microsoft.com/office/drawing/2014/main" id="{28745494-BF27-99A8-4F4C-84AA686639A6}"/>
              </a:ext>
            </a:extLst>
          </p:cNvPr>
          <p:cNvSpPr/>
          <p:nvPr/>
        </p:nvSpPr>
        <p:spPr>
          <a:xfrm>
            <a:off x="6441732" y="4867320"/>
            <a:ext cx="3240000" cy="1290335"/>
          </a:xfrm>
          <a:custGeom>
            <a:avLst/>
            <a:gdLst>
              <a:gd name="connsiteX0" fmla="*/ 158766 w 3487868"/>
              <a:gd name="connsiteY0" fmla="*/ 0 h 1584337"/>
              <a:gd name="connsiteX1" fmla="*/ 3329102 w 3487868"/>
              <a:gd name="connsiteY1" fmla="*/ 0 h 1584337"/>
              <a:gd name="connsiteX2" fmla="*/ 3487868 w 3487868"/>
              <a:gd name="connsiteY2" fmla="*/ 158766 h 1584337"/>
              <a:gd name="connsiteX3" fmla="*/ 3487868 w 3487868"/>
              <a:gd name="connsiteY3" fmla="*/ 1218932 h 1584337"/>
              <a:gd name="connsiteX4" fmla="*/ 3329102 w 3487868"/>
              <a:gd name="connsiteY4" fmla="*/ 1377698 h 1584337"/>
              <a:gd name="connsiteX5" fmla="*/ 3018908 w 3487868"/>
              <a:gd name="connsiteY5" fmla="*/ 1377698 h 1584337"/>
              <a:gd name="connsiteX6" fmla="*/ 2955757 w 3487868"/>
              <a:gd name="connsiteY6" fmla="*/ 1584337 h 1584337"/>
              <a:gd name="connsiteX7" fmla="*/ 2892606 w 3487868"/>
              <a:gd name="connsiteY7" fmla="*/ 1377698 h 1584337"/>
              <a:gd name="connsiteX8" fmla="*/ 158766 w 3487868"/>
              <a:gd name="connsiteY8" fmla="*/ 1377698 h 1584337"/>
              <a:gd name="connsiteX9" fmla="*/ 0 w 3487868"/>
              <a:gd name="connsiteY9" fmla="*/ 1218932 h 1584337"/>
              <a:gd name="connsiteX10" fmla="*/ 0 w 3487868"/>
              <a:gd name="connsiteY10" fmla="*/ 158766 h 1584337"/>
              <a:gd name="connsiteX11" fmla="*/ 158766 w 3487868"/>
              <a:gd name="connsiteY11" fmla="*/ 0 h 158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87868" h="1584337">
                <a:moveTo>
                  <a:pt x="158766" y="0"/>
                </a:moveTo>
                <a:lnTo>
                  <a:pt x="3329102" y="0"/>
                </a:lnTo>
                <a:cubicBezTo>
                  <a:pt x="3416786" y="0"/>
                  <a:pt x="3487868" y="71082"/>
                  <a:pt x="3487868" y="158766"/>
                </a:cubicBezTo>
                <a:lnTo>
                  <a:pt x="3487868" y="1218932"/>
                </a:lnTo>
                <a:cubicBezTo>
                  <a:pt x="3487868" y="1306616"/>
                  <a:pt x="3416786" y="1377698"/>
                  <a:pt x="3329102" y="1377698"/>
                </a:cubicBezTo>
                <a:lnTo>
                  <a:pt x="3018908" y="1377698"/>
                </a:lnTo>
                <a:lnTo>
                  <a:pt x="2955757" y="1584337"/>
                </a:lnTo>
                <a:lnTo>
                  <a:pt x="2892606" y="1377698"/>
                </a:lnTo>
                <a:lnTo>
                  <a:pt x="158766" y="1377698"/>
                </a:lnTo>
                <a:cubicBezTo>
                  <a:pt x="71082" y="1377698"/>
                  <a:pt x="0" y="1306616"/>
                  <a:pt x="0" y="1218932"/>
                </a:cubicBezTo>
                <a:lnTo>
                  <a:pt x="0" y="158766"/>
                </a:lnTo>
                <a:cubicBezTo>
                  <a:pt x="0" y="71082"/>
                  <a:pt x="71082" y="0"/>
                  <a:pt x="158766" y="0"/>
                </a:cubicBezTo>
                <a:close/>
              </a:path>
            </a:pathLst>
          </a:custGeom>
          <a:solidFill>
            <a:schemeClr val="accent1"/>
          </a:solidFill>
          <a:ln w="9525">
            <a:noFill/>
          </a:ln>
          <a:effectLst>
            <a:outerShdw blurRad="50800"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251999" numCol="1" spcCol="0" rtlCol="0" fromWordArt="0" anchor="ctr" anchorCtr="0" forceAA="0" compatLnSpc="1">
            <a:prstTxWarp prst="textNoShape">
              <a:avLst/>
            </a:prstTxWarp>
            <a:noAutofit/>
          </a:bodyPr>
          <a:lstStyle/>
          <a:p>
            <a:pPr algn="ctr">
              <a:lnSpc>
                <a:spcPct val="130000"/>
              </a:lnSpc>
            </a:pPr>
            <a:r>
              <a:rPr kumimoji="1" lang="ja-JP" altLang="en-US" sz="1400" b="1">
                <a:solidFill>
                  <a:schemeClr val="accent6"/>
                </a:solidFill>
                <a:latin typeface="Meiryo" panose="020B0604030504040204" pitchFamily="34" charset="-128"/>
                <a:ea typeface="Meiryo" panose="020B0604030504040204" pitchFamily="34" charset="-128"/>
              </a:rPr>
              <a:t>潜在層や競合の顧客層</a:t>
            </a:r>
            <a:r>
              <a:rPr kumimoji="1" lang="ja-JP" altLang="en-US" sz="1400" b="1">
                <a:solidFill>
                  <a:schemeClr val="accent3"/>
                </a:solidFill>
                <a:latin typeface="Meiryo" panose="020B0604030504040204" pitchFamily="34" charset="-128"/>
                <a:ea typeface="Meiryo" panose="020B0604030504040204" pitchFamily="34" charset="-128"/>
              </a:rPr>
              <a:t>に</a:t>
            </a:r>
          </a:p>
          <a:p>
            <a:pPr algn="ctr">
              <a:lnSpc>
                <a:spcPct val="130000"/>
              </a:lnSpc>
            </a:pPr>
            <a:r>
              <a:rPr kumimoji="1" lang="ja-JP" altLang="en-US" sz="1400" b="1">
                <a:solidFill>
                  <a:schemeClr val="accent3"/>
                </a:solidFill>
                <a:latin typeface="Meiryo" panose="020B0604030504040204" pitchFamily="34" charset="-128"/>
                <a:ea typeface="Meiryo" panose="020B0604030504040204" pitchFamily="34" charset="-128"/>
              </a:rPr>
              <a:t>自社商品を</a:t>
            </a:r>
            <a:r>
              <a:rPr kumimoji="1" lang="ja-JP" altLang="en-US" sz="1400" b="1">
                <a:solidFill>
                  <a:schemeClr val="accent6"/>
                </a:solidFill>
                <a:latin typeface="Meiryo" panose="020B0604030504040204" pitchFamily="34" charset="-128"/>
                <a:ea typeface="Meiryo" panose="020B0604030504040204" pitchFamily="34" charset="-128"/>
              </a:rPr>
              <a:t>トライアル</a:t>
            </a:r>
            <a:r>
              <a:rPr kumimoji="1" lang="ja-JP" altLang="en-US" sz="1400" b="1">
                <a:solidFill>
                  <a:schemeClr val="accent3"/>
                </a:solidFill>
                <a:latin typeface="Meiryo" panose="020B0604030504040204" pitchFamily="34" charset="-128"/>
                <a:ea typeface="Meiryo" panose="020B0604030504040204" pitchFamily="34" charset="-128"/>
              </a:rPr>
              <a:t>させたい。</a:t>
            </a:r>
          </a:p>
        </p:txBody>
      </p:sp>
      <p:sp>
        <p:nvSpPr>
          <p:cNvPr id="38" name="フリーフォーム 37">
            <a:extLst>
              <a:ext uri="{FF2B5EF4-FFF2-40B4-BE49-F238E27FC236}">
                <a16:creationId xmlns:a16="http://schemas.microsoft.com/office/drawing/2014/main" id="{44522691-5F9F-94E4-8D42-D0F3708AA09C}"/>
              </a:ext>
            </a:extLst>
          </p:cNvPr>
          <p:cNvSpPr/>
          <p:nvPr/>
        </p:nvSpPr>
        <p:spPr>
          <a:xfrm>
            <a:off x="2457670" y="5041020"/>
            <a:ext cx="3240000" cy="1340730"/>
          </a:xfrm>
          <a:custGeom>
            <a:avLst/>
            <a:gdLst>
              <a:gd name="connsiteX0" fmla="*/ 198513 w 3240000"/>
              <a:gd name="connsiteY0" fmla="*/ 0 h 1569160"/>
              <a:gd name="connsiteX1" fmla="*/ 3041487 w 3240000"/>
              <a:gd name="connsiteY1" fmla="*/ 0 h 1569160"/>
              <a:gd name="connsiteX2" fmla="*/ 3240000 w 3240000"/>
              <a:gd name="connsiteY2" fmla="*/ 198513 h 1569160"/>
              <a:gd name="connsiteX3" fmla="*/ 3240000 w 3240000"/>
              <a:gd name="connsiteY3" fmla="*/ 1179185 h 1569160"/>
              <a:gd name="connsiteX4" fmla="*/ 3041487 w 3240000"/>
              <a:gd name="connsiteY4" fmla="*/ 1377698 h 1569160"/>
              <a:gd name="connsiteX5" fmla="*/ 548374 w 3240000"/>
              <a:gd name="connsiteY5" fmla="*/ 1377698 h 1569160"/>
              <a:gd name="connsiteX6" fmla="*/ 489861 w 3240000"/>
              <a:gd name="connsiteY6" fmla="*/ 1569160 h 1569160"/>
              <a:gd name="connsiteX7" fmla="*/ 431348 w 3240000"/>
              <a:gd name="connsiteY7" fmla="*/ 1377698 h 1569160"/>
              <a:gd name="connsiteX8" fmla="*/ 198513 w 3240000"/>
              <a:gd name="connsiteY8" fmla="*/ 1377698 h 1569160"/>
              <a:gd name="connsiteX9" fmla="*/ 0 w 3240000"/>
              <a:gd name="connsiteY9" fmla="*/ 1179185 h 1569160"/>
              <a:gd name="connsiteX10" fmla="*/ 0 w 3240000"/>
              <a:gd name="connsiteY10" fmla="*/ 198513 h 1569160"/>
              <a:gd name="connsiteX11" fmla="*/ 198513 w 3240000"/>
              <a:gd name="connsiteY11" fmla="*/ 0 h 156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40000" h="1569160">
                <a:moveTo>
                  <a:pt x="198513" y="0"/>
                </a:moveTo>
                <a:lnTo>
                  <a:pt x="3041487" y="0"/>
                </a:lnTo>
                <a:cubicBezTo>
                  <a:pt x="3151123" y="0"/>
                  <a:pt x="3240000" y="88877"/>
                  <a:pt x="3240000" y="198513"/>
                </a:cubicBezTo>
                <a:lnTo>
                  <a:pt x="3240000" y="1179185"/>
                </a:lnTo>
                <a:cubicBezTo>
                  <a:pt x="3240000" y="1288821"/>
                  <a:pt x="3151123" y="1377698"/>
                  <a:pt x="3041487" y="1377698"/>
                </a:cubicBezTo>
                <a:lnTo>
                  <a:pt x="548374" y="1377698"/>
                </a:lnTo>
                <a:lnTo>
                  <a:pt x="489861" y="1569160"/>
                </a:lnTo>
                <a:lnTo>
                  <a:pt x="431348" y="1377698"/>
                </a:lnTo>
                <a:lnTo>
                  <a:pt x="198513" y="1377698"/>
                </a:lnTo>
                <a:cubicBezTo>
                  <a:pt x="88877" y="1377698"/>
                  <a:pt x="0" y="1288821"/>
                  <a:pt x="0" y="1179185"/>
                </a:cubicBezTo>
                <a:lnTo>
                  <a:pt x="0" y="198513"/>
                </a:lnTo>
                <a:cubicBezTo>
                  <a:pt x="0" y="88877"/>
                  <a:pt x="88877" y="0"/>
                  <a:pt x="198513" y="0"/>
                </a:cubicBezTo>
                <a:close/>
              </a:path>
            </a:pathLst>
          </a:custGeom>
          <a:solidFill>
            <a:schemeClr val="accent2"/>
          </a:solidFill>
          <a:ln w="9525">
            <a:no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216000" numCol="1" spcCol="0" rtlCol="0" fromWordArt="0" anchor="ctr" anchorCtr="0" forceAA="0" compatLnSpc="1">
            <a:prstTxWarp prst="textNoShape">
              <a:avLst/>
            </a:prstTxWarp>
            <a:noAutofit/>
          </a:bodyPr>
          <a:lstStyle/>
          <a:p>
            <a:pPr algn="ctr">
              <a:lnSpc>
                <a:spcPct val="130000"/>
              </a:lnSpc>
            </a:pPr>
            <a:r>
              <a:rPr lang="en" altLang="ja-JP" sz="1400" b="1" dirty="0">
                <a:solidFill>
                  <a:schemeClr val="accent3"/>
                </a:solidFill>
                <a:latin typeface="Meiryo" panose="020B0604030504040204" pitchFamily="34" charset="-128"/>
                <a:ea typeface="Meiryo" panose="020B0604030504040204" pitchFamily="34" charset="-128"/>
              </a:rPr>
              <a:t>SNS</a:t>
            </a:r>
            <a:r>
              <a:rPr lang="ja-JP" altLang="en-US" sz="1400" b="1">
                <a:solidFill>
                  <a:schemeClr val="accent6"/>
                </a:solidFill>
                <a:latin typeface="Meiryo" panose="020B0604030504040204" pitchFamily="34" charset="-128"/>
                <a:ea typeface="Meiryo" panose="020B0604030504040204" pitchFamily="34" charset="-128"/>
              </a:rPr>
              <a:t>フォロワー外にリーチする</a:t>
            </a:r>
            <a:br>
              <a:rPr lang="en-US" altLang="ja-JP" sz="1400" b="1" dirty="0">
                <a:solidFill>
                  <a:schemeClr val="accent3"/>
                </a:solidFill>
                <a:latin typeface="Meiryo" panose="020B0604030504040204" pitchFamily="34" charset="-128"/>
                <a:ea typeface="Meiryo" panose="020B0604030504040204" pitchFamily="34" charset="-128"/>
              </a:rPr>
            </a:br>
            <a:r>
              <a:rPr lang="ja-JP" altLang="en-US" sz="1400" b="1">
                <a:solidFill>
                  <a:schemeClr val="accent6"/>
                </a:solidFill>
                <a:latin typeface="Meiryo" panose="020B0604030504040204" pitchFamily="34" charset="-128"/>
                <a:ea typeface="Meiryo" panose="020B0604030504040204" pitchFamily="34" charset="-128"/>
              </a:rPr>
              <a:t>バズネタ</a:t>
            </a:r>
            <a:r>
              <a:rPr lang="ja-JP" altLang="en-US" sz="1400" b="1">
                <a:solidFill>
                  <a:schemeClr val="accent3"/>
                </a:solidFill>
                <a:latin typeface="Meiryo" panose="020B0604030504040204" pitchFamily="34" charset="-128"/>
                <a:ea typeface="Meiryo" panose="020B0604030504040204" pitchFamily="34" charset="-128"/>
              </a:rPr>
              <a:t>を仕込みたい。</a:t>
            </a:r>
          </a:p>
        </p:txBody>
      </p:sp>
    </p:spTree>
    <p:extLst>
      <p:ext uri="{BB962C8B-B14F-4D97-AF65-F5344CB8AC3E}">
        <p14:creationId xmlns:p14="http://schemas.microsoft.com/office/powerpoint/2010/main" val="430896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四角形: 1 つの角を切り取る 3">
            <a:extLst>
              <a:ext uri="{FF2B5EF4-FFF2-40B4-BE49-F238E27FC236}">
                <a16:creationId xmlns:a16="http://schemas.microsoft.com/office/drawing/2014/main" id="{4A81C93B-EC4F-D964-D5F0-D2AC044A0740}"/>
              </a:ext>
            </a:extLst>
          </p:cNvPr>
          <p:cNvSpPr/>
          <p:nvPr/>
        </p:nvSpPr>
        <p:spPr>
          <a:xfrm>
            <a:off x="479423" y="2027582"/>
            <a:ext cx="11233152" cy="4533555"/>
          </a:xfrm>
          <a:prstGeom prst="rect">
            <a:avLst/>
          </a:prstGeom>
          <a:solidFill>
            <a:srgbClr val="FFF8E4"/>
          </a:solidFill>
          <a:ln w="9525">
            <a:noFill/>
          </a:ln>
          <a:effectLst>
            <a:outerShdw blurRad="50800" dist="381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kumimoji="1" lang="ja-JP" altLang="en-US" sz="1600" b="1" dirty="0">
              <a:solidFill>
                <a:schemeClr val="accent3"/>
              </a:solidFill>
              <a:latin typeface="Meiryo" panose="020B0604030504040204" pitchFamily="34" charset="-128"/>
              <a:ea typeface="Meiryo" panose="020B0604030504040204" pitchFamily="34" charset="-128"/>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タイアップ広告</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a:t>適性プロモーション　</a:t>
            </a:r>
            <a:r>
              <a:rPr lang="en" altLang="ja-JP" dirty="0"/>
              <a:t>CASE 1</a:t>
            </a:r>
            <a:endParaRPr lang="ja-JP" altLang="en-US"/>
          </a:p>
        </p:txBody>
      </p:sp>
      <p:sp>
        <p:nvSpPr>
          <p:cNvPr id="39" name="四角形: 1 つの角を切り取る 3">
            <a:extLst>
              <a:ext uri="{FF2B5EF4-FFF2-40B4-BE49-F238E27FC236}">
                <a16:creationId xmlns:a16="http://schemas.microsoft.com/office/drawing/2014/main" id="{2489444F-7513-08F4-5B9A-C1E3932EF2BD}"/>
              </a:ext>
            </a:extLst>
          </p:cNvPr>
          <p:cNvSpPr/>
          <p:nvPr/>
        </p:nvSpPr>
        <p:spPr>
          <a:xfrm>
            <a:off x="479425" y="1089025"/>
            <a:ext cx="2034010" cy="938558"/>
          </a:xfrm>
          <a:prstGeom prst="rect">
            <a:avLst/>
          </a:prstGeom>
          <a:solidFill>
            <a:schemeClr val="accent4">
              <a:lumMod val="60000"/>
              <a:lumOff val="40000"/>
            </a:schemeClr>
          </a:solidFill>
          <a:ln w="9525">
            <a:solidFill>
              <a:schemeClr val="accent4"/>
            </a:solidFill>
          </a:ln>
          <a:effectLst>
            <a:outerShdw blurRad="50800" dist="381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a:solidFill>
                  <a:schemeClr val="accent3"/>
                </a:solidFill>
                <a:latin typeface="Meiryo" panose="020B0604030504040204" pitchFamily="34" charset="-128"/>
                <a:ea typeface="Meiryo" panose="020B0604030504040204" pitchFamily="34" charset="-128"/>
              </a:rPr>
              <a:t>飲料・食品</a:t>
            </a:r>
          </a:p>
          <a:p>
            <a:pPr algn="ctr">
              <a:lnSpc>
                <a:spcPct val="120000"/>
              </a:lnSpc>
            </a:pPr>
            <a:r>
              <a:rPr kumimoji="1" lang="ja-JP" altLang="en-US" sz="1600">
                <a:solidFill>
                  <a:schemeClr val="accent3"/>
                </a:solidFill>
                <a:latin typeface="Meiryo" panose="020B0604030504040204" pitchFamily="34" charset="-128"/>
                <a:ea typeface="Meiryo" panose="020B0604030504040204" pitchFamily="34" charset="-128"/>
              </a:rPr>
              <a:t>日用品 </a:t>
            </a:r>
            <a:r>
              <a:rPr kumimoji="1" lang="en" altLang="ja-JP" sz="1600" dirty="0">
                <a:solidFill>
                  <a:schemeClr val="accent3"/>
                </a:solidFill>
                <a:latin typeface="Meiryo" panose="020B0604030504040204" pitchFamily="34" charset="-128"/>
                <a:ea typeface="Meiryo" panose="020B0604030504040204" pitchFamily="34" charset="-128"/>
              </a:rPr>
              <a:t>etc.</a:t>
            </a:r>
            <a:endParaRPr kumimoji="1" lang="ja-JP" altLang="en-US" sz="1600" dirty="0">
              <a:solidFill>
                <a:schemeClr val="accent3"/>
              </a:solidFill>
              <a:latin typeface="Meiryo" panose="020B0604030504040204" pitchFamily="34" charset="-128"/>
              <a:ea typeface="Meiryo" panose="020B0604030504040204" pitchFamily="34" charset="-128"/>
            </a:endParaRPr>
          </a:p>
        </p:txBody>
      </p:sp>
      <p:sp>
        <p:nvSpPr>
          <p:cNvPr id="41" name="四角形: 1 つの角を切り取る 3">
            <a:extLst>
              <a:ext uri="{FF2B5EF4-FFF2-40B4-BE49-F238E27FC236}">
                <a16:creationId xmlns:a16="http://schemas.microsoft.com/office/drawing/2014/main" id="{EFC768F4-5A9B-CB07-D07A-5062D34D2A94}"/>
              </a:ext>
            </a:extLst>
          </p:cNvPr>
          <p:cNvSpPr/>
          <p:nvPr/>
        </p:nvSpPr>
        <p:spPr>
          <a:xfrm>
            <a:off x="2513435" y="1089025"/>
            <a:ext cx="9199140" cy="938558"/>
          </a:xfrm>
          <a:prstGeom prst="rect">
            <a:avLst/>
          </a:prstGeom>
          <a:solidFill>
            <a:schemeClr val="bg1"/>
          </a:solidFill>
          <a:ln w="9525">
            <a:solidFill>
              <a:schemeClr val="accent4"/>
            </a:solidFill>
          </a:ln>
          <a:effectLst>
            <a:outerShdw blurRad="50800" dist="381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b="1" dirty="0">
                <a:solidFill>
                  <a:schemeClr val="accent6"/>
                </a:solidFill>
                <a:latin typeface="Meiryo" panose="020B0604030504040204" pitchFamily="34" charset="-128"/>
                <a:ea typeface="Meiryo" panose="020B0604030504040204" pitchFamily="34" charset="-128"/>
              </a:rPr>
              <a:t>商品の利用を想起させるコンテンツ</a:t>
            </a:r>
            <a:r>
              <a:rPr kumimoji="1" lang="ja-JP" altLang="en-US" sz="1600" b="1" dirty="0">
                <a:solidFill>
                  <a:schemeClr val="accent3"/>
                </a:solidFill>
                <a:latin typeface="Meiryo" panose="020B0604030504040204" pitchFamily="34" charset="-128"/>
                <a:ea typeface="Meiryo" panose="020B0604030504040204" pitchFamily="34" charset="-128"/>
              </a:rPr>
              <a:t>を介して</a:t>
            </a:r>
          </a:p>
          <a:p>
            <a:pPr algn="ctr">
              <a:lnSpc>
                <a:spcPct val="120000"/>
              </a:lnSpc>
            </a:pPr>
            <a:r>
              <a:rPr kumimoji="1" lang="ja-JP" altLang="en-US" sz="1600" b="1" dirty="0">
                <a:solidFill>
                  <a:schemeClr val="accent3"/>
                </a:solidFill>
                <a:latin typeface="Meiryo" panose="020B0604030504040204" pitchFamily="34" charset="-128"/>
                <a:ea typeface="Meiryo" panose="020B0604030504040204" pitchFamily="34" charset="-128"/>
              </a:rPr>
              <a:t>ニーズを顕在化させ、</a:t>
            </a:r>
            <a:r>
              <a:rPr kumimoji="1" lang="ja-JP" altLang="en-US" sz="1600" b="1" dirty="0">
                <a:solidFill>
                  <a:schemeClr val="accent6"/>
                </a:solidFill>
                <a:latin typeface="Meiryo" panose="020B0604030504040204" pitchFamily="34" charset="-128"/>
                <a:ea typeface="Meiryo" panose="020B0604030504040204" pitchFamily="34" charset="-128"/>
              </a:rPr>
              <a:t>試し買い、衝動買い</a:t>
            </a:r>
            <a:r>
              <a:rPr kumimoji="1" lang="ja-JP" altLang="en-US" sz="1600" b="1" dirty="0">
                <a:solidFill>
                  <a:schemeClr val="accent3"/>
                </a:solidFill>
                <a:latin typeface="Meiryo" panose="020B0604030504040204" pitchFamily="34" charset="-128"/>
                <a:ea typeface="Meiryo" panose="020B0604030504040204" pitchFamily="34" charset="-128"/>
              </a:rPr>
              <a:t>を促します。</a:t>
            </a:r>
          </a:p>
        </p:txBody>
      </p:sp>
      <p:sp>
        <p:nvSpPr>
          <p:cNvPr id="43" name="片側の 2 つの角を丸めた四角形 42">
            <a:extLst>
              <a:ext uri="{FF2B5EF4-FFF2-40B4-BE49-F238E27FC236}">
                <a16:creationId xmlns:a16="http://schemas.microsoft.com/office/drawing/2014/main" id="{676796FC-4D14-555F-24AA-F02148A8E603}"/>
              </a:ext>
            </a:extLst>
          </p:cNvPr>
          <p:cNvSpPr/>
          <p:nvPr/>
        </p:nvSpPr>
        <p:spPr>
          <a:xfrm>
            <a:off x="788945" y="2529580"/>
            <a:ext cx="3372238"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4">
                <a:alpha val="40000"/>
              </a:schemeClr>
            </a:outerShdw>
          </a:effectLst>
        </p:spPr>
        <p:txBody>
          <a:bodyPr lIns="216000" tIns="1224000" rIns="216000" bIns="0" rtlCol="0" anchor="t"/>
          <a:lstStyle/>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季節性、話題性などを加味した、</a:t>
            </a:r>
            <a:br>
              <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ターゲットの関心ごと</a:t>
            </a:r>
          </a:p>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検索データなどの分析から、</a:t>
            </a:r>
            <a:br>
              <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掲載タイミングも適正化</a:t>
            </a:r>
            <a:endParaRPr kumimoji="0" lang="en-US" altLang="ja-JP" sz="1200" b="1"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46" name="正方形/長方形 45">
            <a:extLst>
              <a:ext uri="{FF2B5EF4-FFF2-40B4-BE49-F238E27FC236}">
                <a16:creationId xmlns:a16="http://schemas.microsoft.com/office/drawing/2014/main" id="{A53187EB-B4A4-40A1-1E19-E9807F27C70A}"/>
              </a:ext>
            </a:extLst>
          </p:cNvPr>
          <p:cNvSpPr/>
          <p:nvPr/>
        </p:nvSpPr>
        <p:spPr>
          <a:xfrm>
            <a:off x="1151416" y="2991795"/>
            <a:ext cx="2492991" cy="67249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a:solidFill>
                  <a:schemeClr val="accent3"/>
                </a:solidFill>
              </a:rPr>
              <a:t>ターゲットの囲い込み</a:t>
            </a:r>
            <a:endParaRPr kumimoji="1" lang="en-US" altLang="ja-JP" b="1" dirty="0">
              <a:solidFill>
                <a:schemeClr val="accent3"/>
              </a:solidFill>
            </a:endParaRPr>
          </a:p>
          <a:p>
            <a:pPr algn="ctr">
              <a:lnSpc>
                <a:spcPct val="120000"/>
              </a:lnSpc>
            </a:pPr>
            <a:r>
              <a:rPr lang="ja-JP" altLang="en-US" sz="1400" b="1">
                <a:solidFill>
                  <a:schemeClr val="accent4"/>
                </a:solidFill>
              </a:rPr>
              <a:t>ー</a:t>
            </a:r>
            <a:r>
              <a:rPr lang="en-US" altLang="ja-JP" sz="1400" b="1" dirty="0">
                <a:solidFill>
                  <a:schemeClr val="accent4"/>
                </a:solidFill>
              </a:rPr>
              <a:t> </a:t>
            </a:r>
            <a:r>
              <a:rPr lang="ja-JP" altLang="en-US" sz="1400" b="1">
                <a:solidFill>
                  <a:schemeClr val="accent4"/>
                </a:solidFill>
              </a:rPr>
              <a:t>テーマ設定</a:t>
            </a:r>
            <a:r>
              <a:rPr lang="en-US" altLang="ja-JP" sz="1400" b="1" dirty="0">
                <a:solidFill>
                  <a:schemeClr val="accent4"/>
                </a:solidFill>
              </a:rPr>
              <a:t> </a:t>
            </a:r>
            <a:r>
              <a:rPr lang="ja-JP" altLang="en-US" sz="1400" b="1">
                <a:solidFill>
                  <a:schemeClr val="accent4"/>
                </a:solidFill>
              </a:rPr>
              <a:t>ー</a:t>
            </a:r>
            <a:endParaRPr kumimoji="1" lang="ja-JP" altLang="en-US" sz="1400" b="1" dirty="0">
              <a:solidFill>
                <a:schemeClr val="accent4"/>
              </a:solidFill>
            </a:endParaRPr>
          </a:p>
        </p:txBody>
      </p:sp>
      <p:pic>
        <p:nvPicPr>
          <p:cNvPr id="64" name="図 63">
            <a:extLst>
              <a:ext uri="{FF2B5EF4-FFF2-40B4-BE49-F238E27FC236}">
                <a16:creationId xmlns:a16="http://schemas.microsoft.com/office/drawing/2014/main" id="{752A7E62-F5F4-62FF-2CD3-E27145126EF5}"/>
              </a:ext>
            </a:extLst>
          </p:cNvPr>
          <p:cNvPicPr>
            <a:picLocks noChangeAspect="1"/>
          </p:cNvPicPr>
          <p:nvPr/>
        </p:nvPicPr>
        <p:blipFill>
          <a:blip r:embed="rId4"/>
          <a:stretch>
            <a:fillRect/>
          </a:stretch>
        </p:blipFill>
        <p:spPr>
          <a:xfrm>
            <a:off x="2100729" y="2244089"/>
            <a:ext cx="656719" cy="656719"/>
          </a:xfrm>
          <a:prstGeom prst="rect">
            <a:avLst/>
          </a:prstGeom>
        </p:spPr>
      </p:pic>
      <p:sp>
        <p:nvSpPr>
          <p:cNvPr id="73" name="片側の 2 つの角を丸めた四角形 72">
            <a:extLst>
              <a:ext uri="{FF2B5EF4-FFF2-40B4-BE49-F238E27FC236}">
                <a16:creationId xmlns:a16="http://schemas.microsoft.com/office/drawing/2014/main" id="{D1BFD5C0-43A4-92EA-93A2-AB5351B632AC}"/>
              </a:ext>
            </a:extLst>
          </p:cNvPr>
          <p:cNvSpPr/>
          <p:nvPr/>
        </p:nvSpPr>
        <p:spPr>
          <a:xfrm>
            <a:off x="4409881" y="2529580"/>
            <a:ext cx="3372238"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4">
                <a:alpha val="40000"/>
              </a:schemeClr>
            </a:outerShdw>
          </a:effectLst>
        </p:spPr>
        <p:txBody>
          <a:bodyPr lIns="216000" tIns="1224000" rIns="216000" bIns="0" rtlCol="0" anchor="t"/>
          <a:lstStyle/>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文脈に沿って</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商品のベネフィットをさりげなく訴求</a:t>
            </a:r>
          </a:p>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コンテンツテーマとの関連付けにより、</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商品への第一想起</a:t>
            </a: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を強く促す</a:t>
            </a:r>
            <a:endPar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74" name="正方形/長方形 73">
            <a:extLst>
              <a:ext uri="{FF2B5EF4-FFF2-40B4-BE49-F238E27FC236}">
                <a16:creationId xmlns:a16="http://schemas.microsoft.com/office/drawing/2014/main" id="{DB5AC269-3485-02A6-20FE-DC8B7132DE62}"/>
              </a:ext>
            </a:extLst>
          </p:cNvPr>
          <p:cNvSpPr/>
          <p:nvPr/>
        </p:nvSpPr>
        <p:spPr>
          <a:xfrm>
            <a:off x="5003184" y="2991795"/>
            <a:ext cx="2031326" cy="67249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a:solidFill>
                  <a:schemeClr val="accent3"/>
                </a:solidFill>
              </a:rPr>
              <a:t>商品との接点創出</a:t>
            </a:r>
            <a:endParaRPr kumimoji="1" lang="en-US" altLang="ja-JP" b="1" dirty="0">
              <a:solidFill>
                <a:schemeClr val="accent3"/>
              </a:solidFill>
            </a:endParaRPr>
          </a:p>
          <a:p>
            <a:pPr algn="ctr">
              <a:lnSpc>
                <a:spcPct val="120000"/>
              </a:lnSpc>
            </a:pPr>
            <a:r>
              <a:rPr lang="ja-JP" altLang="en-US" sz="1400" b="1">
                <a:solidFill>
                  <a:schemeClr val="accent4"/>
                </a:solidFill>
              </a:rPr>
              <a:t>ー</a:t>
            </a:r>
            <a:r>
              <a:rPr lang="en-US" altLang="ja-JP" sz="1400" b="1" dirty="0">
                <a:solidFill>
                  <a:schemeClr val="accent4"/>
                </a:solidFill>
              </a:rPr>
              <a:t> </a:t>
            </a:r>
            <a:r>
              <a:rPr lang="ja-JP" altLang="en-US" sz="1400" b="1">
                <a:solidFill>
                  <a:schemeClr val="accent4"/>
                </a:solidFill>
              </a:rPr>
              <a:t>コンテンツ構成</a:t>
            </a:r>
            <a:r>
              <a:rPr lang="en-US" altLang="ja-JP" sz="1400" b="1" dirty="0">
                <a:solidFill>
                  <a:schemeClr val="accent4"/>
                </a:solidFill>
              </a:rPr>
              <a:t> </a:t>
            </a:r>
            <a:r>
              <a:rPr lang="ja-JP" altLang="en-US" sz="1400" b="1">
                <a:solidFill>
                  <a:schemeClr val="accent4"/>
                </a:solidFill>
              </a:rPr>
              <a:t>ー</a:t>
            </a:r>
            <a:endParaRPr kumimoji="1" lang="ja-JP" altLang="en-US" sz="1400" b="1" dirty="0">
              <a:solidFill>
                <a:schemeClr val="accent4"/>
              </a:solidFill>
            </a:endParaRPr>
          </a:p>
        </p:txBody>
      </p:sp>
      <p:sp>
        <p:nvSpPr>
          <p:cNvPr id="89" name="片側の 2 つの角を丸めた四角形 88">
            <a:extLst>
              <a:ext uri="{FF2B5EF4-FFF2-40B4-BE49-F238E27FC236}">
                <a16:creationId xmlns:a16="http://schemas.microsoft.com/office/drawing/2014/main" id="{055A305D-646C-1CD5-0AA5-D8C72E8F2183}"/>
              </a:ext>
            </a:extLst>
          </p:cNvPr>
          <p:cNvSpPr/>
          <p:nvPr/>
        </p:nvSpPr>
        <p:spPr>
          <a:xfrm>
            <a:off x="8030817" y="2529580"/>
            <a:ext cx="3372238"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4">
                <a:alpha val="40000"/>
              </a:schemeClr>
            </a:outerShdw>
          </a:effectLst>
        </p:spPr>
        <p:txBody>
          <a:bodyPr lIns="216000" tIns="1224000" rIns="216000" bIns="0" rtlCol="0" anchor="t"/>
          <a:lstStyle/>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コンテンツの補完として、有機的に</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広告主さまの関連</a:t>
            </a:r>
            <a:r>
              <a:rPr kumimoji="0" lang="en" altLang="ja-JP" sz="1200" b="1" i="0" u="none" strike="noStrike" kern="0" cap="none" spc="0" normalizeH="0" baseline="0" noProof="0" dirty="0">
                <a:ln>
                  <a:noFill/>
                </a:ln>
                <a:solidFill>
                  <a:schemeClr val="accent3"/>
                </a:solidFill>
                <a:effectLst/>
                <a:uLnTx/>
                <a:uFillTx/>
                <a:latin typeface="メイリオ"/>
                <a:ea typeface="メイリオ"/>
                <a:cs typeface="+mn-cs"/>
              </a:rPr>
              <a:t>LP</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への送客</a:t>
            </a: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導線を設置</a:t>
            </a:r>
          </a:p>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ja-JP" sz="1200" b="1" kern="0" dirty="0">
                <a:solidFill>
                  <a:schemeClr val="accent3"/>
                </a:solidFill>
                <a:latin typeface="メイリオ"/>
                <a:ea typeface="メイリオ"/>
              </a:rPr>
              <a:t>LINE</a:t>
            </a:r>
            <a:r>
              <a:rPr kumimoji="0" lang="ja-JP" altLang="en-US" sz="1200" b="1" kern="0" dirty="0">
                <a:solidFill>
                  <a:schemeClr val="accent3"/>
                </a:solidFill>
                <a:latin typeface="メイリオ"/>
                <a:ea typeface="メイリオ"/>
              </a:rPr>
              <a:t>ヤフー</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のコマース・決済サービスと連携した販促</a:t>
            </a: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展開も可能</a:t>
            </a:r>
            <a:endPar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90" name="正方形/長方形 89">
            <a:extLst>
              <a:ext uri="{FF2B5EF4-FFF2-40B4-BE49-F238E27FC236}">
                <a16:creationId xmlns:a16="http://schemas.microsoft.com/office/drawing/2014/main" id="{690459C4-642C-2AFE-BBE8-76CD2B48EE46}"/>
              </a:ext>
            </a:extLst>
          </p:cNvPr>
          <p:cNvSpPr/>
          <p:nvPr/>
        </p:nvSpPr>
        <p:spPr>
          <a:xfrm>
            <a:off x="8699461" y="2991795"/>
            <a:ext cx="1880643" cy="67249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a:solidFill>
                  <a:schemeClr val="accent3"/>
                </a:solidFill>
              </a:rPr>
              <a:t>商品の購買喚起</a:t>
            </a:r>
            <a:endParaRPr kumimoji="1" lang="en-US" altLang="ja-JP" b="1" dirty="0">
              <a:solidFill>
                <a:schemeClr val="accent3"/>
              </a:solidFill>
            </a:endParaRPr>
          </a:p>
          <a:p>
            <a:pPr algn="ctr">
              <a:lnSpc>
                <a:spcPct val="120000"/>
              </a:lnSpc>
            </a:pPr>
            <a:r>
              <a:rPr lang="ja-JP" altLang="en-US" sz="1400" b="1">
                <a:solidFill>
                  <a:schemeClr val="accent4"/>
                </a:solidFill>
              </a:rPr>
              <a:t>ー</a:t>
            </a:r>
            <a:r>
              <a:rPr lang="en-US" altLang="ja-JP" sz="1400" b="1" dirty="0">
                <a:solidFill>
                  <a:schemeClr val="accent4"/>
                </a:solidFill>
              </a:rPr>
              <a:t> </a:t>
            </a:r>
            <a:r>
              <a:rPr lang="ja-JP" altLang="en-US" sz="1400" b="1">
                <a:solidFill>
                  <a:schemeClr val="accent4"/>
                </a:solidFill>
              </a:rPr>
              <a:t>読後の行動喚起</a:t>
            </a:r>
            <a:r>
              <a:rPr lang="en-US" altLang="ja-JP" sz="1400" b="1" dirty="0">
                <a:solidFill>
                  <a:schemeClr val="accent4"/>
                </a:solidFill>
              </a:rPr>
              <a:t> </a:t>
            </a:r>
            <a:r>
              <a:rPr lang="ja-JP" altLang="en-US" sz="1400" b="1">
                <a:solidFill>
                  <a:schemeClr val="accent4"/>
                </a:solidFill>
              </a:rPr>
              <a:t>ー</a:t>
            </a:r>
            <a:endParaRPr kumimoji="1" lang="ja-JP" altLang="en-US" sz="1400" b="1" dirty="0">
              <a:solidFill>
                <a:schemeClr val="accent4"/>
              </a:solidFill>
            </a:endParaRPr>
          </a:p>
        </p:txBody>
      </p:sp>
      <p:pic>
        <p:nvPicPr>
          <p:cNvPr id="109" name="図 108">
            <a:extLst>
              <a:ext uri="{FF2B5EF4-FFF2-40B4-BE49-F238E27FC236}">
                <a16:creationId xmlns:a16="http://schemas.microsoft.com/office/drawing/2014/main" id="{06AF913B-BE61-03CD-DBD1-60AEF013C9AB}"/>
              </a:ext>
            </a:extLst>
          </p:cNvPr>
          <p:cNvPicPr>
            <a:picLocks noChangeAspect="1"/>
          </p:cNvPicPr>
          <p:nvPr/>
        </p:nvPicPr>
        <p:blipFill>
          <a:blip r:embed="rId5"/>
          <a:stretch>
            <a:fillRect/>
          </a:stretch>
        </p:blipFill>
        <p:spPr>
          <a:xfrm>
            <a:off x="8722521" y="4960089"/>
            <a:ext cx="761376" cy="845043"/>
          </a:xfrm>
          <a:prstGeom prst="rect">
            <a:avLst/>
          </a:prstGeom>
        </p:spPr>
      </p:pic>
      <p:pic>
        <p:nvPicPr>
          <p:cNvPr id="110" name="Picture 2">
            <a:extLst>
              <a:ext uri="{FF2B5EF4-FFF2-40B4-BE49-F238E27FC236}">
                <a16:creationId xmlns:a16="http://schemas.microsoft.com/office/drawing/2014/main" id="{884F864A-4B70-707D-3886-428780F5C06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16105" y="4942574"/>
            <a:ext cx="796612" cy="796612"/>
          </a:xfrm>
          <a:prstGeom prst="rect">
            <a:avLst/>
          </a:prstGeom>
          <a:noFill/>
          <a:extLst>
            <a:ext uri="{909E8E84-426E-40DD-AFC4-6F175D3DCCD1}">
              <a14:hiddenFill xmlns:a14="http://schemas.microsoft.com/office/drawing/2010/main">
                <a:solidFill>
                  <a:srgbClr val="FFFFFF"/>
                </a:solidFill>
              </a14:hiddenFill>
            </a:ext>
          </a:extLst>
        </p:spPr>
      </p:pic>
      <p:grpSp>
        <p:nvGrpSpPr>
          <p:cNvPr id="111" name="グループ化 110">
            <a:extLst>
              <a:ext uri="{FF2B5EF4-FFF2-40B4-BE49-F238E27FC236}">
                <a16:creationId xmlns:a16="http://schemas.microsoft.com/office/drawing/2014/main" id="{57434788-B7CE-F055-0ADD-BB96F6B7C383}"/>
              </a:ext>
            </a:extLst>
          </p:cNvPr>
          <p:cNvGrpSpPr>
            <a:grpSpLocks noChangeAspect="1"/>
          </p:cNvGrpSpPr>
          <p:nvPr/>
        </p:nvGrpSpPr>
        <p:grpSpPr>
          <a:xfrm>
            <a:off x="4100733" y="4147793"/>
            <a:ext cx="360000" cy="376636"/>
            <a:chOff x="4505326" y="2604452"/>
            <a:chExt cx="203132" cy="212519"/>
          </a:xfrm>
        </p:grpSpPr>
        <p:sp>
          <p:nvSpPr>
            <p:cNvPr id="112" name="山形 111">
              <a:extLst>
                <a:ext uri="{FF2B5EF4-FFF2-40B4-BE49-F238E27FC236}">
                  <a16:creationId xmlns:a16="http://schemas.microsoft.com/office/drawing/2014/main" id="{8472BDC1-0157-85FC-6058-8252683C1267}"/>
                </a:ext>
              </a:extLst>
            </p:cNvPr>
            <p:cNvSpPr/>
            <p:nvPr/>
          </p:nvSpPr>
          <p:spPr>
            <a:xfrm>
              <a:off x="4591917" y="2604452"/>
              <a:ext cx="116541" cy="212519"/>
            </a:xfrm>
            <a:prstGeom prst="chevron">
              <a:avLst>
                <a:gd name="adj" fmla="val 62863"/>
              </a:avLst>
            </a:prstGeom>
            <a:solidFill>
              <a:schemeClr val="accent4"/>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113" name="山形 112">
              <a:extLst>
                <a:ext uri="{FF2B5EF4-FFF2-40B4-BE49-F238E27FC236}">
                  <a16:creationId xmlns:a16="http://schemas.microsoft.com/office/drawing/2014/main" id="{B4DBAD6B-9FE3-733D-ECE6-C4326864BB76}"/>
                </a:ext>
              </a:extLst>
            </p:cNvPr>
            <p:cNvSpPr/>
            <p:nvPr/>
          </p:nvSpPr>
          <p:spPr>
            <a:xfrm>
              <a:off x="4505326" y="2604452"/>
              <a:ext cx="116541" cy="212519"/>
            </a:xfrm>
            <a:prstGeom prst="chevron">
              <a:avLst>
                <a:gd name="adj" fmla="val 62863"/>
              </a:avLst>
            </a:prstGeom>
            <a:solidFill>
              <a:schemeClr val="accent4">
                <a:lumMod val="60000"/>
                <a:lumOff val="4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grpSp>
        <p:nvGrpSpPr>
          <p:cNvPr id="114" name="グループ化 113">
            <a:extLst>
              <a:ext uri="{FF2B5EF4-FFF2-40B4-BE49-F238E27FC236}">
                <a16:creationId xmlns:a16="http://schemas.microsoft.com/office/drawing/2014/main" id="{E7C9ADDF-5F40-B2DA-C7E1-FDA76FE3E195}"/>
              </a:ext>
            </a:extLst>
          </p:cNvPr>
          <p:cNvGrpSpPr>
            <a:grpSpLocks noChangeAspect="1"/>
          </p:cNvGrpSpPr>
          <p:nvPr/>
        </p:nvGrpSpPr>
        <p:grpSpPr>
          <a:xfrm>
            <a:off x="7745081" y="4147793"/>
            <a:ext cx="360000" cy="376636"/>
            <a:chOff x="4505326" y="2604452"/>
            <a:chExt cx="203132" cy="212519"/>
          </a:xfrm>
        </p:grpSpPr>
        <p:sp>
          <p:nvSpPr>
            <p:cNvPr id="115" name="山形 114">
              <a:extLst>
                <a:ext uri="{FF2B5EF4-FFF2-40B4-BE49-F238E27FC236}">
                  <a16:creationId xmlns:a16="http://schemas.microsoft.com/office/drawing/2014/main" id="{453CE3DD-28E0-6589-163E-675136CAA921}"/>
                </a:ext>
              </a:extLst>
            </p:cNvPr>
            <p:cNvSpPr/>
            <p:nvPr/>
          </p:nvSpPr>
          <p:spPr>
            <a:xfrm>
              <a:off x="4591917" y="2604452"/>
              <a:ext cx="116541" cy="212519"/>
            </a:xfrm>
            <a:prstGeom prst="chevron">
              <a:avLst>
                <a:gd name="adj" fmla="val 62863"/>
              </a:avLst>
            </a:prstGeom>
            <a:solidFill>
              <a:schemeClr val="accent4"/>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116" name="山形 115">
              <a:extLst>
                <a:ext uri="{FF2B5EF4-FFF2-40B4-BE49-F238E27FC236}">
                  <a16:creationId xmlns:a16="http://schemas.microsoft.com/office/drawing/2014/main" id="{FDDC47D2-2A70-5F4D-9E95-67BE686D7827}"/>
                </a:ext>
              </a:extLst>
            </p:cNvPr>
            <p:cNvSpPr/>
            <p:nvPr/>
          </p:nvSpPr>
          <p:spPr>
            <a:xfrm>
              <a:off x="4505326" y="2604452"/>
              <a:ext cx="116541" cy="212519"/>
            </a:xfrm>
            <a:prstGeom prst="chevron">
              <a:avLst>
                <a:gd name="adj" fmla="val 62863"/>
              </a:avLst>
            </a:prstGeom>
            <a:solidFill>
              <a:schemeClr val="accent4">
                <a:lumMod val="60000"/>
                <a:lumOff val="4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pic>
        <p:nvPicPr>
          <p:cNvPr id="3" name="図 2">
            <a:extLst>
              <a:ext uri="{FF2B5EF4-FFF2-40B4-BE49-F238E27FC236}">
                <a16:creationId xmlns:a16="http://schemas.microsoft.com/office/drawing/2014/main" id="{2EC8DB38-7161-92D2-E15D-628DE2D2590A}"/>
              </a:ext>
            </a:extLst>
          </p:cNvPr>
          <p:cNvPicPr>
            <a:picLocks noChangeAspect="1"/>
          </p:cNvPicPr>
          <p:nvPr/>
        </p:nvPicPr>
        <p:blipFill>
          <a:blip r:embed="rId7"/>
          <a:stretch>
            <a:fillRect/>
          </a:stretch>
        </p:blipFill>
        <p:spPr>
          <a:xfrm>
            <a:off x="5824275" y="2588689"/>
            <a:ext cx="603210" cy="278405"/>
          </a:xfrm>
          <a:prstGeom prst="rect">
            <a:avLst/>
          </a:prstGeom>
        </p:spPr>
      </p:pic>
      <p:pic>
        <p:nvPicPr>
          <p:cNvPr id="5" name="グラフィックス 4" descr="バッジ: チェックマーク 1 単色塗りつぶし">
            <a:extLst>
              <a:ext uri="{FF2B5EF4-FFF2-40B4-BE49-F238E27FC236}">
                <a16:creationId xmlns:a16="http://schemas.microsoft.com/office/drawing/2014/main" id="{5E39F2DD-3555-94E2-F9DC-E8228353BAB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961369" y="2278852"/>
            <a:ext cx="329021" cy="329021"/>
          </a:xfrm>
          <a:prstGeom prst="rect">
            <a:avLst/>
          </a:prstGeom>
        </p:spPr>
      </p:pic>
      <p:pic>
        <p:nvPicPr>
          <p:cNvPr id="9" name="図 8">
            <a:extLst>
              <a:ext uri="{FF2B5EF4-FFF2-40B4-BE49-F238E27FC236}">
                <a16:creationId xmlns:a16="http://schemas.microsoft.com/office/drawing/2014/main" id="{6DE038FD-1CE7-F0FC-D346-8A5A678070A5}"/>
              </a:ext>
            </a:extLst>
          </p:cNvPr>
          <p:cNvPicPr>
            <a:picLocks noChangeAspect="1"/>
          </p:cNvPicPr>
          <p:nvPr/>
        </p:nvPicPr>
        <p:blipFill>
          <a:blip r:embed="rId10"/>
          <a:stretch>
            <a:fillRect/>
          </a:stretch>
        </p:blipFill>
        <p:spPr>
          <a:xfrm>
            <a:off x="9794339" y="2216709"/>
            <a:ext cx="324000" cy="350270"/>
          </a:xfrm>
          <a:prstGeom prst="rect">
            <a:avLst/>
          </a:prstGeom>
        </p:spPr>
      </p:pic>
      <p:pic>
        <p:nvPicPr>
          <p:cNvPr id="11" name="図 10" descr="アイコン&#10;&#10;自動的に生成された説明">
            <a:extLst>
              <a:ext uri="{FF2B5EF4-FFF2-40B4-BE49-F238E27FC236}">
                <a16:creationId xmlns:a16="http://schemas.microsoft.com/office/drawing/2014/main" id="{4437C383-43D1-4ABB-247D-4FAC891725F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434054" y="2388651"/>
            <a:ext cx="468000" cy="499500"/>
          </a:xfrm>
          <a:prstGeom prst="rect">
            <a:avLst/>
          </a:prstGeom>
        </p:spPr>
      </p:pic>
      <p:pic>
        <p:nvPicPr>
          <p:cNvPr id="4" name="Picture 8">
            <a:extLst>
              <a:ext uri="{FF2B5EF4-FFF2-40B4-BE49-F238E27FC236}">
                <a16:creationId xmlns:a16="http://schemas.microsoft.com/office/drawing/2014/main" id="{26A5DCDA-5551-DE0F-896B-10C1DE00FE4A}"/>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p:blipFill>
        <p:spPr bwMode="auto">
          <a:xfrm flipH="1">
            <a:off x="5690189" y="4815157"/>
            <a:ext cx="1825509" cy="1218771"/>
          </a:xfrm>
          <a:prstGeom prst="rect">
            <a:avLst/>
          </a:prstGeom>
          <a:noFill/>
          <a:effectLst>
            <a:outerShdw blurRad="38100" dist="254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8" name="フリーフォーム 107">
            <a:extLst>
              <a:ext uri="{FF2B5EF4-FFF2-40B4-BE49-F238E27FC236}">
                <a16:creationId xmlns:a16="http://schemas.microsoft.com/office/drawing/2014/main" id="{52E8D8EF-9EA5-4F5B-798B-4363845567EE}"/>
              </a:ext>
            </a:extLst>
          </p:cNvPr>
          <p:cNvSpPr/>
          <p:nvPr/>
        </p:nvSpPr>
        <p:spPr>
          <a:xfrm flipH="1">
            <a:off x="4662530" y="5000304"/>
            <a:ext cx="1608206" cy="753418"/>
          </a:xfrm>
          <a:custGeom>
            <a:avLst/>
            <a:gdLst>
              <a:gd name="connsiteX0" fmla="*/ 199966 w 1339153"/>
              <a:gd name="connsiteY0" fmla="*/ 0 h 627371"/>
              <a:gd name="connsiteX1" fmla="*/ 1234589 w 1339153"/>
              <a:gd name="connsiteY1" fmla="*/ 0 h 627371"/>
              <a:gd name="connsiteX2" fmla="*/ 1339153 w 1339153"/>
              <a:gd name="connsiteY2" fmla="*/ 104564 h 627371"/>
              <a:gd name="connsiteX3" fmla="*/ 1339153 w 1339153"/>
              <a:gd name="connsiteY3" fmla="*/ 522807 h 627371"/>
              <a:gd name="connsiteX4" fmla="*/ 1234589 w 1339153"/>
              <a:gd name="connsiteY4" fmla="*/ 627371 h 627371"/>
              <a:gd name="connsiteX5" fmla="*/ 199966 w 1339153"/>
              <a:gd name="connsiteY5" fmla="*/ 627371 h 627371"/>
              <a:gd name="connsiteX6" fmla="*/ 95402 w 1339153"/>
              <a:gd name="connsiteY6" fmla="*/ 522807 h 627371"/>
              <a:gd name="connsiteX7" fmla="*/ 95402 w 1339153"/>
              <a:gd name="connsiteY7" fmla="*/ 297880 h 627371"/>
              <a:gd name="connsiteX8" fmla="*/ 0 w 1339153"/>
              <a:gd name="connsiteY8" fmla="*/ 265984 h 627371"/>
              <a:gd name="connsiteX9" fmla="*/ 95402 w 1339153"/>
              <a:gd name="connsiteY9" fmla="*/ 234089 h 627371"/>
              <a:gd name="connsiteX10" fmla="*/ 95402 w 1339153"/>
              <a:gd name="connsiteY10" fmla="*/ 104564 h 627371"/>
              <a:gd name="connsiteX11" fmla="*/ 199966 w 1339153"/>
              <a:gd name="connsiteY11" fmla="*/ 0 h 62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9153" h="627371">
                <a:moveTo>
                  <a:pt x="199966" y="0"/>
                </a:moveTo>
                <a:lnTo>
                  <a:pt x="1234589" y="0"/>
                </a:lnTo>
                <a:cubicBezTo>
                  <a:pt x="1292338" y="0"/>
                  <a:pt x="1339153" y="46815"/>
                  <a:pt x="1339153" y="104564"/>
                </a:cubicBezTo>
                <a:lnTo>
                  <a:pt x="1339153" y="522807"/>
                </a:lnTo>
                <a:cubicBezTo>
                  <a:pt x="1339153" y="580556"/>
                  <a:pt x="1292338" y="627371"/>
                  <a:pt x="1234589" y="627371"/>
                </a:cubicBezTo>
                <a:lnTo>
                  <a:pt x="199966" y="627371"/>
                </a:lnTo>
                <a:cubicBezTo>
                  <a:pt x="142217" y="627371"/>
                  <a:pt x="95402" y="580556"/>
                  <a:pt x="95402" y="522807"/>
                </a:cubicBezTo>
                <a:lnTo>
                  <a:pt x="95402" y="297880"/>
                </a:lnTo>
                <a:lnTo>
                  <a:pt x="0" y="265984"/>
                </a:lnTo>
                <a:lnTo>
                  <a:pt x="95402" y="234089"/>
                </a:lnTo>
                <a:lnTo>
                  <a:pt x="95402" y="104564"/>
                </a:lnTo>
                <a:cubicBezTo>
                  <a:pt x="95402" y="46815"/>
                  <a:pt x="142217" y="0"/>
                  <a:pt x="199966" y="0"/>
                </a:cubicBezTo>
                <a:close/>
              </a:path>
            </a:pathLst>
          </a:custGeom>
          <a:solidFill>
            <a:srgbClr val="FFF8E4"/>
          </a:solidFill>
          <a:ln w="9525">
            <a:noFill/>
          </a:ln>
          <a:effectLst>
            <a:outerShdw blurRad="38100" dist="254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144000" bIns="45720" numCol="1" spcCol="0" rtlCol="0" fromWordArt="0" anchor="ctr" anchorCtr="0" forceAA="0" compatLnSpc="1">
            <a:prstTxWarp prst="textNoShape">
              <a:avLst/>
            </a:prstTxWarp>
            <a:noAutofit/>
          </a:bodyPr>
          <a:lstStyle/>
          <a:p>
            <a:pPr algn="ctr">
              <a:lnSpc>
                <a:spcPct val="120000"/>
              </a:lnSpc>
            </a:pPr>
            <a:r>
              <a:rPr kumimoji="1" lang="ja-JP" altLang="en-US" sz="1000">
                <a:solidFill>
                  <a:schemeClr val="accent3"/>
                </a:solidFill>
              </a:rPr>
              <a:t>しつこい油汚れ</a:t>
            </a:r>
            <a:br>
              <a:rPr kumimoji="1" lang="en-US" altLang="ja-JP" sz="1000" dirty="0">
                <a:solidFill>
                  <a:schemeClr val="accent3"/>
                </a:solidFill>
              </a:rPr>
            </a:br>
            <a:r>
              <a:rPr kumimoji="1" lang="ja-JP" altLang="en-US" sz="1000">
                <a:solidFill>
                  <a:schemeClr val="accent3"/>
                </a:solidFill>
              </a:rPr>
              <a:t>●●なら、こすらず</a:t>
            </a:r>
            <a:br>
              <a:rPr kumimoji="1" lang="en-US" altLang="ja-JP" sz="1000" dirty="0">
                <a:solidFill>
                  <a:schemeClr val="accent3"/>
                </a:solidFill>
              </a:rPr>
            </a:br>
            <a:r>
              <a:rPr kumimoji="1" lang="ja-JP" altLang="en-US" sz="1000">
                <a:solidFill>
                  <a:schemeClr val="accent3"/>
                </a:solidFill>
              </a:rPr>
              <a:t>さっと拭くだけで</a:t>
            </a:r>
            <a:r>
              <a:rPr kumimoji="1" lang="en-US" altLang="ja-JP" sz="1000" dirty="0">
                <a:solidFill>
                  <a:schemeClr val="accent3"/>
                </a:solidFill>
              </a:rPr>
              <a:t>…</a:t>
            </a:r>
            <a:endParaRPr kumimoji="1" lang="ja-JP" altLang="en-US" sz="1000">
              <a:solidFill>
                <a:schemeClr val="accent3"/>
              </a:solidFill>
            </a:endParaRPr>
          </a:p>
        </p:txBody>
      </p:sp>
      <p:sp>
        <p:nvSpPr>
          <p:cNvPr id="14" name="テキスト ボックス 13">
            <a:extLst>
              <a:ext uri="{FF2B5EF4-FFF2-40B4-BE49-F238E27FC236}">
                <a16:creationId xmlns:a16="http://schemas.microsoft.com/office/drawing/2014/main" id="{B5750967-9FF9-7E50-DB67-0AF5F10F650A}"/>
              </a:ext>
            </a:extLst>
          </p:cNvPr>
          <p:cNvSpPr txBox="1"/>
          <p:nvPr/>
        </p:nvSpPr>
        <p:spPr>
          <a:xfrm>
            <a:off x="10022888" y="6317380"/>
            <a:ext cx="1496851" cy="215444"/>
          </a:xfrm>
          <a:prstGeom prst="rect">
            <a:avLst/>
          </a:prstGeom>
          <a:noFill/>
        </p:spPr>
        <p:txBody>
          <a:bodyPr wrap="square">
            <a:spAutoFit/>
          </a:bodyPr>
          <a:lstStyle/>
          <a:p>
            <a:r>
              <a:rPr lang="ja-JP" altLang="en-US" sz="800" dirty="0">
                <a:effectLst/>
                <a:latin typeface="+mj-ea"/>
                <a:ea typeface="+mj-ea"/>
              </a:rPr>
              <a:t>＊</a:t>
            </a:r>
            <a:r>
              <a:rPr lang="en-US" altLang="ja-JP" sz="800" dirty="0">
                <a:effectLst/>
                <a:latin typeface="+mj-ea"/>
                <a:ea typeface="+mj-ea"/>
              </a:rPr>
              <a:t>LP</a:t>
            </a:r>
            <a:r>
              <a:rPr lang="ja-JP" altLang="en-US" sz="800" dirty="0">
                <a:effectLst/>
                <a:latin typeface="+mj-ea"/>
                <a:ea typeface="+mj-ea"/>
              </a:rPr>
              <a:t>：ランディングページ</a:t>
            </a:r>
            <a:endParaRPr lang="ja-JP" altLang="en-US" sz="800" dirty="0">
              <a:latin typeface="+mj-ea"/>
              <a:ea typeface="+mj-ea"/>
            </a:endParaRPr>
          </a:p>
        </p:txBody>
      </p:sp>
      <p:grpSp>
        <p:nvGrpSpPr>
          <p:cNvPr id="16" name="グループ化 15">
            <a:extLst>
              <a:ext uri="{FF2B5EF4-FFF2-40B4-BE49-F238E27FC236}">
                <a16:creationId xmlns:a16="http://schemas.microsoft.com/office/drawing/2014/main" id="{E3663261-D4B0-5D06-6CEA-F287862ABC5C}"/>
              </a:ext>
            </a:extLst>
          </p:cNvPr>
          <p:cNvGrpSpPr/>
          <p:nvPr/>
        </p:nvGrpSpPr>
        <p:grpSpPr>
          <a:xfrm>
            <a:off x="1162974" y="4759572"/>
            <a:ext cx="2624181" cy="1306432"/>
            <a:chOff x="1162974" y="4759572"/>
            <a:chExt cx="2624181" cy="1306432"/>
          </a:xfrm>
        </p:grpSpPr>
        <p:grpSp>
          <p:nvGrpSpPr>
            <p:cNvPr id="6" name="グループ化 5">
              <a:extLst>
                <a:ext uri="{FF2B5EF4-FFF2-40B4-BE49-F238E27FC236}">
                  <a16:creationId xmlns:a16="http://schemas.microsoft.com/office/drawing/2014/main" id="{5565A925-784B-9E89-5DB8-C8ED7DF1733A}"/>
                </a:ext>
              </a:extLst>
            </p:cNvPr>
            <p:cNvGrpSpPr/>
            <p:nvPr/>
          </p:nvGrpSpPr>
          <p:grpSpPr>
            <a:xfrm>
              <a:off x="1162974" y="4759572"/>
              <a:ext cx="2624181" cy="1306432"/>
              <a:chOff x="1001087" y="4653968"/>
              <a:chExt cx="2947955" cy="1467621"/>
            </a:xfrm>
          </p:grpSpPr>
          <p:pic>
            <p:nvPicPr>
              <p:cNvPr id="10" name="図 9">
                <a:extLst>
                  <a:ext uri="{FF2B5EF4-FFF2-40B4-BE49-F238E27FC236}">
                    <a16:creationId xmlns:a16="http://schemas.microsoft.com/office/drawing/2014/main" id="{9D1EBD31-A4A3-EAA4-59DE-DC8C45851B41}"/>
                  </a:ext>
                </a:extLst>
              </p:cNvPr>
              <p:cNvPicPr>
                <a:picLocks noChangeAspect="1"/>
              </p:cNvPicPr>
              <p:nvPr/>
            </p:nvPicPr>
            <p:blipFill rotWithShape="1">
              <a:blip r:embed="rId13" cstate="print">
                <a:alphaModFix amt="80000"/>
                <a:extLst>
                  <a:ext uri="{28A0092B-C50C-407E-A947-70E740481C1C}">
                    <a14:useLocalDpi xmlns:a14="http://schemas.microsoft.com/office/drawing/2010/main"/>
                  </a:ext>
                </a:extLst>
              </a:blip>
              <a:srcRect b="38059"/>
              <a:stretch/>
            </p:blipFill>
            <p:spPr>
              <a:xfrm>
                <a:off x="1001087" y="4653968"/>
                <a:ext cx="2947955" cy="1467621"/>
              </a:xfrm>
              <a:prstGeom prst="rect">
                <a:avLst/>
              </a:prstGeom>
            </p:spPr>
          </p:pic>
          <p:pic>
            <p:nvPicPr>
              <p:cNvPr id="12" name="図 11" descr="人, 屋内, 女性, テーブル が含まれている画像&#10;&#10;自動的に生成された説明">
                <a:extLst>
                  <a:ext uri="{FF2B5EF4-FFF2-40B4-BE49-F238E27FC236}">
                    <a16:creationId xmlns:a16="http://schemas.microsoft.com/office/drawing/2014/main" id="{D5AB68B5-E391-02DF-AD6B-4792E6666246}"/>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1124317" y="4774166"/>
                <a:ext cx="2700000" cy="1347423"/>
              </a:xfrm>
              <a:prstGeom prst="rect">
                <a:avLst/>
              </a:prstGeom>
            </p:spPr>
          </p:pic>
        </p:grpSp>
        <p:sp>
          <p:nvSpPr>
            <p:cNvPr id="13" name="正方形/長方形 12">
              <a:extLst>
                <a:ext uri="{FF2B5EF4-FFF2-40B4-BE49-F238E27FC236}">
                  <a16:creationId xmlns:a16="http://schemas.microsoft.com/office/drawing/2014/main" id="{744743C1-BC0B-8B56-1EBC-88798F009EDC}"/>
                </a:ext>
              </a:extLst>
            </p:cNvPr>
            <p:cNvSpPr/>
            <p:nvPr/>
          </p:nvSpPr>
          <p:spPr>
            <a:xfrm>
              <a:off x="1308682" y="4890782"/>
              <a:ext cx="553674" cy="15100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5" name="図 14">
              <a:extLst>
                <a:ext uri="{FF2B5EF4-FFF2-40B4-BE49-F238E27FC236}">
                  <a16:creationId xmlns:a16="http://schemas.microsoft.com/office/drawing/2014/main" id="{D12493E3-E40C-14AD-80D5-F18FCECE6DD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309556" y="4919520"/>
              <a:ext cx="527633" cy="51550"/>
            </a:xfrm>
            <a:prstGeom prst="rect">
              <a:avLst/>
            </a:prstGeom>
          </p:spPr>
        </p:pic>
      </p:grpSp>
    </p:spTree>
    <p:extLst>
      <p:ext uri="{BB962C8B-B14F-4D97-AF65-F5344CB8AC3E}">
        <p14:creationId xmlns:p14="http://schemas.microsoft.com/office/powerpoint/2010/main" val="9340382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四角形: 1 つの角を切り取る 3">
            <a:extLst>
              <a:ext uri="{FF2B5EF4-FFF2-40B4-BE49-F238E27FC236}">
                <a16:creationId xmlns:a16="http://schemas.microsoft.com/office/drawing/2014/main" id="{4A81C93B-EC4F-D964-D5F0-D2AC044A0740}"/>
              </a:ext>
            </a:extLst>
          </p:cNvPr>
          <p:cNvSpPr/>
          <p:nvPr/>
        </p:nvSpPr>
        <p:spPr>
          <a:xfrm>
            <a:off x="479423" y="2027582"/>
            <a:ext cx="11233152" cy="4533555"/>
          </a:xfrm>
          <a:prstGeom prst="rect">
            <a:avLst/>
          </a:prstGeom>
          <a:solidFill>
            <a:srgbClr val="FFF8E4"/>
          </a:solidFill>
          <a:ln w="9525">
            <a:noFill/>
          </a:ln>
          <a:effectLst>
            <a:outerShdw blurRad="50800" dist="381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kumimoji="1" lang="ja-JP" altLang="en-US" sz="1600" b="1" dirty="0">
              <a:solidFill>
                <a:schemeClr val="accent3"/>
              </a:solidFill>
              <a:latin typeface="Meiryo" panose="020B0604030504040204" pitchFamily="34" charset="-128"/>
              <a:ea typeface="Meiryo" panose="020B0604030504040204" pitchFamily="34" charset="-128"/>
            </a:endParaRPr>
          </a:p>
        </p:txBody>
      </p:sp>
      <p:sp>
        <p:nvSpPr>
          <p:cNvPr id="75" name="片側の 2 つの角を丸めた四角形 74">
            <a:extLst>
              <a:ext uri="{FF2B5EF4-FFF2-40B4-BE49-F238E27FC236}">
                <a16:creationId xmlns:a16="http://schemas.microsoft.com/office/drawing/2014/main" id="{F58D6334-310D-EA53-0862-D528C87165D8}"/>
              </a:ext>
            </a:extLst>
          </p:cNvPr>
          <p:cNvSpPr/>
          <p:nvPr/>
        </p:nvSpPr>
        <p:spPr>
          <a:xfrm>
            <a:off x="4409881" y="2529580"/>
            <a:ext cx="3372238"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4">
                <a:alpha val="40000"/>
              </a:schemeClr>
            </a:outerShdw>
          </a:effectLst>
        </p:spPr>
        <p:txBody>
          <a:bodyPr lIns="216000" tIns="1224000" rIns="216000" bIns="0" rtlCol="0" anchor="t"/>
          <a:lstStyle/>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商品の特徴に対して</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ユーザーがメリットを感じる具体シーン</a:t>
            </a: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を挿入</a:t>
            </a:r>
          </a:p>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読者にリアリティ</a:t>
            </a: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を与える、体験</a:t>
            </a:r>
            <a:br>
              <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コメントや描写</a:t>
            </a:r>
            <a:endPar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endParaRPr>
          </a:p>
        </p:txBody>
      </p:sp>
      <p:pic>
        <p:nvPicPr>
          <p:cNvPr id="11" name="図 10">
            <a:extLst>
              <a:ext uri="{FF2B5EF4-FFF2-40B4-BE49-F238E27FC236}">
                <a16:creationId xmlns:a16="http://schemas.microsoft.com/office/drawing/2014/main" id="{840254D7-DDCB-3021-8B01-DE9D671B94F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538568" y="4741886"/>
            <a:ext cx="1959060" cy="1306040"/>
          </a:xfrm>
          <a:prstGeom prst="rect">
            <a:avLst/>
          </a:prstGeom>
          <a:ln w="3175">
            <a:solidFill>
              <a:schemeClr val="bg2"/>
            </a:solidFill>
          </a:ln>
          <a:effectLst>
            <a:outerShdw blurRad="38100" dist="25400" dir="2700000" algn="tl" rotWithShape="0">
              <a:schemeClr val="accent3">
                <a:alpha val="40000"/>
              </a:schemeClr>
            </a:outerShdw>
          </a:effectLst>
        </p:spPr>
      </p:pic>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タイアップ広告</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a:t>適性プロモーション　</a:t>
            </a:r>
            <a:r>
              <a:rPr lang="en" altLang="ja-JP" dirty="0"/>
              <a:t>CASE 2</a:t>
            </a:r>
            <a:endParaRPr lang="ja-JP" altLang="en-US"/>
          </a:p>
        </p:txBody>
      </p:sp>
      <p:sp>
        <p:nvSpPr>
          <p:cNvPr id="39" name="四角形: 1 つの角を切り取る 3">
            <a:extLst>
              <a:ext uri="{FF2B5EF4-FFF2-40B4-BE49-F238E27FC236}">
                <a16:creationId xmlns:a16="http://schemas.microsoft.com/office/drawing/2014/main" id="{2489444F-7513-08F4-5B9A-C1E3932EF2BD}"/>
              </a:ext>
            </a:extLst>
          </p:cNvPr>
          <p:cNvSpPr/>
          <p:nvPr/>
        </p:nvSpPr>
        <p:spPr>
          <a:xfrm>
            <a:off x="479425" y="1089025"/>
            <a:ext cx="2034010" cy="938558"/>
          </a:xfrm>
          <a:prstGeom prst="rect">
            <a:avLst/>
          </a:prstGeom>
          <a:solidFill>
            <a:schemeClr val="accent4">
              <a:lumMod val="60000"/>
              <a:lumOff val="40000"/>
            </a:schemeClr>
          </a:solidFill>
          <a:ln w="9525">
            <a:solidFill>
              <a:schemeClr val="accent4"/>
            </a:solidFill>
          </a:ln>
          <a:effectLst>
            <a:outerShdw blurRad="50800" dist="381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a:solidFill>
                  <a:schemeClr val="accent3"/>
                </a:solidFill>
                <a:latin typeface="Meiryo" panose="020B0604030504040204" pitchFamily="34" charset="-128"/>
                <a:ea typeface="Meiryo" panose="020B0604030504040204" pitchFamily="34" charset="-128"/>
              </a:rPr>
              <a:t>自動車・家電</a:t>
            </a:r>
          </a:p>
          <a:p>
            <a:pPr algn="ctr">
              <a:lnSpc>
                <a:spcPct val="120000"/>
              </a:lnSpc>
            </a:pPr>
            <a:r>
              <a:rPr kumimoji="1" lang="ja-JP" altLang="en-US" sz="1600">
                <a:solidFill>
                  <a:schemeClr val="accent3"/>
                </a:solidFill>
                <a:latin typeface="Meiryo" panose="020B0604030504040204" pitchFamily="34" charset="-128"/>
                <a:ea typeface="Meiryo" panose="020B0604030504040204" pitchFamily="34" charset="-128"/>
              </a:rPr>
              <a:t>家具 </a:t>
            </a:r>
            <a:r>
              <a:rPr kumimoji="1" lang="en" altLang="ja-JP" sz="1600" dirty="0">
                <a:solidFill>
                  <a:schemeClr val="accent3"/>
                </a:solidFill>
                <a:latin typeface="Meiryo" panose="020B0604030504040204" pitchFamily="34" charset="-128"/>
                <a:ea typeface="Meiryo" panose="020B0604030504040204" pitchFamily="34" charset="-128"/>
              </a:rPr>
              <a:t>etc.</a:t>
            </a:r>
            <a:endParaRPr kumimoji="1" lang="ja-JP" altLang="en-US" sz="1600" dirty="0">
              <a:solidFill>
                <a:schemeClr val="accent3"/>
              </a:solidFill>
              <a:latin typeface="Meiryo" panose="020B0604030504040204" pitchFamily="34" charset="-128"/>
              <a:ea typeface="Meiryo" panose="020B0604030504040204" pitchFamily="34" charset="-128"/>
            </a:endParaRPr>
          </a:p>
        </p:txBody>
      </p:sp>
      <p:sp>
        <p:nvSpPr>
          <p:cNvPr id="41" name="四角形: 1 つの角を切り取る 3">
            <a:extLst>
              <a:ext uri="{FF2B5EF4-FFF2-40B4-BE49-F238E27FC236}">
                <a16:creationId xmlns:a16="http://schemas.microsoft.com/office/drawing/2014/main" id="{EFC768F4-5A9B-CB07-D07A-5062D34D2A94}"/>
              </a:ext>
            </a:extLst>
          </p:cNvPr>
          <p:cNvSpPr/>
          <p:nvPr/>
        </p:nvSpPr>
        <p:spPr>
          <a:xfrm>
            <a:off x="2513435" y="1089025"/>
            <a:ext cx="9199140" cy="938558"/>
          </a:xfrm>
          <a:prstGeom prst="rect">
            <a:avLst/>
          </a:prstGeom>
          <a:solidFill>
            <a:schemeClr val="bg1"/>
          </a:solidFill>
          <a:ln w="9525">
            <a:solidFill>
              <a:schemeClr val="accent4"/>
            </a:solidFill>
          </a:ln>
          <a:effectLst>
            <a:outerShdw blurRad="50800" dist="381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b="1" dirty="0">
                <a:solidFill>
                  <a:schemeClr val="accent3"/>
                </a:solidFill>
                <a:latin typeface="Meiryo" panose="020B0604030504040204" pitchFamily="34" charset="-128"/>
                <a:ea typeface="Meiryo" panose="020B0604030504040204" pitchFamily="34" charset="-128"/>
              </a:rPr>
              <a:t>顕在層に対して広告主さまの</a:t>
            </a:r>
            <a:r>
              <a:rPr kumimoji="1" lang="ja-JP" altLang="en-US" sz="1600" b="1" dirty="0">
                <a:solidFill>
                  <a:schemeClr val="accent6"/>
                </a:solidFill>
                <a:latin typeface="Meiryo" panose="020B0604030504040204" pitchFamily="34" charset="-128"/>
                <a:ea typeface="Meiryo" panose="020B0604030504040204" pitchFamily="34" charset="-128"/>
              </a:rPr>
              <a:t>商品の優位性を第三者視点で</a:t>
            </a:r>
            <a:r>
              <a:rPr kumimoji="1" lang="ja-JP" altLang="en-US" sz="1600" b="1" dirty="0">
                <a:solidFill>
                  <a:schemeClr val="accent3"/>
                </a:solidFill>
                <a:latin typeface="Meiryo" panose="020B0604030504040204" pitchFamily="34" charset="-128"/>
                <a:ea typeface="Meiryo" panose="020B0604030504040204" pitchFamily="34" charset="-128"/>
              </a:rPr>
              <a:t>分かりやすく伝え、</a:t>
            </a:r>
            <a:br>
              <a:rPr kumimoji="1" lang="en-US" altLang="ja-JP" sz="1600" b="1" dirty="0">
                <a:solidFill>
                  <a:schemeClr val="accent3"/>
                </a:solidFill>
                <a:latin typeface="Meiryo" panose="020B0604030504040204" pitchFamily="34" charset="-128"/>
                <a:ea typeface="Meiryo" panose="020B0604030504040204" pitchFamily="34" charset="-128"/>
              </a:rPr>
            </a:br>
            <a:r>
              <a:rPr kumimoji="1" lang="ja-JP" altLang="en-US" sz="1600" b="1" dirty="0">
                <a:solidFill>
                  <a:schemeClr val="accent6"/>
                </a:solidFill>
                <a:latin typeface="Meiryo" panose="020B0604030504040204" pitchFamily="34" charset="-128"/>
                <a:ea typeface="Meiryo" panose="020B0604030504040204" pitchFamily="34" charset="-128"/>
              </a:rPr>
              <a:t>マインドシェアを高めます</a:t>
            </a:r>
            <a:r>
              <a:rPr kumimoji="1" lang="ja-JP" altLang="en-US" sz="1600" b="1" dirty="0">
                <a:solidFill>
                  <a:schemeClr val="accent3"/>
                </a:solidFill>
                <a:latin typeface="Meiryo" panose="020B0604030504040204" pitchFamily="34" charset="-128"/>
                <a:ea typeface="Meiryo" panose="020B0604030504040204" pitchFamily="34" charset="-128"/>
              </a:rPr>
              <a:t>。</a:t>
            </a:r>
          </a:p>
        </p:txBody>
      </p:sp>
      <p:sp>
        <p:nvSpPr>
          <p:cNvPr id="43" name="片側の 2 つの角を丸めた四角形 42">
            <a:extLst>
              <a:ext uri="{FF2B5EF4-FFF2-40B4-BE49-F238E27FC236}">
                <a16:creationId xmlns:a16="http://schemas.microsoft.com/office/drawing/2014/main" id="{676796FC-4D14-555F-24AA-F02148A8E603}"/>
              </a:ext>
            </a:extLst>
          </p:cNvPr>
          <p:cNvSpPr/>
          <p:nvPr/>
        </p:nvSpPr>
        <p:spPr>
          <a:xfrm>
            <a:off x="788945" y="2529580"/>
            <a:ext cx="3372238"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4">
                <a:alpha val="40000"/>
              </a:schemeClr>
            </a:outerShdw>
          </a:effectLst>
        </p:spPr>
        <p:txBody>
          <a:bodyPr lIns="216000" tIns="1224000" rIns="216000" bIns="0" rtlCol="0" anchor="t"/>
          <a:lstStyle/>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商品カテゴリーの</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顕在層の関心ごと</a:t>
            </a: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を</a:t>
            </a:r>
            <a:br>
              <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抽出</a:t>
            </a:r>
          </a:p>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広告主さまの優位性訴求につながる</a:t>
            </a: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テーマを設定</a:t>
            </a:r>
            <a:endPar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46" name="正方形/長方形 45">
            <a:extLst>
              <a:ext uri="{FF2B5EF4-FFF2-40B4-BE49-F238E27FC236}">
                <a16:creationId xmlns:a16="http://schemas.microsoft.com/office/drawing/2014/main" id="{A53187EB-B4A4-40A1-1E19-E9807F27C70A}"/>
              </a:ext>
            </a:extLst>
          </p:cNvPr>
          <p:cNvSpPr/>
          <p:nvPr/>
        </p:nvSpPr>
        <p:spPr>
          <a:xfrm>
            <a:off x="1036000" y="2991795"/>
            <a:ext cx="2723823" cy="67249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a:solidFill>
                  <a:schemeClr val="accent3"/>
                </a:solidFill>
              </a:rPr>
              <a:t>比較・検討層の囲い込み</a:t>
            </a:r>
            <a:endParaRPr kumimoji="1" lang="en-US" altLang="ja-JP" b="1" dirty="0">
              <a:solidFill>
                <a:schemeClr val="accent3"/>
              </a:solidFill>
            </a:endParaRPr>
          </a:p>
          <a:p>
            <a:pPr algn="ctr">
              <a:lnSpc>
                <a:spcPct val="120000"/>
              </a:lnSpc>
            </a:pPr>
            <a:r>
              <a:rPr lang="ja-JP" altLang="en-US" sz="1400" b="1">
                <a:solidFill>
                  <a:schemeClr val="accent4"/>
                </a:solidFill>
              </a:rPr>
              <a:t>ー</a:t>
            </a:r>
            <a:r>
              <a:rPr lang="en-US" altLang="ja-JP" sz="1400" b="1" dirty="0">
                <a:solidFill>
                  <a:schemeClr val="accent4"/>
                </a:solidFill>
              </a:rPr>
              <a:t> </a:t>
            </a:r>
            <a:r>
              <a:rPr lang="ja-JP" altLang="en-US" sz="1400" b="1">
                <a:solidFill>
                  <a:schemeClr val="accent4"/>
                </a:solidFill>
              </a:rPr>
              <a:t>テーマ設定</a:t>
            </a:r>
            <a:r>
              <a:rPr lang="en-US" altLang="ja-JP" sz="1400" b="1" dirty="0">
                <a:solidFill>
                  <a:schemeClr val="accent4"/>
                </a:solidFill>
              </a:rPr>
              <a:t> </a:t>
            </a:r>
            <a:r>
              <a:rPr lang="ja-JP" altLang="en-US" sz="1400" b="1">
                <a:solidFill>
                  <a:schemeClr val="accent4"/>
                </a:solidFill>
              </a:rPr>
              <a:t>ー</a:t>
            </a:r>
            <a:endParaRPr kumimoji="1" lang="ja-JP" altLang="en-US" sz="1400" b="1" dirty="0">
              <a:solidFill>
                <a:schemeClr val="accent4"/>
              </a:solidFill>
            </a:endParaRPr>
          </a:p>
        </p:txBody>
      </p:sp>
      <p:sp>
        <p:nvSpPr>
          <p:cNvPr id="77" name="正方形/長方形 76">
            <a:extLst>
              <a:ext uri="{FF2B5EF4-FFF2-40B4-BE49-F238E27FC236}">
                <a16:creationId xmlns:a16="http://schemas.microsoft.com/office/drawing/2014/main" id="{036EF991-F959-1FC8-86B6-96AC9C8C8D4B}"/>
              </a:ext>
            </a:extLst>
          </p:cNvPr>
          <p:cNvSpPr/>
          <p:nvPr/>
        </p:nvSpPr>
        <p:spPr>
          <a:xfrm>
            <a:off x="4887768" y="2991795"/>
            <a:ext cx="2262158" cy="67249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a:solidFill>
                  <a:schemeClr val="accent3"/>
                </a:solidFill>
              </a:rPr>
              <a:t>商品の優位性の訴求</a:t>
            </a:r>
            <a:endParaRPr kumimoji="1" lang="en-US" altLang="ja-JP" b="1" dirty="0">
              <a:solidFill>
                <a:schemeClr val="accent3"/>
              </a:solidFill>
            </a:endParaRPr>
          </a:p>
          <a:p>
            <a:pPr algn="ctr">
              <a:lnSpc>
                <a:spcPct val="120000"/>
              </a:lnSpc>
            </a:pPr>
            <a:r>
              <a:rPr lang="ja-JP" altLang="en-US" sz="1400" b="1">
                <a:solidFill>
                  <a:schemeClr val="accent4"/>
                </a:solidFill>
              </a:rPr>
              <a:t>ー</a:t>
            </a:r>
            <a:r>
              <a:rPr lang="en-US" altLang="ja-JP" sz="1400" b="1" dirty="0">
                <a:solidFill>
                  <a:schemeClr val="accent4"/>
                </a:solidFill>
              </a:rPr>
              <a:t> </a:t>
            </a:r>
            <a:r>
              <a:rPr lang="ja-JP" altLang="en-US" sz="1400" b="1">
                <a:solidFill>
                  <a:schemeClr val="accent4"/>
                </a:solidFill>
              </a:rPr>
              <a:t>コンテンツ構成</a:t>
            </a:r>
            <a:r>
              <a:rPr lang="en-US" altLang="ja-JP" sz="1400" b="1" dirty="0">
                <a:solidFill>
                  <a:schemeClr val="accent4"/>
                </a:solidFill>
              </a:rPr>
              <a:t> </a:t>
            </a:r>
            <a:r>
              <a:rPr lang="ja-JP" altLang="en-US" sz="1400" b="1">
                <a:solidFill>
                  <a:schemeClr val="accent4"/>
                </a:solidFill>
              </a:rPr>
              <a:t>ー</a:t>
            </a:r>
            <a:endParaRPr kumimoji="1" lang="ja-JP" altLang="en-US" sz="1400" b="1" dirty="0">
              <a:solidFill>
                <a:schemeClr val="accent4"/>
              </a:solidFill>
            </a:endParaRPr>
          </a:p>
        </p:txBody>
      </p:sp>
      <p:sp>
        <p:nvSpPr>
          <p:cNvPr id="79" name="片側の 2 つの角を丸めた四角形 78">
            <a:extLst>
              <a:ext uri="{FF2B5EF4-FFF2-40B4-BE49-F238E27FC236}">
                <a16:creationId xmlns:a16="http://schemas.microsoft.com/office/drawing/2014/main" id="{4F39ADBB-39F9-9D00-CFAB-F584EEA4DC48}"/>
              </a:ext>
            </a:extLst>
          </p:cNvPr>
          <p:cNvSpPr/>
          <p:nvPr/>
        </p:nvSpPr>
        <p:spPr>
          <a:xfrm>
            <a:off x="8030817" y="2529580"/>
            <a:ext cx="3372238"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4">
                <a:alpha val="40000"/>
              </a:schemeClr>
            </a:outerShdw>
          </a:effectLst>
        </p:spPr>
        <p:txBody>
          <a:bodyPr lIns="216000" tIns="1224000" rIns="216000" bIns="0" rtlCol="0" anchor="t"/>
          <a:lstStyle/>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i="0" u="none" strike="noStrike" kern="0" cap="none" spc="0" normalizeH="0" baseline="0" noProof="0">
                <a:ln>
                  <a:noFill/>
                </a:ln>
                <a:solidFill>
                  <a:schemeClr val="accent3"/>
                </a:solidFill>
                <a:effectLst/>
                <a:uLnTx/>
                <a:uFillTx/>
                <a:latin typeface="メイリオ"/>
                <a:ea typeface="メイリオ"/>
                <a:cs typeface="+mn-cs"/>
              </a:rPr>
              <a:t>商品への</a:t>
            </a:r>
            <a:r>
              <a:rPr kumimoji="0" lang="ja-JP" altLang="en-US" sz="1200" b="1" i="0" u="none" strike="noStrike" kern="0" cap="none" spc="0" normalizeH="0" baseline="0" noProof="0">
                <a:ln>
                  <a:noFill/>
                </a:ln>
                <a:solidFill>
                  <a:schemeClr val="accent3"/>
                </a:solidFill>
                <a:effectLst/>
                <a:uLnTx/>
                <a:uFillTx/>
                <a:latin typeface="メイリオ"/>
                <a:ea typeface="メイリオ"/>
                <a:cs typeface="+mn-cs"/>
              </a:rPr>
              <a:t>関与度別のコンバージョン導線</a:t>
            </a:r>
            <a:r>
              <a:rPr kumimoji="0" lang="ja-JP" altLang="en-US" sz="1200" i="0" u="none" strike="noStrike" kern="0" cap="none" spc="0" normalizeH="0" baseline="0" noProof="0">
                <a:ln>
                  <a:noFill/>
                </a:ln>
                <a:solidFill>
                  <a:schemeClr val="accent3"/>
                </a:solidFill>
                <a:effectLst/>
                <a:uLnTx/>
                <a:uFillTx/>
                <a:latin typeface="メイリオ"/>
                <a:ea typeface="メイリオ"/>
                <a:cs typeface="+mn-cs"/>
              </a:rPr>
              <a:t>を設置</a:t>
            </a:r>
          </a:p>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i="0" u="none" strike="noStrike" kern="0" cap="none" spc="0" normalizeH="0" baseline="0" noProof="0">
                <a:ln>
                  <a:noFill/>
                </a:ln>
                <a:solidFill>
                  <a:schemeClr val="accent3"/>
                </a:solidFill>
                <a:effectLst/>
                <a:uLnTx/>
                <a:uFillTx/>
                <a:latin typeface="メイリオ"/>
                <a:ea typeface="メイリオ"/>
                <a:cs typeface="+mn-cs"/>
              </a:rPr>
              <a:t>タイアップ訪問者への</a:t>
            </a:r>
            <a:r>
              <a:rPr kumimoji="0" lang="ja-JP" altLang="en-US" sz="1200" b="1" i="0" u="none" strike="noStrike" kern="0" cap="none" spc="0" normalizeH="0" baseline="0" noProof="0">
                <a:ln>
                  <a:noFill/>
                </a:ln>
                <a:solidFill>
                  <a:schemeClr val="accent3"/>
                </a:solidFill>
                <a:effectLst/>
                <a:uLnTx/>
                <a:uFillTx/>
                <a:latin typeface="メイリオ"/>
                <a:ea typeface="メイリオ"/>
                <a:cs typeface="+mn-cs"/>
              </a:rPr>
              <a:t>リターゲティング広告</a:t>
            </a:r>
            <a:r>
              <a:rPr kumimoji="0" lang="ja-JP" altLang="en-US" sz="1200" i="0" u="none" strike="noStrike" kern="0" cap="none" spc="0" normalizeH="0" baseline="0" noProof="0">
                <a:ln>
                  <a:noFill/>
                </a:ln>
                <a:solidFill>
                  <a:schemeClr val="accent3"/>
                </a:solidFill>
                <a:effectLst/>
                <a:uLnTx/>
                <a:uFillTx/>
                <a:latin typeface="メイリオ"/>
                <a:ea typeface="メイリオ"/>
                <a:cs typeface="+mn-cs"/>
              </a:rPr>
              <a:t>でリマインド</a:t>
            </a:r>
            <a:endPar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80" name="正方形/長方形 79">
            <a:extLst>
              <a:ext uri="{FF2B5EF4-FFF2-40B4-BE49-F238E27FC236}">
                <a16:creationId xmlns:a16="http://schemas.microsoft.com/office/drawing/2014/main" id="{5127923E-DF21-57B4-B41D-FC0C7731FB3D}"/>
              </a:ext>
            </a:extLst>
          </p:cNvPr>
          <p:cNvSpPr/>
          <p:nvPr/>
        </p:nvSpPr>
        <p:spPr>
          <a:xfrm>
            <a:off x="8393286" y="2991795"/>
            <a:ext cx="2492990" cy="67249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a:solidFill>
                  <a:schemeClr val="accent3"/>
                </a:solidFill>
              </a:rPr>
              <a:t>商品への関与度の向上</a:t>
            </a:r>
            <a:endParaRPr kumimoji="1" lang="en-US" altLang="ja-JP" b="1" dirty="0">
              <a:solidFill>
                <a:schemeClr val="accent3"/>
              </a:solidFill>
            </a:endParaRPr>
          </a:p>
          <a:p>
            <a:pPr algn="ctr">
              <a:lnSpc>
                <a:spcPct val="120000"/>
              </a:lnSpc>
            </a:pPr>
            <a:r>
              <a:rPr lang="ja-JP" altLang="en-US" sz="1400" b="1">
                <a:solidFill>
                  <a:schemeClr val="accent4"/>
                </a:solidFill>
              </a:rPr>
              <a:t>ー</a:t>
            </a:r>
            <a:r>
              <a:rPr lang="en-US" altLang="ja-JP" sz="1400" b="1" dirty="0">
                <a:solidFill>
                  <a:schemeClr val="accent4"/>
                </a:solidFill>
              </a:rPr>
              <a:t> </a:t>
            </a:r>
            <a:r>
              <a:rPr lang="ja-JP" altLang="en-US" sz="1400" b="1">
                <a:solidFill>
                  <a:schemeClr val="accent4"/>
                </a:solidFill>
              </a:rPr>
              <a:t>読後の行動喚起</a:t>
            </a:r>
            <a:r>
              <a:rPr lang="en-US" altLang="ja-JP" sz="1400" b="1" dirty="0">
                <a:solidFill>
                  <a:schemeClr val="accent4"/>
                </a:solidFill>
              </a:rPr>
              <a:t> </a:t>
            </a:r>
            <a:r>
              <a:rPr lang="ja-JP" altLang="en-US" sz="1400" b="1">
                <a:solidFill>
                  <a:schemeClr val="accent4"/>
                </a:solidFill>
              </a:rPr>
              <a:t>ー</a:t>
            </a:r>
            <a:endParaRPr kumimoji="1" lang="ja-JP" altLang="en-US" sz="1400" b="1" dirty="0">
              <a:solidFill>
                <a:schemeClr val="accent4"/>
              </a:solidFill>
            </a:endParaRPr>
          </a:p>
        </p:txBody>
      </p:sp>
      <p:grpSp>
        <p:nvGrpSpPr>
          <p:cNvPr id="82" name="グループ化 81">
            <a:extLst>
              <a:ext uri="{FF2B5EF4-FFF2-40B4-BE49-F238E27FC236}">
                <a16:creationId xmlns:a16="http://schemas.microsoft.com/office/drawing/2014/main" id="{54AF41C3-F2A0-FBAF-78B9-D82AEE0AAF2C}"/>
              </a:ext>
            </a:extLst>
          </p:cNvPr>
          <p:cNvGrpSpPr>
            <a:grpSpLocks noChangeAspect="1"/>
          </p:cNvGrpSpPr>
          <p:nvPr/>
        </p:nvGrpSpPr>
        <p:grpSpPr>
          <a:xfrm>
            <a:off x="7745081" y="4147793"/>
            <a:ext cx="360000" cy="376636"/>
            <a:chOff x="4505326" y="2604452"/>
            <a:chExt cx="203132" cy="212519"/>
          </a:xfrm>
        </p:grpSpPr>
        <p:sp>
          <p:nvSpPr>
            <p:cNvPr id="83" name="山形 82">
              <a:extLst>
                <a:ext uri="{FF2B5EF4-FFF2-40B4-BE49-F238E27FC236}">
                  <a16:creationId xmlns:a16="http://schemas.microsoft.com/office/drawing/2014/main" id="{0F46B9FB-54F6-CA4F-4167-40718689C55C}"/>
                </a:ext>
              </a:extLst>
            </p:cNvPr>
            <p:cNvSpPr/>
            <p:nvPr/>
          </p:nvSpPr>
          <p:spPr>
            <a:xfrm>
              <a:off x="4591917" y="2604452"/>
              <a:ext cx="116541" cy="212519"/>
            </a:xfrm>
            <a:prstGeom prst="chevron">
              <a:avLst>
                <a:gd name="adj" fmla="val 62863"/>
              </a:avLst>
            </a:prstGeom>
            <a:solidFill>
              <a:schemeClr val="accent4"/>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84" name="山形 83">
              <a:extLst>
                <a:ext uri="{FF2B5EF4-FFF2-40B4-BE49-F238E27FC236}">
                  <a16:creationId xmlns:a16="http://schemas.microsoft.com/office/drawing/2014/main" id="{7C21A302-81D4-428B-77D4-2C0B84AFA4E9}"/>
                </a:ext>
              </a:extLst>
            </p:cNvPr>
            <p:cNvSpPr/>
            <p:nvPr/>
          </p:nvSpPr>
          <p:spPr>
            <a:xfrm>
              <a:off x="4505326" y="2604452"/>
              <a:ext cx="116541" cy="212519"/>
            </a:xfrm>
            <a:prstGeom prst="chevron">
              <a:avLst>
                <a:gd name="adj" fmla="val 62863"/>
              </a:avLst>
            </a:prstGeom>
            <a:solidFill>
              <a:schemeClr val="accent4">
                <a:lumMod val="60000"/>
                <a:lumOff val="4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sp>
        <p:nvSpPr>
          <p:cNvPr id="98" name="円/楕円 97">
            <a:extLst>
              <a:ext uri="{FF2B5EF4-FFF2-40B4-BE49-F238E27FC236}">
                <a16:creationId xmlns:a16="http://schemas.microsoft.com/office/drawing/2014/main" id="{840BCBDB-A951-5C56-A06A-03F3A29FB236}"/>
              </a:ext>
            </a:extLst>
          </p:cNvPr>
          <p:cNvSpPr>
            <a:spLocks noChangeAspect="1"/>
          </p:cNvSpPr>
          <p:nvPr/>
        </p:nvSpPr>
        <p:spPr>
          <a:xfrm>
            <a:off x="8222667" y="4813863"/>
            <a:ext cx="900000" cy="900000"/>
          </a:xfrm>
          <a:prstGeom prst="ellipse">
            <a:avLst/>
          </a:prstGeom>
          <a:solidFill>
            <a:schemeClr val="accent4">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11" name="グループ化 110">
            <a:extLst>
              <a:ext uri="{FF2B5EF4-FFF2-40B4-BE49-F238E27FC236}">
                <a16:creationId xmlns:a16="http://schemas.microsoft.com/office/drawing/2014/main" id="{57434788-B7CE-F055-0ADD-BB96F6B7C383}"/>
              </a:ext>
            </a:extLst>
          </p:cNvPr>
          <p:cNvGrpSpPr>
            <a:grpSpLocks noChangeAspect="1"/>
          </p:cNvGrpSpPr>
          <p:nvPr/>
        </p:nvGrpSpPr>
        <p:grpSpPr>
          <a:xfrm>
            <a:off x="4100733" y="4147793"/>
            <a:ext cx="360000" cy="376636"/>
            <a:chOff x="4505326" y="2604452"/>
            <a:chExt cx="203132" cy="212519"/>
          </a:xfrm>
        </p:grpSpPr>
        <p:sp>
          <p:nvSpPr>
            <p:cNvPr id="112" name="山形 111">
              <a:extLst>
                <a:ext uri="{FF2B5EF4-FFF2-40B4-BE49-F238E27FC236}">
                  <a16:creationId xmlns:a16="http://schemas.microsoft.com/office/drawing/2014/main" id="{8472BDC1-0157-85FC-6058-8252683C1267}"/>
                </a:ext>
              </a:extLst>
            </p:cNvPr>
            <p:cNvSpPr/>
            <p:nvPr/>
          </p:nvSpPr>
          <p:spPr>
            <a:xfrm>
              <a:off x="4591917" y="2604452"/>
              <a:ext cx="116541" cy="212519"/>
            </a:xfrm>
            <a:prstGeom prst="chevron">
              <a:avLst>
                <a:gd name="adj" fmla="val 62863"/>
              </a:avLst>
            </a:prstGeom>
            <a:solidFill>
              <a:schemeClr val="accent4"/>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113" name="山形 112">
              <a:extLst>
                <a:ext uri="{FF2B5EF4-FFF2-40B4-BE49-F238E27FC236}">
                  <a16:creationId xmlns:a16="http://schemas.microsoft.com/office/drawing/2014/main" id="{B4DBAD6B-9FE3-733D-ECE6-C4326864BB76}"/>
                </a:ext>
              </a:extLst>
            </p:cNvPr>
            <p:cNvSpPr/>
            <p:nvPr/>
          </p:nvSpPr>
          <p:spPr>
            <a:xfrm>
              <a:off x="4505326" y="2604452"/>
              <a:ext cx="116541" cy="212519"/>
            </a:xfrm>
            <a:prstGeom prst="chevron">
              <a:avLst>
                <a:gd name="adj" fmla="val 62863"/>
              </a:avLst>
            </a:prstGeom>
            <a:solidFill>
              <a:schemeClr val="accent4">
                <a:lumMod val="60000"/>
                <a:lumOff val="4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pic>
        <p:nvPicPr>
          <p:cNvPr id="22" name="図 21">
            <a:extLst>
              <a:ext uri="{FF2B5EF4-FFF2-40B4-BE49-F238E27FC236}">
                <a16:creationId xmlns:a16="http://schemas.microsoft.com/office/drawing/2014/main" id="{7DF89E74-C711-5EC0-8B3D-0A1B6793BF05}"/>
              </a:ext>
            </a:extLst>
          </p:cNvPr>
          <p:cNvPicPr>
            <a:picLocks noChangeAspect="1"/>
          </p:cNvPicPr>
          <p:nvPr/>
        </p:nvPicPr>
        <p:blipFill>
          <a:blip r:embed="rId5"/>
          <a:stretch>
            <a:fillRect/>
          </a:stretch>
        </p:blipFill>
        <p:spPr>
          <a:xfrm>
            <a:off x="5816874" y="2310993"/>
            <a:ext cx="558252" cy="517757"/>
          </a:xfrm>
          <a:prstGeom prst="rect">
            <a:avLst/>
          </a:prstGeom>
        </p:spPr>
      </p:pic>
      <p:pic>
        <p:nvPicPr>
          <p:cNvPr id="24" name="図 23" descr="ロゴ, アイコン&#10;&#10;自動的に生成された説明">
            <a:extLst>
              <a:ext uri="{FF2B5EF4-FFF2-40B4-BE49-F238E27FC236}">
                <a16:creationId xmlns:a16="http://schemas.microsoft.com/office/drawing/2014/main" id="{ED0FA5E4-AE5B-893D-8B30-EBFF32B98A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11260" y="2339076"/>
            <a:ext cx="611352" cy="471752"/>
          </a:xfrm>
          <a:prstGeom prst="rect">
            <a:avLst/>
          </a:prstGeom>
        </p:spPr>
      </p:pic>
      <p:sp>
        <p:nvSpPr>
          <p:cNvPr id="96" name="テキスト ボックス 95">
            <a:extLst>
              <a:ext uri="{FF2B5EF4-FFF2-40B4-BE49-F238E27FC236}">
                <a16:creationId xmlns:a16="http://schemas.microsoft.com/office/drawing/2014/main" id="{B463E5DE-F586-C522-BD49-073114EB4713}"/>
              </a:ext>
            </a:extLst>
          </p:cNvPr>
          <p:cNvSpPr txBox="1"/>
          <p:nvPr/>
        </p:nvSpPr>
        <p:spPr>
          <a:xfrm>
            <a:off x="8271889" y="5828724"/>
            <a:ext cx="807913" cy="161583"/>
          </a:xfrm>
          <a:prstGeom prst="rect">
            <a:avLst/>
          </a:prstGeom>
          <a:noFill/>
        </p:spPr>
        <p:txBody>
          <a:bodyPr wrap="none" lIns="0" tIns="0" rIns="0" bIns="0" rtlCol="0">
            <a:spAutoFit/>
          </a:bodyPr>
          <a:lstStyle/>
          <a:p>
            <a:pPr algn="l"/>
            <a:r>
              <a:rPr lang="ja-JP" altLang="en-US" sz="1050" dirty="0">
                <a:solidFill>
                  <a:schemeClr val="accent3"/>
                </a:solidFill>
              </a:rPr>
              <a:t>カタログ請求</a:t>
            </a:r>
            <a:endParaRPr kumimoji="1" lang="ja-JP" altLang="en-US" sz="1050" dirty="0">
              <a:solidFill>
                <a:schemeClr val="accent3"/>
              </a:solidFill>
            </a:endParaRPr>
          </a:p>
        </p:txBody>
      </p:sp>
      <p:sp>
        <p:nvSpPr>
          <p:cNvPr id="27" name="円/楕円 26">
            <a:extLst>
              <a:ext uri="{FF2B5EF4-FFF2-40B4-BE49-F238E27FC236}">
                <a16:creationId xmlns:a16="http://schemas.microsoft.com/office/drawing/2014/main" id="{001D30B7-583F-1D6A-6983-0E292E7A4166}"/>
              </a:ext>
            </a:extLst>
          </p:cNvPr>
          <p:cNvSpPr>
            <a:spLocks noChangeAspect="1"/>
          </p:cNvSpPr>
          <p:nvPr/>
        </p:nvSpPr>
        <p:spPr>
          <a:xfrm>
            <a:off x="9270105" y="4813863"/>
            <a:ext cx="900000" cy="900000"/>
          </a:xfrm>
          <a:prstGeom prst="ellipse">
            <a:avLst/>
          </a:prstGeom>
          <a:solidFill>
            <a:schemeClr val="accent4">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テキスト ボックス 27">
            <a:extLst>
              <a:ext uri="{FF2B5EF4-FFF2-40B4-BE49-F238E27FC236}">
                <a16:creationId xmlns:a16="http://schemas.microsoft.com/office/drawing/2014/main" id="{2BC2B2D1-DCF5-5E51-CB90-A99D04744505}"/>
              </a:ext>
            </a:extLst>
          </p:cNvPr>
          <p:cNvSpPr txBox="1"/>
          <p:nvPr/>
        </p:nvSpPr>
        <p:spPr>
          <a:xfrm>
            <a:off x="9448727" y="5828724"/>
            <a:ext cx="538609" cy="161583"/>
          </a:xfrm>
          <a:prstGeom prst="rect">
            <a:avLst/>
          </a:prstGeom>
          <a:noFill/>
        </p:spPr>
        <p:txBody>
          <a:bodyPr wrap="none" lIns="0" tIns="0" rIns="0" bIns="0" rtlCol="0">
            <a:spAutoFit/>
          </a:bodyPr>
          <a:lstStyle/>
          <a:p>
            <a:pPr algn="l"/>
            <a:r>
              <a:rPr kumimoji="1" lang="ja-JP" altLang="en-US" sz="1050">
                <a:solidFill>
                  <a:schemeClr val="accent3"/>
                </a:solidFill>
              </a:rPr>
              <a:t>お見積り</a:t>
            </a:r>
            <a:endParaRPr kumimoji="1" lang="ja-JP" altLang="en-US" sz="1050" dirty="0">
              <a:solidFill>
                <a:schemeClr val="accent3"/>
              </a:solidFill>
            </a:endParaRPr>
          </a:p>
        </p:txBody>
      </p:sp>
      <p:sp>
        <p:nvSpPr>
          <p:cNvPr id="29" name="円/楕円 28">
            <a:extLst>
              <a:ext uri="{FF2B5EF4-FFF2-40B4-BE49-F238E27FC236}">
                <a16:creationId xmlns:a16="http://schemas.microsoft.com/office/drawing/2014/main" id="{679AE7F8-8677-2B00-98FC-9B50F83753B0}"/>
              </a:ext>
            </a:extLst>
          </p:cNvPr>
          <p:cNvSpPr>
            <a:spLocks noChangeAspect="1"/>
          </p:cNvSpPr>
          <p:nvPr/>
        </p:nvSpPr>
        <p:spPr>
          <a:xfrm>
            <a:off x="10317543" y="4813863"/>
            <a:ext cx="900000" cy="900000"/>
          </a:xfrm>
          <a:prstGeom prst="ellipse">
            <a:avLst/>
          </a:prstGeom>
          <a:solidFill>
            <a:schemeClr val="accent4">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テキスト ボックス 29">
            <a:extLst>
              <a:ext uri="{FF2B5EF4-FFF2-40B4-BE49-F238E27FC236}">
                <a16:creationId xmlns:a16="http://schemas.microsoft.com/office/drawing/2014/main" id="{EA51472A-3478-693E-C960-0BE1890CE97B}"/>
              </a:ext>
            </a:extLst>
          </p:cNvPr>
          <p:cNvSpPr txBox="1"/>
          <p:nvPr/>
        </p:nvSpPr>
        <p:spPr>
          <a:xfrm>
            <a:off x="10490911" y="5828724"/>
            <a:ext cx="538609" cy="161583"/>
          </a:xfrm>
          <a:prstGeom prst="rect">
            <a:avLst/>
          </a:prstGeom>
          <a:noFill/>
        </p:spPr>
        <p:txBody>
          <a:bodyPr wrap="none" lIns="0" tIns="0" rIns="0" bIns="0" rtlCol="0">
            <a:spAutoFit/>
          </a:bodyPr>
          <a:lstStyle/>
          <a:p>
            <a:pPr algn="l"/>
            <a:r>
              <a:rPr lang="ja-JP" altLang="en-US" sz="1050">
                <a:solidFill>
                  <a:schemeClr val="accent3"/>
                </a:solidFill>
              </a:rPr>
              <a:t>試乗予約</a:t>
            </a:r>
            <a:endParaRPr kumimoji="1" lang="ja-JP" altLang="en-US" sz="1050" dirty="0">
              <a:solidFill>
                <a:schemeClr val="accent3"/>
              </a:solidFill>
            </a:endParaRPr>
          </a:p>
        </p:txBody>
      </p:sp>
      <p:pic>
        <p:nvPicPr>
          <p:cNvPr id="50" name="グラフィックス 49" descr="計算機 枠線">
            <a:extLst>
              <a:ext uri="{FF2B5EF4-FFF2-40B4-BE49-F238E27FC236}">
                <a16:creationId xmlns:a16="http://schemas.microsoft.com/office/drawing/2014/main" id="{7F90147E-141A-1F22-B552-21EA3FD798C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378105" y="4929916"/>
            <a:ext cx="684000" cy="684000"/>
          </a:xfrm>
          <a:prstGeom prst="rect">
            <a:avLst/>
          </a:prstGeom>
        </p:spPr>
      </p:pic>
      <p:pic>
        <p:nvPicPr>
          <p:cNvPr id="59" name="グラフィックス 58" descr="車 枠線">
            <a:extLst>
              <a:ext uri="{FF2B5EF4-FFF2-40B4-BE49-F238E27FC236}">
                <a16:creationId xmlns:a16="http://schemas.microsoft.com/office/drawing/2014/main" id="{DECF5A56-5449-B825-116A-46113ABBBF1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477596" y="4940332"/>
            <a:ext cx="619795" cy="619795"/>
          </a:xfrm>
          <a:prstGeom prst="rect">
            <a:avLst/>
          </a:prstGeom>
        </p:spPr>
      </p:pic>
      <p:pic>
        <p:nvPicPr>
          <p:cNvPr id="61" name="図 60">
            <a:extLst>
              <a:ext uri="{FF2B5EF4-FFF2-40B4-BE49-F238E27FC236}">
                <a16:creationId xmlns:a16="http://schemas.microsoft.com/office/drawing/2014/main" id="{488E1B4F-852F-4DC1-7F07-DEF49CC7C5A0}"/>
              </a:ext>
            </a:extLst>
          </p:cNvPr>
          <p:cNvPicPr>
            <a:picLocks noChangeAspect="1"/>
          </p:cNvPicPr>
          <p:nvPr/>
        </p:nvPicPr>
        <p:blipFill>
          <a:blip r:embed="rId11"/>
          <a:stretch>
            <a:fillRect/>
          </a:stretch>
        </p:blipFill>
        <p:spPr>
          <a:xfrm>
            <a:off x="8435280" y="4973590"/>
            <a:ext cx="468000" cy="580545"/>
          </a:xfrm>
          <a:prstGeom prst="rect">
            <a:avLst/>
          </a:prstGeom>
        </p:spPr>
      </p:pic>
      <p:pic>
        <p:nvPicPr>
          <p:cNvPr id="62" name="図 61">
            <a:extLst>
              <a:ext uri="{FF2B5EF4-FFF2-40B4-BE49-F238E27FC236}">
                <a16:creationId xmlns:a16="http://schemas.microsoft.com/office/drawing/2014/main" id="{17AF7B0F-7EF6-1830-B16E-6A480F3CE5E9}"/>
              </a:ext>
            </a:extLst>
          </p:cNvPr>
          <p:cNvPicPr>
            <a:picLocks noChangeAspect="1"/>
          </p:cNvPicPr>
          <p:nvPr/>
        </p:nvPicPr>
        <p:blipFill>
          <a:blip r:embed="rId12"/>
          <a:stretch>
            <a:fillRect/>
          </a:stretch>
        </p:blipFill>
        <p:spPr>
          <a:xfrm>
            <a:off x="2146705" y="2244089"/>
            <a:ext cx="656719" cy="656719"/>
          </a:xfrm>
          <a:prstGeom prst="rect">
            <a:avLst/>
          </a:prstGeom>
        </p:spPr>
      </p:pic>
      <p:sp>
        <p:nvSpPr>
          <p:cNvPr id="86" name="フリーフォーム 85">
            <a:extLst>
              <a:ext uri="{FF2B5EF4-FFF2-40B4-BE49-F238E27FC236}">
                <a16:creationId xmlns:a16="http://schemas.microsoft.com/office/drawing/2014/main" id="{1039C746-EA7E-2E03-C649-E3A506C59B93}"/>
              </a:ext>
            </a:extLst>
          </p:cNvPr>
          <p:cNvSpPr/>
          <p:nvPr/>
        </p:nvSpPr>
        <p:spPr>
          <a:xfrm flipH="1">
            <a:off x="4662530" y="5000304"/>
            <a:ext cx="1608206" cy="753418"/>
          </a:xfrm>
          <a:custGeom>
            <a:avLst/>
            <a:gdLst>
              <a:gd name="connsiteX0" fmla="*/ 199966 w 1339153"/>
              <a:gd name="connsiteY0" fmla="*/ 0 h 627371"/>
              <a:gd name="connsiteX1" fmla="*/ 1234589 w 1339153"/>
              <a:gd name="connsiteY1" fmla="*/ 0 h 627371"/>
              <a:gd name="connsiteX2" fmla="*/ 1339153 w 1339153"/>
              <a:gd name="connsiteY2" fmla="*/ 104564 h 627371"/>
              <a:gd name="connsiteX3" fmla="*/ 1339153 w 1339153"/>
              <a:gd name="connsiteY3" fmla="*/ 522807 h 627371"/>
              <a:gd name="connsiteX4" fmla="*/ 1234589 w 1339153"/>
              <a:gd name="connsiteY4" fmla="*/ 627371 h 627371"/>
              <a:gd name="connsiteX5" fmla="*/ 199966 w 1339153"/>
              <a:gd name="connsiteY5" fmla="*/ 627371 h 627371"/>
              <a:gd name="connsiteX6" fmla="*/ 95402 w 1339153"/>
              <a:gd name="connsiteY6" fmla="*/ 522807 h 627371"/>
              <a:gd name="connsiteX7" fmla="*/ 95402 w 1339153"/>
              <a:gd name="connsiteY7" fmla="*/ 297880 h 627371"/>
              <a:gd name="connsiteX8" fmla="*/ 0 w 1339153"/>
              <a:gd name="connsiteY8" fmla="*/ 265984 h 627371"/>
              <a:gd name="connsiteX9" fmla="*/ 95402 w 1339153"/>
              <a:gd name="connsiteY9" fmla="*/ 234089 h 627371"/>
              <a:gd name="connsiteX10" fmla="*/ 95402 w 1339153"/>
              <a:gd name="connsiteY10" fmla="*/ 104564 h 627371"/>
              <a:gd name="connsiteX11" fmla="*/ 199966 w 1339153"/>
              <a:gd name="connsiteY11" fmla="*/ 0 h 62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9153" h="627371">
                <a:moveTo>
                  <a:pt x="199966" y="0"/>
                </a:moveTo>
                <a:lnTo>
                  <a:pt x="1234589" y="0"/>
                </a:lnTo>
                <a:cubicBezTo>
                  <a:pt x="1292338" y="0"/>
                  <a:pt x="1339153" y="46815"/>
                  <a:pt x="1339153" y="104564"/>
                </a:cubicBezTo>
                <a:lnTo>
                  <a:pt x="1339153" y="522807"/>
                </a:lnTo>
                <a:cubicBezTo>
                  <a:pt x="1339153" y="580556"/>
                  <a:pt x="1292338" y="627371"/>
                  <a:pt x="1234589" y="627371"/>
                </a:cubicBezTo>
                <a:lnTo>
                  <a:pt x="199966" y="627371"/>
                </a:lnTo>
                <a:cubicBezTo>
                  <a:pt x="142217" y="627371"/>
                  <a:pt x="95402" y="580556"/>
                  <a:pt x="95402" y="522807"/>
                </a:cubicBezTo>
                <a:lnTo>
                  <a:pt x="95402" y="297880"/>
                </a:lnTo>
                <a:lnTo>
                  <a:pt x="0" y="265984"/>
                </a:lnTo>
                <a:lnTo>
                  <a:pt x="95402" y="234089"/>
                </a:lnTo>
                <a:lnTo>
                  <a:pt x="95402" y="104564"/>
                </a:lnTo>
                <a:cubicBezTo>
                  <a:pt x="95402" y="46815"/>
                  <a:pt x="142217" y="0"/>
                  <a:pt x="199966" y="0"/>
                </a:cubicBezTo>
                <a:close/>
              </a:path>
            </a:pathLst>
          </a:custGeom>
          <a:solidFill>
            <a:srgbClr val="FFF8E4"/>
          </a:solidFill>
          <a:ln w="9525">
            <a:noFill/>
          </a:ln>
          <a:effectLst>
            <a:outerShdw blurRad="38100" dist="254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144000" bIns="45720" numCol="1" spcCol="0" rtlCol="0" fromWordArt="0" anchor="ctr" anchorCtr="0" forceAA="0" compatLnSpc="1">
            <a:prstTxWarp prst="textNoShape">
              <a:avLst/>
            </a:prstTxWarp>
            <a:noAutofit/>
          </a:bodyPr>
          <a:lstStyle/>
          <a:p>
            <a:pPr algn="ctr">
              <a:lnSpc>
                <a:spcPct val="120000"/>
              </a:lnSpc>
            </a:pPr>
            <a:r>
              <a:rPr kumimoji="1" lang="ja-JP" altLang="en-US" sz="1000">
                <a:solidFill>
                  <a:schemeClr val="accent3"/>
                </a:solidFill>
              </a:rPr>
              <a:t>●●なら、</a:t>
            </a:r>
          </a:p>
          <a:p>
            <a:pPr algn="ctr">
              <a:lnSpc>
                <a:spcPct val="120000"/>
              </a:lnSpc>
            </a:pPr>
            <a:r>
              <a:rPr kumimoji="1" lang="ja-JP" altLang="en-US" sz="1000">
                <a:solidFill>
                  <a:schemeClr val="accent3"/>
                </a:solidFill>
              </a:rPr>
              <a:t>軽自動車でも</a:t>
            </a:r>
          </a:p>
          <a:p>
            <a:pPr algn="ctr">
              <a:lnSpc>
                <a:spcPct val="120000"/>
              </a:lnSpc>
            </a:pPr>
            <a:r>
              <a:rPr kumimoji="1" lang="ja-JP" altLang="en-US" sz="1000">
                <a:solidFill>
                  <a:schemeClr val="accent3"/>
                </a:solidFill>
              </a:rPr>
              <a:t>ゆったり車内空間</a:t>
            </a:r>
            <a:r>
              <a:rPr kumimoji="1" lang="en-US" altLang="ja-JP" sz="1000" dirty="0">
                <a:solidFill>
                  <a:schemeClr val="accent3"/>
                </a:solidFill>
              </a:rPr>
              <a:t>…</a:t>
            </a:r>
            <a:endParaRPr kumimoji="1" lang="ja-JP" altLang="en-US" sz="1000">
              <a:solidFill>
                <a:schemeClr val="accent3"/>
              </a:solidFill>
            </a:endParaRPr>
          </a:p>
        </p:txBody>
      </p:sp>
      <p:grpSp>
        <p:nvGrpSpPr>
          <p:cNvPr id="5" name="グループ化 4">
            <a:extLst>
              <a:ext uri="{FF2B5EF4-FFF2-40B4-BE49-F238E27FC236}">
                <a16:creationId xmlns:a16="http://schemas.microsoft.com/office/drawing/2014/main" id="{C402127A-4841-018E-868C-250B94765A43}"/>
              </a:ext>
            </a:extLst>
          </p:cNvPr>
          <p:cNvGrpSpPr/>
          <p:nvPr/>
        </p:nvGrpSpPr>
        <p:grpSpPr>
          <a:xfrm>
            <a:off x="1162974" y="4664964"/>
            <a:ext cx="2624181" cy="1401041"/>
            <a:chOff x="1162974" y="4664964"/>
            <a:chExt cx="2624181" cy="1401041"/>
          </a:xfrm>
        </p:grpSpPr>
        <p:grpSp>
          <p:nvGrpSpPr>
            <p:cNvPr id="6" name="グループ化 5">
              <a:extLst>
                <a:ext uri="{FF2B5EF4-FFF2-40B4-BE49-F238E27FC236}">
                  <a16:creationId xmlns:a16="http://schemas.microsoft.com/office/drawing/2014/main" id="{E90A3243-AA04-16E2-4040-D373C60E70FB}"/>
                </a:ext>
              </a:extLst>
            </p:cNvPr>
            <p:cNvGrpSpPr/>
            <p:nvPr/>
          </p:nvGrpSpPr>
          <p:grpSpPr>
            <a:xfrm>
              <a:off x="1162974" y="4664964"/>
              <a:ext cx="2624181" cy="1401041"/>
              <a:chOff x="1162974" y="4664964"/>
              <a:chExt cx="2624181" cy="1401041"/>
            </a:xfrm>
          </p:grpSpPr>
          <p:pic>
            <p:nvPicPr>
              <p:cNvPr id="9" name="図 8">
                <a:extLst>
                  <a:ext uri="{FF2B5EF4-FFF2-40B4-BE49-F238E27FC236}">
                    <a16:creationId xmlns:a16="http://schemas.microsoft.com/office/drawing/2014/main" id="{CFA4862D-524F-1B66-AE31-0AF966329FE8}"/>
                  </a:ext>
                </a:extLst>
              </p:cNvPr>
              <p:cNvPicPr>
                <a:picLocks noChangeAspect="1"/>
              </p:cNvPicPr>
              <p:nvPr/>
            </p:nvPicPr>
            <p:blipFill rotWithShape="1">
              <a:blip r:embed="rId13" cstate="print">
                <a:alphaModFix amt="80000"/>
                <a:extLst>
                  <a:ext uri="{28A0092B-C50C-407E-A947-70E740481C1C}">
                    <a14:useLocalDpi xmlns:a14="http://schemas.microsoft.com/office/drawing/2010/main"/>
                  </a:ext>
                </a:extLst>
              </a:blip>
              <a:srcRect b="38059"/>
              <a:stretch/>
            </p:blipFill>
            <p:spPr>
              <a:xfrm>
                <a:off x="1162974" y="4759573"/>
                <a:ext cx="2624181" cy="1306432"/>
              </a:xfrm>
              <a:prstGeom prst="rect">
                <a:avLst/>
              </a:prstGeom>
            </p:spPr>
          </p:pic>
          <p:pic>
            <p:nvPicPr>
              <p:cNvPr id="10" name="図 9">
                <a:extLst>
                  <a:ext uri="{FF2B5EF4-FFF2-40B4-BE49-F238E27FC236}">
                    <a16:creationId xmlns:a16="http://schemas.microsoft.com/office/drawing/2014/main" id="{19361B72-8390-F623-AE7E-D5BBD613B102}"/>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t="-16886"/>
              <a:stretch/>
            </p:blipFill>
            <p:spPr>
              <a:xfrm>
                <a:off x="1272669" y="4664964"/>
                <a:ext cx="2404800" cy="1395771"/>
              </a:xfrm>
              <a:prstGeom prst="rect">
                <a:avLst/>
              </a:prstGeom>
            </p:spPr>
          </p:pic>
        </p:grpSp>
        <p:sp>
          <p:nvSpPr>
            <p:cNvPr id="3" name="正方形/長方形 2">
              <a:extLst>
                <a:ext uri="{FF2B5EF4-FFF2-40B4-BE49-F238E27FC236}">
                  <a16:creationId xmlns:a16="http://schemas.microsoft.com/office/drawing/2014/main" id="{9F809FFD-C552-117F-F260-50E646CF9936}"/>
                </a:ext>
              </a:extLst>
            </p:cNvPr>
            <p:cNvSpPr/>
            <p:nvPr/>
          </p:nvSpPr>
          <p:spPr>
            <a:xfrm>
              <a:off x="1308682" y="4890782"/>
              <a:ext cx="553674" cy="15100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 name="図 3">
              <a:extLst>
                <a:ext uri="{FF2B5EF4-FFF2-40B4-BE49-F238E27FC236}">
                  <a16:creationId xmlns:a16="http://schemas.microsoft.com/office/drawing/2014/main" id="{CD87EAC9-4AF9-9AEF-5962-49F6F29597F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309556" y="4919520"/>
              <a:ext cx="527633" cy="51550"/>
            </a:xfrm>
            <a:prstGeom prst="rect">
              <a:avLst/>
            </a:prstGeom>
          </p:spPr>
        </p:pic>
      </p:grpSp>
    </p:spTree>
    <p:extLst>
      <p:ext uri="{BB962C8B-B14F-4D97-AF65-F5344CB8AC3E}">
        <p14:creationId xmlns:p14="http://schemas.microsoft.com/office/powerpoint/2010/main" val="3466860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四角形: 1 つの角を切り取る 3">
            <a:extLst>
              <a:ext uri="{FF2B5EF4-FFF2-40B4-BE49-F238E27FC236}">
                <a16:creationId xmlns:a16="http://schemas.microsoft.com/office/drawing/2014/main" id="{4A81C93B-EC4F-D964-D5F0-D2AC044A0740}"/>
              </a:ext>
            </a:extLst>
          </p:cNvPr>
          <p:cNvSpPr/>
          <p:nvPr/>
        </p:nvSpPr>
        <p:spPr>
          <a:xfrm>
            <a:off x="479423" y="2027582"/>
            <a:ext cx="11233152" cy="4533555"/>
          </a:xfrm>
          <a:prstGeom prst="rect">
            <a:avLst/>
          </a:prstGeom>
          <a:solidFill>
            <a:srgbClr val="FFF8E4"/>
          </a:solidFill>
          <a:ln w="9525">
            <a:noFill/>
          </a:ln>
          <a:effectLst>
            <a:outerShdw blurRad="50800" dist="381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kumimoji="1" lang="ja-JP" altLang="en-US" sz="1600" b="1" dirty="0">
              <a:solidFill>
                <a:schemeClr val="accent3"/>
              </a:solidFill>
              <a:latin typeface="Meiryo" panose="020B0604030504040204" pitchFamily="34" charset="-128"/>
              <a:ea typeface="Meiryo" panose="020B0604030504040204" pitchFamily="34" charset="-128"/>
            </a:endParaRPr>
          </a:p>
        </p:txBody>
      </p:sp>
      <p:sp>
        <p:nvSpPr>
          <p:cNvPr id="43" name="片側の 2 つの角を丸めた四角形 42">
            <a:extLst>
              <a:ext uri="{FF2B5EF4-FFF2-40B4-BE49-F238E27FC236}">
                <a16:creationId xmlns:a16="http://schemas.microsoft.com/office/drawing/2014/main" id="{676796FC-4D14-555F-24AA-F02148A8E603}"/>
              </a:ext>
            </a:extLst>
          </p:cNvPr>
          <p:cNvSpPr/>
          <p:nvPr/>
        </p:nvSpPr>
        <p:spPr>
          <a:xfrm>
            <a:off x="788945" y="2529580"/>
            <a:ext cx="3372238"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4">
                <a:alpha val="40000"/>
              </a:schemeClr>
            </a:outerShdw>
          </a:effectLst>
        </p:spPr>
        <p:txBody>
          <a:bodyPr lIns="216000" tIns="1224000" rIns="216000" bIns="0" rtlCol="0" anchor="t"/>
          <a:lstStyle/>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初期検討層を引き込む、テーマと</a:t>
            </a:r>
            <a:br>
              <a:rPr kumimoji="0" lang="en-US" altLang="ja-JP" sz="1200" b="1"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タイトル</a:t>
            </a: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を設定</a:t>
            </a:r>
          </a:p>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ja-JP" sz="1200" b="1" i="0" u="none" strike="noStrike" kern="0" cap="none" spc="0" normalizeH="0" baseline="0" noProof="0" dirty="0">
                <a:ln>
                  <a:noFill/>
                </a:ln>
                <a:solidFill>
                  <a:schemeClr val="accent3"/>
                </a:solidFill>
                <a:effectLst/>
                <a:uLnTx/>
                <a:uFillTx/>
                <a:latin typeface="メイリオ"/>
                <a:ea typeface="メイリオ"/>
                <a:cs typeface="+mn-cs"/>
              </a:rPr>
              <a:t>Yahoo! JAPAN</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の特集体裁</a:t>
            </a: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に仕立てることで、</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情報への信頼感を醸成</a:t>
            </a:r>
            <a:endParaRPr kumimoji="0" lang="en-US" altLang="ja-JP" sz="1200" b="1"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タイアップ広告</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dirty="0"/>
              <a:t>適性プロモーション　</a:t>
            </a:r>
            <a:r>
              <a:rPr lang="en" altLang="ja-JP" dirty="0"/>
              <a:t>CASE </a:t>
            </a:r>
            <a:r>
              <a:rPr lang="en-US" altLang="ja-JP" dirty="0"/>
              <a:t>3</a:t>
            </a:r>
            <a:endParaRPr lang="ja-JP" altLang="en-US" dirty="0"/>
          </a:p>
        </p:txBody>
      </p:sp>
      <p:sp>
        <p:nvSpPr>
          <p:cNvPr id="39" name="四角形: 1 つの角を切り取る 3">
            <a:extLst>
              <a:ext uri="{FF2B5EF4-FFF2-40B4-BE49-F238E27FC236}">
                <a16:creationId xmlns:a16="http://schemas.microsoft.com/office/drawing/2014/main" id="{2489444F-7513-08F4-5B9A-C1E3932EF2BD}"/>
              </a:ext>
            </a:extLst>
          </p:cNvPr>
          <p:cNvSpPr/>
          <p:nvPr/>
        </p:nvSpPr>
        <p:spPr>
          <a:xfrm>
            <a:off x="479425" y="1089025"/>
            <a:ext cx="2034010" cy="938558"/>
          </a:xfrm>
          <a:prstGeom prst="rect">
            <a:avLst/>
          </a:prstGeom>
          <a:solidFill>
            <a:schemeClr val="accent4">
              <a:lumMod val="60000"/>
              <a:lumOff val="40000"/>
            </a:schemeClr>
          </a:solidFill>
          <a:ln w="9525">
            <a:solidFill>
              <a:schemeClr val="accent4"/>
            </a:solidFill>
          </a:ln>
          <a:effectLst>
            <a:outerShdw blurRad="50800" dist="381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a:solidFill>
                  <a:schemeClr val="accent3"/>
                </a:solidFill>
                <a:latin typeface="Meiryo" panose="020B0604030504040204" pitchFamily="34" charset="-128"/>
                <a:ea typeface="Meiryo" panose="020B0604030504040204" pitchFamily="34" charset="-128"/>
              </a:rPr>
              <a:t>不動産・金融</a:t>
            </a:r>
          </a:p>
          <a:p>
            <a:pPr algn="ctr">
              <a:lnSpc>
                <a:spcPct val="120000"/>
              </a:lnSpc>
            </a:pPr>
            <a:r>
              <a:rPr kumimoji="1" lang="ja-JP" altLang="en-US" sz="1600">
                <a:solidFill>
                  <a:schemeClr val="accent3"/>
                </a:solidFill>
                <a:latin typeface="Meiryo" panose="020B0604030504040204" pitchFamily="34" charset="-128"/>
                <a:ea typeface="Meiryo" panose="020B0604030504040204" pitchFamily="34" charset="-128"/>
              </a:rPr>
              <a:t> </a:t>
            </a:r>
            <a:r>
              <a:rPr kumimoji="1" lang="en" altLang="ja-JP" sz="1600" dirty="0">
                <a:solidFill>
                  <a:schemeClr val="accent3"/>
                </a:solidFill>
                <a:latin typeface="Meiryo" panose="020B0604030504040204" pitchFamily="34" charset="-128"/>
                <a:ea typeface="Meiryo" panose="020B0604030504040204" pitchFamily="34" charset="-128"/>
              </a:rPr>
              <a:t>etc.</a:t>
            </a:r>
            <a:endParaRPr kumimoji="1" lang="ja-JP" altLang="en-US" sz="1600" dirty="0">
              <a:solidFill>
                <a:schemeClr val="accent3"/>
              </a:solidFill>
              <a:latin typeface="Meiryo" panose="020B0604030504040204" pitchFamily="34" charset="-128"/>
              <a:ea typeface="Meiryo" panose="020B0604030504040204" pitchFamily="34" charset="-128"/>
            </a:endParaRPr>
          </a:p>
        </p:txBody>
      </p:sp>
      <p:sp>
        <p:nvSpPr>
          <p:cNvPr id="41" name="四角形: 1 つの角を切り取る 3">
            <a:extLst>
              <a:ext uri="{FF2B5EF4-FFF2-40B4-BE49-F238E27FC236}">
                <a16:creationId xmlns:a16="http://schemas.microsoft.com/office/drawing/2014/main" id="{EFC768F4-5A9B-CB07-D07A-5062D34D2A94}"/>
              </a:ext>
            </a:extLst>
          </p:cNvPr>
          <p:cNvSpPr/>
          <p:nvPr/>
        </p:nvSpPr>
        <p:spPr>
          <a:xfrm>
            <a:off x="2513435" y="1089025"/>
            <a:ext cx="9199140" cy="938558"/>
          </a:xfrm>
          <a:prstGeom prst="rect">
            <a:avLst/>
          </a:prstGeom>
          <a:solidFill>
            <a:schemeClr val="bg1"/>
          </a:solidFill>
          <a:ln w="9525">
            <a:solidFill>
              <a:schemeClr val="accent4"/>
            </a:solidFill>
          </a:ln>
          <a:effectLst>
            <a:outerShdw blurRad="50800" dist="381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b="1" dirty="0">
                <a:solidFill>
                  <a:schemeClr val="accent3"/>
                </a:solidFill>
                <a:latin typeface="Meiryo" panose="020B0604030504040204" pitchFamily="34" charset="-128"/>
                <a:ea typeface="Meiryo" panose="020B0604030504040204" pitchFamily="34" charset="-128"/>
              </a:rPr>
              <a:t>検討初期層に対して、当該ジャンル商品の購入自体、</a:t>
            </a:r>
            <a:br>
              <a:rPr kumimoji="1" lang="en-US" altLang="ja-JP" sz="1600" b="1" dirty="0">
                <a:solidFill>
                  <a:schemeClr val="accent3"/>
                </a:solidFill>
                <a:latin typeface="Meiryo" panose="020B0604030504040204" pitchFamily="34" charset="-128"/>
                <a:ea typeface="Meiryo" panose="020B0604030504040204" pitchFamily="34" charset="-128"/>
              </a:rPr>
            </a:br>
            <a:r>
              <a:rPr kumimoji="1" lang="ja-JP" altLang="en-US" sz="1600" b="1" dirty="0">
                <a:solidFill>
                  <a:schemeClr val="accent3"/>
                </a:solidFill>
                <a:latin typeface="Meiryo" panose="020B0604030504040204" pitchFamily="34" charset="-128"/>
                <a:ea typeface="Meiryo" panose="020B0604030504040204" pitchFamily="34" charset="-128"/>
              </a:rPr>
              <a:t>さらに、</a:t>
            </a:r>
            <a:r>
              <a:rPr kumimoji="1" lang="ja-JP" altLang="en-US" sz="1600" b="1" dirty="0">
                <a:solidFill>
                  <a:schemeClr val="accent6"/>
                </a:solidFill>
                <a:latin typeface="Meiryo" panose="020B0604030504040204" pitchFamily="34" charset="-128"/>
                <a:ea typeface="Meiryo" panose="020B0604030504040204" pitchFamily="34" charset="-128"/>
              </a:rPr>
              <a:t>広告主さまの商品を選択することの合理性</a:t>
            </a:r>
            <a:r>
              <a:rPr kumimoji="1" lang="ja-JP" altLang="en-US" sz="1600" b="1" dirty="0">
                <a:solidFill>
                  <a:schemeClr val="accent3"/>
                </a:solidFill>
                <a:latin typeface="Meiryo" panose="020B0604030504040204" pitchFamily="34" charset="-128"/>
                <a:ea typeface="Meiryo" panose="020B0604030504040204" pitchFamily="34" charset="-128"/>
              </a:rPr>
              <a:t>を刷り込みます。</a:t>
            </a:r>
          </a:p>
        </p:txBody>
      </p:sp>
      <p:sp>
        <p:nvSpPr>
          <p:cNvPr id="46" name="正方形/長方形 45">
            <a:extLst>
              <a:ext uri="{FF2B5EF4-FFF2-40B4-BE49-F238E27FC236}">
                <a16:creationId xmlns:a16="http://schemas.microsoft.com/office/drawing/2014/main" id="{A53187EB-B4A4-40A1-1E19-E9807F27C70A}"/>
              </a:ext>
            </a:extLst>
          </p:cNvPr>
          <p:cNvSpPr/>
          <p:nvPr/>
        </p:nvSpPr>
        <p:spPr>
          <a:xfrm>
            <a:off x="1151416" y="2991795"/>
            <a:ext cx="2492990" cy="67249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a:solidFill>
                  <a:schemeClr val="accent3"/>
                </a:solidFill>
              </a:rPr>
              <a:t>初期検討層の囲い込み</a:t>
            </a:r>
            <a:endParaRPr kumimoji="1" lang="en-US" altLang="ja-JP" b="1" dirty="0">
              <a:solidFill>
                <a:schemeClr val="accent3"/>
              </a:solidFill>
            </a:endParaRPr>
          </a:p>
          <a:p>
            <a:pPr algn="ctr">
              <a:lnSpc>
                <a:spcPct val="120000"/>
              </a:lnSpc>
            </a:pPr>
            <a:r>
              <a:rPr lang="ja-JP" altLang="en-US" sz="1400" b="1">
                <a:solidFill>
                  <a:schemeClr val="accent4"/>
                </a:solidFill>
              </a:rPr>
              <a:t>ー</a:t>
            </a:r>
            <a:r>
              <a:rPr lang="en-US" altLang="ja-JP" sz="1400" b="1" dirty="0">
                <a:solidFill>
                  <a:schemeClr val="accent4"/>
                </a:solidFill>
              </a:rPr>
              <a:t> </a:t>
            </a:r>
            <a:r>
              <a:rPr lang="ja-JP" altLang="en-US" sz="1400" b="1">
                <a:solidFill>
                  <a:schemeClr val="accent4"/>
                </a:solidFill>
              </a:rPr>
              <a:t>テーマ設定</a:t>
            </a:r>
            <a:r>
              <a:rPr lang="en-US" altLang="ja-JP" sz="1400" b="1" dirty="0">
                <a:solidFill>
                  <a:schemeClr val="accent4"/>
                </a:solidFill>
              </a:rPr>
              <a:t> </a:t>
            </a:r>
            <a:r>
              <a:rPr lang="ja-JP" altLang="en-US" sz="1400" b="1">
                <a:solidFill>
                  <a:schemeClr val="accent4"/>
                </a:solidFill>
              </a:rPr>
              <a:t>ー</a:t>
            </a:r>
            <a:endParaRPr kumimoji="1" lang="ja-JP" altLang="en-US" sz="1400" b="1" dirty="0">
              <a:solidFill>
                <a:schemeClr val="accent4"/>
              </a:solidFill>
            </a:endParaRPr>
          </a:p>
        </p:txBody>
      </p:sp>
      <p:pic>
        <p:nvPicPr>
          <p:cNvPr id="64" name="図 63">
            <a:extLst>
              <a:ext uri="{FF2B5EF4-FFF2-40B4-BE49-F238E27FC236}">
                <a16:creationId xmlns:a16="http://schemas.microsoft.com/office/drawing/2014/main" id="{752A7E62-F5F4-62FF-2CD3-E27145126EF5}"/>
              </a:ext>
            </a:extLst>
          </p:cNvPr>
          <p:cNvPicPr>
            <a:picLocks noChangeAspect="1"/>
          </p:cNvPicPr>
          <p:nvPr/>
        </p:nvPicPr>
        <p:blipFill>
          <a:blip r:embed="rId4"/>
          <a:stretch>
            <a:fillRect/>
          </a:stretch>
        </p:blipFill>
        <p:spPr>
          <a:xfrm>
            <a:off x="2146705" y="2244089"/>
            <a:ext cx="656719" cy="656719"/>
          </a:xfrm>
          <a:prstGeom prst="rect">
            <a:avLst/>
          </a:prstGeom>
        </p:spPr>
      </p:pic>
      <p:sp>
        <p:nvSpPr>
          <p:cNvPr id="29" name="片側の 2 つの角を丸めた四角形 28">
            <a:extLst>
              <a:ext uri="{FF2B5EF4-FFF2-40B4-BE49-F238E27FC236}">
                <a16:creationId xmlns:a16="http://schemas.microsoft.com/office/drawing/2014/main" id="{77009673-C99C-AFA2-A4D9-5BA6AE85C225}"/>
              </a:ext>
            </a:extLst>
          </p:cNvPr>
          <p:cNvSpPr/>
          <p:nvPr/>
        </p:nvSpPr>
        <p:spPr>
          <a:xfrm>
            <a:off x="4409881" y="2529580"/>
            <a:ext cx="3372238"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4">
                <a:alpha val="40000"/>
              </a:schemeClr>
            </a:outerShdw>
          </a:effectLst>
        </p:spPr>
        <p:txBody>
          <a:bodyPr lIns="216000" tIns="1224000" rIns="216000" bIns="0" rtlCol="0" anchor="t"/>
          <a:lstStyle/>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専門家を起用するなどして、</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情報の説得力を高める</a:t>
            </a:r>
          </a:p>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初期検討層が知りたいことを分析</a:t>
            </a: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し、その</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情報とひもづけながら広告主様商品の特徴・利便性を訴求</a:t>
            </a:r>
          </a:p>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30" name="正方形/長方形 29">
            <a:extLst>
              <a:ext uri="{FF2B5EF4-FFF2-40B4-BE49-F238E27FC236}">
                <a16:creationId xmlns:a16="http://schemas.microsoft.com/office/drawing/2014/main" id="{81198431-11BF-5926-5A5C-E5911D8E1741}"/>
              </a:ext>
            </a:extLst>
          </p:cNvPr>
          <p:cNvSpPr/>
          <p:nvPr/>
        </p:nvSpPr>
        <p:spPr>
          <a:xfrm>
            <a:off x="5003184" y="2991795"/>
            <a:ext cx="2031325" cy="67249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a:solidFill>
                  <a:schemeClr val="accent3"/>
                </a:solidFill>
              </a:rPr>
              <a:t>商品への信頼醸成</a:t>
            </a:r>
            <a:endParaRPr kumimoji="1" lang="en-US" altLang="ja-JP" b="1" dirty="0">
              <a:solidFill>
                <a:schemeClr val="accent3"/>
              </a:solidFill>
            </a:endParaRPr>
          </a:p>
          <a:p>
            <a:pPr algn="ctr">
              <a:lnSpc>
                <a:spcPct val="120000"/>
              </a:lnSpc>
            </a:pPr>
            <a:r>
              <a:rPr lang="ja-JP" altLang="en-US" sz="1400" b="1">
                <a:solidFill>
                  <a:schemeClr val="accent4"/>
                </a:solidFill>
              </a:rPr>
              <a:t>ー</a:t>
            </a:r>
            <a:r>
              <a:rPr lang="en-US" altLang="ja-JP" sz="1400" b="1" dirty="0">
                <a:solidFill>
                  <a:schemeClr val="accent4"/>
                </a:solidFill>
              </a:rPr>
              <a:t> </a:t>
            </a:r>
            <a:r>
              <a:rPr lang="ja-JP" altLang="en-US" sz="1400" b="1">
                <a:solidFill>
                  <a:schemeClr val="accent4"/>
                </a:solidFill>
              </a:rPr>
              <a:t>コンテンツ構成</a:t>
            </a:r>
            <a:r>
              <a:rPr lang="en-US" altLang="ja-JP" sz="1400" b="1" dirty="0">
                <a:solidFill>
                  <a:schemeClr val="accent4"/>
                </a:solidFill>
              </a:rPr>
              <a:t> </a:t>
            </a:r>
            <a:r>
              <a:rPr lang="ja-JP" altLang="en-US" sz="1400" b="1">
                <a:solidFill>
                  <a:schemeClr val="accent4"/>
                </a:solidFill>
              </a:rPr>
              <a:t>ー</a:t>
            </a:r>
            <a:endParaRPr kumimoji="1" lang="ja-JP" altLang="en-US" sz="1400" b="1" dirty="0">
              <a:solidFill>
                <a:schemeClr val="accent4"/>
              </a:solidFill>
            </a:endParaRPr>
          </a:p>
        </p:txBody>
      </p:sp>
      <p:sp>
        <p:nvSpPr>
          <p:cNvPr id="33" name="片側の 2 つの角を丸めた四角形 32">
            <a:extLst>
              <a:ext uri="{FF2B5EF4-FFF2-40B4-BE49-F238E27FC236}">
                <a16:creationId xmlns:a16="http://schemas.microsoft.com/office/drawing/2014/main" id="{A59010F4-B508-2688-8862-70C7CBCE7431}"/>
              </a:ext>
            </a:extLst>
          </p:cNvPr>
          <p:cNvSpPr/>
          <p:nvPr/>
        </p:nvSpPr>
        <p:spPr>
          <a:xfrm>
            <a:off x="8030817" y="2529580"/>
            <a:ext cx="3372238"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4">
                <a:alpha val="40000"/>
              </a:schemeClr>
            </a:outerShdw>
          </a:effectLst>
        </p:spPr>
        <p:txBody>
          <a:bodyPr lIns="216000" tIns="1224000" rIns="216000" bIns="0" rtlCol="0" anchor="t"/>
          <a:lstStyle/>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コンテンツ補完の形で、</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広告主さまが</a:t>
            </a:r>
            <a:r>
              <a:rPr kumimoji="0" lang="en" altLang="ja-JP" sz="1200" b="1" i="0" u="none" strike="noStrike" kern="0" cap="none" spc="0" normalizeH="0" baseline="0" noProof="0" dirty="0">
                <a:ln>
                  <a:noFill/>
                </a:ln>
                <a:solidFill>
                  <a:schemeClr val="accent3"/>
                </a:solidFill>
                <a:effectLst/>
                <a:uLnTx/>
                <a:uFillTx/>
                <a:latin typeface="メイリオ"/>
                <a:ea typeface="メイリオ"/>
                <a:cs typeface="+mn-cs"/>
              </a:rPr>
              <a:t>Tips</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などを提供するオウンドメディアへの送客</a:t>
            </a: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導線を設置</a:t>
            </a:r>
          </a:p>
          <a:p>
            <a:pPr marL="135450" marR="0" lvl="0" indent="-135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i="0" u="none" strike="noStrike" kern="0" cap="none" spc="0" normalizeH="0" baseline="0" noProof="0" dirty="0">
                <a:ln>
                  <a:noFill/>
                </a:ln>
                <a:solidFill>
                  <a:schemeClr val="accent3"/>
                </a:solidFill>
                <a:effectLst/>
                <a:uLnTx/>
                <a:uFillTx/>
                <a:latin typeface="メイリオ"/>
                <a:ea typeface="メイリオ"/>
                <a:cs typeface="+mn-cs"/>
              </a:rPr>
              <a:t>検討を一歩前に進める、</a:t>
            </a:r>
            <a:r>
              <a:rPr kumimoji="0" lang="ja-JP" altLang="en-US" sz="1200" b="1" i="0" u="none" strike="noStrike" kern="0" cap="none" spc="0" normalizeH="0" baseline="0" noProof="0" dirty="0">
                <a:ln>
                  <a:noFill/>
                </a:ln>
                <a:solidFill>
                  <a:schemeClr val="accent3"/>
                </a:solidFill>
                <a:effectLst/>
                <a:uLnTx/>
                <a:uFillTx/>
                <a:latin typeface="メイリオ"/>
                <a:ea typeface="メイリオ"/>
                <a:cs typeface="+mn-cs"/>
              </a:rPr>
              <a:t>資料請求などへの遷移導線を強める</a:t>
            </a:r>
            <a:endParaRPr kumimoji="0" lang="en-US" altLang="ja-JP" sz="1200" b="1"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34" name="正方形/長方形 33">
            <a:extLst>
              <a:ext uri="{FF2B5EF4-FFF2-40B4-BE49-F238E27FC236}">
                <a16:creationId xmlns:a16="http://schemas.microsoft.com/office/drawing/2014/main" id="{0F3BE34D-53DC-D527-E359-EAD9B79FCDCE}"/>
              </a:ext>
            </a:extLst>
          </p:cNvPr>
          <p:cNvSpPr/>
          <p:nvPr/>
        </p:nvSpPr>
        <p:spPr>
          <a:xfrm>
            <a:off x="8162454" y="2991795"/>
            <a:ext cx="2954655" cy="67249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a:solidFill>
                  <a:schemeClr val="accent3"/>
                </a:solidFill>
              </a:rPr>
              <a:t>ライトコンバージョン促進</a:t>
            </a:r>
            <a:endParaRPr kumimoji="1" lang="en-US" altLang="ja-JP" b="1" dirty="0">
              <a:solidFill>
                <a:schemeClr val="accent3"/>
              </a:solidFill>
            </a:endParaRPr>
          </a:p>
          <a:p>
            <a:pPr algn="ctr">
              <a:lnSpc>
                <a:spcPct val="120000"/>
              </a:lnSpc>
            </a:pPr>
            <a:r>
              <a:rPr lang="ja-JP" altLang="en-US" sz="1400" b="1">
                <a:solidFill>
                  <a:schemeClr val="accent4"/>
                </a:solidFill>
              </a:rPr>
              <a:t>ー</a:t>
            </a:r>
            <a:r>
              <a:rPr lang="en-US" altLang="ja-JP" sz="1400" b="1" dirty="0">
                <a:solidFill>
                  <a:schemeClr val="accent4"/>
                </a:solidFill>
              </a:rPr>
              <a:t> </a:t>
            </a:r>
            <a:r>
              <a:rPr lang="ja-JP" altLang="en-US" sz="1400" b="1">
                <a:solidFill>
                  <a:schemeClr val="accent4"/>
                </a:solidFill>
              </a:rPr>
              <a:t>読後の行動喚起</a:t>
            </a:r>
            <a:r>
              <a:rPr lang="en-US" altLang="ja-JP" sz="1400" b="1" dirty="0">
                <a:solidFill>
                  <a:schemeClr val="accent4"/>
                </a:solidFill>
              </a:rPr>
              <a:t> </a:t>
            </a:r>
            <a:r>
              <a:rPr lang="ja-JP" altLang="en-US" sz="1400" b="1">
                <a:solidFill>
                  <a:schemeClr val="accent4"/>
                </a:solidFill>
              </a:rPr>
              <a:t>ー</a:t>
            </a:r>
            <a:endParaRPr kumimoji="1" lang="ja-JP" altLang="en-US" sz="1400" b="1" dirty="0">
              <a:solidFill>
                <a:schemeClr val="accent4"/>
              </a:solidFill>
            </a:endParaRPr>
          </a:p>
        </p:txBody>
      </p:sp>
      <p:grpSp>
        <p:nvGrpSpPr>
          <p:cNvPr id="36" name="グループ化 35">
            <a:extLst>
              <a:ext uri="{FF2B5EF4-FFF2-40B4-BE49-F238E27FC236}">
                <a16:creationId xmlns:a16="http://schemas.microsoft.com/office/drawing/2014/main" id="{2D7A8F31-464E-D456-2DE1-D7BA79D6E87A}"/>
              </a:ext>
            </a:extLst>
          </p:cNvPr>
          <p:cNvGrpSpPr>
            <a:grpSpLocks noChangeAspect="1"/>
          </p:cNvGrpSpPr>
          <p:nvPr/>
        </p:nvGrpSpPr>
        <p:grpSpPr>
          <a:xfrm>
            <a:off x="7745081" y="4147793"/>
            <a:ext cx="360000" cy="376636"/>
            <a:chOff x="4505326" y="2604452"/>
            <a:chExt cx="203132" cy="212519"/>
          </a:xfrm>
        </p:grpSpPr>
        <p:sp>
          <p:nvSpPr>
            <p:cNvPr id="37" name="山形 36">
              <a:extLst>
                <a:ext uri="{FF2B5EF4-FFF2-40B4-BE49-F238E27FC236}">
                  <a16:creationId xmlns:a16="http://schemas.microsoft.com/office/drawing/2014/main" id="{9F48798E-9316-4A65-E7E6-C790648492B1}"/>
                </a:ext>
              </a:extLst>
            </p:cNvPr>
            <p:cNvSpPr/>
            <p:nvPr/>
          </p:nvSpPr>
          <p:spPr>
            <a:xfrm>
              <a:off x="4591917" y="2604452"/>
              <a:ext cx="116541" cy="212519"/>
            </a:xfrm>
            <a:prstGeom prst="chevron">
              <a:avLst>
                <a:gd name="adj" fmla="val 62863"/>
              </a:avLst>
            </a:prstGeom>
            <a:solidFill>
              <a:schemeClr val="accent4"/>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38" name="山形 37">
              <a:extLst>
                <a:ext uri="{FF2B5EF4-FFF2-40B4-BE49-F238E27FC236}">
                  <a16:creationId xmlns:a16="http://schemas.microsoft.com/office/drawing/2014/main" id="{69635EE2-4B43-A88A-3C76-7C2CE5E79D54}"/>
                </a:ext>
              </a:extLst>
            </p:cNvPr>
            <p:cNvSpPr/>
            <p:nvPr/>
          </p:nvSpPr>
          <p:spPr>
            <a:xfrm>
              <a:off x="4505326" y="2604452"/>
              <a:ext cx="116541" cy="212519"/>
            </a:xfrm>
            <a:prstGeom prst="chevron">
              <a:avLst>
                <a:gd name="adj" fmla="val 62863"/>
              </a:avLst>
            </a:prstGeom>
            <a:solidFill>
              <a:schemeClr val="accent4">
                <a:lumMod val="60000"/>
                <a:lumOff val="4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sp>
        <p:nvSpPr>
          <p:cNvPr id="40" name="フリーフォーム 39">
            <a:extLst>
              <a:ext uri="{FF2B5EF4-FFF2-40B4-BE49-F238E27FC236}">
                <a16:creationId xmlns:a16="http://schemas.microsoft.com/office/drawing/2014/main" id="{AB3BC59B-B951-0AA1-3596-258CD23819A8}"/>
              </a:ext>
            </a:extLst>
          </p:cNvPr>
          <p:cNvSpPr/>
          <p:nvPr/>
        </p:nvSpPr>
        <p:spPr>
          <a:xfrm flipH="1">
            <a:off x="4662530" y="5000303"/>
            <a:ext cx="1608206" cy="976687"/>
          </a:xfrm>
          <a:custGeom>
            <a:avLst/>
            <a:gdLst>
              <a:gd name="connsiteX0" fmla="*/ 199966 w 1339153"/>
              <a:gd name="connsiteY0" fmla="*/ 0 h 627371"/>
              <a:gd name="connsiteX1" fmla="*/ 1234589 w 1339153"/>
              <a:gd name="connsiteY1" fmla="*/ 0 h 627371"/>
              <a:gd name="connsiteX2" fmla="*/ 1339153 w 1339153"/>
              <a:gd name="connsiteY2" fmla="*/ 104564 h 627371"/>
              <a:gd name="connsiteX3" fmla="*/ 1339153 w 1339153"/>
              <a:gd name="connsiteY3" fmla="*/ 522807 h 627371"/>
              <a:gd name="connsiteX4" fmla="*/ 1234589 w 1339153"/>
              <a:gd name="connsiteY4" fmla="*/ 627371 h 627371"/>
              <a:gd name="connsiteX5" fmla="*/ 199966 w 1339153"/>
              <a:gd name="connsiteY5" fmla="*/ 627371 h 627371"/>
              <a:gd name="connsiteX6" fmla="*/ 95402 w 1339153"/>
              <a:gd name="connsiteY6" fmla="*/ 522807 h 627371"/>
              <a:gd name="connsiteX7" fmla="*/ 95402 w 1339153"/>
              <a:gd name="connsiteY7" fmla="*/ 297880 h 627371"/>
              <a:gd name="connsiteX8" fmla="*/ 0 w 1339153"/>
              <a:gd name="connsiteY8" fmla="*/ 265984 h 627371"/>
              <a:gd name="connsiteX9" fmla="*/ 95402 w 1339153"/>
              <a:gd name="connsiteY9" fmla="*/ 234089 h 627371"/>
              <a:gd name="connsiteX10" fmla="*/ 95402 w 1339153"/>
              <a:gd name="connsiteY10" fmla="*/ 104564 h 627371"/>
              <a:gd name="connsiteX11" fmla="*/ 199966 w 1339153"/>
              <a:gd name="connsiteY11" fmla="*/ 0 h 62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9153" h="627371">
                <a:moveTo>
                  <a:pt x="199966" y="0"/>
                </a:moveTo>
                <a:lnTo>
                  <a:pt x="1234589" y="0"/>
                </a:lnTo>
                <a:cubicBezTo>
                  <a:pt x="1292338" y="0"/>
                  <a:pt x="1339153" y="46815"/>
                  <a:pt x="1339153" y="104564"/>
                </a:cubicBezTo>
                <a:lnTo>
                  <a:pt x="1339153" y="522807"/>
                </a:lnTo>
                <a:cubicBezTo>
                  <a:pt x="1339153" y="580556"/>
                  <a:pt x="1292338" y="627371"/>
                  <a:pt x="1234589" y="627371"/>
                </a:cubicBezTo>
                <a:lnTo>
                  <a:pt x="199966" y="627371"/>
                </a:lnTo>
                <a:cubicBezTo>
                  <a:pt x="142217" y="627371"/>
                  <a:pt x="95402" y="580556"/>
                  <a:pt x="95402" y="522807"/>
                </a:cubicBezTo>
                <a:lnTo>
                  <a:pt x="95402" y="297880"/>
                </a:lnTo>
                <a:lnTo>
                  <a:pt x="0" y="265984"/>
                </a:lnTo>
                <a:lnTo>
                  <a:pt x="95402" y="234089"/>
                </a:lnTo>
                <a:lnTo>
                  <a:pt x="95402" y="104564"/>
                </a:lnTo>
                <a:cubicBezTo>
                  <a:pt x="95402" y="46815"/>
                  <a:pt x="142217" y="0"/>
                  <a:pt x="199966" y="0"/>
                </a:cubicBezTo>
                <a:close/>
              </a:path>
            </a:pathLst>
          </a:custGeom>
          <a:solidFill>
            <a:srgbClr val="FFF8E4"/>
          </a:solidFill>
          <a:ln w="9525">
            <a:noFill/>
          </a:ln>
          <a:effectLst>
            <a:outerShdw blurRad="38100" dist="254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144000" bIns="45720" numCol="1" spcCol="0" rtlCol="0" fromWordArt="0" anchor="ctr" anchorCtr="0" forceAA="0" compatLnSpc="1">
            <a:prstTxWarp prst="textNoShape">
              <a:avLst/>
            </a:prstTxWarp>
            <a:noAutofit/>
          </a:bodyPr>
          <a:lstStyle/>
          <a:p>
            <a:pPr algn="ctr">
              <a:lnSpc>
                <a:spcPct val="120000"/>
              </a:lnSpc>
            </a:pPr>
            <a:r>
              <a:rPr kumimoji="1" lang="ja-JP" altLang="en-US" sz="1000">
                <a:solidFill>
                  <a:schemeClr val="accent3"/>
                </a:solidFill>
              </a:rPr>
              <a:t>運用においては、</a:t>
            </a:r>
            <a:br>
              <a:rPr kumimoji="1" lang="en-US" altLang="ja-JP" sz="1000" dirty="0">
                <a:solidFill>
                  <a:schemeClr val="accent3"/>
                </a:solidFill>
              </a:rPr>
            </a:br>
            <a:r>
              <a:rPr kumimoji="1" lang="ja-JP" altLang="en-US" sz="1000">
                <a:solidFill>
                  <a:schemeClr val="accent3"/>
                </a:solidFill>
              </a:rPr>
              <a:t>コストセーブが肝心！</a:t>
            </a:r>
          </a:p>
          <a:p>
            <a:pPr algn="ctr">
              <a:lnSpc>
                <a:spcPct val="120000"/>
              </a:lnSpc>
            </a:pPr>
            <a:r>
              <a:rPr kumimoji="1" lang="ja-JP" altLang="en-US" sz="1000">
                <a:solidFill>
                  <a:schemeClr val="accent3"/>
                </a:solidFill>
              </a:rPr>
              <a:t>●●なら管理手数料が</a:t>
            </a:r>
            <a:br>
              <a:rPr kumimoji="1" lang="en-US" altLang="ja-JP" sz="1000" dirty="0">
                <a:solidFill>
                  <a:schemeClr val="accent3"/>
                </a:solidFill>
              </a:rPr>
            </a:br>
            <a:r>
              <a:rPr kumimoji="1" lang="ja-JP" altLang="en-US" sz="1000">
                <a:solidFill>
                  <a:schemeClr val="accent3"/>
                </a:solidFill>
              </a:rPr>
              <a:t>無料～</a:t>
            </a:r>
          </a:p>
        </p:txBody>
      </p:sp>
      <p:pic>
        <p:nvPicPr>
          <p:cNvPr id="19" name="図 18">
            <a:extLst>
              <a:ext uri="{FF2B5EF4-FFF2-40B4-BE49-F238E27FC236}">
                <a16:creationId xmlns:a16="http://schemas.microsoft.com/office/drawing/2014/main" id="{489B92D1-4059-B1F8-3671-E8CBB25798A0}"/>
              </a:ext>
            </a:extLst>
          </p:cNvPr>
          <p:cNvPicPr>
            <a:picLocks noChangeAspect="1"/>
          </p:cNvPicPr>
          <p:nvPr/>
        </p:nvPicPr>
        <p:blipFill>
          <a:blip r:embed="rId5"/>
          <a:stretch>
            <a:fillRect/>
          </a:stretch>
        </p:blipFill>
        <p:spPr>
          <a:xfrm>
            <a:off x="5794911" y="2307772"/>
            <a:ext cx="602178" cy="544589"/>
          </a:xfrm>
          <a:prstGeom prst="rect">
            <a:avLst/>
          </a:prstGeom>
        </p:spPr>
      </p:pic>
      <p:grpSp>
        <p:nvGrpSpPr>
          <p:cNvPr id="111" name="グループ化 110">
            <a:extLst>
              <a:ext uri="{FF2B5EF4-FFF2-40B4-BE49-F238E27FC236}">
                <a16:creationId xmlns:a16="http://schemas.microsoft.com/office/drawing/2014/main" id="{57434788-B7CE-F055-0ADD-BB96F6B7C383}"/>
              </a:ext>
            </a:extLst>
          </p:cNvPr>
          <p:cNvGrpSpPr>
            <a:grpSpLocks noChangeAspect="1"/>
          </p:cNvGrpSpPr>
          <p:nvPr/>
        </p:nvGrpSpPr>
        <p:grpSpPr>
          <a:xfrm>
            <a:off x="4100733" y="4147793"/>
            <a:ext cx="360000" cy="376636"/>
            <a:chOff x="4505326" y="2604452"/>
            <a:chExt cx="203132" cy="212519"/>
          </a:xfrm>
        </p:grpSpPr>
        <p:sp>
          <p:nvSpPr>
            <p:cNvPr id="112" name="山形 111">
              <a:extLst>
                <a:ext uri="{FF2B5EF4-FFF2-40B4-BE49-F238E27FC236}">
                  <a16:creationId xmlns:a16="http://schemas.microsoft.com/office/drawing/2014/main" id="{8472BDC1-0157-85FC-6058-8252683C1267}"/>
                </a:ext>
              </a:extLst>
            </p:cNvPr>
            <p:cNvSpPr/>
            <p:nvPr/>
          </p:nvSpPr>
          <p:spPr>
            <a:xfrm>
              <a:off x="4591917" y="2604452"/>
              <a:ext cx="116541" cy="212519"/>
            </a:xfrm>
            <a:prstGeom prst="chevron">
              <a:avLst>
                <a:gd name="adj" fmla="val 62863"/>
              </a:avLst>
            </a:prstGeom>
            <a:solidFill>
              <a:schemeClr val="accent4"/>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113" name="山形 112">
              <a:extLst>
                <a:ext uri="{FF2B5EF4-FFF2-40B4-BE49-F238E27FC236}">
                  <a16:creationId xmlns:a16="http://schemas.microsoft.com/office/drawing/2014/main" id="{B4DBAD6B-9FE3-733D-ECE6-C4326864BB76}"/>
                </a:ext>
              </a:extLst>
            </p:cNvPr>
            <p:cNvSpPr/>
            <p:nvPr/>
          </p:nvSpPr>
          <p:spPr>
            <a:xfrm>
              <a:off x="4505326" y="2604452"/>
              <a:ext cx="116541" cy="212519"/>
            </a:xfrm>
            <a:prstGeom prst="chevron">
              <a:avLst>
                <a:gd name="adj" fmla="val 62863"/>
              </a:avLst>
            </a:prstGeom>
            <a:solidFill>
              <a:schemeClr val="accent4">
                <a:lumMod val="60000"/>
                <a:lumOff val="4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pic>
        <p:nvPicPr>
          <p:cNvPr id="74" name="図 73">
            <a:extLst>
              <a:ext uri="{FF2B5EF4-FFF2-40B4-BE49-F238E27FC236}">
                <a16:creationId xmlns:a16="http://schemas.microsoft.com/office/drawing/2014/main" id="{F66886FD-51AC-796A-8A30-E1281FC84338}"/>
              </a:ext>
            </a:extLst>
          </p:cNvPr>
          <p:cNvPicPr>
            <a:picLocks noChangeAspect="1"/>
          </p:cNvPicPr>
          <p:nvPr/>
        </p:nvPicPr>
        <p:blipFill>
          <a:blip r:embed="rId6"/>
          <a:stretch>
            <a:fillRect/>
          </a:stretch>
        </p:blipFill>
        <p:spPr>
          <a:xfrm>
            <a:off x="6489829" y="4992898"/>
            <a:ext cx="858933" cy="954669"/>
          </a:xfrm>
          <a:prstGeom prst="rect">
            <a:avLst/>
          </a:prstGeom>
        </p:spPr>
      </p:pic>
      <p:sp>
        <p:nvSpPr>
          <p:cNvPr id="86" name="円/楕円 85">
            <a:extLst>
              <a:ext uri="{FF2B5EF4-FFF2-40B4-BE49-F238E27FC236}">
                <a16:creationId xmlns:a16="http://schemas.microsoft.com/office/drawing/2014/main" id="{51916615-30F3-1D43-A819-F643FE41BDFC}"/>
              </a:ext>
            </a:extLst>
          </p:cNvPr>
          <p:cNvSpPr>
            <a:spLocks noChangeAspect="1"/>
          </p:cNvSpPr>
          <p:nvPr/>
        </p:nvSpPr>
        <p:spPr>
          <a:xfrm>
            <a:off x="8700411" y="4958826"/>
            <a:ext cx="900000" cy="900000"/>
          </a:xfrm>
          <a:prstGeom prst="ellipse">
            <a:avLst/>
          </a:prstGeom>
          <a:solidFill>
            <a:schemeClr val="accent4">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7" name="テキスト ボックス 86">
            <a:extLst>
              <a:ext uri="{FF2B5EF4-FFF2-40B4-BE49-F238E27FC236}">
                <a16:creationId xmlns:a16="http://schemas.microsoft.com/office/drawing/2014/main" id="{90C52DF7-8452-E829-D592-83553DC3EA3A}"/>
              </a:ext>
            </a:extLst>
          </p:cNvPr>
          <p:cNvSpPr txBox="1"/>
          <p:nvPr/>
        </p:nvSpPr>
        <p:spPr>
          <a:xfrm>
            <a:off x="8598601" y="5973687"/>
            <a:ext cx="1077218" cy="161583"/>
          </a:xfrm>
          <a:prstGeom prst="rect">
            <a:avLst/>
          </a:prstGeom>
          <a:noFill/>
        </p:spPr>
        <p:txBody>
          <a:bodyPr wrap="none" lIns="0" tIns="0" rIns="0" bIns="0" rtlCol="0">
            <a:spAutoFit/>
          </a:bodyPr>
          <a:lstStyle/>
          <a:p>
            <a:pPr algn="l"/>
            <a:r>
              <a:rPr lang="ja-JP" altLang="en-US" sz="1050">
                <a:solidFill>
                  <a:schemeClr val="accent3"/>
                </a:solidFill>
              </a:rPr>
              <a:t>オウンドメディア</a:t>
            </a:r>
            <a:endParaRPr kumimoji="1" lang="ja-JP" altLang="en-US" sz="1050" dirty="0">
              <a:solidFill>
                <a:schemeClr val="accent3"/>
              </a:solidFill>
            </a:endParaRPr>
          </a:p>
        </p:txBody>
      </p:sp>
      <p:sp>
        <p:nvSpPr>
          <p:cNvPr id="88" name="円/楕円 87">
            <a:extLst>
              <a:ext uri="{FF2B5EF4-FFF2-40B4-BE49-F238E27FC236}">
                <a16:creationId xmlns:a16="http://schemas.microsoft.com/office/drawing/2014/main" id="{8D54B85B-F69D-593B-C44F-60CC68F96CFF}"/>
              </a:ext>
            </a:extLst>
          </p:cNvPr>
          <p:cNvSpPr>
            <a:spLocks noChangeAspect="1"/>
          </p:cNvSpPr>
          <p:nvPr/>
        </p:nvSpPr>
        <p:spPr>
          <a:xfrm>
            <a:off x="9909931" y="4958826"/>
            <a:ext cx="900000" cy="900000"/>
          </a:xfrm>
          <a:prstGeom prst="ellipse">
            <a:avLst/>
          </a:prstGeom>
          <a:solidFill>
            <a:schemeClr val="accent4">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9" name="テキスト ボックス 88">
            <a:extLst>
              <a:ext uri="{FF2B5EF4-FFF2-40B4-BE49-F238E27FC236}">
                <a16:creationId xmlns:a16="http://schemas.microsoft.com/office/drawing/2014/main" id="{F99A7993-2CF9-8631-DB56-7FCAF558096F}"/>
              </a:ext>
            </a:extLst>
          </p:cNvPr>
          <p:cNvSpPr txBox="1"/>
          <p:nvPr/>
        </p:nvSpPr>
        <p:spPr>
          <a:xfrm>
            <a:off x="10090627" y="5973687"/>
            <a:ext cx="538609" cy="161583"/>
          </a:xfrm>
          <a:prstGeom prst="rect">
            <a:avLst/>
          </a:prstGeom>
          <a:noFill/>
        </p:spPr>
        <p:txBody>
          <a:bodyPr wrap="none" lIns="0" tIns="0" rIns="0" bIns="0" rtlCol="0">
            <a:spAutoFit/>
          </a:bodyPr>
          <a:lstStyle/>
          <a:p>
            <a:pPr algn="l"/>
            <a:r>
              <a:rPr lang="ja-JP" altLang="en-US" sz="1050">
                <a:solidFill>
                  <a:schemeClr val="accent3"/>
                </a:solidFill>
              </a:rPr>
              <a:t>資料請求</a:t>
            </a:r>
            <a:endParaRPr kumimoji="1" lang="ja-JP" altLang="en-US" sz="1050" dirty="0">
              <a:solidFill>
                <a:schemeClr val="accent3"/>
              </a:solidFill>
            </a:endParaRPr>
          </a:p>
        </p:txBody>
      </p:sp>
      <p:pic>
        <p:nvPicPr>
          <p:cNvPr id="92" name="グラフィックス 91">
            <a:extLst>
              <a:ext uri="{FF2B5EF4-FFF2-40B4-BE49-F238E27FC236}">
                <a16:creationId xmlns:a16="http://schemas.microsoft.com/office/drawing/2014/main" id="{0B14D3E6-AB04-5E08-2DC8-CA5E0920402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10125931" y="5118554"/>
            <a:ext cx="468000" cy="580545"/>
          </a:xfrm>
          <a:prstGeom prst="rect">
            <a:avLst/>
          </a:prstGeom>
        </p:spPr>
      </p:pic>
      <p:pic>
        <p:nvPicPr>
          <p:cNvPr id="99" name="グラフィックス 98" descr="ダブルタップ ジェスチャ 枠線">
            <a:extLst>
              <a:ext uri="{FF2B5EF4-FFF2-40B4-BE49-F238E27FC236}">
                <a16:creationId xmlns:a16="http://schemas.microsoft.com/office/drawing/2014/main" id="{22F244CE-8FAD-A2C0-B6AC-DA32F853C06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394016" y="2231093"/>
            <a:ext cx="645841" cy="645841"/>
          </a:xfrm>
          <a:prstGeom prst="rect">
            <a:avLst/>
          </a:prstGeom>
        </p:spPr>
      </p:pic>
      <p:sp>
        <p:nvSpPr>
          <p:cNvPr id="100" name="正方形/長方形 99">
            <a:extLst>
              <a:ext uri="{FF2B5EF4-FFF2-40B4-BE49-F238E27FC236}">
                <a16:creationId xmlns:a16="http://schemas.microsoft.com/office/drawing/2014/main" id="{10FAFB82-E848-4A9F-D2F0-3A8249CAE0C1}"/>
              </a:ext>
            </a:extLst>
          </p:cNvPr>
          <p:cNvSpPr/>
          <p:nvPr/>
        </p:nvSpPr>
        <p:spPr>
          <a:xfrm>
            <a:off x="8869930" y="5126955"/>
            <a:ext cx="560963" cy="563743"/>
          </a:xfrm>
          <a:prstGeom prst="rect">
            <a:avLst/>
          </a:prstGeom>
          <a:noFill/>
          <a:ln w="15875" cap="rnd">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1" name="テキスト ボックス 100">
            <a:extLst>
              <a:ext uri="{FF2B5EF4-FFF2-40B4-BE49-F238E27FC236}">
                <a16:creationId xmlns:a16="http://schemas.microsoft.com/office/drawing/2014/main" id="{2071A942-91AF-9DAA-A3A7-20747C6315C6}"/>
              </a:ext>
            </a:extLst>
          </p:cNvPr>
          <p:cNvSpPr txBox="1"/>
          <p:nvPr/>
        </p:nvSpPr>
        <p:spPr>
          <a:xfrm>
            <a:off x="8896478" y="5170979"/>
            <a:ext cx="442429" cy="307777"/>
          </a:xfrm>
          <a:prstGeom prst="rect">
            <a:avLst/>
          </a:prstGeom>
          <a:noFill/>
        </p:spPr>
        <p:txBody>
          <a:bodyPr wrap="none" lIns="0" tIns="0" rIns="0" bIns="0" rtlCol="0" anchor="ctr">
            <a:spAutoFit/>
          </a:bodyPr>
          <a:lstStyle/>
          <a:p>
            <a:pPr algn="l"/>
            <a:r>
              <a:rPr lang="en-US" altLang="ja-JP" sz="1000" dirty="0">
                <a:solidFill>
                  <a:schemeClr val="accent3"/>
                </a:solidFill>
                <a:latin typeface="Meiryo" panose="020B0604030504040204" pitchFamily="34" charset="-128"/>
                <a:ea typeface="Meiryo" panose="020B0604030504040204" pitchFamily="34" charset="-128"/>
              </a:rPr>
              <a:t>NISA</a:t>
            </a:r>
            <a:r>
              <a:rPr lang="ja-JP" altLang="en-US" sz="1000" dirty="0">
                <a:solidFill>
                  <a:schemeClr val="accent3"/>
                </a:solidFill>
                <a:latin typeface="Meiryo" panose="020B0604030504040204" pitchFamily="34" charset="-128"/>
                <a:ea typeface="Meiryo" panose="020B0604030504040204" pitchFamily="34" charset="-128"/>
              </a:rPr>
              <a:t>の</a:t>
            </a:r>
            <a:endParaRPr lang="en-US" altLang="ja-JP" sz="1000" dirty="0">
              <a:solidFill>
                <a:schemeClr val="accent3"/>
              </a:solidFill>
              <a:latin typeface="Meiryo" panose="020B0604030504040204" pitchFamily="34" charset="-128"/>
              <a:ea typeface="Meiryo" panose="020B0604030504040204" pitchFamily="34" charset="-128"/>
            </a:endParaRPr>
          </a:p>
          <a:p>
            <a:pPr algn="l"/>
            <a:r>
              <a:rPr lang="ja-JP" altLang="en-US" sz="1000" dirty="0">
                <a:solidFill>
                  <a:schemeClr val="accent3"/>
                </a:solidFill>
                <a:latin typeface="Meiryo" panose="020B0604030504040204" pitchFamily="34" charset="-128"/>
                <a:ea typeface="Meiryo" panose="020B0604030504040204" pitchFamily="34" charset="-128"/>
              </a:rPr>
              <a:t>始め方</a:t>
            </a:r>
            <a:endParaRPr kumimoji="1" lang="ja-JP" altLang="en-US" sz="1000" dirty="0">
              <a:solidFill>
                <a:schemeClr val="accent3"/>
              </a:solidFill>
              <a:latin typeface="Meiryo" panose="020B0604030504040204" pitchFamily="34" charset="-128"/>
              <a:ea typeface="Meiryo" panose="020B0604030504040204" pitchFamily="34" charset="-128"/>
            </a:endParaRPr>
          </a:p>
        </p:txBody>
      </p:sp>
      <p:sp>
        <p:nvSpPr>
          <p:cNvPr id="102" name="テキスト ボックス 101">
            <a:extLst>
              <a:ext uri="{FF2B5EF4-FFF2-40B4-BE49-F238E27FC236}">
                <a16:creationId xmlns:a16="http://schemas.microsoft.com/office/drawing/2014/main" id="{E0B3098D-19A1-7501-2FD9-A5B9B275F69F}"/>
              </a:ext>
            </a:extLst>
          </p:cNvPr>
          <p:cNvSpPr txBox="1"/>
          <p:nvPr/>
        </p:nvSpPr>
        <p:spPr>
          <a:xfrm>
            <a:off x="8933610" y="5552199"/>
            <a:ext cx="461665" cy="138499"/>
          </a:xfrm>
          <a:prstGeom prst="rect">
            <a:avLst/>
          </a:prstGeom>
          <a:noFill/>
        </p:spPr>
        <p:txBody>
          <a:bodyPr wrap="none" lIns="0" tIns="0" rIns="0" bIns="0" rtlCol="0" anchor="ctr">
            <a:spAutoFit/>
          </a:bodyPr>
          <a:lstStyle/>
          <a:p>
            <a:pPr algn="l"/>
            <a:r>
              <a:rPr lang="ja-JP" altLang="en-US" sz="900" dirty="0">
                <a:solidFill>
                  <a:schemeClr val="accent3"/>
                </a:solidFill>
                <a:latin typeface="Meiryo" panose="020B0604030504040204" pitchFamily="34" charset="-128"/>
                <a:ea typeface="Meiryo" panose="020B0604030504040204" pitchFamily="34" charset="-128"/>
              </a:rPr>
              <a:t>●●証券</a:t>
            </a:r>
            <a:endParaRPr kumimoji="1" lang="ja-JP" altLang="en-US" sz="900" dirty="0">
              <a:solidFill>
                <a:schemeClr val="accent3"/>
              </a:solidFill>
              <a:latin typeface="Meiryo" panose="020B0604030504040204" pitchFamily="34" charset="-128"/>
              <a:ea typeface="Meiryo" panose="020B0604030504040204" pitchFamily="34" charset="-128"/>
            </a:endParaRPr>
          </a:p>
        </p:txBody>
      </p:sp>
      <p:grpSp>
        <p:nvGrpSpPr>
          <p:cNvPr id="6" name="グループ化 5">
            <a:extLst>
              <a:ext uri="{FF2B5EF4-FFF2-40B4-BE49-F238E27FC236}">
                <a16:creationId xmlns:a16="http://schemas.microsoft.com/office/drawing/2014/main" id="{4545368B-890A-4675-006A-384F405DDA5F}"/>
              </a:ext>
            </a:extLst>
          </p:cNvPr>
          <p:cNvGrpSpPr/>
          <p:nvPr/>
        </p:nvGrpSpPr>
        <p:grpSpPr>
          <a:xfrm>
            <a:off x="1162974" y="4759573"/>
            <a:ext cx="2624181" cy="1306432"/>
            <a:chOff x="1162974" y="4759573"/>
            <a:chExt cx="2624181" cy="1306432"/>
          </a:xfrm>
        </p:grpSpPr>
        <p:pic>
          <p:nvPicPr>
            <p:cNvPr id="4" name="図 3">
              <a:extLst>
                <a:ext uri="{FF2B5EF4-FFF2-40B4-BE49-F238E27FC236}">
                  <a16:creationId xmlns:a16="http://schemas.microsoft.com/office/drawing/2014/main" id="{0C39DDC4-9519-005B-95C3-9D383C2455F5}"/>
                </a:ext>
              </a:extLst>
            </p:cNvPr>
            <p:cNvPicPr>
              <a:picLocks noChangeAspect="1"/>
            </p:cNvPicPr>
            <p:nvPr/>
          </p:nvPicPr>
          <p:blipFill rotWithShape="1">
            <a:blip r:embed="rId10" cstate="print">
              <a:alphaModFix amt="80000"/>
              <a:extLst>
                <a:ext uri="{28A0092B-C50C-407E-A947-70E740481C1C}">
                  <a14:useLocalDpi xmlns:a14="http://schemas.microsoft.com/office/drawing/2010/main"/>
                </a:ext>
              </a:extLst>
            </a:blip>
            <a:srcRect b="38059"/>
            <a:stretch/>
          </p:blipFill>
          <p:spPr>
            <a:xfrm>
              <a:off x="1162974" y="4759573"/>
              <a:ext cx="2624181" cy="1306432"/>
            </a:xfrm>
            <a:prstGeom prst="rect">
              <a:avLst/>
            </a:prstGeom>
          </p:spPr>
        </p:pic>
        <p:pic>
          <p:nvPicPr>
            <p:cNvPr id="9" name="図 8" descr="テキスト&#10;&#10;中程度の精度で自動的に生成された説明">
              <a:extLst>
                <a:ext uri="{FF2B5EF4-FFF2-40B4-BE49-F238E27FC236}">
                  <a16:creationId xmlns:a16="http://schemas.microsoft.com/office/drawing/2014/main" id="{A52FB6C4-19C9-3F94-2026-11E60F3DE214}"/>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1272664" y="4863232"/>
              <a:ext cx="2404800" cy="1202773"/>
            </a:xfrm>
            <a:prstGeom prst="rect">
              <a:avLst/>
            </a:prstGeom>
          </p:spPr>
        </p:pic>
        <p:sp>
          <p:nvSpPr>
            <p:cNvPr id="3" name="正方形/長方形 2">
              <a:extLst>
                <a:ext uri="{FF2B5EF4-FFF2-40B4-BE49-F238E27FC236}">
                  <a16:creationId xmlns:a16="http://schemas.microsoft.com/office/drawing/2014/main" id="{59CB3DAA-306B-8D3C-26A6-7745FF7394ED}"/>
                </a:ext>
              </a:extLst>
            </p:cNvPr>
            <p:cNvSpPr/>
            <p:nvPr/>
          </p:nvSpPr>
          <p:spPr>
            <a:xfrm>
              <a:off x="1308682" y="4890782"/>
              <a:ext cx="553674" cy="15100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 name="図 4">
              <a:extLst>
                <a:ext uri="{FF2B5EF4-FFF2-40B4-BE49-F238E27FC236}">
                  <a16:creationId xmlns:a16="http://schemas.microsoft.com/office/drawing/2014/main" id="{E6C12FAA-B42D-A3F8-BC7C-1C80757B03D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09556" y="4919520"/>
              <a:ext cx="527633" cy="51550"/>
            </a:xfrm>
            <a:prstGeom prst="rect">
              <a:avLst/>
            </a:prstGeom>
          </p:spPr>
        </p:pic>
      </p:grpSp>
    </p:spTree>
    <p:extLst>
      <p:ext uri="{BB962C8B-B14F-4D97-AF65-F5344CB8AC3E}">
        <p14:creationId xmlns:p14="http://schemas.microsoft.com/office/powerpoint/2010/main" val="36156371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a:extLst>
              <a:ext uri="{FF2B5EF4-FFF2-40B4-BE49-F238E27FC236}">
                <a16:creationId xmlns:a16="http://schemas.microsoft.com/office/drawing/2014/main" id="{781AFC03-6724-FD31-86E4-531E00B89432}"/>
              </a:ext>
            </a:extLst>
          </p:cNvPr>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a:stretch/>
        </p:blipFill>
        <p:spPr>
          <a:xfrm>
            <a:off x="2360989" y="2946932"/>
            <a:ext cx="1586282" cy="1464484"/>
          </a:xfrm>
        </p:spPr>
      </p:pic>
      <p:sp>
        <p:nvSpPr>
          <p:cNvPr id="5" name="テキスト プレースホルダー 4">
            <a:extLst>
              <a:ext uri="{FF2B5EF4-FFF2-40B4-BE49-F238E27FC236}">
                <a16:creationId xmlns:a16="http://schemas.microsoft.com/office/drawing/2014/main" id="{01EC15BD-3DA2-F629-3799-E95DFFD885CA}"/>
              </a:ext>
            </a:extLst>
          </p:cNvPr>
          <p:cNvSpPr>
            <a:spLocks noGrp="1"/>
          </p:cNvSpPr>
          <p:nvPr>
            <p:ph type="body" sz="quarter" idx="18"/>
          </p:nvPr>
        </p:nvSpPr>
        <p:spPr/>
        <p:txBody>
          <a:bodyPr/>
          <a:lstStyle/>
          <a:p>
            <a:r>
              <a:rPr lang="en-US" altLang="ja-JP" dirty="0"/>
              <a:t>04</a:t>
            </a:r>
            <a:endParaRPr lang="ja-JP" altLang="en-US"/>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p:txBody>
          <a:bodyPr wrap="none"/>
          <a:lstStyle/>
          <a:p>
            <a:r>
              <a:rPr lang="ja-JP" altLang="en-US"/>
              <a:t>クリエイティブ企画の</a:t>
            </a:r>
            <a:endParaRPr lang="en-US" altLang="ja-JP" dirty="0"/>
          </a:p>
          <a:p>
            <a:r>
              <a:rPr lang="ja-JP" altLang="en-US"/>
              <a:t>特徴・適正プロモーション</a:t>
            </a:r>
          </a:p>
        </p:txBody>
      </p:sp>
    </p:spTree>
    <p:extLst>
      <p:ext uri="{BB962C8B-B14F-4D97-AF65-F5344CB8AC3E}">
        <p14:creationId xmlns:p14="http://schemas.microsoft.com/office/powerpoint/2010/main" val="34336034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角丸四角形 13">
            <a:extLst>
              <a:ext uri="{FF2B5EF4-FFF2-40B4-BE49-F238E27FC236}">
                <a16:creationId xmlns:a16="http://schemas.microsoft.com/office/drawing/2014/main" id="{DF9D2925-D127-B33D-EC6A-1DD6031BB024}"/>
              </a:ext>
            </a:extLst>
          </p:cNvPr>
          <p:cNvSpPr/>
          <p:nvPr/>
        </p:nvSpPr>
        <p:spPr>
          <a:xfrm>
            <a:off x="8250288" y="2040727"/>
            <a:ext cx="3446463" cy="3896247"/>
          </a:xfrm>
          <a:prstGeom prst="roundRect">
            <a:avLst>
              <a:gd name="adj" fmla="val 0"/>
            </a:avLst>
          </a:prstGeom>
          <a:solidFill>
            <a:schemeClr val="accent2"/>
          </a:solidFill>
          <a:ln w="9525">
            <a:no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216000" numCol="1" spcCol="0" rtlCol="0" fromWordArt="0" anchor="b" anchorCtr="0" forceAA="0" compatLnSpc="1">
            <a:prstTxWarp prst="textNoShape">
              <a:avLst/>
            </a:prstTxWarp>
            <a:noAutofit/>
          </a:bodyPr>
          <a:lstStyle/>
          <a:p>
            <a:pPr algn="ctr">
              <a:lnSpc>
                <a:spcPct val="120000"/>
              </a:lnSpc>
            </a:pPr>
            <a:r>
              <a:rPr kumimoji="1" lang="ja-JP" altLang="en-US" sz="1200">
                <a:solidFill>
                  <a:schemeClr val="accent3"/>
                </a:solidFill>
              </a:rPr>
              <a:t>演出上のギミックで</a:t>
            </a:r>
          </a:p>
          <a:p>
            <a:pPr algn="ctr">
              <a:lnSpc>
                <a:spcPct val="120000"/>
              </a:lnSpc>
            </a:pPr>
            <a:r>
              <a:rPr kumimoji="1" lang="ja-JP" altLang="en-US" sz="1200" b="1">
                <a:solidFill>
                  <a:schemeClr val="accent6"/>
                </a:solidFill>
              </a:rPr>
              <a:t>検索などの行動を誘発</a:t>
            </a:r>
            <a:endParaRPr kumimoji="1" lang="ja-JP" altLang="en-US" sz="1200" b="1" dirty="0">
              <a:solidFill>
                <a:schemeClr val="accent6"/>
              </a:solidFill>
            </a:endParaRPr>
          </a:p>
        </p:txBody>
      </p:sp>
      <p:sp>
        <p:nvSpPr>
          <p:cNvPr id="11" name="角丸四角形 10">
            <a:extLst>
              <a:ext uri="{FF2B5EF4-FFF2-40B4-BE49-F238E27FC236}">
                <a16:creationId xmlns:a16="http://schemas.microsoft.com/office/drawing/2014/main" id="{3716EDA9-9C64-BAA0-4801-E7B5C62B2A92}"/>
              </a:ext>
            </a:extLst>
          </p:cNvPr>
          <p:cNvSpPr/>
          <p:nvPr/>
        </p:nvSpPr>
        <p:spPr>
          <a:xfrm>
            <a:off x="4372769" y="2040727"/>
            <a:ext cx="3446463" cy="3896247"/>
          </a:xfrm>
          <a:prstGeom prst="roundRect">
            <a:avLst>
              <a:gd name="adj" fmla="val 0"/>
            </a:avLst>
          </a:prstGeom>
          <a:solidFill>
            <a:schemeClr val="accent2"/>
          </a:solidFill>
          <a:ln w="9525">
            <a:no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216000" numCol="1" spcCol="0" rtlCol="0" fromWordArt="0" anchor="b" anchorCtr="0" forceAA="0" compatLnSpc="1">
            <a:prstTxWarp prst="textNoShape">
              <a:avLst/>
            </a:prstTxWarp>
            <a:noAutofit/>
          </a:bodyPr>
          <a:lstStyle/>
          <a:p>
            <a:pPr algn="ctr">
              <a:lnSpc>
                <a:spcPct val="120000"/>
              </a:lnSpc>
            </a:pPr>
            <a:r>
              <a:rPr kumimoji="1" lang="ja-JP" altLang="en-US" sz="1200">
                <a:solidFill>
                  <a:schemeClr val="accent3"/>
                </a:solidFill>
              </a:rPr>
              <a:t>ダイナミックなアニメーションが</a:t>
            </a:r>
          </a:p>
          <a:p>
            <a:pPr algn="ctr">
              <a:lnSpc>
                <a:spcPct val="120000"/>
              </a:lnSpc>
            </a:pPr>
            <a:r>
              <a:rPr kumimoji="1" lang="ja-JP" altLang="en-US" sz="1200" b="1">
                <a:solidFill>
                  <a:schemeClr val="accent6"/>
                </a:solidFill>
              </a:rPr>
              <a:t>強い印象を残す</a:t>
            </a:r>
            <a:endParaRPr kumimoji="1" lang="ja-JP" altLang="en-US" sz="1200" b="1" dirty="0">
              <a:solidFill>
                <a:schemeClr val="accent6"/>
              </a:solidFill>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クリエイティブ</a:t>
            </a:r>
            <a:endParaRPr kumimoji="1" lang="en-US" altLang="ja-JP" spc="0" dirty="0">
              <a:solidFill>
                <a:srgbClr val="FFFFFF"/>
              </a:solidFill>
            </a:endParaRPr>
          </a:p>
          <a:p>
            <a:r>
              <a:rPr kumimoji="1" lang="ja-JP" altLang="en-US" spc="0">
                <a:solidFill>
                  <a:srgbClr val="FFFFFF"/>
                </a:solidFill>
              </a:rPr>
              <a:t>企画</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a:t>クリエイティブ企画の特徴</a:t>
            </a:r>
          </a:p>
        </p:txBody>
      </p:sp>
      <p:sp>
        <p:nvSpPr>
          <p:cNvPr id="3" name="正方形/長方形 2">
            <a:extLst>
              <a:ext uri="{FF2B5EF4-FFF2-40B4-BE49-F238E27FC236}">
                <a16:creationId xmlns:a16="http://schemas.microsoft.com/office/drawing/2014/main" id="{BD68E225-9453-EF3A-20BA-670C6150C75F}"/>
              </a:ext>
            </a:extLst>
          </p:cNvPr>
          <p:cNvSpPr/>
          <p:nvPr/>
        </p:nvSpPr>
        <p:spPr>
          <a:xfrm>
            <a:off x="479424" y="1083274"/>
            <a:ext cx="11233151" cy="301621"/>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6"/>
                </a:solidFill>
                <a:effectLst/>
                <a:uLnTx/>
                <a:uFillTx/>
                <a:latin typeface="Meiryo" panose="020B0604030504040204" pitchFamily="34" charset="-128"/>
                <a:ea typeface="メイリオ"/>
                <a:cs typeface="+mn-lt"/>
              </a:rPr>
              <a:t>圧倒的なリーチ</a:t>
            </a:r>
            <a:r>
              <a:rPr kumimoji="0" lang="en-US" altLang="ja-JP"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a:t>
            </a:r>
            <a:r>
              <a:rPr kumimoji="0" lang="ja-JP" altLang="en-US" sz="1600" b="1" i="0" u="none" strike="noStrike" kern="0" cap="none" spc="0" normalizeH="0" baseline="0" noProof="0">
                <a:ln>
                  <a:noFill/>
                </a:ln>
                <a:solidFill>
                  <a:schemeClr val="accent6"/>
                </a:solidFill>
                <a:effectLst/>
                <a:uLnTx/>
                <a:uFillTx/>
                <a:latin typeface="Meiryo" panose="020B0604030504040204" pitchFamily="34" charset="-128"/>
                <a:ea typeface="メイリオ"/>
                <a:cs typeface="+mn-lt"/>
              </a:rPr>
              <a:t>視覚的インパクト</a:t>
            </a:r>
            <a:r>
              <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により、ブランドやメッセージの</a:t>
            </a:r>
            <a:r>
              <a:rPr kumimoji="0" lang="ja-JP" altLang="en-US" sz="1600" b="1" i="0" u="none" strike="noStrike" kern="0" cap="none" spc="0" normalizeH="0" baseline="0" noProof="0">
                <a:ln>
                  <a:noFill/>
                </a:ln>
                <a:solidFill>
                  <a:schemeClr val="accent6"/>
                </a:solidFill>
                <a:effectLst/>
                <a:uLnTx/>
                <a:uFillTx/>
                <a:latin typeface="Meiryo" panose="020B0604030504040204" pitchFamily="34" charset="-128"/>
                <a:ea typeface="メイリオ"/>
                <a:cs typeface="+mn-lt"/>
              </a:rPr>
              <a:t>瞬発的な認知・刷り込み</a:t>
            </a:r>
            <a:r>
              <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が可能</a:t>
            </a:r>
          </a:p>
        </p:txBody>
      </p:sp>
      <p:sp>
        <p:nvSpPr>
          <p:cNvPr id="5" name="角丸四角形 4">
            <a:extLst>
              <a:ext uri="{FF2B5EF4-FFF2-40B4-BE49-F238E27FC236}">
                <a16:creationId xmlns:a16="http://schemas.microsoft.com/office/drawing/2014/main" id="{D13334A3-63A0-3E63-DC7F-77499E5FE5A1}"/>
              </a:ext>
            </a:extLst>
          </p:cNvPr>
          <p:cNvSpPr/>
          <p:nvPr/>
        </p:nvSpPr>
        <p:spPr>
          <a:xfrm>
            <a:off x="479425" y="2040727"/>
            <a:ext cx="3446463" cy="3896247"/>
          </a:xfrm>
          <a:prstGeom prst="roundRect">
            <a:avLst>
              <a:gd name="adj" fmla="val 0"/>
            </a:avLst>
          </a:prstGeom>
          <a:solidFill>
            <a:schemeClr val="accent2"/>
          </a:solidFill>
          <a:ln w="9525">
            <a:no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216000" numCol="1" spcCol="0" rtlCol="0" fromWordArt="0" anchor="b" anchorCtr="0" forceAA="0" compatLnSpc="1">
            <a:prstTxWarp prst="textNoShape">
              <a:avLst/>
            </a:prstTxWarp>
            <a:noAutofit/>
          </a:bodyPr>
          <a:lstStyle/>
          <a:p>
            <a:pPr algn="ctr">
              <a:lnSpc>
                <a:spcPct val="120000"/>
              </a:lnSpc>
            </a:pPr>
            <a:r>
              <a:rPr kumimoji="1" lang="ja-JP" altLang="en-US" sz="1200" b="1">
                <a:solidFill>
                  <a:schemeClr val="accent6"/>
                </a:solidFill>
              </a:rPr>
              <a:t>圧倒的なリーチの</a:t>
            </a:r>
            <a:endParaRPr kumimoji="1" lang="en-US" altLang="ja-JP" sz="1200" b="1" dirty="0">
              <a:solidFill>
                <a:schemeClr val="accent6"/>
              </a:solidFill>
            </a:endParaRPr>
          </a:p>
          <a:p>
            <a:pPr algn="ctr">
              <a:lnSpc>
                <a:spcPct val="120000"/>
              </a:lnSpc>
            </a:pPr>
            <a:r>
              <a:rPr kumimoji="1" lang="ja-JP" altLang="en-US" sz="1200" b="1">
                <a:solidFill>
                  <a:schemeClr val="accent6"/>
                </a:solidFill>
              </a:rPr>
              <a:t>ブランドパネル</a:t>
            </a:r>
            <a:r>
              <a:rPr kumimoji="1" lang="ja-JP" altLang="en-US" sz="1200">
                <a:solidFill>
                  <a:schemeClr val="accent3"/>
                </a:solidFill>
              </a:rPr>
              <a:t>を起点に展開</a:t>
            </a:r>
            <a:endParaRPr kumimoji="1" lang="ja-JP" altLang="en-US" sz="1200" dirty="0">
              <a:solidFill>
                <a:schemeClr val="accent3"/>
              </a:solidFill>
            </a:endParaRPr>
          </a:p>
        </p:txBody>
      </p:sp>
      <p:sp>
        <p:nvSpPr>
          <p:cNvPr id="4" name="テキスト ボックス 3">
            <a:extLst>
              <a:ext uri="{FF2B5EF4-FFF2-40B4-BE49-F238E27FC236}">
                <a16:creationId xmlns:a16="http://schemas.microsoft.com/office/drawing/2014/main" id="{16165055-9246-2D18-17CB-CAE2C3E8103B}"/>
              </a:ext>
            </a:extLst>
          </p:cNvPr>
          <p:cNvSpPr txBox="1"/>
          <p:nvPr/>
        </p:nvSpPr>
        <p:spPr>
          <a:xfrm>
            <a:off x="433588" y="2435432"/>
            <a:ext cx="3538148" cy="743280"/>
          </a:xfrm>
          <a:prstGeom prst="rect">
            <a:avLst/>
          </a:prstGeom>
          <a:noFill/>
        </p:spPr>
        <p:txBody>
          <a:bodyPr wrap="none" rtlCol="0">
            <a:spAutoFit/>
          </a:bodyPr>
          <a:lstStyle/>
          <a:p>
            <a:pPr lvl="0" algn="ctr">
              <a:lnSpc>
                <a:spcPct val="120000"/>
              </a:lnSpc>
              <a:buClr>
                <a:srgbClr val="000000"/>
              </a:buClr>
            </a:pPr>
            <a:r>
              <a:rPr lang="en-US" altLang="ja-JP" b="1" kern="0" dirty="0">
                <a:solidFill>
                  <a:schemeClr val="accent3"/>
                </a:solidFill>
                <a:latin typeface="メイリオ" panose="020B0604030504040204" pitchFamily="50" charset="-128"/>
                <a:cs typeface="Arial"/>
                <a:sym typeface="Arial"/>
              </a:rPr>
              <a:t>Yahoo! JAPAN</a:t>
            </a:r>
            <a:r>
              <a:rPr lang="ja-JP" altLang="en-US" b="1" kern="0" dirty="0">
                <a:solidFill>
                  <a:schemeClr val="accent3"/>
                </a:solidFill>
                <a:latin typeface="メイリオ" panose="020B0604030504040204" pitchFamily="50" charset="-128"/>
                <a:cs typeface="Arial"/>
                <a:sym typeface="Arial"/>
              </a:rPr>
              <a:t>トップページの</a:t>
            </a:r>
          </a:p>
          <a:p>
            <a:pPr lvl="0" algn="ctr">
              <a:lnSpc>
                <a:spcPct val="120000"/>
              </a:lnSpc>
              <a:buClr>
                <a:srgbClr val="000000"/>
              </a:buClr>
            </a:pPr>
            <a:r>
              <a:rPr lang="ja-JP" altLang="en-US" b="1" kern="0" dirty="0">
                <a:solidFill>
                  <a:schemeClr val="accent3"/>
                </a:solidFill>
                <a:latin typeface="メイリオ" panose="020B0604030504040204" pitchFamily="50" charset="-128"/>
                <a:cs typeface="Arial"/>
                <a:sym typeface="Arial"/>
              </a:rPr>
              <a:t>広告から大量集客</a:t>
            </a:r>
          </a:p>
        </p:txBody>
      </p:sp>
      <p:sp>
        <p:nvSpPr>
          <p:cNvPr id="12" name="テキスト ボックス 11">
            <a:extLst>
              <a:ext uri="{FF2B5EF4-FFF2-40B4-BE49-F238E27FC236}">
                <a16:creationId xmlns:a16="http://schemas.microsoft.com/office/drawing/2014/main" id="{6E9FC6F0-FEB0-98D1-1F50-CC929A34FEE4}"/>
              </a:ext>
            </a:extLst>
          </p:cNvPr>
          <p:cNvSpPr txBox="1"/>
          <p:nvPr/>
        </p:nvSpPr>
        <p:spPr>
          <a:xfrm>
            <a:off x="4849505" y="2435432"/>
            <a:ext cx="2492990" cy="743280"/>
          </a:xfrm>
          <a:prstGeom prst="rect">
            <a:avLst/>
          </a:prstGeom>
          <a:noFill/>
        </p:spPr>
        <p:txBody>
          <a:bodyPr wrap="none" rtlCol="0">
            <a:spAutoFit/>
          </a:bodyPr>
          <a:lstStyle/>
          <a:p>
            <a:pPr lvl="0" algn="ctr">
              <a:lnSpc>
                <a:spcPct val="120000"/>
              </a:lnSpc>
              <a:buClr>
                <a:srgbClr val="000000"/>
              </a:buClr>
            </a:pPr>
            <a:r>
              <a:rPr lang="ja-JP" altLang="en-US" b="1" kern="0">
                <a:solidFill>
                  <a:schemeClr val="accent3"/>
                </a:solidFill>
                <a:latin typeface="メイリオ" panose="020B0604030504040204" pitchFamily="50" charset="-128"/>
                <a:cs typeface="Arial"/>
                <a:sym typeface="Arial"/>
              </a:rPr>
              <a:t>良質なインパクトが</a:t>
            </a:r>
            <a:br>
              <a:rPr lang="en-US" altLang="ja-JP" b="1" kern="0" dirty="0">
                <a:solidFill>
                  <a:schemeClr val="accent3"/>
                </a:solidFill>
                <a:latin typeface="メイリオ" panose="020B0604030504040204" pitchFamily="50" charset="-128"/>
                <a:cs typeface="Arial"/>
                <a:sym typeface="Arial"/>
              </a:rPr>
            </a:br>
            <a:r>
              <a:rPr lang="ja-JP" altLang="en-US" b="1" kern="0">
                <a:solidFill>
                  <a:schemeClr val="accent3"/>
                </a:solidFill>
                <a:latin typeface="メイリオ" panose="020B0604030504040204" pitchFamily="50" charset="-128"/>
                <a:cs typeface="Arial"/>
                <a:sym typeface="Arial"/>
              </a:rPr>
              <a:t>ブランドへの好意形成</a:t>
            </a:r>
            <a:endParaRPr lang="ja-JP" altLang="en-US" b="1" kern="0" dirty="0">
              <a:solidFill>
                <a:schemeClr val="accent3"/>
              </a:solidFill>
              <a:latin typeface="メイリオ" panose="020B0604030504040204" pitchFamily="50" charset="-128"/>
              <a:cs typeface="Arial"/>
              <a:sym typeface="Arial"/>
            </a:endParaRPr>
          </a:p>
        </p:txBody>
      </p:sp>
      <p:sp>
        <p:nvSpPr>
          <p:cNvPr id="15" name="テキスト ボックス 14">
            <a:extLst>
              <a:ext uri="{FF2B5EF4-FFF2-40B4-BE49-F238E27FC236}">
                <a16:creationId xmlns:a16="http://schemas.microsoft.com/office/drawing/2014/main" id="{63873A3E-63F1-63CF-E462-E05BDB1DB79C}"/>
              </a:ext>
            </a:extLst>
          </p:cNvPr>
          <p:cNvSpPr txBox="1"/>
          <p:nvPr/>
        </p:nvSpPr>
        <p:spPr>
          <a:xfrm>
            <a:off x="8842440" y="2435432"/>
            <a:ext cx="2262158" cy="743280"/>
          </a:xfrm>
          <a:prstGeom prst="rect">
            <a:avLst/>
          </a:prstGeom>
          <a:noFill/>
        </p:spPr>
        <p:txBody>
          <a:bodyPr wrap="none" rtlCol="0">
            <a:spAutoFit/>
          </a:bodyPr>
          <a:lstStyle/>
          <a:p>
            <a:pPr lvl="0" algn="ctr">
              <a:lnSpc>
                <a:spcPct val="120000"/>
              </a:lnSpc>
              <a:buClr>
                <a:srgbClr val="000000"/>
              </a:buClr>
            </a:pPr>
            <a:r>
              <a:rPr lang="ja-JP" altLang="en-US" b="1" kern="0">
                <a:solidFill>
                  <a:schemeClr val="accent3"/>
                </a:solidFill>
                <a:latin typeface="メイリオ" panose="020B0604030504040204" pitchFamily="50" charset="-128"/>
                <a:cs typeface="Arial"/>
                <a:sym typeface="Arial"/>
              </a:rPr>
              <a:t>ブランドへの関与を</a:t>
            </a:r>
            <a:br>
              <a:rPr lang="en-US" altLang="ja-JP" b="1" kern="0" dirty="0">
                <a:solidFill>
                  <a:schemeClr val="accent3"/>
                </a:solidFill>
                <a:latin typeface="メイリオ" panose="020B0604030504040204" pitchFamily="50" charset="-128"/>
                <a:cs typeface="Arial"/>
                <a:sym typeface="Arial"/>
              </a:rPr>
            </a:br>
            <a:r>
              <a:rPr lang="ja-JP" altLang="en-US" b="1" kern="0">
                <a:solidFill>
                  <a:schemeClr val="accent3"/>
                </a:solidFill>
                <a:latin typeface="メイリオ" panose="020B0604030504040204" pitchFamily="50" charset="-128"/>
                <a:cs typeface="Arial"/>
                <a:sym typeface="Arial"/>
              </a:rPr>
              <a:t>高める行動を喚起</a:t>
            </a:r>
            <a:endParaRPr lang="ja-JP" altLang="en-US" b="1" kern="0" dirty="0">
              <a:solidFill>
                <a:schemeClr val="accent3"/>
              </a:solidFill>
              <a:latin typeface="メイリオ" panose="020B0604030504040204" pitchFamily="50" charset="-128"/>
              <a:cs typeface="Arial"/>
              <a:sym typeface="Arial"/>
            </a:endParaRPr>
          </a:p>
        </p:txBody>
      </p:sp>
      <p:sp>
        <p:nvSpPr>
          <p:cNvPr id="47" name="テキスト ボックス 46">
            <a:extLst>
              <a:ext uri="{FF2B5EF4-FFF2-40B4-BE49-F238E27FC236}">
                <a16:creationId xmlns:a16="http://schemas.microsoft.com/office/drawing/2014/main" id="{A7A11C1F-9156-294F-0A18-4BE6946D9966}"/>
              </a:ext>
            </a:extLst>
          </p:cNvPr>
          <p:cNvSpPr txBox="1">
            <a:spLocks noChangeAspect="1"/>
          </p:cNvSpPr>
          <p:nvPr/>
        </p:nvSpPr>
        <p:spPr>
          <a:xfrm>
            <a:off x="1842655" y="1676350"/>
            <a:ext cx="720000" cy="720000"/>
          </a:xfrm>
          <a:prstGeom prst="ellipse">
            <a:avLst/>
          </a:prstGeom>
          <a:solidFill>
            <a:schemeClr val="accent6"/>
          </a:solidFill>
        </p:spPr>
        <p:txBody>
          <a:bodyPr wrap="none" tIns="108000" bIns="0" rtlCol="0" anchor="ctr">
            <a:noAutofit/>
          </a:bodyPr>
          <a:lstStyle/>
          <a:p>
            <a:pPr lvl="0" algn="ctr">
              <a:lnSpc>
                <a:spcPct val="120000"/>
              </a:lnSpc>
              <a:buClr>
                <a:srgbClr val="000000"/>
              </a:buClr>
            </a:pPr>
            <a:r>
              <a:rPr lang="en-US" altLang="ja-JP" sz="2800" b="1" kern="0" dirty="0">
                <a:solidFill>
                  <a:schemeClr val="bg1"/>
                </a:solidFill>
                <a:latin typeface="Segoe UI" panose="020B0502040204020203" pitchFamily="34" charset="0"/>
                <a:cs typeface="Segoe UI" panose="020B0502040204020203" pitchFamily="34" charset="0"/>
                <a:sym typeface="Arial"/>
              </a:rPr>
              <a:t>1</a:t>
            </a:r>
            <a:endParaRPr lang="ja-JP" altLang="en-US" sz="2800" b="1" kern="0" dirty="0">
              <a:solidFill>
                <a:schemeClr val="bg1"/>
              </a:solidFill>
              <a:latin typeface="Segoe UI" panose="020B0502040204020203" pitchFamily="34" charset="0"/>
              <a:cs typeface="Segoe UI" panose="020B0502040204020203" pitchFamily="34" charset="0"/>
              <a:sym typeface="Arial"/>
            </a:endParaRPr>
          </a:p>
        </p:txBody>
      </p:sp>
      <p:sp>
        <p:nvSpPr>
          <p:cNvPr id="55" name="テキスト ボックス 54">
            <a:extLst>
              <a:ext uri="{FF2B5EF4-FFF2-40B4-BE49-F238E27FC236}">
                <a16:creationId xmlns:a16="http://schemas.microsoft.com/office/drawing/2014/main" id="{AA15C4E0-F560-4D5C-A3A7-3E70F7F35F89}"/>
              </a:ext>
            </a:extLst>
          </p:cNvPr>
          <p:cNvSpPr txBox="1">
            <a:spLocks noChangeAspect="1"/>
          </p:cNvSpPr>
          <p:nvPr/>
        </p:nvSpPr>
        <p:spPr>
          <a:xfrm>
            <a:off x="5736000" y="1676350"/>
            <a:ext cx="720000" cy="720000"/>
          </a:xfrm>
          <a:prstGeom prst="ellipse">
            <a:avLst/>
          </a:prstGeom>
          <a:solidFill>
            <a:schemeClr val="accent6"/>
          </a:solidFill>
        </p:spPr>
        <p:txBody>
          <a:bodyPr wrap="none" tIns="108000" bIns="0" rtlCol="0" anchor="ctr">
            <a:noAutofit/>
          </a:bodyPr>
          <a:lstStyle/>
          <a:p>
            <a:pPr lvl="0" algn="ctr">
              <a:lnSpc>
                <a:spcPct val="120000"/>
              </a:lnSpc>
              <a:buClr>
                <a:srgbClr val="000000"/>
              </a:buClr>
            </a:pPr>
            <a:r>
              <a:rPr lang="en-US" altLang="ja-JP" sz="2800" b="1" kern="0" dirty="0">
                <a:solidFill>
                  <a:schemeClr val="bg1"/>
                </a:solidFill>
                <a:latin typeface="Segoe UI" panose="020B0502040204020203" pitchFamily="34" charset="0"/>
                <a:cs typeface="Segoe UI" panose="020B0502040204020203" pitchFamily="34" charset="0"/>
                <a:sym typeface="Arial"/>
              </a:rPr>
              <a:t>2</a:t>
            </a:r>
            <a:endParaRPr lang="ja-JP" altLang="en-US" sz="2800" b="1" kern="0" dirty="0">
              <a:solidFill>
                <a:schemeClr val="bg1"/>
              </a:solidFill>
              <a:latin typeface="Segoe UI" panose="020B0502040204020203" pitchFamily="34" charset="0"/>
              <a:cs typeface="Segoe UI" panose="020B0502040204020203" pitchFamily="34" charset="0"/>
              <a:sym typeface="Arial"/>
            </a:endParaRPr>
          </a:p>
        </p:txBody>
      </p:sp>
      <p:sp>
        <p:nvSpPr>
          <p:cNvPr id="68" name="テキスト ボックス 67">
            <a:extLst>
              <a:ext uri="{FF2B5EF4-FFF2-40B4-BE49-F238E27FC236}">
                <a16:creationId xmlns:a16="http://schemas.microsoft.com/office/drawing/2014/main" id="{A158336F-3CF7-807D-B4E2-6194990B9861}"/>
              </a:ext>
            </a:extLst>
          </p:cNvPr>
          <p:cNvSpPr txBox="1">
            <a:spLocks noChangeAspect="1"/>
          </p:cNvSpPr>
          <p:nvPr/>
        </p:nvSpPr>
        <p:spPr>
          <a:xfrm>
            <a:off x="9613518" y="1676350"/>
            <a:ext cx="720000" cy="720000"/>
          </a:xfrm>
          <a:prstGeom prst="ellipse">
            <a:avLst/>
          </a:prstGeom>
          <a:solidFill>
            <a:schemeClr val="accent6"/>
          </a:solidFill>
        </p:spPr>
        <p:txBody>
          <a:bodyPr wrap="none" tIns="108000" bIns="0" rtlCol="0" anchor="ctr">
            <a:noAutofit/>
          </a:bodyPr>
          <a:lstStyle/>
          <a:p>
            <a:pPr lvl="0" algn="ctr">
              <a:lnSpc>
                <a:spcPct val="120000"/>
              </a:lnSpc>
              <a:buClr>
                <a:srgbClr val="000000"/>
              </a:buClr>
            </a:pPr>
            <a:r>
              <a:rPr lang="en-US" altLang="ja-JP" sz="2800" b="1" kern="0" dirty="0">
                <a:solidFill>
                  <a:schemeClr val="bg1"/>
                </a:solidFill>
                <a:latin typeface="Segoe UI" panose="020B0502040204020203" pitchFamily="34" charset="0"/>
                <a:cs typeface="Segoe UI" panose="020B0502040204020203" pitchFamily="34" charset="0"/>
                <a:sym typeface="Arial"/>
              </a:rPr>
              <a:t>3</a:t>
            </a:r>
            <a:endParaRPr lang="ja-JP" altLang="en-US" sz="2800" b="1" kern="0" dirty="0">
              <a:solidFill>
                <a:schemeClr val="bg1"/>
              </a:solidFill>
              <a:latin typeface="Segoe UI" panose="020B0502040204020203" pitchFamily="34" charset="0"/>
              <a:cs typeface="Segoe UI" panose="020B0502040204020203" pitchFamily="34" charset="0"/>
              <a:sym typeface="Arial"/>
            </a:endParaRPr>
          </a:p>
        </p:txBody>
      </p:sp>
      <p:sp>
        <p:nvSpPr>
          <p:cNvPr id="70" name="テキスト ボックス 69">
            <a:extLst>
              <a:ext uri="{FF2B5EF4-FFF2-40B4-BE49-F238E27FC236}">
                <a16:creationId xmlns:a16="http://schemas.microsoft.com/office/drawing/2014/main" id="{12BD20DE-2B3A-73AE-2A09-2ECD2788CBB7}"/>
              </a:ext>
            </a:extLst>
          </p:cNvPr>
          <p:cNvSpPr txBox="1">
            <a:spLocks noChangeAspect="1"/>
          </p:cNvSpPr>
          <p:nvPr/>
        </p:nvSpPr>
        <p:spPr>
          <a:xfrm>
            <a:off x="1982082" y="1770053"/>
            <a:ext cx="441146" cy="176972"/>
          </a:xfrm>
          <a:prstGeom prst="rect">
            <a:avLst/>
          </a:prstGeom>
          <a:noFill/>
        </p:spPr>
        <p:txBody>
          <a:bodyPr wrap="none" tIns="0" bIns="0" rtlCol="0">
            <a:spAutoFit/>
          </a:bodyPr>
          <a:lstStyle/>
          <a:p>
            <a:pPr lvl="0" algn="ctr">
              <a:lnSpc>
                <a:spcPct val="120000"/>
              </a:lnSpc>
              <a:buClr>
                <a:srgbClr val="000000"/>
              </a:buClr>
            </a:pPr>
            <a:r>
              <a:rPr lang="ja-JP" altLang="en-US" sz="1000" b="1" kern="0">
                <a:solidFill>
                  <a:schemeClr val="bg1"/>
                </a:solidFill>
                <a:latin typeface="メイリオ" panose="020B0604030504040204" pitchFamily="50" charset="-128"/>
                <a:cs typeface="Arial"/>
                <a:sym typeface="Arial"/>
              </a:rPr>
              <a:t>特徴</a:t>
            </a:r>
            <a:endParaRPr lang="ja-JP" altLang="en-US" sz="2800" b="1" kern="0" dirty="0">
              <a:solidFill>
                <a:schemeClr val="bg1"/>
              </a:solidFill>
              <a:latin typeface="Segoe UI" panose="020B0502040204020203" pitchFamily="34" charset="0"/>
              <a:cs typeface="Segoe UI" panose="020B0502040204020203" pitchFamily="34" charset="0"/>
              <a:sym typeface="Arial"/>
            </a:endParaRPr>
          </a:p>
        </p:txBody>
      </p:sp>
      <p:sp>
        <p:nvSpPr>
          <p:cNvPr id="71" name="テキスト ボックス 70">
            <a:extLst>
              <a:ext uri="{FF2B5EF4-FFF2-40B4-BE49-F238E27FC236}">
                <a16:creationId xmlns:a16="http://schemas.microsoft.com/office/drawing/2014/main" id="{BDCCE595-980C-B12B-5ACE-1FF388A0A7B9}"/>
              </a:ext>
            </a:extLst>
          </p:cNvPr>
          <p:cNvSpPr txBox="1">
            <a:spLocks noChangeAspect="1"/>
          </p:cNvSpPr>
          <p:nvPr/>
        </p:nvSpPr>
        <p:spPr>
          <a:xfrm>
            <a:off x="5864969" y="1770053"/>
            <a:ext cx="441146" cy="176972"/>
          </a:xfrm>
          <a:prstGeom prst="rect">
            <a:avLst/>
          </a:prstGeom>
          <a:noFill/>
        </p:spPr>
        <p:txBody>
          <a:bodyPr wrap="none" tIns="0" bIns="0" rtlCol="0">
            <a:spAutoFit/>
          </a:bodyPr>
          <a:lstStyle/>
          <a:p>
            <a:pPr lvl="0" algn="ctr">
              <a:lnSpc>
                <a:spcPct val="120000"/>
              </a:lnSpc>
              <a:buClr>
                <a:srgbClr val="000000"/>
              </a:buClr>
            </a:pPr>
            <a:r>
              <a:rPr lang="ja-JP" altLang="en-US" sz="1000" b="1" kern="0">
                <a:solidFill>
                  <a:schemeClr val="bg1"/>
                </a:solidFill>
                <a:latin typeface="メイリオ" panose="020B0604030504040204" pitchFamily="50" charset="-128"/>
                <a:cs typeface="Arial"/>
                <a:sym typeface="Arial"/>
              </a:rPr>
              <a:t>特徴</a:t>
            </a:r>
            <a:endParaRPr lang="ja-JP" altLang="en-US" sz="2800" b="1" kern="0" dirty="0">
              <a:solidFill>
                <a:schemeClr val="bg1"/>
              </a:solidFill>
              <a:latin typeface="Segoe UI" panose="020B0502040204020203" pitchFamily="34" charset="0"/>
              <a:cs typeface="Segoe UI" panose="020B0502040204020203" pitchFamily="34" charset="0"/>
              <a:sym typeface="Arial"/>
            </a:endParaRPr>
          </a:p>
        </p:txBody>
      </p:sp>
      <p:sp>
        <p:nvSpPr>
          <p:cNvPr id="72" name="テキスト ボックス 71">
            <a:extLst>
              <a:ext uri="{FF2B5EF4-FFF2-40B4-BE49-F238E27FC236}">
                <a16:creationId xmlns:a16="http://schemas.microsoft.com/office/drawing/2014/main" id="{17524E5F-3A30-96E5-E19C-4E91208667AB}"/>
              </a:ext>
            </a:extLst>
          </p:cNvPr>
          <p:cNvSpPr txBox="1">
            <a:spLocks noChangeAspect="1"/>
          </p:cNvSpPr>
          <p:nvPr/>
        </p:nvSpPr>
        <p:spPr>
          <a:xfrm>
            <a:off x="9752945" y="1770053"/>
            <a:ext cx="441146" cy="176972"/>
          </a:xfrm>
          <a:prstGeom prst="rect">
            <a:avLst/>
          </a:prstGeom>
          <a:noFill/>
        </p:spPr>
        <p:txBody>
          <a:bodyPr wrap="none" tIns="0" bIns="0" rtlCol="0">
            <a:spAutoFit/>
          </a:bodyPr>
          <a:lstStyle/>
          <a:p>
            <a:pPr lvl="0" algn="ctr">
              <a:lnSpc>
                <a:spcPct val="120000"/>
              </a:lnSpc>
              <a:buClr>
                <a:srgbClr val="000000"/>
              </a:buClr>
            </a:pPr>
            <a:r>
              <a:rPr lang="ja-JP" altLang="en-US" sz="1000" b="1" kern="0">
                <a:solidFill>
                  <a:schemeClr val="bg1"/>
                </a:solidFill>
                <a:latin typeface="メイリオ" panose="020B0604030504040204" pitchFamily="50" charset="-128"/>
                <a:cs typeface="Arial"/>
                <a:sym typeface="Arial"/>
              </a:rPr>
              <a:t>特徴</a:t>
            </a:r>
            <a:endParaRPr lang="ja-JP" altLang="en-US" sz="2800" b="1" kern="0" dirty="0">
              <a:solidFill>
                <a:schemeClr val="bg1"/>
              </a:solidFill>
              <a:latin typeface="Segoe UI" panose="020B0502040204020203" pitchFamily="34" charset="0"/>
              <a:cs typeface="Segoe UI" panose="020B0502040204020203" pitchFamily="34" charset="0"/>
              <a:sym typeface="Arial"/>
            </a:endParaRPr>
          </a:p>
        </p:txBody>
      </p:sp>
      <p:pic>
        <p:nvPicPr>
          <p:cNvPr id="26" name="図 25">
            <a:extLst>
              <a:ext uri="{FF2B5EF4-FFF2-40B4-BE49-F238E27FC236}">
                <a16:creationId xmlns:a16="http://schemas.microsoft.com/office/drawing/2014/main" id="{B31C5AD3-CF0C-EA3C-3551-F60E9354540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67260" y="3321377"/>
            <a:ext cx="989078" cy="1859466"/>
          </a:xfrm>
          <a:prstGeom prst="rect">
            <a:avLst/>
          </a:prstGeom>
          <a:ln>
            <a:solidFill>
              <a:schemeClr val="bg2"/>
            </a:solidFill>
          </a:ln>
        </p:spPr>
      </p:pic>
      <p:pic>
        <p:nvPicPr>
          <p:cNvPr id="27" name="図 26">
            <a:extLst>
              <a:ext uri="{FF2B5EF4-FFF2-40B4-BE49-F238E27FC236}">
                <a16:creationId xmlns:a16="http://schemas.microsoft.com/office/drawing/2014/main" id="{F87B0596-37B3-86AA-2AD9-69EF2F801C5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242006" y="3321378"/>
            <a:ext cx="989077" cy="1859466"/>
          </a:xfrm>
          <a:prstGeom prst="rect">
            <a:avLst/>
          </a:prstGeom>
          <a:ln>
            <a:solidFill>
              <a:schemeClr val="bg2"/>
            </a:solidFill>
          </a:ln>
        </p:spPr>
      </p:pic>
      <p:pic>
        <p:nvPicPr>
          <p:cNvPr id="10" name="図 9" descr="グラフィカル ユーザー インターフェイス が含まれている画像&#10;&#10;自動的に生成された説明">
            <a:extLst>
              <a:ext uri="{FF2B5EF4-FFF2-40B4-BE49-F238E27FC236}">
                <a16:creationId xmlns:a16="http://schemas.microsoft.com/office/drawing/2014/main" id="{F2ABA722-BF7F-6C87-1997-367B13DDA24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176252" y="3255559"/>
            <a:ext cx="1113534" cy="1940275"/>
          </a:xfrm>
          <a:prstGeom prst="rect">
            <a:avLst/>
          </a:prstGeom>
          <a:effectLst/>
        </p:spPr>
      </p:pic>
      <p:pic>
        <p:nvPicPr>
          <p:cNvPr id="9" name="図 8" descr="グラフィカル ユーザー インターフェイス が含まれている画像&#10;&#10;自動的に生成された説明">
            <a:extLst>
              <a:ext uri="{FF2B5EF4-FFF2-40B4-BE49-F238E27FC236}">
                <a16:creationId xmlns:a16="http://schemas.microsoft.com/office/drawing/2014/main" id="{DBB83CB2-908A-8DDF-E758-7180EA8A1D1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911943" y="3255559"/>
            <a:ext cx="1113534" cy="1940275"/>
          </a:xfrm>
          <a:prstGeom prst="rect">
            <a:avLst/>
          </a:prstGeom>
          <a:effectLst/>
        </p:spPr>
      </p:pic>
      <p:grpSp>
        <p:nvGrpSpPr>
          <p:cNvPr id="18" name="グループ化 17">
            <a:extLst>
              <a:ext uri="{FF2B5EF4-FFF2-40B4-BE49-F238E27FC236}">
                <a16:creationId xmlns:a16="http://schemas.microsoft.com/office/drawing/2014/main" id="{ACE192F1-96AD-1B74-A3DF-42C8EA517F3C}"/>
              </a:ext>
            </a:extLst>
          </p:cNvPr>
          <p:cNvGrpSpPr>
            <a:grpSpLocks noChangeAspect="1"/>
          </p:cNvGrpSpPr>
          <p:nvPr/>
        </p:nvGrpSpPr>
        <p:grpSpPr>
          <a:xfrm>
            <a:off x="9299979" y="3340608"/>
            <a:ext cx="1332000" cy="1864458"/>
            <a:chOff x="9264730" y="3251040"/>
            <a:chExt cx="1417576" cy="1984242"/>
          </a:xfrm>
        </p:grpSpPr>
        <p:pic>
          <p:nvPicPr>
            <p:cNvPr id="28" name="図 27">
              <a:extLst>
                <a:ext uri="{FF2B5EF4-FFF2-40B4-BE49-F238E27FC236}">
                  <a16:creationId xmlns:a16="http://schemas.microsoft.com/office/drawing/2014/main" id="{8CD78E77-A24B-D1FA-3250-3FDA55ABE9D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264730" y="3344742"/>
              <a:ext cx="1417576" cy="1890540"/>
            </a:xfrm>
            <a:prstGeom prst="rect">
              <a:avLst/>
            </a:prstGeom>
            <a:ln>
              <a:noFill/>
            </a:ln>
          </p:spPr>
        </p:pic>
        <p:sp>
          <p:nvSpPr>
            <p:cNvPr id="17" name="正方形/長方形 16">
              <a:extLst>
                <a:ext uri="{FF2B5EF4-FFF2-40B4-BE49-F238E27FC236}">
                  <a16:creationId xmlns:a16="http://schemas.microsoft.com/office/drawing/2014/main" id="{25396617-EAC8-9B41-C261-7D2354CF172A}"/>
                </a:ext>
              </a:extLst>
            </p:cNvPr>
            <p:cNvSpPr/>
            <p:nvPr/>
          </p:nvSpPr>
          <p:spPr>
            <a:xfrm>
              <a:off x="9264730" y="3251040"/>
              <a:ext cx="1417576" cy="9370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16" name="図 15" descr="グラフィカル ユーザー インターフェイス が含まれている画像&#10;&#10;自動的に生成された説明">
            <a:extLst>
              <a:ext uri="{FF2B5EF4-FFF2-40B4-BE49-F238E27FC236}">
                <a16:creationId xmlns:a16="http://schemas.microsoft.com/office/drawing/2014/main" id="{0537A3E9-DCA4-3BB6-2670-3A6A40BE53C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2"/>
          <a:stretch/>
        </p:blipFill>
        <p:spPr>
          <a:xfrm>
            <a:off x="9197618" y="3251040"/>
            <a:ext cx="1539923" cy="1955226"/>
          </a:xfrm>
          <a:prstGeom prst="rect">
            <a:avLst/>
          </a:prstGeom>
          <a:effectLst/>
        </p:spPr>
      </p:pic>
      <p:grpSp>
        <p:nvGrpSpPr>
          <p:cNvPr id="41" name="グループ化 40">
            <a:extLst>
              <a:ext uri="{FF2B5EF4-FFF2-40B4-BE49-F238E27FC236}">
                <a16:creationId xmlns:a16="http://schemas.microsoft.com/office/drawing/2014/main" id="{F89A427C-2D9A-9930-4571-A03D52E2642E}"/>
              </a:ext>
            </a:extLst>
          </p:cNvPr>
          <p:cNvGrpSpPr/>
          <p:nvPr/>
        </p:nvGrpSpPr>
        <p:grpSpPr>
          <a:xfrm>
            <a:off x="979600" y="3757109"/>
            <a:ext cx="780767" cy="1423734"/>
            <a:chOff x="-474614" y="2290410"/>
            <a:chExt cx="780767" cy="1423734"/>
          </a:xfrm>
        </p:grpSpPr>
        <p:pic>
          <p:nvPicPr>
            <p:cNvPr id="36" name="図 35">
              <a:extLst>
                <a:ext uri="{FF2B5EF4-FFF2-40B4-BE49-F238E27FC236}">
                  <a16:creationId xmlns:a16="http://schemas.microsoft.com/office/drawing/2014/main" id="{885EFC58-B110-8EB7-6F34-FFB8923731E9}"/>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b="18441"/>
            <a:stretch/>
          </p:blipFill>
          <p:spPr>
            <a:xfrm>
              <a:off x="-474614" y="2290410"/>
              <a:ext cx="780767" cy="1423734"/>
            </a:xfrm>
            <a:prstGeom prst="rect">
              <a:avLst/>
            </a:prstGeom>
          </p:spPr>
        </p:pic>
        <p:pic>
          <p:nvPicPr>
            <p:cNvPr id="38" name="図 37">
              <a:extLst>
                <a:ext uri="{FF2B5EF4-FFF2-40B4-BE49-F238E27FC236}">
                  <a16:creationId xmlns:a16="http://schemas.microsoft.com/office/drawing/2014/main" id="{7313663A-D416-5EBE-7646-B4E6F00CD7AA}"/>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283382" y="2337946"/>
              <a:ext cx="398302" cy="58404"/>
            </a:xfrm>
            <a:prstGeom prst="rect">
              <a:avLst/>
            </a:prstGeom>
          </p:spPr>
        </p:pic>
        <p:pic>
          <p:nvPicPr>
            <p:cNvPr id="19" name="図 18">
              <a:extLst>
                <a:ext uri="{FF2B5EF4-FFF2-40B4-BE49-F238E27FC236}">
                  <a16:creationId xmlns:a16="http://schemas.microsoft.com/office/drawing/2014/main" id="{9F6E27D9-8EBB-BE9B-CD2C-D765506D2BA0}"/>
                </a:ext>
              </a:extLst>
            </p:cNvPr>
            <p:cNvPicPr>
              <a:picLocks noChangeAspect="1"/>
            </p:cNvPicPr>
            <p:nvPr/>
          </p:nvPicPr>
          <p:blipFill>
            <a:blip r:embed="rId11"/>
            <a:stretch>
              <a:fillRect/>
            </a:stretch>
          </p:blipFill>
          <p:spPr>
            <a:xfrm>
              <a:off x="-420580" y="2403784"/>
              <a:ext cx="670534" cy="172550"/>
            </a:xfrm>
            <a:prstGeom prst="rect">
              <a:avLst/>
            </a:prstGeom>
          </p:spPr>
        </p:pic>
        <p:pic>
          <p:nvPicPr>
            <p:cNvPr id="40" name="図 39">
              <a:extLst>
                <a:ext uri="{FF2B5EF4-FFF2-40B4-BE49-F238E27FC236}">
                  <a16:creationId xmlns:a16="http://schemas.microsoft.com/office/drawing/2014/main" id="{02090E27-2296-40AF-7A0F-562E50FB360F}"/>
                </a:ext>
              </a:extLst>
            </p:cNvPr>
            <p:cNvPicPr>
              <a:picLocks noChangeAspect="1"/>
            </p:cNvPicPr>
            <p:nvPr/>
          </p:nvPicPr>
          <p:blipFill rotWithShape="1">
            <a:blip r:embed="rId12"/>
            <a:srcRect b="22711"/>
            <a:stretch/>
          </p:blipFill>
          <p:spPr>
            <a:xfrm>
              <a:off x="-417749" y="2987509"/>
              <a:ext cx="663945" cy="726635"/>
            </a:xfrm>
            <a:prstGeom prst="rect">
              <a:avLst/>
            </a:prstGeom>
          </p:spPr>
        </p:pic>
      </p:grpSp>
      <p:cxnSp>
        <p:nvCxnSpPr>
          <p:cNvPr id="34" name="直線コネクタ 33">
            <a:extLst>
              <a:ext uri="{FF2B5EF4-FFF2-40B4-BE49-F238E27FC236}">
                <a16:creationId xmlns:a16="http://schemas.microsoft.com/office/drawing/2014/main" id="{177D85D1-AB83-26A6-79F8-1CA216C1B60B}"/>
              </a:ext>
            </a:extLst>
          </p:cNvPr>
          <p:cNvCxnSpPr>
            <a:cxnSpLocks/>
          </p:cNvCxnSpPr>
          <p:nvPr/>
        </p:nvCxnSpPr>
        <p:spPr>
          <a:xfrm flipV="1">
            <a:off x="1533589" y="4069681"/>
            <a:ext cx="821773" cy="210006"/>
          </a:xfrm>
          <a:prstGeom prst="line">
            <a:avLst/>
          </a:prstGeom>
          <a:ln w="38100" cap="sq">
            <a:solidFill>
              <a:schemeClr val="accent6"/>
            </a:solidFill>
            <a:prstDash val="solid"/>
          </a:ln>
        </p:spPr>
        <p:style>
          <a:lnRef idx="1">
            <a:schemeClr val="accent1"/>
          </a:lnRef>
          <a:fillRef idx="0">
            <a:schemeClr val="accent1"/>
          </a:fillRef>
          <a:effectRef idx="0">
            <a:schemeClr val="accent1"/>
          </a:effectRef>
          <a:fontRef idx="minor">
            <a:schemeClr val="tx1"/>
          </a:fontRef>
        </p:style>
      </p:cxnSp>
      <p:pic>
        <p:nvPicPr>
          <p:cNvPr id="31" name="図 30">
            <a:extLst>
              <a:ext uri="{FF2B5EF4-FFF2-40B4-BE49-F238E27FC236}">
                <a16:creationId xmlns:a16="http://schemas.microsoft.com/office/drawing/2014/main" id="{87F90F48-DEB4-5BFC-3264-C9BCE73B1E5C}"/>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1987145" y="3344742"/>
            <a:ext cx="1533729" cy="1533729"/>
          </a:xfrm>
          <a:prstGeom prst="ellipse">
            <a:avLst/>
          </a:prstGeom>
          <a:ln w="38100">
            <a:solidFill>
              <a:schemeClr val="accent6"/>
            </a:solidFill>
          </a:ln>
        </p:spPr>
      </p:pic>
      <p:pic>
        <p:nvPicPr>
          <p:cNvPr id="21" name="図 20" descr="カップに入った飲み物&#10;&#10;自動的に生成された説明">
            <a:extLst>
              <a:ext uri="{FF2B5EF4-FFF2-40B4-BE49-F238E27FC236}">
                <a16:creationId xmlns:a16="http://schemas.microsoft.com/office/drawing/2014/main" id="{A064CB37-58E6-7905-E846-EF5ED3D462FD}"/>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34489" y="4061881"/>
            <a:ext cx="672000" cy="378000"/>
          </a:xfrm>
          <a:prstGeom prst="rect">
            <a:avLst/>
          </a:prstGeom>
        </p:spPr>
      </p:pic>
      <p:sp>
        <p:nvSpPr>
          <p:cNvPr id="6" name="テキスト ボックス 5">
            <a:extLst>
              <a:ext uri="{FF2B5EF4-FFF2-40B4-BE49-F238E27FC236}">
                <a16:creationId xmlns:a16="http://schemas.microsoft.com/office/drawing/2014/main" id="{ACFB0150-7B56-C47C-0647-362CE4904802}"/>
              </a:ext>
            </a:extLst>
          </p:cNvPr>
          <p:cNvSpPr txBox="1"/>
          <p:nvPr/>
        </p:nvSpPr>
        <p:spPr>
          <a:xfrm>
            <a:off x="1819957" y="5995282"/>
            <a:ext cx="2137254" cy="215444"/>
          </a:xfrm>
          <a:prstGeom prst="rect">
            <a:avLst/>
          </a:prstGeom>
          <a:noFill/>
        </p:spPr>
        <p:txBody>
          <a:bodyPr wrap="square">
            <a:spAutoFit/>
          </a:bodyPr>
          <a:lstStyle/>
          <a:p>
            <a:pPr algn="r"/>
            <a:r>
              <a:rPr lang="ja-JP" altLang="en-US" sz="800" dirty="0">
                <a:solidFill>
                  <a:schemeClr val="accent3"/>
                </a:solidFill>
                <a:latin typeface="+mn-ea"/>
              </a:rPr>
              <a:t>＊</a:t>
            </a:r>
            <a:r>
              <a:rPr lang="ja-JP" altLang="en-US" sz="800" b="0" i="0" dirty="0">
                <a:solidFill>
                  <a:schemeClr val="accent3"/>
                </a:solidFill>
                <a:effectLst/>
                <a:latin typeface="+mn-ea"/>
              </a:rPr>
              <a:t>クリエイティブ例は</a:t>
            </a:r>
            <a:r>
              <a:rPr lang="en-US" altLang="ja-JP" sz="800" b="0" i="0" dirty="0">
                <a:solidFill>
                  <a:schemeClr val="accent3"/>
                </a:solidFill>
                <a:effectLst/>
                <a:latin typeface="+mn-ea"/>
              </a:rPr>
              <a:t>2023</a:t>
            </a:r>
            <a:r>
              <a:rPr lang="ja-JP" altLang="en-US" sz="800" b="0" i="0" dirty="0">
                <a:solidFill>
                  <a:schemeClr val="accent3"/>
                </a:solidFill>
                <a:effectLst/>
                <a:latin typeface="+mn-ea"/>
              </a:rPr>
              <a:t>年当時のもの</a:t>
            </a:r>
            <a:endParaRPr lang="en-US" altLang="ja-JP" sz="800" dirty="0">
              <a:solidFill>
                <a:schemeClr val="accent3"/>
              </a:solidFill>
              <a:effectLst/>
              <a:latin typeface="+mn-ea"/>
            </a:endParaRPr>
          </a:p>
        </p:txBody>
      </p:sp>
    </p:spTree>
    <p:extLst>
      <p:ext uri="{BB962C8B-B14F-4D97-AF65-F5344CB8AC3E}">
        <p14:creationId xmlns:p14="http://schemas.microsoft.com/office/powerpoint/2010/main" val="1107946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図 33">
            <a:extLst>
              <a:ext uri="{FF2B5EF4-FFF2-40B4-BE49-F238E27FC236}">
                <a16:creationId xmlns:a16="http://schemas.microsoft.com/office/drawing/2014/main" id="{D763FCAA-5B8C-74C3-2DAC-23A756507BC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01166" y="2872556"/>
            <a:ext cx="4327306" cy="3478021"/>
          </a:xfrm>
          <a:prstGeom prst="rect">
            <a:avLst/>
          </a:prstGeom>
        </p:spPr>
      </p:pic>
      <p:pic>
        <p:nvPicPr>
          <p:cNvPr id="5" name="図 4">
            <a:extLst>
              <a:ext uri="{FF2B5EF4-FFF2-40B4-BE49-F238E27FC236}">
                <a16:creationId xmlns:a16="http://schemas.microsoft.com/office/drawing/2014/main" id="{3CBCA208-C32D-50FD-C121-C8C2ED502FD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5"/>
          <a:stretch/>
        </p:blipFill>
        <p:spPr>
          <a:xfrm>
            <a:off x="6989961" y="3053973"/>
            <a:ext cx="3949332" cy="2198160"/>
          </a:xfrm>
          <a:prstGeom prst="rect">
            <a:avLst/>
          </a:prstGeom>
        </p:spPr>
      </p:pic>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クリエイティブ</a:t>
            </a:r>
            <a:endParaRPr kumimoji="1" lang="en-US" altLang="ja-JP" spc="0" dirty="0">
              <a:solidFill>
                <a:srgbClr val="FFFFFF"/>
              </a:solidFill>
            </a:endParaRPr>
          </a:p>
          <a:p>
            <a:r>
              <a:rPr kumimoji="1" lang="ja-JP" altLang="en-US" spc="0">
                <a:solidFill>
                  <a:srgbClr val="FFFFFF"/>
                </a:solidFill>
              </a:rPr>
              <a:t>企画</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sz="1600" dirty="0"/>
              <a:t>特徴</a:t>
            </a:r>
            <a:r>
              <a:rPr lang="ja-JP" altLang="en-US" sz="2400" dirty="0"/>
              <a:t>①</a:t>
            </a:r>
            <a:r>
              <a:rPr lang="ja-JP" altLang="en-US" dirty="0"/>
              <a:t>：</a:t>
            </a:r>
            <a:r>
              <a:rPr lang="en-US" altLang="ja-JP" dirty="0"/>
              <a:t>Yahoo! JAPAN </a:t>
            </a:r>
            <a:r>
              <a:rPr lang="ja-JP" altLang="en-US" dirty="0"/>
              <a:t>トップページの</a:t>
            </a:r>
            <a:endParaRPr lang="en-US" altLang="ja-JP" dirty="0"/>
          </a:p>
          <a:p>
            <a:r>
              <a:rPr lang="ja-JP" altLang="en-US" dirty="0"/>
              <a:t>　　　　広告から大量集客</a:t>
            </a:r>
          </a:p>
        </p:txBody>
      </p:sp>
      <p:sp>
        <p:nvSpPr>
          <p:cNvPr id="3" name="正方形/長方形 2">
            <a:extLst>
              <a:ext uri="{FF2B5EF4-FFF2-40B4-BE49-F238E27FC236}">
                <a16:creationId xmlns:a16="http://schemas.microsoft.com/office/drawing/2014/main" id="{BD68E225-9453-EF3A-20BA-670C6150C75F}"/>
              </a:ext>
            </a:extLst>
          </p:cNvPr>
          <p:cNvSpPr/>
          <p:nvPr/>
        </p:nvSpPr>
        <p:spPr>
          <a:xfrm>
            <a:off x="479424" y="1083274"/>
            <a:ext cx="11233151" cy="621709"/>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主要他媒体を利用しないユーザーも大量に抱える</a:t>
            </a:r>
            <a:r>
              <a:rPr kumimoji="0" lang="en-US" altLang="ja-JP"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Yahoo! JAPAN </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トップページのリーチ力を生かし、</a:t>
            </a:r>
            <a:endParaRPr kumimoji="0" lang="en-US" altLang="ja-JP"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短期集中プロモーションで効果を発揮</a:t>
            </a:r>
          </a:p>
        </p:txBody>
      </p:sp>
      <p:sp>
        <p:nvSpPr>
          <p:cNvPr id="11" name="角丸四角形 86">
            <a:extLst>
              <a:ext uri="{FF2B5EF4-FFF2-40B4-BE49-F238E27FC236}">
                <a16:creationId xmlns:a16="http://schemas.microsoft.com/office/drawing/2014/main" id="{7CF9B6F9-E8C1-6652-AC27-396550DA4F2A}"/>
              </a:ext>
            </a:extLst>
          </p:cNvPr>
          <p:cNvSpPr/>
          <p:nvPr/>
        </p:nvSpPr>
        <p:spPr>
          <a:xfrm>
            <a:off x="512456" y="2469884"/>
            <a:ext cx="5472113" cy="3785594"/>
          </a:xfrm>
          <a:prstGeom prst="roundRect">
            <a:avLst>
              <a:gd name="adj" fmla="val 0"/>
            </a:avLst>
          </a:prstGeom>
          <a:solidFill>
            <a:schemeClr val="accent2"/>
          </a:solidFill>
          <a:ln w="19050" cap="flat" cmpd="sng" algn="ctr">
            <a:noFill/>
            <a:prstDash val="sysDash"/>
          </a:ln>
          <a:effectLst>
            <a:outerShdw blurRad="38100" dist="25400" dir="2700000" algn="tl" rotWithShape="0">
              <a:schemeClr val="accent6">
                <a:lumMod val="75000"/>
                <a:alpha val="4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游ゴシック" panose="020B0400000000000000" pitchFamily="50" charset="-128"/>
              <a:ea typeface="游ゴシック" panose="020B0400000000000000" pitchFamily="50" charset="-128"/>
            </a:endParaRPr>
          </a:p>
        </p:txBody>
      </p:sp>
      <p:sp>
        <p:nvSpPr>
          <p:cNvPr id="12" name="タイトル 7">
            <a:extLst>
              <a:ext uri="{FF2B5EF4-FFF2-40B4-BE49-F238E27FC236}">
                <a16:creationId xmlns:a16="http://schemas.microsoft.com/office/drawing/2014/main" id="{693ACEAE-9D42-1020-5BD4-BB980503EF7B}"/>
              </a:ext>
            </a:extLst>
          </p:cNvPr>
          <p:cNvSpPr txBox="1">
            <a:spLocks/>
          </p:cNvSpPr>
          <p:nvPr/>
        </p:nvSpPr>
        <p:spPr>
          <a:xfrm>
            <a:off x="580755" y="2579066"/>
            <a:ext cx="1765365" cy="397265"/>
          </a:xfrm>
          <a:prstGeom prst="roundRect">
            <a:avLst>
              <a:gd name="adj" fmla="val 50000"/>
            </a:avLst>
          </a:prstGeom>
          <a:solidFill>
            <a:schemeClr val="bg1"/>
          </a:solidFill>
        </p:spPr>
        <p:txBody>
          <a:bodyPr vert="horz" lIns="91440" tIns="45720" rIns="91440" bIns="45720" rtlCol="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lang="en-US" altLang="ja-JP" sz="1400" b="1" dirty="0">
                <a:solidFill>
                  <a:schemeClr val="accent6"/>
                </a:solidFill>
                <a:latin typeface="Meiryo" panose="020B0604030504040204" pitchFamily="34" charset="-128"/>
                <a:ea typeface="Meiryo" panose="020B0604030504040204" pitchFamily="34" charset="-128"/>
                <a:cs typeface="メイリオ" panose="020B0604030504040204" pitchFamily="50" charset="-128"/>
              </a:rPr>
              <a:t>Web all 100%</a:t>
            </a:r>
          </a:p>
        </p:txBody>
      </p:sp>
      <p:grpSp>
        <p:nvGrpSpPr>
          <p:cNvPr id="33" name="グループ化 32">
            <a:extLst>
              <a:ext uri="{FF2B5EF4-FFF2-40B4-BE49-F238E27FC236}">
                <a16:creationId xmlns:a16="http://schemas.microsoft.com/office/drawing/2014/main" id="{E1820450-6E2A-F1BF-B90B-C18055A8A75C}"/>
              </a:ext>
            </a:extLst>
          </p:cNvPr>
          <p:cNvGrpSpPr/>
          <p:nvPr/>
        </p:nvGrpSpPr>
        <p:grpSpPr>
          <a:xfrm>
            <a:off x="1580919" y="2994078"/>
            <a:ext cx="3105230" cy="2904645"/>
            <a:chOff x="1815874" y="3198313"/>
            <a:chExt cx="2869262" cy="2683919"/>
          </a:xfrm>
        </p:grpSpPr>
        <p:sp>
          <p:nvSpPr>
            <p:cNvPr id="13" name="円/楕円 3">
              <a:extLst>
                <a:ext uri="{FF2B5EF4-FFF2-40B4-BE49-F238E27FC236}">
                  <a16:creationId xmlns:a16="http://schemas.microsoft.com/office/drawing/2014/main" id="{CA460443-6671-0BCD-9F5D-CB32CF64C40A}"/>
                </a:ext>
              </a:extLst>
            </p:cNvPr>
            <p:cNvSpPr/>
            <p:nvPr/>
          </p:nvSpPr>
          <p:spPr>
            <a:xfrm>
              <a:off x="2358064" y="3198313"/>
              <a:ext cx="2327072" cy="2304135"/>
            </a:xfrm>
            <a:prstGeom prst="ellipse">
              <a:avLst/>
            </a:prstGeom>
            <a:solidFill>
              <a:schemeClr val="accent2">
                <a:lumMod val="90000"/>
              </a:schemeClr>
            </a:solidFill>
            <a:ln w="31750" cap="flat" cmpd="sng" algn="ctr">
              <a:solidFill>
                <a:srgbClr val="BD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b="1" kern="0" dirty="0">
                <a:solidFill>
                  <a:srgbClr val="000000"/>
                </a:solidFill>
                <a:latin typeface="Meiryo" panose="020B0604030504040204" pitchFamily="34" charset="-128"/>
                <a:ea typeface="Meiryo" panose="020B0604030504040204" pitchFamily="34" charset="-128"/>
              </a:endParaRPr>
            </a:p>
          </p:txBody>
        </p:sp>
        <p:sp>
          <p:nvSpPr>
            <p:cNvPr id="14" name="円/楕円 14">
              <a:extLst>
                <a:ext uri="{FF2B5EF4-FFF2-40B4-BE49-F238E27FC236}">
                  <a16:creationId xmlns:a16="http://schemas.microsoft.com/office/drawing/2014/main" id="{B438189D-61CC-A294-1B1B-2DE58380411F}"/>
                </a:ext>
              </a:extLst>
            </p:cNvPr>
            <p:cNvSpPr>
              <a:spLocks noChangeAspect="1"/>
            </p:cNvSpPr>
            <p:nvPr/>
          </p:nvSpPr>
          <p:spPr>
            <a:xfrm rot="20772498">
              <a:off x="1815874" y="3708016"/>
              <a:ext cx="2122590" cy="2174216"/>
            </a:xfrm>
            <a:prstGeom prst="ellipse">
              <a:avLst/>
            </a:prstGeom>
            <a:solidFill>
              <a:schemeClr val="accent4">
                <a:lumMod val="40000"/>
                <a:lumOff val="60000"/>
                <a:alpha val="50196"/>
              </a:schemeClr>
            </a:solidFill>
            <a:ln w="31750" cap="flat" cmpd="sng" algn="ctr">
              <a:solidFill>
                <a:schemeClr val="accent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b="1" kern="0" dirty="0">
                <a:solidFill>
                  <a:srgbClr val="000000"/>
                </a:solidFill>
                <a:latin typeface="Meiryo" panose="020B0604030504040204" pitchFamily="34" charset="-128"/>
                <a:ea typeface="Meiryo" panose="020B0604030504040204" pitchFamily="34" charset="-128"/>
              </a:endParaRPr>
            </a:p>
          </p:txBody>
        </p:sp>
        <p:sp>
          <p:nvSpPr>
            <p:cNvPr id="15" name="円/楕円 15">
              <a:extLst>
                <a:ext uri="{FF2B5EF4-FFF2-40B4-BE49-F238E27FC236}">
                  <a16:creationId xmlns:a16="http://schemas.microsoft.com/office/drawing/2014/main" id="{D167E7FD-9708-B392-8716-393FE2AF49B3}"/>
                </a:ext>
              </a:extLst>
            </p:cNvPr>
            <p:cNvSpPr>
              <a:spLocks noChangeAspect="1"/>
            </p:cNvSpPr>
            <p:nvPr/>
          </p:nvSpPr>
          <p:spPr>
            <a:xfrm>
              <a:off x="2394655" y="4464847"/>
              <a:ext cx="1643887" cy="1396065"/>
            </a:xfrm>
            <a:prstGeom prst="ellipse">
              <a:avLst/>
            </a:prstGeom>
            <a:solidFill>
              <a:srgbClr val="99CCFF">
                <a:alpha val="49804"/>
              </a:srgbClr>
            </a:solidFill>
            <a:ln w="31750" cap="flat" cmpd="sng" algn="ctr">
              <a:solidFill>
                <a:srgbClr val="9DC3E6"/>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b="1" kern="0" dirty="0">
                <a:solidFill>
                  <a:srgbClr val="000000"/>
                </a:solidFill>
                <a:latin typeface="Meiryo" panose="020B0604030504040204" pitchFamily="34" charset="-128"/>
                <a:ea typeface="Meiryo" panose="020B0604030504040204" pitchFamily="34" charset="-128"/>
              </a:endParaRPr>
            </a:p>
          </p:txBody>
        </p:sp>
      </p:grpSp>
      <p:sp>
        <p:nvSpPr>
          <p:cNvPr id="16" name="タイトル 7">
            <a:extLst>
              <a:ext uri="{FF2B5EF4-FFF2-40B4-BE49-F238E27FC236}">
                <a16:creationId xmlns:a16="http://schemas.microsoft.com/office/drawing/2014/main" id="{4CC1AA1A-4F35-1A30-FC81-9354FA38F9C7}"/>
              </a:ext>
            </a:extLst>
          </p:cNvPr>
          <p:cNvSpPr txBox="1">
            <a:spLocks/>
          </p:cNvSpPr>
          <p:nvPr/>
        </p:nvSpPr>
        <p:spPr>
          <a:xfrm>
            <a:off x="675198" y="3147268"/>
            <a:ext cx="956993" cy="506292"/>
          </a:xfrm>
          <a:prstGeom prst="rect">
            <a:avLst/>
          </a:prstGeom>
          <a:noFill/>
        </p:spPr>
        <p:txBody>
          <a:bodyPr vert="horz" wrap="none" lIns="0" tIns="0" rIns="0" bIns="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lang="ja-JP" altLang="en-US" sz="1400" b="1"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リーチ無し</a:t>
            </a:r>
            <a:r>
              <a:rPr lang="en-US" altLang="ja-JP" sz="1400" b="1"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p>
          <a:p>
            <a:pPr algn="ctr">
              <a:lnSpc>
                <a:spcPct val="120000"/>
              </a:lnSpc>
              <a:defRPr/>
            </a:pPr>
            <a:r>
              <a:rPr lang="en-US" altLang="ja-JP" sz="1400" b="1"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34.0%</a:t>
            </a:r>
          </a:p>
        </p:txBody>
      </p:sp>
      <p:sp>
        <p:nvSpPr>
          <p:cNvPr id="17" name="タイトル 7">
            <a:extLst>
              <a:ext uri="{FF2B5EF4-FFF2-40B4-BE49-F238E27FC236}">
                <a16:creationId xmlns:a16="http://schemas.microsoft.com/office/drawing/2014/main" id="{9B14227D-1EDC-F67B-ABA9-FAD83ED68C83}"/>
              </a:ext>
            </a:extLst>
          </p:cNvPr>
          <p:cNvSpPr txBox="1">
            <a:spLocks/>
          </p:cNvSpPr>
          <p:nvPr/>
        </p:nvSpPr>
        <p:spPr>
          <a:xfrm>
            <a:off x="4559961" y="3139016"/>
            <a:ext cx="1329596" cy="1083374"/>
          </a:xfrm>
          <a:prstGeom prst="rect">
            <a:avLst/>
          </a:prstGeom>
          <a:noFill/>
        </p:spPr>
        <p:txBody>
          <a:bodyPr vert="horz" wrap="none" lIns="0" tIns="0" rIns="0" bIns="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lang="en-US" altLang="ja-JP" sz="1400" b="1" dirty="0">
                <a:solidFill>
                  <a:srgbClr val="C00000"/>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400" b="1" dirty="0">
                <a:solidFill>
                  <a:srgbClr val="C00000"/>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400" b="1" dirty="0">
                <a:solidFill>
                  <a:srgbClr val="C00000"/>
                </a:solidFill>
                <a:latin typeface="Meiryo" panose="020B0604030504040204" pitchFamily="34" charset="-128"/>
                <a:ea typeface="Meiryo" panose="020B0604030504040204" pitchFamily="34" charset="-128"/>
                <a:cs typeface="メイリオ" panose="020B0604030504040204" pitchFamily="50" charset="-128"/>
              </a:rPr>
              <a:t>JAPAN</a:t>
            </a:r>
          </a:p>
          <a:p>
            <a:pPr algn="ctr">
              <a:lnSpc>
                <a:spcPct val="120000"/>
              </a:lnSpc>
              <a:defRPr/>
            </a:pPr>
            <a:r>
              <a:rPr lang="ja-JP" altLang="en-US" sz="1400" b="1" dirty="0">
                <a:solidFill>
                  <a:srgbClr val="C00000"/>
                </a:solidFill>
                <a:latin typeface="Meiryo" panose="020B0604030504040204" pitchFamily="34" charset="-128"/>
                <a:ea typeface="Meiryo" panose="020B0604030504040204" pitchFamily="34" charset="-128"/>
                <a:cs typeface="メイリオ" panose="020B0604030504040204" pitchFamily="50" charset="-128"/>
              </a:rPr>
              <a:t>トップページ</a:t>
            </a:r>
            <a:endParaRPr lang="en-US" altLang="ja-JP" sz="1400" b="1" dirty="0">
              <a:solidFill>
                <a:srgbClr val="C00000"/>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defRPr/>
            </a:pPr>
            <a:r>
              <a:rPr lang="en-US" altLang="ja-JP" sz="3200" b="1" dirty="0">
                <a:solidFill>
                  <a:srgbClr val="C00000"/>
                </a:solidFill>
                <a:latin typeface="Meiryo" panose="020B0604030504040204" pitchFamily="34" charset="-128"/>
                <a:ea typeface="Meiryo" panose="020B0604030504040204" pitchFamily="34" charset="-128"/>
                <a:cs typeface="メイリオ" panose="020B0604030504040204" pitchFamily="50" charset="-128"/>
              </a:rPr>
              <a:t>47</a:t>
            </a:r>
            <a:r>
              <a:rPr lang="en-US" altLang="ja-JP" sz="2000" b="1" dirty="0">
                <a:solidFill>
                  <a:srgbClr val="C00000"/>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18" name="タイトル 7">
            <a:extLst>
              <a:ext uri="{FF2B5EF4-FFF2-40B4-BE49-F238E27FC236}">
                <a16:creationId xmlns:a16="http://schemas.microsoft.com/office/drawing/2014/main" id="{5A18FAFF-62C4-3C83-368D-06B627BDD7DA}"/>
              </a:ext>
            </a:extLst>
          </p:cNvPr>
          <p:cNvSpPr txBox="1">
            <a:spLocks/>
          </p:cNvSpPr>
          <p:nvPr/>
        </p:nvSpPr>
        <p:spPr>
          <a:xfrm>
            <a:off x="4266627" y="5383123"/>
            <a:ext cx="487313" cy="577081"/>
          </a:xfrm>
          <a:prstGeom prst="rect">
            <a:avLst/>
          </a:prstGeom>
          <a:noFill/>
        </p:spPr>
        <p:txBody>
          <a:bodyPr vert="horz" wrap="none" lIns="0" tIns="0" rIns="0" bIns="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lang="en-US" altLang="ja-JP" sz="1400" b="1" dirty="0">
                <a:solidFill>
                  <a:schemeClr val="accent5"/>
                </a:solidFill>
                <a:latin typeface="Meiryo" panose="020B0604030504040204" pitchFamily="34" charset="-128"/>
                <a:ea typeface="Meiryo" panose="020B0604030504040204" pitchFamily="34" charset="-128"/>
                <a:cs typeface="メイリオ" panose="020B0604030504040204" pitchFamily="50" charset="-128"/>
              </a:rPr>
              <a:t>SNS</a:t>
            </a:r>
          </a:p>
          <a:p>
            <a:pPr algn="ctr">
              <a:lnSpc>
                <a:spcPct val="120000"/>
              </a:lnSpc>
              <a:defRPr/>
            </a:pPr>
            <a:r>
              <a:rPr lang="en-US" altLang="ja-JP" b="1" dirty="0">
                <a:solidFill>
                  <a:schemeClr val="accent5"/>
                </a:solidFill>
                <a:latin typeface="Meiryo" panose="020B0604030504040204" pitchFamily="34" charset="-128"/>
                <a:ea typeface="Meiryo" panose="020B0604030504040204" pitchFamily="34" charset="-128"/>
                <a:cs typeface="メイリオ" panose="020B0604030504040204" pitchFamily="50" charset="-128"/>
              </a:rPr>
              <a:t>23</a:t>
            </a:r>
            <a:r>
              <a:rPr lang="en-US" altLang="ja-JP" sz="1200" b="1" dirty="0">
                <a:solidFill>
                  <a:schemeClr val="accent5"/>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19" name="タイトル 7">
            <a:extLst>
              <a:ext uri="{FF2B5EF4-FFF2-40B4-BE49-F238E27FC236}">
                <a16:creationId xmlns:a16="http://schemas.microsoft.com/office/drawing/2014/main" id="{B672FB16-4810-2918-22EE-1ACD18CEB7C7}"/>
              </a:ext>
            </a:extLst>
          </p:cNvPr>
          <p:cNvSpPr txBox="1">
            <a:spLocks/>
          </p:cNvSpPr>
          <p:nvPr/>
        </p:nvSpPr>
        <p:spPr>
          <a:xfrm>
            <a:off x="779107" y="5216927"/>
            <a:ext cx="718145" cy="835613"/>
          </a:xfrm>
          <a:prstGeom prst="rect">
            <a:avLst/>
          </a:prstGeom>
          <a:noFill/>
        </p:spPr>
        <p:txBody>
          <a:bodyPr vert="horz" wrap="none" lIns="0" tIns="0" rIns="0" bIns="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lang="ja-JP" altLang="en-US" sz="1400" b="1"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動画配信</a:t>
            </a:r>
            <a:endParaRPr lang="en-US" altLang="ja-JP" sz="1400" b="1" dirty="0">
              <a:solidFill>
                <a:schemeClr val="accent4"/>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defRPr/>
            </a:pPr>
            <a:r>
              <a:rPr lang="ja-JP" altLang="en-US" sz="1400" b="1"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サービス</a:t>
            </a:r>
            <a:endParaRPr lang="en-US" altLang="ja-JP" sz="1400" b="1" dirty="0">
              <a:solidFill>
                <a:schemeClr val="accent4"/>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defRPr/>
            </a:pPr>
            <a:r>
              <a:rPr lang="en-US" altLang="ja-JP" b="1"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41</a:t>
            </a:r>
            <a:r>
              <a:rPr lang="en-US" altLang="ja-JP" sz="1200" b="1"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20" name="タイトル 7">
            <a:extLst>
              <a:ext uri="{FF2B5EF4-FFF2-40B4-BE49-F238E27FC236}">
                <a16:creationId xmlns:a16="http://schemas.microsoft.com/office/drawing/2014/main" id="{30898769-760A-6368-1113-92C2DC459BBF}"/>
              </a:ext>
            </a:extLst>
          </p:cNvPr>
          <p:cNvSpPr txBox="1">
            <a:spLocks/>
          </p:cNvSpPr>
          <p:nvPr/>
        </p:nvSpPr>
        <p:spPr>
          <a:xfrm>
            <a:off x="3317678" y="3454221"/>
            <a:ext cx="1208664" cy="566309"/>
          </a:xfrm>
          <a:prstGeom prst="rect">
            <a:avLst/>
          </a:prstGeom>
          <a:noFill/>
        </p:spPr>
        <p:txBody>
          <a:bodyPr vert="horz" wrap="none" lIns="0" tIns="0" rIns="0" bIns="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lang="en-US" altLang="ja-JP" sz="3200" b="1" dirty="0">
                <a:solidFill>
                  <a:schemeClr val="accent6"/>
                </a:solidFill>
                <a:latin typeface="Meiryo" panose="020B0604030504040204" pitchFamily="34" charset="-128"/>
                <a:ea typeface="Meiryo" panose="020B0604030504040204" pitchFamily="34" charset="-128"/>
                <a:cs typeface="メイリオ" panose="020B0604030504040204" pitchFamily="50" charset="-128"/>
              </a:rPr>
              <a:t>20.4</a:t>
            </a:r>
            <a:r>
              <a:rPr lang="en-US" altLang="ja-JP" sz="1600" b="1" dirty="0">
                <a:solidFill>
                  <a:schemeClr val="accent6"/>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23" name="タイトル 7">
            <a:extLst>
              <a:ext uri="{FF2B5EF4-FFF2-40B4-BE49-F238E27FC236}">
                <a16:creationId xmlns:a16="http://schemas.microsoft.com/office/drawing/2014/main" id="{3262DE85-38B4-114C-C1EA-E4E4175999F7}"/>
              </a:ext>
            </a:extLst>
          </p:cNvPr>
          <p:cNvSpPr txBox="1">
            <a:spLocks/>
          </p:cNvSpPr>
          <p:nvPr/>
        </p:nvSpPr>
        <p:spPr>
          <a:xfrm>
            <a:off x="3439291" y="5570241"/>
            <a:ext cx="466474" cy="247760"/>
          </a:xfrm>
          <a:prstGeom prst="rect">
            <a:avLst/>
          </a:prstGeom>
          <a:noFill/>
        </p:spPr>
        <p:txBody>
          <a:bodyPr vert="horz" wrap="none" lIns="0" tIns="0" rIns="0" bIns="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lang="en-US" altLang="ja-JP" sz="1400" b="1" dirty="0">
                <a:solidFill>
                  <a:schemeClr val="accent5"/>
                </a:solidFill>
                <a:latin typeface="Meiryo" panose="020B0604030504040204" pitchFamily="34" charset="-128"/>
                <a:ea typeface="Meiryo" panose="020B0604030504040204" pitchFamily="34" charset="-128"/>
                <a:cs typeface="メイリオ" panose="020B0604030504040204" pitchFamily="50" charset="-128"/>
              </a:rPr>
              <a:t>2.0</a:t>
            </a:r>
            <a:r>
              <a:rPr lang="en-US" altLang="ja-JP" sz="1100" b="1" dirty="0">
                <a:solidFill>
                  <a:schemeClr val="accent5"/>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24" name="タイトル 7">
            <a:extLst>
              <a:ext uri="{FF2B5EF4-FFF2-40B4-BE49-F238E27FC236}">
                <a16:creationId xmlns:a16="http://schemas.microsoft.com/office/drawing/2014/main" id="{BE829247-7C18-CAFD-D5E6-5CB12F7BB947}"/>
              </a:ext>
            </a:extLst>
          </p:cNvPr>
          <p:cNvSpPr txBox="1">
            <a:spLocks/>
          </p:cNvSpPr>
          <p:nvPr/>
        </p:nvSpPr>
        <p:spPr>
          <a:xfrm>
            <a:off x="1618996" y="4750397"/>
            <a:ext cx="588303" cy="247760"/>
          </a:xfrm>
          <a:prstGeom prst="rect">
            <a:avLst/>
          </a:prstGeom>
          <a:noFill/>
        </p:spPr>
        <p:txBody>
          <a:bodyPr vert="horz" wrap="none" lIns="0" tIns="0" rIns="0" bIns="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lang="en-US" altLang="ja-JP" sz="1400" b="1"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10.2</a:t>
            </a:r>
            <a:r>
              <a:rPr lang="en-US" altLang="ja-JP" sz="1100" b="1"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32" name="テキスト ボックス 31">
            <a:extLst>
              <a:ext uri="{FF2B5EF4-FFF2-40B4-BE49-F238E27FC236}">
                <a16:creationId xmlns:a16="http://schemas.microsoft.com/office/drawing/2014/main" id="{EC724C08-0A56-C42F-9AF1-1029F748A26E}"/>
              </a:ext>
            </a:extLst>
          </p:cNvPr>
          <p:cNvSpPr txBox="1"/>
          <p:nvPr/>
        </p:nvSpPr>
        <p:spPr>
          <a:xfrm>
            <a:off x="512455" y="1911067"/>
            <a:ext cx="5472113" cy="558817"/>
          </a:xfrm>
          <a:prstGeom prst="roundRect">
            <a:avLst>
              <a:gd name="adj" fmla="val 0"/>
            </a:avLst>
          </a:prstGeom>
          <a:solidFill>
            <a:schemeClr val="accent6"/>
          </a:solidFill>
          <a:effectLst>
            <a:outerShdw blurRad="38100" dist="25400" dir="2700000" algn="tl" rotWithShape="0">
              <a:schemeClr val="accent6">
                <a:lumMod val="75000"/>
                <a:alpha val="40000"/>
              </a:schemeClr>
            </a:outerShdw>
          </a:effectLst>
        </p:spPr>
        <p:txBody>
          <a:bodyPr wrap="square" t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400" b="1"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メイリオ" panose="020B0604030504040204" pitchFamily="50" charset="-128"/>
              </a:rPr>
              <a:t>PC</a:t>
            </a:r>
            <a:r>
              <a:rPr kumimoji="0" lang="ja-JP" altLang="en-US" sz="1400" b="1"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メイリオ" panose="020B0604030504040204" pitchFamily="50" charset="-128"/>
              </a:rPr>
              <a:t>での利用ユーザーのリーチ重複率</a:t>
            </a:r>
            <a:r>
              <a:rPr kumimoji="0" lang="en-US" altLang="ja-JP" sz="1400" b="1"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メイリオ" panose="020B0604030504040204" pitchFamily="50" charset="-128"/>
              </a:rPr>
              <a:t>/</a:t>
            </a:r>
            <a:r>
              <a:rPr kumimoji="0" lang="ja-JP" altLang="en-US" sz="1400" b="1"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メイリオ" panose="020B0604030504040204" pitchFamily="50" charset="-128"/>
              </a:rPr>
              <a:t>非重複率</a:t>
            </a:r>
            <a:endParaRPr kumimoji="0" lang="ja-JP" altLang="en-US" sz="1400" b="1"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57" name="円/楕円 56">
            <a:extLst>
              <a:ext uri="{FF2B5EF4-FFF2-40B4-BE49-F238E27FC236}">
                <a16:creationId xmlns:a16="http://schemas.microsoft.com/office/drawing/2014/main" id="{B3AF36D8-64C0-F970-FB73-395D620D20F2}"/>
              </a:ext>
            </a:extLst>
          </p:cNvPr>
          <p:cNvSpPr/>
          <p:nvPr/>
        </p:nvSpPr>
        <p:spPr>
          <a:xfrm rot="900000">
            <a:off x="9419229" y="4049215"/>
            <a:ext cx="605073" cy="605073"/>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4" name="図 53">
            <a:extLst>
              <a:ext uri="{FF2B5EF4-FFF2-40B4-BE49-F238E27FC236}">
                <a16:creationId xmlns:a16="http://schemas.microsoft.com/office/drawing/2014/main" id="{2C35407C-B2ED-4ADE-F76C-2FBA7450EF8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0384683" y="2835962"/>
            <a:ext cx="1275991" cy="1275991"/>
          </a:xfrm>
          <a:prstGeom prst="ellipse">
            <a:avLst/>
          </a:prstGeom>
          <a:ln w="38100">
            <a:solidFill>
              <a:schemeClr val="accent6"/>
            </a:solidFill>
          </a:ln>
        </p:spPr>
      </p:pic>
      <p:sp>
        <p:nvSpPr>
          <p:cNvPr id="66" name="フリーフォーム 65">
            <a:extLst>
              <a:ext uri="{FF2B5EF4-FFF2-40B4-BE49-F238E27FC236}">
                <a16:creationId xmlns:a16="http://schemas.microsoft.com/office/drawing/2014/main" id="{24BB4150-49D0-EA52-82AE-B84F11E09E2E}"/>
              </a:ext>
            </a:extLst>
          </p:cNvPr>
          <p:cNvSpPr/>
          <p:nvPr/>
        </p:nvSpPr>
        <p:spPr>
          <a:xfrm>
            <a:off x="8565654" y="1688142"/>
            <a:ext cx="3113891" cy="1414461"/>
          </a:xfrm>
          <a:custGeom>
            <a:avLst/>
            <a:gdLst>
              <a:gd name="connsiteX0" fmla="*/ 158766 w 3487868"/>
              <a:gd name="connsiteY0" fmla="*/ 0 h 1584337"/>
              <a:gd name="connsiteX1" fmla="*/ 3329102 w 3487868"/>
              <a:gd name="connsiteY1" fmla="*/ 0 h 1584337"/>
              <a:gd name="connsiteX2" fmla="*/ 3487868 w 3487868"/>
              <a:gd name="connsiteY2" fmla="*/ 158766 h 1584337"/>
              <a:gd name="connsiteX3" fmla="*/ 3487868 w 3487868"/>
              <a:gd name="connsiteY3" fmla="*/ 1218932 h 1584337"/>
              <a:gd name="connsiteX4" fmla="*/ 3329102 w 3487868"/>
              <a:gd name="connsiteY4" fmla="*/ 1377698 h 1584337"/>
              <a:gd name="connsiteX5" fmla="*/ 3018908 w 3487868"/>
              <a:gd name="connsiteY5" fmla="*/ 1377698 h 1584337"/>
              <a:gd name="connsiteX6" fmla="*/ 2955757 w 3487868"/>
              <a:gd name="connsiteY6" fmla="*/ 1584337 h 1584337"/>
              <a:gd name="connsiteX7" fmla="*/ 2892606 w 3487868"/>
              <a:gd name="connsiteY7" fmla="*/ 1377698 h 1584337"/>
              <a:gd name="connsiteX8" fmla="*/ 158766 w 3487868"/>
              <a:gd name="connsiteY8" fmla="*/ 1377698 h 1584337"/>
              <a:gd name="connsiteX9" fmla="*/ 0 w 3487868"/>
              <a:gd name="connsiteY9" fmla="*/ 1218932 h 1584337"/>
              <a:gd name="connsiteX10" fmla="*/ 0 w 3487868"/>
              <a:gd name="connsiteY10" fmla="*/ 158766 h 1584337"/>
              <a:gd name="connsiteX11" fmla="*/ 158766 w 3487868"/>
              <a:gd name="connsiteY11" fmla="*/ 0 h 158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87868" h="1584337">
                <a:moveTo>
                  <a:pt x="158766" y="0"/>
                </a:moveTo>
                <a:lnTo>
                  <a:pt x="3329102" y="0"/>
                </a:lnTo>
                <a:cubicBezTo>
                  <a:pt x="3416786" y="0"/>
                  <a:pt x="3487868" y="71082"/>
                  <a:pt x="3487868" y="158766"/>
                </a:cubicBezTo>
                <a:lnTo>
                  <a:pt x="3487868" y="1218932"/>
                </a:lnTo>
                <a:cubicBezTo>
                  <a:pt x="3487868" y="1306616"/>
                  <a:pt x="3416786" y="1377698"/>
                  <a:pt x="3329102" y="1377698"/>
                </a:cubicBezTo>
                <a:lnTo>
                  <a:pt x="3018908" y="1377698"/>
                </a:lnTo>
                <a:lnTo>
                  <a:pt x="2955757" y="1584337"/>
                </a:lnTo>
                <a:lnTo>
                  <a:pt x="2892606" y="1377698"/>
                </a:lnTo>
                <a:lnTo>
                  <a:pt x="158766" y="1377698"/>
                </a:lnTo>
                <a:cubicBezTo>
                  <a:pt x="71082" y="1377698"/>
                  <a:pt x="0" y="1306616"/>
                  <a:pt x="0" y="1218932"/>
                </a:cubicBezTo>
                <a:lnTo>
                  <a:pt x="0" y="158766"/>
                </a:lnTo>
                <a:cubicBezTo>
                  <a:pt x="0" y="71082"/>
                  <a:pt x="71082" y="0"/>
                  <a:pt x="158766" y="0"/>
                </a:cubicBezTo>
                <a:close/>
              </a:path>
            </a:pathLst>
          </a:custGeom>
          <a:solidFill>
            <a:schemeClr val="accent2"/>
          </a:solidFill>
          <a:ln w="9525">
            <a:no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180000" rIns="0" bIns="324000" numCol="1" spcCol="0" rtlCol="0" fromWordArt="0" anchor="ctr" anchorCtr="0" forceAA="0" compatLnSpc="1">
            <a:prstTxWarp prst="textNoShape">
              <a:avLst/>
            </a:prstTxWarp>
            <a:noAutofit/>
          </a:bodyPr>
          <a:lstStyle/>
          <a:p>
            <a:pPr algn="ctr">
              <a:lnSpc>
                <a:spcPct val="120000"/>
              </a:lnSpc>
            </a:pPr>
            <a:r>
              <a:rPr lang="ja-JP" altLang="en-US" sz="1400">
                <a:solidFill>
                  <a:schemeClr val="accent3"/>
                </a:solidFill>
                <a:latin typeface="Meiryo" panose="020B0604030504040204" pitchFamily="34" charset="-128"/>
                <a:ea typeface="Meiryo" panose="020B0604030504040204" pitchFamily="34" charset="-128"/>
              </a:rPr>
              <a:t>クリック後の動作予告などが</a:t>
            </a:r>
            <a:br>
              <a:rPr lang="en-US" altLang="ja-JP" sz="1400" dirty="0">
                <a:solidFill>
                  <a:schemeClr val="accent3"/>
                </a:solidFill>
                <a:latin typeface="Meiryo" panose="020B0604030504040204" pitchFamily="34" charset="-128"/>
                <a:ea typeface="Meiryo" panose="020B0604030504040204" pitchFamily="34" charset="-128"/>
              </a:rPr>
            </a:br>
            <a:r>
              <a:rPr lang="ja-JP" altLang="en-US" sz="1400">
                <a:solidFill>
                  <a:schemeClr val="accent3"/>
                </a:solidFill>
                <a:latin typeface="Meiryo" panose="020B0604030504040204" pitchFamily="34" charset="-128"/>
                <a:ea typeface="Meiryo" panose="020B0604030504040204" pitchFamily="34" charset="-128"/>
              </a:rPr>
              <a:t>クリックを誘発し、</a:t>
            </a:r>
            <a:br>
              <a:rPr lang="en-US" altLang="ja-JP" sz="1400" dirty="0">
                <a:solidFill>
                  <a:schemeClr val="accent3"/>
                </a:solidFill>
                <a:latin typeface="Meiryo" panose="020B0604030504040204" pitchFamily="34" charset="-128"/>
                <a:ea typeface="Meiryo" panose="020B0604030504040204" pitchFamily="34" charset="-128"/>
              </a:rPr>
            </a:br>
            <a:r>
              <a:rPr lang="ja-JP" altLang="en-US" sz="1400">
                <a:solidFill>
                  <a:schemeClr val="accent3"/>
                </a:solidFill>
                <a:latin typeface="Meiryo" panose="020B0604030504040204" pitchFamily="34" charset="-128"/>
                <a:ea typeface="Meiryo" panose="020B0604030504040204" pitchFamily="34" charset="-128"/>
              </a:rPr>
              <a:t>平均値比で</a:t>
            </a:r>
            <a:r>
              <a:rPr lang="ja-JP" altLang="en-US" b="1">
                <a:solidFill>
                  <a:schemeClr val="accent6"/>
                </a:solidFill>
                <a:latin typeface="Meiryo" panose="020B0604030504040204" pitchFamily="34" charset="-128"/>
                <a:ea typeface="Meiryo" panose="020B0604030504040204" pitchFamily="34" charset="-128"/>
              </a:rPr>
              <a:t>高い</a:t>
            </a:r>
            <a:r>
              <a:rPr lang="en" altLang="ja-JP" b="1" dirty="0">
                <a:solidFill>
                  <a:schemeClr val="accent6"/>
                </a:solidFill>
                <a:latin typeface="Meiryo" panose="020B0604030504040204" pitchFamily="34" charset="-128"/>
                <a:ea typeface="Meiryo" panose="020B0604030504040204" pitchFamily="34" charset="-128"/>
              </a:rPr>
              <a:t>CTR</a:t>
            </a:r>
            <a:r>
              <a:rPr lang="ja-JP" altLang="en-US" b="1">
                <a:solidFill>
                  <a:schemeClr val="accent6"/>
                </a:solidFill>
                <a:latin typeface="Meiryo" panose="020B0604030504040204" pitchFamily="34" charset="-128"/>
                <a:ea typeface="Meiryo" panose="020B0604030504040204" pitchFamily="34" charset="-128"/>
              </a:rPr>
              <a:t>実績</a:t>
            </a:r>
          </a:p>
        </p:txBody>
      </p:sp>
      <p:sp>
        <p:nvSpPr>
          <p:cNvPr id="70" name="角丸四角形 69">
            <a:extLst>
              <a:ext uri="{FF2B5EF4-FFF2-40B4-BE49-F238E27FC236}">
                <a16:creationId xmlns:a16="http://schemas.microsoft.com/office/drawing/2014/main" id="{7C1DF206-0F92-5914-98CD-F8FD0E668E9C}"/>
              </a:ext>
            </a:extLst>
          </p:cNvPr>
          <p:cNvSpPr/>
          <p:nvPr/>
        </p:nvSpPr>
        <p:spPr>
          <a:xfrm>
            <a:off x="6203410" y="5684062"/>
            <a:ext cx="4181274" cy="659235"/>
          </a:xfrm>
          <a:prstGeom prst="roundRect">
            <a:avLst>
              <a:gd name="adj" fmla="val 50000"/>
            </a:avLst>
          </a:prstGeom>
          <a:solidFill>
            <a:schemeClr val="accent2"/>
          </a:solidFill>
          <a:ln w="25400" cap="flat" cmpd="sng" algn="ctr">
            <a:noFill/>
            <a:prstDash val="solid"/>
          </a:ln>
          <a:effectLst>
            <a:outerShdw blurRad="50800" dist="38100" dir="2700000" algn="tl" rotWithShape="0">
              <a:schemeClr val="accent6">
                <a:lumMod val="75000"/>
                <a:alpha val="40000"/>
              </a:schemeClr>
            </a:outerShdw>
          </a:effectLst>
        </p:spPr>
        <p:txBody>
          <a:bodyPr wrap="none" lIns="0" tIns="0" rIns="0" bIns="0" rtlCol="0" anchor="ctr">
            <a:noAutofit/>
          </a:bodyPr>
          <a:lstStyle/>
          <a:p>
            <a:pPr marL="0" marR="0" lvl="0" indent="0" algn="ctr" defTabSz="914400" eaLnBrk="1" fontAlgn="auto" latinLnBrk="0" hangingPunct="1">
              <a:lnSpc>
                <a:spcPct val="120000"/>
              </a:lnSpc>
              <a:spcBef>
                <a:spcPts val="0"/>
              </a:spcBef>
              <a:spcAft>
                <a:spcPts val="0"/>
              </a:spcAft>
              <a:buClr>
                <a:srgbClr val="000000"/>
              </a:buClr>
              <a:buSzTx/>
              <a:buFont typeface="Arial"/>
              <a:buNone/>
              <a:tabLst/>
              <a:defRPr/>
            </a:pPr>
            <a:r>
              <a:rPr kumimoji="0" lang="ja-JP" altLang="en-US" sz="1400" b="0" i="0" u="none" strike="noStrike" kern="0" cap="none" spc="0" normalizeH="0" baseline="0" noProof="0" dirty="0">
                <a:ln>
                  <a:noFill/>
                </a:ln>
                <a:solidFill>
                  <a:srgbClr val="F3F3F3">
                    <a:lumMod val="25000"/>
                  </a:srgbClr>
                </a:solidFill>
                <a:effectLst/>
                <a:uLnTx/>
                <a:uFillTx/>
                <a:latin typeface="+mn-ea"/>
                <a:cs typeface="+mn-cs"/>
                <a:sym typeface="Arial"/>
              </a:rPr>
              <a:t>曜日や時間帯等の指定配信</a:t>
            </a:r>
            <a:r>
              <a:rPr kumimoji="0" lang="ja-JP" altLang="en-US" sz="1400" b="0" i="0" u="none" strike="noStrike" kern="0" cap="none" spc="0" normalizeH="0" baseline="0" noProof="0">
                <a:ln>
                  <a:noFill/>
                </a:ln>
                <a:solidFill>
                  <a:srgbClr val="F3F3F3">
                    <a:lumMod val="25000"/>
                  </a:srgbClr>
                </a:solidFill>
                <a:effectLst/>
                <a:uLnTx/>
                <a:uFillTx/>
                <a:latin typeface="+mn-ea"/>
                <a:cs typeface="+mn-cs"/>
                <a:sym typeface="Arial"/>
              </a:rPr>
              <a:t>による</a:t>
            </a:r>
            <a:endParaRPr kumimoji="0" lang="en-US" altLang="ja-JP" sz="1400" b="0" i="0" u="none" strike="noStrike" kern="0" cap="none" spc="0" normalizeH="0" baseline="0" noProof="0" dirty="0">
              <a:ln>
                <a:noFill/>
              </a:ln>
              <a:solidFill>
                <a:srgbClr val="F3F3F3">
                  <a:lumMod val="25000"/>
                </a:srgbClr>
              </a:solidFill>
              <a:effectLst/>
              <a:uLnTx/>
              <a:uFillTx/>
              <a:latin typeface="+mn-ea"/>
              <a:cs typeface="+mn-cs"/>
              <a:sym typeface="Arial"/>
            </a:endParaRPr>
          </a:p>
          <a:p>
            <a:pPr marL="0" marR="0" lvl="0" indent="0" algn="ctr" defTabSz="914400" eaLnBrk="1" fontAlgn="auto" latinLnBrk="0" hangingPunct="1">
              <a:lnSpc>
                <a:spcPct val="120000"/>
              </a:lnSpc>
              <a:spcBef>
                <a:spcPts val="0"/>
              </a:spcBef>
              <a:spcAft>
                <a:spcPts val="0"/>
              </a:spcAft>
              <a:buClr>
                <a:srgbClr val="000000"/>
              </a:buClr>
              <a:buSzTx/>
              <a:buFont typeface="Arial"/>
              <a:buNone/>
              <a:tabLst/>
              <a:defRPr/>
            </a:pPr>
            <a:r>
              <a:rPr kumimoji="0" lang="en-US" altLang="ja-JP" b="1" kern="0" dirty="0">
                <a:solidFill>
                  <a:schemeClr val="accent6"/>
                </a:solidFill>
                <a:latin typeface="+mn-ea"/>
                <a:sym typeface="Arial"/>
              </a:rPr>
              <a:t>SOV</a:t>
            </a:r>
            <a:r>
              <a:rPr kumimoji="0" lang="ja-JP" altLang="en-US" b="1" kern="0" dirty="0">
                <a:solidFill>
                  <a:schemeClr val="accent6"/>
                </a:solidFill>
                <a:latin typeface="+mn-ea"/>
                <a:sym typeface="Arial"/>
              </a:rPr>
              <a:t>を高めた</a:t>
            </a:r>
            <a:r>
              <a:rPr kumimoji="0" lang="ja-JP" altLang="en-US" sz="1400" kern="0" dirty="0">
                <a:solidFill>
                  <a:schemeClr val="accent3"/>
                </a:solidFill>
                <a:latin typeface="+mn-ea"/>
                <a:sym typeface="Arial"/>
              </a:rPr>
              <a:t>展開も可能</a:t>
            </a:r>
            <a:endParaRPr kumimoji="0" lang="en-US" altLang="ja-JP" sz="1400" i="0" u="none" strike="noStrike" kern="0" cap="none" spc="0" normalizeH="0" baseline="0" noProof="0" dirty="0">
              <a:ln>
                <a:noFill/>
              </a:ln>
              <a:solidFill>
                <a:schemeClr val="accent3"/>
              </a:solidFill>
              <a:effectLst/>
              <a:uLnTx/>
              <a:uFillTx/>
              <a:latin typeface="+mn-ea"/>
              <a:cs typeface="+mn-cs"/>
              <a:sym typeface="Arial"/>
            </a:endParaRPr>
          </a:p>
        </p:txBody>
      </p:sp>
      <p:sp>
        <p:nvSpPr>
          <p:cNvPr id="71" name="テキスト ボックス 70">
            <a:extLst>
              <a:ext uri="{FF2B5EF4-FFF2-40B4-BE49-F238E27FC236}">
                <a16:creationId xmlns:a16="http://schemas.microsoft.com/office/drawing/2014/main" id="{1B54110A-B998-0C3D-2D30-8C22FEF1EA44}"/>
              </a:ext>
            </a:extLst>
          </p:cNvPr>
          <p:cNvSpPr txBox="1">
            <a:spLocks noChangeAspect="1"/>
          </p:cNvSpPr>
          <p:nvPr/>
        </p:nvSpPr>
        <p:spPr>
          <a:xfrm>
            <a:off x="7598481" y="82639"/>
            <a:ext cx="648000" cy="648000"/>
          </a:xfrm>
          <a:prstGeom prst="ellipse">
            <a:avLst/>
          </a:prstGeom>
          <a:solidFill>
            <a:schemeClr val="accent6"/>
          </a:solidFill>
        </p:spPr>
        <p:txBody>
          <a:bodyPr wrap="none" rtlCol="0" anchor="ctr">
            <a:noAutofit/>
          </a:bodyPr>
          <a:lstStyle/>
          <a:p>
            <a:pPr lvl="0" algn="ctr">
              <a:lnSpc>
                <a:spcPct val="110000"/>
              </a:lnSpc>
              <a:buClr>
                <a:srgbClr val="000000"/>
              </a:buClr>
            </a:pPr>
            <a:r>
              <a:rPr lang="ja-JP" altLang="en-US" sz="900" b="1" kern="0" dirty="0">
                <a:solidFill>
                  <a:schemeClr val="bg1"/>
                </a:solidFill>
                <a:latin typeface="メイリオ" panose="020B0604030504040204" pitchFamily="50" charset="-128"/>
                <a:cs typeface="Arial"/>
                <a:sym typeface="Arial"/>
              </a:rPr>
              <a:t>高い</a:t>
            </a:r>
          </a:p>
          <a:p>
            <a:pPr lvl="0" algn="ctr">
              <a:lnSpc>
                <a:spcPct val="110000"/>
              </a:lnSpc>
              <a:buClr>
                <a:srgbClr val="000000"/>
              </a:buClr>
            </a:pPr>
            <a:r>
              <a:rPr lang="ja-JP" altLang="en-US" sz="900" b="1" kern="0" dirty="0">
                <a:solidFill>
                  <a:schemeClr val="bg1"/>
                </a:solidFill>
                <a:latin typeface="メイリオ" panose="020B0604030504040204" pitchFamily="50" charset="-128"/>
                <a:cs typeface="Arial"/>
                <a:sym typeface="Arial"/>
              </a:rPr>
              <a:t>集客力</a:t>
            </a:r>
          </a:p>
        </p:txBody>
      </p:sp>
      <p:sp>
        <p:nvSpPr>
          <p:cNvPr id="72" name="テキスト ボックス 71">
            <a:extLst>
              <a:ext uri="{FF2B5EF4-FFF2-40B4-BE49-F238E27FC236}">
                <a16:creationId xmlns:a16="http://schemas.microsoft.com/office/drawing/2014/main" id="{26BEE2C0-B890-095C-73C3-274FAE116B63}"/>
              </a:ext>
            </a:extLst>
          </p:cNvPr>
          <p:cNvSpPr txBox="1">
            <a:spLocks noChangeAspect="1"/>
          </p:cNvSpPr>
          <p:nvPr/>
        </p:nvSpPr>
        <p:spPr>
          <a:xfrm>
            <a:off x="8332447" y="82639"/>
            <a:ext cx="648000" cy="648000"/>
          </a:xfrm>
          <a:prstGeom prst="ellipse">
            <a:avLst/>
          </a:prstGeom>
          <a:solidFill>
            <a:schemeClr val="accent2">
              <a:lumMod val="90000"/>
            </a:schemeClr>
          </a:solidFill>
        </p:spPr>
        <p:txBody>
          <a:bodyPr wrap="none" rtlCol="0" anchor="ctr">
            <a:noAutofit/>
          </a:bodyPr>
          <a:lstStyle/>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良質な</a:t>
            </a:r>
          </a:p>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インパクト</a:t>
            </a:r>
            <a:endParaRPr lang="ja-JP" altLang="en-US" sz="900" b="1" kern="0" dirty="0">
              <a:solidFill>
                <a:schemeClr val="bg1"/>
              </a:solidFill>
              <a:latin typeface="メイリオ" panose="020B0604030504040204" pitchFamily="50" charset="-128"/>
              <a:cs typeface="Arial"/>
              <a:sym typeface="Arial"/>
            </a:endParaRPr>
          </a:p>
        </p:txBody>
      </p:sp>
      <p:sp>
        <p:nvSpPr>
          <p:cNvPr id="74" name="テキスト ボックス 73">
            <a:extLst>
              <a:ext uri="{FF2B5EF4-FFF2-40B4-BE49-F238E27FC236}">
                <a16:creationId xmlns:a16="http://schemas.microsoft.com/office/drawing/2014/main" id="{741759BA-631D-4654-A566-BD1AAF0EC130}"/>
              </a:ext>
            </a:extLst>
          </p:cNvPr>
          <p:cNvSpPr txBox="1">
            <a:spLocks noChangeAspect="1"/>
          </p:cNvSpPr>
          <p:nvPr/>
        </p:nvSpPr>
        <p:spPr>
          <a:xfrm>
            <a:off x="9066413" y="82639"/>
            <a:ext cx="648000" cy="648000"/>
          </a:xfrm>
          <a:prstGeom prst="ellipse">
            <a:avLst/>
          </a:prstGeom>
          <a:solidFill>
            <a:schemeClr val="accent2">
              <a:lumMod val="90000"/>
            </a:schemeClr>
          </a:solidFill>
        </p:spPr>
        <p:txBody>
          <a:bodyPr wrap="none" rtlCol="0" anchor="ctr">
            <a:noAutofit/>
          </a:bodyPr>
          <a:lstStyle/>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行動を</a:t>
            </a:r>
          </a:p>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喚起</a:t>
            </a:r>
            <a:endParaRPr lang="ja-JP" altLang="en-US" sz="900" b="1" kern="0" dirty="0">
              <a:solidFill>
                <a:schemeClr val="bg1"/>
              </a:solidFill>
              <a:latin typeface="メイリオ" panose="020B0604030504040204" pitchFamily="50" charset="-128"/>
              <a:cs typeface="Arial"/>
              <a:sym typeface="Arial"/>
            </a:endParaRPr>
          </a:p>
        </p:txBody>
      </p:sp>
      <p:sp>
        <p:nvSpPr>
          <p:cNvPr id="25" name="タイトル 7">
            <a:extLst>
              <a:ext uri="{FF2B5EF4-FFF2-40B4-BE49-F238E27FC236}">
                <a16:creationId xmlns:a16="http://schemas.microsoft.com/office/drawing/2014/main" id="{13D1B724-AEF0-052F-DFCE-BFE2E50D6AE5}"/>
              </a:ext>
            </a:extLst>
          </p:cNvPr>
          <p:cNvSpPr txBox="1">
            <a:spLocks/>
          </p:cNvSpPr>
          <p:nvPr/>
        </p:nvSpPr>
        <p:spPr>
          <a:xfrm>
            <a:off x="2395223" y="4117012"/>
            <a:ext cx="588303" cy="247760"/>
          </a:xfrm>
          <a:prstGeom prst="rect">
            <a:avLst/>
          </a:prstGeom>
          <a:noFill/>
        </p:spPr>
        <p:txBody>
          <a:bodyPr vert="horz" wrap="none" lIns="0" tIns="0" rIns="0" bIns="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lang="en-US" altLang="ja-JP" sz="1400" b="1"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12.5</a:t>
            </a:r>
            <a:r>
              <a:rPr lang="en-US" altLang="ja-JP" sz="1100" b="1"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28" name="タイトル 7">
            <a:extLst>
              <a:ext uri="{FF2B5EF4-FFF2-40B4-BE49-F238E27FC236}">
                <a16:creationId xmlns:a16="http://schemas.microsoft.com/office/drawing/2014/main" id="{EBAE4F68-767B-6D85-3F47-BB89D748CF7A}"/>
              </a:ext>
            </a:extLst>
          </p:cNvPr>
          <p:cNvSpPr txBox="1">
            <a:spLocks/>
          </p:cNvSpPr>
          <p:nvPr/>
        </p:nvSpPr>
        <p:spPr>
          <a:xfrm>
            <a:off x="2828261" y="4896604"/>
            <a:ext cx="629753" cy="247760"/>
          </a:xfrm>
          <a:prstGeom prst="rect">
            <a:avLst/>
          </a:prstGeom>
          <a:noFill/>
        </p:spPr>
        <p:txBody>
          <a:bodyPr vert="horz" wrap="square" lIns="0" tIns="0" rIns="0" bIns="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lang="en-US" altLang="ja-JP" sz="1400" b="1"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12.1</a:t>
            </a:r>
            <a:r>
              <a:rPr lang="en-US" altLang="ja-JP" sz="1100" b="1"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29" name="タイトル 7">
            <a:extLst>
              <a:ext uri="{FF2B5EF4-FFF2-40B4-BE49-F238E27FC236}">
                <a16:creationId xmlns:a16="http://schemas.microsoft.com/office/drawing/2014/main" id="{977A30C0-B914-93DC-AFB3-5C8288D90DFA}"/>
              </a:ext>
            </a:extLst>
          </p:cNvPr>
          <p:cNvSpPr txBox="1">
            <a:spLocks/>
          </p:cNvSpPr>
          <p:nvPr/>
        </p:nvSpPr>
        <p:spPr>
          <a:xfrm>
            <a:off x="3571877" y="5046983"/>
            <a:ext cx="694749" cy="247760"/>
          </a:xfrm>
          <a:prstGeom prst="rect">
            <a:avLst/>
          </a:prstGeom>
          <a:noFill/>
        </p:spPr>
        <p:txBody>
          <a:bodyPr vert="horz" wrap="square" lIns="0" tIns="0" rIns="0" bIns="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lang="en-US" altLang="ja-JP" sz="1400" b="1"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2.3</a:t>
            </a:r>
            <a:r>
              <a:rPr lang="en-US" altLang="ja-JP" sz="1100" b="1"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30" name="タイトル 7">
            <a:extLst>
              <a:ext uri="{FF2B5EF4-FFF2-40B4-BE49-F238E27FC236}">
                <a16:creationId xmlns:a16="http://schemas.microsoft.com/office/drawing/2014/main" id="{1473499D-CB0E-4641-E63B-DCFA30CAEA52}"/>
              </a:ext>
            </a:extLst>
          </p:cNvPr>
          <p:cNvSpPr txBox="1">
            <a:spLocks/>
          </p:cNvSpPr>
          <p:nvPr/>
        </p:nvSpPr>
        <p:spPr>
          <a:xfrm>
            <a:off x="2465178" y="5423904"/>
            <a:ext cx="466473" cy="247760"/>
          </a:xfrm>
          <a:prstGeom prst="rect">
            <a:avLst/>
          </a:prstGeom>
          <a:noFill/>
        </p:spPr>
        <p:txBody>
          <a:bodyPr vert="horz" wrap="none" lIns="0" tIns="0" rIns="0" bIns="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lang="en-US" altLang="ja-JP" sz="1400" b="1"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6.5</a:t>
            </a:r>
            <a:r>
              <a:rPr lang="en-US" altLang="ja-JP" sz="1100" b="1"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4" name="Rectangle 2">
            <a:extLst>
              <a:ext uri="{FF2B5EF4-FFF2-40B4-BE49-F238E27FC236}">
                <a16:creationId xmlns:a16="http://schemas.microsoft.com/office/drawing/2014/main" id="{9FE12254-40F6-40FC-AA06-EE1710AC426C}"/>
              </a:ext>
            </a:extLst>
          </p:cNvPr>
          <p:cNvSpPr>
            <a:spLocks noChangeArrowheads="1"/>
          </p:cNvSpPr>
          <p:nvPr/>
        </p:nvSpPr>
        <p:spPr bwMode="auto">
          <a:xfrm>
            <a:off x="527221" y="6280370"/>
            <a:ext cx="5417300" cy="28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20000"/>
              </a:lnSpc>
              <a:spcBef>
                <a:spcPct val="0"/>
              </a:spcBef>
              <a:spcAft>
                <a:spcPct val="0"/>
              </a:spcAft>
              <a:buClrTx/>
              <a:buSzTx/>
              <a:buFontTx/>
              <a:buNone/>
              <a:tabLst/>
            </a:pPr>
            <a:r>
              <a:rPr kumimoji="0" lang="ja-JP" altLang="ja-JP" sz="800" b="0" i="0" u="none" strike="noStrike" cap="none" normalizeH="0" baseline="0" dirty="0">
                <a:ln>
                  <a:noFill/>
                </a:ln>
                <a:solidFill>
                  <a:schemeClr val="accent3"/>
                </a:solidFill>
                <a:effectLst/>
                <a:latin typeface="+mj-ea"/>
                <a:ea typeface="+mj-ea"/>
              </a:rPr>
              <a:t>※</a:t>
            </a:r>
            <a:r>
              <a:rPr kumimoji="0" lang="en-US" altLang="ja-JP" sz="800" b="0" i="0" u="none" strike="noStrike" cap="none" normalizeH="0" baseline="0" dirty="0">
                <a:ln>
                  <a:noFill/>
                </a:ln>
                <a:solidFill>
                  <a:schemeClr val="accent3"/>
                </a:solidFill>
                <a:effectLst/>
                <a:latin typeface="+mj-ea"/>
                <a:ea typeface="+mj-ea"/>
              </a:rPr>
              <a:t>Nielsen </a:t>
            </a:r>
            <a:r>
              <a:rPr kumimoji="0" lang="en-US" altLang="ja-JP" sz="800" b="0" i="0" u="none" strike="noStrike" cap="none" normalizeH="0" baseline="0" dirty="0" err="1">
                <a:ln>
                  <a:noFill/>
                </a:ln>
                <a:solidFill>
                  <a:schemeClr val="accent3"/>
                </a:solidFill>
                <a:effectLst/>
                <a:latin typeface="+mj-ea"/>
                <a:ea typeface="+mj-ea"/>
              </a:rPr>
              <a:t>NetView</a:t>
            </a:r>
            <a:r>
              <a:rPr kumimoji="0" lang="en-US" altLang="ja-JP" sz="800" b="0" i="0" u="none" strike="noStrike" cap="none" normalizeH="0" baseline="0" dirty="0">
                <a:ln>
                  <a:noFill/>
                </a:ln>
                <a:solidFill>
                  <a:schemeClr val="accent3"/>
                </a:solidFill>
                <a:effectLst/>
                <a:latin typeface="+mj-ea"/>
                <a:ea typeface="+mj-ea"/>
              </a:rPr>
              <a:t> Custom Data Feed</a:t>
            </a:r>
            <a:r>
              <a:rPr kumimoji="0" lang="ja-JP" altLang="en-US" sz="800" b="0" i="0" u="none" strike="noStrike" cap="none" normalizeH="0" baseline="0" dirty="0">
                <a:ln>
                  <a:noFill/>
                </a:ln>
                <a:solidFill>
                  <a:schemeClr val="accent3"/>
                </a:solidFill>
                <a:effectLst/>
                <a:latin typeface="+mj-ea"/>
                <a:ea typeface="+mj-ea"/>
              </a:rPr>
              <a:t>（</a:t>
            </a:r>
            <a:r>
              <a:rPr kumimoji="0" lang="en-US" altLang="ja-JP" sz="800" b="0" i="0" u="none" strike="noStrike" cap="none" normalizeH="0" baseline="0" dirty="0">
                <a:ln>
                  <a:noFill/>
                </a:ln>
                <a:solidFill>
                  <a:schemeClr val="accent3"/>
                </a:solidFill>
                <a:effectLst/>
                <a:latin typeface="+mj-ea"/>
                <a:ea typeface="+mj-ea"/>
              </a:rPr>
              <a:t>2021</a:t>
            </a:r>
            <a:r>
              <a:rPr kumimoji="0" lang="ja-JP" altLang="en-US" sz="800" b="0" i="0" u="none" strike="noStrike" cap="none" normalizeH="0" baseline="0" dirty="0">
                <a:ln>
                  <a:noFill/>
                </a:ln>
                <a:solidFill>
                  <a:schemeClr val="accent3"/>
                </a:solidFill>
                <a:effectLst/>
                <a:latin typeface="+mj-ea"/>
                <a:ea typeface="+mj-ea"/>
              </a:rPr>
              <a:t>年</a:t>
            </a:r>
            <a:r>
              <a:rPr kumimoji="0" lang="en-US" altLang="ja-JP" sz="800" b="0" i="0" u="none" strike="noStrike" cap="none" normalizeH="0" baseline="0" dirty="0">
                <a:ln>
                  <a:noFill/>
                </a:ln>
                <a:solidFill>
                  <a:schemeClr val="accent3"/>
                </a:solidFill>
                <a:effectLst/>
                <a:latin typeface="+mj-ea"/>
                <a:ea typeface="+mj-ea"/>
              </a:rPr>
              <a:t>12</a:t>
            </a:r>
            <a:r>
              <a:rPr kumimoji="0" lang="ja-JP" altLang="en-US" sz="800" b="0" i="0" u="none" strike="noStrike" cap="none" normalizeH="0" baseline="0" dirty="0">
                <a:ln>
                  <a:noFill/>
                </a:ln>
                <a:solidFill>
                  <a:schemeClr val="accent3"/>
                </a:solidFill>
                <a:effectLst/>
                <a:latin typeface="+mj-ea"/>
                <a:ea typeface="+mj-ea"/>
              </a:rPr>
              <a:t>月度データ）を元に</a:t>
            </a:r>
            <a:r>
              <a:rPr kumimoji="0" lang="en-US" altLang="ja-JP" sz="800" b="0" i="0" u="none" strike="noStrike" cap="none" normalizeH="0" baseline="0" dirty="0">
                <a:ln>
                  <a:noFill/>
                </a:ln>
                <a:solidFill>
                  <a:schemeClr val="accent3"/>
                </a:solidFill>
                <a:effectLst/>
                <a:latin typeface="+mj-ea"/>
                <a:ea typeface="+mj-ea"/>
              </a:rPr>
              <a:t>Yahoo! JAPAN</a:t>
            </a:r>
            <a:r>
              <a:rPr kumimoji="0" lang="ja-JP" altLang="en-US" sz="800" b="0" i="0" u="none" strike="noStrike" cap="none" normalizeH="0" baseline="0" dirty="0">
                <a:ln>
                  <a:noFill/>
                </a:ln>
                <a:solidFill>
                  <a:schemeClr val="accent3"/>
                </a:solidFill>
                <a:effectLst/>
                <a:latin typeface="+mj-ea"/>
                <a:ea typeface="+mj-ea"/>
              </a:rPr>
              <a:t>が独自集計、</a:t>
            </a:r>
            <a:r>
              <a:rPr kumimoji="0" lang="en-US" altLang="ja-JP" sz="800" b="0" i="0" u="none" strike="noStrike" cap="none" normalizeH="0" baseline="0" dirty="0">
                <a:ln>
                  <a:noFill/>
                </a:ln>
                <a:solidFill>
                  <a:schemeClr val="accent3"/>
                </a:solidFill>
                <a:effectLst/>
                <a:latin typeface="+mj-ea"/>
                <a:ea typeface="+mj-ea"/>
              </a:rPr>
              <a:t>Yahoo! JAPAN Homepage</a:t>
            </a:r>
            <a:r>
              <a:rPr kumimoji="0" lang="ja-JP" altLang="en-US" sz="800" b="0" i="0" u="none" strike="noStrike" cap="none" normalizeH="0" baseline="0" dirty="0">
                <a:ln>
                  <a:noFill/>
                </a:ln>
                <a:solidFill>
                  <a:schemeClr val="accent3"/>
                </a:solidFill>
                <a:effectLst/>
                <a:latin typeface="+mj-ea"/>
                <a:ea typeface="+mj-ea"/>
              </a:rPr>
              <a:t>（チャネルレベル）、動画配信サービス、</a:t>
            </a:r>
            <a:r>
              <a:rPr kumimoji="0" lang="en-US" altLang="ja-JP" sz="800" b="0" i="0" u="none" strike="noStrike" cap="none" normalizeH="0" baseline="0" dirty="0">
                <a:ln>
                  <a:noFill/>
                </a:ln>
                <a:solidFill>
                  <a:schemeClr val="accent3"/>
                </a:solidFill>
                <a:effectLst/>
                <a:latin typeface="+mj-ea"/>
                <a:ea typeface="+mj-ea"/>
              </a:rPr>
              <a:t>SNS</a:t>
            </a:r>
            <a:r>
              <a:rPr kumimoji="0" lang="ja-JP" altLang="en-US" sz="800" b="0" i="0" u="none" strike="noStrike" cap="none" normalizeH="0" baseline="0" dirty="0">
                <a:ln>
                  <a:noFill/>
                </a:ln>
                <a:solidFill>
                  <a:schemeClr val="accent3"/>
                </a:solidFill>
                <a:effectLst/>
                <a:latin typeface="+mj-ea"/>
                <a:ea typeface="+mj-ea"/>
              </a:rPr>
              <a:t>（ともにブランドレベル）でそれぞれ集計</a:t>
            </a:r>
            <a:endParaRPr kumimoji="0" lang="ja-JP" altLang="ja-JP" sz="800" b="0" i="0" u="none" strike="noStrike" cap="none" normalizeH="0" baseline="0" dirty="0">
              <a:ln>
                <a:noFill/>
              </a:ln>
              <a:solidFill>
                <a:schemeClr val="accent3"/>
              </a:solidFill>
              <a:effectLst/>
              <a:latin typeface="+mj-ea"/>
              <a:ea typeface="+mj-ea"/>
            </a:endParaRPr>
          </a:p>
        </p:txBody>
      </p:sp>
      <p:cxnSp>
        <p:nvCxnSpPr>
          <p:cNvPr id="21" name="直線コネクタ 20">
            <a:extLst>
              <a:ext uri="{FF2B5EF4-FFF2-40B4-BE49-F238E27FC236}">
                <a16:creationId xmlns:a16="http://schemas.microsoft.com/office/drawing/2014/main" id="{ED8D02A9-C89D-823E-64F2-72FC9396B123}"/>
              </a:ext>
            </a:extLst>
          </p:cNvPr>
          <p:cNvCxnSpPr>
            <a:cxnSpLocks/>
            <a:stCxn id="57" idx="7"/>
          </p:cNvCxnSpPr>
          <p:nvPr/>
        </p:nvCxnSpPr>
        <p:spPr>
          <a:xfrm flipV="1">
            <a:off x="9983770" y="3846379"/>
            <a:ext cx="487585" cy="354104"/>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97FACA3B-7C1C-6B35-3899-0BDECB1E5B3D}"/>
              </a:ext>
            </a:extLst>
          </p:cNvPr>
          <p:cNvSpPr txBox="1"/>
          <p:nvPr/>
        </p:nvSpPr>
        <p:spPr>
          <a:xfrm>
            <a:off x="9714413" y="6380773"/>
            <a:ext cx="2137254" cy="461665"/>
          </a:xfrm>
          <a:prstGeom prst="rect">
            <a:avLst/>
          </a:prstGeom>
          <a:noFill/>
        </p:spPr>
        <p:txBody>
          <a:bodyPr wrap="square">
            <a:spAutoFit/>
          </a:bodyPr>
          <a:lstStyle/>
          <a:p>
            <a:r>
              <a:rPr lang="ja-JP" altLang="en-US" sz="800" dirty="0">
                <a:solidFill>
                  <a:schemeClr val="accent3"/>
                </a:solidFill>
                <a:effectLst/>
                <a:latin typeface="+mn-ea"/>
              </a:rPr>
              <a:t>＊</a:t>
            </a:r>
            <a:r>
              <a:rPr lang="en-US" altLang="ja-JP" sz="800" dirty="0">
                <a:solidFill>
                  <a:schemeClr val="accent3"/>
                </a:solidFill>
                <a:effectLst/>
                <a:latin typeface="+mn-ea"/>
              </a:rPr>
              <a:t>CTR</a:t>
            </a:r>
            <a:r>
              <a:rPr lang="ja-JP" altLang="en-US" sz="800" dirty="0">
                <a:solidFill>
                  <a:schemeClr val="accent3"/>
                </a:solidFill>
                <a:effectLst/>
                <a:latin typeface="+mn-ea"/>
              </a:rPr>
              <a:t>：クリック率</a:t>
            </a:r>
            <a:endParaRPr lang="en-US" altLang="ja-JP" sz="800" dirty="0">
              <a:solidFill>
                <a:schemeClr val="accent3"/>
              </a:solidFill>
              <a:effectLst/>
              <a:latin typeface="+mn-ea"/>
            </a:endParaRPr>
          </a:p>
          <a:p>
            <a:r>
              <a:rPr lang="ja-JP" altLang="en-US" sz="800" dirty="0">
                <a:solidFill>
                  <a:schemeClr val="accent3"/>
                </a:solidFill>
                <a:latin typeface="+mn-ea"/>
              </a:rPr>
              <a:t>＊</a:t>
            </a:r>
            <a:r>
              <a:rPr lang="en-US" altLang="ja-JP" sz="800" dirty="0">
                <a:solidFill>
                  <a:schemeClr val="accent3"/>
                </a:solidFill>
                <a:latin typeface="+mn-ea"/>
              </a:rPr>
              <a:t>SOV</a:t>
            </a:r>
            <a:r>
              <a:rPr lang="ja-JP" altLang="en-US" sz="800" dirty="0">
                <a:solidFill>
                  <a:schemeClr val="accent3"/>
                </a:solidFill>
                <a:latin typeface="+mn-ea"/>
              </a:rPr>
              <a:t>：シェア・オブ・ボイス</a:t>
            </a:r>
            <a:endParaRPr lang="en-US" altLang="ja-JP" sz="800" dirty="0">
              <a:solidFill>
                <a:schemeClr val="accent3"/>
              </a:solidFill>
              <a:latin typeface="+mn-ea"/>
            </a:endParaRPr>
          </a:p>
          <a:p>
            <a:r>
              <a:rPr lang="ja-JP" altLang="en-US" sz="800" dirty="0">
                <a:solidFill>
                  <a:schemeClr val="accent3"/>
                </a:solidFill>
                <a:latin typeface="+mn-ea"/>
              </a:rPr>
              <a:t>＊</a:t>
            </a:r>
            <a:r>
              <a:rPr lang="ja-JP" altLang="en-US" sz="800" b="0" i="0" dirty="0">
                <a:solidFill>
                  <a:schemeClr val="accent3"/>
                </a:solidFill>
                <a:effectLst/>
                <a:latin typeface="+mn-ea"/>
              </a:rPr>
              <a:t>クリエイティブ例は</a:t>
            </a:r>
            <a:r>
              <a:rPr lang="en-US" altLang="ja-JP" sz="800" b="0" i="0" dirty="0">
                <a:solidFill>
                  <a:schemeClr val="accent3"/>
                </a:solidFill>
                <a:effectLst/>
                <a:latin typeface="+mn-ea"/>
              </a:rPr>
              <a:t>2023</a:t>
            </a:r>
            <a:r>
              <a:rPr lang="ja-JP" altLang="en-US" sz="800" b="0" i="0" dirty="0">
                <a:solidFill>
                  <a:schemeClr val="accent3"/>
                </a:solidFill>
                <a:effectLst/>
                <a:latin typeface="+mn-ea"/>
              </a:rPr>
              <a:t>年当時のもの</a:t>
            </a:r>
            <a:endParaRPr lang="en-US" altLang="ja-JP" sz="800" dirty="0">
              <a:solidFill>
                <a:schemeClr val="accent3"/>
              </a:solidFill>
              <a:effectLst/>
              <a:latin typeface="+mn-ea"/>
            </a:endParaRPr>
          </a:p>
        </p:txBody>
      </p:sp>
    </p:spTree>
    <p:extLst>
      <p:ext uri="{BB962C8B-B14F-4D97-AF65-F5344CB8AC3E}">
        <p14:creationId xmlns:p14="http://schemas.microsoft.com/office/powerpoint/2010/main" val="18637403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クリエイティブ</a:t>
            </a:r>
            <a:endParaRPr kumimoji="1" lang="en-US" altLang="ja-JP" spc="0" dirty="0">
              <a:solidFill>
                <a:srgbClr val="FFFFFF"/>
              </a:solidFill>
            </a:endParaRPr>
          </a:p>
          <a:p>
            <a:r>
              <a:rPr kumimoji="1" lang="ja-JP" altLang="en-US" spc="0">
                <a:solidFill>
                  <a:srgbClr val="FFFFFF"/>
                </a:solidFill>
              </a:rPr>
              <a:t>企画</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sz="1600"/>
              <a:t>特徴</a:t>
            </a:r>
            <a:r>
              <a:rPr lang="ja-JP" altLang="en-US" sz="2400"/>
              <a:t>②</a:t>
            </a:r>
            <a:r>
              <a:rPr lang="ja-JP" altLang="en-US"/>
              <a:t>：</a:t>
            </a:r>
            <a:r>
              <a:rPr lang="ja-JP" altLang="en-US" sz="1800"/>
              <a:t>良質なインパクトがブランドへの好意形成</a:t>
            </a:r>
          </a:p>
        </p:txBody>
      </p:sp>
      <p:sp>
        <p:nvSpPr>
          <p:cNvPr id="3" name="正方形/長方形 2">
            <a:extLst>
              <a:ext uri="{FF2B5EF4-FFF2-40B4-BE49-F238E27FC236}">
                <a16:creationId xmlns:a16="http://schemas.microsoft.com/office/drawing/2014/main" id="{BD68E225-9453-EF3A-20BA-670C6150C75F}"/>
              </a:ext>
            </a:extLst>
          </p:cNvPr>
          <p:cNvSpPr/>
          <p:nvPr/>
        </p:nvSpPr>
        <p:spPr>
          <a:xfrm>
            <a:off x="479424" y="1083274"/>
            <a:ext cx="11233151" cy="621709"/>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Yahoo! JAPAN </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トップページのインターフェースをダイナミックに変化</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させることにより、</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ユーザーに</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良質な“意外感”や“驚き”</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を与え強い印象を残します</a:t>
            </a:r>
          </a:p>
        </p:txBody>
      </p:sp>
      <p:sp>
        <p:nvSpPr>
          <p:cNvPr id="4" name="テキスト ボックス 3">
            <a:extLst>
              <a:ext uri="{FF2B5EF4-FFF2-40B4-BE49-F238E27FC236}">
                <a16:creationId xmlns:a16="http://schemas.microsoft.com/office/drawing/2014/main" id="{16165055-9246-2D18-17CB-CAE2C3E8103B}"/>
              </a:ext>
            </a:extLst>
          </p:cNvPr>
          <p:cNvSpPr txBox="1">
            <a:spLocks noChangeAspect="1"/>
          </p:cNvSpPr>
          <p:nvPr/>
        </p:nvSpPr>
        <p:spPr>
          <a:xfrm>
            <a:off x="7507688" y="82639"/>
            <a:ext cx="648000" cy="648000"/>
          </a:xfrm>
          <a:prstGeom prst="ellipse">
            <a:avLst/>
          </a:prstGeom>
          <a:solidFill>
            <a:schemeClr val="accent2">
              <a:lumMod val="90000"/>
            </a:schemeClr>
          </a:solidFill>
        </p:spPr>
        <p:txBody>
          <a:bodyPr wrap="none" rtlCol="0" anchor="ctr">
            <a:noAutofit/>
          </a:bodyPr>
          <a:lstStyle/>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高い</a:t>
            </a:r>
          </a:p>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集客力</a:t>
            </a:r>
            <a:endParaRPr lang="ja-JP" altLang="en-US" sz="900" b="1" kern="0" dirty="0">
              <a:solidFill>
                <a:schemeClr val="bg1"/>
              </a:solidFill>
              <a:latin typeface="メイリオ" panose="020B0604030504040204" pitchFamily="50" charset="-128"/>
              <a:cs typeface="Arial"/>
              <a:sym typeface="Arial"/>
            </a:endParaRPr>
          </a:p>
        </p:txBody>
      </p:sp>
      <p:sp>
        <p:nvSpPr>
          <p:cNvPr id="21" name="テキスト ボックス 20">
            <a:extLst>
              <a:ext uri="{FF2B5EF4-FFF2-40B4-BE49-F238E27FC236}">
                <a16:creationId xmlns:a16="http://schemas.microsoft.com/office/drawing/2014/main" id="{9DF27EF6-A412-D18E-2612-2E660A0D6F19}"/>
              </a:ext>
            </a:extLst>
          </p:cNvPr>
          <p:cNvSpPr txBox="1">
            <a:spLocks noChangeAspect="1"/>
          </p:cNvSpPr>
          <p:nvPr/>
        </p:nvSpPr>
        <p:spPr>
          <a:xfrm>
            <a:off x="8241654" y="82639"/>
            <a:ext cx="648000" cy="648000"/>
          </a:xfrm>
          <a:prstGeom prst="ellipse">
            <a:avLst/>
          </a:prstGeom>
          <a:solidFill>
            <a:schemeClr val="accent6"/>
          </a:solidFill>
        </p:spPr>
        <p:txBody>
          <a:bodyPr wrap="none" rtlCol="0" anchor="ctr">
            <a:noAutofit/>
          </a:bodyPr>
          <a:lstStyle/>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良質な</a:t>
            </a:r>
          </a:p>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インパクト</a:t>
            </a:r>
            <a:endParaRPr lang="ja-JP" altLang="en-US" sz="900" b="1" kern="0" dirty="0">
              <a:solidFill>
                <a:schemeClr val="bg1"/>
              </a:solidFill>
              <a:latin typeface="メイリオ" panose="020B0604030504040204" pitchFamily="50" charset="-128"/>
              <a:cs typeface="Arial"/>
              <a:sym typeface="Arial"/>
            </a:endParaRPr>
          </a:p>
        </p:txBody>
      </p:sp>
      <p:sp>
        <p:nvSpPr>
          <p:cNvPr id="22" name="テキスト ボックス 21">
            <a:extLst>
              <a:ext uri="{FF2B5EF4-FFF2-40B4-BE49-F238E27FC236}">
                <a16:creationId xmlns:a16="http://schemas.microsoft.com/office/drawing/2014/main" id="{5D6E7CF4-EA7C-EEBA-F92F-6729A6898D4A}"/>
              </a:ext>
            </a:extLst>
          </p:cNvPr>
          <p:cNvSpPr txBox="1">
            <a:spLocks noChangeAspect="1"/>
          </p:cNvSpPr>
          <p:nvPr/>
        </p:nvSpPr>
        <p:spPr>
          <a:xfrm>
            <a:off x="8975620" y="82639"/>
            <a:ext cx="648000" cy="648000"/>
          </a:xfrm>
          <a:prstGeom prst="ellipse">
            <a:avLst/>
          </a:prstGeom>
          <a:solidFill>
            <a:schemeClr val="accent2">
              <a:lumMod val="90000"/>
            </a:schemeClr>
          </a:solidFill>
        </p:spPr>
        <p:txBody>
          <a:bodyPr wrap="none" rtlCol="0" anchor="ctr">
            <a:noAutofit/>
          </a:bodyPr>
          <a:lstStyle/>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行動を</a:t>
            </a:r>
          </a:p>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喚起</a:t>
            </a:r>
            <a:endParaRPr lang="ja-JP" altLang="en-US" sz="900" b="1" kern="0" dirty="0">
              <a:solidFill>
                <a:schemeClr val="bg1"/>
              </a:solidFill>
              <a:latin typeface="メイリオ" panose="020B0604030504040204" pitchFamily="50" charset="-128"/>
              <a:cs typeface="Arial"/>
              <a:sym typeface="Arial"/>
            </a:endParaRPr>
          </a:p>
        </p:txBody>
      </p:sp>
      <p:sp>
        <p:nvSpPr>
          <p:cNvPr id="9" name="正方形/長方形 8">
            <a:extLst>
              <a:ext uri="{FF2B5EF4-FFF2-40B4-BE49-F238E27FC236}">
                <a16:creationId xmlns:a16="http://schemas.microsoft.com/office/drawing/2014/main" id="{FDE0F4EE-35FE-8EBF-488E-77F483AD754D}"/>
              </a:ext>
            </a:extLst>
          </p:cNvPr>
          <p:cNvSpPr/>
          <p:nvPr/>
        </p:nvSpPr>
        <p:spPr>
          <a:xfrm>
            <a:off x="0" y="2932228"/>
            <a:ext cx="12192000" cy="2071171"/>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2AC1F044-6C7F-B0F7-55CC-3DC943926C18}"/>
              </a:ext>
            </a:extLst>
          </p:cNvPr>
          <p:cNvSpPr/>
          <p:nvPr/>
        </p:nvSpPr>
        <p:spPr>
          <a:xfrm>
            <a:off x="2189483" y="6269934"/>
            <a:ext cx="7813037" cy="138499"/>
          </a:xfrm>
          <a:prstGeom prst="rect">
            <a:avLst/>
          </a:prstGeom>
        </p:spPr>
        <p:txBody>
          <a:bodyPr wrap="none" lIns="0" tIns="0" rIns="0" bIns="0">
            <a:spAutoFit/>
          </a:bodyPr>
          <a:lstStyle/>
          <a:p>
            <a:pPr algn="ctr">
              <a:buClr>
                <a:srgbClr val="000000"/>
              </a:buClr>
              <a:buFont typeface="Arial"/>
              <a:buNone/>
            </a:pPr>
            <a:r>
              <a:rPr kumimoji="0" lang="en-US" altLang="ja-JP" sz="900" kern="0" dirty="0">
                <a:solidFill>
                  <a:schemeClr val="accent3"/>
                </a:solidFill>
                <a:latin typeface="+mn-ea"/>
                <a:cs typeface="Arial"/>
                <a:sym typeface="Arial"/>
              </a:rPr>
              <a:t>※</a:t>
            </a:r>
            <a:r>
              <a:rPr kumimoji="0" lang="ja-JP" altLang="en-US" sz="900" kern="0" dirty="0">
                <a:solidFill>
                  <a:schemeClr val="accent3"/>
                </a:solidFill>
                <a:latin typeface="+mn-ea"/>
                <a:cs typeface="Arial"/>
                <a:sym typeface="Arial"/>
              </a:rPr>
              <a:t>演出には</a:t>
            </a:r>
            <a:r>
              <a:rPr kumimoji="0" lang="en-US" altLang="ja-JP" sz="900" kern="0" dirty="0">
                <a:solidFill>
                  <a:schemeClr val="accent3"/>
                </a:solidFill>
                <a:latin typeface="+mn-ea"/>
                <a:cs typeface="Arial"/>
                <a:sym typeface="Arial"/>
              </a:rPr>
              <a:t>LINE</a:t>
            </a:r>
            <a:r>
              <a:rPr kumimoji="0" lang="ja-JP" altLang="en-US" sz="900" kern="0" dirty="0">
                <a:solidFill>
                  <a:schemeClr val="accent3"/>
                </a:solidFill>
                <a:latin typeface="+mn-ea"/>
                <a:cs typeface="Arial"/>
                <a:sym typeface="Arial"/>
              </a:rPr>
              <a:t>ヤフーによる監修が入ります。災害を想起させる表現やユーザーに不快感を与える表現などは掲載ができませんので、ご注意ください。</a:t>
            </a:r>
          </a:p>
        </p:txBody>
      </p:sp>
      <p:pic>
        <p:nvPicPr>
          <p:cNvPr id="27" name="図 26">
            <a:extLst>
              <a:ext uri="{FF2B5EF4-FFF2-40B4-BE49-F238E27FC236}">
                <a16:creationId xmlns:a16="http://schemas.microsoft.com/office/drawing/2014/main" id="{199A3A73-46A6-183E-2523-8DD3F288312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413655" y="2226731"/>
            <a:ext cx="1052797" cy="1979258"/>
          </a:xfrm>
          <a:prstGeom prst="rect">
            <a:avLst/>
          </a:prstGeom>
          <a:ln>
            <a:solidFill>
              <a:schemeClr val="bg2"/>
            </a:solidFill>
          </a:ln>
        </p:spPr>
      </p:pic>
      <p:pic>
        <p:nvPicPr>
          <p:cNvPr id="43" name="図 42">
            <a:extLst>
              <a:ext uri="{FF2B5EF4-FFF2-40B4-BE49-F238E27FC236}">
                <a16:creationId xmlns:a16="http://schemas.microsoft.com/office/drawing/2014/main" id="{D4EB02B2-68C2-D110-1837-A33E0448FB2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260724" y="2226730"/>
            <a:ext cx="1052797" cy="1979258"/>
          </a:xfrm>
          <a:prstGeom prst="rect">
            <a:avLst/>
          </a:prstGeom>
          <a:ln>
            <a:solidFill>
              <a:schemeClr val="bg2"/>
            </a:solidFill>
          </a:ln>
        </p:spPr>
      </p:pic>
      <p:pic>
        <p:nvPicPr>
          <p:cNvPr id="36" name="図 35">
            <a:extLst>
              <a:ext uri="{FF2B5EF4-FFF2-40B4-BE49-F238E27FC236}">
                <a16:creationId xmlns:a16="http://schemas.microsoft.com/office/drawing/2014/main" id="{F67B5A07-5413-C885-7132-3527774F751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823335" y="2226731"/>
            <a:ext cx="1052797" cy="1979258"/>
          </a:xfrm>
          <a:prstGeom prst="rect">
            <a:avLst/>
          </a:prstGeom>
          <a:ln>
            <a:solidFill>
              <a:schemeClr val="bg2"/>
            </a:solidFill>
          </a:ln>
        </p:spPr>
      </p:pic>
      <p:pic>
        <p:nvPicPr>
          <p:cNvPr id="51" name="図 50" descr="グラフィカル ユーザー インターフェイス が含まれている画像&#10;&#10;自動的に生成された説明">
            <a:extLst>
              <a:ext uri="{FF2B5EF4-FFF2-40B4-BE49-F238E27FC236}">
                <a16:creationId xmlns:a16="http://schemas.microsoft.com/office/drawing/2014/main" id="{0A793357-209E-3C48-7870-D153BEBD8B8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8206979" y="2155342"/>
            <a:ext cx="1199300" cy="2050647"/>
          </a:xfrm>
          <a:prstGeom prst="rect">
            <a:avLst/>
          </a:prstGeom>
          <a:effectLst/>
        </p:spPr>
      </p:pic>
      <p:pic>
        <p:nvPicPr>
          <p:cNvPr id="49" name="図 48" descr="グラフィカル ユーザー インターフェイス が含まれている画像&#10;&#10;自動的に生成された説明">
            <a:extLst>
              <a:ext uri="{FF2B5EF4-FFF2-40B4-BE49-F238E27FC236}">
                <a16:creationId xmlns:a16="http://schemas.microsoft.com/office/drawing/2014/main" id="{04B726AC-8EE0-E2D6-DC49-B2338FAD9B4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773691" y="2155342"/>
            <a:ext cx="1199300" cy="2050647"/>
          </a:xfrm>
          <a:prstGeom prst="rect">
            <a:avLst/>
          </a:prstGeom>
          <a:effectLst/>
        </p:spPr>
      </p:pic>
      <p:pic>
        <p:nvPicPr>
          <p:cNvPr id="47" name="図 46" descr="グラフィカル ユーザー インターフェイス が含まれている画像&#10;&#10;自動的に生成された説明">
            <a:extLst>
              <a:ext uri="{FF2B5EF4-FFF2-40B4-BE49-F238E27FC236}">
                <a16:creationId xmlns:a16="http://schemas.microsoft.com/office/drawing/2014/main" id="{A3469D7E-2DF9-997D-1179-00F5312E372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340403" y="2155342"/>
            <a:ext cx="1199300" cy="2050647"/>
          </a:xfrm>
          <a:prstGeom prst="rect">
            <a:avLst/>
          </a:prstGeom>
          <a:effectLst/>
        </p:spPr>
      </p:pic>
      <p:pic>
        <p:nvPicPr>
          <p:cNvPr id="31" name="図 30">
            <a:extLst>
              <a:ext uri="{FF2B5EF4-FFF2-40B4-BE49-F238E27FC236}">
                <a16:creationId xmlns:a16="http://schemas.microsoft.com/office/drawing/2014/main" id="{20860A88-0B34-6FF3-CF89-C9B786799FE2}"/>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2359466" y="2619227"/>
            <a:ext cx="1432051" cy="2692255"/>
          </a:xfrm>
          <a:prstGeom prst="rect">
            <a:avLst/>
          </a:prstGeom>
          <a:ln>
            <a:solidFill>
              <a:schemeClr val="bg2"/>
            </a:solidFill>
          </a:ln>
        </p:spPr>
      </p:pic>
      <p:pic>
        <p:nvPicPr>
          <p:cNvPr id="37" name="図 36">
            <a:extLst>
              <a:ext uri="{FF2B5EF4-FFF2-40B4-BE49-F238E27FC236}">
                <a16:creationId xmlns:a16="http://schemas.microsoft.com/office/drawing/2014/main" id="{E96D3D89-97C7-57D3-FAFE-49A81A5D1D26}"/>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5779985" y="2619226"/>
            <a:ext cx="1432051" cy="2692257"/>
          </a:xfrm>
          <a:prstGeom prst="rect">
            <a:avLst/>
          </a:prstGeom>
          <a:ln>
            <a:solidFill>
              <a:schemeClr val="bg2"/>
            </a:solidFill>
          </a:ln>
        </p:spPr>
      </p:pic>
      <p:pic>
        <p:nvPicPr>
          <p:cNvPr id="44" name="図 43">
            <a:extLst>
              <a:ext uri="{FF2B5EF4-FFF2-40B4-BE49-F238E27FC236}">
                <a16:creationId xmlns:a16="http://schemas.microsoft.com/office/drawing/2014/main" id="{564D6E57-7AA4-80A7-2D10-48E7620C292B}"/>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9228215" y="2620334"/>
            <a:ext cx="1432051" cy="2692255"/>
          </a:xfrm>
          <a:prstGeom prst="rect">
            <a:avLst/>
          </a:prstGeom>
          <a:ln>
            <a:solidFill>
              <a:schemeClr val="bg2"/>
            </a:solidFill>
          </a:ln>
        </p:spPr>
      </p:pic>
      <p:pic>
        <p:nvPicPr>
          <p:cNvPr id="14" name="グラフィックス 13" descr="矢印: 左回転 単色塗りつぶし">
            <a:extLst>
              <a:ext uri="{FF2B5EF4-FFF2-40B4-BE49-F238E27FC236}">
                <a16:creationId xmlns:a16="http://schemas.microsoft.com/office/drawing/2014/main" id="{62ECFDE3-0F99-D289-AC22-189B103F826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16200000">
            <a:off x="8630757" y="3969551"/>
            <a:ext cx="471445" cy="471445"/>
          </a:xfrm>
          <a:prstGeom prst="rect">
            <a:avLst/>
          </a:prstGeom>
        </p:spPr>
      </p:pic>
      <p:pic>
        <p:nvPicPr>
          <p:cNvPr id="15" name="グラフィックス 14" descr="矢印: 左回転 単色塗りつぶし">
            <a:extLst>
              <a:ext uri="{FF2B5EF4-FFF2-40B4-BE49-F238E27FC236}">
                <a16:creationId xmlns:a16="http://schemas.microsoft.com/office/drawing/2014/main" id="{5859055B-0F94-0E6D-DE47-3303A8C9D90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16200000">
            <a:off x="5139411" y="3969551"/>
            <a:ext cx="471445" cy="471445"/>
          </a:xfrm>
          <a:prstGeom prst="rect">
            <a:avLst/>
          </a:prstGeom>
        </p:spPr>
      </p:pic>
      <p:pic>
        <p:nvPicPr>
          <p:cNvPr id="16" name="グラフィックス 15" descr="矢印: 左回転 単色塗りつぶし">
            <a:extLst>
              <a:ext uri="{FF2B5EF4-FFF2-40B4-BE49-F238E27FC236}">
                <a16:creationId xmlns:a16="http://schemas.microsoft.com/office/drawing/2014/main" id="{CEF96674-B94C-7487-E3C2-8E1505BD36D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16200000">
            <a:off x="1731193" y="3969551"/>
            <a:ext cx="471445" cy="471445"/>
          </a:xfrm>
          <a:prstGeom prst="rect">
            <a:avLst/>
          </a:prstGeom>
        </p:spPr>
      </p:pic>
      <p:pic>
        <p:nvPicPr>
          <p:cNvPr id="48" name="図 47" descr="グラフィカル ユーザー インターフェイス が含まれている画像&#10;&#10;自動的に生成された説明">
            <a:extLst>
              <a:ext uri="{FF2B5EF4-FFF2-40B4-BE49-F238E27FC236}">
                <a16:creationId xmlns:a16="http://schemas.microsoft.com/office/drawing/2014/main" id="{8450D61A-5F21-BD0D-2BD8-F0AAA737D16B}"/>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b="-687"/>
          <a:stretch/>
        </p:blipFill>
        <p:spPr>
          <a:xfrm>
            <a:off x="2286214" y="2517231"/>
            <a:ext cx="1584000" cy="3183590"/>
          </a:xfrm>
          <a:prstGeom prst="rect">
            <a:avLst/>
          </a:prstGeom>
          <a:effectLst/>
        </p:spPr>
      </p:pic>
      <p:pic>
        <p:nvPicPr>
          <p:cNvPr id="50" name="図 49" descr="グラフィカル ユーザー インターフェイス が含まれている画像&#10;&#10;自動的に生成された説明">
            <a:extLst>
              <a:ext uri="{FF2B5EF4-FFF2-40B4-BE49-F238E27FC236}">
                <a16:creationId xmlns:a16="http://schemas.microsoft.com/office/drawing/2014/main" id="{C46CCCF5-6711-6570-4D0C-995F4D6B1893}"/>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b="-687"/>
          <a:stretch/>
        </p:blipFill>
        <p:spPr>
          <a:xfrm>
            <a:off x="5719502" y="2517231"/>
            <a:ext cx="1584000" cy="3183590"/>
          </a:xfrm>
          <a:prstGeom prst="rect">
            <a:avLst/>
          </a:prstGeom>
          <a:effectLst/>
        </p:spPr>
      </p:pic>
      <p:pic>
        <p:nvPicPr>
          <p:cNvPr id="52" name="図 51" descr="グラフィカル ユーザー インターフェイス が含まれている画像&#10;&#10;自動的に生成された説明">
            <a:extLst>
              <a:ext uri="{FF2B5EF4-FFF2-40B4-BE49-F238E27FC236}">
                <a16:creationId xmlns:a16="http://schemas.microsoft.com/office/drawing/2014/main" id="{96ADE610-283B-9AB1-53E7-A2A566928577}"/>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b="-687"/>
          <a:stretch/>
        </p:blipFill>
        <p:spPr>
          <a:xfrm>
            <a:off x="9152790" y="2517231"/>
            <a:ext cx="1584000" cy="3183590"/>
          </a:xfrm>
          <a:prstGeom prst="rect">
            <a:avLst/>
          </a:prstGeom>
          <a:effectLst/>
        </p:spPr>
      </p:pic>
      <p:sp>
        <p:nvSpPr>
          <p:cNvPr id="46" name="テキスト ボックス 45">
            <a:extLst>
              <a:ext uri="{FF2B5EF4-FFF2-40B4-BE49-F238E27FC236}">
                <a16:creationId xmlns:a16="http://schemas.microsoft.com/office/drawing/2014/main" id="{A0A9AF18-9E6A-1FDF-896F-CDA1146CB886}"/>
              </a:ext>
            </a:extLst>
          </p:cNvPr>
          <p:cNvSpPr txBox="1">
            <a:spLocks noChangeAspect="1"/>
          </p:cNvSpPr>
          <p:nvPr/>
        </p:nvSpPr>
        <p:spPr>
          <a:xfrm>
            <a:off x="8062538" y="4440997"/>
            <a:ext cx="1259824" cy="1259824"/>
          </a:xfrm>
          <a:prstGeom prst="ellipse">
            <a:avLst/>
          </a:prstGeom>
          <a:solidFill>
            <a:schemeClr val="accent6"/>
          </a:solidFill>
          <a:effectLst/>
        </p:spPr>
        <p:txBody>
          <a:bodyPr wrap="none" lIns="0" tIns="0" rIns="0" bIns="0" rtlCol="0" anchor="ctr">
            <a:noAutofit/>
          </a:bodyPr>
          <a:lstStyle/>
          <a:p>
            <a:pPr algn="ctr">
              <a:lnSpc>
                <a:spcPct val="120000"/>
              </a:lnSpc>
            </a:pPr>
            <a:r>
              <a:rPr lang="ja-JP" altLang="en-US" sz="1400" b="1">
                <a:solidFill>
                  <a:schemeClr val="bg1"/>
                </a:solidFill>
              </a:rPr>
              <a:t>ニュースが</a:t>
            </a:r>
            <a:endParaRPr lang="en-US" altLang="ja-JP" sz="1400" b="1" dirty="0">
              <a:solidFill>
                <a:schemeClr val="bg1"/>
              </a:solidFill>
            </a:endParaRPr>
          </a:p>
          <a:p>
            <a:pPr algn="ctr">
              <a:lnSpc>
                <a:spcPct val="120000"/>
              </a:lnSpc>
            </a:pPr>
            <a:r>
              <a:rPr kumimoji="1" lang="ja-JP" altLang="en-US" sz="1400" b="1">
                <a:solidFill>
                  <a:schemeClr val="bg1"/>
                </a:solidFill>
              </a:rPr>
              <a:t>切り替わる</a:t>
            </a:r>
          </a:p>
        </p:txBody>
      </p:sp>
      <p:sp>
        <p:nvSpPr>
          <p:cNvPr id="62" name="テキスト ボックス 61">
            <a:extLst>
              <a:ext uri="{FF2B5EF4-FFF2-40B4-BE49-F238E27FC236}">
                <a16:creationId xmlns:a16="http://schemas.microsoft.com/office/drawing/2014/main" id="{8878EC80-2B48-0F02-78F0-223E27D39535}"/>
              </a:ext>
            </a:extLst>
          </p:cNvPr>
          <p:cNvSpPr txBox="1">
            <a:spLocks noChangeAspect="1"/>
          </p:cNvSpPr>
          <p:nvPr/>
        </p:nvSpPr>
        <p:spPr>
          <a:xfrm>
            <a:off x="4612756" y="4440997"/>
            <a:ext cx="1259824" cy="1259824"/>
          </a:xfrm>
          <a:prstGeom prst="ellipse">
            <a:avLst/>
          </a:prstGeom>
          <a:solidFill>
            <a:srgbClr val="C9002C"/>
          </a:solidFill>
          <a:effectLst/>
        </p:spPr>
        <p:txBody>
          <a:bodyPr wrap="none" lIns="0" tIns="0" rIns="0" bIns="0" rtlCol="0" anchor="ctr">
            <a:noAutofit/>
          </a:bodyPr>
          <a:lstStyle/>
          <a:p>
            <a:pPr algn="ctr">
              <a:lnSpc>
                <a:spcPct val="120000"/>
              </a:lnSpc>
            </a:pPr>
            <a:r>
              <a:rPr lang="ja-JP" altLang="en-US" sz="1400" b="1" dirty="0">
                <a:solidFill>
                  <a:schemeClr val="bg1"/>
                </a:solidFill>
              </a:rPr>
              <a:t>広告枠が</a:t>
            </a:r>
          </a:p>
          <a:p>
            <a:pPr algn="ctr">
              <a:lnSpc>
                <a:spcPct val="120000"/>
              </a:lnSpc>
            </a:pPr>
            <a:r>
              <a:rPr kumimoji="1" lang="ja-JP" altLang="en-US" sz="1400" b="1">
                <a:solidFill>
                  <a:schemeClr val="bg1"/>
                </a:solidFill>
              </a:rPr>
              <a:t>ズーム</a:t>
            </a:r>
            <a:endParaRPr kumimoji="1" lang="ja-JP" altLang="en-US" sz="1400" b="1" dirty="0">
              <a:solidFill>
                <a:schemeClr val="bg1"/>
              </a:solidFill>
            </a:endParaRPr>
          </a:p>
        </p:txBody>
      </p:sp>
      <p:sp>
        <p:nvSpPr>
          <p:cNvPr id="65" name="テキスト ボックス 64">
            <a:extLst>
              <a:ext uri="{FF2B5EF4-FFF2-40B4-BE49-F238E27FC236}">
                <a16:creationId xmlns:a16="http://schemas.microsoft.com/office/drawing/2014/main" id="{72F73C53-3062-8D13-DF32-81B08E7E60AB}"/>
              </a:ext>
            </a:extLst>
          </p:cNvPr>
          <p:cNvSpPr txBox="1">
            <a:spLocks noChangeAspect="1"/>
          </p:cNvSpPr>
          <p:nvPr/>
        </p:nvSpPr>
        <p:spPr>
          <a:xfrm>
            <a:off x="1168637" y="4440997"/>
            <a:ext cx="1259824" cy="1259824"/>
          </a:xfrm>
          <a:prstGeom prst="ellipse">
            <a:avLst/>
          </a:prstGeom>
          <a:solidFill>
            <a:schemeClr val="accent6"/>
          </a:solidFill>
          <a:effectLst/>
        </p:spPr>
        <p:txBody>
          <a:bodyPr wrap="none" lIns="0" tIns="0" rIns="0" bIns="0" rtlCol="0" anchor="ctr">
            <a:noAutofit/>
          </a:bodyPr>
          <a:lstStyle/>
          <a:p>
            <a:pPr algn="ctr">
              <a:lnSpc>
                <a:spcPct val="120000"/>
              </a:lnSpc>
            </a:pPr>
            <a:r>
              <a:rPr lang="ja-JP" altLang="en-US" sz="1400" b="1">
                <a:solidFill>
                  <a:schemeClr val="bg1"/>
                </a:solidFill>
              </a:rPr>
              <a:t>崩れる・</a:t>
            </a:r>
          </a:p>
          <a:p>
            <a:pPr algn="ctr">
              <a:lnSpc>
                <a:spcPct val="120000"/>
              </a:lnSpc>
            </a:pPr>
            <a:r>
              <a:rPr lang="ja-JP" altLang="en-US" sz="1400" b="1">
                <a:solidFill>
                  <a:schemeClr val="bg1"/>
                </a:solidFill>
              </a:rPr>
              <a:t>飛び出す</a:t>
            </a:r>
            <a:endParaRPr kumimoji="1" lang="ja-JP" altLang="en-US" sz="1400" b="1">
              <a:solidFill>
                <a:schemeClr val="bg1"/>
              </a:solidFill>
            </a:endParaRPr>
          </a:p>
        </p:txBody>
      </p:sp>
    </p:spTree>
    <p:extLst>
      <p:ext uri="{BB962C8B-B14F-4D97-AF65-F5344CB8AC3E}">
        <p14:creationId xmlns:p14="http://schemas.microsoft.com/office/powerpoint/2010/main" val="13804582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DE0F4EE-35FE-8EBF-488E-77F483AD754D}"/>
              </a:ext>
            </a:extLst>
          </p:cNvPr>
          <p:cNvSpPr/>
          <p:nvPr/>
        </p:nvSpPr>
        <p:spPr>
          <a:xfrm>
            <a:off x="0" y="2932228"/>
            <a:ext cx="12192000" cy="2071171"/>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クリエイティブ</a:t>
            </a:r>
            <a:endParaRPr kumimoji="1" lang="en-US" altLang="ja-JP" spc="0" dirty="0">
              <a:solidFill>
                <a:srgbClr val="FFFFFF"/>
              </a:solidFill>
            </a:endParaRPr>
          </a:p>
          <a:p>
            <a:r>
              <a:rPr kumimoji="1" lang="ja-JP" altLang="en-US" spc="0">
                <a:solidFill>
                  <a:srgbClr val="FFFFFF"/>
                </a:solidFill>
              </a:rPr>
              <a:t>企画</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sz="1600"/>
              <a:t>特徴</a:t>
            </a:r>
            <a:r>
              <a:rPr lang="ja-JP" altLang="en-US" sz="2400"/>
              <a:t>③</a:t>
            </a:r>
            <a:r>
              <a:rPr lang="ja-JP" altLang="en-US"/>
              <a:t>：ブランドへの関与を高める行動を喚起</a:t>
            </a:r>
          </a:p>
        </p:txBody>
      </p:sp>
      <p:sp>
        <p:nvSpPr>
          <p:cNvPr id="3" name="正方形/長方形 2">
            <a:extLst>
              <a:ext uri="{FF2B5EF4-FFF2-40B4-BE49-F238E27FC236}">
                <a16:creationId xmlns:a16="http://schemas.microsoft.com/office/drawing/2014/main" id="{BD68E225-9453-EF3A-20BA-670C6150C75F}"/>
              </a:ext>
            </a:extLst>
          </p:cNvPr>
          <p:cNvSpPr/>
          <p:nvPr/>
        </p:nvSpPr>
        <p:spPr>
          <a:xfrm>
            <a:off x="479424" y="1083274"/>
            <a:ext cx="11233151" cy="621709"/>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アニメーション中、または終了後に、</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6"/>
                </a:solidFill>
                <a:effectLst/>
                <a:uLnTx/>
                <a:uFillTx/>
                <a:latin typeface="Meiryo" panose="020B0604030504040204" pitchFamily="34" charset="-128"/>
                <a:ea typeface="メイリオ"/>
                <a:cs typeface="+mn-lt"/>
              </a:rPr>
              <a:t>ブランドへの関与度を高める行動喚起の仕掛け</a:t>
            </a:r>
            <a:r>
              <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を施すことが可能</a:t>
            </a:r>
          </a:p>
        </p:txBody>
      </p:sp>
      <p:sp>
        <p:nvSpPr>
          <p:cNvPr id="4" name="テキスト ボックス 3">
            <a:extLst>
              <a:ext uri="{FF2B5EF4-FFF2-40B4-BE49-F238E27FC236}">
                <a16:creationId xmlns:a16="http://schemas.microsoft.com/office/drawing/2014/main" id="{16165055-9246-2D18-17CB-CAE2C3E8103B}"/>
              </a:ext>
            </a:extLst>
          </p:cNvPr>
          <p:cNvSpPr txBox="1">
            <a:spLocks noChangeAspect="1"/>
          </p:cNvSpPr>
          <p:nvPr/>
        </p:nvSpPr>
        <p:spPr>
          <a:xfrm>
            <a:off x="7507688" y="82639"/>
            <a:ext cx="648000" cy="648000"/>
          </a:xfrm>
          <a:prstGeom prst="ellipse">
            <a:avLst/>
          </a:prstGeom>
          <a:solidFill>
            <a:schemeClr val="accent2">
              <a:lumMod val="90000"/>
            </a:schemeClr>
          </a:solidFill>
        </p:spPr>
        <p:txBody>
          <a:bodyPr wrap="none" rtlCol="0" anchor="ctr">
            <a:noAutofit/>
          </a:bodyPr>
          <a:lstStyle/>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高い</a:t>
            </a:r>
          </a:p>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集客力</a:t>
            </a:r>
            <a:endParaRPr lang="ja-JP" altLang="en-US" sz="900" b="1" kern="0" dirty="0">
              <a:solidFill>
                <a:schemeClr val="bg1"/>
              </a:solidFill>
              <a:latin typeface="メイリオ" panose="020B0604030504040204" pitchFamily="50" charset="-128"/>
              <a:cs typeface="Arial"/>
              <a:sym typeface="Arial"/>
            </a:endParaRPr>
          </a:p>
        </p:txBody>
      </p:sp>
      <p:sp>
        <p:nvSpPr>
          <p:cNvPr id="21" name="テキスト ボックス 20">
            <a:extLst>
              <a:ext uri="{FF2B5EF4-FFF2-40B4-BE49-F238E27FC236}">
                <a16:creationId xmlns:a16="http://schemas.microsoft.com/office/drawing/2014/main" id="{9DF27EF6-A412-D18E-2612-2E660A0D6F19}"/>
              </a:ext>
            </a:extLst>
          </p:cNvPr>
          <p:cNvSpPr txBox="1">
            <a:spLocks noChangeAspect="1"/>
          </p:cNvSpPr>
          <p:nvPr/>
        </p:nvSpPr>
        <p:spPr>
          <a:xfrm>
            <a:off x="8241654" y="82639"/>
            <a:ext cx="648000" cy="648000"/>
          </a:xfrm>
          <a:prstGeom prst="ellipse">
            <a:avLst/>
          </a:prstGeom>
          <a:solidFill>
            <a:schemeClr val="accent2">
              <a:lumMod val="90000"/>
            </a:schemeClr>
          </a:solidFill>
        </p:spPr>
        <p:txBody>
          <a:bodyPr wrap="none" rtlCol="0" anchor="ctr">
            <a:noAutofit/>
          </a:bodyPr>
          <a:lstStyle/>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良質な</a:t>
            </a:r>
          </a:p>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インパクト</a:t>
            </a:r>
            <a:endParaRPr lang="ja-JP" altLang="en-US" sz="900" b="1" kern="0" dirty="0">
              <a:solidFill>
                <a:schemeClr val="bg1"/>
              </a:solidFill>
              <a:latin typeface="メイリオ" panose="020B0604030504040204" pitchFamily="50" charset="-128"/>
              <a:cs typeface="Arial"/>
              <a:sym typeface="Arial"/>
            </a:endParaRPr>
          </a:p>
        </p:txBody>
      </p:sp>
      <p:sp>
        <p:nvSpPr>
          <p:cNvPr id="22" name="テキスト ボックス 21">
            <a:extLst>
              <a:ext uri="{FF2B5EF4-FFF2-40B4-BE49-F238E27FC236}">
                <a16:creationId xmlns:a16="http://schemas.microsoft.com/office/drawing/2014/main" id="{5D6E7CF4-EA7C-EEBA-F92F-6729A6898D4A}"/>
              </a:ext>
            </a:extLst>
          </p:cNvPr>
          <p:cNvSpPr txBox="1">
            <a:spLocks noChangeAspect="1"/>
          </p:cNvSpPr>
          <p:nvPr/>
        </p:nvSpPr>
        <p:spPr>
          <a:xfrm>
            <a:off x="8975620" y="82639"/>
            <a:ext cx="648000" cy="648000"/>
          </a:xfrm>
          <a:prstGeom prst="ellipse">
            <a:avLst/>
          </a:prstGeom>
          <a:solidFill>
            <a:schemeClr val="accent6"/>
          </a:solidFill>
        </p:spPr>
        <p:txBody>
          <a:bodyPr wrap="none" rtlCol="0" anchor="ctr">
            <a:noAutofit/>
          </a:bodyPr>
          <a:lstStyle/>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行動を</a:t>
            </a:r>
          </a:p>
          <a:p>
            <a:pPr lvl="0" algn="ctr">
              <a:lnSpc>
                <a:spcPct val="110000"/>
              </a:lnSpc>
              <a:buClr>
                <a:srgbClr val="000000"/>
              </a:buClr>
            </a:pPr>
            <a:r>
              <a:rPr lang="ja-JP" altLang="en-US" sz="900" b="1" kern="0">
                <a:solidFill>
                  <a:schemeClr val="bg1"/>
                </a:solidFill>
                <a:latin typeface="メイリオ" panose="020B0604030504040204" pitchFamily="50" charset="-128"/>
                <a:cs typeface="Arial"/>
                <a:sym typeface="Arial"/>
              </a:rPr>
              <a:t>喚起</a:t>
            </a:r>
            <a:endParaRPr lang="ja-JP" altLang="en-US" sz="900" b="1" kern="0" dirty="0">
              <a:solidFill>
                <a:schemeClr val="bg1"/>
              </a:solidFill>
              <a:latin typeface="メイリオ" panose="020B0604030504040204" pitchFamily="50" charset="-128"/>
              <a:cs typeface="Arial"/>
              <a:sym typeface="Arial"/>
            </a:endParaRPr>
          </a:p>
        </p:txBody>
      </p:sp>
      <p:sp>
        <p:nvSpPr>
          <p:cNvPr id="10" name="正方形/長方形 9">
            <a:extLst>
              <a:ext uri="{FF2B5EF4-FFF2-40B4-BE49-F238E27FC236}">
                <a16:creationId xmlns:a16="http://schemas.microsoft.com/office/drawing/2014/main" id="{2AC1F044-6C7F-B0F7-55CC-3DC943926C18}"/>
              </a:ext>
            </a:extLst>
          </p:cNvPr>
          <p:cNvSpPr/>
          <p:nvPr/>
        </p:nvSpPr>
        <p:spPr>
          <a:xfrm>
            <a:off x="1084647" y="6254870"/>
            <a:ext cx="3000821" cy="138499"/>
          </a:xfrm>
          <a:prstGeom prst="rect">
            <a:avLst/>
          </a:prstGeom>
        </p:spPr>
        <p:txBody>
          <a:bodyPr wrap="none" lIns="0" tIns="0" rIns="0" bIns="0">
            <a:spAutoFit/>
          </a:bodyPr>
          <a:lstStyle/>
          <a:p>
            <a:pPr algn="ctr">
              <a:buClr>
                <a:srgbClr val="000000"/>
              </a:buClr>
              <a:buFont typeface="Arial"/>
              <a:buNone/>
            </a:pPr>
            <a:r>
              <a:rPr kumimoji="0" lang="en-US" altLang="ja-JP" sz="900" kern="0" dirty="0">
                <a:solidFill>
                  <a:schemeClr val="accent3"/>
                </a:solidFill>
                <a:latin typeface="+mn-ea"/>
                <a:cs typeface="Arial"/>
                <a:sym typeface="Arial"/>
              </a:rPr>
              <a:t>※</a:t>
            </a:r>
            <a:r>
              <a:rPr kumimoji="0" lang="ja-JP" altLang="en-US" sz="900" kern="0">
                <a:solidFill>
                  <a:schemeClr val="accent3"/>
                </a:solidFill>
                <a:latin typeface="+mn-ea"/>
                <a:cs typeface="Arial"/>
                <a:sym typeface="Arial"/>
              </a:rPr>
              <a:t>演出上でユーザーに検索行動をさせることはできません</a:t>
            </a:r>
            <a:endParaRPr kumimoji="0" lang="ja-JP" altLang="en-US" sz="900" kern="0" dirty="0">
              <a:solidFill>
                <a:schemeClr val="accent3"/>
              </a:solidFill>
              <a:latin typeface="+mn-ea"/>
              <a:cs typeface="Arial"/>
              <a:sym typeface="Arial"/>
            </a:endParaRPr>
          </a:p>
        </p:txBody>
      </p:sp>
      <p:sp>
        <p:nvSpPr>
          <p:cNvPr id="11" name="正方形/長方形 10">
            <a:extLst>
              <a:ext uri="{FF2B5EF4-FFF2-40B4-BE49-F238E27FC236}">
                <a16:creationId xmlns:a16="http://schemas.microsoft.com/office/drawing/2014/main" id="{82C04D97-5581-0033-B7C6-39F2CD244B20}"/>
              </a:ext>
            </a:extLst>
          </p:cNvPr>
          <p:cNvSpPr/>
          <p:nvPr/>
        </p:nvSpPr>
        <p:spPr>
          <a:xfrm>
            <a:off x="4490594" y="5628544"/>
            <a:ext cx="3210815" cy="764825"/>
          </a:xfrm>
          <a:prstGeom prst="rect">
            <a:avLst/>
          </a:prstGeom>
        </p:spPr>
        <p:txBody>
          <a:bodyPr wrap="none" lIns="0" tIns="0" rIns="0" bIns="0">
            <a:spAutoFit/>
          </a:bodyPr>
          <a:lstStyle/>
          <a:p>
            <a:pPr algn="ctr">
              <a:lnSpc>
                <a:spcPct val="120000"/>
              </a:lnSpc>
              <a:buClr>
                <a:srgbClr val="000000"/>
              </a:buClr>
              <a:buFont typeface="Arial"/>
              <a:buNone/>
            </a:pPr>
            <a:r>
              <a:rPr kumimoji="0" lang="en-US" altLang="ja-JP" sz="1400" kern="0" dirty="0">
                <a:solidFill>
                  <a:schemeClr val="accent3"/>
                </a:solidFill>
                <a:latin typeface="+mn-ea"/>
                <a:cs typeface="Arial"/>
                <a:sym typeface="Arial"/>
              </a:rPr>
              <a:t>Yahoo!</a:t>
            </a:r>
            <a:r>
              <a:rPr kumimoji="0" lang="ja-JP" altLang="en-US" sz="1400" kern="0" dirty="0">
                <a:solidFill>
                  <a:schemeClr val="accent3"/>
                </a:solidFill>
                <a:latin typeface="+mn-ea"/>
                <a:cs typeface="Arial"/>
                <a:sym typeface="Arial"/>
              </a:rPr>
              <a:t> </a:t>
            </a:r>
            <a:r>
              <a:rPr kumimoji="0" lang="en-US" altLang="ja-JP" sz="1400" kern="0" dirty="0">
                <a:solidFill>
                  <a:schemeClr val="accent3"/>
                </a:solidFill>
                <a:latin typeface="+mn-ea"/>
                <a:cs typeface="Arial"/>
                <a:sym typeface="Arial"/>
              </a:rPr>
              <a:t>JAPAN</a:t>
            </a:r>
            <a:r>
              <a:rPr kumimoji="0" lang="ja-JP" altLang="en-US" sz="1400" kern="0" dirty="0">
                <a:solidFill>
                  <a:schemeClr val="accent3"/>
                </a:solidFill>
                <a:latin typeface="+mn-ea"/>
                <a:cs typeface="Arial"/>
                <a:sym typeface="Arial"/>
              </a:rPr>
              <a:t>のトップページを模した</a:t>
            </a:r>
            <a:endParaRPr kumimoji="0" lang="en-US" altLang="ja-JP" sz="1400" kern="0" dirty="0">
              <a:solidFill>
                <a:schemeClr val="accent3"/>
              </a:solidFill>
              <a:latin typeface="+mn-ea"/>
              <a:cs typeface="Arial"/>
              <a:sym typeface="Arial"/>
            </a:endParaRPr>
          </a:p>
          <a:p>
            <a:pPr algn="ctr">
              <a:lnSpc>
                <a:spcPct val="120000"/>
              </a:lnSpc>
              <a:buClr>
                <a:srgbClr val="000000"/>
              </a:buClr>
              <a:buFont typeface="Arial"/>
              <a:buNone/>
            </a:pPr>
            <a:r>
              <a:rPr kumimoji="0" lang="ja-JP" altLang="en-US" sz="1400" kern="0" dirty="0">
                <a:solidFill>
                  <a:schemeClr val="accent3"/>
                </a:solidFill>
                <a:latin typeface="+mn-ea"/>
                <a:cs typeface="Arial"/>
                <a:sym typeface="Arial"/>
              </a:rPr>
              <a:t>ミラーサイトに、広告主さまサイトの</a:t>
            </a:r>
            <a:endParaRPr kumimoji="0" lang="en-US" altLang="ja-JP" sz="1400" kern="0" dirty="0">
              <a:solidFill>
                <a:schemeClr val="accent3"/>
              </a:solidFill>
              <a:latin typeface="+mn-ea"/>
              <a:cs typeface="Arial"/>
              <a:sym typeface="Arial"/>
            </a:endParaRPr>
          </a:p>
          <a:p>
            <a:pPr algn="ctr">
              <a:lnSpc>
                <a:spcPct val="120000"/>
              </a:lnSpc>
              <a:buClr>
                <a:srgbClr val="000000"/>
              </a:buClr>
              <a:buFont typeface="Arial"/>
              <a:buNone/>
            </a:pPr>
            <a:r>
              <a:rPr kumimoji="0" lang="ja-JP" altLang="en-US" sz="1400" kern="0" dirty="0">
                <a:solidFill>
                  <a:schemeClr val="accent3"/>
                </a:solidFill>
                <a:latin typeface="+mn-ea"/>
                <a:cs typeface="Arial"/>
                <a:sym typeface="Arial"/>
              </a:rPr>
              <a:t>関連リンクを集約して送客を促進</a:t>
            </a:r>
          </a:p>
        </p:txBody>
      </p:sp>
      <p:sp>
        <p:nvSpPr>
          <p:cNvPr id="24" name="正方形/長方形 23">
            <a:extLst>
              <a:ext uri="{FF2B5EF4-FFF2-40B4-BE49-F238E27FC236}">
                <a16:creationId xmlns:a16="http://schemas.microsoft.com/office/drawing/2014/main" id="{D3908686-4340-12DF-CBC3-0DB1D80867F0}"/>
              </a:ext>
            </a:extLst>
          </p:cNvPr>
          <p:cNvSpPr/>
          <p:nvPr/>
        </p:nvSpPr>
        <p:spPr>
          <a:xfrm>
            <a:off x="1016536" y="5628544"/>
            <a:ext cx="3231654" cy="506292"/>
          </a:xfrm>
          <a:prstGeom prst="rect">
            <a:avLst/>
          </a:prstGeom>
        </p:spPr>
        <p:txBody>
          <a:bodyPr wrap="none" lIns="0" tIns="0" rIns="0" bIns="0">
            <a:spAutoFit/>
          </a:bodyPr>
          <a:lstStyle/>
          <a:p>
            <a:pPr algn="ctr">
              <a:lnSpc>
                <a:spcPct val="120000"/>
              </a:lnSpc>
              <a:buClr>
                <a:srgbClr val="000000"/>
              </a:buClr>
              <a:buFont typeface="Arial"/>
              <a:buNone/>
            </a:pPr>
            <a:r>
              <a:rPr kumimoji="0" lang="ja-JP" altLang="en-US" sz="1400" kern="0">
                <a:solidFill>
                  <a:schemeClr val="accent3"/>
                </a:solidFill>
                <a:latin typeface="+mn-ea"/>
                <a:cs typeface="Arial"/>
                <a:sym typeface="Arial"/>
              </a:rPr>
              <a:t>検索窓を絡めた演出で、</a:t>
            </a:r>
          </a:p>
          <a:p>
            <a:pPr algn="ctr">
              <a:lnSpc>
                <a:spcPct val="120000"/>
              </a:lnSpc>
              <a:buClr>
                <a:srgbClr val="000000"/>
              </a:buClr>
              <a:buFont typeface="Arial"/>
              <a:buNone/>
            </a:pPr>
            <a:r>
              <a:rPr kumimoji="0" lang="ja-JP" altLang="en-US" sz="1400" kern="0">
                <a:solidFill>
                  <a:schemeClr val="accent3"/>
                </a:solidFill>
                <a:latin typeface="+mn-ea"/>
                <a:cs typeface="Arial"/>
                <a:sym typeface="Arial"/>
              </a:rPr>
              <a:t>プロモーション関連ワードの検索を誘発</a:t>
            </a:r>
            <a:endParaRPr kumimoji="0" lang="ja-JP" altLang="en-US" sz="1400" kern="0" dirty="0">
              <a:solidFill>
                <a:schemeClr val="accent3"/>
              </a:solidFill>
              <a:latin typeface="+mn-ea"/>
              <a:cs typeface="Arial"/>
              <a:sym typeface="Arial"/>
            </a:endParaRPr>
          </a:p>
        </p:txBody>
      </p:sp>
      <p:sp>
        <p:nvSpPr>
          <p:cNvPr id="25" name="正方形/長方形 24">
            <a:extLst>
              <a:ext uri="{FF2B5EF4-FFF2-40B4-BE49-F238E27FC236}">
                <a16:creationId xmlns:a16="http://schemas.microsoft.com/office/drawing/2014/main" id="{F65FA31E-EAAF-4004-0F4E-EFA46EBEB085}"/>
              </a:ext>
            </a:extLst>
          </p:cNvPr>
          <p:cNvSpPr/>
          <p:nvPr/>
        </p:nvSpPr>
        <p:spPr>
          <a:xfrm>
            <a:off x="8546402" y="5628544"/>
            <a:ext cx="2154436" cy="764825"/>
          </a:xfrm>
          <a:prstGeom prst="rect">
            <a:avLst/>
          </a:prstGeom>
        </p:spPr>
        <p:txBody>
          <a:bodyPr wrap="none" lIns="0" tIns="0" rIns="0" bIns="0">
            <a:spAutoFit/>
          </a:bodyPr>
          <a:lstStyle/>
          <a:p>
            <a:pPr algn="ctr">
              <a:lnSpc>
                <a:spcPct val="120000"/>
              </a:lnSpc>
              <a:buClr>
                <a:srgbClr val="000000"/>
              </a:buClr>
              <a:buFont typeface="Arial"/>
              <a:buNone/>
            </a:pPr>
            <a:r>
              <a:rPr kumimoji="0" lang="ja-JP" altLang="en-US" sz="1400" kern="0">
                <a:solidFill>
                  <a:schemeClr val="accent3"/>
                </a:solidFill>
                <a:latin typeface="+mn-ea"/>
                <a:cs typeface="Arial"/>
                <a:sym typeface="Arial"/>
              </a:rPr>
              <a:t>希少画像の配布など、</a:t>
            </a:r>
          </a:p>
          <a:p>
            <a:pPr algn="ctr">
              <a:lnSpc>
                <a:spcPct val="120000"/>
              </a:lnSpc>
              <a:buClr>
                <a:srgbClr val="000000"/>
              </a:buClr>
              <a:buFont typeface="Arial"/>
              <a:buNone/>
            </a:pPr>
            <a:r>
              <a:rPr kumimoji="0" lang="ja-JP" altLang="en-US" sz="1400" kern="0">
                <a:solidFill>
                  <a:schemeClr val="accent3"/>
                </a:solidFill>
                <a:latin typeface="+mn-ea"/>
                <a:cs typeface="Arial"/>
                <a:sym typeface="Arial"/>
              </a:rPr>
              <a:t>話題性を喚起する仕掛けで</a:t>
            </a:r>
          </a:p>
          <a:p>
            <a:pPr algn="ctr">
              <a:lnSpc>
                <a:spcPct val="120000"/>
              </a:lnSpc>
              <a:buClr>
                <a:srgbClr val="000000"/>
              </a:buClr>
              <a:buFont typeface="Arial"/>
              <a:buNone/>
            </a:pPr>
            <a:r>
              <a:rPr kumimoji="0" lang="en" altLang="ja-JP" sz="1400" kern="0" dirty="0">
                <a:solidFill>
                  <a:schemeClr val="accent3"/>
                </a:solidFill>
                <a:latin typeface="+mn-ea"/>
                <a:cs typeface="Arial"/>
                <a:sym typeface="Arial"/>
              </a:rPr>
              <a:t>SNS</a:t>
            </a:r>
            <a:r>
              <a:rPr kumimoji="0" lang="ja-JP" altLang="en-US" sz="1400" kern="0">
                <a:solidFill>
                  <a:schemeClr val="accent3"/>
                </a:solidFill>
                <a:latin typeface="+mn-ea"/>
                <a:cs typeface="Arial"/>
                <a:sym typeface="Arial"/>
              </a:rPr>
              <a:t>での拡散を狙う</a:t>
            </a:r>
            <a:endParaRPr kumimoji="0" lang="ja-JP" altLang="en-US" sz="1400" kern="0" dirty="0">
              <a:solidFill>
                <a:schemeClr val="accent3"/>
              </a:solidFill>
              <a:latin typeface="+mn-ea"/>
              <a:cs typeface="Arial"/>
              <a:sym typeface="Arial"/>
            </a:endParaRPr>
          </a:p>
        </p:txBody>
      </p:sp>
      <p:grpSp>
        <p:nvGrpSpPr>
          <p:cNvPr id="12" name="グループ化 11">
            <a:extLst>
              <a:ext uri="{FF2B5EF4-FFF2-40B4-BE49-F238E27FC236}">
                <a16:creationId xmlns:a16="http://schemas.microsoft.com/office/drawing/2014/main" id="{5924904C-8D14-D3A2-2239-340E8E243E0F}"/>
              </a:ext>
            </a:extLst>
          </p:cNvPr>
          <p:cNvGrpSpPr/>
          <p:nvPr/>
        </p:nvGrpSpPr>
        <p:grpSpPr>
          <a:xfrm>
            <a:off x="4981871" y="1921729"/>
            <a:ext cx="2228259" cy="3505034"/>
            <a:chOff x="4818000" y="2260522"/>
            <a:chExt cx="2556000" cy="4020568"/>
          </a:xfrm>
        </p:grpSpPr>
        <p:pic>
          <p:nvPicPr>
            <p:cNvPr id="6" name="図 5">
              <a:extLst>
                <a:ext uri="{FF2B5EF4-FFF2-40B4-BE49-F238E27FC236}">
                  <a16:creationId xmlns:a16="http://schemas.microsoft.com/office/drawing/2014/main" id="{412FD466-4A9A-5F78-F292-DC106E7E75C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999442" y="2418650"/>
              <a:ext cx="2193117" cy="3862440"/>
            </a:xfrm>
            <a:prstGeom prst="rect">
              <a:avLst/>
            </a:prstGeom>
            <a:ln>
              <a:solidFill>
                <a:schemeClr val="bg2"/>
              </a:solidFill>
            </a:ln>
          </p:spPr>
        </p:pic>
        <p:pic>
          <p:nvPicPr>
            <p:cNvPr id="48" name="図 47" descr="グラフィカル ユーザー インターフェイス が含まれている画像&#10;&#10;自動的に生成された説明">
              <a:extLst>
                <a:ext uri="{FF2B5EF4-FFF2-40B4-BE49-F238E27FC236}">
                  <a16:creationId xmlns:a16="http://schemas.microsoft.com/office/drawing/2014/main" id="{8450D61A-5F21-BD0D-2BD8-F0AAA737D1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18000" y="2260522"/>
              <a:ext cx="2556000" cy="4020567"/>
            </a:xfrm>
            <a:prstGeom prst="rect">
              <a:avLst/>
            </a:prstGeom>
            <a:effectLst/>
          </p:spPr>
        </p:pic>
      </p:grpSp>
      <p:grpSp>
        <p:nvGrpSpPr>
          <p:cNvPr id="5" name="グループ化 4">
            <a:extLst>
              <a:ext uri="{FF2B5EF4-FFF2-40B4-BE49-F238E27FC236}">
                <a16:creationId xmlns:a16="http://schemas.microsoft.com/office/drawing/2014/main" id="{A9AC30FE-7F82-464B-E5D4-DA92978C7E41}"/>
              </a:ext>
            </a:extLst>
          </p:cNvPr>
          <p:cNvGrpSpPr/>
          <p:nvPr/>
        </p:nvGrpSpPr>
        <p:grpSpPr>
          <a:xfrm>
            <a:off x="1518234" y="1921731"/>
            <a:ext cx="2228259" cy="3505030"/>
            <a:chOff x="1337206" y="2260523"/>
            <a:chExt cx="2556000" cy="4020564"/>
          </a:xfrm>
        </p:grpSpPr>
        <p:pic>
          <p:nvPicPr>
            <p:cNvPr id="17" name="図 16">
              <a:extLst>
                <a:ext uri="{FF2B5EF4-FFF2-40B4-BE49-F238E27FC236}">
                  <a16:creationId xmlns:a16="http://schemas.microsoft.com/office/drawing/2014/main" id="{C067E179-C6B9-64CD-2494-AF9B8398D21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514018" y="2427528"/>
              <a:ext cx="2193117" cy="3853559"/>
            </a:xfrm>
            <a:prstGeom prst="rect">
              <a:avLst/>
            </a:prstGeom>
            <a:ln>
              <a:solidFill>
                <a:schemeClr val="bg2"/>
              </a:solidFill>
            </a:ln>
          </p:spPr>
        </p:pic>
        <p:pic>
          <p:nvPicPr>
            <p:cNvPr id="18" name="図 17" descr="グラフィカル ユーザー インターフェイス が含まれている画像&#10;&#10;自動的に生成された説明">
              <a:extLst>
                <a:ext uri="{FF2B5EF4-FFF2-40B4-BE49-F238E27FC236}">
                  <a16:creationId xmlns:a16="http://schemas.microsoft.com/office/drawing/2014/main" id="{3E51CAD0-21FC-E4D9-E8F7-300CB1D98AF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337206" y="2260523"/>
              <a:ext cx="2556000" cy="4020564"/>
            </a:xfrm>
            <a:prstGeom prst="rect">
              <a:avLst/>
            </a:prstGeom>
            <a:effectLst/>
          </p:spPr>
        </p:pic>
      </p:grpSp>
      <p:grpSp>
        <p:nvGrpSpPr>
          <p:cNvPr id="13" name="グループ化 12">
            <a:extLst>
              <a:ext uri="{FF2B5EF4-FFF2-40B4-BE49-F238E27FC236}">
                <a16:creationId xmlns:a16="http://schemas.microsoft.com/office/drawing/2014/main" id="{D62E753C-DE7A-8550-C6F8-8EF994262397}"/>
              </a:ext>
            </a:extLst>
          </p:cNvPr>
          <p:cNvGrpSpPr/>
          <p:nvPr/>
        </p:nvGrpSpPr>
        <p:grpSpPr>
          <a:xfrm>
            <a:off x="8445508" y="1921730"/>
            <a:ext cx="2228259" cy="3505032"/>
            <a:chOff x="8298794" y="2260522"/>
            <a:chExt cx="2556000" cy="4020566"/>
          </a:xfrm>
        </p:grpSpPr>
        <p:pic>
          <p:nvPicPr>
            <p:cNvPr id="20" name="図 19">
              <a:extLst>
                <a:ext uri="{FF2B5EF4-FFF2-40B4-BE49-F238E27FC236}">
                  <a16:creationId xmlns:a16="http://schemas.microsoft.com/office/drawing/2014/main" id="{35CF5321-1C08-383D-18E9-BEC01AD04AB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31"/>
            <a:stretch/>
          </p:blipFill>
          <p:spPr>
            <a:xfrm>
              <a:off x="8473976" y="2416897"/>
              <a:ext cx="2193117" cy="3864191"/>
            </a:xfrm>
            <a:prstGeom prst="rect">
              <a:avLst/>
            </a:prstGeom>
            <a:ln>
              <a:solidFill>
                <a:schemeClr val="bg2"/>
              </a:solidFill>
            </a:ln>
          </p:spPr>
        </p:pic>
        <p:pic>
          <p:nvPicPr>
            <p:cNvPr id="23" name="図 22" descr="グラフィカル ユーザー インターフェイス が含まれている画像&#10;&#10;自動的に生成された説明">
              <a:extLst>
                <a:ext uri="{FF2B5EF4-FFF2-40B4-BE49-F238E27FC236}">
                  <a16:creationId xmlns:a16="http://schemas.microsoft.com/office/drawing/2014/main" id="{A23B123A-D2B6-E06B-84F5-3EC62B30FE6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298794" y="2260522"/>
              <a:ext cx="2556000" cy="4020565"/>
            </a:xfrm>
            <a:prstGeom prst="rect">
              <a:avLst/>
            </a:prstGeom>
            <a:effectLst/>
          </p:spPr>
        </p:pic>
      </p:grpSp>
    </p:spTree>
    <p:extLst>
      <p:ext uri="{BB962C8B-B14F-4D97-AF65-F5344CB8AC3E}">
        <p14:creationId xmlns:p14="http://schemas.microsoft.com/office/powerpoint/2010/main" val="20159276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四角形: 1 つの角を切り取る 3">
            <a:extLst>
              <a:ext uri="{FF2B5EF4-FFF2-40B4-BE49-F238E27FC236}">
                <a16:creationId xmlns:a16="http://schemas.microsoft.com/office/drawing/2014/main" id="{4A81C93B-EC4F-D964-D5F0-D2AC044A0740}"/>
              </a:ext>
            </a:extLst>
          </p:cNvPr>
          <p:cNvSpPr/>
          <p:nvPr/>
        </p:nvSpPr>
        <p:spPr>
          <a:xfrm>
            <a:off x="479423" y="2027582"/>
            <a:ext cx="11233152" cy="4533555"/>
          </a:xfrm>
          <a:prstGeom prst="rect">
            <a:avLst/>
          </a:prstGeom>
          <a:solidFill>
            <a:schemeClr val="accent2"/>
          </a:solidFill>
          <a:ln w="9525">
            <a:no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kumimoji="1" lang="ja-JP" altLang="en-US" sz="1600" b="1" dirty="0">
              <a:solidFill>
                <a:schemeClr val="accent3"/>
              </a:solidFill>
              <a:latin typeface="Meiryo" panose="020B0604030504040204" pitchFamily="34" charset="-128"/>
              <a:ea typeface="Meiryo" panose="020B0604030504040204" pitchFamily="34" charset="-128"/>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クリエイティブ</a:t>
            </a:r>
            <a:endParaRPr kumimoji="1" lang="en-US" altLang="ja-JP" spc="0" dirty="0">
              <a:solidFill>
                <a:srgbClr val="FFFFFF"/>
              </a:solidFill>
            </a:endParaRPr>
          </a:p>
          <a:p>
            <a:r>
              <a:rPr kumimoji="1" lang="ja-JP" altLang="en-US" spc="0">
                <a:solidFill>
                  <a:srgbClr val="FFFFFF"/>
                </a:solidFill>
              </a:rPr>
              <a:t>企画</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a:t>適性プロモーション　</a:t>
            </a:r>
            <a:r>
              <a:rPr lang="en" altLang="ja-JP" dirty="0"/>
              <a:t>CASE 1</a:t>
            </a:r>
            <a:endParaRPr lang="ja-JP" altLang="en-US"/>
          </a:p>
        </p:txBody>
      </p:sp>
      <p:sp>
        <p:nvSpPr>
          <p:cNvPr id="39" name="四角形: 1 つの角を切り取る 3">
            <a:extLst>
              <a:ext uri="{FF2B5EF4-FFF2-40B4-BE49-F238E27FC236}">
                <a16:creationId xmlns:a16="http://schemas.microsoft.com/office/drawing/2014/main" id="{2489444F-7513-08F4-5B9A-C1E3932EF2BD}"/>
              </a:ext>
            </a:extLst>
          </p:cNvPr>
          <p:cNvSpPr/>
          <p:nvPr/>
        </p:nvSpPr>
        <p:spPr>
          <a:xfrm>
            <a:off x="479425" y="1089025"/>
            <a:ext cx="2034010" cy="938558"/>
          </a:xfrm>
          <a:prstGeom prst="rect">
            <a:avLst/>
          </a:prstGeom>
          <a:solidFill>
            <a:schemeClr val="accent6"/>
          </a:solidFill>
          <a:ln w="9525">
            <a:solidFill>
              <a:schemeClr val="accent6"/>
            </a:solid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a:solidFill>
                  <a:schemeClr val="bg1"/>
                </a:solidFill>
                <a:latin typeface="Meiryo" panose="020B0604030504040204" pitchFamily="34" charset="-128"/>
                <a:ea typeface="Meiryo" panose="020B0604030504040204" pitchFamily="34" charset="-128"/>
              </a:rPr>
              <a:t>特番・映画</a:t>
            </a:r>
          </a:p>
          <a:p>
            <a:pPr algn="ctr">
              <a:lnSpc>
                <a:spcPct val="120000"/>
              </a:lnSpc>
            </a:pPr>
            <a:r>
              <a:rPr kumimoji="1" lang="ja-JP" altLang="en-US" sz="1600">
                <a:solidFill>
                  <a:schemeClr val="bg1"/>
                </a:solidFill>
                <a:latin typeface="Meiryo" panose="020B0604030504040204" pitchFamily="34" charset="-128"/>
                <a:ea typeface="Meiryo" panose="020B0604030504040204" pitchFamily="34" charset="-128"/>
              </a:rPr>
              <a:t>エンタメ </a:t>
            </a:r>
            <a:r>
              <a:rPr kumimoji="1" lang="en" altLang="ja-JP" sz="1600" dirty="0">
                <a:solidFill>
                  <a:schemeClr val="bg1"/>
                </a:solidFill>
                <a:latin typeface="Meiryo" panose="020B0604030504040204" pitchFamily="34" charset="-128"/>
                <a:ea typeface="Meiryo" panose="020B0604030504040204" pitchFamily="34" charset="-128"/>
              </a:rPr>
              <a:t>etc.</a:t>
            </a:r>
            <a:endParaRPr kumimoji="1" lang="ja-JP" altLang="en-US" sz="1600" dirty="0">
              <a:solidFill>
                <a:schemeClr val="bg1"/>
              </a:solidFill>
              <a:latin typeface="Meiryo" panose="020B0604030504040204" pitchFamily="34" charset="-128"/>
              <a:ea typeface="Meiryo" panose="020B0604030504040204" pitchFamily="34" charset="-128"/>
            </a:endParaRPr>
          </a:p>
        </p:txBody>
      </p:sp>
      <p:sp>
        <p:nvSpPr>
          <p:cNvPr id="41" name="四角形: 1 つの角を切り取る 3">
            <a:extLst>
              <a:ext uri="{FF2B5EF4-FFF2-40B4-BE49-F238E27FC236}">
                <a16:creationId xmlns:a16="http://schemas.microsoft.com/office/drawing/2014/main" id="{EFC768F4-5A9B-CB07-D07A-5062D34D2A94}"/>
              </a:ext>
            </a:extLst>
          </p:cNvPr>
          <p:cNvSpPr/>
          <p:nvPr/>
        </p:nvSpPr>
        <p:spPr>
          <a:xfrm>
            <a:off x="2513435" y="1089025"/>
            <a:ext cx="9199140" cy="938558"/>
          </a:xfrm>
          <a:prstGeom prst="rect">
            <a:avLst/>
          </a:prstGeom>
          <a:solidFill>
            <a:schemeClr val="bg1"/>
          </a:solidFill>
          <a:ln w="9525">
            <a:solidFill>
              <a:schemeClr val="accent6"/>
            </a:solid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b="1">
                <a:solidFill>
                  <a:schemeClr val="accent3"/>
                </a:solidFill>
                <a:latin typeface="Meiryo" panose="020B0604030504040204" pitchFamily="34" charset="-128"/>
                <a:ea typeface="Meiryo" panose="020B0604030504040204" pitchFamily="34" charset="-128"/>
              </a:rPr>
              <a:t>新番組や特番の放映日、ゲームタイトルの発売日などに合わせて、</a:t>
            </a:r>
          </a:p>
          <a:p>
            <a:pPr algn="ctr">
              <a:lnSpc>
                <a:spcPct val="120000"/>
              </a:lnSpc>
            </a:pPr>
            <a:r>
              <a:rPr kumimoji="1" lang="ja-JP" altLang="en-US" sz="1600" b="1">
                <a:solidFill>
                  <a:schemeClr val="accent3"/>
                </a:solidFill>
                <a:latin typeface="Meiryo" panose="020B0604030504040204" pitchFamily="34" charset="-128"/>
                <a:ea typeface="Meiryo" panose="020B0604030504040204" pitchFamily="34" charset="-128"/>
              </a:rPr>
              <a:t>短期集中的に認知と期待感を高め、視聴や購入を促進します。</a:t>
            </a:r>
            <a:endParaRPr kumimoji="1" lang="ja-JP" altLang="en-US" sz="1600" b="1" dirty="0">
              <a:solidFill>
                <a:schemeClr val="accent3"/>
              </a:solidFill>
              <a:latin typeface="Meiryo" panose="020B0604030504040204" pitchFamily="34" charset="-128"/>
              <a:ea typeface="Meiryo" panose="020B0604030504040204" pitchFamily="34" charset="-128"/>
            </a:endParaRPr>
          </a:p>
        </p:txBody>
      </p:sp>
      <p:sp>
        <p:nvSpPr>
          <p:cNvPr id="43" name="片側の 2 つの角を丸めた四角形 42">
            <a:extLst>
              <a:ext uri="{FF2B5EF4-FFF2-40B4-BE49-F238E27FC236}">
                <a16:creationId xmlns:a16="http://schemas.microsoft.com/office/drawing/2014/main" id="{676796FC-4D14-555F-24AA-F02148A8E603}"/>
              </a:ext>
            </a:extLst>
          </p:cNvPr>
          <p:cNvSpPr/>
          <p:nvPr/>
        </p:nvSpPr>
        <p:spPr>
          <a:xfrm>
            <a:off x="788945" y="2529580"/>
            <a:ext cx="6789165"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6">
                <a:lumMod val="75000"/>
                <a:alpha val="40000"/>
              </a:schemeClr>
            </a:outerShdw>
          </a:effectLst>
        </p:spPr>
        <p:txBody>
          <a:bodyPr lIns="216000" tIns="1224000" rIns="216000" bIns="0" rtlCol="0" anchor="t"/>
          <a:lstStyle/>
          <a:p>
            <a:pPr marR="0" lvl="0" algn="just" defTabSz="914400" eaLnBrk="1" fontAlgn="auto" latinLnBrk="0" hangingPunct="1">
              <a:lnSpc>
                <a:spcPct val="120000"/>
              </a:lnSpc>
              <a:spcBef>
                <a:spcPts val="0"/>
              </a:spcBef>
              <a:spcAft>
                <a:spcPts val="0"/>
              </a:spcAft>
              <a:buClrTx/>
              <a:buSzTx/>
              <a:tabLst/>
              <a:defRPr/>
            </a:pPr>
            <a:endParaRPr kumimoji="0" lang="en-US" altLang="ja-JP" sz="1200" b="1"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89" name="片側の 2 つの角を丸めた四角形 88">
            <a:extLst>
              <a:ext uri="{FF2B5EF4-FFF2-40B4-BE49-F238E27FC236}">
                <a16:creationId xmlns:a16="http://schemas.microsoft.com/office/drawing/2014/main" id="{055A305D-646C-1CD5-0AA5-D8C72E8F2183}"/>
              </a:ext>
            </a:extLst>
          </p:cNvPr>
          <p:cNvSpPr/>
          <p:nvPr/>
        </p:nvSpPr>
        <p:spPr>
          <a:xfrm>
            <a:off x="8030817" y="2529580"/>
            <a:ext cx="3372238"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6">
                <a:lumMod val="75000"/>
                <a:alpha val="40000"/>
              </a:schemeClr>
            </a:outerShdw>
          </a:effectLst>
        </p:spPr>
        <p:txBody>
          <a:bodyPr lIns="216000" tIns="1224000" rIns="216000" bIns="0" rtlCol="0" anchor="t"/>
          <a:lstStyle/>
          <a:p>
            <a:pPr marR="0" lvl="0" algn="just" defTabSz="914400" eaLnBrk="1" fontAlgn="auto" latinLnBrk="0" hangingPunct="1">
              <a:lnSpc>
                <a:spcPct val="120000"/>
              </a:lnSpc>
              <a:spcBef>
                <a:spcPts val="0"/>
              </a:spcBef>
              <a:spcAft>
                <a:spcPts val="0"/>
              </a:spcAft>
              <a:buClrTx/>
              <a:buSzTx/>
              <a:tabLst/>
              <a:defRPr/>
            </a:pPr>
            <a:endPar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90" name="正方形/長方形 89">
            <a:extLst>
              <a:ext uri="{FF2B5EF4-FFF2-40B4-BE49-F238E27FC236}">
                <a16:creationId xmlns:a16="http://schemas.microsoft.com/office/drawing/2014/main" id="{690459C4-642C-2AFE-BBE8-76CD2B48EE46}"/>
              </a:ext>
            </a:extLst>
          </p:cNvPr>
          <p:cNvSpPr/>
          <p:nvPr/>
        </p:nvSpPr>
        <p:spPr>
          <a:xfrm>
            <a:off x="8239609" y="2927843"/>
            <a:ext cx="2954655" cy="41088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a:solidFill>
                  <a:schemeClr val="accent3"/>
                </a:solidFill>
              </a:rPr>
              <a:t>作品への興味を強力に喚起</a:t>
            </a:r>
            <a:endParaRPr kumimoji="1" lang="ja-JP" altLang="en-US" sz="1400" b="1" dirty="0">
              <a:solidFill>
                <a:schemeClr val="accent4"/>
              </a:solidFill>
            </a:endParaRPr>
          </a:p>
        </p:txBody>
      </p:sp>
      <p:grpSp>
        <p:nvGrpSpPr>
          <p:cNvPr id="114" name="グループ化 113">
            <a:extLst>
              <a:ext uri="{FF2B5EF4-FFF2-40B4-BE49-F238E27FC236}">
                <a16:creationId xmlns:a16="http://schemas.microsoft.com/office/drawing/2014/main" id="{E7C9ADDF-5F40-B2DA-C7E1-FDA76FE3E195}"/>
              </a:ext>
            </a:extLst>
          </p:cNvPr>
          <p:cNvGrpSpPr>
            <a:grpSpLocks noChangeAspect="1"/>
          </p:cNvGrpSpPr>
          <p:nvPr/>
        </p:nvGrpSpPr>
        <p:grpSpPr>
          <a:xfrm>
            <a:off x="7635887" y="4147793"/>
            <a:ext cx="360000" cy="376636"/>
            <a:chOff x="4505326" y="2604452"/>
            <a:chExt cx="203132" cy="212519"/>
          </a:xfrm>
        </p:grpSpPr>
        <p:sp>
          <p:nvSpPr>
            <p:cNvPr id="115" name="山形 114">
              <a:extLst>
                <a:ext uri="{FF2B5EF4-FFF2-40B4-BE49-F238E27FC236}">
                  <a16:creationId xmlns:a16="http://schemas.microsoft.com/office/drawing/2014/main" id="{453CE3DD-28E0-6589-163E-675136CAA921}"/>
                </a:ext>
              </a:extLst>
            </p:cNvPr>
            <p:cNvSpPr/>
            <p:nvPr/>
          </p:nvSpPr>
          <p:spPr>
            <a:xfrm>
              <a:off x="4591917" y="2604452"/>
              <a:ext cx="116541" cy="212519"/>
            </a:xfrm>
            <a:prstGeom prst="chevron">
              <a:avLst>
                <a:gd name="adj" fmla="val 62863"/>
              </a:avLst>
            </a:prstGeom>
            <a:solidFill>
              <a:schemeClr val="accent6"/>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116" name="山形 115">
              <a:extLst>
                <a:ext uri="{FF2B5EF4-FFF2-40B4-BE49-F238E27FC236}">
                  <a16:creationId xmlns:a16="http://schemas.microsoft.com/office/drawing/2014/main" id="{FDDC47D2-2A70-5F4D-9E95-67BE686D7827}"/>
                </a:ext>
              </a:extLst>
            </p:cNvPr>
            <p:cNvSpPr/>
            <p:nvPr/>
          </p:nvSpPr>
          <p:spPr>
            <a:xfrm>
              <a:off x="4505326" y="2604452"/>
              <a:ext cx="116541" cy="212519"/>
            </a:xfrm>
            <a:prstGeom prst="chevron">
              <a:avLst>
                <a:gd name="adj" fmla="val 62863"/>
              </a:avLst>
            </a:prstGeom>
            <a:solidFill>
              <a:schemeClr val="accent2">
                <a:lumMod val="75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sp>
        <p:nvSpPr>
          <p:cNvPr id="13" name="正方形/長方形 12">
            <a:extLst>
              <a:ext uri="{FF2B5EF4-FFF2-40B4-BE49-F238E27FC236}">
                <a16:creationId xmlns:a16="http://schemas.microsoft.com/office/drawing/2014/main" id="{01104016-0425-CBC6-A445-BED85A2EAA16}"/>
              </a:ext>
            </a:extLst>
          </p:cNvPr>
          <p:cNvSpPr/>
          <p:nvPr/>
        </p:nvSpPr>
        <p:spPr>
          <a:xfrm>
            <a:off x="838020" y="5201981"/>
            <a:ext cx="2855270" cy="857158"/>
          </a:xfrm>
          <a:prstGeom prst="rect">
            <a:avLst/>
          </a:prstGeom>
        </p:spPr>
        <p:txBody>
          <a:bodyPr wrap="none">
            <a:spAutoFit/>
          </a:bodyPr>
          <a:lstStyle/>
          <a:p>
            <a:pPr algn="ctr">
              <a:lnSpc>
                <a:spcPct val="120000"/>
              </a:lnSpc>
              <a:buClr>
                <a:srgbClr val="000000"/>
              </a:buClr>
              <a:buFont typeface="Arial"/>
              <a:buNone/>
            </a:pPr>
            <a:r>
              <a:rPr kumimoji="0" lang="ja-JP" altLang="en-US" sz="1400" kern="0" dirty="0">
                <a:solidFill>
                  <a:schemeClr val="accent3"/>
                </a:solidFill>
                <a:latin typeface="+mn-ea"/>
                <a:cs typeface="Arial"/>
                <a:sym typeface="Arial"/>
              </a:rPr>
              <a:t>新番組の初回放映</a:t>
            </a:r>
            <a:r>
              <a:rPr kumimoji="0" lang="ja-JP" altLang="en-US" sz="1400" kern="0">
                <a:solidFill>
                  <a:schemeClr val="accent3"/>
                </a:solidFill>
                <a:latin typeface="+mn-ea"/>
                <a:cs typeface="Arial"/>
                <a:sym typeface="Arial"/>
              </a:rPr>
              <a:t>時間の</a:t>
            </a:r>
            <a:br>
              <a:rPr kumimoji="0" lang="en-US" altLang="ja-JP" sz="1400" kern="0" dirty="0">
                <a:solidFill>
                  <a:schemeClr val="accent3"/>
                </a:solidFill>
                <a:latin typeface="+mn-ea"/>
                <a:cs typeface="Arial"/>
                <a:sym typeface="Arial"/>
              </a:rPr>
            </a:br>
            <a:r>
              <a:rPr kumimoji="0" lang="ja-JP" altLang="en-US" sz="1400" kern="0">
                <a:solidFill>
                  <a:schemeClr val="accent3"/>
                </a:solidFill>
                <a:latin typeface="+mn-ea"/>
                <a:cs typeface="Arial"/>
                <a:sym typeface="Arial"/>
              </a:rPr>
              <a:t>直前</a:t>
            </a:r>
            <a:r>
              <a:rPr kumimoji="0" lang="en-US" altLang="ja-JP" sz="1400" kern="0" dirty="0">
                <a:solidFill>
                  <a:schemeClr val="accent3"/>
                </a:solidFill>
                <a:latin typeface="+mn-ea"/>
                <a:cs typeface="Arial"/>
                <a:sym typeface="Arial"/>
              </a:rPr>
              <a:t>1</a:t>
            </a:r>
            <a:r>
              <a:rPr kumimoji="0" lang="ja-JP" altLang="en-US" sz="1400" kern="0">
                <a:solidFill>
                  <a:schemeClr val="accent3"/>
                </a:solidFill>
                <a:latin typeface="+mn-ea"/>
                <a:cs typeface="Arial"/>
                <a:sym typeface="Arial"/>
              </a:rPr>
              <a:t>時間に</a:t>
            </a:r>
            <a:r>
              <a:rPr kumimoji="0" lang="en-US" altLang="ja-JP" sz="1400" b="1" kern="0" dirty="0">
                <a:solidFill>
                  <a:schemeClr val="accent6"/>
                </a:solidFill>
                <a:latin typeface="+mn-ea"/>
                <a:cs typeface="Arial"/>
                <a:sym typeface="Arial"/>
              </a:rPr>
              <a:t>SOV100</a:t>
            </a:r>
            <a:r>
              <a:rPr kumimoji="0" lang="ja-JP" altLang="en-US" sz="1400" b="1" kern="0" dirty="0">
                <a:solidFill>
                  <a:schemeClr val="accent6"/>
                </a:solidFill>
                <a:latin typeface="+mn-ea"/>
                <a:cs typeface="Arial"/>
                <a:sym typeface="Arial"/>
              </a:rPr>
              <a:t>％</a:t>
            </a:r>
            <a:r>
              <a:rPr kumimoji="0" lang="ja-JP" altLang="en-US" sz="1400" kern="0" dirty="0">
                <a:solidFill>
                  <a:schemeClr val="accent3"/>
                </a:solidFill>
                <a:latin typeface="+mn-ea"/>
                <a:cs typeface="Arial"/>
                <a:sym typeface="Arial"/>
              </a:rPr>
              <a:t>配信で、</a:t>
            </a:r>
          </a:p>
          <a:p>
            <a:pPr algn="ctr">
              <a:lnSpc>
                <a:spcPct val="120000"/>
              </a:lnSpc>
              <a:buClr>
                <a:srgbClr val="000000"/>
              </a:buClr>
              <a:buFont typeface="Arial"/>
              <a:buNone/>
            </a:pPr>
            <a:r>
              <a:rPr kumimoji="0" lang="ja-JP" altLang="en-US" sz="1400" b="1" kern="0" dirty="0">
                <a:solidFill>
                  <a:schemeClr val="accent6"/>
                </a:solidFill>
                <a:latin typeface="+mn-ea"/>
                <a:cs typeface="Arial"/>
                <a:sym typeface="Arial"/>
              </a:rPr>
              <a:t>時間帯ジャック</a:t>
            </a:r>
            <a:r>
              <a:rPr kumimoji="0" lang="ja-JP" altLang="en-US" sz="1400" kern="0" dirty="0">
                <a:solidFill>
                  <a:schemeClr val="accent3"/>
                </a:solidFill>
                <a:latin typeface="+mn-ea"/>
                <a:cs typeface="Arial"/>
                <a:sym typeface="Arial"/>
              </a:rPr>
              <a:t>という方法も</a:t>
            </a:r>
            <a:endParaRPr kumimoji="0" lang="en-US" altLang="ja-JP" sz="1400" kern="0" dirty="0">
              <a:solidFill>
                <a:schemeClr val="accent3"/>
              </a:solidFill>
              <a:latin typeface="+mn-ea"/>
              <a:cs typeface="Arial"/>
              <a:sym typeface="Arial"/>
            </a:endParaRPr>
          </a:p>
        </p:txBody>
      </p:sp>
      <p:sp>
        <p:nvSpPr>
          <p:cNvPr id="14" name="正方形/長方形 13">
            <a:extLst>
              <a:ext uri="{FF2B5EF4-FFF2-40B4-BE49-F238E27FC236}">
                <a16:creationId xmlns:a16="http://schemas.microsoft.com/office/drawing/2014/main" id="{4CD4363B-42BC-591F-FFF1-D5B6C03B0FDE}"/>
              </a:ext>
            </a:extLst>
          </p:cNvPr>
          <p:cNvSpPr/>
          <p:nvPr/>
        </p:nvSpPr>
        <p:spPr>
          <a:xfrm>
            <a:off x="3581974" y="5201981"/>
            <a:ext cx="3443371" cy="857158"/>
          </a:xfrm>
          <a:prstGeom prst="rect">
            <a:avLst/>
          </a:prstGeom>
        </p:spPr>
        <p:txBody>
          <a:bodyPr wrap="square">
            <a:spAutoFit/>
          </a:bodyPr>
          <a:lstStyle/>
          <a:p>
            <a:pPr algn="ctr">
              <a:lnSpc>
                <a:spcPct val="120000"/>
              </a:lnSpc>
              <a:buClr>
                <a:srgbClr val="000000"/>
              </a:buClr>
              <a:buFont typeface="Arial"/>
              <a:buNone/>
            </a:pPr>
            <a:r>
              <a:rPr kumimoji="0" lang="ja-JP" altLang="en-US" sz="1400" kern="0" dirty="0">
                <a:solidFill>
                  <a:schemeClr val="accent3"/>
                </a:solidFill>
                <a:latin typeface="+mn-ea"/>
                <a:cs typeface="Arial"/>
                <a:sym typeface="Arial"/>
              </a:rPr>
              <a:t>毎日徐々に情報量を増やすなど</a:t>
            </a:r>
            <a:br>
              <a:rPr kumimoji="0" lang="en-US" altLang="ja-JP" sz="1400" kern="0" dirty="0">
                <a:solidFill>
                  <a:schemeClr val="accent3"/>
                </a:solidFill>
                <a:latin typeface="+mn-ea"/>
                <a:cs typeface="Arial"/>
                <a:sym typeface="Arial"/>
              </a:rPr>
            </a:br>
            <a:r>
              <a:rPr kumimoji="0" lang="ja-JP" altLang="en-US" sz="1400" kern="0" dirty="0">
                <a:solidFill>
                  <a:schemeClr val="accent3"/>
                </a:solidFill>
                <a:latin typeface="+mn-ea"/>
                <a:cs typeface="Arial"/>
                <a:sym typeface="Arial"/>
              </a:rPr>
              <a:t>日ごとに異なる演出を施し、</a:t>
            </a:r>
            <a:br>
              <a:rPr kumimoji="0" lang="en-US" altLang="ja-JP" sz="1400" kern="0" dirty="0">
                <a:solidFill>
                  <a:schemeClr val="accent3"/>
                </a:solidFill>
                <a:latin typeface="+mn-ea"/>
                <a:cs typeface="Arial"/>
                <a:sym typeface="Arial"/>
              </a:rPr>
            </a:br>
            <a:r>
              <a:rPr kumimoji="0" lang="ja-JP" altLang="en-US" sz="1400" kern="0" dirty="0">
                <a:solidFill>
                  <a:schemeClr val="accent3"/>
                </a:solidFill>
                <a:latin typeface="+mn-ea"/>
                <a:cs typeface="Arial"/>
                <a:sym typeface="Arial"/>
              </a:rPr>
              <a:t>放映に向けて</a:t>
            </a:r>
            <a:r>
              <a:rPr kumimoji="0" lang="ja-JP" altLang="en-US" sz="1400" b="1" kern="0" dirty="0">
                <a:solidFill>
                  <a:schemeClr val="accent6"/>
                </a:solidFill>
                <a:latin typeface="+mn-ea"/>
                <a:cs typeface="Arial"/>
                <a:sym typeface="Arial"/>
              </a:rPr>
              <a:t>期待感を煽る</a:t>
            </a:r>
            <a:endParaRPr kumimoji="0" lang="en-US" altLang="ja-JP" sz="1400" b="1" kern="0" dirty="0">
              <a:solidFill>
                <a:schemeClr val="accent6"/>
              </a:solidFill>
              <a:latin typeface="+mn-ea"/>
              <a:cs typeface="Arial"/>
              <a:sym typeface="Arial"/>
            </a:endParaRPr>
          </a:p>
        </p:txBody>
      </p:sp>
      <p:sp>
        <p:nvSpPr>
          <p:cNvPr id="15" name="正方形/長方形 14">
            <a:extLst>
              <a:ext uri="{FF2B5EF4-FFF2-40B4-BE49-F238E27FC236}">
                <a16:creationId xmlns:a16="http://schemas.microsoft.com/office/drawing/2014/main" id="{3755BB08-93E2-355F-577B-05E97B7DFB9E}"/>
              </a:ext>
            </a:extLst>
          </p:cNvPr>
          <p:cNvSpPr/>
          <p:nvPr/>
        </p:nvSpPr>
        <p:spPr>
          <a:xfrm>
            <a:off x="8281593" y="5201981"/>
            <a:ext cx="2870686" cy="857158"/>
          </a:xfrm>
          <a:prstGeom prst="rect">
            <a:avLst/>
          </a:prstGeom>
        </p:spPr>
        <p:txBody>
          <a:bodyPr wrap="square">
            <a:spAutoFit/>
          </a:bodyPr>
          <a:lstStyle/>
          <a:p>
            <a:pPr algn="ctr">
              <a:lnSpc>
                <a:spcPct val="120000"/>
              </a:lnSpc>
              <a:buClr>
                <a:srgbClr val="000000"/>
              </a:buClr>
              <a:buFont typeface="Arial"/>
              <a:buNone/>
            </a:pPr>
            <a:r>
              <a:rPr kumimoji="0" lang="en-US" altLang="ja-JP" sz="1400" kern="0" dirty="0">
                <a:solidFill>
                  <a:schemeClr val="accent3"/>
                </a:solidFill>
                <a:latin typeface="+mn-ea"/>
                <a:cs typeface="Arial"/>
                <a:sym typeface="Arial"/>
              </a:rPr>
              <a:t>Yahoo!</a:t>
            </a:r>
            <a:r>
              <a:rPr kumimoji="0" lang="ja-JP" altLang="en-US" sz="1400" kern="0" dirty="0">
                <a:solidFill>
                  <a:schemeClr val="accent3"/>
                </a:solidFill>
                <a:latin typeface="+mn-ea"/>
                <a:cs typeface="Arial"/>
                <a:sym typeface="Arial"/>
              </a:rPr>
              <a:t> </a:t>
            </a:r>
            <a:r>
              <a:rPr kumimoji="0" lang="en-US" altLang="ja-JP" sz="1400" kern="0" dirty="0">
                <a:solidFill>
                  <a:schemeClr val="accent3"/>
                </a:solidFill>
                <a:latin typeface="+mn-ea"/>
                <a:cs typeface="Arial"/>
                <a:sym typeface="Arial"/>
              </a:rPr>
              <a:t>JAPAN</a:t>
            </a:r>
            <a:r>
              <a:rPr kumimoji="0" lang="ja-JP" altLang="en-US" sz="1400" kern="0" dirty="0">
                <a:solidFill>
                  <a:schemeClr val="accent3"/>
                </a:solidFill>
                <a:latin typeface="+mn-ea"/>
                <a:cs typeface="Arial"/>
                <a:sym typeface="Arial"/>
              </a:rPr>
              <a:t>のトップページのインターフェースを絡めた話題性の高い演出が</a:t>
            </a:r>
            <a:r>
              <a:rPr kumimoji="0" lang="ja-JP" altLang="en-US" sz="1400" b="1" kern="0" dirty="0">
                <a:solidFill>
                  <a:schemeClr val="accent6"/>
                </a:solidFill>
                <a:latin typeface="+mn-ea"/>
                <a:cs typeface="Arial"/>
                <a:sym typeface="Arial"/>
              </a:rPr>
              <a:t>強い印象を残す</a:t>
            </a:r>
          </a:p>
        </p:txBody>
      </p:sp>
      <p:pic>
        <p:nvPicPr>
          <p:cNvPr id="22" name="図 21" descr="ラケットを持ってポーズをとっている人&#10;&#10;低い精度で自動的に生成された説明">
            <a:extLst>
              <a:ext uri="{FF2B5EF4-FFF2-40B4-BE49-F238E27FC236}">
                <a16:creationId xmlns:a16="http://schemas.microsoft.com/office/drawing/2014/main" id="{87DAAFAD-7287-35A2-CFFF-5262CD3C896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555936" y="3542421"/>
            <a:ext cx="2322000" cy="1547999"/>
          </a:xfrm>
          <a:prstGeom prst="rect">
            <a:avLst/>
          </a:prstGeom>
        </p:spPr>
      </p:pic>
      <p:pic>
        <p:nvPicPr>
          <p:cNvPr id="24" name="図 23">
            <a:extLst>
              <a:ext uri="{FF2B5EF4-FFF2-40B4-BE49-F238E27FC236}">
                <a16:creationId xmlns:a16="http://schemas.microsoft.com/office/drawing/2014/main" id="{580F4D65-4516-5CE0-5F99-F7E74E77F78F}"/>
              </a:ext>
            </a:extLst>
          </p:cNvPr>
          <p:cNvPicPr>
            <a:picLocks noChangeAspect="1"/>
          </p:cNvPicPr>
          <p:nvPr/>
        </p:nvPicPr>
        <p:blipFill>
          <a:blip r:embed="rId5"/>
          <a:stretch>
            <a:fillRect/>
          </a:stretch>
        </p:blipFill>
        <p:spPr>
          <a:xfrm>
            <a:off x="9426125" y="2139144"/>
            <a:ext cx="581622" cy="743184"/>
          </a:xfrm>
          <a:prstGeom prst="rect">
            <a:avLst/>
          </a:prstGeom>
        </p:spPr>
      </p:pic>
      <p:sp>
        <p:nvSpPr>
          <p:cNvPr id="25" name="直角三角形 24">
            <a:extLst>
              <a:ext uri="{FF2B5EF4-FFF2-40B4-BE49-F238E27FC236}">
                <a16:creationId xmlns:a16="http://schemas.microsoft.com/office/drawing/2014/main" id="{51FBBA09-1790-A28A-47C1-B663BCFE9109}"/>
              </a:ext>
            </a:extLst>
          </p:cNvPr>
          <p:cNvSpPr>
            <a:spLocks noChangeAspect="1"/>
          </p:cNvSpPr>
          <p:nvPr/>
        </p:nvSpPr>
        <p:spPr>
          <a:xfrm rot="13500000">
            <a:off x="5072060" y="4284029"/>
            <a:ext cx="144000" cy="144000"/>
          </a:xfrm>
          <a:prstGeom prst="r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8" name="グループ化 17">
            <a:extLst>
              <a:ext uri="{FF2B5EF4-FFF2-40B4-BE49-F238E27FC236}">
                <a16:creationId xmlns:a16="http://schemas.microsoft.com/office/drawing/2014/main" id="{CA21657B-10A3-C52D-F59E-5ED15E079C0E}"/>
              </a:ext>
            </a:extLst>
          </p:cNvPr>
          <p:cNvGrpSpPr/>
          <p:nvPr/>
        </p:nvGrpSpPr>
        <p:grpSpPr>
          <a:xfrm>
            <a:off x="3956828" y="3478579"/>
            <a:ext cx="1116000" cy="1573825"/>
            <a:chOff x="4025760" y="3478580"/>
            <a:chExt cx="1116000" cy="1573825"/>
          </a:xfrm>
        </p:grpSpPr>
        <p:pic>
          <p:nvPicPr>
            <p:cNvPr id="27" name="図 26">
              <a:extLst>
                <a:ext uri="{FF2B5EF4-FFF2-40B4-BE49-F238E27FC236}">
                  <a16:creationId xmlns:a16="http://schemas.microsoft.com/office/drawing/2014/main" id="{C84B22CF-3CDA-8330-E519-C6A24A881E4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101142" y="3548526"/>
              <a:ext cx="962379" cy="1503879"/>
            </a:xfrm>
            <a:prstGeom prst="rect">
              <a:avLst/>
            </a:prstGeom>
          </p:spPr>
        </p:pic>
        <p:pic>
          <p:nvPicPr>
            <p:cNvPr id="33" name="図 32" descr="グラフィカル ユーザー インターフェイス が含まれている画像&#10;&#10;自動的に生成された説明">
              <a:extLst>
                <a:ext uri="{FF2B5EF4-FFF2-40B4-BE49-F238E27FC236}">
                  <a16:creationId xmlns:a16="http://schemas.microsoft.com/office/drawing/2014/main" id="{34F5A0DF-BD42-C7D2-9B1D-4AA9977F387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
            <a:stretch/>
          </p:blipFill>
          <p:spPr>
            <a:xfrm>
              <a:off x="4025760" y="3478580"/>
              <a:ext cx="1116000" cy="1573825"/>
            </a:xfrm>
            <a:prstGeom prst="rect">
              <a:avLst/>
            </a:prstGeom>
            <a:effectLst/>
          </p:spPr>
        </p:pic>
      </p:grpSp>
      <p:grpSp>
        <p:nvGrpSpPr>
          <p:cNvPr id="17" name="グループ化 16">
            <a:extLst>
              <a:ext uri="{FF2B5EF4-FFF2-40B4-BE49-F238E27FC236}">
                <a16:creationId xmlns:a16="http://schemas.microsoft.com/office/drawing/2014/main" id="{DB608FA4-37EA-6458-411D-611C811BB8AB}"/>
              </a:ext>
            </a:extLst>
          </p:cNvPr>
          <p:cNvGrpSpPr/>
          <p:nvPr/>
        </p:nvGrpSpPr>
        <p:grpSpPr>
          <a:xfrm>
            <a:off x="6069735" y="3478579"/>
            <a:ext cx="1116000" cy="1573825"/>
            <a:chOff x="6217985" y="3478580"/>
            <a:chExt cx="1116000" cy="1573825"/>
          </a:xfrm>
        </p:grpSpPr>
        <p:pic>
          <p:nvPicPr>
            <p:cNvPr id="31" name="図 30">
              <a:extLst>
                <a:ext uri="{FF2B5EF4-FFF2-40B4-BE49-F238E27FC236}">
                  <a16:creationId xmlns:a16="http://schemas.microsoft.com/office/drawing/2014/main" id="{8D6F4560-5965-CCE4-24EB-1425F50FB37F}"/>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6293868" y="3548526"/>
              <a:ext cx="962379" cy="1503879"/>
            </a:xfrm>
            <a:prstGeom prst="rect">
              <a:avLst/>
            </a:prstGeom>
          </p:spPr>
        </p:pic>
        <p:pic>
          <p:nvPicPr>
            <p:cNvPr id="35" name="図 34" descr="グラフィカル ユーザー インターフェイス が含まれている画像&#10;&#10;自動的に生成された説明">
              <a:extLst>
                <a:ext uri="{FF2B5EF4-FFF2-40B4-BE49-F238E27FC236}">
                  <a16:creationId xmlns:a16="http://schemas.microsoft.com/office/drawing/2014/main" id="{A04148BC-A1D3-A112-223E-F6E1D59FCB4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
            <a:stretch/>
          </p:blipFill>
          <p:spPr>
            <a:xfrm>
              <a:off x="6217985" y="3478580"/>
              <a:ext cx="1116000" cy="1573825"/>
            </a:xfrm>
            <a:prstGeom prst="rect">
              <a:avLst/>
            </a:prstGeom>
            <a:effectLst/>
          </p:spPr>
        </p:pic>
      </p:grpSp>
      <p:cxnSp>
        <p:nvCxnSpPr>
          <p:cNvPr id="28" name="直線コネクタ 27">
            <a:extLst>
              <a:ext uri="{FF2B5EF4-FFF2-40B4-BE49-F238E27FC236}">
                <a16:creationId xmlns:a16="http://schemas.microsoft.com/office/drawing/2014/main" id="{A45EEB83-AA93-4C55-D3F1-CDBC92B948B8}"/>
              </a:ext>
            </a:extLst>
          </p:cNvPr>
          <p:cNvCxnSpPr>
            <a:cxnSpLocks/>
          </p:cNvCxnSpPr>
          <p:nvPr/>
        </p:nvCxnSpPr>
        <p:spPr>
          <a:xfrm>
            <a:off x="2810162" y="3530769"/>
            <a:ext cx="0" cy="1503879"/>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23" name="グループ化 22">
            <a:extLst>
              <a:ext uri="{FF2B5EF4-FFF2-40B4-BE49-F238E27FC236}">
                <a16:creationId xmlns:a16="http://schemas.microsoft.com/office/drawing/2014/main" id="{F0713AF7-C1CF-2C90-B58E-DC440CDBE2C6}"/>
              </a:ext>
            </a:extLst>
          </p:cNvPr>
          <p:cNvGrpSpPr/>
          <p:nvPr/>
        </p:nvGrpSpPr>
        <p:grpSpPr>
          <a:xfrm>
            <a:off x="3178972" y="3589943"/>
            <a:ext cx="1027086" cy="1449834"/>
            <a:chOff x="3158240" y="3326244"/>
            <a:chExt cx="1116000" cy="1575345"/>
          </a:xfrm>
        </p:grpSpPr>
        <p:pic>
          <p:nvPicPr>
            <p:cNvPr id="26" name="図 25">
              <a:extLst>
                <a:ext uri="{FF2B5EF4-FFF2-40B4-BE49-F238E27FC236}">
                  <a16:creationId xmlns:a16="http://schemas.microsoft.com/office/drawing/2014/main" id="{0B682D7D-62E5-7A18-7A6B-BC620A78456A}"/>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3237165" y="3401199"/>
              <a:ext cx="960147" cy="1500390"/>
            </a:xfrm>
            <a:prstGeom prst="rect">
              <a:avLst/>
            </a:prstGeom>
          </p:spPr>
        </p:pic>
        <p:pic>
          <p:nvPicPr>
            <p:cNvPr id="32" name="図 31" descr="グラフィカル ユーザー インターフェイス が含まれている画像&#10;&#10;自動的に生成された説明">
              <a:extLst>
                <a:ext uri="{FF2B5EF4-FFF2-40B4-BE49-F238E27FC236}">
                  <a16:creationId xmlns:a16="http://schemas.microsoft.com/office/drawing/2014/main" id="{A696CF6D-28C7-2423-3842-DD551412BE5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
            <a:stretch/>
          </p:blipFill>
          <p:spPr>
            <a:xfrm>
              <a:off x="3158240" y="3326244"/>
              <a:ext cx="1116000" cy="1573825"/>
            </a:xfrm>
            <a:prstGeom prst="rect">
              <a:avLst/>
            </a:prstGeom>
            <a:effectLst/>
          </p:spPr>
        </p:pic>
      </p:grpSp>
      <p:grpSp>
        <p:nvGrpSpPr>
          <p:cNvPr id="21" name="グループ化 20">
            <a:extLst>
              <a:ext uri="{FF2B5EF4-FFF2-40B4-BE49-F238E27FC236}">
                <a16:creationId xmlns:a16="http://schemas.microsoft.com/office/drawing/2014/main" id="{F273B0C9-BE42-46E7-F959-EFB6C23DA98E}"/>
              </a:ext>
            </a:extLst>
          </p:cNvPr>
          <p:cNvGrpSpPr/>
          <p:nvPr/>
        </p:nvGrpSpPr>
        <p:grpSpPr>
          <a:xfrm>
            <a:off x="5303660" y="3589943"/>
            <a:ext cx="1027086" cy="1449834"/>
            <a:chOff x="5362246" y="3326244"/>
            <a:chExt cx="1116000" cy="1575345"/>
          </a:xfrm>
        </p:grpSpPr>
        <p:pic>
          <p:nvPicPr>
            <p:cNvPr id="30" name="図 29">
              <a:extLst>
                <a:ext uri="{FF2B5EF4-FFF2-40B4-BE49-F238E27FC236}">
                  <a16:creationId xmlns:a16="http://schemas.microsoft.com/office/drawing/2014/main" id="{5165FE9D-59C3-AA88-F947-CD073991B0D4}"/>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5441673" y="3401199"/>
              <a:ext cx="960147" cy="1500390"/>
            </a:xfrm>
            <a:prstGeom prst="rect">
              <a:avLst/>
            </a:prstGeom>
          </p:spPr>
        </p:pic>
        <p:pic>
          <p:nvPicPr>
            <p:cNvPr id="34" name="図 33" descr="グラフィカル ユーザー インターフェイス が含まれている画像&#10;&#10;自動的に生成された説明">
              <a:extLst>
                <a:ext uri="{FF2B5EF4-FFF2-40B4-BE49-F238E27FC236}">
                  <a16:creationId xmlns:a16="http://schemas.microsoft.com/office/drawing/2014/main" id="{D5D20EBE-E281-7937-CA87-258BE8A7BBB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
            <a:stretch/>
          </p:blipFill>
          <p:spPr>
            <a:xfrm>
              <a:off x="5362246" y="3326244"/>
              <a:ext cx="1116000" cy="1573825"/>
            </a:xfrm>
            <a:prstGeom prst="rect">
              <a:avLst/>
            </a:prstGeom>
            <a:effectLst/>
          </p:spPr>
        </p:pic>
      </p:grpSp>
      <p:grpSp>
        <p:nvGrpSpPr>
          <p:cNvPr id="42" name="グループ化 41">
            <a:extLst>
              <a:ext uri="{FF2B5EF4-FFF2-40B4-BE49-F238E27FC236}">
                <a16:creationId xmlns:a16="http://schemas.microsoft.com/office/drawing/2014/main" id="{50F0A544-F40F-D7C6-EC47-2692EF6C1349}"/>
              </a:ext>
            </a:extLst>
          </p:cNvPr>
          <p:cNvGrpSpPr/>
          <p:nvPr/>
        </p:nvGrpSpPr>
        <p:grpSpPr>
          <a:xfrm>
            <a:off x="1461449" y="3476332"/>
            <a:ext cx="857383" cy="1563444"/>
            <a:chOff x="-474614" y="2290410"/>
            <a:chExt cx="780767" cy="1423734"/>
          </a:xfrm>
        </p:grpSpPr>
        <p:pic>
          <p:nvPicPr>
            <p:cNvPr id="44" name="図 43">
              <a:extLst>
                <a:ext uri="{FF2B5EF4-FFF2-40B4-BE49-F238E27FC236}">
                  <a16:creationId xmlns:a16="http://schemas.microsoft.com/office/drawing/2014/main" id="{F26F04DA-3986-0ECC-C21C-6485A2DBCAE5}"/>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b="18441"/>
            <a:stretch/>
          </p:blipFill>
          <p:spPr>
            <a:xfrm>
              <a:off x="-474614" y="2290410"/>
              <a:ext cx="780767" cy="1423734"/>
            </a:xfrm>
            <a:prstGeom prst="rect">
              <a:avLst/>
            </a:prstGeom>
          </p:spPr>
        </p:pic>
        <p:pic>
          <p:nvPicPr>
            <p:cNvPr id="45" name="図 44">
              <a:extLst>
                <a:ext uri="{FF2B5EF4-FFF2-40B4-BE49-F238E27FC236}">
                  <a16:creationId xmlns:a16="http://schemas.microsoft.com/office/drawing/2014/main" id="{AC78782B-BD3C-C3A6-7A52-70DB2F5F4B04}"/>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83382" y="2337946"/>
              <a:ext cx="398302" cy="58404"/>
            </a:xfrm>
            <a:prstGeom prst="rect">
              <a:avLst/>
            </a:prstGeom>
          </p:spPr>
        </p:pic>
        <p:sp>
          <p:nvSpPr>
            <p:cNvPr id="48" name="正方形/長方形 47">
              <a:extLst>
                <a:ext uri="{FF2B5EF4-FFF2-40B4-BE49-F238E27FC236}">
                  <a16:creationId xmlns:a16="http://schemas.microsoft.com/office/drawing/2014/main" id="{9EAEC1CE-8C47-33F2-6B88-3BF7B0DB8F29}"/>
                </a:ext>
              </a:extLst>
            </p:cNvPr>
            <p:cNvSpPr/>
            <p:nvPr/>
          </p:nvSpPr>
          <p:spPr>
            <a:xfrm>
              <a:off x="-418503" y="2580659"/>
              <a:ext cx="668457" cy="40685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9" name="図 48">
              <a:extLst>
                <a:ext uri="{FF2B5EF4-FFF2-40B4-BE49-F238E27FC236}">
                  <a16:creationId xmlns:a16="http://schemas.microsoft.com/office/drawing/2014/main" id="{4CD7DEE9-4B32-3502-FEE2-EC7A11B644E0}"/>
                </a:ext>
              </a:extLst>
            </p:cNvPr>
            <p:cNvPicPr>
              <a:picLocks noChangeAspect="1"/>
            </p:cNvPicPr>
            <p:nvPr/>
          </p:nvPicPr>
          <p:blipFill>
            <a:blip r:embed="rId14"/>
            <a:stretch>
              <a:fillRect/>
            </a:stretch>
          </p:blipFill>
          <p:spPr>
            <a:xfrm>
              <a:off x="-420580" y="2403784"/>
              <a:ext cx="670534" cy="172550"/>
            </a:xfrm>
            <a:prstGeom prst="rect">
              <a:avLst/>
            </a:prstGeom>
          </p:spPr>
        </p:pic>
        <p:pic>
          <p:nvPicPr>
            <p:cNvPr id="50" name="図 49">
              <a:extLst>
                <a:ext uri="{FF2B5EF4-FFF2-40B4-BE49-F238E27FC236}">
                  <a16:creationId xmlns:a16="http://schemas.microsoft.com/office/drawing/2014/main" id="{C6EC674D-3054-1E25-9185-46A687184667}"/>
                </a:ext>
              </a:extLst>
            </p:cNvPr>
            <p:cNvPicPr>
              <a:picLocks noChangeAspect="1"/>
            </p:cNvPicPr>
            <p:nvPr/>
          </p:nvPicPr>
          <p:blipFill rotWithShape="1">
            <a:blip r:embed="rId15"/>
            <a:srcRect b="22711"/>
            <a:stretch/>
          </p:blipFill>
          <p:spPr>
            <a:xfrm>
              <a:off x="-417749" y="2987509"/>
              <a:ext cx="663945" cy="726635"/>
            </a:xfrm>
            <a:prstGeom prst="rect">
              <a:avLst/>
            </a:prstGeom>
          </p:spPr>
        </p:pic>
      </p:grpSp>
      <p:sp>
        <p:nvSpPr>
          <p:cNvPr id="3" name="正方形/長方形 2">
            <a:extLst>
              <a:ext uri="{FF2B5EF4-FFF2-40B4-BE49-F238E27FC236}">
                <a16:creationId xmlns:a16="http://schemas.microsoft.com/office/drawing/2014/main" id="{54766FDF-66AE-A556-A833-29C5F7B68113}"/>
              </a:ext>
            </a:extLst>
          </p:cNvPr>
          <p:cNvSpPr/>
          <p:nvPr/>
        </p:nvSpPr>
        <p:spPr>
          <a:xfrm>
            <a:off x="2359951" y="2927843"/>
            <a:ext cx="3647152" cy="41088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dirty="0">
                <a:solidFill>
                  <a:schemeClr val="accent3"/>
                </a:solidFill>
              </a:rPr>
              <a:t>集中的な露出と期待感を煽る演出</a:t>
            </a:r>
            <a:endParaRPr kumimoji="1" lang="en-US" altLang="ja-JP" b="1" dirty="0">
              <a:solidFill>
                <a:schemeClr val="accent3"/>
              </a:solidFill>
            </a:endParaRPr>
          </a:p>
        </p:txBody>
      </p:sp>
      <p:pic>
        <p:nvPicPr>
          <p:cNvPr id="4" name="図 3" descr="アイコン&#10;&#10;自動的に生成された説明">
            <a:extLst>
              <a:ext uri="{FF2B5EF4-FFF2-40B4-BE49-F238E27FC236}">
                <a16:creationId xmlns:a16="http://schemas.microsoft.com/office/drawing/2014/main" id="{0C87B659-C53C-DD7D-8D07-A013A73C1F5A}"/>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999915" y="2260918"/>
            <a:ext cx="489528" cy="522477"/>
          </a:xfrm>
          <a:prstGeom prst="rect">
            <a:avLst/>
          </a:prstGeom>
        </p:spPr>
      </p:pic>
      <p:pic>
        <p:nvPicPr>
          <p:cNvPr id="5" name="グラフィックス 4" descr="線矢印: 反時計回りの曲線 単色塗りつぶし">
            <a:extLst>
              <a:ext uri="{FF2B5EF4-FFF2-40B4-BE49-F238E27FC236}">
                <a16:creationId xmlns:a16="http://schemas.microsoft.com/office/drawing/2014/main" id="{350F0CDF-D89F-3897-9B42-FAEE708D3BDA}"/>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rot="4297197">
            <a:off x="4215768" y="2533932"/>
            <a:ext cx="498927" cy="498927"/>
          </a:xfrm>
          <a:prstGeom prst="rect">
            <a:avLst/>
          </a:prstGeom>
        </p:spPr>
      </p:pic>
      <p:sp>
        <p:nvSpPr>
          <p:cNvPr id="6" name="正方形/長方形 5">
            <a:extLst>
              <a:ext uri="{FF2B5EF4-FFF2-40B4-BE49-F238E27FC236}">
                <a16:creationId xmlns:a16="http://schemas.microsoft.com/office/drawing/2014/main" id="{7C7FC305-785A-3782-F893-553D7681BD8C}"/>
              </a:ext>
            </a:extLst>
          </p:cNvPr>
          <p:cNvSpPr/>
          <p:nvPr/>
        </p:nvSpPr>
        <p:spPr>
          <a:xfrm>
            <a:off x="4688257" y="2822870"/>
            <a:ext cx="838429" cy="216213"/>
          </a:xfrm>
          <a:prstGeom prst="rect">
            <a:avLst/>
          </a:prstGeom>
        </p:spPr>
        <p:txBody>
          <a:bodyPr wrap="square">
            <a:spAutoFit/>
          </a:bodyPr>
          <a:lstStyle/>
          <a:p>
            <a:pPr algn="ctr">
              <a:lnSpc>
                <a:spcPct val="120000"/>
              </a:lnSpc>
              <a:buClr>
                <a:srgbClr val="000000"/>
              </a:buClr>
              <a:buFont typeface="Arial"/>
              <a:buNone/>
            </a:pPr>
            <a:r>
              <a:rPr kumimoji="0" lang="ja-JP" altLang="en-US" sz="700" kern="0" dirty="0">
                <a:solidFill>
                  <a:schemeClr val="tx1">
                    <a:lumMod val="50000"/>
                    <a:lumOff val="50000"/>
                  </a:schemeClr>
                </a:solidFill>
                <a:latin typeface="+mn-ea"/>
                <a:cs typeface="Arial"/>
                <a:sym typeface="Arial"/>
              </a:rPr>
              <a:t>あお</a:t>
            </a:r>
            <a:endParaRPr kumimoji="0" lang="en-US" altLang="ja-JP" sz="700" kern="0" dirty="0">
              <a:solidFill>
                <a:schemeClr val="tx1">
                  <a:lumMod val="50000"/>
                  <a:lumOff val="50000"/>
                </a:schemeClr>
              </a:solidFill>
              <a:latin typeface="+mn-ea"/>
              <a:cs typeface="Arial"/>
              <a:sym typeface="Arial"/>
            </a:endParaRPr>
          </a:p>
        </p:txBody>
      </p:sp>
    </p:spTree>
    <p:extLst>
      <p:ext uri="{BB962C8B-B14F-4D97-AF65-F5344CB8AC3E}">
        <p14:creationId xmlns:p14="http://schemas.microsoft.com/office/powerpoint/2010/main" val="19138124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四角形: 1 つの角を切り取る 3">
            <a:extLst>
              <a:ext uri="{FF2B5EF4-FFF2-40B4-BE49-F238E27FC236}">
                <a16:creationId xmlns:a16="http://schemas.microsoft.com/office/drawing/2014/main" id="{4A81C93B-EC4F-D964-D5F0-D2AC044A0740}"/>
              </a:ext>
            </a:extLst>
          </p:cNvPr>
          <p:cNvSpPr/>
          <p:nvPr/>
        </p:nvSpPr>
        <p:spPr>
          <a:xfrm>
            <a:off x="479423" y="2027582"/>
            <a:ext cx="11233152" cy="4533555"/>
          </a:xfrm>
          <a:prstGeom prst="rect">
            <a:avLst/>
          </a:prstGeom>
          <a:solidFill>
            <a:schemeClr val="accent2"/>
          </a:solidFill>
          <a:ln w="9525">
            <a:no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kumimoji="1" lang="ja-JP" altLang="en-US" sz="1600" b="1" dirty="0">
              <a:solidFill>
                <a:schemeClr val="accent3"/>
              </a:solidFill>
              <a:latin typeface="Meiryo" panose="020B0604030504040204" pitchFamily="34" charset="-128"/>
              <a:ea typeface="Meiryo" panose="020B0604030504040204" pitchFamily="34" charset="-128"/>
            </a:endParaRPr>
          </a:p>
        </p:txBody>
      </p:sp>
      <p:sp>
        <p:nvSpPr>
          <p:cNvPr id="43" name="片側の 2 つの角を丸めた四角形 42">
            <a:extLst>
              <a:ext uri="{FF2B5EF4-FFF2-40B4-BE49-F238E27FC236}">
                <a16:creationId xmlns:a16="http://schemas.microsoft.com/office/drawing/2014/main" id="{676796FC-4D14-555F-24AA-F02148A8E603}"/>
              </a:ext>
            </a:extLst>
          </p:cNvPr>
          <p:cNvSpPr/>
          <p:nvPr/>
        </p:nvSpPr>
        <p:spPr>
          <a:xfrm>
            <a:off x="788945" y="2529580"/>
            <a:ext cx="6789165"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6">
                <a:lumMod val="75000"/>
                <a:alpha val="40000"/>
              </a:schemeClr>
            </a:outerShdw>
          </a:effectLst>
        </p:spPr>
        <p:txBody>
          <a:bodyPr lIns="216000" tIns="1224000" rIns="216000" bIns="0" rtlCol="0" anchor="t"/>
          <a:lstStyle/>
          <a:p>
            <a:pPr marR="0" lvl="0" algn="just" defTabSz="914400" eaLnBrk="1" fontAlgn="auto" latinLnBrk="0" hangingPunct="1">
              <a:lnSpc>
                <a:spcPct val="120000"/>
              </a:lnSpc>
              <a:spcBef>
                <a:spcPts val="0"/>
              </a:spcBef>
              <a:spcAft>
                <a:spcPts val="0"/>
              </a:spcAft>
              <a:buClrTx/>
              <a:buSzTx/>
              <a:tabLst/>
              <a:defRPr/>
            </a:pPr>
            <a:endParaRPr kumimoji="0" lang="en-US" altLang="ja-JP" sz="1200" b="1" i="0" u="none" strike="noStrike" kern="0" cap="none" normalizeH="0" baseline="0" noProof="0" dirty="0">
              <a:ln>
                <a:noFill/>
              </a:ln>
              <a:solidFill>
                <a:schemeClr val="accent3"/>
              </a:solidFill>
              <a:effectLst/>
              <a:uLnTx/>
              <a:uFillTx/>
              <a:latin typeface="メイリオ"/>
              <a:ea typeface="メイリオ"/>
              <a:cs typeface="+mn-cs"/>
            </a:endParaRPr>
          </a:p>
        </p:txBody>
      </p:sp>
      <p:pic>
        <p:nvPicPr>
          <p:cNvPr id="23" name="図 22" descr="モニター画面に映る文字&#10;&#10;自動的に生成された説明">
            <a:extLst>
              <a:ext uri="{FF2B5EF4-FFF2-40B4-BE49-F238E27FC236}">
                <a16:creationId xmlns:a16="http://schemas.microsoft.com/office/drawing/2014/main" id="{E62AA02A-4BF5-B38D-A640-EBD570C145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38101" y="2160177"/>
            <a:ext cx="701670" cy="701670"/>
          </a:xfrm>
          <a:prstGeom prst="rect">
            <a:avLst/>
          </a:prstGeom>
        </p:spPr>
      </p:pic>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クリエイティブ</a:t>
            </a:r>
            <a:endParaRPr kumimoji="1" lang="en-US" altLang="ja-JP" spc="0" dirty="0">
              <a:solidFill>
                <a:srgbClr val="FFFFFF"/>
              </a:solidFill>
            </a:endParaRPr>
          </a:p>
          <a:p>
            <a:r>
              <a:rPr kumimoji="1" lang="ja-JP" altLang="en-US" spc="0">
                <a:solidFill>
                  <a:srgbClr val="FFFFFF"/>
                </a:solidFill>
              </a:rPr>
              <a:t>企画</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a:t>適性プロモーション　</a:t>
            </a:r>
            <a:r>
              <a:rPr lang="en" altLang="ja-JP" dirty="0"/>
              <a:t>CASE </a:t>
            </a:r>
            <a:r>
              <a:rPr lang="en-US" altLang="ja-JP" dirty="0"/>
              <a:t>2</a:t>
            </a:r>
            <a:endParaRPr lang="ja-JP" altLang="en-US"/>
          </a:p>
        </p:txBody>
      </p:sp>
      <p:sp>
        <p:nvSpPr>
          <p:cNvPr id="39" name="四角形: 1 つの角を切り取る 3">
            <a:extLst>
              <a:ext uri="{FF2B5EF4-FFF2-40B4-BE49-F238E27FC236}">
                <a16:creationId xmlns:a16="http://schemas.microsoft.com/office/drawing/2014/main" id="{2489444F-7513-08F4-5B9A-C1E3932EF2BD}"/>
              </a:ext>
            </a:extLst>
          </p:cNvPr>
          <p:cNvSpPr/>
          <p:nvPr/>
        </p:nvSpPr>
        <p:spPr>
          <a:xfrm>
            <a:off x="479425" y="1089025"/>
            <a:ext cx="2034010" cy="938558"/>
          </a:xfrm>
          <a:prstGeom prst="rect">
            <a:avLst/>
          </a:prstGeom>
          <a:solidFill>
            <a:schemeClr val="accent6"/>
          </a:solidFill>
          <a:ln w="9525">
            <a:solidFill>
              <a:schemeClr val="accent6"/>
            </a:solid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a:solidFill>
                  <a:schemeClr val="bg1"/>
                </a:solidFill>
                <a:latin typeface="Meiryo" panose="020B0604030504040204" pitchFamily="34" charset="-128"/>
                <a:ea typeface="Meiryo" panose="020B0604030504040204" pitchFamily="34" charset="-128"/>
              </a:rPr>
              <a:t>ラグジュアリー・</a:t>
            </a:r>
            <a:br>
              <a:rPr kumimoji="1" lang="en-US" altLang="ja-JP" sz="1600" dirty="0">
                <a:solidFill>
                  <a:schemeClr val="bg1"/>
                </a:solidFill>
                <a:latin typeface="Meiryo" panose="020B0604030504040204" pitchFamily="34" charset="-128"/>
                <a:ea typeface="Meiryo" panose="020B0604030504040204" pitchFamily="34" charset="-128"/>
              </a:rPr>
            </a:br>
            <a:r>
              <a:rPr kumimoji="1" lang="ja-JP" altLang="en-US" sz="1600">
                <a:solidFill>
                  <a:schemeClr val="bg1"/>
                </a:solidFill>
                <a:latin typeface="Meiryo" panose="020B0604030504040204" pitchFamily="34" charset="-128"/>
                <a:ea typeface="Meiryo" panose="020B0604030504040204" pitchFamily="34" charset="-128"/>
              </a:rPr>
              <a:t>自動車 </a:t>
            </a:r>
            <a:r>
              <a:rPr kumimoji="1" lang="en" altLang="ja-JP" sz="1600" dirty="0">
                <a:solidFill>
                  <a:schemeClr val="bg1"/>
                </a:solidFill>
                <a:latin typeface="Meiryo" panose="020B0604030504040204" pitchFamily="34" charset="-128"/>
                <a:ea typeface="Meiryo" panose="020B0604030504040204" pitchFamily="34" charset="-128"/>
              </a:rPr>
              <a:t>etc.</a:t>
            </a:r>
            <a:endParaRPr kumimoji="1" lang="ja-JP" altLang="en-US" sz="1600" dirty="0">
              <a:solidFill>
                <a:schemeClr val="bg1"/>
              </a:solidFill>
              <a:latin typeface="Meiryo" panose="020B0604030504040204" pitchFamily="34" charset="-128"/>
              <a:ea typeface="Meiryo" panose="020B0604030504040204" pitchFamily="34" charset="-128"/>
            </a:endParaRPr>
          </a:p>
        </p:txBody>
      </p:sp>
      <p:sp>
        <p:nvSpPr>
          <p:cNvPr id="41" name="四角形: 1 つの角を切り取る 3">
            <a:extLst>
              <a:ext uri="{FF2B5EF4-FFF2-40B4-BE49-F238E27FC236}">
                <a16:creationId xmlns:a16="http://schemas.microsoft.com/office/drawing/2014/main" id="{EFC768F4-5A9B-CB07-D07A-5062D34D2A94}"/>
              </a:ext>
            </a:extLst>
          </p:cNvPr>
          <p:cNvSpPr/>
          <p:nvPr/>
        </p:nvSpPr>
        <p:spPr>
          <a:xfrm>
            <a:off x="2513435" y="1089025"/>
            <a:ext cx="9199140" cy="938558"/>
          </a:xfrm>
          <a:prstGeom prst="rect">
            <a:avLst/>
          </a:prstGeom>
          <a:solidFill>
            <a:schemeClr val="bg1"/>
          </a:solidFill>
          <a:ln w="9525">
            <a:solidFill>
              <a:schemeClr val="accent6"/>
            </a:solid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b="1">
                <a:solidFill>
                  <a:schemeClr val="accent3"/>
                </a:solidFill>
                <a:latin typeface="Meiryo" panose="020B0604030504040204" pitchFamily="34" charset="-128"/>
                <a:ea typeface="Meiryo" panose="020B0604030504040204" pitchFamily="34" charset="-128"/>
              </a:rPr>
              <a:t>スマートフォンの全画面で、ブランドの世界観をリッチに表現し、</a:t>
            </a:r>
            <a:br>
              <a:rPr kumimoji="1" lang="ja-JP" altLang="en-US" sz="1600" b="1">
                <a:solidFill>
                  <a:schemeClr val="accent3"/>
                </a:solidFill>
                <a:latin typeface="Meiryo" panose="020B0604030504040204" pitchFamily="34" charset="-128"/>
                <a:ea typeface="Meiryo" panose="020B0604030504040204" pitchFamily="34" charset="-128"/>
              </a:rPr>
            </a:br>
            <a:r>
              <a:rPr kumimoji="1" lang="ja-JP" altLang="en-US" sz="1600" b="1">
                <a:solidFill>
                  <a:schemeClr val="accent3"/>
                </a:solidFill>
                <a:latin typeface="Meiryo" panose="020B0604030504040204" pitchFamily="34" charset="-128"/>
                <a:ea typeface="Meiryo" panose="020B0604030504040204" pitchFamily="34" charset="-128"/>
              </a:rPr>
              <a:t>ユーザーを没入させブランドに対する共感を醸成します。</a:t>
            </a:r>
            <a:endParaRPr kumimoji="1" lang="ja-JP" altLang="en-US" sz="1600" b="1" dirty="0">
              <a:solidFill>
                <a:schemeClr val="accent3"/>
              </a:solidFill>
              <a:latin typeface="Meiryo" panose="020B0604030504040204" pitchFamily="34" charset="-128"/>
              <a:ea typeface="Meiryo" panose="020B0604030504040204" pitchFamily="34" charset="-128"/>
            </a:endParaRPr>
          </a:p>
        </p:txBody>
      </p:sp>
      <p:sp>
        <p:nvSpPr>
          <p:cNvPr id="46" name="正方形/長方形 45">
            <a:extLst>
              <a:ext uri="{FF2B5EF4-FFF2-40B4-BE49-F238E27FC236}">
                <a16:creationId xmlns:a16="http://schemas.microsoft.com/office/drawing/2014/main" id="{A53187EB-B4A4-40A1-1E19-E9807F27C70A}"/>
              </a:ext>
            </a:extLst>
          </p:cNvPr>
          <p:cNvSpPr/>
          <p:nvPr/>
        </p:nvSpPr>
        <p:spPr>
          <a:xfrm>
            <a:off x="2013702" y="2927843"/>
            <a:ext cx="4339651" cy="41088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a:solidFill>
                  <a:schemeClr val="accent3"/>
                </a:solidFill>
              </a:rPr>
              <a:t>縦型全画面ならではの訴求力の高い演出</a:t>
            </a:r>
            <a:endParaRPr kumimoji="1" lang="en-US" altLang="ja-JP" b="1" dirty="0">
              <a:solidFill>
                <a:schemeClr val="accent3"/>
              </a:solidFill>
            </a:endParaRPr>
          </a:p>
        </p:txBody>
      </p:sp>
      <p:sp>
        <p:nvSpPr>
          <p:cNvPr id="89" name="片側の 2 つの角を丸めた四角形 88">
            <a:extLst>
              <a:ext uri="{FF2B5EF4-FFF2-40B4-BE49-F238E27FC236}">
                <a16:creationId xmlns:a16="http://schemas.microsoft.com/office/drawing/2014/main" id="{055A305D-646C-1CD5-0AA5-D8C72E8F2183}"/>
              </a:ext>
            </a:extLst>
          </p:cNvPr>
          <p:cNvSpPr/>
          <p:nvPr/>
        </p:nvSpPr>
        <p:spPr>
          <a:xfrm>
            <a:off x="8030817" y="2529580"/>
            <a:ext cx="3372238"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6">
                <a:lumMod val="75000"/>
                <a:alpha val="40000"/>
              </a:schemeClr>
            </a:outerShdw>
          </a:effectLst>
        </p:spPr>
        <p:txBody>
          <a:bodyPr lIns="216000" tIns="1224000" rIns="216000" bIns="0" rtlCol="0" anchor="t"/>
          <a:lstStyle/>
          <a:p>
            <a:pPr marR="0" lvl="0" algn="just" defTabSz="914400" eaLnBrk="1" fontAlgn="auto" latinLnBrk="0" hangingPunct="1">
              <a:lnSpc>
                <a:spcPct val="120000"/>
              </a:lnSpc>
              <a:spcBef>
                <a:spcPts val="0"/>
              </a:spcBef>
              <a:spcAft>
                <a:spcPts val="0"/>
              </a:spcAft>
              <a:buClrTx/>
              <a:buSzTx/>
              <a:tabLst/>
              <a:defRPr/>
            </a:pPr>
            <a:endPar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90" name="正方形/長方形 89">
            <a:extLst>
              <a:ext uri="{FF2B5EF4-FFF2-40B4-BE49-F238E27FC236}">
                <a16:creationId xmlns:a16="http://schemas.microsoft.com/office/drawing/2014/main" id="{690459C4-642C-2AFE-BBE8-76CD2B48EE46}"/>
              </a:ext>
            </a:extLst>
          </p:cNvPr>
          <p:cNvSpPr/>
          <p:nvPr/>
        </p:nvSpPr>
        <p:spPr>
          <a:xfrm>
            <a:off x="8355025" y="2927843"/>
            <a:ext cx="2723823" cy="41088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a:solidFill>
                  <a:schemeClr val="accent3"/>
                </a:solidFill>
              </a:rPr>
              <a:t>ブランドへの共感を醸成</a:t>
            </a:r>
            <a:endParaRPr kumimoji="1" lang="ja-JP" altLang="en-US" sz="1400" b="1" dirty="0">
              <a:solidFill>
                <a:schemeClr val="accent4"/>
              </a:solidFill>
            </a:endParaRPr>
          </a:p>
        </p:txBody>
      </p:sp>
      <p:grpSp>
        <p:nvGrpSpPr>
          <p:cNvPr id="114" name="グループ化 113">
            <a:extLst>
              <a:ext uri="{FF2B5EF4-FFF2-40B4-BE49-F238E27FC236}">
                <a16:creationId xmlns:a16="http://schemas.microsoft.com/office/drawing/2014/main" id="{E7C9ADDF-5F40-B2DA-C7E1-FDA76FE3E195}"/>
              </a:ext>
            </a:extLst>
          </p:cNvPr>
          <p:cNvGrpSpPr>
            <a:grpSpLocks noChangeAspect="1"/>
          </p:cNvGrpSpPr>
          <p:nvPr/>
        </p:nvGrpSpPr>
        <p:grpSpPr>
          <a:xfrm>
            <a:off x="7635887" y="4147793"/>
            <a:ext cx="360000" cy="376636"/>
            <a:chOff x="4505326" y="2604452"/>
            <a:chExt cx="203132" cy="212519"/>
          </a:xfrm>
        </p:grpSpPr>
        <p:sp>
          <p:nvSpPr>
            <p:cNvPr id="115" name="山形 114">
              <a:extLst>
                <a:ext uri="{FF2B5EF4-FFF2-40B4-BE49-F238E27FC236}">
                  <a16:creationId xmlns:a16="http://schemas.microsoft.com/office/drawing/2014/main" id="{453CE3DD-28E0-6589-163E-675136CAA921}"/>
                </a:ext>
              </a:extLst>
            </p:cNvPr>
            <p:cNvSpPr/>
            <p:nvPr/>
          </p:nvSpPr>
          <p:spPr>
            <a:xfrm>
              <a:off x="4591917" y="2604452"/>
              <a:ext cx="116541" cy="212519"/>
            </a:xfrm>
            <a:prstGeom prst="chevron">
              <a:avLst>
                <a:gd name="adj" fmla="val 62863"/>
              </a:avLst>
            </a:prstGeom>
            <a:solidFill>
              <a:schemeClr val="accent6"/>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116" name="山形 115">
              <a:extLst>
                <a:ext uri="{FF2B5EF4-FFF2-40B4-BE49-F238E27FC236}">
                  <a16:creationId xmlns:a16="http://schemas.microsoft.com/office/drawing/2014/main" id="{FDDC47D2-2A70-5F4D-9E95-67BE686D7827}"/>
                </a:ext>
              </a:extLst>
            </p:cNvPr>
            <p:cNvSpPr/>
            <p:nvPr/>
          </p:nvSpPr>
          <p:spPr>
            <a:xfrm>
              <a:off x="4505326" y="2604452"/>
              <a:ext cx="116541" cy="212519"/>
            </a:xfrm>
            <a:prstGeom prst="chevron">
              <a:avLst>
                <a:gd name="adj" fmla="val 62863"/>
              </a:avLst>
            </a:prstGeom>
            <a:solidFill>
              <a:schemeClr val="accent2">
                <a:lumMod val="75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sp>
        <p:nvSpPr>
          <p:cNvPr id="10" name="直角三角形 9">
            <a:extLst>
              <a:ext uri="{FF2B5EF4-FFF2-40B4-BE49-F238E27FC236}">
                <a16:creationId xmlns:a16="http://schemas.microsoft.com/office/drawing/2014/main" id="{06BE3570-2AAF-0E56-9599-F6E740E8153F}"/>
              </a:ext>
            </a:extLst>
          </p:cNvPr>
          <p:cNvSpPr>
            <a:spLocks noChangeAspect="1"/>
          </p:cNvSpPr>
          <p:nvPr/>
        </p:nvSpPr>
        <p:spPr>
          <a:xfrm rot="13500000">
            <a:off x="2498809" y="4150437"/>
            <a:ext cx="180000" cy="180000"/>
          </a:xfrm>
          <a:prstGeom prst="r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正方形/長方形 12">
            <a:extLst>
              <a:ext uri="{FF2B5EF4-FFF2-40B4-BE49-F238E27FC236}">
                <a16:creationId xmlns:a16="http://schemas.microsoft.com/office/drawing/2014/main" id="{01104016-0425-CBC6-A445-BED85A2EAA16}"/>
              </a:ext>
            </a:extLst>
          </p:cNvPr>
          <p:cNvSpPr/>
          <p:nvPr/>
        </p:nvSpPr>
        <p:spPr>
          <a:xfrm>
            <a:off x="1383611" y="5201981"/>
            <a:ext cx="5599832" cy="598625"/>
          </a:xfrm>
          <a:prstGeom prst="rect">
            <a:avLst/>
          </a:prstGeom>
        </p:spPr>
        <p:txBody>
          <a:bodyPr wrap="square">
            <a:spAutoFit/>
          </a:bodyPr>
          <a:lstStyle/>
          <a:p>
            <a:pPr algn="ctr">
              <a:lnSpc>
                <a:spcPct val="120000"/>
              </a:lnSpc>
              <a:buClr>
                <a:srgbClr val="000000"/>
              </a:buClr>
              <a:buFont typeface="Arial"/>
              <a:buNone/>
            </a:pPr>
            <a:r>
              <a:rPr kumimoji="0" lang="ja-JP" altLang="en-US" sz="1400" kern="0" dirty="0">
                <a:solidFill>
                  <a:schemeClr val="accent3"/>
                </a:solidFill>
                <a:latin typeface="+mn-ea"/>
                <a:cs typeface="Arial"/>
                <a:sym typeface="Arial"/>
              </a:rPr>
              <a:t>スマートフォンの縦長画角を生かした全画面アニメーションにより、</a:t>
            </a:r>
          </a:p>
          <a:p>
            <a:pPr algn="ctr">
              <a:lnSpc>
                <a:spcPct val="120000"/>
              </a:lnSpc>
              <a:buClr>
                <a:srgbClr val="000000"/>
              </a:buClr>
              <a:buFont typeface="Arial"/>
              <a:buNone/>
            </a:pPr>
            <a:r>
              <a:rPr kumimoji="0" lang="ja-JP" altLang="en-US" sz="1400" kern="0" dirty="0">
                <a:solidFill>
                  <a:schemeClr val="accent3"/>
                </a:solidFill>
                <a:latin typeface="+mn-ea"/>
                <a:cs typeface="Arial"/>
                <a:sym typeface="Arial"/>
              </a:rPr>
              <a:t>ユーザーに</a:t>
            </a:r>
            <a:r>
              <a:rPr kumimoji="0" lang="ja-JP" altLang="en-US" sz="1400" b="1" kern="0" dirty="0">
                <a:solidFill>
                  <a:schemeClr val="accent6"/>
                </a:solidFill>
                <a:latin typeface="+mn-ea"/>
                <a:cs typeface="Arial"/>
                <a:sym typeface="Arial"/>
              </a:rPr>
              <a:t>視覚的インパクトとブランドへの没入感</a:t>
            </a:r>
            <a:r>
              <a:rPr kumimoji="0" lang="ja-JP" altLang="en-US" sz="1400" kern="0" dirty="0">
                <a:solidFill>
                  <a:schemeClr val="accent3"/>
                </a:solidFill>
                <a:latin typeface="+mn-ea"/>
                <a:cs typeface="Arial"/>
                <a:sym typeface="Arial"/>
              </a:rPr>
              <a:t>を与える</a:t>
            </a:r>
          </a:p>
        </p:txBody>
      </p:sp>
      <p:sp>
        <p:nvSpPr>
          <p:cNvPr id="15" name="正方形/長方形 14">
            <a:extLst>
              <a:ext uri="{FF2B5EF4-FFF2-40B4-BE49-F238E27FC236}">
                <a16:creationId xmlns:a16="http://schemas.microsoft.com/office/drawing/2014/main" id="{3755BB08-93E2-355F-577B-05E97B7DFB9E}"/>
              </a:ext>
            </a:extLst>
          </p:cNvPr>
          <p:cNvSpPr/>
          <p:nvPr/>
        </p:nvSpPr>
        <p:spPr>
          <a:xfrm>
            <a:off x="8177198" y="5201981"/>
            <a:ext cx="3079477" cy="857158"/>
          </a:xfrm>
          <a:prstGeom prst="rect">
            <a:avLst/>
          </a:prstGeom>
        </p:spPr>
        <p:txBody>
          <a:bodyPr wrap="square">
            <a:spAutoFit/>
          </a:bodyPr>
          <a:lstStyle/>
          <a:p>
            <a:pPr algn="ctr">
              <a:lnSpc>
                <a:spcPct val="120000"/>
              </a:lnSpc>
              <a:buClr>
                <a:srgbClr val="000000"/>
              </a:buClr>
              <a:buFont typeface="Arial"/>
              <a:buNone/>
            </a:pPr>
            <a:r>
              <a:rPr kumimoji="0" lang="en-US" altLang="ja-JP" sz="1400" kern="0" dirty="0">
                <a:solidFill>
                  <a:schemeClr val="accent3"/>
                </a:solidFill>
                <a:latin typeface="+mn-ea"/>
                <a:cs typeface="Arial"/>
                <a:sym typeface="Arial"/>
              </a:rPr>
              <a:t>Yahoo!</a:t>
            </a:r>
            <a:r>
              <a:rPr kumimoji="0" lang="ja-JP" altLang="en-US" sz="1400" kern="0" dirty="0">
                <a:solidFill>
                  <a:schemeClr val="accent3"/>
                </a:solidFill>
                <a:latin typeface="+mn-ea"/>
                <a:cs typeface="Arial"/>
                <a:sym typeface="Arial"/>
              </a:rPr>
              <a:t> </a:t>
            </a:r>
            <a:r>
              <a:rPr kumimoji="0" lang="en-US" altLang="ja-JP" sz="1400" kern="0" dirty="0">
                <a:solidFill>
                  <a:schemeClr val="accent3"/>
                </a:solidFill>
                <a:latin typeface="+mn-ea"/>
                <a:cs typeface="Arial"/>
                <a:sym typeface="Arial"/>
              </a:rPr>
              <a:t>JAPAN</a:t>
            </a:r>
            <a:r>
              <a:rPr kumimoji="0" lang="ja-JP" altLang="en-US" sz="1400" kern="0" dirty="0">
                <a:solidFill>
                  <a:schemeClr val="accent3"/>
                </a:solidFill>
                <a:latin typeface="+mn-ea"/>
                <a:cs typeface="Arial"/>
                <a:sym typeface="Arial"/>
              </a:rPr>
              <a:t>のインターフェースを起点とする独自クリエイティブで、</a:t>
            </a:r>
            <a:r>
              <a:rPr kumimoji="0" lang="ja-JP" altLang="en-US" sz="1400" b="1" kern="0" dirty="0">
                <a:solidFill>
                  <a:schemeClr val="accent6"/>
                </a:solidFill>
                <a:latin typeface="+mn-ea"/>
                <a:cs typeface="Arial"/>
                <a:sym typeface="Arial"/>
              </a:rPr>
              <a:t>新たなファン層の獲得</a:t>
            </a:r>
            <a:r>
              <a:rPr kumimoji="0" lang="ja-JP" altLang="en-US" sz="1400" kern="0" dirty="0">
                <a:solidFill>
                  <a:schemeClr val="accent3"/>
                </a:solidFill>
                <a:latin typeface="+mn-ea"/>
                <a:cs typeface="Arial"/>
                <a:sym typeface="Arial"/>
              </a:rPr>
              <a:t>も期待</a:t>
            </a:r>
          </a:p>
        </p:txBody>
      </p:sp>
      <p:pic>
        <p:nvPicPr>
          <p:cNvPr id="9" name="図 8">
            <a:extLst>
              <a:ext uri="{FF2B5EF4-FFF2-40B4-BE49-F238E27FC236}">
                <a16:creationId xmlns:a16="http://schemas.microsoft.com/office/drawing/2014/main" id="{313A2CAA-69F2-A696-6940-F90E07B6F56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472463" y="3547891"/>
            <a:ext cx="960147" cy="1500390"/>
          </a:xfrm>
          <a:prstGeom prst="rect">
            <a:avLst/>
          </a:prstGeom>
        </p:spPr>
      </p:pic>
      <p:pic>
        <p:nvPicPr>
          <p:cNvPr id="11" name="図 10">
            <a:extLst>
              <a:ext uri="{FF2B5EF4-FFF2-40B4-BE49-F238E27FC236}">
                <a16:creationId xmlns:a16="http://schemas.microsoft.com/office/drawing/2014/main" id="{DCD8651F-DCC0-3B9E-62D0-A049C129A7AA}"/>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2867734" y="3548526"/>
            <a:ext cx="962379" cy="1503879"/>
          </a:xfrm>
          <a:prstGeom prst="rect">
            <a:avLst/>
          </a:prstGeom>
        </p:spPr>
      </p:pic>
      <p:cxnSp>
        <p:nvCxnSpPr>
          <p:cNvPr id="17" name="直線コネクタ 16">
            <a:extLst>
              <a:ext uri="{FF2B5EF4-FFF2-40B4-BE49-F238E27FC236}">
                <a16:creationId xmlns:a16="http://schemas.microsoft.com/office/drawing/2014/main" id="{CEBBFF90-2170-F5D3-D0D8-9D89EEEC1F42}"/>
              </a:ext>
            </a:extLst>
          </p:cNvPr>
          <p:cNvCxnSpPr>
            <a:cxnSpLocks/>
          </p:cNvCxnSpPr>
          <p:nvPr/>
        </p:nvCxnSpPr>
        <p:spPr>
          <a:xfrm>
            <a:off x="4183527" y="3530770"/>
            <a:ext cx="0" cy="1503879"/>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直角三角形 17">
            <a:extLst>
              <a:ext uri="{FF2B5EF4-FFF2-40B4-BE49-F238E27FC236}">
                <a16:creationId xmlns:a16="http://schemas.microsoft.com/office/drawing/2014/main" id="{4895BA40-B9F9-5E5D-A404-19633290AA8E}"/>
              </a:ext>
            </a:extLst>
          </p:cNvPr>
          <p:cNvSpPr>
            <a:spLocks noChangeAspect="1"/>
          </p:cNvSpPr>
          <p:nvPr/>
        </p:nvSpPr>
        <p:spPr>
          <a:xfrm rot="13500000">
            <a:off x="5558196" y="4150437"/>
            <a:ext cx="180000" cy="180000"/>
          </a:xfrm>
          <a:prstGeom prst="r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0" name="図 19">
            <a:extLst>
              <a:ext uri="{FF2B5EF4-FFF2-40B4-BE49-F238E27FC236}">
                <a16:creationId xmlns:a16="http://schemas.microsoft.com/office/drawing/2014/main" id="{1B762DAF-84D5-EB76-A633-D20C8D70428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5927121" y="3548526"/>
            <a:ext cx="962379" cy="1503879"/>
          </a:xfrm>
          <a:prstGeom prst="rect">
            <a:avLst/>
          </a:prstGeom>
        </p:spPr>
      </p:pic>
      <p:sp>
        <p:nvSpPr>
          <p:cNvPr id="21" name="テキスト ボックス 20">
            <a:extLst>
              <a:ext uri="{FF2B5EF4-FFF2-40B4-BE49-F238E27FC236}">
                <a16:creationId xmlns:a16="http://schemas.microsoft.com/office/drawing/2014/main" id="{B57BBBA8-B835-6AE7-557A-4A83D453F78F}"/>
              </a:ext>
            </a:extLst>
          </p:cNvPr>
          <p:cNvSpPr txBox="1"/>
          <p:nvPr/>
        </p:nvSpPr>
        <p:spPr>
          <a:xfrm>
            <a:off x="2143920" y="5979018"/>
            <a:ext cx="4283224" cy="184666"/>
          </a:xfrm>
          <a:prstGeom prst="rect">
            <a:avLst/>
          </a:prstGeom>
          <a:noFill/>
        </p:spPr>
        <p:txBody>
          <a:bodyPr wrap="none" lIns="0" tIns="0" rIns="0" bIns="0">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altLang="ja-JP" sz="1200" b="1" i="0" u="none" strike="noStrike" kern="0" cap="none" normalizeH="0" baseline="0" noProof="0" dirty="0">
                <a:ln>
                  <a:noFill/>
                </a:ln>
                <a:solidFill>
                  <a:schemeClr val="bg2">
                    <a:lumMod val="90000"/>
                  </a:schemeClr>
                </a:solidFill>
                <a:effectLst/>
                <a:uLnTx/>
                <a:uFillTx/>
                <a:latin typeface="+mn-ea"/>
                <a:cs typeface="+mn-cs"/>
                <a:sym typeface="Arial"/>
              </a:rPr>
              <a:t>Yahoo! JAPAN </a:t>
            </a:r>
            <a:r>
              <a:rPr kumimoji="0" lang="ja-JP" altLang="en-US" sz="1200" b="1" i="0" u="none" strike="noStrike" kern="0" cap="none" normalizeH="0" baseline="0" noProof="0" dirty="0">
                <a:ln>
                  <a:noFill/>
                </a:ln>
                <a:solidFill>
                  <a:schemeClr val="bg2">
                    <a:lumMod val="90000"/>
                  </a:schemeClr>
                </a:solidFill>
                <a:effectLst/>
                <a:uLnTx/>
                <a:uFillTx/>
                <a:latin typeface="+mn-ea"/>
                <a:cs typeface="+mn-cs"/>
                <a:sym typeface="Arial"/>
              </a:rPr>
              <a:t>トップページカスタマイズ企画（ライト版）</a:t>
            </a:r>
          </a:p>
        </p:txBody>
      </p:sp>
      <p:pic>
        <p:nvPicPr>
          <p:cNvPr id="25" name="グラフィックス 24" descr="コメント: いいね! 枠線">
            <a:extLst>
              <a:ext uri="{FF2B5EF4-FFF2-40B4-BE49-F238E27FC236}">
                <a16:creationId xmlns:a16="http://schemas.microsoft.com/office/drawing/2014/main" id="{1FCCDC07-54A0-B85B-6BF1-E5C740B5B39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259736" y="2113555"/>
            <a:ext cx="914400" cy="914400"/>
          </a:xfrm>
          <a:prstGeom prst="rect">
            <a:avLst/>
          </a:prstGeom>
        </p:spPr>
      </p:pic>
      <p:pic>
        <p:nvPicPr>
          <p:cNvPr id="12" name="図 11" descr="グラフィカル ユーザー インターフェイス が含まれている画像&#10;&#10;自動的に生成された説明">
            <a:extLst>
              <a:ext uri="{FF2B5EF4-FFF2-40B4-BE49-F238E27FC236}">
                <a16:creationId xmlns:a16="http://schemas.microsoft.com/office/drawing/2014/main" id="{5188D89B-300D-1856-EE57-809E4985468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
          <a:stretch/>
        </p:blipFill>
        <p:spPr>
          <a:xfrm>
            <a:off x="1393538" y="3478580"/>
            <a:ext cx="1116000" cy="1573825"/>
          </a:xfrm>
          <a:prstGeom prst="rect">
            <a:avLst/>
          </a:prstGeom>
          <a:effectLst/>
        </p:spPr>
      </p:pic>
      <p:pic>
        <p:nvPicPr>
          <p:cNvPr id="22" name="図 21" descr="グラフィカル ユーザー インターフェイス が含まれている画像&#10;&#10;自動的に生成された説明">
            <a:extLst>
              <a:ext uri="{FF2B5EF4-FFF2-40B4-BE49-F238E27FC236}">
                <a16:creationId xmlns:a16="http://schemas.microsoft.com/office/drawing/2014/main" id="{6FAEC656-4DDE-9F32-5687-CD41AE1BE1D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
          <a:stretch/>
        </p:blipFill>
        <p:spPr>
          <a:xfrm>
            <a:off x="2792352" y="3478580"/>
            <a:ext cx="1116000" cy="1573825"/>
          </a:xfrm>
          <a:prstGeom prst="rect">
            <a:avLst/>
          </a:prstGeom>
          <a:effectLst/>
        </p:spPr>
      </p:pic>
      <p:pic>
        <p:nvPicPr>
          <p:cNvPr id="26" name="図 25" descr="グラフィカル ユーザー インターフェイス が含まれている画像&#10;&#10;自動的に生成された説明">
            <a:extLst>
              <a:ext uri="{FF2B5EF4-FFF2-40B4-BE49-F238E27FC236}">
                <a16:creationId xmlns:a16="http://schemas.microsoft.com/office/drawing/2014/main" id="{13BCDB68-92AD-E834-5084-086778E592A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
          <a:stretch/>
        </p:blipFill>
        <p:spPr>
          <a:xfrm>
            <a:off x="5851238" y="3478580"/>
            <a:ext cx="1116000" cy="1573825"/>
          </a:xfrm>
          <a:prstGeom prst="rect">
            <a:avLst/>
          </a:prstGeom>
          <a:effectLst/>
        </p:spPr>
      </p:pic>
      <p:pic>
        <p:nvPicPr>
          <p:cNvPr id="19" name="図 18">
            <a:extLst>
              <a:ext uri="{FF2B5EF4-FFF2-40B4-BE49-F238E27FC236}">
                <a16:creationId xmlns:a16="http://schemas.microsoft.com/office/drawing/2014/main" id="{26180B14-F112-BFEA-AA47-F1EE0C3DE0E8}"/>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4531850" y="3547891"/>
            <a:ext cx="960147" cy="1500390"/>
          </a:xfrm>
          <a:prstGeom prst="rect">
            <a:avLst/>
          </a:prstGeom>
        </p:spPr>
      </p:pic>
      <p:pic>
        <p:nvPicPr>
          <p:cNvPr id="24" name="図 23" descr="グラフィカル ユーザー インターフェイス が含まれている画像&#10;&#10;自動的に生成された説明">
            <a:extLst>
              <a:ext uri="{FF2B5EF4-FFF2-40B4-BE49-F238E27FC236}">
                <a16:creationId xmlns:a16="http://schemas.microsoft.com/office/drawing/2014/main" id="{397FDD68-C190-34B2-3799-F15F89758F3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
          <a:stretch/>
        </p:blipFill>
        <p:spPr>
          <a:xfrm>
            <a:off x="4452423" y="3478580"/>
            <a:ext cx="1116000" cy="1573825"/>
          </a:xfrm>
          <a:prstGeom prst="rect">
            <a:avLst/>
          </a:prstGeom>
          <a:effectLst/>
        </p:spPr>
      </p:pic>
      <p:grpSp>
        <p:nvGrpSpPr>
          <p:cNvPr id="29" name="グループ化 28">
            <a:extLst>
              <a:ext uri="{FF2B5EF4-FFF2-40B4-BE49-F238E27FC236}">
                <a16:creationId xmlns:a16="http://schemas.microsoft.com/office/drawing/2014/main" id="{8C723A08-2216-D5DB-BBCF-8AF557C4F1B2}"/>
              </a:ext>
            </a:extLst>
          </p:cNvPr>
          <p:cNvGrpSpPr>
            <a:grpSpLocks noChangeAspect="1"/>
          </p:cNvGrpSpPr>
          <p:nvPr/>
        </p:nvGrpSpPr>
        <p:grpSpPr>
          <a:xfrm>
            <a:off x="4070227" y="2364858"/>
            <a:ext cx="252000" cy="252189"/>
            <a:chOff x="4684479" y="2077757"/>
            <a:chExt cx="904209" cy="904888"/>
          </a:xfrm>
        </p:grpSpPr>
        <p:sp>
          <p:nvSpPr>
            <p:cNvPr id="5" name="右矢印 4">
              <a:extLst>
                <a:ext uri="{FF2B5EF4-FFF2-40B4-BE49-F238E27FC236}">
                  <a16:creationId xmlns:a16="http://schemas.microsoft.com/office/drawing/2014/main" id="{20C3B6BA-05B5-AA86-FDF1-23708724B01C}"/>
                </a:ext>
              </a:extLst>
            </p:cNvPr>
            <p:cNvSpPr/>
            <p:nvPr/>
          </p:nvSpPr>
          <p:spPr>
            <a:xfrm rot="18900000">
              <a:off x="5157553" y="2116548"/>
              <a:ext cx="431135" cy="353554"/>
            </a:xfrm>
            <a:prstGeom prst="rightArrow">
              <a:avLst>
                <a:gd name="adj1" fmla="val 48204"/>
                <a:gd name="adj2" fmla="val 56286"/>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右矢印 5">
              <a:extLst>
                <a:ext uri="{FF2B5EF4-FFF2-40B4-BE49-F238E27FC236}">
                  <a16:creationId xmlns:a16="http://schemas.microsoft.com/office/drawing/2014/main" id="{06F8B230-7A34-2156-ED83-482A837DC028}"/>
                </a:ext>
              </a:extLst>
            </p:cNvPr>
            <p:cNvSpPr/>
            <p:nvPr/>
          </p:nvSpPr>
          <p:spPr>
            <a:xfrm rot="2700000">
              <a:off x="5157553" y="2590301"/>
              <a:ext cx="431135" cy="353554"/>
            </a:xfrm>
            <a:prstGeom prst="rightArrow">
              <a:avLst>
                <a:gd name="adj1" fmla="val 48204"/>
                <a:gd name="adj2" fmla="val 56286"/>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右矢印 26">
              <a:extLst>
                <a:ext uri="{FF2B5EF4-FFF2-40B4-BE49-F238E27FC236}">
                  <a16:creationId xmlns:a16="http://schemas.microsoft.com/office/drawing/2014/main" id="{6E7BC6DB-7EB8-28D9-8CEF-8CF6086B8489}"/>
                </a:ext>
              </a:extLst>
            </p:cNvPr>
            <p:cNvSpPr/>
            <p:nvPr/>
          </p:nvSpPr>
          <p:spPr>
            <a:xfrm rot="2700000" flipH="1">
              <a:off x="4682125" y="2116548"/>
              <a:ext cx="431135" cy="353554"/>
            </a:xfrm>
            <a:prstGeom prst="rightArrow">
              <a:avLst>
                <a:gd name="adj1" fmla="val 48204"/>
                <a:gd name="adj2" fmla="val 56286"/>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右矢印 27">
              <a:extLst>
                <a:ext uri="{FF2B5EF4-FFF2-40B4-BE49-F238E27FC236}">
                  <a16:creationId xmlns:a16="http://schemas.microsoft.com/office/drawing/2014/main" id="{1DC44875-C643-C3E5-D9E1-738F6700AF1D}"/>
                </a:ext>
              </a:extLst>
            </p:cNvPr>
            <p:cNvSpPr/>
            <p:nvPr/>
          </p:nvSpPr>
          <p:spPr>
            <a:xfrm rot="18900000" flipH="1">
              <a:off x="4684479" y="2590301"/>
              <a:ext cx="431135" cy="353554"/>
            </a:xfrm>
            <a:prstGeom prst="rightArrow">
              <a:avLst>
                <a:gd name="adj1" fmla="val 48204"/>
                <a:gd name="adj2" fmla="val 56286"/>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3" name="Picture 4">
            <a:extLst>
              <a:ext uri="{FF2B5EF4-FFF2-40B4-BE49-F238E27FC236}">
                <a16:creationId xmlns:a16="http://schemas.microsoft.com/office/drawing/2014/main" id="{E31B7718-5774-0278-3797-FCD396862C97}"/>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a:stretch/>
        </p:blipFill>
        <p:spPr bwMode="auto">
          <a:xfrm>
            <a:off x="8555936" y="3542421"/>
            <a:ext cx="2322000" cy="154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5782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8CED8FA-E9BF-DBA7-592A-6E40DCE28C7D}"/>
              </a:ext>
            </a:extLst>
          </p:cNvPr>
          <p:cNvSpPr>
            <a:spLocks noGrp="1"/>
          </p:cNvSpPr>
          <p:nvPr>
            <p:ph type="body" sz="quarter" idx="14"/>
          </p:nvPr>
        </p:nvSpPr>
        <p:spPr/>
        <p:txBody>
          <a:bodyPr>
            <a:normAutofit lnSpcReduction="10000"/>
          </a:bodyPr>
          <a:lstStyle/>
          <a:p>
            <a:r>
              <a:rPr lang="en-US" altLang="ja-JP" dirty="0">
                <a:latin typeface="+mn-ea"/>
              </a:rPr>
              <a:t>LINE</a:t>
            </a:r>
            <a:r>
              <a:rPr lang="ja-JP" altLang="en-US" dirty="0"/>
              <a:t>ヤフーのコンテンツ力</a:t>
            </a:r>
          </a:p>
        </p:txBody>
      </p:sp>
      <p:sp>
        <p:nvSpPr>
          <p:cNvPr id="7" name="テキスト プレースホルダー 6">
            <a:extLst>
              <a:ext uri="{FF2B5EF4-FFF2-40B4-BE49-F238E27FC236}">
                <a16:creationId xmlns:a16="http://schemas.microsoft.com/office/drawing/2014/main" id="{6773C584-FED3-6FA1-6CDE-4AA013C2B0ED}"/>
              </a:ext>
            </a:extLst>
          </p:cNvPr>
          <p:cNvSpPr>
            <a:spLocks noGrp="1"/>
          </p:cNvSpPr>
          <p:nvPr>
            <p:ph type="body" sz="quarter" idx="15"/>
          </p:nvPr>
        </p:nvSpPr>
        <p:spPr/>
        <p:txBody>
          <a:bodyPr>
            <a:normAutofit lnSpcReduction="10000"/>
          </a:bodyPr>
          <a:lstStyle/>
          <a:p>
            <a:r>
              <a:rPr lang="ja-JP" altLang="en-US" dirty="0"/>
              <a:t>コンテンツ企画型商品の概要</a:t>
            </a:r>
          </a:p>
        </p:txBody>
      </p:sp>
      <p:sp>
        <p:nvSpPr>
          <p:cNvPr id="8" name="テキスト プレースホルダー 7">
            <a:extLst>
              <a:ext uri="{FF2B5EF4-FFF2-40B4-BE49-F238E27FC236}">
                <a16:creationId xmlns:a16="http://schemas.microsoft.com/office/drawing/2014/main" id="{B991B937-3351-949D-DC76-16DC5018CAF8}"/>
              </a:ext>
            </a:extLst>
          </p:cNvPr>
          <p:cNvSpPr>
            <a:spLocks noGrp="1"/>
          </p:cNvSpPr>
          <p:nvPr>
            <p:ph type="body" sz="quarter" idx="16"/>
          </p:nvPr>
        </p:nvSpPr>
        <p:spPr/>
        <p:txBody>
          <a:bodyPr>
            <a:normAutofit lnSpcReduction="10000"/>
          </a:bodyPr>
          <a:lstStyle/>
          <a:p>
            <a:r>
              <a:rPr lang="ja-JP" altLang="en-US"/>
              <a:t>タイアップ広告の特徴・適正プロモーション</a:t>
            </a:r>
          </a:p>
        </p:txBody>
      </p:sp>
      <p:sp>
        <p:nvSpPr>
          <p:cNvPr id="9" name="テキスト プレースホルダー 8">
            <a:extLst>
              <a:ext uri="{FF2B5EF4-FFF2-40B4-BE49-F238E27FC236}">
                <a16:creationId xmlns:a16="http://schemas.microsoft.com/office/drawing/2014/main" id="{999D19E6-EE6B-C821-A6E5-E8820E6F9590}"/>
              </a:ext>
            </a:extLst>
          </p:cNvPr>
          <p:cNvSpPr>
            <a:spLocks noGrp="1"/>
          </p:cNvSpPr>
          <p:nvPr>
            <p:ph type="body" sz="quarter" idx="17"/>
          </p:nvPr>
        </p:nvSpPr>
        <p:spPr/>
        <p:txBody>
          <a:bodyPr>
            <a:normAutofit lnSpcReduction="10000"/>
          </a:bodyPr>
          <a:lstStyle/>
          <a:p>
            <a:r>
              <a:rPr lang="ja-JP" altLang="en-US"/>
              <a:t>クリエイティブ企画の特徴・適正プロモーション</a:t>
            </a:r>
          </a:p>
        </p:txBody>
      </p:sp>
    </p:spTree>
    <p:extLst>
      <p:ext uri="{BB962C8B-B14F-4D97-AF65-F5344CB8AC3E}">
        <p14:creationId xmlns:p14="http://schemas.microsoft.com/office/powerpoint/2010/main" val="2861593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7" name="図 26" descr="グラフィカル ユーザー インターフェイス が含まれている画像&#10;&#10;自動的に生成された説明">
            <a:extLst>
              <a:ext uri="{FF2B5EF4-FFF2-40B4-BE49-F238E27FC236}">
                <a16:creationId xmlns:a16="http://schemas.microsoft.com/office/drawing/2014/main" id="{FFB065DE-FDD0-908C-706A-1C5911B669B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
          <a:stretch/>
        </p:blipFill>
        <p:spPr>
          <a:xfrm>
            <a:off x="1463833" y="3600313"/>
            <a:ext cx="1044000" cy="1471544"/>
          </a:xfrm>
          <a:prstGeom prst="rect">
            <a:avLst/>
          </a:prstGeom>
          <a:effectLst/>
        </p:spPr>
      </p:pic>
      <p:pic>
        <p:nvPicPr>
          <p:cNvPr id="28" name="図 27" descr="グラフィカル ユーザー インターフェイス が含まれている画像&#10;&#10;自動的に生成された説明">
            <a:extLst>
              <a:ext uri="{FF2B5EF4-FFF2-40B4-BE49-F238E27FC236}">
                <a16:creationId xmlns:a16="http://schemas.microsoft.com/office/drawing/2014/main" id="{D3900015-77E4-7665-020A-D8D72335BFB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
          <a:stretch/>
        </p:blipFill>
        <p:spPr>
          <a:xfrm>
            <a:off x="2538031" y="3600313"/>
            <a:ext cx="1044000" cy="1471544"/>
          </a:xfrm>
          <a:prstGeom prst="rect">
            <a:avLst/>
          </a:prstGeom>
          <a:effectLst/>
        </p:spPr>
      </p:pic>
      <p:pic>
        <p:nvPicPr>
          <p:cNvPr id="29" name="図 28" descr="グラフィカル ユーザー インターフェイス が含まれている画像&#10;&#10;自動的に生成された説明">
            <a:extLst>
              <a:ext uri="{FF2B5EF4-FFF2-40B4-BE49-F238E27FC236}">
                <a16:creationId xmlns:a16="http://schemas.microsoft.com/office/drawing/2014/main" id="{197DE7F6-71FD-054E-E404-88D2C63648B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
          <a:stretch/>
        </p:blipFill>
        <p:spPr>
          <a:xfrm>
            <a:off x="4792959" y="3600313"/>
            <a:ext cx="1044000" cy="1471544"/>
          </a:xfrm>
          <a:prstGeom prst="rect">
            <a:avLst/>
          </a:prstGeom>
          <a:effectLst/>
        </p:spPr>
      </p:pic>
      <p:pic>
        <p:nvPicPr>
          <p:cNvPr id="30" name="図 29" descr="グラフィカル ユーザー インターフェイス が含まれている画像&#10;&#10;自動的に生成された説明">
            <a:extLst>
              <a:ext uri="{FF2B5EF4-FFF2-40B4-BE49-F238E27FC236}">
                <a16:creationId xmlns:a16="http://schemas.microsoft.com/office/drawing/2014/main" id="{482F25CD-1C28-3BF2-56E8-50DC0678CDC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
          <a:stretch/>
        </p:blipFill>
        <p:spPr>
          <a:xfrm>
            <a:off x="5867157" y="3600313"/>
            <a:ext cx="1044000" cy="1471544"/>
          </a:xfrm>
          <a:prstGeom prst="rect">
            <a:avLst/>
          </a:prstGeom>
          <a:effectLst/>
        </p:spPr>
      </p:pic>
      <p:pic>
        <p:nvPicPr>
          <p:cNvPr id="31" name="図 30" descr="グラフィカル ユーザー インターフェイス が含まれている画像&#10;&#10;自動的に生成された説明">
            <a:extLst>
              <a:ext uri="{FF2B5EF4-FFF2-40B4-BE49-F238E27FC236}">
                <a16:creationId xmlns:a16="http://schemas.microsoft.com/office/drawing/2014/main" id="{0E40C982-DF93-FA9D-D26A-8792245FB4B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
          <a:stretch/>
        </p:blipFill>
        <p:spPr>
          <a:xfrm>
            <a:off x="3614695" y="3429000"/>
            <a:ext cx="1152000" cy="1642856"/>
          </a:xfrm>
          <a:prstGeom prst="rect">
            <a:avLst/>
          </a:prstGeom>
          <a:effectLst/>
        </p:spPr>
      </p:pic>
      <p:sp>
        <p:nvSpPr>
          <p:cNvPr id="47" name="四角形: 1 つの角を切り取る 3">
            <a:extLst>
              <a:ext uri="{FF2B5EF4-FFF2-40B4-BE49-F238E27FC236}">
                <a16:creationId xmlns:a16="http://schemas.microsoft.com/office/drawing/2014/main" id="{4A81C93B-EC4F-D964-D5F0-D2AC044A0740}"/>
              </a:ext>
            </a:extLst>
          </p:cNvPr>
          <p:cNvSpPr/>
          <p:nvPr/>
        </p:nvSpPr>
        <p:spPr>
          <a:xfrm>
            <a:off x="479423" y="2027582"/>
            <a:ext cx="11233152" cy="4533555"/>
          </a:xfrm>
          <a:prstGeom prst="rect">
            <a:avLst/>
          </a:prstGeom>
          <a:solidFill>
            <a:schemeClr val="accent2"/>
          </a:solidFill>
          <a:ln w="9525">
            <a:no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kumimoji="1" lang="ja-JP" altLang="en-US" sz="1600" b="1" dirty="0">
              <a:solidFill>
                <a:schemeClr val="accent3"/>
              </a:solidFill>
              <a:latin typeface="Meiryo" panose="020B0604030504040204" pitchFamily="34" charset="-128"/>
              <a:ea typeface="Meiryo" panose="020B0604030504040204" pitchFamily="34" charset="-128"/>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クリエイティブ</a:t>
            </a:r>
            <a:endParaRPr kumimoji="1" lang="en-US" altLang="ja-JP" spc="0" dirty="0">
              <a:solidFill>
                <a:srgbClr val="FFFFFF"/>
              </a:solidFill>
            </a:endParaRPr>
          </a:p>
          <a:p>
            <a:r>
              <a:rPr kumimoji="1" lang="ja-JP" altLang="en-US" spc="0">
                <a:solidFill>
                  <a:srgbClr val="FFFFFF"/>
                </a:solidFill>
              </a:rPr>
              <a:t>企画</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a:t>適性プロモーション　</a:t>
            </a:r>
            <a:r>
              <a:rPr lang="en" altLang="ja-JP" dirty="0"/>
              <a:t>CASE </a:t>
            </a:r>
            <a:r>
              <a:rPr lang="en-US" altLang="ja-JP" dirty="0"/>
              <a:t>3</a:t>
            </a:r>
            <a:endParaRPr lang="ja-JP" altLang="en-US"/>
          </a:p>
        </p:txBody>
      </p:sp>
      <p:sp>
        <p:nvSpPr>
          <p:cNvPr id="39" name="四角形: 1 つの角を切り取る 3">
            <a:extLst>
              <a:ext uri="{FF2B5EF4-FFF2-40B4-BE49-F238E27FC236}">
                <a16:creationId xmlns:a16="http://schemas.microsoft.com/office/drawing/2014/main" id="{2489444F-7513-08F4-5B9A-C1E3932EF2BD}"/>
              </a:ext>
            </a:extLst>
          </p:cNvPr>
          <p:cNvSpPr/>
          <p:nvPr/>
        </p:nvSpPr>
        <p:spPr>
          <a:xfrm>
            <a:off x="479425" y="1089025"/>
            <a:ext cx="2034010" cy="938558"/>
          </a:xfrm>
          <a:prstGeom prst="rect">
            <a:avLst/>
          </a:prstGeom>
          <a:solidFill>
            <a:schemeClr val="accent6"/>
          </a:solidFill>
          <a:ln w="9525">
            <a:solidFill>
              <a:schemeClr val="accent6"/>
            </a:solid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400">
                <a:solidFill>
                  <a:schemeClr val="bg1"/>
                </a:solidFill>
                <a:latin typeface="Meiryo" panose="020B0604030504040204" pitchFamily="34" charset="-128"/>
                <a:ea typeface="Meiryo" panose="020B0604030504040204" pitchFamily="34" charset="-128"/>
              </a:rPr>
              <a:t>キャンペーンや</a:t>
            </a:r>
            <a:br>
              <a:rPr kumimoji="1" lang="en-US" altLang="ja-JP" sz="1400" dirty="0">
                <a:solidFill>
                  <a:schemeClr val="bg1"/>
                </a:solidFill>
                <a:latin typeface="Meiryo" panose="020B0604030504040204" pitchFamily="34" charset="-128"/>
                <a:ea typeface="Meiryo" panose="020B0604030504040204" pitchFamily="34" charset="-128"/>
              </a:rPr>
            </a:br>
            <a:r>
              <a:rPr kumimoji="1" lang="ja-JP" altLang="en-US" sz="1400">
                <a:solidFill>
                  <a:schemeClr val="bg1"/>
                </a:solidFill>
                <a:latin typeface="Meiryo" panose="020B0604030504040204" pitchFamily="34" charset="-128"/>
                <a:ea typeface="Meiryo" panose="020B0604030504040204" pitchFamily="34" charset="-128"/>
              </a:rPr>
              <a:t>キャラクター告知</a:t>
            </a:r>
            <a:r>
              <a:rPr kumimoji="1" lang="en-US" altLang="ja-JP" sz="1400" dirty="0">
                <a:solidFill>
                  <a:schemeClr val="bg1"/>
                </a:solidFill>
                <a:latin typeface="Meiryo" panose="020B0604030504040204" pitchFamily="34" charset="-128"/>
                <a:ea typeface="Meiryo" panose="020B0604030504040204" pitchFamily="34" charset="-128"/>
              </a:rPr>
              <a:t> </a:t>
            </a:r>
            <a:r>
              <a:rPr kumimoji="1" lang="en" altLang="ja-JP" sz="1400" dirty="0">
                <a:solidFill>
                  <a:schemeClr val="bg1"/>
                </a:solidFill>
                <a:latin typeface="Meiryo" panose="020B0604030504040204" pitchFamily="34" charset="-128"/>
                <a:ea typeface="Meiryo" panose="020B0604030504040204" pitchFamily="34" charset="-128"/>
              </a:rPr>
              <a:t>etc.</a:t>
            </a:r>
            <a:endParaRPr kumimoji="1" lang="ja-JP" altLang="en-US" sz="1400" dirty="0">
              <a:solidFill>
                <a:schemeClr val="bg1"/>
              </a:solidFill>
              <a:latin typeface="Meiryo" panose="020B0604030504040204" pitchFamily="34" charset="-128"/>
              <a:ea typeface="Meiryo" panose="020B0604030504040204" pitchFamily="34" charset="-128"/>
            </a:endParaRPr>
          </a:p>
        </p:txBody>
      </p:sp>
      <p:sp>
        <p:nvSpPr>
          <p:cNvPr id="41" name="四角形: 1 つの角を切り取る 3">
            <a:extLst>
              <a:ext uri="{FF2B5EF4-FFF2-40B4-BE49-F238E27FC236}">
                <a16:creationId xmlns:a16="http://schemas.microsoft.com/office/drawing/2014/main" id="{EFC768F4-5A9B-CB07-D07A-5062D34D2A94}"/>
              </a:ext>
            </a:extLst>
          </p:cNvPr>
          <p:cNvSpPr/>
          <p:nvPr/>
        </p:nvSpPr>
        <p:spPr>
          <a:xfrm>
            <a:off x="2513435" y="1089025"/>
            <a:ext cx="9199140" cy="938558"/>
          </a:xfrm>
          <a:prstGeom prst="rect">
            <a:avLst/>
          </a:prstGeom>
          <a:solidFill>
            <a:schemeClr val="bg1"/>
          </a:solidFill>
          <a:ln w="9525">
            <a:solidFill>
              <a:schemeClr val="accent6"/>
            </a:solid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b="1" dirty="0">
                <a:solidFill>
                  <a:schemeClr val="accent3"/>
                </a:solidFill>
                <a:latin typeface="Meiryo" panose="020B0604030504040204" pitchFamily="34" charset="-128"/>
                <a:ea typeface="Meiryo" panose="020B0604030504040204" pitchFamily="34" charset="-128"/>
              </a:rPr>
              <a:t>思わず</a:t>
            </a:r>
            <a:r>
              <a:rPr kumimoji="1" lang="en" altLang="ja-JP" sz="1600" b="1" dirty="0">
                <a:solidFill>
                  <a:schemeClr val="accent3"/>
                </a:solidFill>
                <a:latin typeface="Meiryo" panose="020B0604030504040204" pitchFamily="34" charset="-128"/>
                <a:ea typeface="Meiryo" panose="020B0604030504040204" pitchFamily="34" charset="-128"/>
              </a:rPr>
              <a:t>SNS</a:t>
            </a:r>
            <a:r>
              <a:rPr kumimoji="1" lang="ja-JP" altLang="en-US" sz="1600" b="1" dirty="0">
                <a:solidFill>
                  <a:schemeClr val="accent3"/>
                </a:solidFill>
                <a:latin typeface="Meiryo" panose="020B0604030504040204" pitchFamily="34" charset="-128"/>
                <a:ea typeface="Meiryo" panose="020B0604030504040204" pitchFamily="34" charset="-128"/>
              </a:rPr>
              <a:t>に投稿したくなるバズる要素を演出に仕込ませ、</a:t>
            </a:r>
          </a:p>
          <a:p>
            <a:pPr algn="ctr">
              <a:lnSpc>
                <a:spcPct val="120000"/>
              </a:lnSpc>
            </a:pPr>
            <a:r>
              <a:rPr kumimoji="1" lang="ja-JP" altLang="en-US" sz="1600" b="1" dirty="0">
                <a:solidFill>
                  <a:schemeClr val="accent3"/>
                </a:solidFill>
                <a:latin typeface="Meiryo" panose="020B0604030504040204" pitchFamily="34" charset="-128"/>
                <a:ea typeface="Meiryo" panose="020B0604030504040204" pitchFamily="34" charset="-128"/>
              </a:rPr>
              <a:t>拡散によるキャンペーンなどの認知と参加者の拡大を図ります。</a:t>
            </a:r>
          </a:p>
        </p:txBody>
      </p:sp>
      <p:sp>
        <p:nvSpPr>
          <p:cNvPr id="43" name="片側の 2 つの角を丸めた四角形 42">
            <a:extLst>
              <a:ext uri="{FF2B5EF4-FFF2-40B4-BE49-F238E27FC236}">
                <a16:creationId xmlns:a16="http://schemas.microsoft.com/office/drawing/2014/main" id="{676796FC-4D14-555F-24AA-F02148A8E603}"/>
              </a:ext>
            </a:extLst>
          </p:cNvPr>
          <p:cNvSpPr/>
          <p:nvPr/>
        </p:nvSpPr>
        <p:spPr>
          <a:xfrm>
            <a:off x="788945" y="2529580"/>
            <a:ext cx="6789165"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6">
                <a:lumMod val="75000"/>
                <a:alpha val="40000"/>
              </a:schemeClr>
            </a:outerShdw>
          </a:effectLst>
        </p:spPr>
        <p:txBody>
          <a:bodyPr lIns="216000" tIns="1224000" rIns="216000" bIns="0" rtlCol="0" anchor="t"/>
          <a:lstStyle/>
          <a:p>
            <a:pPr marR="0" lvl="0" algn="just" defTabSz="914400" eaLnBrk="1" fontAlgn="auto" latinLnBrk="0" hangingPunct="1">
              <a:lnSpc>
                <a:spcPct val="120000"/>
              </a:lnSpc>
              <a:spcBef>
                <a:spcPts val="0"/>
              </a:spcBef>
              <a:spcAft>
                <a:spcPts val="0"/>
              </a:spcAft>
              <a:buClrTx/>
              <a:buSzTx/>
              <a:tabLst/>
              <a:defRPr/>
            </a:pPr>
            <a:endParaRPr kumimoji="0" lang="en-US" altLang="ja-JP" sz="1200" b="1" i="0" u="none" strike="noStrike" kern="0" cap="none" normalizeH="0" baseline="0" noProof="0" dirty="0">
              <a:ln>
                <a:noFill/>
              </a:ln>
              <a:solidFill>
                <a:schemeClr val="accent3"/>
              </a:solidFill>
              <a:effectLst/>
              <a:uLnTx/>
              <a:uFillTx/>
              <a:latin typeface="メイリオ"/>
              <a:ea typeface="メイリオ"/>
              <a:cs typeface="+mn-cs"/>
            </a:endParaRPr>
          </a:p>
        </p:txBody>
      </p:sp>
      <p:sp>
        <p:nvSpPr>
          <p:cNvPr id="46" name="正方形/長方形 45">
            <a:extLst>
              <a:ext uri="{FF2B5EF4-FFF2-40B4-BE49-F238E27FC236}">
                <a16:creationId xmlns:a16="http://schemas.microsoft.com/office/drawing/2014/main" id="{A53187EB-B4A4-40A1-1E19-E9807F27C70A}"/>
              </a:ext>
            </a:extLst>
          </p:cNvPr>
          <p:cNvSpPr/>
          <p:nvPr/>
        </p:nvSpPr>
        <p:spPr>
          <a:xfrm>
            <a:off x="974956" y="2927843"/>
            <a:ext cx="6417142" cy="41088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ja-JP" altLang="en-US" b="1">
                <a:solidFill>
                  <a:schemeClr val="accent3"/>
                </a:solidFill>
              </a:rPr>
              <a:t>インタラクティブ性を持たせたキャンペーンアイコンの露出</a:t>
            </a:r>
          </a:p>
        </p:txBody>
      </p:sp>
      <p:sp>
        <p:nvSpPr>
          <p:cNvPr id="89" name="片側の 2 つの角を丸めた四角形 88">
            <a:extLst>
              <a:ext uri="{FF2B5EF4-FFF2-40B4-BE49-F238E27FC236}">
                <a16:creationId xmlns:a16="http://schemas.microsoft.com/office/drawing/2014/main" id="{055A305D-646C-1CD5-0AA5-D8C72E8F2183}"/>
              </a:ext>
            </a:extLst>
          </p:cNvPr>
          <p:cNvSpPr/>
          <p:nvPr/>
        </p:nvSpPr>
        <p:spPr>
          <a:xfrm>
            <a:off x="8030817" y="2529580"/>
            <a:ext cx="3372238" cy="3738698"/>
          </a:xfrm>
          <a:prstGeom prst="round2SameRect">
            <a:avLst>
              <a:gd name="adj1" fmla="val 0"/>
              <a:gd name="adj2" fmla="val 0"/>
            </a:avLst>
          </a:prstGeom>
          <a:solidFill>
            <a:schemeClr val="bg1"/>
          </a:solidFill>
          <a:ln w="25400" cap="flat" cmpd="sng" algn="ctr">
            <a:noFill/>
            <a:prstDash val="solid"/>
          </a:ln>
          <a:effectLst>
            <a:outerShdw blurRad="38100" dist="25400" dir="2700000" algn="tl" rotWithShape="0">
              <a:schemeClr val="accent6">
                <a:lumMod val="75000"/>
                <a:alpha val="40000"/>
              </a:schemeClr>
            </a:outerShdw>
          </a:effectLst>
        </p:spPr>
        <p:txBody>
          <a:bodyPr lIns="216000" tIns="1224000" rIns="216000" bIns="0" rtlCol="0" anchor="t"/>
          <a:lstStyle/>
          <a:p>
            <a:pPr marR="0" lvl="0" algn="just" defTabSz="914400" eaLnBrk="1" fontAlgn="auto" latinLnBrk="0" hangingPunct="1">
              <a:lnSpc>
                <a:spcPct val="120000"/>
              </a:lnSpc>
              <a:spcBef>
                <a:spcPts val="0"/>
              </a:spcBef>
              <a:spcAft>
                <a:spcPts val="0"/>
              </a:spcAft>
              <a:buClrTx/>
              <a:buSzTx/>
              <a:tabLst/>
              <a:defRPr/>
            </a:pPr>
            <a:endParaRPr kumimoji="0" lang="en-US" altLang="ja-JP" sz="12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90" name="正方形/長方形 89">
            <a:extLst>
              <a:ext uri="{FF2B5EF4-FFF2-40B4-BE49-F238E27FC236}">
                <a16:creationId xmlns:a16="http://schemas.microsoft.com/office/drawing/2014/main" id="{690459C4-642C-2AFE-BBE8-76CD2B48EE46}"/>
              </a:ext>
            </a:extLst>
          </p:cNvPr>
          <p:cNvSpPr/>
          <p:nvPr/>
        </p:nvSpPr>
        <p:spPr>
          <a:xfrm>
            <a:off x="8977791" y="2927843"/>
            <a:ext cx="1478290" cy="41088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ctr">
              <a:lnSpc>
                <a:spcPct val="120000"/>
              </a:lnSpc>
            </a:pPr>
            <a:r>
              <a:rPr kumimoji="1" lang="en" altLang="ja-JP" b="1" dirty="0">
                <a:solidFill>
                  <a:schemeClr val="accent3"/>
                </a:solidFill>
              </a:rPr>
              <a:t>SNS</a:t>
            </a:r>
            <a:r>
              <a:rPr kumimoji="1" lang="ja-JP" altLang="en-US" b="1">
                <a:solidFill>
                  <a:schemeClr val="accent3"/>
                </a:solidFill>
              </a:rPr>
              <a:t>での拡散</a:t>
            </a:r>
            <a:endParaRPr kumimoji="1" lang="ja-JP" altLang="en-US" sz="1400" b="1" dirty="0">
              <a:solidFill>
                <a:schemeClr val="accent4"/>
              </a:solidFill>
            </a:endParaRPr>
          </a:p>
        </p:txBody>
      </p:sp>
      <p:grpSp>
        <p:nvGrpSpPr>
          <p:cNvPr id="114" name="グループ化 113">
            <a:extLst>
              <a:ext uri="{FF2B5EF4-FFF2-40B4-BE49-F238E27FC236}">
                <a16:creationId xmlns:a16="http://schemas.microsoft.com/office/drawing/2014/main" id="{E7C9ADDF-5F40-B2DA-C7E1-FDA76FE3E195}"/>
              </a:ext>
            </a:extLst>
          </p:cNvPr>
          <p:cNvGrpSpPr>
            <a:grpSpLocks noChangeAspect="1"/>
          </p:cNvGrpSpPr>
          <p:nvPr/>
        </p:nvGrpSpPr>
        <p:grpSpPr>
          <a:xfrm>
            <a:off x="7635887" y="4147793"/>
            <a:ext cx="360000" cy="376636"/>
            <a:chOff x="4505326" y="2604452"/>
            <a:chExt cx="203132" cy="212519"/>
          </a:xfrm>
        </p:grpSpPr>
        <p:sp>
          <p:nvSpPr>
            <p:cNvPr id="115" name="山形 114">
              <a:extLst>
                <a:ext uri="{FF2B5EF4-FFF2-40B4-BE49-F238E27FC236}">
                  <a16:creationId xmlns:a16="http://schemas.microsoft.com/office/drawing/2014/main" id="{453CE3DD-28E0-6589-163E-675136CAA921}"/>
                </a:ext>
              </a:extLst>
            </p:cNvPr>
            <p:cNvSpPr/>
            <p:nvPr/>
          </p:nvSpPr>
          <p:spPr>
            <a:xfrm>
              <a:off x="4591917" y="2604452"/>
              <a:ext cx="116541" cy="212519"/>
            </a:xfrm>
            <a:prstGeom prst="chevron">
              <a:avLst>
                <a:gd name="adj" fmla="val 62863"/>
              </a:avLst>
            </a:prstGeom>
            <a:solidFill>
              <a:schemeClr val="accent6"/>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116" name="山形 115">
              <a:extLst>
                <a:ext uri="{FF2B5EF4-FFF2-40B4-BE49-F238E27FC236}">
                  <a16:creationId xmlns:a16="http://schemas.microsoft.com/office/drawing/2014/main" id="{FDDC47D2-2A70-5F4D-9E95-67BE686D7827}"/>
                </a:ext>
              </a:extLst>
            </p:cNvPr>
            <p:cNvSpPr/>
            <p:nvPr/>
          </p:nvSpPr>
          <p:spPr>
            <a:xfrm>
              <a:off x="4505326" y="2604452"/>
              <a:ext cx="116541" cy="212519"/>
            </a:xfrm>
            <a:prstGeom prst="chevron">
              <a:avLst>
                <a:gd name="adj" fmla="val 62863"/>
              </a:avLst>
            </a:prstGeom>
            <a:solidFill>
              <a:schemeClr val="accent2">
                <a:lumMod val="75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sp>
        <p:nvSpPr>
          <p:cNvPr id="13" name="正方形/長方形 12">
            <a:extLst>
              <a:ext uri="{FF2B5EF4-FFF2-40B4-BE49-F238E27FC236}">
                <a16:creationId xmlns:a16="http://schemas.microsoft.com/office/drawing/2014/main" id="{01104016-0425-CBC6-A445-BED85A2EAA16}"/>
              </a:ext>
            </a:extLst>
          </p:cNvPr>
          <p:cNvSpPr/>
          <p:nvPr/>
        </p:nvSpPr>
        <p:spPr>
          <a:xfrm>
            <a:off x="1383611" y="5201981"/>
            <a:ext cx="5599832" cy="857158"/>
          </a:xfrm>
          <a:prstGeom prst="rect">
            <a:avLst/>
          </a:prstGeom>
        </p:spPr>
        <p:txBody>
          <a:bodyPr wrap="square">
            <a:spAutoFit/>
          </a:bodyPr>
          <a:lstStyle/>
          <a:p>
            <a:pPr algn="ctr">
              <a:lnSpc>
                <a:spcPct val="120000"/>
              </a:lnSpc>
              <a:buClr>
                <a:srgbClr val="000000"/>
              </a:buClr>
              <a:buFont typeface="Arial"/>
              <a:buNone/>
            </a:pPr>
            <a:r>
              <a:rPr kumimoji="0" lang="ja-JP" altLang="en-US" sz="1400" kern="0">
                <a:solidFill>
                  <a:schemeClr val="accent3"/>
                </a:solidFill>
                <a:latin typeface="+mn-ea"/>
                <a:cs typeface="Arial"/>
                <a:sym typeface="Arial"/>
              </a:rPr>
              <a:t>複数バージョンのアイコン入り画像を高速で切り替え表示したり、</a:t>
            </a:r>
          </a:p>
          <a:p>
            <a:pPr algn="ctr">
              <a:lnSpc>
                <a:spcPct val="120000"/>
              </a:lnSpc>
              <a:buClr>
                <a:srgbClr val="000000"/>
              </a:buClr>
              <a:buFont typeface="Arial"/>
              <a:buNone/>
            </a:pPr>
            <a:r>
              <a:rPr kumimoji="0" lang="ja-JP" altLang="en-US" sz="1400" kern="0">
                <a:solidFill>
                  <a:schemeClr val="accent3"/>
                </a:solidFill>
                <a:latin typeface="+mn-ea"/>
                <a:cs typeface="Arial"/>
                <a:sym typeface="Arial"/>
              </a:rPr>
              <a:t>おみくじを引かせたりなどの</a:t>
            </a:r>
            <a:r>
              <a:rPr kumimoji="0" lang="ja-JP" altLang="en-US" sz="1400" b="1" kern="0">
                <a:solidFill>
                  <a:schemeClr val="accent6"/>
                </a:solidFill>
                <a:latin typeface="+mn-ea"/>
                <a:cs typeface="Arial"/>
                <a:sym typeface="Arial"/>
              </a:rPr>
              <a:t>インタラクティブなビジュアル演出</a:t>
            </a:r>
            <a:br>
              <a:rPr kumimoji="0" lang="en-US" altLang="ja-JP" sz="1400" kern="0" dirty="0">
                <a:solidFill>
                  <a:schemeClr val="accent3"/>
                </a:solidFill>
                <a:latin typeface="+mn-ea"/>
                <a:cs typeface="Arial"/>
                <a:sym typeface="Arial"/>
              </a:rPr>
            </a:br>
            <a:r>
              <a:rPr kumimoji="0" lang="ja-JP" altLang="en-US" sz="1400" kern="0">
                <a:solidFill>
                  <a:schemeClr val="accent3"/>
                </a:solidFill>
                <a:latin typeface="+mn-ea"/>
                <a:cs typeface="Arial"/>
                <a:sym typeface="Arial"/>
              </a:rPr>
              <a:t>により、</a:t>
            </a:r>
            <a:r>
              <a:rPr kumimoji="0" lang="en" altLang="ja-JP" sz="1400" kern="0" dirty="0">
                <a:solidFill>
                  <a:schemeClr val="accent3"/>
                </a:solidFill>
                <a:latin typeface="+mn-ea"/>
                <a:cs typeface="Arial"/>
                <a:sym typeface="Arial"/>
              </a:rPr>
              <a:t>SNS</a:t>
            </a:r>
            <a:r>
              <a:rPr kumimoji="0" lang="ja-JP" altLang="en-US" sz="1400" kern="0">
                <a:solidFill>
                  <a:schemeClr val="accent3"/>
                </a:solidFill>
                <a:latin typeface="+mn-ea"/>
                <a:cs typeface="Arial"/>
                <a:sym typeface="Arial"/>
              </a:rPr>
              <a:t>投稿を促す</a:t>
            </a:r>
          </a:p>
        </p:txBody>
      </p:sp>
      <p:sp>
        <p:nvSpPr>
          <p:cNvPr id="15" name="正方形/長方形 14">
            <a:extLst>
              <a:ext uri="{FF2B5EF4-FFF2-40B4-BE49-F238E27FC236}">
                <a16:creationId xmlns:a16="http://schemas.microsoft.com/office/drawing/2014/main" id="{3755BB08-93E2-355F-577B-05E97B7DFB9E}"/>
              </a:ext>
            </a:extLst>
          </p:cNvPr>
          <p:cNvSpPr/>
          <p:nvPr/>
        </p:nvSpPr>
        <p:spPr>
          <a:xfrm>
            <a:off x="8323578" y="5201981"/>
            <a:ext cx="2786717" cy="857158"/>
          </a:xfrm>
          <a:prstGeom prst="rect">
            <a:avLst/>
          </a:prstGeom>
        </p:spPr>
        <p:txBody>
          <a:bodyPr wrap="square">
            <a:spAutoFit/>
          </a:bodyPr>
          <a:lstStyle/>
          <a:p>
            <a:pPr algn="ctr">
              <a:lnSpc>
                <a:spcPct val="120000"/>
              </a:lnSpc>
              <a:buClr>
                <a:srgbClr val="000000"/>
              </a:buClr>
              <a:buFont typeface="Arial"/>
              <a:buNone/>
            </a:pPr>
            <a:r>
              <a:rPr kumimoji="0" lang="en" altLang="ja-JP" sz="1400" b="1" kern="0" dirty="0">
                <a:solidFill>
                  <a:schemeClr val="accent6"/>
                </a:solidFill>
                <a:latin typeface="+mn-ea"/>
                <a:cs typeface="Arial"/>
                <a:sym typeface="Arial"/>
              </a:rPr>
              <a:t>SNS</a:t>
            </a:r>
            <a:r>
              <a:rPr kumimoji="0" lang="ja-JP" altLang="en-US" sz="1400" b="1" kern="0">
                <a:solidFill>
                  <a:schemeClr val="accent6"/>
                </a:solidFill>
                <a:latin typeface="+mn-ea"/>
                <a:cs typeface="Arial"/>
                <a:sym typeface="Arial"/>
              </a:rPr>
              <a:t>での拡散→企画ページ訪問→キャンペーン参加</a:t>
            </a:r>
            <a:r>
              <a:rPr kumimoji="0" lang="ja-JP" altLang="en-US" sz="1400" kern="0">
                <a:solidFill>
                  <a:schemeClr val="accent3"/>
                </a:solidFill>
                <a:latin typeface="+mn-ea"/>
                <a:cs typeface="Arial"/>
                <a:sym typeface="Arial"/>
              </a:rPr>
              <a:t>という</a:t>
            </a:r>
            <a:endParaRPr kumimoji="0" lang="en-US" altLang="ja-JP" sz="1400" kern="0" dirty="0">
              <a:solidFill>
                <a:schemeClr val="accent3"/>
              </a:solidFill>
              <a:latin typeface="+mn-ea"/>
              <a:cs typeface="Arial"/>
              <a:sym typeface="Arial"/>
            </a:endParaRPr>
          </a:p>
          <a:p>
            <a:pPr algn="ctr">
              <a:lnSpc>
                <a:spcPct val="120000"/>
              </a:lnSpc>
              <a:buClr>
                <a:srgbClr val="000000"/>
              </a:buClr>
              <a:buFont typeface="Arial"/>
              <a:buNone/>
            </a:pPr>
            <a:r>
              <a:rPr kumimoji="0" lang="ja-JP" altLang="en-US" sz="1400" kern="0">
                <a:solidFill>
                  <a:schemeClr val="accent3"/>
                </a:solidFill>
                <a:latin typeface="+mn-ea"/>
                <a:cs typeface="Arial"/>
                <a:sym typeface="Arial"/>
              </a:rPr>
              <a:t>好循環を創出</a:t>
            </a:r>
          </a:p>
        </p:txBody>
      </p:sp>
      <p:sp>
        <p:nvSpPr>
          <p:cNvPr id="9" name="円/楕円 8">
            <a:extLst>
              <a:ext uri="{FF2B5EF4-FFF2-40B4-BE49-F238E27FC236}">
                <a16:creationId xmlns:a16="http://schemas.microsoft.com/office/drawing/2014/main" id="{2B402475-C61F-A22C-BC09-4DA9CE60FB16}"/>
              </a:ext>
            </a:extLst>
          </p:cNvPr>
          <p:cNvSpPr>
            <a:spLocks noChangeAspect="1"/>
          </p:cNvSpPr>
          <p:nvPr/>
        </p:nvSpPr>
        <p:spPr>
          <a:xfrm>
            <a:off x="3877527" y="2238616"/>
            <a:ext cx="612000" cy="61200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 name="グラフィックス 10" descr="プレゼント 単色塗りつぶし">
            <a:extLst>
              <a:ext uri="{FF2B5EF4-FFF2-40B4-BE49-F238E27FC236}">
                <a16:creationId xmlns:a16="http://schemas.microsoft.com/office/drawing/2014/main" id="{5A173633-C3E9-DB4C-7DF4-18C17515584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85527" y="2325761"/>
            <a:ext cx="396000" cy="396000"/>
          </a:xfrm>
          <a:prstGeom prst="rect">
            <a:avLst/>
          </a:prstGeom>
        </p:spPr>
      </p:pic>
      <p:pic>
        <p:nvPicPr>
          <p:cNvPr id="18" name="グラフィックス 17" descr="チャットの吹き出し 枠線">
            <a:extLst>
              <a:ext uri="{FF2B5EF4-FFF2-40B4-BE49-F238E27FC236}">
                <a16:creationId xmlns:a16="http://schemas.microsoft.com/office/drawing/2014/main" id="{C88EEAA0-DA75-C464-0971-0F56FBB20AD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302936" y="2167621"/>
            <a:ext cx="828000" cy="828000"/>
          </a:xfrm>
          <a:prstGeom prst="rect">
            <a:avLst/>
          </a:prstGeom>
        </p:spPr>
      </p:pic>
      <p:pic>
        <p:nvPicPr>
          <p:cNvPr id="10" name="図 9">
            <a:extLst>
              <a:ext uri="{FF2B5EF4-FFF2-40B4-BE49-F238E27FC236}">
                <a16:creationId xmlns:a16="http://schemas.microsoft.com/office/drawing/2014/main" id="{75F3E322-8583-D565-E683-056F973C9240}"/>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2610121" y="3665456"/>
            <a:ext cx="900000" cy="1406400"/>
          </a:xfrm>
          <a:prstGeom prst="rect">
            <a:avLst/>
          </a:prstGeom>
        </p:spPr>
      </p:pic>
      <p:pic>
        <p:nvPicPr>
          <p:cNvPr id="19" name="図 18">
            <a:extLst>
              <a:ext uri="{FF2B5EF4-FFF2-40B4-BE49-F238E27FC236}">
                <a16:creationId xmlns:a16="http://schemas.microsoft.com/office/drawing/2014/main" id="{97B56CBC-53E8-16BE-C110-75902814C417}"/>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5943518" y="3665456"/>
            <a:ext cx="900000" cy="1406400"/>
          </a:xfrm>
          <a:prstGeom prst="rect">
            <a:avLst/>
          </a:prstGeom>
        </p:spPr>
      </p:pic>
      <p:pic>
        <p:nvPicPr>
          <p:cNvPr id="21" name="図 20">
            <a:extLst>
              <a:ext uri="{FF2B5EF4-FFF2-40B4-BE49-F238E27FC236}">
                <a16:creationId xmlns:a16="http://schemas.microsoft.com/office/drawing/2014/main" id="{E2F0E6EE-04E7-7A5A-49DA-50A2AC397E5E}"/>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4868282" y="3665456"/>
            <a:ext cx="900000" cy="1406400"/>
          </a:xfrm>
          <a:prstGeom prst="rect">
            <a:avLst/>
          </a:prstGeom>
        </p:spPr>
      </p:pic>
      <p:pic>
        <p:nvPicPr>
          <p:cNvPr id="24" name="図 23">
            <a:extLst>
              <a:ext uri="{FF2B5EF4-FFF2-40B4-BE49-F238E27FC236}">
                <a16:creationId xmlns:a16="http://schemas.microsoft.com/office/drawing/2014/main" id="{767CC937-7BB7-F756-EABD-8B860AA38815}"/>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1534885" y="3665456"/>
            <a:ext cx="900000" cy="1406400"/>
          </a:xfrm>
          <a:prstGeom prst="rect">
            <a:avLst/>
          </a:prstGeom>
        </p:spPr>
      </p:pic>
      <p:pic>
        <p:nvPicPr>
          <p:cNvPr id="26" name="図 25">
            <a:extLst>
              <a:ext uri="{FF2B5EF4-FFF2-40B4-BE49-F238E27FC236}">
                <a16:creationId xmlns:a16="http://schemas.microsoft.com/office/drawing/2014/main" id="{AD13186E-8E98-597C-F1E4-B703E23F9257}"/>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3685357" y="3497173"/>
            <a:ext cx="1007689" cy="1574682"/>
          </a:xfrm>
          <a:prstGeom prst="rect">
            <a:avLst/>
          </a:prstGeom>
        </p:spPr>
      </p:pic>
      <p:sp>
        <p:nvSpPr>
          <p:cNvPr id="20" name="フリーフォーム 19">
            <a:extLst>
              <a:ext uri="{FF2B5EF4-FFF2-40B4-BE49-F238E27FC236}">
                <a16:creationId xmlns:a16="http://schemas.microsoft.com/office/drawing/2014/main" id="{77D1E84E-D9A5-A2AF-D16B-44D1EA30A6BE}"/>
              </a:ext>
            </a:extLst>
          </p:cNvPr>
          <p:cNvSpPr/>
          <p:nvPr/>
        </p:nvSpPr>
        <p:spPr>
          <a:xfrm>
            <a:off x="8200307" y="3429000"/>
            <a:ext cx="1421243" cy="1383441"/>
          </a:xfrm>
          <a:custGeom>
            <a:avLst/>
            <a:gdLst>
              <a:gd name="connsiteX0" fmla="*/ 213351 w 1592690"/>
              <a:gd name="connsiteY0" fmla="*/ 0 h 1550328"/>
              <a:gd name="connsiteX1" fmla="*/ 1379339 w 1592690"/>
              <a:gd name="connsiteY1" fmla="*/ 0 h 1550328"/>
              <a:gd name="connsiteX2" fmla="*/ 1592690 w 1592690"/>
              <a:gd name="connsiteY2" fmla="*/ 213351 h 1550328"/>
              <a:gd name="connsiteX3" fmla="*/ 1592690 w 1592690"/>
              <a:gd name="connsiteY3" fmla="*/ 1172047 h 1550328"/>
              <a:gd name="connsiteX4" fmla="*/ 1379339 w 1592690"/>
              <a:gd name="connsiteY4" fmla="*/ 1385398 h 1550328"/>
              <a:gd name="connsiteX5" fmla="*/ 342342 w 1592690"/>
              <a:gd name="connsiteY5" fmla="*/ 1385398 h 1550328"/>
              <a:gd name="connsiteX6" fmla="*/ 280919 w 1592690"/>
              <a:gd name="connsiteY6" fmla="*/ 1550328 h 1550328"/>
              <a:gd name="connsiteX7" fmla="*/ 219496 w 1592690"/>
              <a:gd name="connsiteY7" fmla="*/ 1385398 h 1550328"/>
              <a:gd name="connsiteX8" fmla="*/ 213351 w 1592690"/>
              <a:gd name="connsiteY8" fmla="*/ 1385398 h 1550328"/>
              <a:gd name="connsiteX9" fmla="*/ 0 w 1592690"/>
              <a:gd name="connsiteY9" fmla="*/ 1172047 h 1550328"/>
              <a:gd name="connsiteX10" fmla="*/ 0 w 1592690"/>
              <a:gd name="connsiteY10" fmla="*/ 213351 h 1550328"/>
              <a:gd name="connsiteX11" fmla="*/ 213351 w 1592690"/>
              <a:gd name="connsiteY11" fmla="*/ 0 h 155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2690" h="1550328">
                <a:moveTo>
                  <a:pt x="213351" y="0"/>
                </a:moveTo>
                <a:lnTo>
                  <a:pt x="1379339" y="0"/>
                </a:lnTo>
                <a:cubicBezTo>
                  <a:pt x="1497170" y="0"/>
                  <a:pt x="1592690" y="95520"/>
                  <a:pt x="1592690" y="213351"/>
                </a:cubicBezTo>
                <a:lnTo>
                  <a:pt x="1592690" y="1172047"/>
                </a:lnTo>
                <a:cubicBezTo>
                  <a:pt x="1592690" y="1289878"/>
                  <a:pt x="1497170" y="1385398"/>
                  <a:pt x="1379339" y="1385398"/>
                </a:cubicBezTo>
                <a:lnTo>
                  <a:pt x="342342" y="1385398"/>
                </a:lnTo>
                <a:lnTo>
                  <a:pt x="280919" y="1550328"/>
                </a:lnTo>
                <a:lnTo>
                  <a:pt x="219496" y="1385398"/>
                </a:lnTo>
                <a:lnTo>
                  <a:pt x="213351" y="1385398"/>
                </a:lnTo>
                <a:cubicBezTo>
                  <a:pt x="95520" y="1385398"/>
                  <a:pt x="0" y="1289878"/>
                  <a:pt x="0" y="1172047"/>
                </a:cubicBezTo>
                <a:lnTo>
                  <a:pt x="0" y="213351"/>
                </a:lnTo>
                <a:cubicBezTo>
                  <a:pt x="0" y="95520"/>
                  <a:pt x="95520" y="0"/>
                  <a:pt x="213351" y="0"/>
                </a:cubicBezTo>
                <a:close/>
              </a:path>
            </a:pathLst>
          </a:custGeom>
          <a:solidFill>
            <a:schemeClr val="bg1"/>
          </a:solidFill>
          <a:ln>
            <a:solidFill>
              <a:schemeClr val="accent6"/>
            </a:solidFill>
          </a:ln>
          <a:effectLst>
            <a:outerShdw blurRad="38100" dist="25400" dir="2700000" algn="tl" rotWithShape="0">
              <a:schemeClr val="accent6">
                <a:alpha val="40000"/>
              </a:schemeClr>
            </a:outerShdw>
          </a:effectLst>
        </p:spPr>
        <p:txBody>
          <a:bodyPr wrap="square" bIns="251999" anchor="b">
            <a:noAutofit/>
          </a:bodyPr>
          <a:lstStyle/>
          <a:p>
            <a:pPr algn="ctr">
              <a:lnSpc>
                <a:spcPct val="120000"/>
              </a:lnSpc>
            </a:pPr>
            <a:r>
              <a:rPr lang="ja-JP" altLang="en-US" sz="900" b="1" dirty="0">
                <a:solidFill>
                  <a:schemeClr val="accent3"/>
                </a:solidFill>
                <a:latin typeface="+mn-ea"/>
              </a:rPr>
              <a:t>おみくじ大吉！</a:t>
            </a:r>
          </a:p>
          <a:p>
            <a:pPr algn="ctr">
              <a:lnSpc>
                <a:spcPct val="120000"/>
              </a:lnSpc>
            </a:pPr>
            <a:r>
              <a:rPr lang="ja-JP" altLang="en-US" sz="900" b="1" dirty="0">
                <a:solidFill>
                  <a:schemeClr val="accent3"/>
                </a:solidFill>
                <a:latin typeface="+mn-ea"/>
              </a:rPr>
              <a:t>宝くじ買いに行こう</a:t>
            </a:r>
          </a:p>
        </p:txBody>
      </p:sp>
      <p:pic>
        <p:nvPicPr>
          <p:cNvPr id="17" name="図 16" descr="テキスト, ホワイトボード&#10;&#10;自動的に生成された説明">
            <a:extLst>
              <a:ext uri="{FF2B5EF4-FFF2-40B4-BE49-F238E27FC236}">
                <a16:creationId xmlns:a16="http://schemas.microsoft.com/office/drawing/2014/main" id="{24D49B0F-FDF7-0FC4-A854-49C1FFC5AC04}"/>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8590028" y="3503632"/>
            <a:ext cx="642028" cy="625566"/>
          </a:xfrm>
          <a:prstGeom prst="rect">
            <a:avLst/>
          </a:prstGeom>
        </p:spPr>
      </p:pic>
      <p:sp>
        <p:nvSpPr>
          <p:cNvPr id="22" name="フリーフォーム 21">
            <a:extLst>
              <a:ext uri="{FF2B5EF4-FFF2-40B4-BE49-F238E27FC236}">
                <a16:creationId xmlns:a16="http://schemas.microsoft.com/office/drawing/2014/main" id="{DF570497-D942-71A2-565F-F2F4F7219B44}"/>
              </a:ext>
            </a:extLst>
          </p:cNvPr>
          <p:cNvSpPr/>
          <p:nvPr/>
        </p:nvSpPr>
        <p:spPr>
          <a:xfrm flipH="1">
            <a:off x="9526769" y="3525680"/>
            <a:ext cx="1715143" cy="1637663"/>
          </a:xfrm>
          <a:custGeom>
            <a:avLst/>
            <a:gdLst>
              <a:gd name="connsiteX0" fmla="*/ 213351 w 1592690"/>
              <a:gd name="connsiteY0" fmla="*/ 0 h 1550328"/>
              <a:gd name="connsiteX1" fmla="*/ 1379339 w 1592690"/>
              <a:gd name="connsiteY1" fmla="*/ 0 h 1550328"/>
              <a:gd name="connsiteX2" fmla="*/ 1592690 w 1592690"/>
              <a:gd name="connsiteY2" fmla="*/ 213351 h 1550328"/>
              <a:gd name="connsiteX3" fmla="*/ 1592690 w 1592690"/>
              <a:gd name="connsiteY3" fmla="*/ 1172047 h 1550328"/>
              <a:gd name="connsiteX4" fmla="*/ 1379339 w 1592690"/>
              <a:gd name="connsiteY4" fmla="*/ 1385398 h 1550328"/>
              <a:gd name="connsiteX5" fmla="*/ 342342 w 1592690"/>
              <a:gd name="connsiteY5" fmla="*/ 1385398 h 1550328"/>
              <a:gd name="connsiteX6" fmla="*/ 280919 w 1592690"/>
              <a:gd name="connsiteY6" fmla="*/ 1550328 h 1550328"/>
              <a:gd name="connsiteX7" fmla="*/ 219496 w 1592690"/>
              <a:gd name="connsiteY7" fmla="*/ 1385398 h 1550328"/>
              <a:gd name="connsiteX8" fmla="*/ 213351 w 1592690"/>
              <a:gd name="connsiteY8" fmla="*/ 1385398 h 1550328"/>
              <a:gd name="connsiteX9" fmla="*/ 0 w 1592690"/>
              <a:gd name="connsiteY9" fmla="*/ 1172047 h 1550328"/>
              <a:gd name="connsiteX10" fmla="*/ 0 w 1592690"/>
              <a:gd name="connsiteY10" fmla="*/ 213351 h 1550328"/>
              <a:gd name="connsiteX11" fmla="*/ 213351 w 1592690"/>
              <a:gd name="connsiteY11" fmla="*/ 0 h 155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2690" h="1550328">
                <a:moveTo>
                  <a:pt x="213351" y="0"/>
                </a:moveTo>
                <a:lnTo>
                  <a:pt x="1379339" y="0"/>
                </a:lnTo>
                <a:cubicBezTo>
                  <a:pt x="1497170" y="0"/>
                  <a:pt x="1592690" y="95520"/>
                  <a:pt x="1592690" y="213351"/>
                </a:cubicBezTo>
                <a:lnTo>
                  <a:pt x="1592690" y="1172047"/>
                </a:lnTo>
                <a:cubicBezTo>
                  <a:pt x="1592690" y="1289878"/>
                  <a:pt x="1497170" y="1385398"/>
                  <a:pt x="1379339" y="1385398"/>
                </a:cubicBezTo>
                <a:lnTo>
                  <a:pt x="342342" y="1385398"/>
                </a:lnTo>
                <a:lnTo>
                  <a:pt x="280919" y="1550328"/>
                </a:lnTo>
                <a:lnTo>
                  <a:pt x="219496" y="1385398"/>
                </a:lnTo>
                <a:lnTo>
                  <a:pt x="213351" y="1385398"/>
                </a:lnTo>
                <a:cubicBezTo>
                  <a:pt x="95520" y="1385398"/>
                  <a:pt x="0" y="1289878"/>
                  <a:pt x="0" y="1172047"/>
                </a:cubicBezTo>
                <a:lnTo>
                  <a:pt x="0" y="213351"/>
                </a:lnTo>
                <a:cubicBezTo>
                  <a:pt x="0" y="95520"/>
                  <a:pt x="95520" y="0"/>
                  <a:pt x="213351" y="0"/>
                </a:cubicBezTo>
                <a:close/>
              </a:path>
            </a:pathLst>
          </a:custGeom>
          <a:solidFill>
            <a:schemeClr val="bg1"/>
          </a:solidFill>
          <a:ln>
            <a:solidFill>
              <a:schemeClr val="accent6"/>
            </a:solidFill>
          </a:ln>
          <a:effectLst>
            <a:outerShdw blurRad="38100" dist="25400" dir="2700000" algn="tl" rotWithShape="0">
              <a:schemeClr val="accent6">
                <a:alpha val="40000"/>
              </a:schemeClr>
            </a:outerShdw>
          </a:effectLst>
        </p:spPr>
        <p:txBody>
          <a:bodyPr wrap="none" bIns="288000" anchor="b">
            <a:noAutofit/>
          </a:bodyPr>
          <a:lstStyle/>
          <a:p>
            <a:pPr algn="ctr">
              <a:lnSpc>
                <a:spcPct val="120000"/>
              </a:lnSpc>
            </a:pPr>
            <a:r>
              <a:rPr lang="ja-JP" altLang="en-US" sz="900" b="1" dirty="0">
                <a:solidFill>
                  <a:schemeClr val="accent3"/>
                </a:solidFill>
                <a:latin typeface="+mn-ea"/>
              </a:rPr>
              <a:t>凶だった</a:t>
            </a:r>
            <a:r>
              <a:rPr lang="en-US" altLang="ja-JP" sz="900" b="1" dirty="0">
                <a:solidFill>
                  <a:schemeClr val="accent3"/>
                </a:solidFill>
                <a:latin typeface="+mn-ea"/>
              </a:rPr>
              <a:t>…</a:t>
            </a:r>
            <a:r>
              <a:rPr lang="ja-JP" altLang="en-US" sz="900" b="1">
                <a:solidFill>
                  <a:schemeClr val="accent3"/>
                </a:solidFill>
                <a:latin typeface="+mn-ea"/>
              </a:rPr>
              <a:t>。</a:t>
            </a:r>
            <a:br>
              <a:rPr lang="en-US" altLang="ja-JP" sz="900" b="1" dirty="0">
                <a:solidFill>
                  <a:schemeClr val="accent3"/>
                </a:solidFill>
                <a:latin typeface="+mn-ea"/>
              </a:rPr>
            </a:br>
            <a:r>
              <a:rPr lang="ja-JP" altLang="en-US" sz="900" b="1">
                <a:solidFill>
                  <a:schemeClr val="accent3"/>
                </a:solidFill>
                <a:latin typeface="+mn-ea"/>
              </a:rPr>
              <a:t>ラッキーアイテムの</a:t>
            </a:r>
            <a:br>
              <a:rPr lang="en-US" altLang="ja-JP" sz="900" b="1" dirty="0">
                <a:solidFill>
                  <a:schemeClr val="accent3"/>
                </a:solidFill>
                <a:latin typeface="+mn-ea"/>
              </a:rPr>
            </a:br>
            <a:r>
              <a:rPr lang="ja-JP" altLang="en-US" sz="900" b="1">
                <a:solidFill>
                  <a:schemeClr val="accent3"/>
                </a:solidFill>
                <a:latin typeface="+mn-ea"/>
              </a:rPr>
              <a:t>○</a:t>
            </a:r>
            <a:r>
              <a:rPr lang="ja-JP" altLang="en-US" sz="900" b="1" dirty="0">
                <a:solidFill>
                  <a:schemeClr val="accent3"/>
                </a:solidFill>
                <a:latin typeface="+mn-ea"/>
              </a:rPr>
              <a:t>○ドーナツを食べて厄払い</a:t>
            </a:r>
            <a:endParaRPr lang="en-US" altLang="ja-JP" sz="900" b="1" dirty="0">
              <a:solidFill>
                <a:schemeClr val="accent3"/>
              </a:solidFill>
              <a:latin typeface="+mn-ea"/>
            </a:endParaRPr>
          </a:p>
        </p:txBody>
      </p:sp>
      <p:pic>
        <p:nvPicPr>
          <p:cNvPr id="23" name="図 22" descr="皿の上のチョコレートドーナツ&#10;&#10;自動的に生成された説明">
            <a:extLst>
              <a:ext uri="{FF2B5EF4-FFF2-40B4-BE49-F238E27FC236}">
                <a16:creationId xmlns:a16="http://schemas.microsoft.com/office/drawing/2014/main" id="{12ACD843-ED20-3709-3BD5-F0A385B44C20}"/>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916264" y="3661314"/>
            <a:ext cx="916818" cy="687614"/>
          </a:xfrm>
          <a:prstGeom prst="rect">
            <a:avLst/>
          </a:prstGeom>
        </p:spPr>
      </p:pic>
    </p:spTree>
    <p:extLst>
      <p:ext uri="{BB962C8B-B14F-4D97-AF65-F5344CB8AC3E}">
        <p14:creationId xmlns:p14="http://schemas.microsoft.com/office/powerpoint/2010/main" val="23026655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クリエイティブ</a:t>
            </a:r>
            <a:endParaRPr kumimoji="1" lang="en-US" altLang="ja-JP" spc="0" dirty="0">
              <a:solidFill>
                <a:srgbClr val="FFFFFF"/>
              </a:solidFill>
            </a:endParaRPr>
          </a:p>
          <a:p>
            <a:r>
              <a:rPr kumimoji="1" lang="ja-JP" altLang="en-US" spc="0">
                <a:solidFill>
                  <a:srgbClr val="FFFFFF"/>
                </a:solidFill>
              </a:rPr>
              <a:t>企画</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en" altLang="ja-JP" dirty="0">
                <a:solidFill>
                  <a:schemeClr val="accent6"/>
                </a:solidFill>
              </a:rPr>
              <a:t>TOPIC</a:t>
            </a:r>
            <a:r>
              <a:rPr lang="ja-JP" altLang="en"/>
              <a:t>「</a:t>
            </a:r>
            <a:r>
              <a:rPr lang="ja-JP" altLang="en-US"/>
              <a:t>トップページインタラクション企画」の実績</a:t>
            </a:r>
          </a:p>
        </p:txBody>
      </p:sp>
      <p:sp>
        <p:nvSpPr>
          <p:cNvPr id="41" name="四角形: 1 つの角を切り取る 3">
            <a:extLst>
              <a:ext uri="{FF2B5EF4-FFF2-40B4-BE49-F238E27FC236}">
                <a16:creationId xmlns:a16="http://schemas.microsoft.com/office/drawing/2014/main" id="{EFC768F4-5A9B-CB07-D07A-5062D34D2A94}"/>
              </a:ext>
            </a:extLst>
          </p:cNvPr>
          <p:cNvSpPr/>
          <p:nvPr/>
        </p:nvSpPr>
        <p:spPr>
          <a:xfrm>
            <a:off x="479425" y="1089025"/>
            <a:ext cx="11233150" cy="1067804"/>
          </a:xfrm>
          <a:prstGeom prst="rect">
            <a:avLst/>
          </a:prstGeom>
          <a:solidFill>
            <a:schemeClr val="accent2"/>
          </a:solidFill>
          <a:ln w="9525">
            <a:solidFill>
              <a:schemeClr val="accent6"/>
            </a:solid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a:solidFill>
                  <a:schemeClr val="accent3"/>
                </a:solidFill>
                <a:latin typeface="Meiryo" panose="020B0604030504040204" pitchFamily="34" charset="-128"/>
                <a:ea typeface="Meiryo" panose="020B0604030504040204" pitchFamily="34" charset="-128"/>
              </a:rPr>
              <a:t>広告接触ユーザーが能動的に商品画像を操作するため、</a:t>
            </a:r>
          </a:p>
          <a:p>
            <a:pPr algn="ctr">
              <a:lnSpc>
                <a:spcPct val="120000"/>
              </a:lnSpc>
            </a:pPr>
            <a:r>
              <a:rPr kumimoji="1" lang="ja-JP" altLang="en-US" sz="1600">
                <a:solidFill>
                  <a:schemeClr val="accent3"/>
                </a:solidFill>
                <a:latin typeface="Meiryo" panose="020B0604030504040204" pitchFamily="34" charset="-128"/>
                <a:ea typeface="Meiryo" panose="020B0604030504040204" pitchFamily="34" charset="-128"/>
              </a:rPr>
              <a:t>広告の訴求内容が</a:t>
            </a:r>
            <a:r>
              <a:rPr kumimoji="1" lang="ja-JP" altLang="en-US" sz="2000" b="1">
                <a:solidFill>
                  <a:schemeClr val="accent6"/>
                </a:solidFill>
                <a:latin typeface="Meiryo" panose="020B0604030504040204" pitchFamily="34" charset="-128"/>
                <a:ea typeface="Meiryo" panose="020B0604030504040204" pitchFamily="34" charset="-128"/>
              </a:rPr>
              <a:t>印象に残り、認知向上</a:t>
            </a:r>
            <a:r>
              <a:rPr kumimoji="1" lang="ja-JP" altLang="en-US" sz="1600">
                <a:solidFill>
                  <a:schemeClr val="accent3"/>
                </a:solidFill>
                <a:latin typeface="Meiryo" panose="020B0604030504040204" pitchFamily="34" charset="-128"/>
                <a:ea typeface="Meiryo" panose="020B0604030504040204" pitchFamily="34" charset="-128"/>
              </a:rPr>
              <a:t>が期待できます。</a:t>
            </a:r>
          </a:p>
        </p:txBody>
      </p:sp>
      <p:pic>
        <p:nvPicPr>
          <p:cNvPr id="6" name="図 5" descr="グラフィカル ユーザー インターフェイス, Web サイト&#10;&#10;自動的に生成された説明">
            <a:extLst>
              <a:ext uri="{FF2B5EF4-FFF2-40B4-BE49-F238E27FC236}">
                <a16:creationId xmlns:a16="http://schemas.microsoft.com/office/drawing/2014/main" id="{7A01800C-01EB-9EDE-07A5-AE45F7A9E8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173" y="2491754"/>
            <a:ext cx="2782983" cy="2136759"/>
          </a:xfrm>
          <a:prstGeom prst="rect">
            <a:avLst/>
          </a:prstGeom>
          <a:effectLst>
            <a:outerShdw blurRad="50800" dist="25400" dir="2700000" algn="tl" rotWithShape="0">
              <a:schemeClr val="tx1">
                <a:alpha val="40000"/>
              </a:schemeClr>
            </a:outerShdw>
          </a:effectLst>
        </p:spPr>
      </p:pic>
      <p:sp>
        <p:nvSpPr>
          <p:cNvPr id="11" name="テキスト ボックス 10">
            <a:extLst>
              <a:ext uri="{FF2B5EF4-FFF2-40B4-BE49-F238E27FC236}">
                <a16:creationId xmlns:a16="http://schemas.microsoft.com/office/drawing/2014/main" id="{97D21DD0-1A65-A932-87A8-1110935FDD47}"/>
              </a:ext>
            </a:extLst>
          </p:cNvPr>
          <p:cNvSpPr txBox="1"/>
          <p:nvPr/>
        </p:nvSpPr>
        <p:spPr>
          <a:xfrm>
            <a:off x="479425" y="6329925"/>
            <a:ext cx="2632131" cy="246221"/>
          </a:xfrm>
          <a:prstGeom prst="rect">
            <a:avLst/>
          </a:prstGeom>
          <a:noFill/>
        </p:spPr>
        <p:txBody>
          <a:bodyPr wrap="none" lIns="0" tIns="0" rIns="0" bIns="0">
            <a:spAutoFit/>
          </a:bodyPr>
          <a:lstStyle/>
          <a:p>
            <a:r>
              <a:rPr lang="en-US" altLang="ja-JP" sz="800" dirty="0">
                <a:solidFill>
                  <a:schemeClr val="bg1">
                    <a:lumMod val="50000"/>
                  </a:schemeClr>
                </a:solidFill>
                <a:latin typeface="+mn-ea"/>
              </a:rPr>
              <a:t>※</a:t>
            </a:r>
            <a:r>
              <a:rPr lang="en" altLang="ja-JP" sz="800" dirty="0">
                <a:solidFill>
                  <a:schemeClr val="bg1">
                    <a:lumMod val="50000"/>
                  </a:schemeClr>
                </a:solidFill>
                <a:latin typeface="+mn-ea"/>
              </a:rPr>
              <a:t>2022</a:t>
            </a:r>
            <a:r>
              <a:rPr lang="ja-JP" altLang="en-US" sz="800" dirty="0">
                <a:solidFill>
                  <a:schemeClr val="bg1">
                    <a:lumMod val="50000"/>
                  </a:schemeClr>
                </a:solidFill>
                <a:latin typeface="+mn-ea"/>
              </a:rPr>
              <a:t>年</a:t>
            </a:r>
            <a:r>
              <a:rPr lang="en-US" altLang="ja-JP" sz="800" dirty="0">
                <a:solidFill>
                  <a:schemeClr val="bg1">
                    <a:lumMod val="50000"/>
                  </a:schemeClr>
                </a:solidFill>
                <a:latin typeface="+mn-ea"/>
              </a:rPr>
              <a:t>1</a:t>
            </a:r>
            <a:r>
              <a:rPr lang="ja-JP" altLang="en-US" sz="800">
                <a:solidFill>
                  <a:schemeClr val="bg1">
                    <a:lumMod val="50000"/>
                  </a:schemeClr>
                </a:solidFill>
                <a:latin typeface="+mn-ea"/>
              </a:rPr>
              <a:t>月配信</a:t>
            </a:r>
            <a:r>
              <a:rPr lang="en-US" altLang="ja-JP" sz="800" dirty="0">
                <a:solidFill>
                  <a:schemeClr val="bg1">
                    <a:lumMod val="50000"/>
                  </a:schemeClr>
                </a:solidFill>
                <a:latin typeface="+mn-ea"/>
              </a:rPr>
              <a:t> </a:t>
            </a:r>
            <a:r>
              <a:rPr lang="ja-JP" altLang="en-US" sz="800">
                <a:solidFill>
                  <a:schemeClr val="bg1">
                    <a:lumMod val="50000"/>
                  </a:schemeClr>
                </a:solidFill>
                <a:latin typeface="+mn-ea"/>
              </a:rPr>
              <a:t>トヨタ</a:t>
            </a:r>
            <a:r>
              <a:rPr lang="ja-JP" altLang="en-US" sz="800" dirty="0">
                <a:solidFill>
                  <a:schemeClr val="bg1">
                    <a:lumMod val="50000"/>
                  </a:schemeClr>
                </a:solidFill>
                <a:latin typeface="+mn-ea"/>
              </a:rPr>
              <a:t>自動車株式会社様の</a:t>
            </a:r>
            <a:r>
              <a:rPr lang="ja-JP" altLang="en-US" sz="800">
                <a:solidFill>
                  <a:schemeClr val="bg1">
                    <a:lumMod val="50000"/>
                  </a:schemeClr>
                </a:solidFill>
                <a:latin typeface="+mn-ea"/>
              </a:rPr>
              <a:t>実績より</a:t>
            </a:r>
            <a:r>
              <a:rPr lang="en" altLang="ja-JP" sz="800" dirty="0">
                <a:solidFill>
                  <a:schemeClr val="bg1">
                    <a:lumMod val="50000"/>
                  </a:schemeClr>
                </a:solidFill>
                <a:latin typeface="+mn-ea"/>
              </a:rPr>
              <a:t>   </a:t>
            </a:r>
          </a:p>
          <a:p>
            <a:r>
              <a:rPr lang="en-US" altLang="ja-JP" sz="800" dirty="0">
                <a:solidFill>
                  <a:schemeClr val="bg1">
                    <a:lumMod val="50000"/>
                  </a:schemeClr>
                </a:solidFill>
                <a:latin typeface="+mn-ea"/>
              </a:rPr>
              <a:t>※</a:t>
            </a:r>
            <a:r>
              <a:rPr lang="ja-JP" altLang="en-US" sz="800" dirty="0">
                <a:solidFill>
                  <a:schemeClr val="bg1">
                    <a:lumMod val="50000"/>
                  </a:schemeClr>
                </a:solidFill>
                <a:latin typeface="+mn-ea"/>
              </a:rPr>
              <a:t>参考</a:t>
            </a:r>
            <a:r>
              <a:rPr lang="ja-JP" altLang="en-US" sz="800">
                <a:solidFill>
                  <a:schemeClr val="bg1">
                    <a:lumMod val="50000"/>
                  </a:schemeClr>
                </a:solidFill>
                <a:latin typeface="+mn-ea"/>
              </a:rPr>
              <a:t>ページ　</a:t>
            </a:r>
            <a:r>
              <a:rPr lang="en" altLang="ja-JP" sz="800" dirty="0">
                <a:solidFill>
                  <a:schemeClr val="accent5"/>
                </a:solidFill>
                <a:latin typeface="+mn-ea"/>
                <a:hlinkClick r:id="rId5">
                  <a:extLst>
                    <a:ext uri="{A12FA001-AC4F-418D-AE19-62706E023703}">
                      <ahyp:hlinkClr xmlns:ahyp="http://schemas.microsoft.com/office/drawing/2018/hyperlinkcolor" val="tx"/>
                    </a:ext>
                  </a:extLst>
                </a:hlinkClick>
              </a:rPr>
              <a:t>https://richad.yahoo.co.jp/gr86_2022</a:t>
            </a:r>
            <a:endParaRPr lang="en" altLang="ja-JP" sz="800" dirty="0">
              <a:solidFill>
                <a:schemeClr val="accent5"/>
              </a:solidFill>
              <a:latin typeface="+mn-ea"/>
            </a:endParaRPr>
          </a:p>
        </p:txBody>
      </p:sp>
      <p:pic>
        <p:nvPicPr>
          <p:cNvPr id="17" name="図 16" descr="グラフィカル ユーザー インターフェイス, Web サイト&#10;&#10;自動的に生成された説明">
            <a:extLst>
              <a:ext uri="{FF2B5EF4-FFF2-40B4-BE49-F238E27FC236}">
                <a16:creationId xmlns:a16="http://schemas.microsoft.com/office/drawing/2014/main" id="{B30D6F9E-629E-E1F6-8056-B6062F8C6E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46653" y="4205906"/>
            <a:ext cx="2944280" cy="1975841"/>
          </a:xfrm>
          <a:prstGeom prst="rect">
            <a:avLst/>
          </a:prstGeom>
          <a:ln w="12700">
            <a:solidFill>
              <a:schemeClr val="bg1">
                <a:lumMod val="95000"/>
              </a:schemeClr>
            </a:solidFill>
          </a:ln>
          <a:effectLst>
            <a:outerShdw blurRad="50800" dist="25400" dir="2700000" algn="tl" rotWithShape="0">
              <a:schemeClr val="tx1">
                <a:alpha val="40000"/>
              </a:schemeClr>
            </a:outerShdw>
          </a:effectLst>
        </p:spPr>
      </p:pic>
      <p:sp>
        <p:nvSpPr>
          <p:cNvPr id="21" name="正方形/長方形 20">
            <a:extLst>
              <a:ext uri="{FF2B5EF4-FFF2-40B4-BE49-F238E27FC236}">
                <a16:creationId xmlns:a16="http://schemas.microsoft.com/office/drawing/2014/main" id="{ABB93636-96BB-0403-4E8D-00EB8865A528}"/>
              </a:ext>
            </a:extLst>
          </p:cNvPr>
          <p:cNvSpPr/>
          <p:nvPr/>
        </p:nvSpPr>
        <p:spPr>
          <a:xfrm>
            <a:off x="2782783" y="2874916"/>
            <a:ext cx="1378098" cy="975242"/>
          </a:xfrm>
          <a:prstGeom prst="rect">
            <a:avLst/>
          </a:prstGeom>
          <a:solidFill>
            <a:schemeClr val="accent2"/>
          </a:solidFill>
          <a:ln w="31750" cap="rnd">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120000"/>
              </a:lnSpc>
            </a:pPr>
            <a:r>
              <a:rPr kumimoji="1" lang="ja-JP" altLang="en-US" sz="1200" dirty="0">
                <a:solidFill>
                  <a:schemeClr val="tx1">
                    <a:lumMod val="65000"/>
                    <a:lumOff val="35000"/>
                  </a:schemeClr>
                </a:solidFill>
                <a:latin typeface="Meiryo" panose="020B0604030504040204" pitchFamily="34" charset="-128"/>
                <a:ea typeface="Meiryo" panose="020B0604030504040204" pitchFamily="34" charset="-128"/>
              </a:rPr>
              <a:t>＜参考＞</a:t>
            </a:r>
            <a:endParaRPr kumimoji="1" lang="en-US" altLang="ja-JP" sz="1200" dirty="0">
              <a:solidFill>
                <a:schemeClr val="tx1">
                  <a:lumMod val="65000"/>
                  <a:lumOff val="35000"/>
                </a:schemeClr>
              </a:solidFill>
              <a:latin typeface="Meiryo" panose="020B0604030504040204" pitchFamily="34" charset="-128"/>
              <a:ea typeface="Meiryo" panose="020B0604030504040204" pitchFamily="34" charset="-128"/>
            </a:endParaRPr>
          </a:p>
          <a:p>
            <a:pPr algn="ctr">
              <a:lnSpc>
                <a:spcPct val="120000"/>
              </a:lnSpc>
            </a:pPr>
            <a:r>
              <a:rPr kumimoji="1" lang="ja-JP" altLang="en-US" sz="1200" dirty="0">
                <a:solidFill>
                  <a:schemeClr val="tx1">
                    <a:lumMod val="65000"/>
                    <a:lumOff val="35000"/>
                  </a:schemeClr>
                </a:solidFill>
                <a:latin typeface="Meiryo" panose="020B0604030504040204" pitchFamily="34" charset="-128"/>
                <a:ea typeface="Meiryo" panose="020B0604030504040204" pitchFamily="34" charset="-128"/>
              </a:rPr>
              <a:t>広告バナー</a:t>
            </a:r>
            <a:r>
              <a:rPr kumimoji="1" lang="en-US" altLang="ja-JP" sz="1200" dirty="0">
                <a:solidFill>
                  <a:schemeClr val="tx1">
                    <a:lumMod val="65000"/>
                    <a:lumOff val="35000"/>
                  </a:schemeClr>
                </a:solidFill>
                <a:latin typeface="Meiryo" panose="020B0604030504040204" pitchFamily="34" charset="-128"/>
                <a:ea typeface="Meiryo" panose="020B0604030504040204" pitchFamily="34" charset="-128"/>
              </a:rPr>
              <a:t>CTR</a:t>
            </a:r>
          </a:p>
          <a:p>
            <a:pPr algn="ctr">
              <a:lnSpc>
                <a:spcPct val="120000"/>
              </a:lnSpc>
            </a:pPr>
            <a:r>
              <a:rPr kumimoji="1" lang="en-US" altLang="ja-JP" sz="1200" dirty="0">
                <a:solidFill>
                  <a:schemeClr val="tx1">
                    <a:lumMod val="65000"/>
                    <a:lumOff val="35000"/>
                  </a:schemeClr>
                </a:solidFill>
                <a:latin typeface="Meiryo" panose="020B0604030504040204" pitchFamily="34" charset="-128"/>
                <a:ea typeface="Meiryo" panose="020B0604030504040204" pitchFamily="34" charset="-128"/>
              </a:rPr>
              <a:t>1.18%</a:t>
            </a:r>
          </a:p>
        </p:txBody>
      </p:sp>
      <p:sp>
        <p:nvSpPr>
          <p:cNvPr id="23" name="正方形/長方形 22">
            <a:extLst>
              <a:ext uri="{FF2B5EF4-FFF2-40B4-BE49-F238E27FC236}">
                <a16:creationId xmlns:a16="http://schemas.microsoft.com/office/drawing/2014/main" id="{BADDF78F-6E6F-4D1D-54C9-709E091F9561}"/>
              </a:ext>
            </a:extLst>
          </p:cNvPr>
          <p:cNvSpPr/>
          <p:nvPr/>
        </p:nvSpPr>
        <p:spPr>
          <a:xfrm>
            <a:off x="495173" y="4956774"/>
            <a:ext cx="2048878" cy="946377"/>
          </a:xfrm>
          <a:prstGeom prst="rect">
            <a:avLst/>
          </a:prstGeom>
          <a:solidFill>
            <a:schemeClr val="accent2"/>
          </a:solidFill>
          <a:ln w="31750" cap="rnd">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144000" rIns="144000" bIns="144000" numCol="1" spcCol="0" rtlCol="0" fromWordArt="0" anchor="ctr" anchorCtr="0" forceAA="0" compatLnSpc="1">
            <a:prstTxWarp prst="textNoShape">
              <a:avLst/>
            </a:prstTxWarp>
            <a:spAutoFit/>
          </a:bodyPr>
          <a:lstStyle/>
          <a:p>
            <a:pPr algn="ctr">
              <a:lnSpc>
                <a:spcPct val="120000"/>
              </a:lnSpc>
            </a:pPr>
            <a:r>
              <a:rPr kumimoji="1" lang="ja-JP" altLang="en-US" sz="1200" dirty="0">
                <a:solidFill>
                  <a:schemeClr val="tx1">
                    <a:lumMod val="65000"/>
                    <a:lumOff val="35000"/>
                  </a:schemeClr>
                </a:solidFill>
                <a:latin typeface="Meiryo" panose="020B0604030504040204" pitchFamily="34" charset="-128"/>
                <a:ea typeface="Meiryo" panose="020B0604030504040204" pitchFamily="34" charset="-128"/>
              </a:rPr>
              <a:t>インタラクションページが表示されたユーザーの</a:t>
            </a:r>
          </a:p>
          <a:p>
            <a:pPr algn="ctr">
              <a:lnSpc>
                <a:spcPct val="120000"/>
              </a:lnSpc>
            </a:pPr>
            <a:r>
              <a:rPr kumimoji="1" lang="en-US" altLang="ja-JP" sz="1200" b="1" dirty="0">
                <a:solidFill>
                  <a:schemeClr val="accent6"/>
                </a:solidFill>
                <a:latin typeface="Meiryo" panose="020B0604030504040204" pitchFamily="34" charset="-128"/>
                <a:ea typeface="Meiryo" panose="020B0604030504040204" pitchFamily="34" charset="-128"/>
              </a:rPr>
              <a:t>97</a:t>
            </a:r>
            <a:r>
              <a:rPr kumimoji="1" lang="ja-JP" altLang="en-US" sz="1200" b="1" dirty="0">
                <a:solidFill>
                  <a:schemeClr val="accent6"/>
                </a:solidFill>
                <a:latin typeface="Meiryo" panose="020B0604030504040204" pitchFamily="34" charset="-128"/>
                <a:ea typeface="Meiryo" panose="020B0604030504040204" pitchFamily="34" charset="-128"/>
              </a:rPr>
              <a:t>％がアクション実行</a:t>
            </a:r>
            <a:endParaRPr kumimoji="1" lang="en-US" altLang="ja-JP" sz="1200" b="1" dirty="0">
              <a:solidFill>
                <a:schemeClr val="accent6"/>
              </a:solidFill>
              <a:latin typeface="Meiryo" panose="020B0604030504040204" pitchFamily="34" charset="-128"/>
              <a:ea typeface="Meiryo" panose="020B0604030504040204" pitchFamily="34" charset="-128"/>
            </a:endParaRPr>
          </a:p>
        </p:txBody>
      </p:sp>
      <p:graphicFrame>
        <p:nvGraphicFramePr>
          <p:cNvPr id="25" name="グラフ 24">
            <a:extLst>
              <a:ext uri="{FF2B5EF4-FFF2-40B4-BE49-F238E27FC236}">
                <a16:creationId xmlns:a16="http://schemas.microsoft.com/office/drawing/2014/main" id="{3879397D-2A46-5CB6-4044-A965A6DAE14B}"/>
              </a:ext>
            </a:extLst>
          </p:cNvPr>
          <p:cNvGraphicFramePr>
            <a:graphicFrameLocks/>
          </p:cNvGraphicFramePr>
          <p:nvPr>
            <p:extLst>
              <p:ext uri="{D42A27DB-BD31-4B8C-83A1-F6EECF244321}">
                <p14:modId xmlns:p14="http://schemas.microsoft.com/office/powerpoint/2010/main" val="3092305675"/>
              </p:ext>
            </p:extLst>
          </p:nvPr>
        </p:nvGraphicFramePr>
        <p:xfrm>
          <a:off x="5566463" y="2733801"/>
          <a:ext cx="2738945" cy="3303735"/>
        </p:xfrm>
        <a:graphic>
          <a:graphicData uri="http://schemas.openxmlformats.org/drawingml/2006/chart">
            <c:chart xmlns:c="http://schemas.openxmlformats.org/drawingml/2006/chart" xmlns:r="http://schemas.openxmlformats.org/officeDocument/2006/relationships" r:id="rId7"/>
          </a:graphicData>
        </a:graphic>
      </p:graphicFrame>
      <p:pic>
        <p:nvPicPr>
          <p:cNvPr id="26" name="グラフィックス 25" descr="矢印: 反時計回りの曲線 単色塗りつぶし">
            <a:extLst>
              <a:ext uri="{FF2B5EF4-FFF2-40B4-BE49-F238E27FC236}">
                <a16:creationId xmlns:a16="http://schemas.microsoft.com/office/drawing/2014/main" id="{E8D0788C-4F8A-6153-0BFA-23E7DA0A9F3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3606701">
            <a:off x="7010162" y="3185431"/>
            <a:ext cx="813463" cy="813463"/>
          </a:xfrm>
          <a:prstGeom prst="rect">
            <a:avLst/>
          </a:prstGeom>
          <a:effectLst>
            <a:outerShdw dist="50800" dir="2700000" algn="tl" rotWithShape="0">
              <a:schemeClr val="bg1"/>
            </a:outerShdw>
          </a:effectLst>
        </p:spPr>
      </p:pic>
      <p:sp>
        <p:nvSpPr>
          <p:cNvPr id="27" name="object 39">
            <a:extLst>
              <a:ext uri="{FF2B5EF4-FFF2-40B4-BE49-F238E27FC236}">
                <a16:creationId xmlns:a16="http://schemas.microsoft.com/office/drawing/2014/main" id="{B2464B67-2FF6-F401-7D9A-68BE73D2BABF}"/>
              </a:ext>
            </a:extLst>
          </p:cNvPr>
          <p:cNvSpPr/>
          <p:nvPr/>
        </p:nvSpPr>
        <p:spPr>
          <a:xfrm>
            <a:off x="5675277" y="2470738"/>
            <a:ext cx="2916000" cy="424073"/>
          </a:xfrm>
          <a:prstGeom prst="roundRect">
            <a:avLst>
              <a:gd name="adj" fmla="val 50000"/>
            </a:avLst>
          </a:prstGeom>
          <a:solidFill>
            <a:schemeClr val="tx1">
              <a:lumMod val="65000"/>
              <a:lumOff val="35000"/>
            </a:scheme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400" spc="300" dirty="0">
                <a:solidFill>
                  <a:schemeClr val="bg1"/>
                </a:solidFill>
                <a:latin typeface="Meiryo" panose="020B0604030504040204" pitchFamily="34" charset="-128"/>
                <a:ea typeface="Meiryo" panose="020B0604030504040204" pitchFamily="34" charset="-128"/>
                <a:cs typeface="+mn-lt"/>
              </a:rPr>
              <a:t>広告が印象</a:t>
            </a:r>
            <a:r>
              <a:rPr lang="ja-JP" altLang="en-US" sz="1400" spc="300">
                <a:solidFill>
                  <a:schemeClr val="bg1"/>
                </a:solidFill>
                <a:latin typeface="Meiryo" panose="020B0604030504040204" pitchFamily="34" charset="-128"/>
                <a:ea typeface="Meiryo" panose="020B0604030504040204" pitchFamily="34" charset="-128"/>
                <a:cs typeface="+mn-lt"/>
              </a:rPr>
              <a:t>に残った</a:t>
            </a:r>
            <a:r>
              <a:rPr lang="en-US" altLang="ja-JP" sz="1400" spc="300" dirty="0">
                <a:solidFill>
                  <a:schemeClr val="bg1"/>
                </a:solidFill>
                <a:latin typeface="Meiryo" panose="020B0604030504040204" pitchFamily="34" charset="-128"/>
                <a:ea typeface="Meiryo" panose="020B0604030504040204" pitchFamily="34" charset="-128"/>
                <a:cs typeface="+mn-lt"/>
              </a:rPr>
              <a:t> </a:t>
            </a:r>
            <a:r>
              <a:rPr lang="en-US" altLang="ja-JP" sz="800" spc="300" dirty="0">
                <a:solidFill>
                  <a:schemeClr val="bg1"/>
                </a:solidFill>
                <a:latin typeface="Meiryo" panose="020B0604030504040204" pitchFamily="34" charset="-128"/>
                <a:ea typeface="Meiryo" panose="020B0604030504040204" pitchFamily="34" charset="-128"/>
              </a:rPr>
              <a:t>※1</a:t>
            </a:r>
            <a:endParaRPr lang="en-US" altLang="ja-JP" sz="800" spc="300" dirty="0">
              <a:solidFill>
                <a:schemeClr val="bg1"/>
              </a:solidFill>
              <a:latin typeface="Meiryo" panose="020B0604030504040204" pitchFamily="34" charset="-128"/>
              <a:ea typeface="Meiryo" panose="020B0604030504040204" pitchFamily="34" charset="-128"/>
              <a:cs typeface="+mn-lt"/>
            </a:endParaRPr>
          </a:p>
        </p:txBody>
      </p:sp>
      <p:sp>
        <p:nvSpPr>
          <p:cNvPr id="28" name="object 39">
            <a:extLst>
              <a:ext uri="{FF2B5EF4-FFF2-40B4-BE49-F238E27FC236}">
                <a16:creationId xmlns:a16="http://schemas.microsoft.com/office/drawing/2014/main" id="{BFB7CF74-AE4C-DEF1-6241-A3D8F7C3BCC6}"/>
              </a:ext>
            </a:extLst>
          </p:cNvPr>
          <p:cNvSpPr/>
          <p:nvPr/>
        </p:nvSpPr>
        <p:spPr>
          <a:xfrm>
            <a:off x="8796575" y="2463025"/>
            <a:ext cx="2916000" cy="424073"/>
          </a:xfrm>
          <a:prstGeom prst="roundRect">
            <a:avLst>
              <a:gd name="adj" fmla="val 50000"/>
            </a:avLst>
          </a:prstGeom>
          <a:solidFill>
            <a:schemeClr val="tx1">
              <a:lumMod val="65000"/>
              <a:lumOff val="35000"/>
            </a:scheme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algn="ctr">
              <a:defRPr/>
            </a:pPr>
            <a:r>
              <a:rPr lang="ja-JP" altLang="en-US" sz="1400" spc="300">
                <a:solidFill>
                  <a:schemeClr val="bg1"/>
                </a:solidFill>
                <a:latin typeface="Meiryo" panose="020B0604030504040204" pitchFamily="34" charset="-128"/>
                <a:ea typeface="Meiryo" panose="020B0604030504040204" pitchFamily="34" charset="-128"/>
                <a:cs typeface="+mn-lt"/>
              </a:rPr>
              <a:t>広告認知 </a:t>
            </a:r>
            <a:r>
              <a:rPr lang="en-US" altLang="ja-JP" sz="800" spc="300" dirty="0">
                <a:solidFill>
                  <a:schemeClr val="bg1"/>
                </a:solidFill>
                <a:latin typeface="Meiryo" panose="020B0604030504040204" pitchFamily="34" charset="-128"/>
                <a:ea typeface="Meiryo" panose="020B0604030504040204" pitchFamily="34" charset="-128"/>
              </a:rPr>
              <a:t>※2</a:t>
            </a:r>
            <a:endParaRPr lang="en-US" altLang="ja-JP" sz="800" spc="300" dirty="0">
              <a:solidFill>
                <a:schemeClr val="bg1"/>
              </a:solidFill>
              <a:latin typeface="Meiryo" panose="020B0604030504040204" pitchFamily="34" charset="-128"/>
              <a:ea typeface="Meiryo" panose="020B0604030504040204" pitchFamily="34" charset="-128"/>
              <a:cs typeface="+mn-lt"/>
            </a:endParaRPr>
          </a:p>
        </p:txBody>
      </p:sp>
      <p:graphicFrame>
        <p:nvGraphicFramePr>
          <p:cNvPr id="29" name="グラフ 28">
            <a:extLst>
              <a:ext uri="{FF2B5EF4-FFF2-40B4-BE49-F238E27FC236}">
                <a16:creationId xmlns:a16="http://schemas.microsoft.com/office/drawing/2014/main" id="{829119F7-A8CA-1BAC-B367-EC8AE412543C}"/>
              </a:ext>
            </a:extLst>
          </p:cNvPr>
          <p:cNvGraphicFramePr>
            <a:graphicFrameLocks/>
          </p:cNvGraphicFramePr>
          <p:nvPr>
            <p:extLst>
              <p:ext uri="{D42A27DB-BD31-4B8C-83A1-F6EECF244321}">
                <p14:modId xmlns:p14="http://schemas.microsoft.com/office/powerpoint/2010/main" val="3396383852"/>
              </p:ext>
            </p:extLst>
          </p:nvPr>
        </p:nvGraphicFramePr>
        <p:xfrm>
          <a:off x="8629406" y="2733801"/>
          <a:ext cx="2738606" cy="3303735"/>
        </p:xfrm>
        <a:graphic>
          <a:graphicData uri="http://schemas.openxmlformats.org/drawingml/2006/chart">
            <c:chart xmlns:c="http://schemas.openxmlformats.org/drawingml/2006/chart" xmlns:r="http://schemas.openxmlformats.org/officeDocument/2006/relationships" r:id="rId10"/>
          </a:graphicData>
        </a:graphic>
      </p:graphicFrame>
      <p:pic>
        <p:nvPicPr>
          <p:cNvPr id="30" name="グラフィックス 29" descr="矢印: 反時計回りの曲線 単色塗りつぶし">
            <a:extLst>
              <a:ext uri="{FF2B5EF4-FFF2-40B4-BE49-F238E27FC236}">
                <a16:creationId xmlns:a16="http://schemas.microsoft.com/office/drawing/2014/main" id="{8FD8663D-4D1C-11E5-CCBB-137CF3E65DA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3265227">
            <a:off x="9982759" y="3185852"/>
            <a:ext cx="1065384" cy="1146715"/>
          </a:xfrm>
          <a:prstGeom prst="rect">
            <a:avLst/>
          </a:prstGeom>
          <a:effectLst>
            <a:outerShdw dist="50800" dir="2700000" algn="tl" rotWithShape="0">
              <a:schemeClr val="bg1"/>
            </a:outerShdw>
          </a:effectLst>
        </p:spPr>
      </p:pic>
      <p:pic>
        <p:nvPicPr>
          <p:cNvPr id="31" name="グラフィックス 30" descr="矢印: 反時計回りの曲線 単色塗りつぶし">
            <a:extLst>
              <a:ext uri="{FF2B5EF4-FFF2-40B4-BE49-F238E27FC236}">
                <a16:creationId xmlns:a16="http://schemas.microsoft.com/office/drawing/2014/main" id="{11277159-3698-B173-A5FE-AEBC8B70AA2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3606701">
            <a:off x="9410458" y="4228841"/>
            <a:ext cx="537972" cy="537972"/>
          </a:xfrm>
          <a:prstGeom prst="rect">
            <a:avLst/>
          </a:prstGeom>
          <a:effectLst>
            <a:outerShdw dist="50800" dir="2700000" algn="tl" rotWithShape="0">
              <a:schemeClr val="bg1"/>
            </a:outerShdw>
          </a:effectLst>
        </p:spPr>
      </p:pic>
      <p:sp>
        <p:nvSpPr>
          <p:cNvPr id="32" name="テキスト ボックス 31">
            <a:extLst>
              <a:ext uri="{FF2B5EF4-FFF2-40B4-BE49-F238E27FC236}">
                <a16:creationId xmlns:a16="http://schemas.microsoft.com/office/drawing/2014/main" id="{E7CB440B-43E1-EDEB-4C6C-12DCAF09950C}"/>
              </a:ext>
            </a:extLst>
          </p:cNvPr>
          <p:cNvSpPr txBox="1"/>
          <p:nvPr/>
        </p:nvSpPr>
        <p:spPr>
          <a:xfrm>
            <a:off x="9814283" y="4592794"/>
            <a:ext cx="734500" cy="687661"/>
          </a:xfrm>
          <a:prstGeom prst="roundRect">
            <a:avLst>
              <a:gd name="adj" fmla="val 50000"/>
            </a:avLst>
          </a:prstGeom>
          <a:solidFill>
            <a:srgbClr val="FFFFFF"/>
          </a:solidFill>
          <a:ln w="19050">
            <a:solidFill>
              <a:schemeClr val="bg2"/>
            </a:solidFill>
          </a:ln>
        </p:spPr>
        <p:txBody>
          <a:bodyPr wrap="none" tIns="72000" bIns="0" rtlCol="0" anchor="ctr">
            <a:noAutofit/>
          </a:bodyPr>
          <a:lstStyle/>
          <a:p>
            <a:pPr algn="ctr">
              <a:lnSpc>
                <a:spcPct val="90000"/>
              </a:lnSpc>
            </a:pPr>
            <a:r>
              <a:rPr lang="en-US" altLang="ja-JP" sz="1600" b="1" spc="20" dirty="0">
                <a:solidFill>
                  <a:schemeClr val="bg2">
                    <a:lumMod val="75000"/>
                  </a:schemeClr>
                </a:solidFill>
                <a:latin typeface="+mn-ea"/>
              </a:rPr>
              <a:t>138</a:t>
            </a:r>
            <a:r>
              <a:rPr kumimoji="1" lang="ja-JP" altLang="en-US" sz="900" b="1" spc="20">
                <a:solidFill>
                  <a:schemeClr val="bg2">
                    <a:lumMod val="75000"/>
                  </a:schemeClr>
                </a:solidFill>
                <a:latin typeface="+mn-ea"/>
              </a:rPr>
              <a:t>％</a:t>
            </a:r>
            <a:endParaRPr kumimoji="1" lang="en-US" altLang="ja-JP" sz="900" b="1" spc="20" dirty="0">
              <a:solidFill>
                <a:schemeClr val="bg2">
                  <a:lumMod val="75000"/>
                </a:schemeClr>
              </a:solidFill>
              <a:latin typeface="+mn-ea"/>
            </a:endParaRPr>
          </a:p>
        </p:txBody>
      </p:sp>
      <p:sp>
        <p:nvSpPr>
          <p:cNvPr id="33" name="円/楕円 32">
            <a:extLst>
              <a:ext uri="{FF2B5EF4-FFF2-40B4-BE49-F238E27FC236}">
                <a16:creationId xmlns:a16="http://schemas.microsoft.com/office/drawing/2014/main" id="{8662140D-34BB-4798-C748-A2DF60E044C2}"/>
              </a:ext>
            </a:extLst>
          </p:cNvPr>
          <p:cNvSpPr/>
          <p:nvPr/>
        </p:nvSpPr>
        <p:spPr>
          <a:xfrm>
            <a:off x="10671994" y="3780129"/>
            <a:ext cx="1034618" cy="1034618"/>
          </a:xfrm>
          <a:prstGeom prst="ellipse">
            <a:avLst/>
          </a:prstGeom>
          <a:solidFill>
            <a:srgbClr val="C9002C"/>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lvl="0" algn="ctr">
              <a:lnSpc>
                <a:spcPct val="90000"/>
              </a:lnSpc>
            </a:pPr>
            <a:r>
              <a:rPr lang="en-US" altLang="ja-JP" sz="2800" b="1" dirty="0">
                <a:solidFill>
                  <a:srgbClr val="FFFFFF"/>
                </a:solidFill>
              </a:rPr>
              <a:t>168</a:t>
            </a:r>
            <a:r>
              <a:rPr lang="ja-JP" altLang="en-US" sz="1200" b="1">
                <a:solidFill>
                  <a:srgbClr val="FFFFFF"/>
                </a:solidFill>
              </a:rPr>
              <a:t>％</a:t>
            </a:r>
            <a:endParaRPr lang="ja-JP" altLang="en-US" sz="2000" b="1">
              <a:solidFill>
                <a:srgbClr val="FFFFFF"/>
              </a:solidFill>
            </a:endParaRPr>
          </a:p>
        </p:txBody>
      </p:sp>
      <p:grpSp>
        <p:nvGrpSpPr>
          <p:cNvPr id="34" name="グループ化 33">
            <a:extLst>
              <a:ext uri="{FF2B5EF4-FFF2-40B4-BE49-F238E27FC236}">
                <a16:creationId xmlns:a16="http://schemas.microsoft.com/office/drawing/2014/main" id="{961092EB-501A-8E84-5AB8-6131589BE883}"/>
              </a:ext>
            </a:extLst>
          </p:cNvPr>
          <p:cNvGrpSpPr>
            <a:grpSpLocks noChangeAspect="1"/>
          </p:cNvGrpSpPr>
          <p:nvPr/>
        </p:nvGrpSpPr>
        <p:grpSpPr>
          <a:xfrm rot="1930985">
            <a:off x="11558794" y="3779988"/>
            <a:ext cx="176116" cy="115539"/>
            <a:chOff x="10045056" y="3068960"/>
            <a:chExt cx="150577" cy="98784"/>
          </a:xfrm>
        </p:grpSpPr>
        <p:cxnSp>
          <p:nvCxnSpPr>
            <p:cNvPr id="44" name="直線コネクタ 43">
              <a:extLst>
                <a:ext uri="{FF2B5EF4-FFF2-40B4-BE49-F238E27FC236}">
                  <a16:creationId xmlns:a16="http://schemas.microsoft.com/office/drawing/2014/main" id="{6286DCA1-3E2F-5CF1-1A13-66297C315654}"/>
                </a:ext>
              </a:extLst>
            </p:cNvPr>
            <p:cNvCxnSpPr>
              <a:cxnSpLocks/>
            </p:cNvCxnSpPr>
            <p:nvPr/>
          </p:nvCxnSpPr>
          <p:spPr>
            <a:xfrm flipH="1">
              <a:off x="10158361" y="3068960"/>
              <a:ext cx="37272" cy="98784"/>
            </a:xfrm>
            <a:prstGeom prst="line">
              <a:avLst/>
            </a:prstGeom>
            <a:ln w="31750" cap="rnd">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45" name="直線コネクタ 44">
              <a:extLst>
                <a:ext uri="{FF2B5EF4-FFF2-40B4-BE49-F238E27FC236}">
                  <a16:creationId xmlns:a16="http://schemas.microsoft.com/office/drawing/2014/main" id="{86D55AAC-64D5-A830-8737-6E75BCE39DF6}"/>
                </a:ext>
              </a:extLst>
            </p:cNvPr>
            <p:cNvCxnSpPr>
              <a:cxnSpLocks/>
            </p:cNvCxnSpPr>
            <p:nvPr/>
          </p:nvCxnSpPr>
          <p:spPr>
            <a:xfrm>
              <a:off x="10045056" y="3068960"/>
              <a:ext cx="37272" cy="98784"/>
            </a:xfrm>
            <a:prstGeom prst="line">
              <a:avLst/>
            </a:prstGeom>
            <a:ln w="31750" cap="rnd">
              <a:solidFill>
                <a:srgbClr val="C9002C"/>
              </a:solidFill>
            </a:ln>
          </p:spPr>
          <p:style>
            <a:lnRef idx="1">
              <a:schemeClr val="accent1"/>
            </a:lnRef>
            <a:fillRef idx="0">
              <a:schemeClr val="accent1"/>
            </a:fillRef>
            <a:effectRef idx="0">
              <a:schemeClr val="accent1"/>
            </a:effectRef>
            <a:fontRef idx="minor">
              <a:schemeClr val="tx1"/>
            </a:fontRef>
          </p:style>
        </p:cxnSp>
      </p:grpSp>
      <p:pic>
        <p:nvPicPr>
          <p:cNvPr id="35" name="グラフィックス 34" descr="矢印: 反時計回りの曲線 単色塗りつぶし">
            <a:extLst>
              <a:ext uri="{FF2B5EF4-FFF2-40B4-BE49-F238E27FC236}">
                <a16:creationId xmlns:a16="http://schemas.microsoft.com/office/drawing/2014/main" id="{29EC960D-4B14-B6FD-1823-C77B31CC7A9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3606701">
            <a:off x="6280760" y="3867553"/>
            <a:ext cx="537972" cy="537972"/>
          </a:xfrm>
          <a:prstGeom prst="rect">
            <a:avLst/>
          </a:prstGeom>
          <a:effectLst>
            <a:outerShdw dist="50800" dir="2700000" algn="tl" rotWithShape="0">
              <a:schemeClr val="bg1"/>
            </a:outerShdw>
          </a:effectLst>
        </p:spPr>
      </p:pic>
      <p:sp>
        <p:nvSpPr>
          <p:cNvPr id="36" name="テキスト ボックス 35">
            <a:extLst>
              <a:ext uri="{FF2B5EF4-FFF2-40B4-BE49-F238E27FC236}">
                <a16:creationId xmlns:a16="http://schemas.microsoft.com/office/drawing/2014/main" id="{E656EE28-1A63-6D1E-9FB3-C5944EA63168}"/>
              </a:ext>
            </a:extLst>
          </p:cNvPr>
          <p:cNvSpPr txBox="1"/>
          <p:nvPr/>
        </p:nvSpPr>
        <p:spPr>
          <a:xfrm>
            <a:off x="6763316" y="4592794"/>
            <a:ext cx="734500" cy="687661"/>
          </a:xfrm>
          <a:prstGeom prst="roundRect">
            <a:avLst>
              <a:gd name="adj" fmla="val 50000"/>
            </a:avLst>
          </a:prstGeom>
          <a:solidFill>
            <a:srgbClr val="FFFFFF"/>
          </a:solidFill>
          <a:ln w="19050">
            <a:solidFill>
              <a:schemeClr val="bg2"/>
            </a:solidFill>
          </a:ln>
        </p:spPr>
        <p:txBody>
          <a:bodyPr wrap="none" tIns="72000" bIns="0" rtlCol="0" anchor="ctr">
            <a:noAutofit/>
          </a:bodyPr>
          <a:lstStyle/>
          <a:p>
            <a:pPr algn="ctr">
              <a:lnSpc>
                <a:spcPct val="90000"/>
              </a:lnSpc>
            </a:pPr>
            <a:r>
              <a:rPr lang="en-US" altLang="ja-JP" sz="1600" b="1" spc="20" dirty="0">
                <a:solidFill>
                  <a:schemeClr val="bg2">
                    <a:lumMod val="75000"/>
                  </a:schemeClr>
                </a:solidFill>
                <a:latin typeface="+mn-ea"/>
              </a:rPr>
              <a:t>134</a:t>
            </a:r>
            <a:r>
              <a:rPr kumimoji="1" lang="ja-JP" altLang="en-US" sz="900" b="1" spc="20">
                <a:solidFill>
                  <a:schemeClr val="bg2">
                    <a:lumMod val="75000"/>
                  </a:schemeClr>
                </a:solidFill>
                <a:latin typeface="+mn-ea"/>
              </a:rPr>
              <a:t>％</a:t>
            </a:r>
            <a:endParaRPr kumimoji="1" lang="en-US" altLang="ja-JP" sz="900" b="1" spc="20" dirty="0">
              <a:solidFill>
                <a:schemeClr val="bg2">
                  <a:lumMod val="75000"/>
                </a:schemeClr>
              </a:solidFill>
              <a:latin typeface="+mn-ea"/>
            </a:endParaRPr>
          </a:p>
        </p:txBody>
      </p:sp>
      <p:sp>
        <p:nvSpPr>
          <p:cNvPr id="37" name="円/楕円 36">
            <a:extLst>
              <a:ext uri="{FF2B5EF4-FFF2-40B4-BE49-F238E27FC236}">
                <a16:creationId xmlns:a16="http://schemas.microsoft.com/office/drawing/2014/main" id="{3AB893C2-15F1-E4FF-25FF-E2591D3CEECC}"/>
              </a:ext>
            </a:extLst>
          </p:cNvPr>
          <p:cNvSpPr/>
          <p:nvPr/>
        </p:nvSpPr>
        <p:spPr>
          <a:xfrm>
            <a:off x="7619785" y="3780129"/>
            <a:ext cx="1034618" cy="1034618"/>
          </a:xfrm>
          <a:prstGeom prst="ellipse">
            <a:avLst/>
          </a:prstGeom>
          <a:solidFill>
            <a:srgbClr val="C9002C"/>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lvl="0" algn="ctr">
              <a:lnSpc>
                <a:spcPct val="90000"/>
              </a:lnSpc>
            </a:pPr>
            <a:r>
              <a:rPr lang="en-US" altLang="ja-JP" sz="2800" b="1" dirty="0">
                <a:solidFill>
                  <a:srgbClr val="FFFFFF"/>
                </a:solidFill>
              </a:rPr>
              <a:t>137</a:t>
            </a:r>
            <a:r>
              <a:rPr lang="ja-JP" altLang="en-US" sz="1200" b="1">
                <a:solidFill>
                  <a:srgbClr val="FFFFFF"/>
                </a:solidFill>
              </a:rPr>
              <a:t>％</a:t>
            </a:r>
            <a:endParaRPr lang="ja-JP" altLang="en-US" sz="2000" b="1">
              <a:solidFill>
                <a:srgbClr val="FFFFFF"/>
              </a:solidFill>
            </a:endParaRPr>
          </a:p>
        </p:txBody>
      </p:sp>
      <p:grpSp>
        <p:nvGrpSpPr>
          <p:cNvPr id="38" name="グループ化 37">
            <a:extLst>
              <a:ext uri="{FF2B5EF4-FFF2-40B4-BE49-F238E27FC236}">
                <a16:creationId xmlns:a16="http://schemas.microsoft.com/office/drawing/2014/main" id="{AD1A37CF-6A54-24EA-BEC8-8328073F75E0}"/>
              </a:ext>
            </a:extLst>
          </p:cNvPr>
          <p:cNvGrpSpPr>
            <a:grpSpLocks noChangeAspect="1"/>
          </p:cNvGrpSpPr>
          <p:nvPr/>
        </p:nvGrpSpPr>
        <p:grpSpPr>
          <a:xfrm rot="1930985">
            <a:off x="8454212" y="3736732"/>
            <a:ext cx="176116" cy="115539"/>
            <a:chOff x="10045056" y="3068960"/>
            <a:chExt cx="150577" cy="98784"/>
          </a:xfrm>
        </p:grpSpPr>
        <p:cxnSp>
          <p:nvCxnSpPr>
            <p:cNvPr id="40" name="直線コネクタ 39">
              <a:extLst>
                <a:ext uri="{FF2B5EF4-FFF2-40B4-BE49-F238E27FC236}">
                  <a16:creationId xmlns:a16="http://schemas.microsoft.com/office/drawing/2014/main" id="{C026EC99-F58C-B389-B3BB-189D92932218}"/>
                </a:ext>
              </a:extLst>
            </p:cNvPr>
            <p:cNvCxnSpPr>
              <a:cxnSpLocks/>
            </p:cNvCxnSpPr>
            <p:nvPr/>
          </p:nvCxnSpPr>
          <p:spPr>
            <a:xfrm flipH="1">
              <a:off x="10158361" y="3068960"/>
              <a:ext cx="37272" cy="98784"/>
            </a:xfrm>
            <a:prstGeom prst="line">
              <a:avLst/>
            </a:prstGeom>
            <a:ln w="31750" cap="rnd">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16AF32B5-1791-B5A0-DFD5-0FC88C9469AD}"/>
                </a:ext>
              </a:extLst>
            </p:cNvPr>
            <p:cNvCxnSpPr>
              <a:cxnSpLocks/>
            </p:cNvCxnSpPr>
            <p:nvPr/>
          </p:nvCxnSpPr>
          <p:spPr>
            <a:xfrm>
              <a:off x="10045056" y="3068960"/>
              <a:ext cx="37272" cy="98784"/>
            </a:xfrm>
            <a:prstGeom prst="line">
              <a:avLst/>
            </a:prstGeom>
            <a:ln w="31750" cap="rnd">
              <a:solidFill>
                <a:srgbClr val="C9002C"/>
              </a:solidFill>
            </a:ln>
          </p:spPr>
          <p:style>
            <a:lnRef idx="1">
              <a:schemeClr val="accent1"/>
            </a:lnRef>
            <a:fillRef idx="0">
              <a:schemeClr val="accent1"/>
            </a:fillRef>
            <a:effectRef idx="0">
              <a:schemeClr val="accent1"/>
            </a:effectRef>
            <a:fontRef idx="minor">
              <a:schemeClr val="tx1"/>
            </a:fontRef>
          </p:style>
        </p:cxnSp>
      </p:grpSp>
      <p:sp>
        <p:nvSpPr>
          <p:cNvPr id="50" name="テキスト ボックス 49">
            <a:extLst>
              <a:ext uri="{FF2B5EF4-FFF2-40B4-BE49-F238E27FC236}">
                <a16:creationId xmlns:a16="http://schemas.microsoft.com/office/drawing/2014/main" id="{C8EFBE5E-A1DB-0DE2-DA51-0514F6F37CA0}"/>
              </a:ext>
            </a:extLst>
          </p:cNvPr>
          <p:cNvSpPr txBox="1"/>
          <p:nvPr/>
        </p:nvSpPr>
        <p:spPr>
          <a:xfrm>
            <a:off x="5675277" y="6079102"/>
            <a:ext cx="5978437" cy="492443"/>
          </a:xfrm>
          <a:prstGeom prst="rect">
            <a:avLst/>
          </a:prstGeom>
          <a:noFill/>
        </p:spPr>
        <p:txBody>
          <a:bodyPr wrap="square" lIns="0" tIns="0" rIns="0" bIns="0">
            <a:spAutoFit/>
          </a:bodyPr>
          <a:lstStyle/>
          <a:p>
            <a:r>
              <a:rPr lang="en-US" altLang="ja-JP" sz="800" dirty="0">
                <a:solidFill>
                  <a:schemeClr val="bg1">
                    <a:lumMod val="50000"/>
                  </a:schemeClr>
                </a:solidFill>
                <a:latin typeface="メイリオ"/>
              </a:rPr>
              <a:t>※</a:t>
            </a:r>
            <a:r>
              <a:rPr lang="ja-JP" altLang="en-US" sz="800" dirty="0">
                <a:solidFill>
                  <a:schemeClr val="bg1">
                    <a:lumMod val="50000"/>
                  </a:schemeClr>
                </a:solidFill>
                <a:latin typeface="メイリオ"/>
              </a:rPr>
              <a:t>出典：</a:t>
            </a:r>
            <a:r>
              <a:rPr lang="en-US" altLang="ja-JP" sz="800" dirty="0">
                <a:solidFill>
                  <a:schemeClr val="bg1">
                    <a:lumMod val="50000"/>
                  </a:schemeClr>
                </a:solidFill>
                <a:latin typeface="メイリオ"/>
              </a:rPr>
              <a:t>LINE</a:t>
            </a:r>
            <a:r>
              <a:rPr lang="ja-JP" altLang="en-US" sz="800" dirty="0">
                <a:solidFill>
                  <a:schemeClr val="bg1">
                    <a:lumMod val="50000"/>
                  </a:schemeClr>
                </a:solidFill>
                <a:latin typeface="メイリオ"/>
              </a:rPr>
              <a:t>ヤフー自主調査 </a:t>
            </a:r>
            <a:r>
              <a:rPr lang="en-US" altLang="ja-JP" sz="800" dirty="0">
                <a:solidFill>
                  <a:schemeClr val="bg1">
                    <a:lumMod val="50000"/>
                  </a:schemeClr>
                </a:solidFill>
                <a:latin typeface="メイリオ"/>
              </a:rPr>
              <a:t>(</a:t>
            </a:r>
            <a:r>
              <a:rPr lang="ja-JP" altLang="en-US" sz="800" dirty="0">
                <a:solidFill>
                  <a:schemeClr val="bg1">
                    <a:lumMod val="50000"/>
                  </a:schemeClr>
                </a:solidFill>
                <a:latin typeface="メイリオ"/>
              </a:rPr>
              <a:t>マクロミルモニターを通じてのアンケート調査 </a:t>
            </a:r>
            <a:r>
              <a:rPr lang="en-US" altLang="ja-JP" sz="800" dirty="0">
                <a:solidFill>
                  <a:schemeClr val="bg1">
                    <a:lumMod val="50000"/>
                  </a:schemeClr>
                </a:solidFill>
                <a:latin typeface="メイリオ"/>
              </a:rPr>
              <a:t>2022</a:t>
            </a:r>
            <a:r>
              <a:rPr lang="ja-JP" altLang="en-US" sz="800" dirty="0">
                <a:solidFill>
                  <a:schemeClr val="bg1">
                    <a:lumMod val="50000"/>
                  </a:schemeClr>
                </a:solidFill>
                <a:latin typeface="メイリオ"/>
              </a:rPr>
              <a:t>年</a:t>
            </a:r>
            <a:r>
              <a:rPr lang="en-US" altLang="ja-JP" sz="800" dirty="0">
                <a:solidFill>
                  <a:schemeClr val="bg1">
                    <a:lumMod val="50000"/>
                  </a:schemeClr>
                </a:solidFill>
                <a:latin typeface="メイリオ"/>
              </a:rPr>
              <a:t>1</a:t>
            </a:r>
            <a:r>
              <a:rPr lang="ja-JP" altLang="en-US" sz="800" dirty="0">
                <a:solidFill>
                  <a:schemeClr val="bg1">
                    <a:lumMod val="50000"/>
                  </a:schemeClr>
                </a:solidFill>
                <a:latin typeface="メイリオ"/>
              </a:rPr>
              <a:t>月実施、</a:t>
            </a:r>
            <a:r>
              <a:rPr lang="en-US" altLang="ja-JP" sz="800" dirty="0">
                <a:solidFill>
                  <a:schemeClr val="bg1">
                    <a:lumMod val="50000"/>
                  </a:schemeClr>
                </a:solidFill>
                <a:latin typeface="メイリオ"/>
              </a:rPr>
              <a:t>N</a:t>
            </a:r>
            <a:r>
              <a:rPr lang="ja-JP" altLang="en-US" sz="800" dirty="0">
                <a:solidFill>
                  <a:schemeClr val="bg1">
                    <a:lumMod val="50000"/>
                  </a:schemeClr>
                </a:solidFill>
                <a:latin typeface="メイリオ"/>
              </a:rPr>
              <a:t>：</a:t>
            </a:r>
            <a:r>
              <a:rPr lang="en-US" altLang="ja-JP" sz="800" dirty="0">
                <a:solidFill>
                  <a:schemeClr val="bg1">
                    <a:lumMod val="50000"/>
                  </a:schemeClr>
                </a:solidFill>
                <a:latin typeface="メイリオ"/>
              </a:rPr>
              <a:t>1030</a:t>
            </a:r>
            <a:r>
              <a:rPr lang="ja-JP" altLang="en-US" sz="800" dirty="0">
                <a:solidFill>
                  <a:schemeClr val="bg1">
                    <a:lumMod val="50000"/>
                  </a:schemeClr>
                </a:solidFill>
                <a:latin typeface="メイリオ"/>
              </a:rPr>
              <a:t>サンプル</a:t>
            </a:r>
            <a:r>
              <a:rPr lang="en-US" altLang="ja-JP" sz="800" dirty="0">
                <a:solidFill>
                  <a:schemeClr val="bg1">
                    <a:lumMod val="50000"/>
                  </a:schemeClr>
                </a:solidFill>
                <a:latin typeface="メイリオ"/>
              </a:rPr>
              <a:t>)</a:t>
            </a:r>
          </a:p>
          <a:p>
            <a:r>
              <a:rPr lang="en-US" altLang="ja-JP" sz="800" dirty="0">
                <a:solidFill>
                  <a:schemeClr val="bg1">
                    <a:lumMod val="50000"/>
                  </a:schemeClr>
                </a:solidFill>
                <a:latin typeface="メイリオ"/>
              </a:rPr>
              <a:t>※1</a:t>
            </a:r>
            <a:r>
              <a:rPr lang="ja-JP" altLang="en-US" sz="800" dirty="0">
                <a:solidFill>
                  <a:schemeClr val="bg1">
                    <a:lumMod val="50000"/>
                  </a:schemeClr>
                </a:solidFill>
                <a:latin typeface="メイリオ"/>
              </a:rPr>
              <a:t> </a:t>
            </a:r>
            <a:r>
              <a:rPr lang="en-US" altLang="ja-JP" sz="800" dirty="0">
                <a:solidFill>
                  <a:schemeClr val="bg1">
                    <a:lumMod val="50000"/>
                  </a:schemeClr>
                </a:solidFill>
                <a:latin typeface="メイリオ"/>
              </a:rPr>
              <a:t>Q</a:t>
            </a:r>
            <a:r>
              <a:rPr lang="ja-JP" altLang="en-US" sz="800" dirty="0">
                <a:solidFill>
                  <a:schemeClr val="bg1">
                    <a:lumMod val="50000"/>
                  </a:schemeClr>
                </a:solidFill>
                <a:latin typeface="メイリオ"/>
              </a:rPr>
              <a:t>：こちらの広告を</a:t>
            </a:r>
            <a:r>
              <a:rPr lang="en-US" altLang="ja-JP" sz="800" dirty="0">
                <a:solidFill>
                  <a:schemeClr val="bg1">
                    <a:lumMod val="50000"/>
                  </a:schemeClr>
                </a:solidFill>
                <a:latin typeface="メイリオ"/>
              </a:rPr>
              <a:t>Yahoo! JAPAN</a:t>
            </a:r>
            <a:r>
              <a:rPr lang="ja-JP" altLang="en-US" sz="800" dirty="0">
                <a:solidFill>
                  <a:schemeClr val="bg1">
                    <a:lumMod val="50000"/>
                  </a:schemeClr>
                </a:solidFill>
                <a:latin typeface="メイリオ"/>
              </a:rPr>
              <a:t>トップページでご覧になったことがありますか。 </a:t>
            </a:r>
            <a:br>
              <a:rPr lang="en-US" altLang="ja-JP" sz="800" dirty="0">
                <a:solidFill>
                  <a:schemeClr val="bg1">
                    <a:lumMod val="50000"/>
                  </a:schemeClr>
                </a:solidFill>
                <a:latin typeface="メイリオ"/>
              </a:rPr>
            </a:br>
            <a:r>
              <a:rPr lang="en-US" altLang="ja-JP" sz="800" dirty="0">
                <a:solidFill>
                  <a:schemeClr val="bg1">
                    <a:lumMod val="50000"/>
                  </a:schemeClr>
                </a:solidFill>
                <a:latin typeface="メイリオ"/>
              </a:rPr>
              <a:t>         </a:t>
            </a:r>
            <a:r>
              <a:rPr lang="ja-JP" altLang="en-US" sz="800" dirty="0">
                <a:solidFill>
                  <a:schemeClr val="bg1">
                    <a:lumMod val="50000"/>
                  </a:schemeClr>
                </a:solidFill>
                <a:latin typeface="メイリオ"/>
              </a:rPr>
              <a:t>「見たことがある」「見たことがある気がする」の回答</a:t>
            </a:r>
            <a:br>
              <a:rPr lang="en-US" altLang="ja-JP" sz="800" dirty="0">
                <a:solidFill>
                  <a:schemeClr val="bg1">
                    <a:lumMod val="50000"/>
                  </a:schemeClr>
                </a:solidFill>
                <a:latin typeface="メイリオ"/>
              </a:rPr>
            </a:br>
            <a:r>
              <a:rPr lang="en-US" altLang="ja-JP" sz="800" dirty="0">
                <a:solidFill>
                  <a:schemeClr val="bg1">
                    <a:lumMod val="50000"/>
                  </a:schemeClr>
                </a:solidFill>
                <a:latin typeface="メイリオ"/>
              </a:rPr>
              <a:t>※2 Q</a:t>
            </a:r>
            <a:r>
              <a:rPr lang="ja-JP" altLang="en-US" sz="800" dirty="0">
                <a:solidFill>
                  <a:schemeClr val="bg1">
                    <a:lumMod val="50000"/>
                  </a:schemeClr>
                </a:solidFill>
                <a:latin typeface="メイリオ"/>
              </a:rPr>
              <a:t>：こちらの広告に対して、どのように感じましたか。「広告が印象に残った」の項目で「そう思う」の回答</a:t>
            </a:r>
          </a:p>
        </p:txBody>
      </p:sp>
    </p:spTree>
    <p:extLst>
      <p:ext uri="{BB962C8B-B14F-4D97-AF65-F5344CB8AC3E}">
        <p14:creationId xmlns:p14="http://schemas.microsoft.com/office/powerpoint/2010/main" val="15674955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wrap="none"/>
          <a:lstStyle/>
          <a:p>
            <a:r>
              <a:rPr kumimoji="1" lang="ja-JP" altLang="en-US" spc="0">
                <a:solidFill>
                  <a:srgbClr val="FFFFFF"/>
                </a:solidFill>
              </a:rPr>
              <a:t>クリエイティブ</a:t>
            </a:r>
            <a:endParaRPr kumimoji="1" lang="en-US" altLang="ja-JP" spc="0" dirty="0">
              <a:solidFill>
                <a:srgbClr val="FFFFFF"/>
              </a:solidFill>
            </a:endParaRPr>
          </a:p>
          <a:p>
            <a:r>
              <a:rPr kumimoji="1" lang="ja-JP" altLang="en-US" spc="0">
                <a:solidFill>
                  <a:srgbClr val="FFFFFF"/>
                </a:solidFill>
              </a:rPr>
              <a:t>企画</a:t>
            </a:r>
          </a:p>
        </p:txBody>
      </p:sp>
      <p:pic>
        <p:nvPicPr>
          <p:cNvPr id="7" name="図プレースホルダー 6">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en" altLang="ja-JP" dirty="0">
                <a:solidFill>
                  <a:schemeClr val="accent6"/>
                </a:solidFill>
              </a:rPr>
              <a:t>TOPIC</a:t>
            </a:r>
            <a:r>
              <a:rPr lang="ja-JP" altLang="en"/>
              <a:t>「</a:t>
            </a:r>
            <a:r>
              <a:rPr lang="ja-JP" altLang="en-US"/>
              <a:t>トップページインタラクション企画」の実績</a:t>
            </a:r>
          </a:p>
        </p:txBody>
      </p:sp>
      <p:sp>
        <p:nvSpPr>
          <p:cNvPr id="41" name="四角形: 1 つの角を切り取る 3">
            <a:extLst>
              <a:ext uri="{FF2B5EF4-FFF2-40B4-BE49-F238E27FC236}">
                <a16:creationId xmlns:a16="http://schemas.microsoft.com/office/drawing/2014/main" id="{EFC768F4-5A9B-CB07-D07A-5062D34D2A94}"/>
              </a:ext>
            </a:extLst>
          </p:cNvPr>
          <p:cNvSpPr/>
          <p:nvPr/>
        </p:nvSpPr>
        <p:spPr>
          <a:xfrm>
            <a:off x="479425" y="1089025"/>
            <a:ext cx="11233150" cy="1273240"/>
          </a:xfrm>
          <a:prstGeom prst="rect">
            <a:avLst/>
          </a:prstGeom>
          <a:solidFill>
            <a:schemeClr val="accent2"/>
          </a:solidFill>
          <a:ln w="9525">
            <a:solidFill>
              <a:schemeClr val="accent6"/>
            </a:solidFill>
          </a:ln>
          <a:effectLst>
            <a:outerShdw blurRad="50800" dist="381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a:solidFill>
                  <a:schemeClr val="accent3"/>
                </a:solidFill>
                <a:latin typeface="Meiryo" panose="020B0604030504040204" pitchFamily="34" charset="-128"/>
                <a:ea typeface="Meiryo" panose="020B0604030504040204" pitchFamily="34" charset="-128"/>
              </a:rPr>
              <a:t>インタラクション機能を持たないスマートフォン版ブランドパネルとの配信比較では、</a:t>
            </a:r>
          </a:p>
          <a:p>
            <a:pPr algn="ctr">
              <a:lnSpc>
                <a:spcPct val="120000"/>
              </a:lnSpc>
            </a:pPr>
            <a:r>
              <a:rPr kumimoji="1" lang="ja-JP" altLang="en-US" sz="1600">
                <a:solidFill>
                  <a:schemeClr val="accent3"/>
                </a:solidFill>
                <a:latin typeface="Meiryo" panose="020B0604030504040204" pitchFamily="34" charset="-128"/>
                <a:ea typeface="Meiryo" panose="020B0604030504040204" pitchFamily="34" charset="-128"/>
              </a:rPr>
              <a:t>自動車購入関心層の</a:t>
            </a:r>
            <a:r>
              <a:rPr kumimoji="1" lang="ja-JP" altLang="en-US" sz="2000" b="1">
                <a:solidFill>
                  <a:schemeClr val="accent6"/>
                </a:solidFill>
                <a:latin typeface="Meiryo" panose="020B0604030504040204" pitchFamily="34" charset="-128"/>
                <a:ea typeface="Meiryo" panose="020B0604030504040204" pitchFamily="34" charset="-128"/>
              </a:rPr>
              <a:t>興味関心、ブランド好意度、購入意向</a:t>
            </a:r>
            <a:r>
              <a:rPr kumimoji="1" lang="ja-JP" altLang="en-US" sz="1600">
                <a:solidFill>
                  <a:schemeClr val="accent3"/>
                </a:solidFill>
                <a:latin typeface="Meiryo" panose="020B0604030504040204" pitchFamily="34" charset="-128"/>
                <a:ea typeface="Meiryo" panose="020B0604030504040204" pitchFamily="34" charset="-128"/>
              </a:rPr>
              <a:t>がリフトする結果に。</a:t>
            </a:r>
          </a:p>
          <a:p>
            <a:pPr algn="ctr">
              <a:lnSpc>
                <a:spcPct val="120000"/>
              </a:lnSpc>
            </a:pPr>
            <a:r>
              <a:rPr kumimoji="1" lang="ja-JP" altLang="en-US" sz="1600">
                <a:solidFill>
                  <a:schemeClr val="accent3"/>
                </a:solidFill>
                <a:latin typeface="Meiryo" panose="020B0604030504040204" pitchFamily="34" charset="-128"/>
                <a:ea typeface="Meiryo" panose="020B0604030504040204" pitchFamily="34" charset="-128"/>
              </a:rPr>
              <a:t>顕在層が気にする細部のデザインまで伝えられるため態度変容促進に繋がった。</a:t>
            </a:r>
          </a:p>
        </p:txBody>
      </p:sp>
      <p:sp>
        <p:nvSpPr>
          <p:cNvPr id="11" name="テキスト ボックス 10">
            <a:extLst>
              <a:ext uri="{FF2B5EF4-FFF2-40B4-BE49-F238E27FC236}">
                <a16:creationId xmlns:a16="http://schemas.microsoft.com/office/drawing/2014/main" id="{97D21DD0-1A65-A932-87A8-1110935FDD47}"/>
              </a:ext>
            </a:extLst>
          </p:cNvPr>
          <p:cNvSpPr txBox="1"/>
          <p:nvPr/>
        </p:nvSpPr>
        <p:spPr>
          <a:xfrm>
            <a:off x="2393313" y="6051445"/>
            <a:ext cx="1460336" cy="406265"/>
          </a:xfrm>
          <a:prstGeom prst="rect">
            <a:avLst/>
          </a:prstGeom>
          <a:noFill/>
        </p:spPr>
        <p:txBody>
          <a:bodyPr wrap="none" lIns="0" tIns="0" rIns="0" bIns="0">
            <a:spAutoFit/>
          </a:bodyPr>
          <a:lstStyle/>
          <a:p>
            <a:pPr>
              <a:lnSpc>
                <a:spcPct val="110000"/>
              </a:lnSpc>
            </a:pPr>
            <a:r>
              <a:rPr lang="en-US" altLang="ja-JP" sz="800" dirty="0">
                <a:solidFill>
                  <a:schemeClr val="bg1">
                    <a:lumMod val="50000"/>
                  </a:schemeClr>
                </a:solidFill>
                <a:latin typeface="メイリオ"/>
              </a:rPr>
              <a:t>※</a:t>
            </a:r>
            <a:r>
              <a:rPr lang="ja-JP" altLang="en-US" sz="800" dirty="0">
                <a:solidFill>
                  <a:schemeClr val="bg1">
                    <a:lumMod val="50000"/>
                  </a:schemeClr>
                </a:solidFill>
                <a:latin typeface="メイリオ"/>
              </a:rPr>
              <a:t>左記画像はイメージです</a:t>
            </a:r>
            <a:endParaRPr lang="en-US" altLang="ja-JP" sz="800" dirty="0">
              <a:solidFill>
                <a:schemeClr val="bg1">
                  <a:lumMod val="50000"/>
                </a:schemeClr>
              </a:solidFill>
              <a:latin typeface="メイリオ"/>
            </a:endParaRPr>
          </a:p>
          <a:p>
            <a:pPr>
              <a:lnSpc>
                <a:spcPct val="110000"/>
              </a:lnSpc>
            </a:pPr>
            <a:r>
              <a:rPr lang="en-US" altLang="ja-JP" sz="800" dirty="0">
                <a:solidFill>
                  <a:schemeClr val="bg1">
                    <a:lumMod val="50000"/>
                  </a:schemeClr>
                </a:solidFill>
                <a:latin typeface="メイリオ"/>
              </a:rPr>
              <a:t>※PC</a:t>
            </a:r>
            <a:r>
              <a:rPr lang="ja-JP" altLang="en-US" sz="800" dirty="0">
                <a:solidFill>
                  <a:schemeClr val="bg1">
                    <a:lumMod val="50000"/>
                  </a:schemeClr>
                </a:solidFill>
                <a:latin typeface="メイリオ"/>
              </a:rPr>
              <a:t>はパソコンの略です</a:t>
            </a:r>
            <a:endParaRPr lang="en-US" altLang="ja-JP" sz="800" dirty="0">
              <a:solidFill>
                <a:schemeClr val="bg1">
                  <a:lumMod val="50000"/>
                </a:schemeClr>
              </a:solidFill>
              <a:latin typeface="メイリオ"/>
            </a:endParaRPr>
          </a:p>
          <a:p>
            <a:pPr>
              <a:lnSpc>
                <a:spcPct val="110000"/>
              </a:lnSpc>
            </a:pPr>
            <a:r>
              <a:rPr lang="en-US" altLang="ja-JP" sz="800" dirty="0">
                <a:solidFill>
                  <a:schemeClr val="bg1">
                    <a:lumMod val="50000"/>
                  </a:schemeClr>
                </a:solidFill>
                <a:latin typeface="メイリオ"/>
              </a:rPr>
              <a:t>※SP</a:t>
            </a:r>
            <a:r>
              <a:rPr lang="ja-JP" altLang="en-US" sz="800" dirty="0">
                <a:solidFill>
                  <a:schemeClr val="bg1">
                    <a:lumMod val="50000"/>
                  </a:schemeClr>
                </a:solidFill>
                <a:latin typeface="メイリオ"/>
              </a:rPr>
              <a:t>はスマートフォンの略です</a:t>
            </a:r>
            <a:endParaRPr lang="en-US" altLang="ja-JP" sz="800" dirty="0">
              <a:solidFill>
                <a:schemeClr val="bg1">
                  <a:lumMod val="50000"/>
                </a:schemeClr>
              </a:solidFill>
              <a:latin typeface="メイリオ"/>
            </a:endParaRPr>
          </a:p>
        </p:txBody>
      </p:sp>
      <p:grpSp>
        <p:nvGrpSpPr>
          <p:cNvPr id="4" name="グループ化 3">
            <a:extLst>
              <a:ext uri="{FF2B5EF4-FFF2-40B4-BE49-F238E27FC236}">
                <a16:creationId xmlns:a16="http://schemas.microsoft.com/office/drawing/2014/main" id="{75453766-3C58-3332-5825-E293B89C142F}"/>
              </a:ext>
            </a:extLst>
          </p:cNvPr>
          <p:cNvGrpSpPr/>
          <p:nvPr/>
        </p:nvGrpSpPr>
        <p:grpSpPr>
          <a:xfrm>
            <a:off x="823988" y="3012953"/>
            <a:ext cx="2511263" cy="1847339"/>
            <a:chOff x="495173" y="2592042"/>
            <a:chExt cx="3924814" cy="2887177"/>
          </a:xfrm>
        </p:grpSpPr>
        <p:pic>
          <p:nvPicPr>
            <p:cNvPr id="6" name="図 5" descr="グラフィカル ユーザー インターフェイス, Web サイト&#10;&#10;自動的に生成された説明">
              <a:extLst>
                <a:ext uri="{FF2B5EF4-FFF2-40B4-BE49-F238E27FC236}">
                  <a16:creationId xmlns:a16="http://schemas.microsoft.com/office/drawing/2014/main" id="{7A01800C-01EB-9EDE-07A5-AE45F7A9E8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173" y="2592042"/>
              <a:ext cx="2782983" cy="2136758"/>
            </a:xfrm>
            <a:prstGeom prst="rect">
              <a:avLst/>
            </a:prstGeom>
            <a:effectLst>
              <a:outerShdw blurRad="50800" dist="25400" dir="2700000" algn="tl" rotWithShape="0">
                <a:schemeClr val="tx1">
                  <a:alpha val="40000"/>
                </a:schemeClr>
              </a:outerShdw>
            </a:effectLst>
          </p:spPr>
        </p:pic>
        <p:pic>
          <p:nvPicPr>
            <p:cNvPr id="17" name="図 16" descr="グラフィカル ユーザー インターフェイス, Web サイト&#10;&#10;自動的に生成された説明">
              <a:extLst>
                <a:ext uri="{FF2B5EF4-FFF2-40B4-BE49-F238E27FC236}">
                  <a16:creationId xmlns:a16="http://schemas.microsoft.com/office/drawing/2014/main" id="{B30D6F9E-629E-E1F6-8056-B6062F8C6E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5707" y="3503378"/>
              <a:ext cx="2944280" cy="1975841"/>
            </a:xfrm>
            <a:prstGeom prst="rect">
              <a:avLst/>
            </a:prstGeom>
            <a:ln w="12700">
              <a:solidFill>
                <a:schemeClr val="bg1">
                  <a:lumMod val="95000"/>
                </a:schemeClr>
              </a:solidFill>
            </a:ln>
            <a:effectLst>
              <a:outerShdw blurRad="50800" dist="25400" dir="2700000" algn="tl" rotWithShape="0">
                <a:schemeClr val="tx1">
                  <a:alpha val="40000"/>
                </a:schemeClr>
              </a:outerShdw>
            </a:effectLst>
          </p:spPr>
        </p:pic>
      </p:grpSp>
      <p:sp>
        <p:nvSpPr>
          <p:cNvPr id="27" name="object 39">
            <a:extLst>
              <a:ext uri="{FF2B5EF4-FFF2-40B4-BE49-F238E27FC236}">
                <a16:creationId xmlns:a16="http://schemas.microsoft.com/office/drawing/2014/main" id="{B2464B67-2FF6-F401-7D9A-68BE73D2BABF}"/>
              </a:ext>
            </a:extLst>
          </p:cNvPr>
          <p:cNvSpPr/>
          <p:nvPr/>
        </p:nvSpPr>
        <p:spPr>
          <a:xfrm>
            <a:off x="6469152" y="2650267"/>
            <a:ext cx="2556000" cy="424073"/>
          </a:xfrm>
          <a:prstGeom prst="roundRect">
            <a:avLst>
              <a:gd name="adj" fmla="val 50000"/>
            </a:avLst>
          </a:prstGeom>
          <a:solidFill>
            <a:schemeClr val="tx1">
              <a:lumMod val="65000"/>
              <a:lumOff val="35000"/>
            </a:scheme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400" spc="300">
                <a:solidFill>
                  <a:schemeClr val="bg1"/>
                </a:solidFill>
                <a:latin typeface="Meiryo" panose="020B0604030504040204" pitchFamily="34" charset="-128"/>
                <a:ea typeface="Meiryo" panose="020B0604030504040204" pitchFamily="34" charset="-128"/>
                <a:cs typeface="+mn-lt"/>
              </a:rPr>
              <a:t>ブランド好意度</a:t>
            </a:r>
            <a:r>
              <a:rPr lang="en-US" altLang="ja-JP" sz="800" spc="300" dirty="0">
                <a:solidFill>
                  <a:schemeClr val="bg1"/>
                </a:solidFill>
                <a:latin typeface="Meiryo" panose="020B0604030504040204" pitchFamily="34" charset="-128"/>
                <a:ea typeface="Meiryo" panose="020B0604030504040204" pitchFamily="34" charset="-128"/>
              </a:rPr>
              <a:t>※2</a:t>
            </a:r>
            <a:endParaRPr lang="en-US" altLang="ja-JP" sz="800" spc="300" dirty="0">
              <a:solidFill>
                <a:schemeClr val="bg1"/>
              </a:solidFill>
              <a:latin typeface="Meiryo" panose="020B0604030504040204" pitchFamily="34" charset="-128"/>
              <a:ea typeface="Meiryo" panose="020B0604030504040204" pitchFamily="34" charset="-128"/>
              <a:cs typeface="+mn-lt"/>
            </a:endParaRPr>
          </a:p>
        </p:txBody>
      </p:sp>
      <p:sp>
        <p:nvSpPr>
          <p:cNvPr id="28" name="object 39">
            <a:extLst>
              <a:ext uri="{FF2B5EF4-FFF2-40B4-BE49-F238E27FC236}">
                <a16:creationId xmlns:a16="http://schemas.microsoft.com/office/drawing/2014/main" id="{BFB7CF74-AE4C-DEF1-6241-A3D8F7C3BCC6}"/>
              </a:ext>
            </a:extLst>
          </p:cNvPr>
          <p:cNvSpPr/>
          <p:nvPr/>
        </p:nvSpPr>
        <p:spPr>
          <a:xfrm>
            <a:off x="9156575" y="2674638"/>
            <a:ext cx="2556000" cy="424073"/>
          </a:xfrm>
          <a:prstGeom prst="roundRect">
            <a:avLst>
              <a:gd name="adj" fmla="val 50000"/>
            </a:avLst>
          </a:prstGeom>
          <a:solidFill>
            <a:schemeClr val="tx1">
              <a:lumMod val="65000"/>
              <a:lumOff val="35000"/>
            </a:scheme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algn="ctr">
              <a:defRPr/>
            </a:pPr>
            <a:r>
              <a:rPr lang="ja-JP" altLang="en-US" sz="1400" spc="300">
                <a:solidFill>
                  <a:schemeClr val="bg1"/>
                </a:solidFill>
                <a:latin typeface="Meiryo" panose="020B0604030504040204" pitchFamily="34" charset="-128"/>
                <a:ea typeface="Meiryo" panose="020B0604030504040204" pitchFamily="34" charset="-128"/>
                <a:cs typeface="+mn-lt"/>
              </a:rPr>
              <a:t>商品購入意向</a:t>
            </a:r>
            <a:r>
              <a:rPr lang="en-US" altLang="ja-JP" sz="800" spc="300" dirty="0">
                <a:solidFill>
                  <a:schemeClr val="bg1"/>
                </a:solidFill>
                <a:latin typeface="Meiryo" panose="020B0604030504040204" pitchFamily="34" charset="-128"/>
                <a:ea typeface="Meiryo" panose="020B0604030504040204" pitchFamily="34" charset="-128"/>
              </a:rPr>
              <a:t>※3</a:t>
            </a:r>
            <a:endParaRPr lang="en-US" altLang="ja-JP" sz="800" spc="300" dirty="0">
              <a:solidFill>
                <a:schemeClr val="bg1"/>
              </a:solidFill>
              <a:latin typeface="Meiryo" panose="020B0604030504040204" pitchFamily="34" charset="-128"/>
              <a:ea typeface="Meiryo" panose="020B0604030504040204" pitchFamily="34" charset="-128"/>
              <a:cs typeface="+mn-lt"/>
            </a:endParaRPr>
          </a:p>
        </p:txBody>
      </p:sp>
      <p:grpSp>
        <p:nvGrpSpPr>
          <p:cNvPr id="5" name="グループ化 4">
            <a:extLst>
              <a:ext uri="{FF2B5EF4-FFF2-40B4-BE49-F238E27FC236}">
                <a16:creationId xmlns:a16="http://schemas.microsoft.com/office/drawing/2014/main" id="{7FCD8BFF-33BB-5525-7AB3-F4F0F903FAD1}"/>
              </a:ext>
            </a:extLst>
          </p:cNvPr>
          <p:cNvGrpSpPr/>
          <p:nvPr/>
        </p:nvGrpSpPr>
        <p:grpSpPr>
          <a:xfrm>
            <a:off x="660462" y="4951750"/>
            <a:ext cx="1586851" cy="1609387"/>
            <a:chOff x="1102122" y="4725143"/>
            <a:chExt cx="1983564" cy="2011734"/>
          </a:xfrm>
        </p:grpSpPr>
        <p:pic>
          <p:nvPicPr>
            <p:cNvPr id="9" name="図 8">
              <a:extLst>
                <a:ext uri="{FF2B5EF4-FFF2-40B4-BE49-F238E27FC236}">
                  <a16:creationId xmlns:a16="http://schemas.microsoft.com/office/drawing/2014/main" id="{312A0BB6-218A-3188-49FE-9FE8AAA83EA6}"/>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b="46733"/>
            <a:stretch/>
          </p:blipFill>
          <p:spPr>
            <a:xfrm>
              <a:off x="1102122" y="4725143"/>
              <a:ext cx="1983564" cy="2011734"/>
            </a:xfrm>
            <a:prstGeom prst="rect">
              <a:avLst/>
            </a:prstGeom>
          </p:spPr>
        </p:pic>
        <p:pic>
          <p:nvPicPr>
            <p:cNvPr id="10" name="図 9" descr="グラフィカル ユーザー インターフェイス, テキスト, アプリケーション&#10;&#10;自動的に生成された説明">
              <a:extLst>
                <a:ext uri="{FF2B5EF4-FFF2-40B4-BE49-F238E27FC236}">
                  <a16:creationId xmlns:a16="http://schemas.microsoft.com/office/drawing/2014/main" id="{61DF816E-0CBA-AFDD-50DD-E6AA5EBEA04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243951" y="5194953"/>
              <a:ext cx="1707106" cy="1541924"/>
            </a:xfrm>
            <a:prstGeom prst="rect">
              <a:avLst/>
            </a:prstGeom>
            <a:ln>
              <a:noFill/>
            </a:ln>
          </p:spPr>
        </p:pic>
        <p:pic>
          <p:nvPicPr>
            <p:cNvPr id="12" name="図 11">
              <a:extLst>
                <a:ext uri="{FF2B5EF4-FFF2-40B4-BE49-F238E27FC236}">
                  <a16:creationId xmlns:a16="http://schemas.microsoft.com/office/drawing/2014/main" id="{1131D165-8EBE-A0A5-1BC8-B1212802171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46138" y="5617777"/>
              <a:ext cx="1709591" cy="981000"/>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角丸四角形 12">
            <a:extLst>
              <a:ext uri="{FF2B5EF4-FFF2-40B4-BE49-F238E27FC236}">
                <a16:creationId xmlns:a16="http://schemas.microsoft.com/office/drawing/2014/main" id="{3A0AD2F2-DAD7-3D4A-7A49-2D723EF3CA55}"/>
              </a:ext>
            </a:extLst>
          </p:cNvPr>
          <p:cNvSpPr/>
          <p:nvPr/>
        </p:nvSpPr>
        <p:spPr>
          <a:xfrm>
            <a:off x="479425" y="2690652"/>
            <a:ext cx="3098885" cy="333804"/>
          </a:xfrm>
          <a:prstGeom prst="roundRect">
            <a:avLst>
              <a:gd name="adj" fmla="val 50000"/>
            </a:avLst>
          </a:prstGeom>
          <a:solidFill>
            <a:schemeClr val="accent2"/>
          </a:solidFill>
          <a:ln w="31750" cap="rnd">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120000"/>
              </a:lnSpc>
            </a:pPr>
            <a:r>
              <a:rPr kumimoji="1" lang="ja-JP" altLang="en-US" sz="1000" b="1">
                <a:solidFill>
                  <a:schemeClr val="accent3"/>
                </a:solidFill>
                <a:latin typeface="Meiryo" panose="020B0604030504040204" pitchFamily="34" charset="-128"/>
                <a:ea typeface="Meiryo" panose="020B0604030504040204" pitchFamily="34" charset="-128"/>
              </a:rPr>
              <a:t>トップページ インタラクション 企画（</a:t>
            </a:r>
            <a:r>
              <a:rPr kumimoji="1" lang="en" altLang="ja-JP" sz="1000" b="1" dirty="0">
                <a:solidFill>
                  <a:schemeClr val="accent3"/>
                </a:solidFill>
                <a:latin typeface="Meiryo" panose="020B0604030504040204" pitchFamily="34" charset="-128"/>
                <a:ea typeface="Meiryo" panose="020B0604030504040204" pitchFamily="34" charset="-128"/>
              </a:rPr>
              <a:t>PC</a:t>
            </a:r>
            <a:r>
              <a:rPr kumimoji="1" lang="ja-JP" altLang="en" sz="1000" b="1">
                <a:solidFill>
                  <a:schemeClr val="accent3"/>
                </a:solidFill>
                <a:latin typeface="Meiryo" panose="020B0604030504040204" pitchFamily="34" charset="-128"/>
                <a:ea typeface="Meiryo" panose="020B0604030504040204" pitchFamily="34" charset="-128"/>
              </a:rPr>
              <a:t>）</a:t>
            </a:r>
            <a:endParaRPr kumimoji="1" lang="en-US" altLang="ja-JP" sz="1000" b="1" dirty="0">
              <a:solidFill>
                <a:schemeClr val="accent3"/>
              </a:solidFill>
              <a:latin typeface="Meiryo" panose="020B0604030504040204" pitchFamily="34" charset="-128"/>
              <a:ea typeface="Meiryo" panose="020B0604030504040204" pitchFamily="34" charset="-128"/>
            </a:endParaRPr>
          </a:p>
        </p:txBody>
      </p:sp>
      <p:sp>
        <p:nvSpPr>
          <p:cNvPr id="14" name="角丸四角形 13">
            <a:extLst>
              <a:ext uri="{FF2B5EF4-FFF2-40B4-BE49-F238E27FC236}">
                <a16:creationId xmlns:a16="http://schemas.microsoft.com/office/drawing/2014/main" id="{B89E2E38-AA8B-476C-2895-5D453CF5F4B3}"/>
              </a:ext>
            </a:extLst>
          </p:cNvPr>
          <p:cNvSpPr/>
          <p:nvPr/>
        </p:nvSpPr>
        <p:spPr>
          <a:xfrm>
            <a:off x="479425" y="5018698"/>
            <a:ext cx="3098885" cy="333804"/>
          </a:xfrm>
          <a:prstGeom prst="roundRect">
            <a:avLst>
              <a:gd name="adj" fmla="val 50000"/>
            </a:avLst>
          </a:prstGeom>
          <a:solidFill>
            <a:schemeClr val="accent2"/>
          </a:solidFill>
          <a:ln w="31750" cap="rnd">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120000"/>
              </a:lnSpc>
            </a:pPr>
            <a:r>
              <a:rPr kumimoji="1" lang="en" altLang="ja-JP" sz="1000" b="1" dirty="0">
                <a:solidFill>
                  <a:schemeClr val="accent3"/>
                </a:solidFill>
                <a:latin typeface="Meiryo" panose="020B0604030504040204" pitchFamily="34" charset="-128"/>
                <a:ea typeface="Meiryo" panose="020B0604030504040204" pitchFamily="34" charset="-128"/>
              </a:rPr>
              <a:t>SP</a:t>
            </a:r>
            <a:r>
              <a:rPr kumimoji="1" lang="ja-JP" altLang="en-US" sz="1000" b="1">
                <a:solidFill>
                  <a:schemeClr val="accent3"/>
                </a:solidFill>
                <a:latin typeface="Meiryo" panose="020B0604030504040204" pitchFamily="34" charset="-128"/>
                <a:ea typeface="Meiryo" panose="020B0604030504040204" pitchFamily="34" charset="-128"/>
              </a:rPr>
              <a:t>版 ブランドパネル</a:t>
            </a:r>
            <a:endParaRPr kumimoji="1" lang="en-US" altLang="ja-JP" sz="1000" b="1" dirty="0">
              <a:solidFill>
                <a:schemeClr val="accent3"/>
              </a:solidFill>
              <a:latin typeface="Meiryo" panose="020B0604030504040204" pitchFamily="34" charset="-128"/>
              <a:ea typeface="Meiryo" panose="020B0604030504040204" pitchFamily="34" charset="-128"/>
            </a:endParaRPr>
          </a:p>
        </p:txBody>
      </p:sp>
      <p:sp>
        <p:nvSpPr>
          <p:cNvPr id="15" name="object 39">
            <a:extLst>
              <a:ext uri="{FF2B5EF4-FFF2-40B4-BE49-F238E27FC236}">
                <a16:creationId xmlns:a16="http://schemas.microsoft.com/office/drawing/2014/main" id="{060813CD-3ED6-13AA-40F9-AF120A5183BF}"/>
              </a:ext>
            </a:extLst>
          </p:cNvPr>
          <p:cNvSpPr/>
          <p:nvPr/>
        </p:nvSpPr>
        <p:spPr>
          <a:xfrm>
            <a:off x="3781730" y="2650267"/>
            <a:ext cx="2556000" cy="424073"/>
          </a:xfrm>
          <a:prstGeom prst="roundRect">
            <a:avLst>
              <a:gd name="adj" fmla="val 50000"/>
            </a:avLst>
          </a:prstGeom>
          <a:solidFill>
            <a:schemeClr val="tx1">
              <a:lumMod val="65000"/>
              <a:lumOff val="35000"/>
            </a:scheme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400" spc="300">
                <a:solidFill>
                  <a:schemeClr val="bg1"/>
                </a:solidFill>
                <a:latin typeface="Meiryo" panose="020B0604030504040204" pitchFamily="34" charset="-128"/>
                <a:ea typeface="Meiryo" panose="020B0604030504040204" pitchFamily="34" charset="-128"/>
                <a:cs typeface="+mn-lt"/>
              </a:rPr>
              <a:t>広告への興味関心</a:t>
            </a:r>
            <a:r>
              <a:rPr lang="en-US" altLang="ja-JP" sz="800" spc="300" dirty="0">
                <a:solidFill>
                  <a:schemeClr val="bg1"/>
                </a:solidFill>
                <a:latin typeface="Meiryo" panose="020B0604030504040204" pitchFamily="34" charset="-128"/>
                <a:ea typeface="Meiryo" panose="020B0604030504040204" pitchFamily="34" charset="-128"/>
              </a:rPr>
              <a:t>※1</a:t>
            </a:r>
            <a:endParaRPr lang="en-US" altLang="ja-JP" sz="800" spc="300" dirty="0">
              <a:solidFill>
                <a:schemeClr val="bg1"/>
              </a:solidFill>
              <a:latin typeface="Meiryo" panose="020B0604030504040204" pitchFamily="34" charset="-128"/>
              <a:ea typeface="Meiryo" panose="020B0604030504040204" pitchFamily="34" charset="-128"/>
              <a:cs typeface="+mn-lt"/>
            </a:endParaRPr>
          </a:p>
        </p:txBody>
      </p:sp>
      <p:graphicFrame>
        <p:nvGraphicFramePr>
          <p:cNvPr id="59" name="グラフ 58">
            <a:extLst>
              <a:ext uri="{FF2B5EF4-FFF2-40B4-BE49-F238E27FC236}">
                <a16:creationId xmlns:a16="http://schemas.microsoft.com/office/drawing/2014/main" id="{E5093D91-368F-7328-C1A7-DFBF48DE4984}"/>
              </a:ext>
            </a:extLst>
          </p:cNvPr>
          <p:cNvGraphicFramePr>
            <a:graphicFrameLocks/>
          </p:cNvGraphicFramePr>
          <p:nvPr>
            <p:extLst>
              <p:ext uri="{D42A27DB-BD31-4B8C-83A1-F6EECF244321}">
                <p14:modId xmlns:p14="http://schemas.microsoft.com/office/powerpoint/2010/main" val="3792409035"/>
              </p:ext>
            </p:extLst>
          </p:nvPr>
        </p:nvGraphicFramePr>
        <p:xfrm>
          <a:off x="3749201" y="2962276"/>
          <a:ext cx="2390084" cy="2884166"/>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60" name="グラフ 59">
            <a:extLst>
              <a:ext uri="{FF2B5EF4-FFF2-40B4-BE49-F238E27FC236}">
                <a16:creationId xmlns:a16="http://schemas.microsoft.com/office/drawing/2014/main" id="{1CD2D364-6D89-237B-17BE-57F2D7A3677B}"/>
              </a:ext>
            </a:extLst>
          </p:cNvPr>
          <p:cNvGraphicFramePr>
            <a:graphicFrameLocks/>
          </p:cNvGraphicFramePr>
          <p:nvPr>
            <p:extLst>
              <p:ext uri="{D42A27DB-BD31-4B8C-83A1-F6EECF244321}">
                <p14:modId xmlns:p14="http://schemas.microsoft.com/office/powerpoint/2010/main" val="3521323274"/>
              </p:ext>
            </p:extLst>
          </p:nvPr>
        </p:nvGraphicFramePr>
        <p:xfrm>
          <a:off x="6492246" y="2960390"/>
          <a:ext cx="2389166" cy="2886014"/>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61" name="グラフ 60">
            <a:extLst>
              <a:ext uri="{FF2B5EF4-FFF2-40B4-BE49-F238E27FC236}">
                <a16:creationId xmlns:a16="http://schemas.microsoft.com/office/drawing/2014/main" id="{F00FD742-1C06-98D0-7B69-09E448A51EA4}"/>
              </a:ext>
            </a:extLst>
          </p:cNvPr>
          <p:cNvGraphicFramePr>
            <a:graphicFrameLocks/>
          </p:cNvGraphicFramePr>
          <p:nvPr>
            <p:extLst>
              <p:ext uri="{D42A27DB-BD31-4B8C-83A1-F6EECF244321}">
                <p14:modId xmlns:p14="http://schemas.microsoft.com/office/powerpoint/2010/main" val="363171867"/>
              </p:ext>
            </p:extLst>
          </p:nvPr>
        </p:nvGraphicFramePr>
        <p:xfrm>
          <a:off x="9156911" y="2960390"/>
          <a:ext cx="2389166" cy="2886014"/>
        </p:xfrm>
        <a:graphic>
          <a:graphicData uri="http://schemas.openxmlformats.org/drawingml/2006/chart">
            <c:chart xmlns:c="http://schemas.openxmlformats.org/drawingml/2006/chart" xmlns:r="http://schemas.openxmlformats.org/officeDocument/2006/relationships" r:id="rId11"/>
          </a:graphicData>
        </a:graphic>
      </p:graphicFrame>
      <p:pic>
        <p:nvPicPr>
          <p:cNvPr id="63" name="グラフィックス 62" descr="矢印: 反時計回りの曲線 単色塗りつぶし">
            <a:extLst>
              <a:ext uri="{FF2B5EF4-FFF2-40B4-BE49-F238E27FC236}">
                <a16:creationId xmlns:a16="http://schemas.microsoft.com/office/drawing/2014/main" id="{98B7AEC2-6FA0-C2B1-43B2-5871FBA743A3}"/>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4105866">
            <a:off x="4552604" y="3440020"/>
            <a:ext cx="805093" cy="805093"/>
          </a:xfrm>
          <a:prstGeom prst="rect">
            <a:avLst/>
          </a:prstGeom>
          <a:effectLst>
            <a:outerShdw dist="50800" dir="2700000" algn="tl" rotWithShape="0">
              <a:schemeClr val="bg1"/>
            </a:outerShdw>
          </a:effectLst>
        </p:spPr>
      </p:pic>
      <p:pic>
        <p:nvPicPr>
          <p:cNvPr id="65" name="グラフィックス 64" descr="矢印: 反時計回りの曲線 単色塗りつぶし">
            <a:extLst>
              <a:ext uri="{FF2B5EF4-FFF2-40B4-BE49-F238E27FC236}">
                <a16:creationId xmlns:a16="http://schemas.microsoft.com/office/drawing/2014/main" id="{6A60D81D-D89B-D028-CDC2-457BED6E735B}"/>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4105866">
            <a:off x="7326254" y="3374469"/>
            <a:ext cx="805093" cy="805093"/>
          </a:xfrm>
          <a:prstGeom prst="rect">
            <a:avLst/>
          </a:prstGeom>
          <a:effectLst>
            <a:outerShdw dist="50800" dir="2700000" algn="tl" rotWithShape="0">
              <a:schemeClr val="bg1"/>
            </a:outerShdw>
          </a:effectLst>
        </p:spPr>
      </p:pic>
      <p:pic>
        <p:nvPicPr>
          <p:cNvPr id="67" name="グラフィックス 66" descr="矢印: 反時計回りの曲線 単色塗りつぶし">
            <a:extLst>
              <a:ext uri="{FF2B5EF4-FFF2-40B4-BE49-F238E27FC236}">
                <a16:creationId xmlns:a16="http://schemas.microsoft.com/office/drawing/2014/main" id="{2E43AF5F-B29B-452C-3C2D-52F246FAD654}"/>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4105866">
            <a:off x="9957859" y="3290314"/>
            <a:ext cx="887425" cy="887425"/>
          </a:xfrm>
          <a:prstGeom prst="rect">
            <a:avLst/>
          </a:prstGeom>
          <a:effectLst>
            <a:outerShdw dist="50800" dir="2700000" algn="tl" rotWithShape="0">
              <a:schemeClr val="bg1"/>
            </a:outerShdw>
          </a:effectLst>
        </p:spPr>
      </p:pic>
      <p:sp>
        <p:nvSpPr>
          <p:cNvPr id="62" name="円/楕円 61">
            <a:extLst>
              <a:ext uri="{FF2B5EF4-FFF2-40B4-BE49-F238E27FC236}">
                <a16:creationId xmlns:a16="http://schemas.microsoft.com/office/drawing/2014/main" id="{63CA8384-630C-4D47-81C4-1C8D5D1E0361}"/>
              </a:ext>
            </a:extLst>
          </p:cNvPr>
          <p:cNvSpPr>
            <a:spLocks noChangeAspect="1"/>
          </p:cNvSpPr>
          <p:nvPr/>
        </p:nvSpPr>
        <p:spPr>
          <a:xfrm>
            <a:off x="5296745" y="3777015"/>
            <a:ext cx="936000" cy="936000"/>
          </a:xfrm>
          <a:prstGeom prst="ellipse">
            <a:avLst/>
          </a:prstGeom>
          <a:solidFill>
            <a:srgbClr val="C9002C"/>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lvl="0" algn="ctr">
              <a:lnSpc>
                <a:spcPct val="90000"/>
              </a:lnSpc>
            </a:pPr>
            <a:r>
              <a:rPr lang="en-US" altLang="ja-JP" sz="2400" b="1" dirty="0">
                <a:solidFill>
                  <a:srgbClr val="FFFFFF"/>
                </a:solidFill>
              </a:rPr>
              <a:t>123</a:t>
            </a:r>
            <a:r>
              <a:rPr lang="ja-JP" altLang="en-US" sz="1200" b="1">
                <a:solidFill>
                  <a:srgbClr val="FFFFFF"/>
                </a:solidFill>
              </a:rPr>
              <a:t>％</a:t>
            </a:r>
            <a:endParaRPr lang="ja-JP" altLang="en-US" sz="2000" b="1">
              <a:solidFill>
                <a:srgbClr val="FFFFFF"/>
              </a:solidFill>
            </a:endParaRPr>
          </a:p>
        </p:txBody>
      </p:sp>
      <p:grpSp>
        <p:nvGrpSpPr>
          <p:cNvPr id="68" name="グループ化 67">
            <a:extLst>
              <a:ext uri="{FF2B5EF4-FFF2-40B4-BE49-F238E27FC236}">
                <a16:creationId xmlns:a16="http://schemas.microsoft.com/office/drawing/2014/main" id="{341303BA-C422-4618-1E3A-AA98ABDF6655}"/>
              </a:ext>
            </a:extLst>
          </p:cNvPr>
          <p:cNvGrpSpPr>
            <a:grpSpLocks noChangeAspect="1"/>
          </p:cNvGrpSpPr>
          <p:nvPr/>
        </p:nvGrpSpPr>
        <p:grpSpPr>
          <a:xfrm rot="1930985">
            <a:off x="6010747" y="3698344"/>
            <a:ext cx="180000" cy="118087"/>
            <a:chOff x="10045056" y="3068960"/>
            <a:chExt cx="150577" cy="98784"/>
          </a:xfrm>
        </p:grpSpPr>
        <p:cxnSp>
          <p:nvCxnSpPr>
            <p:cNvPr id="69" name="直線コネクタ 68">
              <a:extLst>
                <a:ext uri="{FF2B5EF4-FFF2-40B4-BE49-F238E27FC236}">
                  <a16:creationId xmlns:a16="http://schemas.microsoft.com/office/drawing/2014/main" id="{BA29F955-7B3F-CE81-7E5F-8CD2FE11AD9F}"/>
                </a:ext>
              </a:extLst>
            </p:cNvPr>
            <p:cNvCxnSpPr>
              <a:cxnSpLocks/>
            </p:cNvCxnSpPr>
            <p:nvPr/>
          </p:nvCxnSpPr>
          <p:spPr>
            <a:xfrm flipH="1">
              <a:off x="10158361" y="3068960"/>
              <a:ext cx="37272" cy="98784"/>
            </a:xfrm>
            <a:prstGeom prst="line">
              <a:avLst/>
            </a:prstGeom>
            <a:ln w="31750" cap="rnd">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7D063E59-4C08-4B75-B863-61529B2D8616}"/>
                </a:ext>
              </a:extLst>
            </p:cNvPr>
            <p:cNvCxnSpPr>
              <a:cxnSpLocks/>
            </p:cNvCxnSpPr>
            <p:nvPr/>
          </p:nvCxnSpPr>
          <p:spPr>
            <a:xfrm>
              <a:off x="10045056" y="3068960"/>
              <a:ext cx="37272" cy="98784"/>
            </a:xfrm>
            <a:prstGeom prst="line">
              <a:avLst/>
            </a:prstGeom>
            <a:ln w="31750" cap="rnd">
              <a:solidFill>
                <a:srgbClr val="C9002C"/>
              </a:solidFill>
            </a:ln>
          </p:spPr>
          <p:style>
            <a:lnRef idx="1">
              <a:schemeClr val="accent1"/>
            </a:lnRef>
            <a:fillRef idx="0">
              <a:schemeClr val="accent1"/>
            </a:fillRef>
            <a:effectRef idx="0">
              <a:schemeClr val="accent1"/>
            </a:effectRef>
            <a:fontRef idx="minor">
              <a:schemeClr val="tx1"/>
            </a:fontRef>
          </p:style>
        </p:cxnSp>
      </p:grpSp>
      <p:sp>
        <p:nvSpPr>
          <p:cNvPr id="64" name="円/楕円 63">
            <a:extLst>
              <a:ext uri="{FF2B5EF4-FFF2-40B4-BE49-F238E27FC236}">
                <a16:creationId xmlns:a16="http://schemas.microsoft.com/office/drawing/2014/main" id="{295F3920-1CBB-08AA-4C48-642B0F607D59}"/>
              </a:ext>
            </a:extLst>
          </p:cNvPr>
          <p:cNvSpPr>
            <a:spLocks noChangeAspect="1"/>
          </p:cNvSpPr>
          <p:nvPr/>
        </p:nvSpPr>
        <p:spPr>
          <a:xfrm>
            <a:off x="8046537" y="3777015"/>
            <a:ext cx="936000" cy="936000"/>
          </a:xfrm>
          <a:prstGeom prst="ellipse">
            <a:avLst/>
          </a:prstGeom>
          <a:solidFill>
            <a:srgbClr val="C9002C"/>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lvl="0" algn="ctr">
              <a:lnSpc>
                <a:spcPct val="90000"/>
              </a:lnSpc>
            </a:pPr>
            <a:r>
              <a:rPr lang="en-US" altLang="ja-JP" sz="2400" b="1" dirty="0">
                <a:solidFill>
                  <a:srgbClr val="FFFFFF"/>
                </a:solidFill>
              </a:rPr>
              <a:t>126</a:t>
            </a:r>
            <a:r>
              <a:rPr lang="ja-JP" altLang="en-US" sz="1200" b="1">
                <a:solidFill>
                  <a:srgbClr val="FFFFFF"/>
                </a:solidFill>
              </a:rPr>
              <a:t>％</a:t>
            </a:r>
            <a:endParaRPr lang="ja-JP" altLang="en-US" sz="2000" b="1">
              <a:solidFill>
                <a:srgbClr val="FFFFFF"/>
              </a:solidFill>
            </a:endParaRPr>
          </a:p>
        </p:txBody>
      </p:sp>
      <p:grpSp>
        <p:nvGrpSpPr>
          <p:cNvPr id="71" name="グループ化 70">
            <a:extLst>
              <a:ext uri="{FF2B5EF4-FFF2-40B4-BE49-F238E27FC236}">
                <a16:creationId xmlns:a16="http://schemas.microsoft.com/office/drawing/2014/main" id="{B868FBC5-5F54-799C-B927-5CE9A3CA283A}"/>
              </a:ext>
            </a:extLst>
          </p:cNvPr>
          <p:cNvGrpSpPr>
            <a:grpSpLocks noChangeAspect="1"/>
          </p:cNvGrpSpPr>
          <p:nvPr/>
        </p:nvGrpSpPr>
        <p:grpSpPr>
          <a:xfrm rot="1930985">
            <a:off x="8716518" y="3685617"/>
            <a:ext cx="179994" cy="118087"/>
            <a:chOff x="10045061" y="3068960"/>
            <a:chExt cx="150572" cy="98784"/>
          </a:xfrm>
        </p:grpSpPr>
        <p:cxnSp>
          <p:nvCxnSpPr>
            <p:cNvPr id="72" name="直線コネクタ 71">
              <a:extLst>
                <a:ext uri="{FF2B5EF4-FFF2-40B4-BE49-F238E27FC236}">
                  <a16:creationId xmlns:a16="http://schemas.microsoft.com/office/drawing/2014/main" id="{B02BFE19-EE75-A64D-CF09-9B0428BB84EB}"/>
                </a:ext>
              </a:extLst>
            </p:cNvPr>
            <p:cNvCxnSpPr>
              <a:cxnSpLocks/>
            </p:cNvCxnSpPr>
            <p:nvPr/>
          </p:nvCxnSpPr>
          <p:spPr>
            <a:xfrm flipH="1">
              <a:off x="10158361" y="3068960"/>
              <a:ext cx="37272" cy="98784"/>
            </a:xfrm>
            <a:prstGeom prst="line">
              <a:avLst/>
            </a:prstGeom>
            <a:ln w="31750" cap="rnd">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73" name="直線コネクタ 72">
              <a:extLst>
                <a:ext uri="{FF2B5EF4-FFF2-40B4-BE49-F238E27FC236}">
                  <a16:creationId xmlns:a16="http://schemas.microsoft.com/office/drawing/2014/main" id="{E9685E7A-C8B5-40FE-86A5-40FE603A90EA}"/>
                </a:ext>
              </a:extLst>
            </p:cNvPr>
            <p:cNvCxnSpPr>
              <a:cxnSpLocks/>
            </p:cNvCxnSpPr>
            <p:nvPr/>
          </p:nvCxnSpPr>
          <p:spPr>
            <a:xfrm>
              <a:off x="10045056" y="3068960"/>
              <a:ext cx="37272" cy="98784"/>
            </a:xfrm>
            <a:prstGeom prst="line">
              <a:avLst/>
            </a:prstGeom>
            <a:ln w="31750" cap="rnd">
              <a:solidFill>
                <a:srgbClr val="C9002C"/>
              </a:solidFill>
            </a:ln>
          </p:spPr>
          <p:style>
            <a:lnRef idx="1">
              <a:schemeClr val="accent1"/>
            </a:lnRef>
            <a:fillRef idx="0">
              <a:schemeClr val="accent1"/>
            </a:fillRef>
            <a:effectRef idx="0">
              <a:schemeClr val="accent1"/>
            </a:effectRef>
            <a:fontRef idx="minor">
              <a:schemeClr val="tx1"/>
            </a:fontRef>
          </p:style>
        </p:cxnSp>
      </p:grpSp>
      <p:sp>
        <p:nvSpPr>
          <p:cNvPr id="66" name="円/楕円 65">
            <a:extLst>
              <a:ext uri="{FF2B5EF4-FFF2-40B4-BE49-F238E27FC236}">
                <a16:creationId xmlns:a16="http://schemas.microsoft.com/office/drawing/2014/main" id="{52078AB5-2361-DAC8-7990-558896212CFF}"/>
              </a:ext>
            </a:extLst>
          </p:cNvPr>
          <p:cNvSpPr>
            <a:spLocks noChangeAspect="1"/>
          </p:cNvSpPr>
          <p:nvPr/>
        </p:nvSpPr>
        <p:spPr>
          <a:xfrm>
            <a:off x="10708445" y="3777015"/>
            <a:ext cx="936000" cy="936000"/>
          </a:xfrm>
          <a:prstGeom prst="ellipse">
            <a:avLst/>
          </a:prstGeom>
          <a:solidFill>
            <a:srgbClr val="C9002C"/>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lvl="0" algn="ctr">
              <a:lnSpc>
                <a:spcPct val="90000"/>
              </a:lnSpc>
            </a:pPr>
            <a:r>
              <a:rPr lang="en-US" altLang="ja-JP" sz="2400" b="1" dirty="0">
                <a:solidFill>
                  <a:srgbClr val="FFFFFF"/>
                </a:solidFill>
              </a:rPr>
              <a:t>149</a:t>
            </a:r>
            <a:r>
              <a:rPr lang="ja-JP" altLang="en-US" sz="1200" b="1">
                <a:solidFill>
                  <a:srgbClr val="FFFFFF"/>
                </a:solidFill>
              </a:rPr>
              <a:t>％</a:t>
            </a:r>
            <a:endParaRPr lang="ja-JP" altLang="en-US" sz="2000" b="1">
              <a:solidFill>
                <a:srgbClr val="FFFFFF"/>
              </a:solidFill>
            </a:endParaRPr>
          </a:p>
        </p:txBody>
      </p:sp>
      <p:grpSp>
        <p:nvGrpSpPr>
          <p:cNvPr id="74" name="グループ化 73">
            <a:extLst>
              <a:ext uri="{FF2B5EF4-FFF2-40B4-BE49-F238E27FC236}">
                <a16:creationId xmlns:a16="http://schemas.microsoft.com/office/drawing/2014/main" id="{12D1670B-696A-C356-D00F-3709F9FBB82F}"/>
              </a:ext>
            </a:extLst>
          </p:cNvPr>
          <p:cNvGrpSpPr>
            <a:grpSpLocks noChangeAspect="1"/>
          </p:cNvGrpSpPr>
          <p:nvPr/>
        </p:nvGrpSpPr>
        <p:grpSpPr>
          <a:xfrm rot="1930985">
            <a:off x="11413901" y="3662275"/>
            <a:ext cx="179994" cy="118087"/>
            <a:chOff x="10045061" y="3068960"/>
            <a:chExt cx="150572" cy="98784"/>
          </a:xfrm>
        </p:grpSpPr>
        <p:cxnSp>
          <p:nvCxnSpPr>
            <p:cNvPr id="75" name="直線コネクタ 74">
              <a:extLst>
                <a:ext uri="{FF2B5EF4-FFF2-40B4-BE49-F238E27FC236}">
                  <a16:creationId xmlns:a16="http://schemas.microsoft.com/office/drawing/2014/main" id="{96715B66-18AB-4BEF-F7EF-FA77FAB4D6A5}"/>
                </a:ext>
              </a:extLst>
            </p:cNvPr>
            <p:cNvCxnSpPr>
              <a:cxnSpLocks/>
            </p:cNvCxnSpPr>
            <p:nvPr/>
          </p:nvCxnSpPr>
          <p:spPr>
            <a:xfrm flipH="1">
              <a:off x="10158361" y="3068960"/>
              <a:ext cx="37272" cy="98784"/>
            </a:xfrm>
            <a:prstGeom prst="line">
              <a:avLst/>
            </a:prstGeom>
            <a:ln w="31750" cap="rnd">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76" name="直線コネクタ 75">
              <a:extLst>
                <a:ext uri="{FF2B5EF4-FFF2-40B4-BE49-F238E27FC236}">
                  <a16:creationId xmlns:a16="http://schemas.microsoft.com/office/drawing/2014/main" id="{409CEC2B-9023-2AED-3799-0AB48F47FA7D}"/>
                </a:ext>
              </a:extLst>
            </p:cNvPr>
            <p:cNvCxnSpPr>
              <a:cxnSpLocks/>
            </p:cNvCxnSpPr>
            <p:nvPr/>
          </p:nvCxnSpPr>
          <p:spPr>
            <a:xfrm>
              <a:off x="10045056" y="3068960"/>
              <a:ext cx="37272" cy="98784"/>
            </a:xfrm>
            <a:prstGeom prst="line">
              <a:avLst/>
            </a:prstGeom>
            <a:ln w="31750" cap="rnd">
              <a:solidFill>
                <a:srgbClr val="C9002C"/>
              </a:solidFill>
            </a:ln>
          </p:spPr>
          <p:style>
            <a:lnRef idx="1">
              <a:schemeClr val="accent1"/>
            </a:lnRef>
            <a:fillRef idx="0">
              <a:schemeClr val="accent1"/>
            </a:fillRef>
            <a:effectRef idx="0">
              <a:schemeClr val="accent1"/>
            </a:effectRef>
            <a:fontRef idx="minor">
              <a:schemeClr val="tx1"/>
            </a:fontRef>
          </p:style>
        </p:cxnSp>
      </p:grpSp>
      <p:sp>
        <p:nvSpPr>
          <p:cNvPr id="80" name="テキスト ボックス 79">
            <a:extLst>
              <a:ext uri="{FF2B5EF4-FFF2-40B4-BE49-F238E27FC236}">
                <a16:creationId xmlns:a16="http://schemas.microsoft.com/office/drawing/2014/main" id="{DA0D84F5-C18E-C4F6-9E22-3DEE4E4CF47D}"/>
              </a:ext>
            </a:extLst>
          </p:cNvPr>
          <p:cNvSpPr txBox="1"/>
          <p:nvPr/>
        </p:nvSpPr>
        <p:spPr>
          <a:xfrm>
            <a:off x="4412906" y="5965674"/>
            <a:ext cx="6668492" cy="615553"/>
          </a:xfrm>
          <a:prstGeom prst="rect">
            <a:avLst/>
          </a:prstGeom>
          <a:noFill/>
        </p:spPr>
        <p:txBody>
          <a:bodyPr wrap="none" lIns="0" tIns="0" rIns="0" bIns="0">
            <a:spAutoFit/>
          </a:bodyPr>
          <a:lstStyle/>
          <a:p>
            <a:r>
              <a:rPr lang="en-US" altLang="ja-JP" sz="800" dirty="0">
                <a:solidFill>
                  <a:schemeClr val="bg1">
                    <a:lumMod val="50000"/>
                  </a:schemeClr>
                </a:solidFill>
                <a:latin typeface="Meiryo" panose="020B0604030504040204" pitchFamily="34" charset="-128"/>
                <a:ea typeface="Meiryo" panose="020B0604030504040204" pitchFamily="34" charset="-128"/>
              </a:rPr>
              <a:t>※</a:t>
            </a:r>
            <a:r>
              <a:rPr lang="ja-JP" altLang="en-US" sz="800" dirty="0">
                <a:solidFill>
                  <a:schemeClr val="bg1">
                    <a:lumMod val="50000"/>
                  </a:schemeClr>
                </a:solidFill>
                <a:latin typeface="Meiryo" panose="020B0604030504040204" pitchFamily="34" charset="-128"/>
                <a:ea typeface="Meiryo" panose="020B0604030504040204" pitchFamily="34" charset="-128"/>
              </a:rPr>
              <a:t>自動車購入関心層の定義：アンケート調査の設問で「自動車の購入を検討している」と回答したユーザー（資料請求</a:t>
            </a:r>
            <a:r>
              <a:rPr lang="en-US" altLang="ja-JP" sz="800" dirty="0">
                <a:solidFill>
                  <a:schemeClr val="bg1">
                    <a:lumMod val="50000"/>
                  </a:schemeClr>
                </a:solidFill>
                <a:latin typeface="Meiryo" panose="020B0604030504040204" pitchFamily="34" charset="-128"/>
                <a:ea typeface="Meiryo" panose="020B0604030504040204" pitchFamily="34" charset="-128"/>
              </a:rPr>
              <a:t>or</a:t>
            </a:r>
            <a:r>
              <a:rPr lang="ja-JP" altLang="en-US" sz="800" dirty="0">
                <a:solidFill>
                  <a:schemeClr val="bg1">
                    <a:lumMod val="50000"/>
                  </a:schemeClr>
                </a:solidFill>
                <a:latin typeface="Meiryo" panose="020B0604030504040204" pitchFamily="34" charset="-128"/>
                <a:ea typeface="Meiryo" panose="020B0604030504040204" pitchFamily="34" charset="-128"/>
              </a:rPr>
              <a:t>試乗体験の有無は不問）</a:t>
            </a:r>
            <a:endParaRPr lang="en-US" altLang="ja-JP" sz="800" dirty="0">
              <a:solidFill>
                <a:schemeClr val="bg1">
                  <a:lumMod val="50000"/>
                </a:schemeClr>
              </a:solidFill>
              <a:latin typeface="Meiryo" panose="020B0604030504040204" pitchFamily="34" charset="-128"/>
              <a:ea typeface="Meiryo" panose="020B0604030504040204" pitchFamily="34" charset="-128"/>
            </a:endParaRPr>
          </a:p>
          <a:p>
            <a:r>
              <a:rPr lang="en-US" altLang="ja-JP" sz="800" dirty="0">
                <a:solidFill>
                  <a:schemeClr val="bg1">
                    <a:lumMod val="50000"/>
                  </a:schemeClr>
                </a:solidFill>
                <a:latin typeface="Meiryo" panose="020B0604030504040204" pitchFamily="34" charset="-128"/>
                <a:ea typeface="Meiryo" panose="020B0604030504040204" pitchFamily="34" charset="-128"/>
              </a:rPr>
              <a:t>※</a:t>
            </a:r>
            <a:r>
              <a:rPr lang="ja-JP" altLang="en-US" sz="800" dirty="0">
                <a:solidFill>
                  <a:schemeClr val="bg1">
                    <a:lumMod val="50000"/>
                  </a:schemeClr>
                </a:solidFill>
                <a:latin typeface="Meiryo" panose="020B0604030504040204" pitchFamily="34" charset="-128"/>
                <a:ea typeface="Meiryo" panose="020B0604030504040204" pitchFamily="34" charset="-128"/>
              </a:rPr>
              <a:t>出典：</a:t>
            </a:r>
            <a:r>
              <a:rPr lang="en-US" altLang="ja-JP" sz="800" dirty="0">
                <a:solidFill>
                  <a:schemeClr val="bg1">
                    <a:lumMod val="50000"/>
                  </a:schemeClr>
                </a:solidFill>
                <a:latin typeface="Meiryo" panose="020B0604030504040204" pitchFamily="34" charset="-128"/>
                <a:ea typeface="Meiryo" panose="020B0604030504040204" pitchFamily="34" charset="-128"/>
              </a:rPr>
              <a:t>LINE</a:t>
            </a:r>
            <a:r>
              <a:rPr lang="ja-JP" altLang="en-US" sz="800" dirty="0">
                <a:solidFill>
                  <a:schemeClr val="bg1">
                    <a:lumMod val="50000"/>
                  </a:schemeClr>
                </a:solidFill>
                <a:latin typeface="Meiryo" panose="020B0604030504040204" pitchFamily="34" charset="-128"/>
                <a:ea typeface="Meiryo" panose="020B0604030504040204" pitchFamily="34" charset="-128"/>
              </a:rPr>
              <a:t>ヤフー自主調査 </a:t>
            </a:r>
            <a:r>
              <a:rPr lang="en-US" altLang="ja-JP" sz="800" dirty="0">
                <a:solidFill>
                  <a:schemeClr val="bg1">
                    <a:lumMod val="50000"/>
                  </a:schemeClr>
                </a:solidFill>
                <a:latin typeface="Meiryo" panose="020B0604030504040204" pitchFamily="34" charset="-128"/>
                <a:ea typeface="Meiryo" panose="020B0604030504040204" pitchFamily="34" charset="-128"/>
              </a:rPr>
              <a:t>(</a:t>
            </a:r>
            <a:r>
              <a:rPr lang="ja-JP" altLang="en-US" sz="800" dirty="0">
                <a:solidFill>
                  <a:schemeClr val="bg1">
                    <a:lumMod val="50000"/>
                  </a:schemeClr>
                </a:solidFill>
                <a:latin typeface="Meiryo" panose="020B0604030504040204" pitchFamily="34" charset="-128"/>
                <a:ea typeface="Meiryo" panose="020B0604030504040204" pitchFamily="34" charset="-128"/>
              </a:rPr>
              <a:t>マクロミルモニターを通じてのアンケート調査 </a:t>
            </a:r>
            <a:r>
              <a:rPr lang="en-US" altLang="ja-JP" sz="800" dirty="0">
                <a:solidFill>
                  <a:schemeClr val="bg1">
                    <a:lumMod val="50000"/>
                  </a:schemeClr>
                </a:solidFill>
                <a:latin typeface="Meiryo" panose="020B0604030504040204" pitchFamily="34" charset="-128"/>
                <a:ea typeface="Meiryo" panose="020B0604030504040204" pitchFamily="34" charset="-128"/>
              </a:rPr>
              <a:t>2022</a:t>
            </a:r>
            <a:r>
              <a:rPr lang="ja-JP" altLang="en-US" sz="800" dirty="0">
                <a:solidFill>
                  <a:schemeClr val="bg1">
                    <a:lumMod val="50000"/>
                  </a:schemeClr>
                </a:solidFill>
                <a:latin typeface="Meiryo" panose="020B0604030504040204" pitchFamily="34" charset="-128"/>
                <a:ea typeface="Meiryo" panose="020B0604030504040204" pitchFamily="34" charset="-128"/>
              </a:rPr>
              <a:t>年</a:t>
            </a:r>
            <a:r>
              <a:rPr lang="en-US" altLang="ja-JP" sz="800" dirty="0">
                <a:solidFill>
                  <a:schemeClr val="bg1">
                    <a:lumMod val="50000"/>
                  </a:schemeClr>
                </a:solidFill>
                <a:latin typeface="Meiryo" panose="020B0604030504040204" pitchFamily="34" charset="-128"/>
                <a:ea typeface="Meiryo" panose="020B0604030504040204" pitchFamily="34" charset="-128"/>
              </a:rPr>
              <a:t>1</a:t>
            </a:r>
            <a:r>
              <a:rPr lang="ja-JP" altLang="en-US" sz="800" dirty="0">
                <a:solidFill>
                  <a:schemeClr val="bg1">
                    <a:lumMod val="50000"/>
                  </a:schemeClr>
                </a:solidFill>
                <a:latin typeface="Meiryo" panose="020B0604030504040204" pitchFamily="34" charset="-128"/>
                <a:ea typeface="Meiryo" panose="020B0604030504040204" pitchFamily="34" charset="-128"/>
              </a:rPr>
              <a:t>月実施、</a:t>
            </a:r>
            <a:r>
              <a:rPr lang="en-US" altLang="ja-JP" sz="800" dirty="0">
                <a:solidFill>
                  <a:schemeClr val="bg1">
                    <a:lumMod val="50000"/>
                  </a:schemeClr>
                </a:solidFill>
                <a:latin typeface="Meiryo" panose="020B0604030504040204" pitchFamily="34" charset="-128"/>
                <a:ea typeface="Meiryo" panose="020B0604030504040204" pitchFamily="34" charset="-128"/>
              </a:rPr>
              <a:t>N</a:t>
            </a:r>
            <a:r>
              <a:rPr lang="ja-JP" altLang="en-US" sz="800" dirty="0">
                <a:solidFill>
                  <a:schemeClr val="bg1">
                    <a:lumMod val="50000"/>
                  </a:schemeClr>
                </a:solidFill>
                <a:latin typeface="Meiryo" panose="020B0604030504040204" pitchFamily="34" charset="-128"/>
                <a:ea typeface="Meiryo" panose="020B0604030504040204" pitchFamily="34" charset="-128"/>
              </a:rPr>
              <a:t>：</a:t>
            </a:r>
            <a:r>
              <a:rPr lang="en-US" altLang="ja-JP" sz="800" dirty="0">
                <a:solidFill>
                  <a:schemeClr val="bg1">
                    <a:lumMod val="50000"/>
                  </a:schemeClr>
                </a:solidFill>
                <a:latin typeface="Meiryo" panose="020B0604030504040204" pitchFamily="34" charset="-128"/>
                <a:ea typeface="Meiryo" panose="020B0604030504040204" pitchFamily="34" charset="-128"/>
              </a:rPr>
              <a:t>1030</a:t>
            </a:r>
            <a:r>
              <a:rPr lang="ja-JP" altLang="en-US" sz="800" dirty="0">
                <a:solidFill>
                  <a:schemeClr val="bg1">
                    <a:lumMod val="50000"/>
                  </a:schemeClr>
                </a:solidFill>
                <a:latin typeface="Meiryo" panose="020B0604030504040204" pitchFamily="34" charset="-128"/>
                <a:ea typeface="Meiryo" panose="020B0604030504040204" pitchFamily="34" charset="-128"/>
              </a:rPr>
              <a:t>サンプル</a:t>
            </a:r>
            <a:r>
              <a:rPr lang="en-US" altLang="ja-JP" sz="800" dirty="0">
                <a:solidFill>
                  <a:schemeClr val="bg1">
                    <a:lumMod val="50000"/>
                  </a:schemeClr>
                </a:solidFill>
                <a:latin typeface="Meiryo" panose="020B0604030504040204" pitchFamily="34" charset="-128"/>
                <a:ea typeface="Meiryo" panose="020B0604030504040204" pitchFamily="34" charset="-128"/>
              </a:rPr>
              <a:t>)</a:t>
            </a:r>
            <a:endParaRPr lang="ja-JP" altLang="en-US" sz="800" dirty="0">
              <a:solidFill>
                <a:schemeClr val="bg1">
                  <a:lumMod val="50000"/>
                </a:schemeClr>
              </a:solidFill>
              <a:latin typeface="Meiryo" panose="020B0604030504040204" pitchFamily="34" charset="-128"/>
              <a:ea typeface="Meiryo" panose="020B0604030504040204" pitchFamily="34" charset="-128"/>
            </a:endParaRPr>
          </a:p>
          <a:p>
            <a:r>
              <a:rPr lang="en-US" altLang="ja-JP" sz="800" dirty="0">
                <a:solidFill>
                  <a:schemeClr val="bg1">
                    <a:lumMod val="50000"/>
                  </a:schemeClr>
                </a:solidFill>
                <a:latin typeface="Meiryo" panose="020B0604030504040204" pitchFamily="34" charset="-128"/>
                <a:ea typeface="Meiryo" panose="020B0604030504040204" pitchFamily="34" charset="-128"/>
              </a:rPr>
              <a:t>※1</a:t>
            </a:r>
            <a:r>
              <a:rPr lang="ja-JP" altLang="en-US" sz="800" dirty="0">
                <a:solidFill>
                  <a:schemeClr val="bg1">
                    <a:lumMod val="50000"/>
                  </a:schemeClr>
                </a:solidFill>
                <a:latin typeface="Meiryo" panose="020B0604030504040204" pitchFamily="34" charset="-128"/>
                <a:ea typeface="Meiryo" panose="020B0604030504040204" pitchFamily="34" charset="-128"/>
              </a:rPr>
              <a:t> </a:t>
            </a:r>
            <a:r>
              <a:rPr lang="en-US" altLang="ja-JP" sz="800" dirty="0">
                <a:solidFill>
                  <a:schemeClr val="bg1">
                    <a:lumMod val="50000"/>
                  </a:schemeClr>
                </a:solidFill>
                <a:latin typeface="Meiryo" panose="020B0604030504040204" pitchFamily="34" charset="-128"/>
                <a:ea typeface="Meiryo" panose="020B0604030504040204" pitchFamily="34" charset="-128"/>
              </a:rPr>
              <a:t>Q</a:t>
            </a:r>
            <a:r>
              <a:rPr lang="ja-JP" altLang="en-US" sz="800" dirty="0">
                <a:solidFill>
                  <a:schemeClr val="bg1">
                    <a:lumMod val="50000"/>
                  </a:schemeClr>
                </a:solidFill>
                <a:latin typeface="Meiryo" panose="020B0604030504040204" pitchFamily="34" charset="-128"/>
                <a:ea typeface="Meiryo" panose="020B0604030504040204" pitchFamily="34" charset="-128"/>
              </a:rPr>
              <a:t>：</a:t>
            </a:r>
            <a:r>
              <a:rPr lang="en-US" altLang="ja-JP" sz="800" dirty="0">
                <a:solidFill>
                  <a:schemeClr val="bg1">
                    <a:lumMod val="50000"/>
                  </a:schemeClr>
                </a:solidFill>
                <a:latin typeface="Meiryo" panose="020B0604030504040204" pitchFamily="34" charset="-128"/>
                <a:ea typeface="Meiryo" panose="020B0604030504040204" pitchFamily="34" charset="-128"/>
              </a:rPr>
              <a:t>Yahoo! JAPAN</a:t>
            </a:r>
            <a:r>
              <a:rPr lang="ja-JP" altLang="en-US" sz="800" dirty="0">
                <a:solidFill>
                  <a:schemeClr val="bg1">
                    <a:lumMod val="50000"/>
                  </a:schemeClr>
                </a:solidFill>
                <a:latin typeface="Meiryo" panose="020B0604030504040204" pitchFamily="34" charset="-128"/>
                <a:ea typeface="Meiryo" panose="020B0604030504040204" pitchFamily="34" charset="-128"/>
              </a:rPr>
              <a:t>トップページで掲載されていた、こちらの広告についてどの程度、興味・関心が沸きますか</a:t>
            </a:r>
            <a:endParaRPr lang="en-US" altLang="ja-JP" sz="800" dirty="0">
              <a:solidFill>
                <a:schemeClr val="bg1">
                  <a:lumMod val="50000"/>
                </a:schemeClr>
              </a:solidFill>
              <a:latin typeface="Meiryo" panose="020B0604030504040204" pitchFamily="34" charset="-128"/>
              <a:ea typeface="Meiryo" panose="020B0604030504040204" pitchFamily="34" charset="-128"/>
            </a:endParaRPr>
          </a:p>
          <a:p>
            <a:r>
              <a:rPr lang="en-US" altLang="ja-JP" sz="800" dirty="0">
                <a:solidFill>
                  <a:schemeClr val="bg1">
                    <a:lumMod val="50000"/>
                  </a:schemeClr>
                </a:solidFill>
                <a:latin typeface="Meiryo" panose="020B0604030504040204" pitchFamily="34" charset="-128"/>
                <a:ea typeface="Meiryo" panose="020B0604030504040204" pitchFamily="34" charset="-128"/>
              </a:rPr>
              <a:t>※2 Q</a:t>
            </a:r>
            <a:r>
              <a:rPr lang="ja-JP" altLang="en-US" sz="800" dirty="0">
                <a:solidFill>
                  <a:schemeClr val="bg1">
                    <a:lumMod val="50000"/>
                  </a:schemeClr>
                </a:solidFill>
                <a:latin typeface="Meiryo" panose="020B0604030504040204" pitchFamily="34" charset="-128"/>
                <a:ea typeface="Meiryo" panose="020B0604030504040204" pitchFamily="34" charset="-128"/>
              </a:rPr>
              <a:t>：こちらの広告を見て、トヨタ自動車に好意を感じましたか。 </a:t>
            </a:r>
            <a:endParaRPr lang="en-US" altLang="ja-JP" sz="800" dirty="0">
              <a:solidFill>
                <a:schemeClr val="bg1">
                  <a:lumMod val="50000"/>
                </a:schemeClr>
              </a:solidFill>
              <a:latin typeface="Meiryo" panose="020B0604030504040204" pitchFamily="34" charset="-128"/>
              <a:ea typeface="Meiryo" panose="020B0604030504040204" pitchFamily="34" charset="-128"/>
            </a:endParaRPr>
          </a:p>
          <a:p>
            <a:r>
              <a:rPr lang="en-US" altLang="ja-JP" sz="800" dirty="0">
                <a:solidFill>
                  <a:schemeClr val="bg1">
                    <a:lumMod val="50000"/>
                  </a:schemeClr>
                </a:solidFill>
                <a:latin typeface="Meiryo" panose="020B0604030504040204" pitchFamily="34" charset="-128"/>
                <a:ea typeface="Meiryo" panose="020B0604030504040204" pitchFamily="34" charset="-128"/>
              </a:rPr>
              <a:t>※3 Q</a:t>
            </a:r>
            <a:r>
              <a:rPr lang="ja-JP" altLang="en-US" sz="800" dirty="0">
                <a:solidFill>
                  <a:schemeClr val="bg1">
                    <a:lumMod val="50000"/>
                  </a:schemeClr>
                </a:solidFill>
                <a:latin typeface="Meiryo" panose="020B0604030504040204" pitchFamily="34" charset="-128"/>
                <a:ea typeface="Meiryo" panose="020B0604030504040204" pitchFamily="34" charset="-128"/>
              </a:rPr>
              <a:t>：こちらの広告を見て、</a:t>
            </a:r>
            <a:r>
              <a:rPr lang="en-US" altLang="ja-JP" sz="800" dirty="0">
                <a:solidFill>
                  <a:schemeClr val="bg1">
                    <a:lumMod val="50000"/>
                  </a:schemeClr>
                </a:solidFill>
                <a:latin typeface="Meiryo" panose="020B0604030504040204" pitchFamily="34" charset="-128"/>
                <a:ea typeface="Meiryo" panose="020B0604030504040204" pitchFamily="34" charset="-128"/>
              </a:rPr>
              <a:t>GR86</a:t>
            </a:r>
            <a:r>
              <a:rPr lang="ja-JP" altLang="en-US" sz="800" dirty="0">
                <a:solidFill>
                  <a:schemeClr val="bg1">
                    <a:lumMod val="50000"/>
                  </a:schemeClr>
                </a:solidFill>
                <a:latin typeface="Meiryo" panose="020B0604030504040204" pitchFamily="34" charset="-128"/>
                <a:ea typeface="Meiryo" panose="020B0604030504040204" pitchFamily="34" charset="-128"/>
              </a:rPr>
              <a:t>を購入したくなりましたか。</a:t>
            </a:r>
          </a:p>
        </p:txBody>
      </p:sp>
    </p:spTree>
    <p:extLst>
      <p:ext uri="{BB962C8B-B14F-4D97-AF65-F5344CB8AC3E}">
        <p14:creationId xmlns:p14="http://schemas.microsoft.com/office/powerpoint/2010/main" val="14669730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00A36CA8-0C17-CD41-5D4F-2E1E02677D97}"/>
              </a:ext>
            </a:extLst>
          </p:cNvPr>
          <p:cNvSpPr/>
          <p:nvPr/>
        </p:nvSpPr>
        <p:spPr>
          <a:xfrm>
            <a:off x="0" y="2662518"/>
            <a:ext cx="12192000" cy="2016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5F63CA24-18C5-80F9-5BCE-3DB8D5F96FF4}"/>
              </a:ext>
            </a:extLst>
          </p:cNvPr>
          <p:cNvSpPr>
            <a:spLocks noGrp="1"/>
          </p:cNvSpPr>
          <p:nvPr>
            <p:ph type="body" sz="quarter" idx="10"/>
          </p:nvPr>
        </p:nvSpPr>
        <p:spPr/>
        <p:txBody>
          <a:bodyPr/>
          <a:lstStyle/>
          <a:p>
            <a:r>
              <a:rPr kumimoji="1" lang="ja-JP" altLang="en-US" sz="1800"/>
              <a:t>おわりに</a:t>
            </a:r>
            <a:endParaRPr kumimoji="1" lang="ja-JP" altLang="en-US" sz="2400" dirty="0"/>
          </a:p>
        </p:txBody>
      </p:sp>
      <p:sp>
        <p:nvSpPr>
          <p:cNvPr id="4" name="正方形/長方形 3">
            <a:extLst>
              <a:ext uri="{FF2B5EF4-FFF2-40B4-BE49-F238E27FC236}">
                <a16:creationId xmlns:a16="http://schemas.microsoft.com/office/drawing/2014/main" id="{BC1E9E7E-497F-738E-FCAA-8FFE81AB860C}"/>
              </a:ext>
            </a:extLst>
          </p:cNvPr>
          <p:cNvSpPr/>
          <p:nvPr/>
        </p:nvSpPr>
        <p:spPr>
          <a:xfrm>
            <a:off x="809460" y="1673766"/>
            <a:ext cx="10573079" cy="3510468"/>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ja-JP" altLang="en-US" sz="2400" i="0" u="none" strike="noStrike" kern="0" cap="none" spc="0" normalizeH="0" baseline="0" noProof="0" dirty="0">
                <a:ln>
                  <a:noFill/>
                </a:ln>
                <a:solidFill>
                  <a:srgbClr val="C9002C"/>
                </a:solidFill>
                <a:effectLst/>
                <a:uLnTx/>
                <a:uFillTx/>
                <a:latin typeface="メイリオ"/>
                <a:ea typeface="メイリオ"/>
                <a:cs typeface="+mn-cs"/>
              </a:rPr>
              <a:t>巨大なユーザー基盤</a:t>
            </a:r>
            <a:r>
              <a:rPr kumimoji="0" lang="ja-JP" altLang="en-US" sz="2400" i="0" u="none" strike="noStrike" kern="0" cap="none" spc="0" normalizeH="0" baseline="0" noProof="0" dirty="0">
                <a:ln>
                  <a:noFill/>
                </a:ln>
                <a:solidFill>
                  <a:srgbClr val="545454"/>
                </a:solidFill>
                <a:effectLst/>
                <a:uLnTx/>
                <a:uFillTx/>
                <a:latin typeface="メイリオ"/>
                <a:ea typeface="メイリオ"/>
                <a:cs typeface="+mn-cs"/>
              </a:rPr>
              <a:t>を持つ</a:t>
            </a:r>
            <a:endParaRPr kumimoji="0" lang="en-US" altLang="ja-JP" sz="2400" i="0" u="none" strike="noStrike" kern="0" cap="none" spc="0" normalizeH="0" baseline="0" noProof="0" dirty="0">
              <a:ln>
                <a:noFill/>
              </a:ln>
              <a:solidFill>
                <a:srgbClr val="545454"/>
              </a:solidFill>
              <a:effectLst/>
              <a:uLnTx/>
              <a:uFillTx/>
              <a:latin typeface="メイリオ"/>
              <a:ea typeface="メイリオ"/>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ja-JP" altLang="en-US" sz="2400" i="0" u="none" strike="noStrike" kern="0" cap="none" spc="0" normalizeH="0" baseline="0" noProof="0" dirty="0">
                <a:ln>
                  <a:noFill/>
                </a:ln>
                <a:solidFill>
                  <a:srgbClr val="C9002C"/>
                </a:solidFill>
                <a:effectLst/>
                <a:uLnTx/>
                <a:uFillTx/>
                <a:latin typeface="メイリオ"/>
                <a:ea typeface="メイリオ"/>
                <a:cs typeface="+mn-cs"/>
              </a:rPr>
              <a:t>情報メディア「</a:t>
            </a:r>
            <a:r>
              <a:rPr kumimoji="0" lang="en-US" altLang="ja-JP" sz="2400" i="0" u="none" strike="noStrike" kern="0" cap="none" spc="0" normalizeH="0" baseline="0" noProof="0" dirty="0">
                <a:ln>
                  <a:noFill/>
                </a:ln>
                <a:solidFill>
                  <a:srgbClr val="C9002C"/>
                </a:solidFill>
                <a:effectLst/>
                <a:uLnTx/>
                <a:uFillTx/>
                <a:latin typeface="メイリオ"/>
                <a:ea typeface="メイリオ"/>
                <a:cs typeface="+mn-cs"/>
              </a:rPr>
              <a:t>Yahoo! JAPAN</a:t>
            </a:r>
            <a:r>
              <a:rPr kumimoji="0" lang="ja-JP" altLang="en-US" sz="2400" i="0" u="none" strike="noStrike" kern="0" cap="none" spc="0" normalizeH="0" baseline="0" noProof="0" dirty="0">
                <a:ln>
                  <a:noFill/>
                </a:ln>
                <a:solidFill>
                  <a:srgbClr val="C9002C"/>
                </a:solidFill>
                <a:effectLst/>
                <a:uLnTx/>
                <a:uFillTx/>
                <a:latin typeface="メイリオ"/>
                <a:ea typeface="メイリオ"/>
                <a:cs typeface="+mn-cs"/>
              </a:rPr>
              <a:t>」</a:t>
            </a:r>
            <a:r>
              <a:rPr kumimoji="0" lang="ja-JP" altLang="en-US" sz="2400" i="0" u="none" strike="noStrike" kern="0" cap="none" spc="0" normalizeH="0" baseline="0" noProof="0" dirty="0">
                <a:ln>
                  <a:noFill/>
                </a:ln>
                <a:solidFill>
                  <a:srgbClr val="545454"/>
                </a:solidFill>
                <a:effectLst/>
                <a:uLnTx/>
                <a:uFillTx/>
                <a:latin typeface="メイリオ"/>
                <a:ea typeface="メイリオ"/>
                <a:cs typeface="+mn-cs"/>
              </a:rPr>
              <a:t>でしか成しえない、</a:t>
            </a:r>
            <a:endParaRPr kumimoji="0" lang="en-US" altLang="ja-JP" sz="2400" i="0" u="none" strike="noStrike" kern="0" cap="none" spc="0" normalizeH="0" baseline="0" noProof="0" dirty="0">
              <a:ln>
                <a:noFill/>
              </a:ln>
              <a:solidFill>
                <a:srgbClr val="545454"/>
              </a:solidFill>
              <a:effectLst/>
              <a:uLnTx/>
              <a:uFillTx/>
              <a:latin typeface="メイリオ"/>
              <a:ea typeface="メイリオ"/>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altLang="ja-JP" sz="2400" i="0" u="none" strike="noStrike" kern="0" cap="none" spc="0" normalizeH="0" baseline="0" noProof="0" dirty="0">
              <a:ln>
                <a:noFill/>
              </a:ln>
              <a:solidFill>
                <a:srgbClr val="545454"/>
              </a:solidFill>
              <a:effectLst/>
              <a:uLnTx/>
              <a:uFillTx/>
              <a:latin typeface="メイリオ"/>
              <a:ea typeface="メイリオ"/>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ja-JP" altLang="en-US" sz="3600" b="1" kern="0" dirty="0">
                <a:solidFill>
                  <a:schemeClr val="accent6"/>
                </a:solidFill>
                <a:latin typeface="メイリオ"/>
                <a:ea typeface="メイリオ"/>
              </a:rPr>
              <a:t>緻密なタイアップ</a:t>
            </a:r>
            <a:r>
              <a:rPr kumimoji="0" lang="ja-JP" altLang="en-US" sz="2400" b="1" kern="0" dirty="0">
                <a:solidFill>
                  <a:schemeClr val="accent3"/>
                </a:solidFill>
                <a:latin typeface="メイリオ"/>
                <a:ea typeface="メイリオ"/>
              </a:rPr>
              <a:t>広告</a:t>
            </a:r>
            <a:endParaRPr kumimoji="0" lang="en-US" altLang="ja-JP" sz="2400" b="1" kern="0" dirty="0">
              <a:solidFill>
                <a:schemeClr val="accent3"/>
              </a:solidFill>
              <a:latin typeface="メイリオ"/>
              <a:ea typeface="メイリオ"/>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3600" b="1" kern="0" dirty="0">
                <a:solidFill>
                  <a:schemeClr val="accent6"/>
                </a:solidFill>
                <a:latin typeface="メイリオ"/>
                <a:ea typeface="メイリオ"/>
              </a:rPr>
              <a:t>ダイナミックなクリエイティブ</a:t>
            </a:r>
            <a:r>
              <a:rPr kumimoji="0" lang="ja-JP" altLang="en-US" sz="2400" b="1" kern="0" dirty="0">
                <a:solidFill>
                  <a:schemeClr val="accent3"/>
                </a:solidFill>
                <a:latin typeface="メイリオ"/>
                <a:ea typeface="メイリオ"/>
              </a:rPr>
              <a:t>企画</a:t>
            </a:r>
            <a:endParaRPr kumimoji="0" lang="en-US" altLang="ja-JP" sz="2400" b="1" kern="0" dirty="0">
              <a:solidFill>
                <a:schemeClr val="accent3"/>
              </a:solidFill>
              <a:latin typeface="メイリオ"/>
              <a:ea typeface="メイリオ"/>
            </a:endParaRPr>
          </a:p>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altLang="ja-JP" sz="2400" b="1"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2400" b="1" i="0" u="none" strike="noStrike" kern="0" cap="none" spc="0" normalizeH="0" baseline="0" noProof="0" dirty="0">
                <a:ln>
                  <a:noFill/>
                </a:ln>
                <a:solidFill>
                  <a:schemeClr val="accent3"/>
                </a:solidFill>
                <a:effectLst/>
                <a:uLnTx/>
                <a:uFillTx/>
                <a:latin typeface="メイリオ"/>
                <a:ea typeface="メイリオ"/>
                <a:cs typeface="+mn-cs"/>
              </a:rPr>
              <a:t>ぜひご検討ください。</a:t>
            </a:r>
            <a:endParaRPr kumimoji="0" lang="en-US" altLang="ja-JP" sz="2400" b="1" i="0" u="none" strike="noStrike" kern="0" cap="none" spc="0" normalizeH="0" baseline="0" noProof="0" dirty="0">
              <a:ln>
                <a:noFill/>
              </a:ln>
              <a:solidFill>
                <a:schemeClr val="accent3"/>
              </a:solidFill>
              <a:effectLst/>
              <a:uLnTx/>
              <a:uFillTx/>
              <a:latin typeface="メイリオ"/>
              <a:ea typeface="メイリオ"/>
              <a:cs typeface="+mn-cs"/>
            </a:endParaRPr>
          </a:p>
        </p:txBody>
      </p:sp>
    </p:spTree>
    <p:extLst>
      <p:ext uri="{BB962C8B-B14F-4D97-AF65-F5344CB8AC3E}">
        <p14:creationId xmlns:p14="http://schemas.microsoft.com/office/powerpoint/2010/main" val="36222306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15636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781AFC03-6724-FD31-86E4-531E00B89432}"/>
              </a:ext>
            </a:extLst>
          </p:cNvPr>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t="3804" b="3804"/>
          <a:stretch>
            <a:fillRect/>
          </a:stretch>
        </p:blipFill>
        <p:spPr/>
      </p:pic>
      <p:sp>
        <p:nvSpPr>
          <p:cNvPr id="5" name="テキスト プレースホルダー 4">
            <a:extLst>
              <a:ext uri="{FF2B5EF4-FFF2-40B4-BE49-F238E27FC236}">
                <a16:creationId xmlns:a16="http://schemas.microsoft.com/office/drawing/2014/main" id="{01EC15BD-3DA2-F629-3799-E95DFFD885CA}"/>
              </a:ext>
            </a:extLst>
          </p:cNvPr>
          <p:cNvSpPr>
            <a:spLocks noGrp="1"/>
          </p:cNvSpPr>
          <p:nvPr>
            <p:ph type="body" sz="quarter" idx="18"/>
          </p:nvPr>
        </p:nvSpPr>
        <p:spPr/>
        <p:txBody>
          <a:bodyPr/>
          <a:lstStyle/>
          <a:p>
            <a:r>
              <a:rPr lang="en-US" altLang="ja-JP" dirty="0"/>
              <a:t>01</a:t>
            </a:r>
            <a:endParaRPr lang="ja-JP" altLang="en-US"/>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p:txBody>
          <a:bodyPr/>
          <a:lstStyle/>
          <a:p>
            <a:r>
              <a:rPr lang="en-US" altLang="ja-JP" dirty="0">
                <a:latin typeface="+mn-ea"/>
              </a:rPr>
              <a:t>LINE</a:t>
            </a:r>
            <a:r>
              <a:rPr lang="ja-JP" altLang="en-US" dirty="0"/>
              <a:t>ヤフーの</a:t>
            </a:r>
          </a:p>
          <a:p>
            <a:r>
              <a:rPr lang="ja-JP" altLang="en-US" dirty="0"/>
              <a:t>コンテンツ力</a:t>
            </a:r>
          </a:p>
        </p:txBody>
      </p:sp>
    </p:spTree>
    <p:extLst>
      <p:ext uri="{BB962C8B-B14F-4D97-AF65-F5344CB8AC3E}">
        <p14:creationId xmlns:p14="http://schemas.microsoft.com/office/powerpoint/2010/main" val="14744155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 name="グループ化 102">
            <a:extLst>
              <a:ext uri="{FF2B5EF4-FFF2-40B4-BE49-F238E27FC236}">
                <a16:creationId xmlns:a16="http://schemas.microsoft.com/office/drawing/2014/main" id="{EEAF857A-3874-E228-644F-6C5C2BABE348}"/>
              </a:ext>
            </a:extLst>
          </p:cNvPr>
          <p:cNvGrpSpPr>
            <a:grpSpLocks noChangeAspect="1"/>
          </p:cNvGrpSpPr>
          <p:nvPr/>
        </p:nvGrpSpPr>
        <p:grpSpPr>
          <a:xfrm>
            <a:off x="1819507" y="2211020"/>
            <a:ext cx="1580400" cy="1580400"/>
            <a:chOff x="874595" y="4127765"/>
            <a:chExt cx="2309529" cy="2309529"/>
          </a:xfrm>
        </p:grpSpPr>
        <p:sp>
          <p:nvSpPr>
            <p:cNvPr id="104" name="円/楕円 103">
              <a:extLst>
                <a:ext uri="{FF2B5EF4-FFF2-40B4-BE49-F238E27FC236}">
                  <a16:creationId xmlns:a16="http://schemas.microsoft.com/office/drawing/2014/main" id="{DF110900-3797-D24A-F4BF-D1DB80F2ECEF}"/>
                </a:ext>
              </a:extLst>
            </p:cNvPr>
            <p:cNvSpPr/>
            <p:nvPr/>
          </p:nvSpPr>
          <p:spPr>
            <a:xfrm>
              <a:off x="874595" y="4127765"/>
              <a:ext cx="2309529" cy="2309529"/>
            </a:xfrm>
            <a:prstGeom prst="ellipse">
              <a:avLst/>
            </a:prstGeom>
            <a:solidFill>
              <a:srgbClr val="FFFFFF"/>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5" name="図 104" descr="グラフィカル ユーザー インターフェイス, アプリケーション&#10;&#10;自動的に生成された説明">
              <a:extLst>
                <a:ext uri="{FF2B5EF4-FFF2-40B4-BE49-F238E27FC236}">
                  <a16:creationId xmlns:a16="http://schemas.microsoft.com/office/drawing/2014/main" id="{C064E036-4DCF-20F0-14C9-19F2B138033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312807" y="4582937"/>
              <a:ext cx="1430772" cy="1430772"/>
            </a:xfrm>
            <a:prstGeom prst="rect">
              <a:avLst/>
            </a:prstGeom>
            <a:effectLst>
              <a:outerShdw blurRad="25400" dist="12700" dir="2700000" algn="tl" rotWithShape="0">
                <a:prstClr val="black">
                  <a:alpha val="40000"/>
                </a:prstClr>
              </a:outerShdw>
            </a:effectLst>
          </p:spPr>
        </p:pic>
      </p:grpSp>
      <p:sp>
        <p:nvSpPr>
          <p:cNvPr id="101" name="直角三角形 100">
            <a:extLst>
              <a:ext uri="{FF2B5EF4-FFF2-40B4-BE49-F238E27FC236}">
                <a16:creationId xmlns:a16="http://schemas.microsoft.com/office/drawing/2014/main" id="{51402B53-AA2B-326B-F11F-D725930CA40A}"/>
              </a:ext>
            </a:extLst>
          </p:cNvPr>
          <p:cNvSpPr/>
          <p:nvPr/>
        </p:nvSpPr>
        <p:spPr>
          <a:xfrm flipH="1" flipV="1">
            <a:off x="4367048" y="4095418"/>
            <a:ext cx="7824352" cy="2763877"/>
          </a:xfrm>
          <a:prstGeom prst="rtTriangle">
            <a:avLst/>
          </a:prstGeom>
          <a:solidFill>
            <a:srgbClr val="FFF8E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7" name="直角三角形 96">
            <a:extLst>
              <a:ext uri="{FF2B5EF4-FFF2-40B4-BE49-F238E27FC236}">
                <a16:creationId xmlns:a16="http://schemas.microsoft.com/office/drawing/2014/main" id="{758E95EA-1327-F1F9-8594-55A23B84EB31}"/>
              </a:ext>
            </a:extLst>
          </p:cNvPr>
          <p:cNvSpPr/>
          <p:nvPr/>
        </p:nvSpPr>
        <p:spPr>
          <a:xfrm flipH="1">
            <a:off x="2501705" y="827840"/>
            <a:ext cx="9690293" cy="3263811"/>
          </a:xfrm>
          <a:prstGeom prst="rtTriangl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正方形/長方形 11">
            <a:extLst>
              <a:ext uri="{FF2B5EF4-FFF2-40B4-BE49-F238E27FC236}">
                <a16:creationId xmlns:a16="http://schemas.microsoft.com/office/drawing/2014/main" id="{9CCBB5C2-8826-5BFA-5584-DB93F05904FD}"/>
              </a:ext>
            </a:extLst>
          </p:cNvPr>
          <p:cNvSpPr/>
          <p:nvPr/>
        </p:nvSpPr>
        <p:spPr>
          <a:xfrm>
            <a:off x="-600" y="4053758"/>
            <a:ext cx="12193200" cy="72000"/>
          </a:xfrm>
          <a:prstGeom prst="rect">
            <a:avLst/>
          </a:prstGeom>
          <a:solidFill>
            <a:schemeClr val="bg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a:lstStyle/>
          <a:p>
            <a:r>
              <a:rPr kumimoji="1" lang="en-US" altLang="ja-JP" spc="0" dirty="0">
                <a:solidFill>
                  <a:srgbClr val="FFFFFF"/>
                </a:solidFill>
                <a:latin typeface="+mn-ea"/>
              </a:rPr>
              <a:t>LINE</a:t>
            </a:r>
            <a:r>
              <a:rPr kumimoji="1" lang="ja-JP" altLang="en-US" spc="0" dirty="0">
                <a:solidFill>
                  <a:srgbClr val="FFFFFF"/>
                </a:solidFill>
                <a:latin typeface="+mn-ea"/>
              </a:rPr>
              <a:t>ヤフー</a:t>
            </a:r>
            <a:r>
              <a:rPr kumimoji="1" lang="ja-JP" altLang="en-US" spc="0" dirty="0">
                <a:solidFill>
                  <a:srgbClr val="FFFFFF"/>
                </a:solidFill>
              </a:rPr>
              <a:t>の</a:t>
            </a:r>
            <a:endParaRPr kumimoji="1" lang="en-US" altLang="ja-JP" spc="0" dirty="0">
              <a:solidFill>
                <a:srgbClr val="FFFFFF"/>
              </a:solidFill>
            </a:endParaRPr>
          </a:p>
          <a:p>
            <a:r>
              <a:rPr kumimoji="1" lang="ja-JP" altLang="en-US" spc="0" dirty="0">
                <a:solidFill>
                  <a:srgbClr val="FFFFFF"/>
                </a:solidFill>
              </a:rPr>
              <a:t>コンテンツ力</a:t>
            </a:r>
          </a:p>
        </p:txBody>
      </p:sp>
      <p:pic>
        <p:nvPicPr>
          <p:cNvPr id="7" name="図プレースホルダー 6" descr="アイコン&#10;&#10;自動的に生成された説明">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rotWithShape="1">
          <a:blip r:embed="rId4"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en-US" altLang="ja-JP" dirty="0"/>
              <a:t>Yahoo! JAPAN</a:t>
            </a:r>
            <a:r>
              <a:rPr lang="ja-JP" altLang="en-US" dirty="0"/>
              <a:t>のコンテンツ発信の実績</a:t>
            </a:r>
          </a:p>
        </p:txBody>
      </p:sp>
      <p:sp>
        <p:nvSpPr>
          <p:cNvPr id="9" name="正方形/長方形 8">
            <a:extLst>
              <a:ext uri="{FF2B5EF4-FFF2-40B4-BE49-F238E27FC236}">
                <a16:creationId xmlns:a16="http://schemas.microsoft.com/office/drawing/2014/main" id="{0EA474A1-8F50-71EB-824C-A6382830E659}"/>
              </a:ext>
            </a:extLst>
          </p:cNvPr>
          <p:cNvSpPr/>
          <p:nvPr/>
        </p:nvSpPr>
        <p:spPr>
          <a:xfrm>
            <a:off x="-600" y="1064967"/>
            <a:ext cx="12114779" cy="283154"/>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Yahoo! JAPAN</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は</a:t>
            </a:r>
            <a:r>
              <a:rPr kumimoji="0" lang="en-US" altLang="ja-JP"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25</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年以上、</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コンテンツを媒介にユーザーとのコミュニケーション</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を続けてきました。</a:t>
            </a:r>
          </a:p>
        </p:txBody>
      </p:sp>
      <p:grpSp>
        <p:nvGrpSpPr>
          <p:cNvPr id="30" name="グループ化 29">
            <a:extLst>
              <a:ext uri="{FF2B5EF4-FFF2-40B4-BE49-F238E27FC236}">
                <a16:creationId xmlns:a16="http://schemas.microsoft.com/office/drawing/2014/main" id="{CCD81713-620D-C986-D94C-5917CA75339F}"/>
              </a:ext>
            </a:extLst>
          </p:cNvPr>
          <p:cNvGrpSpPr/>
          <p:nvPr/>
        </p:nvGrpSpPr>
        <p:grpSpPr>
          <a:xfrm>
            <a:off x="3274674" y="2212002"/>
            <a:ext cx="1579418" cy="1579418"/>
            <a:chOff x="4265495" y="1656966"/>
            <a:chExt cx="2309529" cy="2309529"/>
          </a:xfrm>
        </p:grpSpPr>
        <p:sp>
          <p:nvSpPr>
            <p:cNvPr id="18" name="円/楕円 17">
              <a:extLst>
                <a:ext uri="{FF2B5EF4-FFF2-40B4-BE49-F238E27FC236}">
                  <a16:creationId xmlns:a16="http://schemas.microsoft.com/office/drawing/2014/main" id="{216FD341-1CA1-E1BF-498A-6980136E838E}"/>
                </a:ext>
              </a:extLst>
            </p:cNvPr>
            <p:cNvSpPr>
              <a:spLocks noChangeAspect="1"/>
            </p:cNvSpPr>
            <p:nvPr/>
          </p:nvSpPr>
          <p:spPr>
            <a:xfrm>
              <a:off x="4265495" y="1656966"/>
              <a:ext cx="2309529" cy="2309529"/>
            </a:xfrm>
            <a:prstGeom prst="ellipse">
              <a:avLst/>
            </a:prstGeom>
            <a:solidFill>
              <a:srgbClr val="FFFFFF"/>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3" name="図 12" descr="グラフィカル ユーザー インターフェイス, テキスト, アプリケーション&#10;&#10;自動的に生成された説明">
              <a:extLst>
                <a:ext uri="{FF2B5EF4-FFF2-40B4-BE49-F238E27FC236}">
                  <a16:creationId xmlns:a16="http://schemas.microsoft.com/office/drawing/2014/main" id="{BF838D49-A615-DFC8-DCC5-7F5CFF6DCF6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1804" y="1884900"/>
              <a:ext cx="976911" cy="1920517"/>
            </a:xfrm>
            <a:prstGeom prst="rect">
              <a:avLst/>
            </a:prstGeom>
          </p:spPr>
        </p:pic>
      </p:grpSp>
      <p:sp>
        <p:nvSpPr>
          <p:cNvPr id="22" name="正方形/長方形 21">
            <a:extLst>
              <a:ext uri="{FF2B5EF4-FFF2-40B4-BE49-F238E27FC236}">
                <a16:creationId xmlns:a16="http://schemas.microsoft.com/office/drawing/2014/main" id="{445A6A32-6394-49DF-1DD7-1E00C5D7209F}"/>
              </a:ext>
            </a:extLst>
          </p:cNvPr>
          <p:cNvSpPr/>
          <p:nvPr/>
        </p:nvSpPr>
        <p:spPr>
          <a:xfrm>
            <a:off x="1672429" y="4156024"/>
            <a:ext cx="763029" cy="283154"/>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1996</a:t>
            </a: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年</a:t>
            </a:r>
          </a:p>
        </p:txBody>
      </p:sp>
      <p:pic>
        <p:nvPicPr>
          <p:cNvPr id="19" name="Picture 2">
            <a:extLst>
              <a:ext uri="{FF2B5EF4-FFF2-40B4-BE49-F238E27FC236}">
                <a16:creationId xmlns:a16="http://schemas.microsoft.com/office/drawing/2014/main" id="{E9F9FF28-8B32-5387-0FB5-BDC3E553DD5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9231" y="1695353"/>
            <a:ext cx="1152001" cy="288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a:extLst>
              <a:ext uri="{FF2B5EF4-FFF2-40B4-BE49-F238E27FC236}">
                <a16:creationId xmlns:a16="http://schemas.microsoft.com/office/drawing/2014/main" id="{F41BAC13-574A-2CE0-3A78-F56E8DB6CE4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19290" y="1698344"/>
            <a:ext cx="1744951" cy="288000"/>
          </a:xfrm>
          <a:prstGeom prst="rect">
            <a:avLst/>
          </a:prstGeom>
          <a:noFill/>
          <a:extLst>
            <a:ext uri="{909E8E84-426E-40DD-AFC4-6F175D3DCCD1}">
              <a14:hiddenFill xmlns:a14="http://schemas.microsoft.com/office/drawing/2010/main">
                <a:solidFill>
                  <a:srgbClr val="FFFFFF"/>
                </a:solidFill>
              </a14:hiddenFill>
            </a:ext>
          </a:extLst>
        </p:spPr>
      </p:pic>
      <p:sp>
        <p:nvSpPr>
          <p:cNvPr id="29" name="角丸四角形 28">
            <a:extLst>
              <a:ext uri="{FF2B5EF4-FFF2-40B4-BE49-F238E27FC236}">
                <a16:creationId xmlns:a16="http://schemas.microsoft.com/office/drawing/2014/main" id="{9A72C20E-039D-C4F9-BAC3-47C104F22CF7}"/>
              </a:ext>
            </a:extLst>
          </p:cNvPr>
          <p:cNvSpPr/>
          <p:nvPr/>
        </p:nvSpPr>
        <p:spPr>
          <a:xfrm>
            <a:off x="3345686" y="2101267"/>
            <a:ext cx="682230" cy="274118"/>
          </a:xfrm>
          <a:prstGeom prst="roundRect">
            <a:avLst>
              <a:gd name="adj" fmla="val 50000"/>
            </a:avLst>
          </a:prstGeom>
          <a:solidFill>
            <a:schemeClr val="accent6"/>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a:ln>
                  <a:noFill/>
                </a:ln>
                <a:solidFill>
                  <a:schemeClr val="bg1"/>
                </a:solidFill>
                <a:effectLst/>
                <a:uLnTx/>
                <a:uFillTx/>
                <a:latin typeface="Meiryo" panose="020B0604030504040204" pitchFamily="34" charset="-128"/>
                <a:ea typeface="メイリオ"/>
                <a:cs typeface="+mn-lt"/>
              </a:rPr>
              <a:t>開始</a:t>
            </a:r>
          </a:p>
        </p:txBody>
      </p:sp>
      <p:sp>
        <p:nvSpPr>
          <p:cNvPr id="31" name="正方形/長方形 30">
            <a:extLst>
              <a:ext uri="{FF2B5EF4-FFF2-40B4-BE49-F238E27FC236}">
                <a16:creationId xmlns:a16="http://schemas.microsoft.com/office/drawing/2014/main" id="{85133F44-EC7C-259A-52CF-4E52FD5B2678}"/>
              </a:ext>
            </a:extLst>
          </p:cNvPr>
          <p:cNvSpPr/>
          <p:nvPr/>
        </p:nvSpPr>
        <p:spPr>
          <a:xfrm>
            <a:off x="3562455" y="4156024"/>
            <a:ext cx="763029" cy="283154"/>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1600" b="1" kern="0" dirty="0">
                <a:solidFill>
                  <a:schemeClr val="accent3"/>
                </a:solidFill>
                <a:latin typeface="Meiryo" panose="020B0604030504040204" pitchFamily="34" charset="-128"/>
                <a:ea typeface="メイリオ"/>
                <a:cs typeface="+mn-lt"/>
              </a:rPr>
              <a:t>2001</a:t>
            </a: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年</a:t>
            </a:r>
          </a:p>
        </p:txBody>
      </p:sp>
      <p:grpSp>
        <p:nvGrpSpPr>
          <p:cNvPr id="35" name="グループ化 34">
            <a:extLst>
              <a:ext uri="{FF2B5EF4-FFF2-40B4-BE49-F238E27FC236}">
                <a16:creationId xmlns:a16="http://schemas.microsoft.com/office/drawing/2014/main" id="{0C7F1970-9484-14FD-BD34-E5F5BC564BDE}"/>
              </a:ext>
            </a:extLst>
          </p:cNvPr>
          <p:cNvGrpSpPr>
            <a:grpSpLocks noChangeAspect="1"/>
          </p:cNvGrpSpPr>
          <p:nvPr/>
        </p:nvGrpSpPr>
        <p:grpSpPr>
          <a:xfrm>
            <a:off x="3703716" y="4406631"/>
            <a:ext cx="1580400" cy="1580400"/>
            <a:chOff x="3189490" y="4592516"/>
            <a:chExt cx="2404551" cy="2404551"/>
          </a:xfrm>
        </p:grpSpPr>
        <p:sp>
          <p:nvSpPr>
            <p:cNvPr id="33" name="円/楕円 32">
              <a:extLst>
                <a:ext uri="{FF2B5EF4-FFF2-40B4-BE49-F238E27FC236}">
                  <a16:creationId xmlns:a16="http://schemas.microsoft.com/office/drawing/2014/main" id="{8D55B350-3F1E-D96F-3611-FE7BE2246D6D}"/>
                </a:ext>
              </a:extLst>
            </p:cNvPr>
            <p:cNvSpPr/>
            <p:nvPr/>
          </p:nvSpPr>
          <p:spPr>
            <a:xfrm>
              <a:off x="3189490" y="4592516"/>
              <a:ext cx="2404551" cy="2404551"/>
            </a:xfrm>
            <a:prstGeom prst="ellipse">
              <a:avLst/>
            </a:prstGeom>
            <a:solidFill>
              <a:srgbClr val="FFFFFF"/>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6" name="図 5">
              <a:extLst>
                <a:ext uri="{FF2B5EF4-FFF2-40B4-BE49-F238E27FC236}">
                  <a16:creationId xmlns:a16="http://schemas.microsoft.com/office/drawing/2014/main" id="{DECE4FF8-E2C9-420B-51C0-328F6C6FEF47}"/>
                </a:ext>
              </a:extLst>
            </p:cNvPr>
            <p:cNvPicPr>
              <a:picLocks noChangeAspect="1"/>
            </p:cNvPicPr>
            <p:nvPr/>
          </p:nvPicPr>
          <p:blipFill>
            <a:blip r:embed="rId8"/>
            <a:stretch>
              <a:fillRect/>
            </a:stretch>
          </p:blipFill>
          <p:spPr>
            <a:xfrm>
              <a:off x="3418946" y="5225186"/>
              <a:ext cx="1387711" cy="1156426"/>
            </a:xfrm>
            <a:prstGeom prst="rect">
              <a:avLst/>
            </a:prstGeom>
            <a:effectLst>
              <a:outerShdw blurRad="12700" dist="12700" dir="2700000" algn="tl" rotWithShape="0">
                <a:prstClr val="black">
                  <a:alpha val="40000"/>
                </a:prstClr>
              </a:outerShdw>
            </a:effectLst>
          </p:spPr>
        </p:pic>
        <p:pic>
          <p:nvPicPr>
            <p:cNvPr id="5" name="図 4">
              <a:extLst>
                <a:ext uri="{FF2B5EF4-FFF2-40B4-BE49-F238E27FC236}">
                  <a16:creationId xmlns:a16="http://schemas.microsoft.com/office/drawing/2014/main" id="{ED0A27BF-67C0-0872-01C6-FA6C0ED3E6A2}"/>
                </a:ext>
              </a:extLst>
            </p:cNvPr>
            <p:cNvPicPr>
              <a:picLocks noChangeAspect="1"/>
            </p:cNvPicPr>
            <p:nvPr/>
          </p:nvPicPr>
          <p:blipFill>
            <a:blip r:embed="rId9"/>
            <a:stretch>
              <a:fillRect/>
            </a:stretch>
          </p:blipFill>
          <p:spPr>
            <a:xfrm>
              <a:off x="4594706" y="5106456"/>
              <a:ext cx="700594" cy="1333914"/>
            </a:xfrm>
            <a:prstGeom prst="rect">
              <a:avLst/>
            </a:prstGeom>
            <a:effectLst>
              <a:outerShdw blurRad="12700" dist="12700" dir="2700000" algn="tl" rotWithShape="0">
                <a:prstClr val="black">
                  <a:alpha val="40000"/>
                </a:prstClr>
              </a:outerShdw>
            </a:effectLst>
          </p:spPr>
        </p:pic>
      </p:grpSp>
      <p:sp>
        <p:nvSpPr>
          <p:cNvPr id="14" name="円/楕円 13">
            <a:extLst>
              <a:ext uri="{FF2B5EF4-FFF2-40B4-BE49-F238E27FC236}">
                <a16:creationId xmlns:a16="http://schemas.microsoft.com/office/drawing/2014/main" id="{2642707A-6830-1376-24CB-4BA9A391BA8F}"/>
              </a:ext>
            </a:extLst>
          </p:cNvPr>
          <p:cNvSpPr>
            <a:spLocks noChangeAspect="1"/>
          </p:cNvSpPr>
          <p:nvPr/>
        </p:nvSpPr>
        <p:spPr>
          <a:xfrm>
            <a:off x="2501707" y="3981758"/>
            <a:ext cx="216000" cy="216000"/>
          </a:xfrm>
          <a:prstGeom prst="ellipse">
            <a:avLst/>
          </a:prstGeom>
          <a:solidFill>
            <a:schemeClr val="accent6"/>
          </a:solidFill>
          <a:ln w="508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06EB0D30-1CC2-EF05-9997-B4A8B5BC26BD}"/>
              </a:ext>
            </a:extLst>
          </p:cNvPr>
          <p:cNvSpPr/>
          <p:nvPr/>
        </p:nvSpPr>
        <p:spPr>
          <a:xfrm>
            <a:off x="3939936" y="6121972"/>
            <a:ext cx="1077218" cy="433965"/>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タイアップ広告</a:t>
            </a:r>
            <a:endParaRPr kumimoji="0" lang="en-US" altLang="ja-JP" sz="1200" b="1"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提供開始</a:t>
            </a:r>
          </a:p>
        </p:txBody>
      </p:sp>
      <p:sp>
        <p:nvSpPr>
          <p:cNvPr id="52" name="円/楕円 51">
            <a:extLst>
              <a:ext uri="{FF2B5EF4-FFF2-40B4-BE49-F238E27FC236}">
                <a16:creationId xmlns:a16="http://schemas.microsoft.com/office/drawing/2014/main" id="{DC29A5AF-F194-1455-B926-426834199C58}"/>
              </a:ext>
            </a:extLst>
          </p:cNvPr>
          <p:cNvSpPr>
            <a:spLocks noChangeAspect="1"/>
          </p:cNvSpPr>
          <p:nvPr/>
        </p:nvSpPr>
        <p:spPr>
          <a:xfrm>
            <a:off x="6522620" y="3981758"/>
            <a:ext cx="216000" cy="216000"/>
          </a:xfrm>
          <a:prstGeom prst="ellipse">
            <a:avLst/>
          </a:prstGeom>
          <a:solidFill>
            <a:schemeClr val="accent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3" name="正方形/長方形 52">
            <a:extLst>
              <a:ext uri="{FF2B5EF4-FFF2-40B4-BE49-F238E27FC236}">
                <a16:creationId xmlns:a16="http://schemas.microsoft.com/office/drawing/2014/main" id="{696BB1E9-53C7-981B-5849-6C5CACE10EB8}"/>
              </a:ext>
            </a:extLst>
          </p:cNvPr>
          <p:cNvSpPr/>
          <p:nvPr/>
        </p:nvSpPr>
        <p:spPr>
          <a:xfrm>
            <a:off x="5704236" y="4156024"/>
            <a:ext cx="763029" cy="283154"/>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1600" b="1" kern="0" dirty="0">
                <a:solidFill>
                  <a:schemeClr val="accent3"/>
                </a:solidFill>
                <a:latin typeface="Meiryo" panose="020B0604030504040204" pitchFamily="34" charset="-128"/>
                <a:ea typeface="メイリオ"/>
                <a:cs typeface="+mn-lt"/>
              </a:rPr>
              <a:t>2007</a:t>
            </a: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年</a:t>
            </a:r>
          </a:p>
        </p:txBody>
      </p:sp>
      <p:sp>
        <p:nvSpPr>
          <p:cNvPr id="56" name="円/楕円 55">
            <a:extLst>
              <a:ext uri="{FF2B5EF4-FFF2-40B4-BE49-F238E27FC236}">
                <a16:creationId xmlns:a16="http://schemas.microsoft.com/office/drawing/2014/main" id="{CA720198-EBD2-7CC4-1851-3953C000E0BD}"/>
              </a:ext>
            </a:extLst>
          </p:cNvPr>
          <p:cNvSpPr/>
          <p:nvPr/>
        </p:nvSpPr>
        <p:spPr>
          <a:xfrm>
            <a:off x="5840420" y="4406631"/>
            <a:ext cx="1580400" cy="1580400"/>
          </a:xfrm>
          <a:prstGeom prst="ellipse">
            <a:avLst/>
          </a:prstGeom>
          <a:solidFill>
            <a:srgbClr val="FFFFFF"/>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正方形/長方形 40">
            <a:extLst>
              <a:ext uri="{FF2B5EF4-FFF2-40B4-BE49-F238E27FC236}">
                <a16:creationId xmlns:a16="http://schemas.microsoft.com/office/drawing/2014/main" id="{7A313D73-BC15-5A4F-F0BF-49C0177A599B}"/>
              </a:ext>
            </a:extLst>
          </p:cNvPr>
          <p:cNvSpPr/>
          <p:nvPr/>
        </p:nvSpPr>
        <p:spPr>
          <a:xfrm>
            <a:off x="10193671" y="4141657"/>
            <a:ext cx="897682" cy="353943"/>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2000" b="1" kern="0" dirty="0">
                <a:solidFill>
                  <a:schemeClr val="accent6"/>
                </a:solidFill>
                <a:latin typeface="Meiryo" panose="020B0604030504040204" pitchFamily="34" charset="-128"/>
                <a:ea typeface="メイリオ"/>
                <a:cs typeface="+mn-lt"/>
              </a:rPr>
              <a:t>2023</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年</a:t>
            </a:r>
          </a:p>
        </p:txBody>
      </p:sp>
      <p:sp>
        <p:nvSpPr>
          <p:cNvPr id="42" name="円/楕円 41">
            <a:extLst>
              <a:ext uri="{FF2B5EF4-FFF2-40B4-BE49-F238E27FC236}">
                <a16:creationId xmlns:a16="http://schemas.microsoft.com/office/drawing/2014/main" id="{1C0B2231-5C06-E4B6-1BCE-78DFE2880B37}"/>
              </a:ext>
            </a:extLst>
          </p:cNvPr>
          <p:cNvSpPr>
            <a:spLocks noChangeAspect="1"/>
          </p:cNvSpPr>
          <p:nvPr/>
        </p:nvSpPr>
        <p:spPr>
          <a:xfrm>
            <a:off x="9150475" y="3972154"/>
            <a:ext cx="216000" cy="216000"/>
          </a:xfrm>
          <a:prstGeom prst="ellipse">
            <a:avLst/>
          </a:prstGeom>
          <a:solidFill>
            <a:schemeClr val="accent6"/>
          </a:solidFill>
          <a:ln w="508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44" name="直線コネクタ 43">
            <a:extLst>
              <a:ext uri="{FF2B5EF4-FFF2-40B4-BE49-F238E27FC236}">
                <a16:creationId xmlns:a16="http://schemas.microsoft.com/office/drawing/2014/main" id="{DACD51DA-3BF9-661F-29BA-7B33657DE887}"/>
              </a:ext>
            </a:extLst>
          </p:cNvPr>
          <p:cNvCxnSpPr>
            <a:cxnSpLocks/>
            <a:stCxn id="104" idx="4"/>
            <a:endCxn id="14" idx="0"/>
          </p:cNvCxnSpPr>
          <p:nvPr/>
        </p:nvCxnSpPr>
        <p:spPr>
          <a:xfrm>
            <a:off x="2609707" y="3791420"/>
            <a:ext cx="0" cy="190338"/>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4388B5C8-1042-9FA7-E4CA-D7945D008555}"/>
              </a:ext>
            </a:extLst>
          </p:cNvPr>
          <p:cNvCxnSpPr>
            <a:stCxn id="51" idx="4"/>
            <a:endCxn id="33" idx="0"/>
          </p:cNvCxnSpPr>
          <p:nvPr/>
        </p:nvCxnSpPr>
        <p:spPr>
          <a:xfrm flipH="1">
            <a:off x="4493916" y="4197758"/>
            <a:ext cx="491" cy="208873"/>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1" name="円/楕円 50">
            <a:extLst>
              <a:ext uri="{FF2B5EF4-FFF2-40B4-BE49-F238E27FC236}">
                <a16:creationId xmlns:a16="http://schemas.microsoft.com/office/drawing/2014/main" id="{9FA698EB-2006-E4C0-A5F5-969CDFB4F87D}"/>
              </a:ext>
            </a:extLst>
          </p:cNvPr>
          <p:cNvSpPr>
            <a:spLocks noChangeAspect="1"/>
          </p:cNvSpPr>
          <p:nvPr/>
        </p:nvSpPr>
        <p:spPr>
          <a:xfrm>
            <a:off x="4386407" y="3981758"/>
            <a:ext cx="216000" cy="216000"/>
          </a:xfrm>
          <a:prstGeom prst="ellipse">
            <a:avLst/>
          </a:prstGeom>
          <a:solidFill>
            <a:schemeClr val="accent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60" name="直線コネクタ 59">
            <a:extLst>
              <a:ext uri="{FF2B5EF4-FFF2-40B4-BE49-F238E27FC236}">
                <a16:creationId xmlns:a16="http://schemas.microsoft.com/office/drawing/2014/main" id="{03788A17-C492-0515-6125-1F1629DE8E53}"/>
              </a:ext>
            </a:extLst>
          </p:cNvPr>
          <p:cNvCxnSpPr>
            <a:cxnSpLocks/>
            <a:stCxn id="52" idx="4"/>
            <a:endCxn id="56" idx="0"/>
          </p:cNvCxnSpPr>
          <p:nvPr/>
        </p:nvCxnSpPr>
        <p:spPr>
          <a:xfrm>
            <a:off x="6630620" y="4197758"/>
            <a:ext cx="0" cy="208873"/>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61" name="グループ化 60">
            <a:extLst>
              <a:ext uri="{FF2B5EF4-FFF2-40B4-BE49-F238E27FC236}">
                <a16:creationId xmlns:a16="http://schemas.microsoft.com/office/drawing/2014/main" id="{2D45AF95-80A7-8179-C507-6D50E4FE54F5}"/>
              </a:ext>
            </a:extLst>
          </p:cNvPr>
          <p:cNvGrpSpPr>
            <a:grpSpLocks noChangeAspect="1"/>
          </p:cNvGrpSpPr>
          <p:nvPr/>
        </p:nvGrpSpPr>
        <p:grpSpPr>
          <a:xfrm>
            <a:off x="8721927" y="4406631"/>
            <a:ext cx="2160000" cy="2160000"/>
            <a:chOff x="8979556" y="3875348"/>
            <a:chExt cx="2304000" cy="2304000"/>
          </a:xfrm>
        </p:grpSpPr>
        <p:grpSp>
          <p:nvGrpSpPr>
            <p:cNvPr id="62" name="グループ化 61">
              <a:extLst>
                <a:ext uri="{FF2B5EF4-FFF2-40B4-BE49-F238E27FC236}">
                  <a16:creationId xmlns:a16="http://schemas.microsoft.com/office/drawing/2014/main" id="{B4F7E271-C4F0-7705-115F-38A0B91365C8}"/>
                </a:ext>
              </a:extLst>
            </p:cNvPr>
            <p:cNvGrpSpPr>
              <a:grpSpLocks noChangeAspect="1"/>
            </p:cNvGrpSpPr>
            <p:nvPr/>
          </p:nvGrpSpPr>
          <p:grpSpPr>
            <a:xfrm>
              <a:off x="8979556" y="3875348"/>
              <a:ext cx="2304000" cy="2304000"/>
              <a:chOff x="7887717" y="4195682"/>
              <a:chExt cx="2700000" cy="2700000"/>
            </a:xfrm>
          </p:grpSpPr>
          <p:sp>
            <p:nvSpPr>
              <p:cNvPr id="64" name="円/楕円 63">
                <a:extLst>
                  <a:ext uri="{FF2B5EF4-FFF2-40B4-BE49-F238E27FC236}">
                    <a16:creationId xmlns:a16="http://schemas.microsoft.com/office/drawing/2014/main" id="{76A686FB-DAC4-7B09-C9BB-DBF18F37F5DF}"/>
                  </a:ext>
                </a:extLst>
              </p:cNvPr>
              <p:cNvSpPr>
                <a:spLocks noChangeAspect="1"/>
              </p:cNvSpPr>
              <p:nvPr/>
            </p:nvSpPr>
            <p:spPr>
              <a:xfrm>
                <a:off x="7887717" y="4195682"/>
                <a:ext cx="2700000" cy="2700000"/>
              </a:xfrm>
              <a:prstGeom prst="ellipse">
                <a:avLst/>
              </a:prstGeom>
              <a:solidFill>
                <a:srgbClr val="FFFFFF"/>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5" name="正方形/長方形 64">
                <a:extLst>
                  <a:ext uri="{FF2B5EF4-FFF2-40B4-BE49-F238E27FC236}">
                    <a16:creationId xmlns:a16="http://schemas.microsoft.com/office/drawing/2014/main" id="{CF6ED333-680C-DADE-069C-978F1C08BB25}"/>
                  </a:ext>
                </a:extLst>
              </p:cNvPr>
              <p:cNvSpPr/>
              <p:nvPr/>
            </p:nvSpPr>
            <p:spPr>
              <a:xfrm>
                <a:off x="8893466" y="5194211"/>
                <a:ext cx="721351" cy="2488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累計本数</a:t>
                </a:r>
              </a:p>
            </p:txBody>
          </p:sp>
          <p:sp>
            <p:nvSpPr>
              <p:cNvPr id="66" name="正方形/長方形 65">
                <a:extLst>
                  <a:ext uri="{FF2B5EF4-FFF2-40B4-BE49-F238E27FC236}">
                    <a16:creationId xmlns:a16="http://schemas.microsoft.com/office/drawing/2014/main" id="{E16642BE-2211-2357-E444-E2C854EB54A7}"/>
                  </a:ext>
                </a:extLst>
              </p:cNvPr>
              <p:cNvSpPr/>
              <p:nvPr/>
            </p:nvSpPr>
            <p:spPr>
              <a:xfrm>
                <a:off x="8305972" y="5260630"/>
                <a:ext cx="1863491" cy="106023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5400" b="1" u="none" strike="noStrike" kern="0" cap="none" normalizeH="0" baseline="0" noProof="0" dirty="0">
                    <a:ln>
                      <a:noFill/>
                    </a:ln>
                    <a:solidFill>
                      <a:schemeClr val="accent4"/>
                    </a:solidFill>
                    <a:effectLst/>
                    <a:uLnTx/>
                    <a:uFillTx/>
                    <a:latin typeface="Segoe UI" panose="020B0502040204020203" pitchFamily="34" charset="0"/>
                    <a:ea typeface="Meiryo" panose="020B0604030504040204" pitchFamily="34" charset="-128"/>
                    <a:cs typeface="Segoe UI" panose="020B0502040204020203" pitchFamily="34" charset="0"/>
                  </a:rPr>
                  <a:t>2500</a:t>
                </a:r>
                <a:endParaRPr kumimoji="0" lang="ja-JP" altLang="en-US" sz="5400" b="1" u="none" strike="noStrike" kern="0" cap="none" normalizeH="0" baseline="0" noProof="0">
                  <a:ln>
                    <a:noFill/>
                  </a:ln>
                  <a:solidFill>
                    <a:schemeClr val="accent4"/>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7" name="正方形/長方形 66">
                <a:extLst>
                  <a:ext uri="{FF2B5EF4-FFF2-40B4-BE49-F238E27FC236}">
                    <a16:creationId xmlns:a16="http://schemas.microsoft.com/office/drawing/2014/main" id="{0C95532E-16A0-058D-FF75-004924D508CA}"/>
                  </a:ext>
                </a:extLst>
              </p:cNvPr>
              <p:cNvSpPr/>
              <p:nvPr/>
            </p:nvSpPr>
            <p:spPr>
              <a:xfrm>
                <a:off x="8976110" y="6263417"/>
                <a:ext cx="673261" cy="309700"/>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kern="0" dirty="0">
                    <a:solidFill>
                      <a:schemeClr val="accent4"/>
                    </a:solidFill>
                    <a:latin typeface="Meiryo" panose="020B0604030504040204" pitchFamily="34" charset="-128"/>
                    <a:ea typeface="メイリオ"/>
                    <a:cs typeface="+mn-lt"/>
                  </a:rPr>
                  <a:t>本以上</a:t>
                </a:r>
                <a:endParaRPr kumimoji="0" lang="ja-JP" altLang="en-US" sz="1400" b="1" u="none" strike="noStrike" kern="0" cap="none" normalizeH="0" baseline="0" noProof="0" dirty="0">
                  <a:ln>
                    <a:noFill/>
                  </a:ln>
                  <a:solidFill>
                    <a:schemeClr val="accent4"/>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pic>
          <p:nvPicPr>
            <p:cNvPr id="63" name="図 62">
              <a:extLst>
                <a:ext uri="{FF2B5EF4-FFF2-40B4-BE49-F238E27FC236}">
                  <a16:creationId xmlns:a16="http://schemas.microsoft.com/office/drawing/2014/main" id="{42253CB5-B78A-DBE8-4B32-0DD7C918081A}"/>
                </a:ext>
              </a:extLst>
            </p:cNvPr>
            <p:cNvPicPr>
              <a:picLocks noChangeAspect="1"/>
            </p:cNvPicPr>
            <p:nvPr/>
          </p:nvPicPr>
          <p:blipFill>
            <a:blip r:embed="rId10"/>
            <a:stretch>
              <a:fillRect/>
            </a:stretch>
          </p:blipFill>
          <p:spPr>
            <a:xfrm>
              <a:off x="9886827" y="4166138"/>
              <a:ext cx="489459" cy="489459"/>
            </a:xfrm>
            <a:prstGeom prst="rect">
              <a:avLst/>
            </a:prstGeom>
          </p:spPr>
        </p:pic>
      </p:grpSp>
      <p:grpSp>
        <p:nvGrpSpPr>
          <p:cNvPr id="68" name="グループ化 67">
            <a:extLst>
              <a:ext uri="{FF2B5EF4-FFF2-40B4-BE49-F238E27FC236}">
                <a16:creationId xmlns:a16="http://schemas.microsoft.com/office/drawing/2014/main" id="{8F5E2625-EA9B-26B4-6739-537C959244CA}"/>
              </a:ext>
            </a:extLst>
          </p:cNvPr>
          <p:cNvGrpSpPr/>
          <p:nvPr/>
        </p:nvGrpSpPr>
        <p:grpSpPr>
          <a:xfrm>
            <a:off x="10253389" y="4614029"/>
            <a:ext cx="1148870" cy="790200"/>
            <a:chOff x="8533704" y="3885685"/>
            <a:chExt cx="1148870" cy="790200"/>
          </a:xfrm>
        </p:grpSpPr>
        <p:sp>
          <p:nvSpPr>
            <p:cNvPr id="69" name="角丸四角形 68">
              <a:extLst>
                <a:ext uri="{FF2B5EF4-FFF2-40B4-BE49-F238E27FC236}">
                  <a16:creationId xmlns:a16="http://schemas.microsoft.com/office/drawing/2014/main" id="{2BEB7B2F-75B6-C34F-0D36-B7EE96F91B33}"/>
                </a:ext>
              </a:extLst>
            </p:cNvPr>
            <p:cNvSpPr/>
            <p:nvPr/>
          </p:nvSpPr>
          <p:spPr>
            <a:xfrm>
              <a:off x="8533704" y="3885685"/>
              <a:ext cx="1148870" cy="693791"/>
            </a:xfrm>
            <a:prstGeom prst="roundRect">
              <a:avLst>
                <a:gd name="adj" fmla="val 15640"/>
              </a:avLst>
            </a:prstGeom>
            <a:solidFill>
              <a:schemeClr val="accent4"/>
            </a:solidFill>
            <a:ln w="34925" cap="flat" cmpd="sng" algn="ctr">
              <a:solidFill>
                <a:srgbClr val="FFFFFF"/>
              </a:solid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lt"/>
                </a:rPr>
                <a:t>リピート出稿</a:t>
              </a:r>
              <a:br>
                <a:rPr kumimoji="0" lang="en-US" altLang="ja-JP" sz="12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lt"/>
                </a:rPr>
              </a:br>
              <a:r>
                <a:rPr kumimoji="0" lang="ja-JP" altLang="en-US" sz="12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lt"/>
                </a:rPr>
                <a:t>も多数</a:t>
              </a:r>
            </a:p>
          </p:txBody>
        </p:sp>
        <p:sp>
          <p:nvSpPr>
            <p:cNvPr id="70" name="三角形 69">
              <a:extLst>
                <a:ext uri="{FF2B5EF4-FFF2-40B4-BE49-F238E27FC236}">
                  <a16:creationId xmlns:a16="http://schemas.microsoft.com/office/drawing/2014/main" id="{42E42F2A-34D0-BCF8-30B3-A3E75E75176F}"/>
                </a:ext>
              </a:extLst>
            </p:cNvPr>
            <p:cNvSpPr/>
            <p:nvPr/>
          </p:nvSpPr>
          <p:spPr>
            <a:xfrm rot="10800000">
              <a:off x="8718550" y="4522312"/>
              <a:ext cx="131521" cy="153573"/>
            </a:xfrm>
            <a:prstGeom prst="triangle">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 name="グループ化 2">
            <a:extLst>
              <a:ext uri="{FF2B5EF4-FFF2-40B4-BE49-F238E27FC236}">
                <a16:creationId xmlns:a16="http://schemas.microsoft.com/office/drawing/2014/main" id="{48693DBD-A55E-6556-4FD5-313E00338A8F}"/>
              </a:ext>
            </a:extLst>
          </p:cNvPr>
          <p:cNvGrpSpPr>
            <a:grpSpLocks noChangeAspect="1"/>
          </p:cNvGrpSpPr>
          <p:nvPr/>
        </p:nvGrpSpPr>
        <p:grpSpPr>
          <a:xfrm>
            <a:off x="6195713" y="1631420"/>
            <a:ext cx="2160000" cy="2160000"/>
            <a:chOff x="7887717" y="1575146"/>
            <a:chExt cx="2700000" cy="2700000"/>
          </a:xfrm>
        </p:grpSpPr>
        <p:sp>
          <p:nvSpPr>
            <p:cNvPr id="4" name="円/楕円 3">
              <a:extLst>
                <a:ext uri="{FF2B5EF4-FFF2-40B4-BE49-F238E27FC236}">
                  <a16:creationId xmlns:a16="http://schemas.microsoft.com/office/drawing/2014/main" id="{5C231D81-6DD8-830E-E651-80FD3288678C}"/>
                </a:ext>
              </a:extLst>
            </p:cNvPr>
            <p:cNvSpPr>
              <a:spLocks noChangeAspect="1"/>
            </p:cNvSpPr>
            <p:nvPr/>
          </p:nvSpPr>
          <p:spPr>
            <a:xfrm>
              <a:off x="7887717" y="1575146"/>
              <a:ext cx="2700000" cy="2700000"/>
            </a:xfrm>
            <a:prstGeom prst="ellipse">
              <a:avLst/>
            </a:prstGeom>
            <a:solidFill>
              <a:srgbClr val="FFFFFF"/>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B4ED690C-3178-9844-86F2-8CF6FD54D0AA}"/>
                </a:ext>
              </a:extLst>
            </p:cNvPr>
            <p:cNvPicPr>
              <a:picLocks noChangeAspect="1"/>
            </p:cNvPicPr>
            <p:nvPr/>
          </p:nvPicPr>
          <p:blipFill>
            <a:blip r:embed="rId11" cstate="print">
              <a:extLst>
                <a:ext uri="{28A0092B-C50C-407E-A947-70E740481C1C}">
                  <a14:useLocalDpi xmlns:a14="http://schemas.microsoft.com/office/drawing/2010/main" val="0"/>
                </a:ext>
              </a:extLst>
            </a:blip>
            <a:srcRect t="1563" b="1563"/>
            <a:stretch/>
          </p:blipFill>
          <p:spPr>
            <a:xfrm>
              <a:off x="7995012" y="1698631"/>
              <a:ext cx="2485411" cy="2407710"/>
            </a:xfrm>
            <a:prstGeom prst="rect">
              <a:avLst/>
            </a:prstGeom>
          </p:spPr>
        </p:pic>
        <p:sp>
          <p:nvSpPr>
            <p:cNvPr id="16" name="正方形/長方形 15">
              <a:extLst>
                <a:ext uri="{FF2B5EF4-FFF2-40B4-BE49-F238E27FC236}">
                  <a16:creationId xmlns:a16="http://schemas.microsoft.com/office/drawing/2014/main" id="{38D5FE4B-6632-092F-8EE0-17DDF4A67C6B}"/>
                </a:ext>
              </a:extLst>
            </p:cNvPr>
            <p:cNvSpPr/>
            <p:nvPr/>
          </p:nvSpPr>
          <p:spPr>
            <a:xfrm>
              <a:off x="8883432" y="2431157"/>
              <a:ext cx="769441" cy="2123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サービス数</a:t>
              </a:r>
            </a:p>
          </p:txBody>
        </p:sp>
        <p:sp>
          <p:nvSpPr>
            <p:cNvPr id="21" name="正方形/長方形 20">
              <a:extLst>
                <a:ext uri="{FF2B5EF4-FFF2-40B4-BE49-F238E27FC236}">
                  <a16:creationId xmlns:a16="http://schemas.microsoft.com/office/drawing/2014/main" id="{F278EBAA-A9A3-31DA-DE4F-57C1BF1C4EF0}"/>
                </a:ext>
              </a:extLst>
            </p:cNvPr>
            <p:cNvSpPr/>
            <p:nvPr/>
          </p:nvSpPr>
          <p:spPr>
            <a:xfrm>
              <a:off x="8449876" y="2994100"/>
              <a:ext cx="230833" cy="290344"/>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normalizeH="0" baseline="0" noProof="0">
                  <a:ln>
                    <a:noFill/>
                  </a:ln>
                  <a:solidFill>
                    <a:schemeClr val="accent6"/>
                  </a:solidFill>
                  <a:effectLst/>
                  <a:uLnTx/>
                  <a:uFillTx/>
                  <a:latin typeface="Meiryo" panose="020B0604030504040204" pitchFamily="34" charset="-128"/>
                  <a:ea typeface="メイリオ"/>
                  <a:cs typeface="+mn-lt"/>
                </a:rPr>
                <a:t>約</a:t>
              </a:r>
              <a:endParaRPr kumimoji="0" lang="ja-JP" altLang="en-US" sz="1400" b="1" u="none" strike="noStrike" kern="0" cap="none" normalizeH="0" baseline="0" noProof="0">
                <a:ln>
                  <a:noFill/>
                </a:ln>
                <a:solidFill>
                  <a:schemeClr val="accent6"/>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25" name="正方形/長方形 24">
              <a:extLst>
                <a:ext uri="{FF2B5EF4-FFF2-40B4-BE49-F238E27FC236}">
                  <a16:creationId xmlns:a16="http://schemas.microsoft.com/office/drawing/2014/main" id="{CB699D48-DFFB-08FE-C4EA-BC59FE95133A}"/>
                </a:ext>
              </a:extLst>
            </p:cNvPr>
            <p:cNvSpPr/>
            <p:nvPr/>
          </p:nvSpPr>
          <p:spPr>
            <a:xfrm>
              <a:off x="8691153" y="2470196"/>
              <a:ext cx="1192634" cy="90473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5400" b="1" u="none" strike="noStrike" kern="0" cap="none" spc="-300" normalizeH="0" baseline="0" noProof="0" dirty="0">
                  <a:ln>
                    <a:noFill/>
                  </a:ln>
                  <a:solidFill>
                    <a:schemeClr val="accent6"/>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0" lang="en-US" altLang="ja-JP" sz="5400" b="1" u="none" strike="noStrike" kern="0" cap="none" normalizeH="0" baseline="0" noProof="0" dirty="0">
                  <a:ln>
                    <a:noFill/>
                  </a:ln>
                  <a:solidFill>
                    <a:schemeClr val="accent6"/>
                  </a:solidFill>
                  <a:effectLst/>
                  <a:uLnTx/>
                  <a:uFillTx/>
                  <a:latin typeface="Segoe UI" panose="020B0502040204020203" pitchFamily="34" charset="0"/>
                  <a:ea typeface="Meiryo" panose="020B0604030504040204" pitchFamily="34" charset="-128"/>
                  <a:cs typeface="Segoe UI" panose="020B0502040204020203" pitchFamily="34" charset="0"/>
                </a:rPr>
                <a:t>00</a:t>
              </a:r>
              <a:endParaRPr kumimoji="0" lang="ja-JP" altLang="en-US" sz="5400" b="1" u="none" strike="noStrike" kern="0" cap="none" normalizeH="0" baseline="0" noProof="0">
                <a:ln>
                  <a:noFill/>
                </a:ln>
                <a:solidFill>
                  <a:schemeClr val="accent6"/>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26" name="グループ化 25">
            <a:extLst>
              <a:ext uri="{FF2B5EF4-FFF2-40B4-BE49-F238E27FC236}">
                <a16:creationId xmlns:a16="http://schemas.microsoft.com/office/drawing/2014/main" id="{0DB9854E-A16C-2507-E722-3DE5205AA2C9}"/>
              </a:ext>
            </a:extLst>
          </p:cNvPr>
          <p:cNvGrpSpPr>
            <a:grpSpLocks noChangeAspect="1"/>
          </p:cNvGrpSpPr>
          <p:nvPr/>
        </p:nvGrpSpPr>
        <p:grpSpPr>
          <a:xfrm>
            <a:off x="8178475" y="1631420"/>
            <a:ext cx="2160000" cy="2160000"/>
            <a:chOff x="7887717" y="4195682"/>
            <a:chExt cx="2700000" cy="2700000"/>
          </a:xfrm>
        </p:grpSpPr>
        <p:sp>
          <p:nvSpPr>
            <p:cNvPr id="28" name="円/楕円 27">
              <a:extLst>
                <a:ext uri="{FF2B5EF4-FFF2-40B4-BE49-F238E27FC236}">
                  <a16:creationId xmlns:a16="http://schemas.microsoft.com/office/drawing/2014/main" id="{AF30C6D1-E5AF-6EFC-5A8B-2995EE5CF82F}"/>
                </a:ext>
              </a:extLst>
            </p:cNvPr>
            <p:cNvSpPr>
              <a:spLocks noChangeAspect="1"/>
            </p:cNvSpPr>
            <p:nvPr/>
          </p:nvSpPr>
          <p:spPr>
            <a:xfrm>
              <a:off x="7887717" y="4195682"/>
              <a:ext cx="2700000" cy="2700000"/>
            </a:xfrm>
            <a:prstGeom prst="ellipse">
              <a:avLst/>
            </a:prstGeom>
            <a:solidFill>
              <a:srgbClr val="FFFFFF"/>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2" name="図 31" descr="アイコン&#10;&#10;自動的に生成された説明">
              <a:extLst>
                <a:ext uri="{FF2B5EF4-FFF2-40B4-BE49-F238E27FC236}">
                  <a16:creationId xmlns:a16="http://schemas.microsoft.com/office/drawing/2014/main" id="{1C1AD4B9-2041-A904-4CDC-68100E325C3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953359" y="4517996"/>
              <a:ext cx="568715" cy="563545"/>
            </a:xfrm>
            <a:prstGeom prst="rect">
              <a:avLst/>
            </a:prstGeom>
          </p:spPr>
        </p:pic>
        <p:sp>
          <p:nvSpPr>
            <p:cNvPr id="34" name="正方形/長方形 33">
              <a:extLst>
                <a:ext uri="{FF2B5EF4-FFF2-40B4-BE49-F238E27FC236}">
                  <a16:creationId xmlns:a16="http://schemas.microsoft.com/office/drawing/2014/main" id="{59BAAD46-74E0-B440-24AE-A5B885818DF4}"/>
                </a:ext>
              </a:extLst>
            </p:cNvPr>
            <p:cNvSpPr/>
            <p:nvPr/>
          </p:nvSpPr>
          <p:spPr>
            <a:xfrm>
              <a:off x="8330811" y="5194211"/>
              <a:ext cx="1846659" cy="2123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月間アクティブユーザー数</a:t>
              </a:r>
            </a:p>
          </p:txBody>
        </p:sp>
        <p:sp>
          <p:nvSpPr>
            <p:cNvPr id="38" name="正方形/長方形 37">
              <a:extLst>
                <a:ext uri="{FF2B5EF4-FFF2-40B4-BE49-F238E27FC236}">
                  <a16:creationId xmlns:a16="http://schemas.microsoft.com/office/drawing/2014/main" id="{C7B135DE-DF8B-90ED-544B-1A3BAD41A6C5}"/>
                </a:ext>
              </a:extLst>
            </p:cNvPr>
            <p:cNvSpPr/>
            <p:nvPr/>
          </p:nvSpPr>
          <p:spPr>
            <a:xfrm>
              <a:off x="8124819" y="5714279"/>
              <a:ext cx="209333" cy="288879"/>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normalizeH="0" baseline="0" noProof="0">
                  <a:ln>
                    <a:noFill/>
                  </a:ln>
                  <a:solidFill>
                    <a:schemeClr val="accent6"/>
                  </a:solidFill>
                  <a:effectLst/>
                  <a:uLnTx/>
                  <a:uFillTx/>
                  <a:latin typeface="Meiryo" panose="020B0604030504040204" pitchFamily="34" charset="-128"/>
                  <a:ea typeface="メイリオ"/>
                  <a:cs typeface="+mn-lt"/>
                </a:rPr>
                <a:t>約</a:t>
              </a:r>
              <a:endParaRPr kumimoji="0" lang="ja-JP" altLang="en-US" sz="1400" b="1" u="none" strike="noStrike" kern="0" cap="none" normalizeH="0" baseline="0" noProof="0">
                <a:ln>
                  <a:noFill/>
                </a:ln>
                <a:solidFill>
                  <a:schemeClr val="accent6"/>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39" name="正方形/長方形 38">
              <a:extLst>
                <a:ext uri="{FF2B5EF4-FFF2-40B4-BE49-F238E27FC236}">
                  <a16:creationId xmlns:a16="http://schemas.microsoft.com/office/drawing/2014/main" id="{5BB4F2A8-6585-2FC1-DBAF-28D43CC34BFA}"/>
                </a:ext>
              </a:extLst>
            </p:cNvPr>
            <p:cNvSpPr/>
            <p:nvPr/>
          </p:nvSpPr>
          <p:spPr>
            <a:xfrm>
              <a:off x="8343467" y="5260629"/>
              <a:ext cx="1987724" cy="1130919"/>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5400" b="1" u="none" strike="noStrike" kern="0" cap="none" normalizeH="0" baseline="0" noProof="0" dirty="0">
                  <a:ln>
                    <a:noFill/>
                  </a:ln>
                  <a:solidFill>
                    <a:schemeClr val="accent6"/>
                  </a:solidFill>
                  <a:effectLst/>
                  <a:uLnTx/>
                  <a:uFillTx/>
                  <a:latin typeface="Segoe UI" panose="020B0502040204020203" pitchFamily="34" charset="0"/>
                  <a:ea typeface="Meiryo" panose="020B0604030504040204" pitchFamily="34" charset="-128"/>
                  <a:cs typeface="Segoe UI" panose="020B0502040204020203" pitchFamily="34" charset="0"/>
                </a:rPr>
                <a:t>8500</a:t>
              </a:r>
              <a:endParaRPr kumimoji="0" lang="ja-JP" altLang="en-US" sz="5400" b="1" u="none" strike="noStrike" kern="0" cap="none" normalizeH="0" baseline="0" noProof="0" dirty="0">
                <a:ln>
                  <a:noFill/>
                </a:ln>
                <a:solidFill>
                  <a:schemeClr val="accent6"/>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0" name="正方形/長方形 39">
              <a:extLst>
                <a:ext uri="{FF2B5EF4-FFF2-40B4-BE49-F238E27FC236}">
                  <a16:creationId xmlns:a16="http://schemas.microsoft.com/office/drawing/2014/main" id="{0B4A3D39-01C1-7217-8265-67B7A94E70AE}"/>
                </a:ext>
              </a:extLst>
            </p:cNvPr>
            <p:cNvSpPr/>
            <p:nvPr/>
          </p:nvSpPr>
          <p:spPr>
            <a:xfrm>
              <a:off x="9041286" y="6275994"/>
              <a:ext cx="418668" cy="288879"/>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kern="0">
                  <a:solidFill>
                    <a:schemeClr val="accent6"/>
                  </a:solidFill>
                  <a:latin typeface="Meiryo" panose="020B0604030504040204" pitchFamily="34" charset="-128"/>
                  <a:ea typeface="メイリオ"/>
                  <a:cs typeface="+mn-lt"/>
                </a:rPr>
                <a:t>万人</a:t>
              </a:r>
              <a:endParaRPr kumimoji="0" lang="ja-JP" altLang="en-US" sz="1400" b="1" u="none" strike="noStrike" kern="0" cap="none" normalizeH="0" baseline="0" noProof="0">
                <a:ln>
                  <a:noFill/>
                </a:ln>
                <a:solidFill>
                  <a:schemeClr val="accent6"/>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cxnSp>
        <p:nvCxnSpPr>
          <p:cNvPr id="90" name="直線コネクタ 89">
            <a:extLst>
              <a:ext uri="{FF2B5EF4-FFF2-40B4-BE49-F238E27FC236}">
                <a16:creationId xmlns:a16="http://schemas.microsoft.com/office/drawing/2014/main" id="{5560625B-17C0-332A-9E23-7017BB63D70C}"/>
              </a:ext>
            </a:extLst>
          </p:cNvPr>
          <p:cNvCxnSpPr>
            <a:cxnSpLocks/>
            <a:stCxn id="28" idx="4"/>
            <a:endCxn id="42" idx="0"/>
          </p:cNvCxnSpPr>
          <p:nvPr/>
        </p:nvCxnSpPr>
        <p:spPr>
          <a:xfrm>
            <a:off x="9258475" y="3791420"/>
            <a:ext cx="0" cy="180734"/>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2" name="直線コネクタ 91">
            <a:extLst>
              <a:ext uri="{FF2B5EF4-FFF2-40B4-BE49-F238E27FC236}">
                <a16:creationId xmlns:a16="http://schemas.microsoft.com/office/drawing/2014/main" id="{BDB73848-9F18-C559-E9BA-647DE40B5475}"/>
              </a:ext>
            </a:extLst>
          </p:cNvPr>
          <p:cNvCxnSpPr>
            <a:cxnSpLocks/>
            <a:stCxn id="64" idx="0"/>
          </p:cNvCxnSpPr>
          <p:nvPr/>
        </p:nvCxnSpPr>
        <p:spPr>
          <a:xfrm flipV="1">
            <a:off x="9801927" y="4122849"/>
            <a:ext cx="0" cy="283782"/>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95" name="角丸四角形 94">
            <a:extLst>
              <a:ext uri="{FF2B5EF4-FFF2-40B4-BE49-F238E27FC236}">
                <a16:creationId xmlns:a16="http://schemas.microsoft.com/office/drawing/2014/main" id="{D4643EC0-08F8-38C9-B074-6FDBFC693FAF}"/>
              </a:ext>
            </a:extLst>
          </p:cNvPr>
          <p:cNvSpPr/>
          <p:nvPr/>
        </p:nvSpPr>
        <p:spPr>
          <a:xfrm>
            <a:off x="1584088" y="6127293"/>
            <a:ext cx="2176532" cy="407898"/>
          </a:xfrm>
          <a:prstGeom prst="roundRect">
            <a:avLst>
              <a:gd name="adj" fmla="val 50000"/>
            </a:avLst>
          </a:prstGeom>
          <a:solidFill>
            <a:schemeClr val="accent4"/>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lt"/>
              </a:rPr>
              <a:t>コンテンツ企画型商品</a:t>
            </a:r>
          </a:p>
        </p:txBody>
      </p:sp>
      <p:sp>
        <p:nvSpPr>
          <p:cNvPr id="98" name="角丸四角形 97">
            <a:extLst>
              <a:ext uri="{FF2B5EF4-FFF2-40B4-BE49-F238E27FC236}">
                <a16:creationId xmlns:a16="http://schemas.microsoft.com/office/drawing/2014/main" id="{E8999B54-B4E6-E6A0-5283-514498624124}"/>
              </a:ext>
            </a:extLst>
          </p:cNvPr>
          <p:cNvSpPr/>
          <p:nvPr/>
        </p:nvSpPr>
        <p:spPr>
          <a:xfrm>
            <a:off x="496234" y="1626464"/>
            <a:ext cx="1112578" cy="407898"/>
          </a:xfrm>
          <a:prstGeom prst="roundRect">
            <a:avLst>
              <a:gd name="adj" fmla="val 50000"/>
            </a:avLst>
          </a:prstGeom>
          <a:solidFill>
            <a:schemeClr val="accent6"/>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lt"/>
              </a:rPr>
              <a:t>メディア</a:t>
            </a:r>
          </a:p>
        </p:txBody>
      </p:sp>
      <p:sp>
        <p:nvSpPr>
          <p:cNvPr id="100" name="正方形/長方形 99">
            <a:extLst>
              <a:ext uri="{FF2B5EF4-FFF2-40B4-BE49-F238E27FC236}">
                <a16:creationId xmlns:a16="http://schemas.microsoft.com/office/drawing/2014/main" id="{B49E2E00-ADB9-3F60-AD34-2DA2065D08F5}"/>
              </a:ext>
            </a:extLst>
          </p:cNvPr>
          <p:cNvSpPr/>
          <p:nvPr/>
        </p:nvSpPr>
        <p:spPr>
          <a:xfrm>
            <a:off x="5476458" y="6120030"/>
            <a:ext cx="2308324" cy="433965"/>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lt"/>
              </a:rPr>
              <a:t>トップページカスタマイズ企画</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lt"/>
              </a:rPr>
              <a:t>（クリエイティブ企画）提供開始</a:t>
            </a:r>
          </a:p>
        </p:txBody>
      </p:sp>
      <p:sp>
        <p:nvSpPr>
          <p:cNvPr id="11" name="正方形/長方形 10">
            <a:extLst>
              <a:ext uri="{FF2B5EF4-FFF2-40B4-BE49-F238E27FC236}">
                <a16:creationId xmlns:a16="http://schemas.microsoft.com/office/drawing/2014/main" id="{D36332C5-1113-054F-FAEF-F84845602764}"/>
              </a:ext>
            </a:extLst>
          </p:cNvPr>
          <p:cNvSpPr/>
          <p:nvPr/>
        </p:nvSpPr>
        <p:spPr>
          <a:xfrm>
            <a:off x="10372493" y="2937909"/>
            <a:ext cx="1566073" cy="1077218"/>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marR="0" lvl="0" indent="-457200" algn="just" defTabSz="914400" eaLnBrk="1" fontAlgn="auto" latinLnBrk="0" hangingPunct="1">
              <a:spcBef>
                <a:spcPts val="0"/>
              </a:spcBef>
              <a:spcAft>
                <a:spcPts val="0"/>
              </a:spcAft>
              <a:buClrTx/>
              <a:buSzTx/>
              <a:buFontTx/>
              <a:buNone/>
              <a:tabLst/>
              <a:defRPr/>
            </a:pPr>
            <a:r>
              <a:rPr kumimoji="0" lang="en-US" altLang="ja-JP"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※1 </a:t>
            </a:r>
            <a:r>
              <a:rPr kumimoji="0" lang="en-US" altLang="ja-JP" sz="700" kern="0" dirty="0">
                <a:solidFill>
                  <a:schemeClr val="accent3"/>
                </a:solidFill>
                <a:latin typeface="Meiryo" panose="020B0604030504040204" pitchFamily="34" charset="-128"/>
                <a:ea typeface="Meiryo" panose="020B0604030504040204" pitchFamily="34" charset="-128"/>
                <a:cs typeface="+mn-lt"/>
              </a:rPr>
              <a:t>LINE</a:t>
            </a:r>
            <a:r>
              <a:rPr kumimoji="0" lang="ja-JP" altLang="en-US" sz="700" kern="0" dirty="0">
                <a:solidFill>
                  <a:schemeClr val="accent3"/>
                </a:solidFill>
                <a:latin typeface="Meiryo" panose="020B0604030504040204" pitchFamily="34" charset="-128"/>
                <a:ea typeface="Meiryo" panose="020B0604030504040204" pitchFamily="34" charset="-128"/>
                <a:cs typeface="+mn-lt"/>
              </a:rPr>
              <a:t>ヤフー</a:t>
            </a:r>
            <a:r>
              <a:rPr kumimoji="0" lang="ja-JP" altLang="en-US"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株式会社自社調査（</a:t>
            </a:r>
            <a:r>
              <a:rPr kumimoji="0" lang="en-US" altLang="ja-JP"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2022</a:t>
            </a:r>
            <a:r>
              <a:rPr kumimoji="0" lang="ja-JP" altLang="en-US"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年</a:t>
            </a:r>
            <a:r>
              <a:rPr kumimoji="0" lang="en-US" altLang="ja-JP"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3</a:t>
            </a:r>
            <a:r>
              <a:rPr kumimoji="0" lang="ja-JP" altLang="en-US"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月</a:t>
            </a:r>
            <a:r>
              <a:rPr kumimoji="0" lang="en-US" altLang="ja-JP"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2</a:t>
            </a:r>
            <a:r>
              <a:rPr kumimoji="0" lang="ja-JP" altLang="en-US"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日時点）</a:t>
            </a:r>
            <a:endParaRPr kumimoji="0" lang="en-US" altLang="ja-JP"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endParaRPr>
          </a:p>
          <a:p>
            <a:pPr marL="108000" marR="0" lvl="0" indent="-457200" algn="just" defTabSz="914400" eaLnBrk="1" fontAlgn="auto" latinLnBrk="0" hangingPunct="1">
              <a:spcBef>
                <a:spcPts val="0"/>
              </a:spcBef>
              <a:spcAft>
                <a:spcPts val="0"/>
              </a:spcAft>
              <a:buClrTx/>
              <a:buSzTx/>
              <a:buFontTx/>
              <a:buNone/>
              <a:tabLst/>
              <a:defRPr/>
            </a:pPr>
            <a:r>
              <a:rPr kumimoji="0" lang="en-US" altLang="ja-JP"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※2</a:t>
            </a:r>
            <a:r>
              <a:rPr kumimoji="0" lang="ja-JP" altLang="en-US"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「ニールセン デジタルコンテンツ視聴率」（</a:t>
            </a:r>
            <a:r>
              <a:rPr kumimoji="0" lang="en-US" altLang="ja-JP"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2022</a:t>
            </a:r>
            <a:r>
              <a:rPr kumimoji="0" lang="ja-JP" altLang="en-US"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年</a:t>
            </a:r>
            <a:r>
              <a:rPr kumimoji="0" lang="en-US" altLang="ja-JP"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1</a:t>
            </a:r>
            <a:r>
              <a:rPr kumimoji="0" lang="ja-JP" altLang="en-US"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月～</a:t>
            </a:r>
            <a:r>
              <a:rPr kumimoji="0" lang="en-US" altLang="ja-JP"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12</a:t>
            </a:r>
            <a:r>
              <a:rPr kumimoji="0" lang="ja-JP" altLang="en-US"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月の月平均）［</a:t>
            </a:r>
            <a:r>
              <a:rPr kumimoji="0" lang="en-US" altLang="ja-JP"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Yahoo! JAPAN</a:t>
            </a:r>
            <a:r>
              <a:rPr kumimoji="0" lang="ja-JP" altLang="en-US"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（ブランドレベル）で集計、</a:t>
            </a:r>
            <a:r>
              <a:rPr kumimoji="0" lang="en-US" altLang="ja-JP"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2</a:t>
            </a:r>
            <a:r>
              <a:rPr kumimoji="0" lang="ja-JP" altLang="en-US"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歳以上の男女。スマートフォンとパソコンのユーザーの重複を含まない。］</a:t>
            </a:r>
          </a:p>
          <a:p>
            <a:pPr marL="108000" marR="0" lvl="0" indent="-457200" algn="just" defTabSz="914400" eaLnBrk="1" fontAlgn="auto" latinLnBrk="0" hangingPunct="1">
              <a:spcBef>
                <a:spcPts val="0"/>
              </a:spcBef>
              <a:spcAft>
                <a:spcPts val="0"/>
              </a:spcAft>
              <a:buClrTx/>
              <a:buSzTx/>
              <a:buFontTx/>
              <a:buNone/>
              <a:tabLst/>
              <a:defRPr/>
            </a:pPr>
            <a:r>
              <a:rPr kumimoji="0" lang="ja-JP" altLang="en-US" sz="700" kern="0" dirty="0">
                <a:solidFill>
                  <a:schemeClr val="accent3"/>
                </a:solidFill>
                <a:latin typeface="Meiryo" panose="020B0604030504040204" pitchFamily="34" charset="-128"/>
                <a:ea typeface="Meiryo" panose="020B0604030504040204" pitchFamily="34" charset="-128"/>
                <a:cs typeface="+mn-lt"/>
              </a:rPr>
              <a:t>　</a:t>
            </a:r>
            <a:r>
              <a:rPr kumimoji="0" lang="ja-JP" altLang="en-US"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上</a:t>
            </a:r>
            <a:r>
              <a:rPr kumimoji="0" lang="en-US" altLang="ja-JP"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3</a:t>
            </a:r>
            <a:r>
              <a:rPr kumimoji="0" lang="ja-JP" altLang="en-US"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rPr>
              <a:t>桁目の数値を四捨五入</a:t>
            </a:r>
          </a:p>
          <a:p>
            <a:pPr marL="108000" marR="0" lvl="0" indent="-457200" algn="just" defTabSz="914400" eaLnBrk="1" fontAlgn="auto" latinLnBrk="0" hangingPunct="1">
              <a:spcBef>
                <a:spcPts val="0"/>
              </a:spcBef>
              <a:spcAft>
                <a:spcPts val="0"/>
              </a:spcAft>
              <a:buClrTx/>
              <a:buSzTx/>
              <a:buFontTx/>
              <a:buNone/>
              <a:tabLst/>
              <a:defRPr/>
            </a:pPr>
            <a:endParaRPr kumimoji="0" lang="ja-JP" altLang="en-US" sz="7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lt"/>
            </a:endParaRPr>
          </a:p>
        </p:txBody>
      </p:sp>
      <p:sp>
        <p:nvSpPr>
          <p:cNvPr id="15" name="正方形/長方形 14">
            <a:extLst>
              <a:ext uri="{FF2B5EF4-FFF2-40B4-BE49-F238E27FC236}">
                <a16:creationId xmlns:a16="http://schemas.microsoft.com/office/drawing/2014/main" id="{A104F301-04D7-A656-FE79-66C53B45F162}"/>
              </a:ext>
            </a:extLst>
          </p:cNvPr>
          <p:cNvSpPr/>
          <p:nvPr/>
        </p:nvSpPr>
        <p:spPr>
          <a:xfrm>
            <a:off x="9914302" y="2258724"/>
            <a:ext cx="372218" cy="230832"/>
          </a:xfrm>
          <a:prstGeom prst="rect">
            <a:avLst/>
          </a:prstGeom>
        </p:spPr>
        <p:txBody>
          <a:bodyPr wrap="none">
            <a:spAutoFit/>
          </a:bodyPr>
          <a:lstStyle/>
          <a:p>
            <a:pPr algn="ctr"/>
            <a:r>
              <a:rPr lang="en-US" altLang="ja-JP" sz="900" dirty="0">
                <a:solidFill>
                  <a:schemeClr val="accent3"/>
                </a:solidFill>
                <a:latin typeface="Meiryo" panose="020B0604030504040204" pitchFamily="34" charset="-128"/>
                <a:ea typeface="Meiryo" panose="020B0604030504040204" pitchFamily="34" charset="-128"/>
              </a:rPr>
              <a:t>※2</a:t>
            </a:r>
            <a:endParaRPr lang="ja-JP" altLang="en-US" sz="900" dirty="0">
              <a:solidFill>
                <a:schemeClr val="accent3"/>
              </a:solidFill>
              <a:latin typeface="Meiryo" panose="020B0604030504040204" pitchFamily="34" charset="-128"/>
              <a:ea typeface="Meiryo" panose="020B0604030504040204" pitchFamily="34" charset="-128"/>
            </a:endParaRPr>
          </a:p>
        </p:txBody>
      </p:sp>
      <p:sp>
        <p:nvSpPr>
          <p:cNvPr id="45" name="円/楕円 51">
            <a:extLst>
              <a:ext uri="{FF2B5EF4-FFF2-40B4-BE49-F238E27FC236}">
                <a16:creationId xmlns:a16="http://schemas.microsoft.com/office/drawing/2014/main" id="{894D26AC-89B3-2985-9FC3-CE45B1AAAD35}"/>
              </a:ext>
            </a:extLst>
          </p:cNvPr>
          <p:cNvSpPr>
            <a:spLocks noChangeAspect="1"/>
          </p:cNvSpPr>
          <p:nvPr/>
        </p:nvSpPr>
        <p:spPr>
          <a:xfrm>
            <a:off x="9693927" y="3986792"/>
            <a:ext cx="216000" cy="216000"/>
          </a:xfrm>
          <a:prstGeom prst="ellipse">
            <a:avLst/>
          </a:prstGeom>
          <a:solidFill>
            <a:schemeClr val="accent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7" name="図 5" descr="グラフィカル ユーザー インターフェイス が含まれている画像&#10;&#10;説明は自動で生成されたものです">
            <a:extLst>
              <a:ext uri="{FF2B5EF4-FFF2-40B4-BE49-F238E27FC236}">
                <a16:creationId xmlns:a16="http://schemas.microsoft.com/office/drawing/2014/main" id="{B7268F94-53ED-4EFE-AE00-FF1D5A20F061}"/>
              </a:ext>
            </a:extLst>
          </p:cNvPr>
          <p:cNvPicPr>
            <a:picLocks noChangeAspect="1"/>
          </p:cNvPicPr>
          <p:nvPr/>
        </p:nvPicPr>
        <p:blipFill rotWithShape="1">
          <a:blip r:embed="rId13"/>
          <a:srcRect b="32766"/>
          <a:stretch/>
        </p:blipFill>
        <p:spPr>
          <a:xfrm>
            <a:off x="6494161" y="4955862"/>
            <a:ext cx="828924" cy="478063"/>
          </a:xfrm>
          <a:prstGeom prst="rect">
            <a:avLst/>
          </a:prstGeom>
          <a:effectLst>
            <a:outerShdw blurRad="25400" dist="12700" dir="2700000" algn="tl" rotWithShape="0">
              <a:prstClr val="black">
                <a:alpha val="40000"/>
              </a:prstClr>
            </a:outerShdw>
          </a:effectLst>
        </p:spPr>
      </p:pic>
      <p:pic>
        <p:nvPicPr>
          <p:cNvPr id="43" name="図 17" descr="車が走っているレースカー&#10;&#10;説明は自動で生成されたものです">
            <a:extLst>
              <a:ext uri="{FF2B5EF4-FFF2-40B4-BE49-F238E27FC236}">
                <a16:creationId xmlns:a16="http://schemas.microsoft.com/office/drawing/2014/main" id="{CB891E59-A390-1F39-D0DF-6E2390445405}"/>
              </a:ext>
            </a:extLst>
          </p:cNvPr>
          <p:cNvPicPr>
            <a:picLocks noChangeAspect="1"/>
          </p:cNvPicPr>
          <p:nvPr/>
        </p:nvPicPr>
        <p:blipFill rotWithShape="1">
          <a:blip r:embed="rId14"/>
          <a:srcRect b="13543"/>
          <a:stretch/>
        </p:blipFill>
        <p:spPr>
          <a:xfrm>
            <a:off x="6085235" y="4744420"/>
            <a:ext cx="545385" cy="886071"/>
          </a:xfrm>
          <a:prstGeom prst="rect">
            <a:avLst/>
          </a:prstGeom>
          <a:effectLst>
            <a:outerShdw blurRad="25400" dist="12700" dir="2700000" algn="tl" rotWithShape="0">
              <a:prstClr val="black">
                <a:alpha val="40000"/>
              </a:prstClr>
            </a:outerShdw>
          </a:effectLst>
        </p:spPr>
      </p:pic>
      <p:sp>
        <p:nvSpPr>
          <p:cNvPr id="49" name="角丸四角形 48">
            <a:extLst>
              <a:ext uri="{FF2B5EF4-FFF2-40B4-BE49-F238E27FC236}">
                <a16:creationId xmlns:a16="http://schemas.microsoft.com/office/drawing/2014/main" id="{3FADDD7A-5B75-891F-3321-DF2B76715B6B}"/>
              </a:ext>
            </a:extLst>
          </p:cNvPr>
          <p:cNvSpPr/>
          <p:nvPr/>
        </p:nvSpPr>
        <p:spPr>
          <a:xfrm>
            <a:off x="1817801" y="2101267"/>
            <a:ext cx="682230" cy="274118"/>
          </a:xfrm>
          <a:prstGeom prst="roundRect">
            <a:avLst>
              <a:gd name="adj" fmla="val 50000"/>
            </a:avLst>
          </a:prstGeom>
          <a:solidFill>
            <a:schemeClr val="accent6"/>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a:ln>
                  <a:noFill/>
                </a:ln>
                <a:solidFill>
                  <a:schemeClr val="bg1"/>
                </a:solidFill>
                <a:effectLst/>
                <a:uLnTx/>
                <a:uFillTx/>
                <a:latin typeface="Meiryo" panose="020B0604030504040204" pitchFamily="34" charset="-128"/>
                <a:ea typeface="メイリオ"/>
                <a:cs typeface="+mn-lt"/>
              </a:rPr>
              <a:t>誕生</a:t>
            </a:r>
          </a:p>
        </p:txBody>
      </p:sp>
      <p:sp>
        <p:nvSpPr>
          <p:cNvPr id="20" name="正方形/長方形 19">
            <a:extLst>
              <a:ext uri="{FF2B5EF4-FFF2-40B4-BE49-F238E27FC236}">
                <a16:creationId xmlns:a16="http://schemas.microsoft.com/office/drawing/2014/main" id="{557C4927-445F-7F55-7E1B-15A20C15FCC6}"/>
              </a:ext>
            </a:extLst>
          </p:cNvPr>
          <p:cNvSpPr/>
          <p:nvPr/>
        </p:nvSpPr>
        <p:spPr>
          <a:xfrm>
            <a:off x="7377916" y="2138417"/>
            <a:ext cx="372218" cy="230832"/>
          </a:xfrm>
          <a:prstGeom prst="rect">
            <a:avLst/>
          </a:prstGeom>
        </p:spPr>
        <p:txBody>
          <a:bodyPr wrap="none">
            <a:spAutoFit/>
          </a:bodyPr>
          <a:lstStyle/>
          <a:p>
            <a:pPr algn="ctr"/>
            <a:r>
              <a:rPr lang="en-US" altLang="ja-JP" sz="900" dirty="0">
                <a:solidFill>
                  <a:schemeClr val="accent3"/>
                </a:solidFill>
                <a:latin typeface="Meiryo" panose="020B0604030504040204" pitchFamily="34" charset="-128"/>
                <a:ea typeface="Meiryo" panose="020B0604030504040204" pitchFamily="34" charset="-128"/>
              </a:rPr>
              <a:t>※1</a:t>
            </a:r>
            <a:endParaRPr lang="ja-JP" altLang="en-US" sz="90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907082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a:lstStyle/>
          <a:p>
            <a:r>
              <a:rPr kumimoji="1" lang="en-US" altLang="ja-JP" spc="0" dirty="0">
                <a:solidFill>
                  <a:srgbClr val="FFFFFF"/>
                </a:solidFill>
                <a:latin typeface="+mn-ea"/>
              </a:rPr>
              <a:t>LINE</a:t>
            </a:r>
            <a:r>
              <a:rPr kumimoji="1" lang="ja-JP" altLang="en-US" spc="0" dirty="0">
                <a:solidFill>
                  <a:srgbClr val="FFFFFF"/>
                </a:solidFill>
                <a:latin typeface="+mn-ea"/>
              </a:rPr>
              <a:t>ヤフー</a:t>
            </a:r>
            <a:r>
              <a:rPr kumimoji="1" lang="ja-JP" altLang="en-US" spc="0" dirty="0">
                <a:solidFill>
                  <a:srgbClr val="FFFFFF"/>
                </a:solidFill>
              </a:rPr>
              <a:t>の</a:t>
            </a:r>
            <a:endParaRPr kumimoji="1" lang="en-US" altLang="ja-JP" spc="0" dirty="0">
              <a:solidFill>
                <a:srgbClr val="FFFFFF"/>
              </a:solidFill>
            </a:endParaRPr>
          </a:p>
          <a:p>
            <a:r>
              <a:rPr kumimoji="1" lang="ja-JP" altLang="en-US" spc="0" dirty="0">
                <a:solidFill>
                  <a:srgbClr val="FFFFFF"/>
                </a:solidFill>
              </a:rPr>
              <a:t>コンテンツ力</a:t>
            </a:r>
          </a:p>
        </p:txBody>
      </p:sp>
      <p:pic>
        <p:nvPicPr>
          <p:cNvPr id="7" name="図プレースホルダー 6" descr="アイコン&#10;&#10;自動的に生成された説明">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en-US" altLang="ja-JP" dirty="0"/>
              <a:t>Yahoo! JAPAN</a:t>
            </a:r>
            <a:r>
              <a:rPr lang="ja-JP" altLang="en-US" dirty="0"/>
              <a:t>だから効くコンテンツアプローチ</a:t>
            </a:r>
          </a:p>
        </p:txBody>
      </p:sp>
      <p:sp>
        <p:nvSpPr>
          <p:cNvPr id="3" name="正方形/長方形 2">
            <a:extLst>
              <a:ext uri="{FF2B5EF4-FFF2-40B4-BE49-F238E27FC236}">
                <a16:creationId xmlns:a16="http://schemas.microsoft.com/office/drawing/2014/main" id="{89BE1BA9-9034-6733-9F5F-774329B2093E}"/>
              </a:ext>
            </a:extLst>
          </p:cNvPr>
          <p:cNvSpPr/>
          <p:nvPr/>
        </p:nvSpPr>
        <p:spPr>
          <a:xfrm>
            <a:off x="479424" y="1256334"/>
            <a:ext cx="11233151" cy="621709"/>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多様な情報・サービスの集合体メディアである</a:t>
            </a:r>
            <a:r>
              <a:rPr kumimoji="0" lang="en-US" altLang="ja-JP"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Yahoo! JAPAN</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では、</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コンテンツによる広告アプローチ</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が効きます。</a:t>
            </a:r>
          </a:p>
        </p:txBody>
      </p:sp>
      <p:sp>
        <p:nvSpPr>
          <p:cNvPr id="37" name="ホームベース 36">
            <a:extLst>
              <a:ext uri="{FF2B5EF4-FFF2-40B4-BE49-F238E27FC236}">
                <a16:creationId xmlns:a16="http://schemas.microsoft.com/office/drawing/2014/main" id="{D0E1CB38-5C10-30D4-FD8D-72595407C309}"/>
              </a:ext>
            </a:extLst>
          </p:cNvPr>
          <p:cNvSpPr/>
          <p:nvPr/>
        </p:nvSpPr>
        <p:spPr>
          <a:xfrm>
            <a:off x="7328430" y="2351682"/>
            <a:ext cx="4410017" cy="2905908"/>
          </a:xfrm>
          <a:prstGeom prst="homePlate">
            <a:avLst>
              <a:gd name="adj" fmla="val 28306"/>
            </a:avLst>
          </a:prstGeom>
          <a:solidFill>
            <a:schemeClr val="accent6"/>
          </a:solidFill>
          <a:ln w="50800" cap="flat" cmpd="sng" algn="ctr">
            <a:solidFill>
              <a:srgbClr val="FFFFFF"/>
            </a:solidFill>
            <a:prstDash val="solid"/>
          </a:ln>
          <a:effectLst/>
        </p:spPr>
        <p:txBody>
          <a:bodyPr lIns="648000" tIns="1007999" rIns="0" bIns="0"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2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広告が自分ゴト化</a:t>
            </a:r>
            <a:br>
              <a:rPr kumimoji="0" lang="en-US" altLang="ja-JP" sz="2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br>
            <a:r>
              <a:rPr kumimoji="0" lang="ja-JP" altLang="en-US" sz="2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する行動連鎖</a:t>
            </a:r>
          </a:p>
        </p:txBody>
      </p:sp>
      <p:sp>
        <p:nvSpPr>
          <p:cNvPr id="44" name="ホームベース 43">
            <a:extLst>
              <a:ext uri="{FF2B5EF4-FFF2-40B4-BE49-F238E27FC236}">
                <a16:creationId xmlns:a16="http://schemas.microsoft.com/office/drawing/2014/main" id="{DE7748A8-3E40-8B72-971D-1E2423D4F147}"/>
              </a:ext>
            </a:extLst>
          </p:cNvPr>
          <p:cNvSpPr/>
          <p:nvPr/>
        </p:nvSpPr>
        <p:spPr>
          <a:xfrm>
            <a:off x="3746529" y="2351682"/>
            <a:ext cx="4410017" cy="2905908"/>
          </a:xfrm>
          <a:prstGeom prst="homePlate">
            <a:avLst>
              <a:gd name="adj" fmla="val 28306"/>
            </a:avLst>
          </a:prstGeom>
          <a:solidFill>
            <a:schemeClr val="accent2">
              <a:lumMod val="75000"/>
            </a:schemeClr>
          </a:solidFill>
          <a:ln w="50800" cap="flat" cmpd="sng" algn="ctr">
            <a:solidFill>
              <a:srgbClr val="FFFFFF"/>
            </a:solidFill>
            <a:prstDash val="solid"/>
          </a:ln>
          <a:effectLst/>
        </p:spPr>
        <p:txBody>
          <a:bodyPr lIns="648000" tIns="1007999" rIns="0" bIns="0"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2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ターゲット心理を</a:t>
            </a:r>
            <a:br>
              <a:rPr kumimoji="0" lang="en-US" altLang="ja-JP" sz="2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br>
            <a:r>
              <a:rPr kumimoji="0" lang="ja-JP" altLang="en-US" sz="2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捉えた情報伝達力</a:t>
            </a:r>
          </a:p>
        </p:txBody>
      </p:sp>
      <p:sp>
        <p:nvSpPr>
          <p:cNvPr id="48" name="ホームベース 47">
            <a:extLst>
              <a:ext uri="{FF2B5EF4-FFF2-40B4-BE49-F238E27FC236}">
                <a16:creationId xmlns:a16="http://schemas.microsoft.com/office/drawing/2014/main" id="{767D6DB7-334B-8CE3-9487-1AEF162A0758}"/>
              </a:ext>
            </a:extLst>
          </p:cNvPr>
          <p:cNvSpPr/>
          <p:nvPr/>
        </p:nvSpPr>
        <p:spPr>
          <a:xfrm>
            <a:off x="453553" y="2351682"/>
            <a:ext cx="4080870" cy="2905908"/>
          </a:xfrm>
          <a:prstGeom prst="homePlate">
            <a:avLst>
              <a:gd name="adj" fmla="val 28306"/>
            </a:avLst>
          </a:prstGeom>
          <a:solidFill>
            <a:schemeClr val="accent2">
              <a:lumMod val="90000"/>
            </a:schemeClr>
          </a:solidFill>
          <a:ln w="50800" cap="flat" cmpd="sng" algn="ctr">
            <a:solidFill>
              <a:srgbClr val="FFFFFF"/>
            </a:solidFill>
            <a:prstDash val="solid"/>
          </a:ln>
          <a:effectLst/>
        </p:spPr>
        <p:txBody>
          <a:bodyPr tIns="1007999" bIns="0"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2000" b="1" kern="0" dirty="0">
                <a:solidFill>
                  <a:schemeClr val="accent3"/>
                </a:solidFill>
                <a:latin typeface="Meiryo" panose="020B0604030504040204" pitchFamily="34" charset="-128"/>
                <a:ea typeface="Meiryo" panose="020B0604030504040204" pitchFamily="34" charset="-128"/>
              </a:rPr>
              <a:t>膨大な</a:t>
            </a:r>
            <a:r>
              <a:rPr kumimoji="0" lang="ja-JP" altLang="en-US" sz="20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ユーザーと</a:t>
            </a:r>
            <a:br>
              <a:rPr kumimoji="0" lang="en-US" altLang="ja-JP" sz="20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20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その信用基盤</a:t>
            </a:r>
          </a:p>
        </p:txBody>
      </p:sp>
      <p:pic>
        <p:nvPicPr>
          <p:cNvPr id="54" name="図 53">
            <a:extLst>
              <a:ext uri="{FF2B5EF4-FFF2-40B4-BE49-F238E27FC236}">
                <a16:creationId xmlns:a16="http://schemas.microsoft.com/office/drawing/2014/main" id="{BBE202E2-2C35-9F28-8745-0ABB4E2E3B21}"/>
              </a:ext>
            </a:extLst>
          </p:cNvPr>
          <p:cNvPicPr>
            <a:picLocks noChangeAspect="1"/>
          </p:cNvPicPr>
          <p:nvPr/>
        </p:nvPicPr>
        <p:blipFill>
          <a:blip r:embed="rId4"/>
          <a:stretch>
            <a:fillRect/>
          </a:stretch>
        </p:blipFill>
        <p:spPr>
          <a:xfrm>
            <a:off x="5532539" y="2818451"/>
            <a:ext cx="873713" cy="878649"/>
          </a:xfrm>
          <a:prstGeom prst="rect">
            <a:avLst/>
          </a:prstGeom>
        </p:spPr>
      </p:pic>
      <p:pic>
        <p:nvPicPr>
          <p:cNvPr id="56" name="図 55">
            <a:extLst>
              <a:ext uri="{FF2B5EF4-FFF2-40B4-BE49-F238E27FC236}">
                <a16:creationId xmlns:a16="http://schemas.microsoft.com/office/drawing/2014/main" id="{A3FB56F4-F6E8-2963-168C-8933BFE325D0}"/>
              </a:ext>
            </a:extLst>
          </p:cNvPr>
          <p:cNvPicPr>
            <a:picLocks noChangeAspect="1"/>
          </p:cNvPicPr>
          <p:nvPr/>
        </p:nvPicPr>
        <p:blipFill>
          <a:blip r:embed="rId5"/>
          <a:stretch>
            <a:fillRect/>
          </a:stretch>
        </p:blipFill>
        <p:spPr>
          <a:xfrm>
            <a:off x="9252049" y="2887007"/>
            <a:ext cx="772663" cy="698462"/>
          </a:xfrm>
          <a:prstGeom prst="rect">
            <a:avLst/>
          </a:prstGeom>
        </p:spPr>
      </p:pic>
      <p:pic>
        <p:nvPicPr>
          <p:cNvPr id="58" name="図 57">
            <a:extLst>
              <a:ext uri="{FF2B5EF4-FFF2-40B4-BE49-F238E27FC236}">
                <a16:creationId xmlns:a16="http://schemas.microsoft.com/office/drawing/2014/main" id="{756C857D-8B43-3DF6-F627-99D254660B6D}"/>
              </a:ext>
            </a:extLst>
          </p:cNvPr>
          <p:cNvPicPr>
            <a:picLocks noChangeAspect="1"/>
          </p:cNvPicPr>
          <p:nvPr/>
        </p:nvPicPr>
        <p:blipFill>
          <a:blip r:embed="rId6"/>
          <a:stretch>
            <a:fillRect/>
          </a:stretch>
        </p:blipFill>
        <p:spPr>
          <a:xfrm>
            <a:off x="1887808" y="2887007"/>
            <a:ext cx="681216" cy="698462"/>
          </a:xfrm>
          <a:prstGeom prst="rect">
            <a:avLst/>
          </a:prstGeom>
        </p:spPr>
      </p:pic>
      <p:pic>
        <p:nvPicPr>
          <p:cNvPr id="60" name="グラフィックス 59" descr="歯車 1 つ 単色塗りつぶし">
            <a:extLst>
              <a:ext uri="{FF2B5EF4-FFF2-40B4-BE49-F238E27FC236}">
                <a16:creationId xmlns:a16="http://schemas.microsoft.com/office/drawing/2014/main" id="{4FCFC97F-65F3-9C37-698D-5274F39985A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81468" y="3163210"/>
            <a:ext cx="533890" cy="533890"/>
          </a:xfrm>
          <a:prstGeom prst="rect">
            <a:avLst/>
          </a:prstGeom>
        </p:spPr>
      </p:pic>
    </p:spTree>
    <p:extLst>
      <p:ext uri="{BB962C8B-B14F-4D97-AF65-F5344CB8AC3E}">
        <p14:creationId xmlns:p14="http://schemas.microsoft.com/office/powerpoint/2010/main" val="4202263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a:lstStyle/>
          <a:p>
            <a:r>
              <a:rPr kumimoji="1" lang="en-US" altLang="ja-JP" spc="0" dirty="0">
                <a:solidFill>
                  <a:srgbClr val="FFFFFF"/>
                </a:solidFill>
                <a:latin typeface="+mn-ea"/>
              </a:rPr>
              <a:t>LINE</a:t>
            </a:r>
            <a:r>
              <a:rPr kumimoji="1" lang="ja-JP" altLang="en-US" spc="0" dirty="0">
                <a:solidFill>
                  <a:srgbClr val="FFFFFF"/>
                </a:solidFill>
                <a:latin typeface="+mn-ea"/>
              </a:rPr>
              <a:t>ヤフー</a:t>
            </a:r>
            <a:r>
              <a:rPr kumimoji="1" lang="ja-JP" altLang="en-US" spc="0" dirty="0">
                <a:solidFill>
                  <a:srgbClr val="FFFFFF"/>
                </a:solidFill>
              </a:rPr>
              <a:t>の</a:t>
            </a:r>
            <a:endParaRPr kumimoji="1" lang="en-US" altLang="ja-JP" spc="0" dirty="0">
              <a:solidFill>
                <a:srgbClr val="FFFFFF"/>
              </a:solidFill>
            </a:endParaRPr>
          </a:p>
          <a:p>
            <a:r>
              <a:rPr kumimoji="1" lang="ja-JP" altLang="en-US" spc="0" dirty="0">
                <a:solidFill>
                  <a:srgbClr val="FFFFFF"/>
                </a:solidFill>
              </a:rPr>
              <a:t>コンテンツ力</a:t>
            </a:r>
          </a:p>
        </p:txBody>
      </p:sp>
      <p:pic>
        <p:nvPicPr>
          <p:cNvPr id="7" name="図プレースホルダー 6" descr="アイコン&#10;&#10;自動的に生成された説明">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dirty="0"/>
              <a:t>膨大なユーザーとその信用基盤</a:t>
            </a:r>
          </a:p>
        </p:txBody>
      </p:sp>
      <p:sp>
        <p:nvSpPr>
          <p:cNvPr id="3" name="正方形/長方形 2">
            <a:extLst>
              <a:ext uri="{FF2B5EF4-FFF2-40B4-BE49-F238E27FC236}">
                <a16:creationId xmlns:a16="http://schemas.microsoft.com/office/drawing/2014/main" id="{89BE1BA9-9034-6733-9F5F-774329B2093E}"/>
              </a:ext>
            </a:extLst>
          </p:cNvPr>
          <p:cNvSpPr/>
          <p:nvPr/>
        </p:nvSpPr>
        <p:spPr>
          <a:xfrm>
            <a:off x="479424" y="1083274"/>
            <a:ext cx="11233151" cy="621709"/>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ja-JP" sz="1600" kern="0" dirty="0">
                <a:solidFill>
                  <a:schemeClr val="accent3"/>
                </a:solidFill>
                <a:latin typeface="Meiryo" panose="020B0604030504040204" pitchFamily="34" charset="-128"/>
                <a:ea typeface="メイリオ"/>
                <a:cs typeface="+mn-lt"/>
              </a:rPr>
              <a:t>Yahoo!</a:t>
            </a:r>
            <a:r>
              <a:rPr kumimoji="0" lang="ja-JP" altLang="en-US" sz="1600" kern="0" dirty="0">
                <a:solidFill>
                  <a:schemeClr val="accent3"/>
                </a:solidFill>
                <a:latin typeface="Meiryo" panose="020B0604030504040204" pitchFamily="34" charset="-128"/>
                <a:ea typeface="メイリオ"/>
                <a:cs typeface="+mn-lt"/>
              </a:rPr>
              <a:t> </a:t>
            </a:r>
            <a:r>
              <a:rPr kumimoji="0" lang="en-US" altLang="ja-JP" sz="1600" kern="0" dirty="0">
                <a:solidFill>
                  <a:schemeClr val="accent3"/>
                </a:solidFill>
                <a:latin typeface="Meiryo" panose="020B0604030504040204" pitchFamily="34" charset="-128"/>
                <a:ea typeface="メイリオ"/>
                <a:cs typeface="+mn-lt"/>
              </a:rPr>
              <a:t>JAPAN</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はインターネットサービス</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利用者数</a:t>
            </a:r>
            <a:r>
              <a:rPr kumimoji="0" lang="en" altLang="ja-JP"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No.1</a:t>
            </a:r>
            <a:r>
              <a:rPr kumimoji="0" lang="ja-JP" altLang="en"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a:t>
            </a:r>
            <a:endParaRPr kumimoji="0" lang="en-US" altLang="ja-JP"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その</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信用基盤</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が、広告主</a:t>
            </a:r>
            <a:r>
              <a:rPr kumimoji="0" lang="ja-JP" altLang="en-US" sz="1600" kern="0" dirty="0">
                <a:solidFill>
                  <a:schemeClr val="accent3"/>
                </a:solidFill>
                <a:latin typeface="Meiryo" panose="020B0604030504040204" pitchFamily="34" charset="-128"/>
                <a:ea typeface="メイリオ"/>
                <a:cs typeface="+mn-lt"/>
              </a:rPr>
              <a:t>さま</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の情報に対しても</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高い受容性と信頼性</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をもたらします。</a:t>
            </a:r>
          </a:p>
        </p:txBody>
      </p:sp>
      <p:grpSp>
        <p:nvGrpSpPr>
          <p:cNvPr id="4" name="グループ化 3">
            <a:extLst>
              <a:ext uri="{FF2B5EF4-FFF2-40B4-BE49-F238E27FC236}">
                <a16:creationId xmlns:a16="http://schemas.microsoft.com/office/drawing/2014/main" id="{42705548-14F2-B283-625E-23168715CD25}"/>
              </a:ext>
            </a:extLst>
          </p:cNvPr>
          <p:cNvGrpSpPr/>
          <p:nvPr/>
        </p:nvGrpSpPr>
        <p:grpSpPr>
          <a:xfrm>
            <a:off x="5766219" y="131115"/>
            <a:ext cx="3792940" cy="544455"/>
            <a:chOff x="652604" y="2351682"/>
            <a:chExt cx="11085843" cy="1077318"/>
          </a:xfrm>
        </p:grpSpPr>
        <p:sp>
          <p:nvSpPr>
            <p:cNvPr id="37" name="ホームベース 36">
              <a:extLst>
                <a:ext uri="{FF2B5EF4-FFF2-40B4-BE49-F238E27FC236}">
                  <a16:creationId xmlns:a16="http://schemas.microsoft.com/office/drawing/2014/main" id="{D0E1CB38-5C10-30D4-FD8D-72595407C309}"/>
                </a:ext>
              </a:extLst>
            </p:cNvPr>
            <p:cNvSpPr/>
            <p:nvPr/>
          </p:nvSpPr>
          <p:spPr>
            <a:xfrm>
              <a:off x="7328430" y="2351682"/>
              <a:ext cx="4410017" cy="1077318"/>
            </a:xfrm>
            <a:prstGeom prst="homePlate">
              <a:avLst>
                <a:gd name="adj" fmla="val 28306"/>
              </a:avLst>
            </a:prstGeom>
            <a:solidFill>
              <a:schemeClr val="bg2"/>
            </a:solidFill>
            <a:ln w="38100" cap="flat" cmpd="sng" algn="ctr">
              <a:solidFill>
                <a:srgbClr val="FFFFFF"/>
              </a:solidFill>
              <a:prstDash val="solid"/>
            </a:ln>
            <a:effectLst/>
          </p:spPr>
          <p:txBody>
            <a:bodyPr lIns="251999" tIns="0" rIns="0" bIns="0"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広告が自分ゴト化</a:t>
              </a:r>
              <a:b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b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する行動連鎖</a:t>
              </a:r>
            </a:p>
          </p:txBody>
        </p:sp>
        <p:sp>
          <p:nvSpPr>
            <p:cNvPr id="44" name="ホームベース 43">
              <a:extLst>
                <a:ext uri="{FF2B5EF4-FFF2-40B4-BE49-F238E27FC236}">
                  <a16:creationId xmlns:a16="http://schemas.microsoft.com/office/drawing/2014/main" id="{DE7748A8-3E40-8B72-971D-1E2423D4F147}"/>
                </a:ext>
              </a:extLst>
            </p:cNvPr>
            <p:cNvSpPr/>
            <p:nvPr/>
          </p:nvSpPr>
          <p:spPr>
            <a:xfrm>
              <a:off x="3746529" y="2351682"/>
              <a:ext cx="4410017" cy="1077318"/>
            </a:xfrm>
            <a:prstGeom prst="homePlate">
              <a:avLst>
                <a:gd name="adj" fmla="val 28306"/>
              </a:avLst>
            </a:prstGeom>
            <a:solidFill>
              <a:schemeClr val="bg2"/>
            </a:solidFill>
            <a:ln w="38100" cap="flat" cmpd="sng" algn="ctr">
              <a:solidFill>
                <a:srgbClr val="FFFFFF"/>
              </a:solidFill>
              <a:prstDash val="solid"/>
            </a:ln>
            <a:effectLst/>
          </p:spPr>
          <p:txBody>
            <a:bodyPr lIns="251999" tIns="0" rIns="0" bIns="0"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ターゲット心理を</a:t>
              </a:r>
              <a:b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b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捉えた情報伝達力</a:t>
              </a:r>
            </a:p>
          </p:txBody>
        </p:sp>
        <p:sp>
          <p:nvSpPr>
            <p:cNvPr id="48" name="ホームベース 47">
              <a:extLst>
                <a:ext uri="{FF2B5EF4-FFF2-40B4-BE49-F238E27FC236}">
                  <a16:creationId xmlns:a16="http://schemas.microsoft.com/office/drawing/2014/main" id="{767D6DB7-334B-8CE3-9487-1AEF162A0758}"/>
                </a:ext>
              </a:extLst>
            </p:cNvPr>
            <p:cNvSpPr/>
            <p:nvPr/>
          </p:nvSpPr>
          <p:spPr>
            <a:xfrm>
              <a:off x="652604" y="2351682"/>
              <a:ext cx="3881816" cy="1077318"/>
            </a:xfrm>
            <a:prstGeom prst="homePlate">
              <a:avLst>
                <a:gd name="adj" fmla="val 28306"/>
              </a:avLst>
            </a:prstGeom>
            <a:solidFill>
              <a:schemeClr val="accent2">
                <a:lumMod val="90000"/>
              </a:schemeClr>
            </a:solidFill>
            <a:ln w="38100" cap="flat" cmpd="sng" algn="ctr">
              <a:solidFill>
                <a:srgbClr val="FFFFFF"/>
              </a:solidFill>
              <a:prstDash val="solid"/>
            </a:ln>
            <a:effectLst/>
          </p:spPr>
          <p:txBody>
            <a:bodyPr tIns="0" bIns="0"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900" b="1" kern="0" dirty="0">
                  <a:solidFill>
                    <a:schemeClr val="accent3"/>
                  </a:solidFill>
                  <a:latin typeface="Meiryo" panose="020B0604030504040204" pitchFamily="34" charset="-128"/>
                  <a:ea typeface="Meiryo" panose="020B0604030504040204" pitchFamily="34" charset="-128"/>
                </a:rPr>
                <a:t>膨大な</a:t>
              </a:r>
              <a:r>
                <a:rPr kumimoji="0" lang="ja-JP" altLang="en-US" sz="9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ユーザーと</a:t>
              </a:r>
              <a:br>
                <a:rPr kumimoji="0" lang="en-US" altLang="ja-JP" sz="9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9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その信用基盤</a:t>
              </a:r>
            </a:p>
          </p:txBody>
        </p:sp>
      </p:grpSp>
      <p:graphicFrame>
        <p:nvGraphicFramePr>
          <p:cNvPr id="15" name="表 14">
            <a:extLst>
              <a:ext uri="{FF2B5EF4-FFF2-40B4-BE49-F238E27FC236}">
                <a16:creationId xmlns:a16="http://schemas.microsoft.com/office/drawing/2014/main" id="{888EBD50-25B1-0977-7C29-84FBD6C5F21A}"/>
              </a:ext>
            </a:extLst>
          </p:cNvPr>
          <p:cNvGraphicFramePr>
            <a:graphicFrameLocks noGrp="1"/>
          </p:cNvGraphicFramePr>
          <p:nvPr/>
        </p:nvGraphicFramePr>
        <p:xfrm>
          <a:off x="479426" y="2727361"/>
          <a:ext cx="5472112" cy="1411100"/>
        </p:xfrm>
        <a:graphic>
          <a:graphicData uri="http://schemas.openxmlformats.org/drawingml/2006/table">
            <a:tbl>
              <a:tblPr/>
              <a:tblGrid>
                <a:gridCol w="727757">
                  <a:extLst>
                    <a:ext uri="{9D8B030D-6E8A-4147-A177-3AD203B41FA5}">
                      <a16:colId xmlns:a16="http://schemas.microsoft.com/office/drawing/2014/main" val="2930159133"/>
                    </a:ext>
                  </a:extLst>
                </a:gridCol>
                <a:gridCol w="1451843">
                  <a:extLst>
                    <a:ext uri="{9D8B030D-6E8A-4147-A177-3AD203B41FA5}">
                      <a16:colId xmlns:a16="http://schemas.microsoft.com/office/drawing/2014/main" val="2001507690"/>
                    </a:ext>
                  </a:extLst>
                </a:gridCol>
                <a:gridCol w="1499085">
                  <a:extLst>
                    <a:ext uri="{9D8B030D-6E8A-4147-A177-3AD203B41FA5}">
                      <a16:colId xmlns:a16="http://schemas.microsoft.com/office/drawing/2014/main" val="3082919624"/>
                    </a:ext>
                  </a:extLst>
                </a:gridCol>
                <a:gridCol w="1793427">
                  <a:extLst>
                    <a:ext uri="{9D8B030D-6E8A-4147-A177-3AD203B41FA5}">
                      <a16:colId xmlns:a16="http://schemas.microsoft.com/office/drawing/2014/main" val="2407979105"/>
                    </a:ext>
                  </a:extLst>
                </a:gridCol>
              </a:tblGrid>
              <a:tr h="24442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solidFill>
                            <a:schemeClr val="bg1"/>
                          </a:solidFill>
                          <a:effectLst/>
                          <a:latin typeface="Meiryo" panose="020B0604030504040204" pitchFamily="34" charset="-128"/>
                          <a:ea typeface="Meiryo" panose="020B0604030504040204" pitchFamily="34" charset="-128"/>
                        </a:rPr>
                        <a:t>ランク</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solidFill>
                            <a:schemeClr val="bg1"/>
                          </a:solidFill>
                          <a:effectLst/>
                          <a:latin typeface="Meiryo" panose="020B0604030504040204" pitchFamily="34" charset="-128"/>
                          <a:ea typeface="Meiryo" panose="020B0604030504040204" pitchFamily="34" charset="-128"/>
                        </a:rPr>
                        <a:t>サービス名</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800" u="none" strike="noStrike" dirty="0">
                          <a:solidFill>
                            <a:schemeClr val="bg1"/>
                          </a:solidFill>
                          <a:effectLst/>
                          <a:latin typeface="Meiryo" panose="020B0604030504040204" pitchFamily="34" charset="-128"/>
                          <a:ea typeface="Meiryo" panose="020B0604030504040204" pitchFamily="34" charset="-128"/>
                        </a:rPr>
                        <a:t>   </a:t>
                      </a:r>
                      <a:r>
                        <a:rPr lang="ja-JP" altLang="en-US" sz="800" u="none" strike="noStrike" dirty="0">
                          <a:solidFill>
                            <a:schemeClr val="bg1"/>
                          </a:solidFill>
                          <a:effectLst/>
                          <a:latin typeface="Meiryo" panose="020B0604030504040204" pitchFamily="34" charset="-128"/>
                          <a:ea typeface="Meiryo" panose="020B0604030504040204" pitchFamily="34" charset="-128"/>
                        </a:rPr>
                        <a:t>平均月間リーチ（％）</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ja-JP" altLang="ja-JP" sz="800" kern="1200" dirty="0">
                          <a:solidFill>
                            <a:schemeClr val="bg1"/>
                          </a:solidFill>
                          <a:effectLst/>
                          <a:latin typeface="Meiryo" panose="020B0604030504040204" pitchFamily="34" charset="-128"/>
                          <a:ea typeface="Meiryo" panose="020B0604030504040204" pitchFamily="34" charset="-128"/>
                          <a:cs typeface="+mn-cs"/>
                        </a:rPr>
                        <a:t>ユニークオーディエンス数</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0" marR="0" marT="0" marB="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extLst>
                  <a:ext uri="{0D108BD9-81ED-4DB2-BD59-A6C34878D82A}">
                    <a16:rowId xmlns:a16="http://schemas.microsoft.com/office/drawing/2014/main" val="1290833974"/>
                  </a:ext>
                </a:extLst>
              </a:tr>
              <a:tr h="24442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u="none" strike="noStrike" dirty="0">
                          <a:solidFill>
                            <a:schemeClr val="accent6"/>
                          </a:solidFill>
                          <a:effectLst/>
                          <a:latin typeface="Meiryo" panose="020B0604030504040204" pitchFamily="34" charset="-128"/>
                          <a:ea typeface="Meiryo" panose="020B0604030504040204" pitchFamily="34" charset="-128"/>
                        </a:rPr>
                        <a:t>　　　</a:t>
                      </a:r>
                      <a:r>
                        <a:rPr lang="en-US" altLang="ja-JP" sz="1000" u="none" strike="noStrike" dirty="0">
                          <a:solidFill>
                            <a:schemeClr val="accent6"/>
                          </a:solidFill>
                          <a:effectLst/>
                          <a:latin typeface="Meiryo" panose="020B0604030504040204" pitchFamily="34" charset="-128"/>
                          <a:ea typeface="Meiryo" panose="020B0604030504040204" pitchFamily="34" charset="-128"/>
                        </a:rPr>
                        <a:t>  1</a:t>
                      </a:r>
                      <a:endParaRPr lang="en-US" altLang="ja-JP" sz="1000" b="0" i="0" u="none" strike="noStrike" dirty="0">
                        <a:solidFill>
                          <a:schemeClr val="accent6"/>
                        </a:solidFill>
                        <a:effectLst/>
                        <a:latin typeface="Meiryo" panose="020B0604030504040204" pitchFamily="34" charset="-128"/>
                        <a:ea typeface="Meiryo" panose="020B0604030504040204" pitchFamily="34" charset="-128"/>
                      </a:endParaRPr>
                    </a:p>
                  </a:txBody>
                  <a:tcPr marL="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fontAlgn="ctr"/>
                      <a:r>
                        <a:rPr lang="ja-JP" altLang="en-US" sz="800" b="1" u="none" strike="noStrike" dirty="0">
                          <a:solidFill>
                            <a:schemeClr val="accent6"/>
                          </a:solidFill>
                          <a:effectLst/>
                          <a:latin typeface="Meiryo" panose="020B0604030504040204" pitchFamily="34" charset="-128"/>
                          <a:ea typeface="Meiryo" panose="020B0604030504040204" pitchFamily="34" charset="-128"/>
                        </a:rPr>
                        <a:t>　</a:t>
                      </a:r>
                      <a:r>
                        <a:rPr lang="en-US" sz="1100" b="1" u="none" strike="noStrike" dirty="0">
                          <a:solidFill>
                            <a:schemeClr val="accent6"/>
                          </a:solidFill>
                          <a:effectLst/>
                          <a:latin typeface="Meiryo" panose="020B0604030504040204" pitchFamily="34" charset="-128"/>
                          <a:ea typeface="Meiryo" panose="020B0604030504040204" pitchFamily="34" charset="-128"/>
                          <a:cs typeface="Arial" panose="020B0604020202020204" pitchFamily="34" charset="0"/>
                        </a:rPr>
                        <a:t>Yahoo! JAPAN</a:t>
                      </a:r>
                      <a:endParaRPr lang="en-US" sz="1100" b="1" i="0" u="none" strike="noStrike" dirty="0">
                        <a:solidFill>
                          <a:schemeClr val="accent6"/>
                        </a:solidFill>
                        <a:effectLst/>
                        <a:latin typeface="Meiryo" panose="020B0604030504040204" pitchFamily="34" charset="-128"/>
                        <a:ea typeface="Meiryo" panose="020B0604030504040204" pitchFamily="34" charset="-128"/>
                        <a:cs typeface="Arial" panose="020B0604020202020204" pitchFamily="34" charset="0"/>
                      </a:endParaRPr>
                    </a:p>
                  </a:txBody>
                  <a:tcPr marL="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u="none" strike="noStrike" dirty="0">
                          <a:solidFill>
                            <a:schemeClr val="accent6"/>
                          </a:solidFill>
                          <a:effectLst/>
                          <a:latin typeface="Meiryo" panose="020B0604030504040204" pitchFamily="34" charset="-128"/>
                          <a:ea typeface="Meiryo" panose="020B0604030504040204" pitchFamily="34" charset="-128"/>
                          <a:cs typeface="Arial" panose="020B0604020202020204" pitchFamily="34" charset="0"/>
                        </a:rPr>
                        <a:t>　</a:t>
                      </a:r>
                      <a:r>
                        <a:rPr lang="en-US" altLang="ja-JP" sz="1000" b="1" u="none" strike="noStrike" dirty="0">
                          <a:solidFill>
                            <a:schemeClr val="accent6"/>
                          </a:solidFill>
                          <a:effectLst/>
                          <a:latin typeface="Meiryo" panose="020B0604030504040204" pitchFamily="34" charset="-128"/>
                          <a:ea typeface="Meiryo" panose="020B0604030504040204" pitchFamily="34" charset="-128"/>
                          <a:cs typeface="Arial" panose="020B0604020202020204" pitchFamily="34" charset="0"/>
                        </a:rPr>
                        <a:t>68.3 </a:t>
                      </a:r>
                      <a:endParaRPr lang="en-US" altLang="ja-JP" sz="1000" b="1" i="0" u="none" strike="noStrike" dirty="0">
                        <a:solidFill>
                          <a:schemeClr val="accent6"/>
                        </a:solidFill>
                        <a:effectLst/>
                        <a:latin typeface="Meiryo" panose="020B0604030504040204" pitchFamily="34" charset="-128"/>
                        <a:ea typeface="Meiryo" panose="020B0604030504040204" pitchFamily="34" charset="-128"/>
                        <a:cs typeface="Arial" panose="020B0604020202020204" pitchFamily="34" charset="0"/>
                      </a:endParaRPr>
                    </a:p>
                  </a:txBody>
                  <a:tcPr marL="0" marR="0" marT="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p>
                      <a:pPr algn="ctr"/>
                      <a:r>
                        <a:rPr lang="en-US" sz="1100" b="1" kern="100" dirty="0">
                          <a:solidFill>
                            <a:schemeClr val="accent6"/>
                          </a:solidFill>
                          <a:effectLst/>
                          <a:latin typeface="+mj-ea"/>
                          <a:ea typeface="+mj-ea"/>
                          <a:cs typeface="ＭＳ Ｐゴシック" panose="020B0600070205080204" pitchFamily="50" charset="-128"/>
                        </a:rPr>
                        <a:t>84,984,390</a:t>
                      </a:r>
                      <a:endParaRPr lang="ja-JP" sz="1600" b="1" kern="100" dirty="0">
                        <a:solidFill>
                          <a:schemeClr val="accent6"/>
                        </a:solidFill>
                        <a:effectLst/>
                        <a:latin typeface="+mj-ea"/>
                        <a:ea typeface="+mj-ea"/>
                        <a:cs typeface="ＭＳ Ｐゴシック" panose="020B0600070205080204" pitchFamily="50" charset="-128"/>
                      </a:endParaRPr>
                    </a:p>
                  </a:txBody>
                  <a:tcPr marL="9525" marR="9525" marT="9525"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118365237"/>
                  </a:ext>
                </a:extLst>
              </a:tr>
              <a:tr h="188995">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u="none" strike="noStrike" dirty="0">
                          <a:solidFill>
                            <a:schemeClr val="accent3"/>
                          </a:solidFill>
                          <a:effectLst/>
                          <a:latin typeface="Meiryo" panose="020B0604030504040204" pitchFamily="34" charset="-128"/>
                          <a:ea typeface="Meiryo" panose="020B0604030504040204" pitchFamily="34" charset="-128"/>
                        </a:rPr>
                        <a:t>　　　</a:t>
                      </a:r>
                      <a:r>
                        <a:rPr lang="en-US" altLang="ja-JP" sz="1000" u="none" strike="noStrike" dirty="0">
                          <a:solidFill>
                            <a:schemeClr val="accent3"/>
                          </a:solidFill>
                          <a:effectLst/>
                          <a:latin typeface="Meiryo" panose="020B0604030504040204" pitchFamily="34" charset="-128"/>
                          <a:ea typeface="Meiryo" panose="020B0604030504040204" pitchFamily="34" charset="-128"/>
                        </a:rPr>
                        <a:t>  2</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fontAlgn="ctr"/>
                      <a:r>
                        <a:rPr lang="ja-JP" altLang="en-US" sz="1100" u="none" strike="noStrike" spc="300">
                          <a:solidFill>
                            <a:schemeClr val="accent3"/>
                          </a:solidFill>
                          <a:effectLst/>
                          <a:latin typeface="Meiryo" panose="020B0604030504040204" pitchFamily="34" charset="-128"/>
                          <a:ea typeface="Meiryo" panose="020B0604030504040204" pitchFamily="34" charset="-128"/>
                        </a:rPr>
                        <a:t>　</a:t>
                      </a:r>
                      <a:r>
                        <a:rPr lang="en-US" sz="1100" u="none" strike="noStrike" spc="300" dirty="0">
                          <a:solidFill>
                            <a:schemeClr val="accent3"/>
                          </a:solidFill>
                          <a:effectLst/>
                          <a:latin typeface="Meiryo" panose="020B0604030504040204" pitchFamily="34" charset="-128"/>
                          <a:ea typeface="Meiryo" panose="020B0604030504040204" pitchFamily="34" charset="-128"/>
                        </a:rPr>
                        <a:t>A</a:t>
                      </a:r>
                      <a:r>
                        <a:rPr lang="ja-JP" altLang="en-US" sz="1100" u="none" strike="noStrike" spc="300">
                          <a:solidFill>
                            <a:schemeClr val="accent3"/>
                          </a:solidFill>
                          <a:effectLst/>
                          <a:latin typeface="Meiryo" panose="020B0604030504040204" pitchFamily="34" charset="-128"/>
                          <a:ea typeface="Meiryo" panose="020B0604030504040204" pitchFamily="34" charset="-128"/>
                        </a:rPr>
                        <a:t>社</a:t>
                      </a:r>
                      <a:endParaRPr lang="ja-JP" altLang="en-US" sz="1100" b="0" i="0" u="none" strike="noStrike" spc="300" dirty="0">
                        <a:solidFill>
                          <a:schemeClr val="accent3"/>
                        </a:solidFill>
                        <a:effectLst/>
                        <a:latin typeface="Meiryo" panose="020B0604030504040204" pitchFamily="34" charset="-128"/>
                        <a:ea typeface="Meiryo" panose="020B0604030504040204" pitchFamily="34" charset="-128"/>
                      </a:endParaRPr>
                    </a:p>
                  </a:txBody>
                  <a:tcPr marL="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u="none" strike="noStrike" dirty="0">
                          <a:solidFill>
                            <a:schemeClr val="accent3"/>
                          </a:solidFill>
                          <a:effectLst/>
                          <a:latin typeface="Meiryo" panose="020B0604030504040204" pitchFamily="34" charset="-128"/>
                          <a:ea typeface="Meiryo" panose="020B0604030504040204" pitchFamily="34" charset="-128"/>
                          <a:cs typeface="Arial" panose="020B0604020202020204" pitchFamily="34" charset="0"/>
                        </a:rPr>
                        <a:t>　</a:t>
                      </a:r>
                      <a:r>
                        <a:rPr lang="en-US" altLang="ja-JP" sz="1000" u="none" strike="noStrike" dirty="0">
                          <a:solidFill>
                            <a:schemeClr val="accent3"/>
                          </a:solidFill>
                          <a:effectLst/>
                          <a:latin typeface="Meiryo" panose="020B0604030504040204" pitchFamily="34" charset="-128"/>
                          <a:ea typeface="Meiryo" panose="020B0604030504040204" pitchFamily="34" charset="-128"/>
                          <a:cs typeface="Arial" panose="020B0604020202020204" pitchFamily="34" charset="0"/>
                        </a:rPr>
                        <a:t>66.1</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cs typeface="Arial" panose="020B0604020202020204" pitchFamily="34" charset="0"/>
                      </a:endParaRPr>
                    </a:p>
                  </a:txBody>
                  <a:tcPr marL="0" marR="0" marT="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p>
                      <a:pPr algn="ctr"/>
                      <a:r>
                        <a:rPr lang="en-US" sz="1100" kern="100" dirty="0">
                          <a:solidFill>
                            <a:schemeClr val="accent3"/>
                          </a:solidFill>
                          <a:effectLst/>
                          <a:latin typeface="+mj-ea"/>
                          <a:ea typeface="+mj-ea"/>
                          <a:cs typeface="ＭＳ Ｐゴシック" panose="020B0600070205080204" pitchFamily="50" charset="-128"/>
                        </a:rPr>
                        <a:t>82,248,956</a:t>
                      </a:r>
                      <a:endParaRPr lang="ja-JP" sz="1600" kern="100" dirty="0">
                        <a:solidFill>
                          <a:schemeClr val="accent3"/>
                        </a:solidFill>
                        <a:effectLst/>
                        <a:latin typeface="+mj-ea"/>
                        <a:ea typeface="+mj-ea"/>
                        <a:cs typeface="ＭＳ Ｐゴシック" panose="020B0600070205080204" pitchFamily="50" charset="-128"/>
                      </a:endParaRPr>
                    </a:p>
                  </a:txBody>
                  <a:tcPr marL="9525" marR="9525" marT="9525"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35506346"/>
                  </a:ext>
                </a:extLst>
              </a:tr>
              <a:tr h="24442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u="none" strike="noStrike" dirty="0">
                          <a:solidFill>
                            <a:schemeClr val="accent3"/>
                          </a:solidFill>
                          <a:effectLst/>
                          <a:latin typeface="Meiryo" panose="020B0604030504040204" pitchFamily="34" charset="-128"/>
                          <a:ea typeface="Meiryo" panose="020B0604030504040204" pitchFamily="34" charset="-128"/>
                        </a:rPr>
                        <a:t>　　　</a:t>
                      </a:r>
                      <a:r>
                        <a:rPr lang="en-US" altLang="ja-JP" sz="1000" u="none" strike="noStrike" dirty="0">
                          <a:solidFill>
                            <a:schemeClr val="accent3"/>
                          </a:solidFill>
                          <a:effectLst/>
                          <a:latin typeface="Meiryo" panose="020B0604030504040204" pitchFamily="34" charset="-128"/>
                          <a:ea typeface="Meiryo" panose="020B0604030504040204" pitchFamily="34" charset="-128"/>
                        </a:rPr>
                        <a:t>  3</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fontAlgn="ctr"/>
                      <a:r>
                        <a:rPr lang="ja-JP" altLang="en-US" sz="1100" u="none" strike="noStrike" spc="300" dirty="0">
                          <a:solidFill>
                            <a:schemeClr val="accent3"/>
                          </a:solidFill>
                          <a:effectLst/>
                          <a:latin typeface="Meiryo" panose="020B0604030504040204" pitchFamily="34" charset="-128"/>
                          <a:ea typeface="Meiryo" panose="020B0604030504040204" pitchFamily="34" charset="-128"/>
                        </a:rPr>
                        <a:t>　</a:t>
                      </a:r>
                      <a:r>
                        <a:rPr lang="en-US" sz="1100" u="none" strike="noStrike" spc="300" dirty="0">
                          <a:solidFill>
                            <a:schemeClr val="accent3"/>
                          </a:solidFill>
                          <a:effectLst/>
                          <a:latin typeface="Meiryo" panose="020B0604030504040204" pitchFamily="34" charset="-128"/>
                          <a:ea typeface="Meiryo" panose="020B0604030504040204" pitchFamily="34" charset="-128"/>
                        </a:rPr>
                        <a:t>B</a:t>
                      </a:r>
                      <a:r>
                        <a:rPr lang="ja-JP" altLang="en-US" sz="1100" u="none" strike="noStrike" spc="300" dirty="0">
                          <a:solidFill>
                            <a:schemeClr val="accent3"/>
                          </a:solidFill>
                          <a:effectLst/>
                          <a:latin typeface="Meiryo" panose="020B0604030504040204" pitchFamily="34" charset="-128"/>
                          <a:ea typeface="Meiryo" panose="020B0604030504040204" pitchFamily="34" charset="-128"/>
                        </a:rPr>
                        <a:t>社</a:t>
                      </a:r>
                      <a:endParaRPr lang="ja-JP" altLang="en-US" sz="1100" b="0" i="0" u="none" strike="noStrike" spc="300" dirty="0">
                        <a:solidFill>
                          <a:schemeClr val="accent3"/>
                        </a:solidFill>
                        <a:effectLst/>
                        <a:latin typeface="Meiryo" panose="020B0604030504040204" pitchFamily="34" charset="-128"/>
                        <a:ea typeface="Meiryo" panose="020B0604030504040204" pitchFamily="34" charset="-128"/>
                      </a:endParaRPr>
                    </a:p>
                  </a:txBody>
                  <a:tcPr marL="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u="none" strike="noStrike" dirty="0">
                          <a:solidFill>
                            <a:schemeClr val="accent3"/>
                          </a:solidFill>
                          <a:effectLst/>
                          <a:latin typeface="Meiryo" panose="020B0604030504040204" pitchFamily="34" charset="-128"/>
                          <a:ea typeface="Meiryo" panose="020B0604030504040204" pitchFamily="34" charset="-128"/>
                          <a:cs typeface="Arial" panose="020B0604020202020204" pitchFamily="34" charset="0"/>
                        </a:rPr>
                        <a:t>　</a:t>
                      </a:r>
                      <a:r>
                        <a:rPr lang="en-US" altLang="ja-JP" sz="1000" u="none" strike="noStrike" dirty="0">
                          <a:solidFill>
                            <a:schemeClr val="accent3"/>
                          </a:solidFill>
                          <a:effectLst/>
                          <a:latin typeface="Meiryo" panose="020B0604030504040204" pitchFamily="34" charset="-128"/>
                          <a:ea typeface="Meiryo" panose="020B0604030504040204" pitchFamily="34" charset="-128"/>
                          <a:cs typeface="Arial" panose="020B0604020202020204" pitchFamily="34" charset="0"/>
                        </a:rPr>
                        <a:t>59.5</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cs typeface="Arial" panose="020B0604020202020204" pitchFamily="34" charset="0"/>
                      </a:endParaRPr>
                    </a:p>
                  </a:txBody>
                  <a:tcPr marL="0" marR="0" marT="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p>
                      <a:pPr algn="ctr"/>
                      <a:r>
                        <a:rPr lang="en-US" sz="1100" kern="100" dirty="0">
                          <a:solidFill>
                            <a:schemeClr val="accent3"/>
                          </a:solidFill>
                          <a:effectLst/>
                          <a:latin typeface="+mj-ea"/>
                          <a:ea typeface="+mj-ea"/>
                          <a:cs typeface="ＭＳ Ｐゴシック" panose="020B0600070205080204" pitchFamily="50" charset="-128"/>
                        </a:rPr>
                        <a:t>74,002,998</a:t>
                      </a:r>
                      <a:endParaRPr lang="ja-JP" sz="1600" kern="100" dirty="0">
                        <a:solidFill>
                          <a:schemeClr val="accent3"/>
                        </a:solidFill>
                        <a:effectLst/>
                        <a:latin typeface="+mj-ea"/>
                        <a:ea typeface="+mj-ea"/>
                        <a:cs typeface="ＭＳ Ｐゴシック" panose="020B0600070205080204" pitchFamily="50" charset="-128"/>
                      </a:endParaRPr>
                    </a:p>
                  </a:txBody>
                  <a:tcPr marL="9525" marR="9525" marT="9525"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607435626"/>
                  </a:ext>
                </a:extLst>
              </a:tr>
              <a:tr h="24442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u="none" strike="noStrike" dirty="0">
                          <a:solidFill>
                            <a:schemeClr val="accent3"/>
                          </a:solidFill>
                          <a:effectLst/>
                          <a:latin typeface="Meiryo" panose="020B0604030504040204" pitchFamily="34" charset="-128"/>
                          <a:ea typeface="Meiryo" panose="020B0604030504040204" pitchFamily="34" charset="-128"/>
                        </a:rPr>
                        <a:t>　　　</a:t>
                      </a:r>
                      <a:r>
                        <a:rPr lang="en-US" altLang="ja-JP" sz="1000" u="none" strike="noStrike" dirty="0">
                          <a:solidFill>
                            <a:schemeClr val="accent3"/>
                          </a:solidFill>
                          <a:effectLst/>
                          <a:latin typeface="Meiryo" panose="020B0604030504040204" pitchFamily="34" charset="-128"/>
                          <a:ea typeface="Meiryo" panose="020B0604030504040204" pitchFamily="34" charset="-128"/>
                        </a:rPr>
                        <a:t>  4</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fontAlgn="ctr"/>
                      <a:r>
                        <a:rPr lang="ja-JP" altLang="en-US" sz="1100" u="none" strike="noStrike" spc="300" dirty="0">
                          <a:solidFill>
                            <a:schemeClr val="accent3"/>
                          </a:solidFill>
                          <a:effectLst/>
                          <a:latin typeface="Meiryo" panose="020B0604030504040204" pitchFamily="34" charset="-128"/>
                          <a:ea typeface="Meiryo" panose="020B0604030504040204" pitchFamily="34" charset="-128"/>
                        </a:rPr>
                        <a:t>　</a:t>
                      </a:r>
                      <a:r>
                        <a:rPr lang="en-US" sz="1100" u="none" strike="noStrike" spc="300" dirty="0">
                          <a:solidFill>
                            <a:schemeClr val="accent3"/>
                          </a:solidFill>
                          <a:effectLst/>
                          <a:latin typeface="Meiryo" panose="020B0604030504040204" pitchFamily="34" charset="-128"/>
                          <a:ea typeface="Meiryo" panose="020B0604030504040204" pitchFamily="34" charset="-128"/>
                        </a:rPr>
                        <a:t>C</a:t>
                      </a:r>
                      <a:r>
                        <a:rPr lang="ja-JP" altLang="en-US" sz="1100" u="none" strike="noStrike" spc="300" dirty="0">
                          <a:solidFill>
                            <a:schemeClr val="accent3"/>
                          </a:solidFill>
                          <a:effectLst/>
                          <a:latin typeface="Meiryo" panose="020B0604030504040204" pitchFamily="34" charset="-128"/>
                          <a:ea typeface="Meiryo" panose="020B0604030504040204" pitchFamily="34" charset="-128"/>
                        </a:rPr>
                        <a:t>社</a:t>
                      </a:r>
                      <a:endParaRPr lang="ja-JP" altLang="en-US" sz="1100" b="0" i="0" u="none" strike="noStrike" spc="300" dirty="0">
                        <a:solidFill>
                          <a:schemeClr val="accent3"/>
                        </a:solidFill>
                        <a:effectLst/>
                        <a:latin typeface="Meiryo" panose="020B0604030504040204" pitchFamily="34" charset="-128"/>
                        <a:ea typeface="Meiryo" panose="020B0604030504040204" pitchFamily="34" charset="-128"/>
                      </a:endParaRPr>
                    </a:p>
                  </a:txBody>
                  <a:tcPr marL="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u="none" strike="noStrike" dirty="0">
                          <a:solidFill>
                            <a:schemeClr val="accent3"/>
                          </a:solidFill>
                          <a:effectLst/>
                          <a:latin typeface="Meiryo" panose="020B0604030504040204" pitchFamily="34" charset="-128"/>
                          <a:ea typeface="Meiryo" panose="020B0604030504040204" pitchFamily="34" charset="-128"/>
                          <a:cs typeface="Arial" panose="020B0604020202020204" pitchFamily="34" charset="0"/>
                        </a:rPr>
                        <a:t>　</a:t>
                      </a:r>
                      <a:r>
                        <a:rPr lang="en-US" altLang="ja-JP" sz="1000" u="none" strike="noStrike" dirty="0">
                          <a:solidFill>
                            <a:schemeClr val="accent3"/>
                          </a:solidFill>
                          <a:effectLst/>
                          <a:latin typeface="Meiryo" panose="020B0604030504040204" pitchFamily="34" charset="-128"/>
                          <a:ea typeface="Meiryo" panose="020B0604030504040204" pitchFamily="34" charset="-128"/>
                          <a:cs typeface="Arial" panose="020B0604020202020204" pitchFamily="34" charset="0"/>
                        </a:rPr>
                        <a:t>57.8</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cs typeface="Arial" panose="020B0604020202020204" pitchFamily="34" charset="0"/>
                      </a:endParaRPr>
                    </a:p>
                  </a:txBody>
                  <a:tcPr marL="0" marR="0" marT="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p>
                      <a:pPr algn="ctr"/>
                      <a:r>
                        <a:rPr lang="en-US" sz="1100" kern="100" dirty="0">
                          <a:solidFill>
                            <a:schemeClr val="accent3"/>
                          </a:solidFill>
                          <a:effectLst/>
                          <a:latin typeface="+mj-ea"/>
                          <a:ea typeface="+mj-ea"/>
                          <a:cs typeface="ＭＳ Ｐゴシック" panose="020B0600070205080204" pitchFamily="50" charset="-128"/>
                        </a:rPr>
                        <a:t>71,986,593</a:t>
                      </a:r>
                      <a:endParaRPr lang="ja-JP" sz="1600" kern="100" dirty="0">
                        <a:solidFill>
                          <a:schemeClr val="accent3"/>
                        </a:solidFill>
                        <a:effectLst/>
                        <a:latin typeface="+mj-ea"/>
                        <a:ea typeface="+mj-ea"/>
                        <a:cs typeface="ＭＳ Ｐゴシック" panose="020B0600070205080204" pitchFamily="50" charset="-128"/>
                      </a:endParaRPr>
                    </a:p>
                  </a:txBody>
                  <a:tcPr marL="9525" marR="9525" marT="9525"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612354513"/>
                  </a:ext>
                </a:extLst>
              </a:tr>
              <a:tr h="24442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u="none" strike="noStrike" dirty="0">
                          <a:solidFill>
                            <a:schemeClr val="accent3"/>
                          </a:solidFill>
                          <a:effectLst/>
                          <a:latin typeface="Meiryo" panose="020B0604030504040204" pitchFamily="34" charset="-128"/>
                          <a:ea typeface="Meiryo" panose="020B0604030504040204" pitchFamily="34" charset="-128"/>
                        </a:rPr>
                        <a:t>　　　</a:t>
                      </a:r>
                      <a:r>
                        <a:rPr lang="en-US" altLang="ja-JP" sz="1000" u="none" strike="noStrike" dirty="0">
                          <a:solidFill>
                            <a:schemeClr val="accent3"/>
                          </a:solidFill>
                          <a:effectLst/>
                          <a:latin typeface="Meiryo" panose="020B0604030504040204" pitchFamily="34" charset="-128"/>
                          <a:ea typeface="Meiryo" panose="020B0604030504040204" pitchFamily="34" charset="-128"/>
                        </a:rPr>
                        <a:t>  5</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fontAlgn="ctr"/>
                      <a:r>
                        <a:rPr lang="ja-JP" altLang="en-US" sz="1100" u="none" strike="noStrike" spc="300" dirty="0">
                          <a:solidFill>
                            <a:schemeClr val="accent3"/>
                          </a:solidFill>
                          <a:effectLst/>
                          <a:latin typeface="Meiryo" panose="020B0604030504040204" pitchFamily="34" charset="-128"/>
                          <a:ea typeface="Meiryo" panose="020B0604030504040204" pitchFamily="34" charset="-128"/>
                        </a:rPr>
                        <a:t>　</a:t>
                      </a:r>
                      <a:r>
                        <a:rPr lang="en-US" sz="1100" u="none" strike="noStrike" spc="300" dirty="0">
                          <a:solidFill>
                            <a:schemeClr val="accent3"/>
                          </a:solidFill>
                          <a:effectLst/>
                          <a:latin typeface="Meiryo" panose="020B0604030504040204" pitchFamily="34" charset="-128"/>
                          <a:ea typeface="Meiryo" panose="020B0604030504040204" pitchFamily="34" charset="-128"/>
                        </a:rPr>
                        <a:t>D</a:t>
                      </a:r>
                      <a:r>
                        <a:rPr lang="ja-JP" altLang="en-US" sz="1100" u="none" strike="noStrike" spc="300" dirty="0">
                          <a:solidFill>
                            <a:schemeClr val="accent3"/>
                          </a:solidFill>
                          <a:effectLst/>
                          <a:latin typeface="Meiryo" panose="020B0604030504040204" pitchFamily="34" charset="-128"/>
                          <a:ea typeface="Meiryo" panose="020B0604030504040204" pitchFamily="34" charset="-128"/>
                        </a:rPr>
                        <a:t>社</a:t>
                      </a:r>
                      <a:endParaRPr lang="ja-JP" altLang="en-US" sz="1100" b="0" i="0" u="none" strike="noStrike" spc="300" dirty="0">
                        <a:solidFill>
                          <a:schemeClr val="accent3"/>
                        </a:solidFill>
                        <a:effectLst/>
                        <a:latin typeface="Meiryo" panose="020B0604030504040204" pitchFamily="34" charset="-128"/>
                        <a:ea typeface="Meiryo" panose="020B0604030504040204" pitchFamily="34" charset="-128"/>
                      </a:endParaRPr>
                    </a:p>
                  </a:txBody>
                  <a:tcPr marL="0" marR="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u="none" strike="noStrike" dirty="0">
                          <a:solidFill>
                            <a:schemeClr val="accent3"/>
                          </a:solidFill>
                          <a:effectLst/>
                          <a:latin typeface="Meiryo" panose="020B0604030504040204" pitchFamily="34" charset="-128"/>
                          <a:ea typeface="Meiryo" panose="020B0604030504040204" pitchFamily="34" charset="-128"/>
                          <a:cs typeface="Arial" panose="020B0604020202020204" pitchFamily="34" charset="0"/>
                        </a:rPr>
                        <a:t>　</a:t>
                      </a:r>
                      <a:r>
                        <a:rPr lang="en-US" altLang="ja-JP" sz="1000" u="none" strike="noStrike" dirty="0">
                          <a:solidFill>
                            <a:schemeClr val="accent3"/>
                          </a:solidFill>
                          <a:effectLst/>
                          <a:latin typeface="Meiryo" panose="020B0604030504040204" pitchFamily="34" charset="-128"/>
                          <a:ea typeface="Meiryo" panose="020B0604030504040204" pitchFamily="34" charset="-128"/>
                          <a:cs typeface="Arial" panose="020B0604020202020204" pitchFamily="34" charset="0"/>
                        </a:rPr>
                        <a:t>51.2</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cs typeface="Arial" panose="020B0604020202020204" pitchFamily="34" charset="0"/>
                      </a:endParaRPr>
                    </a:p>
                  </a:txBody>
                  <a:tcPr marL="0" marR="0" marT="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p>
                      <a:pPr algn="ctr"/>
                      <a:r>
                        <a:rPr lang="en-US" sz="1100" kern="100" dirty="0">
                          <a:solidFill>
                            <a:schemeClr val="accent3"/>
                          </a:solidFill>
                          <a:effectLst/>
                          <a:latin typeface="+mj-ea"/>
                          <a:ea typeface="+mj-ea"/>
                          <a:cs typeface="ＭＳ Ｐゴシック" panose="020B0600070205080204" pitchFamily="50" charset="-128"/>
                        </a:rPr>
                        <a:t>63,750,019</a:t>
                      </a:r>
                      <a:endParaRPr lang="ja-JP" sz="1600" kern="100" dirty="0">
                        <a:solidFill>
                          <a:schemeClr val="accent3"/>
                        </a:solidFill>
                        <a:effectLst/>
                        <a:latin typeface="+mj-ea"/>
                        <a:ea typeface="+mj-ea"/>
                        <a:cs typeface="ＭＳ Ｐゴシック" panose="020B0600070205080204" pitchFamily="50" charset="-128"/>
                      </a:endParaRPr>
                    </a:p>
                  </a:txBody>
                  <a:tcPr marL="9525" marR="9525" marT="9525"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09656126"/>
                  </a:ext>
                </a:extLst>
              </a:tr>
            </a:tbl>
          </a:graphicData>
        </a:graphic>
      </p:graphicFrame>
      <p:sp>
        <p:nvSpPr>
          <p:cNvPr id="16" name="テキスト ボックス 15">
            <a:extLst>
              <a:ext uri="{FF2B5EF4-FFF2-40B4-BE49-F238E27FC236}">
                <a16:creationId xmlns:a16="http://schemas.microsoft.com/office/drawing/2014/main" id="{DF80A180-9859-E46E-AA40-BCF87B17CF7E}"/>
              </a:ext>
            </a:extLst>
          </p:cNvPr>
          <p:cNvSpPr txBox="1"/>
          <p:nvPr/>
        </p:nvSpPr>
        <p:spPr>
          <a:xfrm>
            <a:off x="1120998" y="2433264"/>
            <a:ext cx="4188967" cy="261610"/>
          </a:xfrm>
          <a:prstGeom prst="rect">
            <a:avLst/>
          </a:prstGeom>
          <a:noFill/>
        </p:spPr>
        <p:txBody>
          <a:bodyPr wrap="none" rtlCol="0">
            <a:spAutoFit/>
          </a:bodyPr>
          <a:lstStyle/>
          <a:p>
            <a:pPr algn="ctr"/>
            <a:r>
              <a:rPr lang="en-US" altLang="ja-JP" sz="11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TOPS OF 2022: DIGITAL IN JAPAN</a:t>
            </a:r>
            <a:r>
              <a:rPr lang="ja-JP" altLang="en-US" sz="1100" dirty="0">
                <a:solidFill>
                  <a:schemeClr val="accent3"/>
                </a:solidFill>
                <a:latin typeface="Meiryo" panose="020B0604030504040204" pitchFamily="34" charset="-128"/>
                <a:ea typeface="Meiryo" panose="020B0604030504040204" pitchFamily="34" charset="-128"/>
              </a:rPr>
              <a:t>トータルデジタルリーチ</a:t>
            </a:r>
          </a:p>
        </p:txBody>
      </p:sp>
      <p:sp>
        <p:nvSpPr>
          <p:cNvPr id="17" name="テキスト ボックス 16">
            <a:extLst>
              <a:ext uri="{FF2B5EF4-FFF2-40B4-BE49-F238E27FC236}">
                <a16:creationId xmlns:a16="http://schemas.microsoft.com/office/drawing/2014/main" id="{D0C6DEC3-45B2-EA62-C4EE-B01FD880C5B4}"/>
              </a:ext>
            </a:extLst>
          </p:cNvPr>
          <p:cNvSpPr txBox="1"/>
          <p:nvPr/>
        </p:nvSpPr>
        <p:spPr>
          <a:xfrm>
            <a:off x="479425" y="1961020"/>
            <a:ext cx="5472113" cy="396000"/>
          </a:xfrm>
          <a:prstGeom prst="roundRect">
            <a:avLst>
              <a:gd name="adj" fmla="val 50000"/>
            </a:avLst>
          </a:prstGeom>
          <a:solidFill>
            <a:schemeClr val="accent6"/>
          </a:solidFill>
          <a:effectLst/>
        </p:spPr>
        <p:txBody>
          <a:bodyPr wrap="square" t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メイリオ" panose="020B0604030504040204" pitchFamily="50" charset="-128"/>
              </a:rPr>
              <a:t>第三者機関による調査で</a:t>
            </a:r>
            <a:r>
              <a:rPr kumimoji="0" lang="ja-JP" altLang="en-US" sz="1400" b="1"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メイリオ" panose="020B0604030504040204" pitchFamily="50" charset="-128"/>
              </a:rPr>
              <a:t>インターネットサービス利用者数</a:t>
            </a:r>
            <a:r>
              <a:rPr kumimoji="0" lang="en-US" altLang="ja-JP" sz="1400" b="1"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メイリオ" panose="020B0604030504040204" pitchFamily="50" charset="-128"/>
              </a:rPr>
              <a:t>1</a:t>
            </a:r>
            <a:r>
              <a:rPr kumimoji="0" lang="ja-JP" altLang="en-US" sz="1400" b="1"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メイリオ" panose="020B0604030504040204" pitchFamily="50" charset="-128"/>
              </a:rPr>
              <a:t>位</a:t>
            </a:r>
            <a:endParaRPr kumimoji="0" lang="ja-JP" altLang="en-US" sz="1400" b="1"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pic>
        <p:nvPicPr>
          <p:cNvPr id="18" name="図 17">
            <a:extLst>
              <a:ext uri="{FF2B5EF4-FFF2-40B4-BE49-F238E27FC236}">
                <a16:creationId xmlns:a16="http://schemas.microsoft.com/office/drawing/2014/main" id="{40709BE9-A4E2-336D-5E10-37180122895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3171" y="3020297"/>
            <a:ext cx="218324" cy="144000"/>
          </a:xfrm>
          <a:prstGeom prst="rect">
            <a:avLst/>
          </a:prstGeom>
        </p:spPr>
      </p:pic>
      <p:sp>
        <p:nvSpPr>
          <p:cNvPr id="30" name="角丸四角形 29">
            <a:extLst>
              <a:ext uri="{FF2B5EF4-FFF2-40B4-BE49-F238E27FC236}">
                <a16:creationId xmlns:a16="http://schemas.microsoft.com/office/drawing/2014/main" id="{A0FA62B7-F8B1-B2BF-9390-697EF5A30439}"/>
              </a:ext>
            </a:extLst>
          </p:cNvPr>
          <p:cNvSpPr/>
          <p:nvPr/>
        </p:nvSpPr>
        <p:spPr>
          <a:xfrm>
            <a:off x="1366940" y="4256228"/>
            <a:ext cx="1785169" cy="849197"/>
          </a:xfrm>
          <a:prstGeom prst="roundRect">
            <a:avLst>
              <a:gd name="adj" fmla="val 15400"/>
            </a:avLst>
          </a:prstGeom>
          <a:solidFill>
            <a:schemeClr val="accent2"/>
          </a:solidFill>
        </p:spPr>
        <p:txBody>
          <a:bodyPr wrap="square" anchor="ctr">
            <a:noAutofit/>
          </a:bodyPr>
          <a:lstStyle/>
          <a:p>
            <a:pPr algn="ctr">
              <a:lnSpc>
                <a:spcPct val="120000"/>
              </a:lnSpc>
            </a:pPr>
            <a:r>
              <a:rPr lang="ja-JP" altLang="en-US" sz="1600" b="1" dirty="0">
                <a:solidFill>
                  <a:schemeClr val="accent3"/>
                </a:solidFill>
                <a:latin typeface="+mn-ea"/>
              </a:rPr>
              <a:t>必要な情報源</a:t>
            </a:r>
            <a:br>
              <a:rPr lang="en-US" altLang="ja-JP" sz="2200" b="1" dirty="0">
                <a:solidFill>
                  <a:schemeClr val="accent3"/>
                </a:solidFill>
                <a:latin typeface="+mn-ea"/>
              </a:rPr>
            </a:br>
            <a:r>
              <a:rPr lang="ja-JP" altLang="en-US" sz="1400" dirty="0">
                <a:solidFill>
                  <a:schemeClr val="accent3"/>
                </a:solidFill>
                <a:latin typeface="+mn-ea"/>
              </a:rPr>
              <a:t>だと思う</a:t>
            </a:r>
          </a:p>
        </p:txBody>
      </p:sp>
      <p:grpSp>
        <p:nvGrpSpPr>
          <p:cNvPr id="42" name="グループ化 41">
            <a:extLst>
              <a:ext uri="{FF2B5EF4-FFF2-40B4-BE49-F238E27FC236}">
                <a16:creationId xmlns:a16="http://schemas.microsoft.com/office/drawing/2014/main" id="{AB098E9D-00F8-EC59-2D05-A8544D10B7A2}"/>
              </a:ext>
            </a:extLst>
          </p:cNvPr>
          <p:cNvGrpSpPr/>
          <p:nvPr/>
        </p:nvGrpSpPr>
        <p:grpSpPr>
          <a:xfrm>
            <a:off x="1598091" y="4800116"/>
            <a:ext cx="1405987" cy="923330"/>
            <a:chOff x="1863311" y="5716591"/>
            <a:chExt cx="1405987" cy="923330"/>
          </a:xfrm>
        </p:grpSpPr>
        <p:sp>
          <p:nvSpPr>
            <p:cNvPr id="21" name="正方形/長方形 20">
              <a:extLst>
                <a:ext uri="{FF2B5EF4-FFF2-40B4-BE49-F238E27FC236}">
                  <a16:creationId xmlns:a16="http://schemas.microsoft.com/office/drawing/2014/main" id="{CBC555A2-2E43-A8BC-579C-317780D69E28}"/>
                </a:ext>
              </a:extLst>
            </p:cNvPr>
            <p:cNvSpPr/>
            <p:nvPr/>
          </p:nvSpPr>
          <p:spPr>
            <a:xfrm>
              <a:off x="2663120" y="6147274"/>
              <a:ext cx="385042" cy="369332"/>
            </a:xfrm>
            <a:prstGeom prst="rect">
              <a:avLst/>
            </a:prstGeom>
          </p:spPr>
          <p:txBody>
            <a:bodyPr wrap="none">
              <a:spAutoFit/>
            </a:bodyPr>
            <a:lstStyle/>
            <a:p>
              <a:r>
                <a:rPr lang="en-US" altLang="ja-JP" b="1" dirty="0">
                  <a:solidFill>
                    <a:srgbClr val="C9002B"/>
                  </a:solidFill>
                  <a:latin typeface="Segoe UI" panose="020B0502040204020203" pitchFamily="34" charset="0"/>
                  <a:cs typeface="Segoe UI" panose="020B0502040204020203" pitchFamily="34" charset="0"/>
                </a:rPr>
                <a:t>%</a:t>
              </a:r>
              <a:endParaRPr lang="ja-JP" altLang="en-US" b="1" dirty="0">
                <a:solidFill>
                  <a:srgbClr val="C9002B"/>
                </a:solidFill>
                <a:latin typeface="Segoe UI" panose="020B0502040204020203" pitchFamily="34" charset="0"/>
                <a:cs typeface="Segoe UI" panose="020B0502040204020203" pitchFamily="34" charset="0"/>
              </a:endParaRPr>
            </a:p>
          </p:txBody>
        </p:sp>
        <p:sp>
          <p:nvSpPr>
            <p:cNvPr id="22" name="テキスト プレースホルダー 2">
              <a:extLst>
                <a:ext uri="{FF2B5EF4-FFF2-40B4-BE49-F238E27FC236}">
                  <a16:creationId xmlns:a16="http://schemas.microsoft.com/office/drawing/2014/main" id="{B0EAD71A-CFE8-A2A8-A1FC-7A1577DAD009}"/>
                </a:ext>
              </a:extLst>
            </p:cNvPr>
            <p:cNvSpPr txBox="1">
              <a:spLocks/>
            </p:cNvSpPr>
            <p:nvPr/>
          </p:nvSpPr>
          <p:spPr>
            <a:xfrm>
              <a:off x="1863311" y="5716591"/>
              <a:ext cx="941283" cy="923330"/>
            </a:xfrm>
            <a:prstGeom prst="rect">
              <a:avLst/>
            </a:prstGeom>
          </p:spPr>
          <p:txBody>
            <a:bodyPr vert="horz" wrap="none" lIns="91440" tIns="45720" rIns="91440" bIns="45720" rtlCol="0" anchor="ctr">
              <a:sp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5400" b="1" spc="-150" dirty="0">
                  <a:solidFill>
                    <a:srgbClr val="C9002B"/>
                  </a:solidFill>
                  <a:latin typeface="Segoe UI" panose="020B0502040204020203" pitchFamily="34" charset="0"/>
                  <a:cs typeface="Segoe UI" panose="020B0502040204020203" pitchFamily="34" charset="0"/>
                </a:rPr>
                <a:t>74</a:t>
              </a:r>
              <a:endParaRPr lang="ja-JP" altLang="en-US" sz="5400" b="1" dirty="0">
                <a:solidFill>
                  <a:srgbClr val="C9002B"/>
                </a:solidFill>
                <a:latin typeface="Segoe UI" panose="020B0502040204020203" pitchFamily="34" charset="0"/>
                <a:cs typeface="Segoe UI" panose="020B0502040204020203" pitchFamily="34" charset="0"/>
              </a:endParaRPr>
            </a:p>
          </p:txBody>
        </p:sp>
        <p:sp>
          <p:nvSpPr>
            <p:cNvPr id="39" name="正方形/長方形 38">
              <a:extLst>
                <a:ext uri="{FF2B5EF4-FFF2-40B4-BE49-F238E27FC236}">
                  <a16:creationId xmlns:a16="http://schemas.microsoft.com/office/drawing/2014/main" id="{659D2149-AF46-B8D8-B626-07056A94724E}"/>
                </a:ext>
              </a:extLst>
            </p:cNvPr>
            <p:cNvSpPr/>
            <p:nvPr/>
          </p:nvSpPr>
          <p:spPr>
            <a:xfrm>
              <a:off x="2897080" y="6263213"/>
              <a:ext cx="372218" cy="230832"/>
            </a:xfrm>
            <a:prstGeom prst="rect">
              <a:avLst/>
            </a:prstGeom>
          </p:spPr>
          <p:txBody>
            <a:bodyPr wrap="none">
              <a:spAutoFit/>
            </a:bodyPr>
            <a:lstStyle/>
            <a:p>
              <a:pPr algn="ctr"/>
              <a:r>
                <a:rPr lang="en-US" altLang="ja-JP" sz="900" dirty="0">
                  <a:solidFill>
                    <a:schemeClr val="accent3"/>
                  </a:solidFill>
                  <a:latin typeface="Meiryo" panose="020B0604030504040204" pitchFamily="34" charset="-128"/>
                  <a:ea typeface="Meiryo" panose="020B0604030504040204" pitchFamily="34" charset="-128"/>
                </a:rPr>
                <a:t>※2</a:t>
              </a:r>
              <a:endParaRPr lang="ja-JP" altLang="en-US" sz="900" dirty="0">
                <a:solidFill>
                  <a:schemeClr val="accent3"/>
                </a:solidFill>
                <a:latin typeface="Meiryo" panose="020B0604030504040204" pitchFamily="34" charset="-128"/>
                <a:ea typeface="Meiryo" panose="020B0604030504040204" pitchFamily="34" charset="-128"/>
              </a:endParaRPr>
            </a:p>
          </p:txBody>
        </p:sp>
      </p:grpSp>
      <p:sp>
        <p:nvSpPr>
          <p:cNvPr id="45" name="三角形 44">
            <a:extLst>
              <a:ext uri="{FF2B5EF4-FFF2-40B4-BE49-F238E27FC236}">
                <a16:creationId xmlns:a16="http://schemas.microsoft.com/office/drawing/2014/main" id="{68362E14-0502-138F-019E-BF08E1AC15B5}"/>
              </a:ext>
            </a:extLst>
          </p:cNvPr>
          <p:cNvSpPr/>
          <p:nvPr/>
        </p:nvSpPr>
        <p:spPr>
          <a:xfrm rot="16200000">
            <a:off x="1259912" y="4472808"/>
            <a:ext cx="141530" cy="190015"/>
          </a:xfrm>
          <a:prstGeom prst="triangl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7" name="角丸四角形 46">
            <a:extLst>
              <a:ext uri="{FF2B5EF4-FFF2-40B4-BE49-F238E27FC236}">
                <a16:creationId xmlns:a16="http://schemas.microsoft.com/office/drawing/2014/main" id="{1CA8D71F-930E-1069-029E-71F79887DEE3}"/>
              </a:ext>
            </a:extLst>
          </p:cNvPr>
          <p:cNvSpPr/>
          <p:nvPr/>
        </p:nvSpPr>
        <p:spPr>
          <a:xfrm>
            <a:off x="2936908" y="4587982"/>
            <a:ext cx="2127660" cy="919539"/>
          </a:xfrm>
          <a:prstGeom prst="roundRect">
            <a:avLst>
              <a:gd name="adj" fmla="val 15400"/>
            </a:avLst>
          </a:prstGeom>
          <a:solidFill>
            <a:schemeClr val="accent2"/>
          </a:solidFill>
          <a:ln w="25400">
            <a:solidFill>
              <a:srgbClr val="FFFFFF"/>
            </a:solidFill>
          </a:ln>
        </p:spPr>
        <p:txBody>
          <a:bodyPr wrap="square" anchor="ctr">
            <a:noAutofit/>
          </a:bodyPr>
          <a:lstStyle/>
          <a:p>
            <a:pPr algn="ctr">
              <a:lnSpc>
                <a:spcPct val="120000"/>
              </a:lnSpc>
            </a:pPr>
            <a:r>
              <a:rPr lang="ja-JP" altLang="en-US" sz="1600" b="1">
                <a:solidFill>
                  <a:schemeClr val="accent3"/>
                </a:solidFill>
                <a:latin typeface="+mn-ea"/>
              </a:rPr>
              <a:t>世の中ゴトの情報</a:t>
            </a:r>
            <a:r>
              <a:rPr lang="ja-JP" altLang="en-US" sz="1400">
                <a:solidFill>
                  <a:schemeClr val="accent3"/>
                </a:solidFill>
                <a:latin typeface="+mn-ea"/>
              </a:rPr>
              <a:t>を求めて利用する</a:t>
            </a:r>
            <a:endParaRPr lang="ja-JP" altLang="en-US" sz="1400" dirty="0">
              <a:solidFill>
                <a:schemeClr val="accent3"/>
              </a:solidFill>
              <a:latin typeface="+mn-ea"/>
            </a:endParaRPr>
          </a:p>
        </p:txBody>
      </p:sp>
      <p:sp>
        <p:nvSpPr>
          <p:cNvPr id="49" name="三角形 48">
            <a:extLst>
              <a:ext uri="{FF2B5EF4-FFF2-40B4-BE49-F238E27FC236}">
                <a16:creationId xmlns:a16="http://schemas.microsoft.com/office/drawing/2014/main" id="{A3F8C06C-3B9B-CDE7-ABDC-A1C83724B43F}"/>
              </a:ext>
            </a:extLst>
          </p:cNvPr>
          <p:cNvSpPr/>
          <p:nvPr/>
        </p:nvSpPr>
        <p:spPr>
          <a:xfrm rot="5400000">
            <a:off x="5037679" y="4788908"/>
            <a:ext cx="141530" cy="190015"/>
          </a:xfrm>
          <a:prstGeom prst="triangl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50" name="グループ化 49">
            <a:extLst>
              <a:ext uri="{FF2B5EF4-FFF2-40B4-BE49-F238E27FC236}">
                <a16:creationId xmlns:a16="http://schemas.microsoft.com/office/drawing/2014/main" id="{CBC88F19-E699-253F-EFDF-38ADED1CB12C}"/>
              </a:ext>
            </a:extLst>
          </p:cNvPr>
          <p:cNvGrpSpPr/>
          <p:nvPr/>
        </p:nvGrpSpPr>
        <p:grpSpPr>
          <a:xfrm>
            <a:off x="3671615" y="5172831"/>
            <a:ext cx="1409193" cy="923330"/>
            <a:chOff x="1863311" y="5716591"/>
            <a:chExt cx="1409193" cy="923330"/>
          </a:xfrm>
        </p:grpSpPr>
        <p:sp>
          <p:nvSpPr>
            <p:cNvPr id="51" name="正方形/長方形 50">
              <a:extLst>
                <a:ext uri="{FF2B5EF4-FFF2-40B4-BE49-F238E27FC236}">
                  <a16:creationId xmlns:a16="http://schemas.microsoft.com/office/drawing/2014/main" id="{F2F67F84-B471-A656-ACC1-A84B5C4024C8}"/>
                </a:ext>
              </a:extLst>
            </p:cNvPr>
            <p:cNvSpPr/>
            <p:nvPr/>
          </p:nvSpPr>
          <p:spPr>
            <a:xfrm>
              <a:off x="2663120" y="6147274"/>
              <a:ext cx="385042" cy="369332"/>
            </a:xfrm>
            <a:prstGeom prst="rect">
              <a:avLst/>
            </a:prstGeom>
          </p:spPr>
          <p:txBody>
            <a:bodyPr wrap="none">
              <a:spAutoFit/>
            </a:bodyPr>
            <a:lstStyle/>
            <a:p>
              <a:r>
                <a:rPr lang="en-US" altLang="ja-JP" b="1" dirty="0">
                  <a:solidFill>
                    <a:srgbClr val="C9002B"/>
                  </a:solidFill>
                  <a:latin typeface="Segoe UI" panose="020B0502040204020203" pitchFamily="34" charset="0"/>
                  <a:cs typeface="Segoe UI" panose="020B0502040204020203" pitchFamily="34" charset="0"/>
                </a:rPr>
                <a:t>%</a:t>
              </a:r>
              <a:endParaRPr lang="ja-JP" altLang="en-US" b="1" dirty="0">
                <a:solidFill>
                  <a:srgbClr val="C9002B"/>
                </a:solidFill>
                <a:latin typeface="Segoe UI" panose="020B0502040204020203" pitchFamily="34" charset="0"/>
                <a:cs typeface="Segoe UI" panose="020B0502040204020203" pitchFamily="34" charset="0"/>
              </a:endParaRPr>
            </a:p>
          </p:txBody>
        </p:sp>
        <p:sp>
          <p:nvSpPr>
            <p:cNvPr id="52" name="テキスト プレースホルダー 2">
              <a:extLst>
                <a:ext uri="{FF2B5EF4-FFF2-40B4-BE49-F238E27FC236}">
                  <a16:creationId xmlns:a16="http://schemas.microsoft.com/office/drawing/2014/main" id="{B34627FE-7A35-FAF2-86B0-06B66BCB0EB1}"/>
                </a:ext>
              </a:extLst>
            </p:cNvPr>
            <p:cNvSpPr txBox="1">
              <a:spLocks/>
            </p:cNvSpPr>
            <p:nvPr/>
          </p:nvSpPr>
          <p:spPr>
            <a:xfrm>
              <a:off x="1863311" y="5716591"/>
              <a:ext cx="941283" cy="923330"/>
            </a:xfrm>
            <a:prstGeom prst="rect">
              <a:avLst/>
            </a:prstGeom>
            <a:ln>
              <a:noFill/>
            </a:ln>
          </p:spPr>
          <p:txBody>
            <a:bodyPr vert="horz" wrap="none" lIns="91440" tIns="45720" rIns="91440" bIns="45720" rtlCol="0" anchor="ctr">
              <a:sp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5400" b="1" spc="-150" dirty="0">
                  <a:solidFill>
                    <a:srgbClr val="C9002B"/>
                  </a:solidFill>
                  <a:latin typeface="Segoe UI" panose="020B0502040204020203" pitchFamily="34" charset="0"/>
                  <a:cs typeface="Segoe UI" panose="020B0502040204020203" pitchFamily="34" charset="0"/>
                </a:rPr>
                <a:t>73</a:t>
              </a:r>
              <a:endParaRPr lang="ja-JP" altLang="en-US" sz="5400" b="1" dirty="0">
                <a:solidFill>
                  <a:srgbClr val="C9002B"/>
                </a:solidFill>
                <a:latin typeface="Segoe UI" panose="020B0502040204020203" pitchFamily="34" charset="0"/>
                <a:cs typeface="Segoe UI" panose="020B0502040204020203" pitchFamily="34" charset="0"/>
              </a:endParaRPr>
            </a:p>
          </p:txBody>
        </p:sp>
        <p:sp>
          <p:nvSpPr>
            <p:cNvPr id="53" name="正方形/長方形 52">
              <a:extLst>
                <a:ext uri="{FF2B5EF4-FFF2-40B4-BE49-F238E27FC236}">
                  <a16:creationId xmlns:a16="http://schemas.microsoft.com/office/drawing/2014/main" id="{B6A0100F-2C24-D524-2531-979F45CBB970}"/>
                </a:ext>
              </a:extLst>
            </p:cNvPr>
            <p:cNvSpPr/>
            <p:nvPr/>
          </p:nvSpPr>
          <p:spPr>
            <a:xfrm>
              <a:off x="2893874" y="6263213"/>
              <a:ext cx="378630" cy="230832"/>
            </a:xfrm>
            <a:prstGeom prst="rect">
              <a:avLst/>
            </a:prstGeom>
          </p:spPr>
          <p:txBody>
            <a:bodyPr wrap="none">
              <a:spAutoFit/>
            </a:bodyPr>
            <a:lstStyle/>
            <a:p>
              <a:pPr algn="ctr"/>
              <a:r>
                <a:rPr lang="en-US" altLang="ja-JP" sz="900" dirty="0">
                  <a:solidFill>
                    <a:schemeClr val="accent3"/>
                  </a:solidFill>
                  <a:latin typeface="Meiryo" panose="020B0604030504040204" pitchFamily="34" charset="-128"/>
                  <a:ea typeface="Meiryo" panose="020B0604030504040204" pitchFamily="34" charset="-128"/>
                </a:rPr>
                <a:t>※3</a:t>
              </a:r>
              <a:endParaRPr lang="ja-JP" altLang="en-US" sz="900" dirty="0">
                <a:solidFill>
                  <a:schemeClr val="accent3"/>
                </a:solidFill>
                <a:latin typeface="Meiryo" panose="020B0604030504040204" pitchFamily="34" charset="-128"/>
                <a:ea typeface="Meiryo" panose="020B0604030504040204" pitchFamily="34" charset="-128"/>
              </a:endParaRPr>
            </a:p>
          </p:txBody>
        </p:sp>
      </p:grpSp>
      <p:sp>
        <p:nvSpPr>
          <p:cNvPr id="55" name="正方形/長方形 54">
            <a:extLst>
              <a:ext uri="{FF2B5EF4-FFF2-40B4-BE49-F238E27FC236}">
                <a16:creationId xmlns:a16="http://schemas.microsoft.com/office/drawing/2014/main" id="{A6629055-2FD0-FEA6-4B96-F9086FE634DC}"/>
              </a:ext>
            </a:extLst>
          </p:cNvPr>
          <p:cNvSpPr/>
          <p:nvPr/>
        </p:nvSpPr>
        <p:spPr>
          <a:xfrm>
            <a:off x="5513239" y="2091434"/>
            <a:ext cx="372218" cy="230832"/>
          </a:xfrm>
          <a:prstGeom prst="rect">
            <a:avLst/>
          </a:prstGeom>
        </p:spPr>
        <p:txBody>
          <a:bodyPr wrap="none">
            <a:spAutoFit/>
          </a:bodyPr>
          <a:lstStyle/>
          <a:p>
            <a:pPr algn="ctr"/>
            <a:r>
              <a:rPr lang="en-US" altLang="ja-JP" sz="900" dirty="0">
                <a:solidFill>
                  <a:schemeClr val="bg1"/>
                </a:solidFill>
                <a:latin typeface="Meiryo" panose="020B0604030504040204" pitchFamily="34" charset="-128"/>
                <a:ea typeface="Meiryo" panose="020B0604030504040204" pitchFamily="34" charset="-128"/>
              </a:rPr>
              <a:t>※1</a:t>
            </a:r>
            <a:endParaRPr lang="ja-JP" altLang="en-US" sz="900" dirty="0">
              <a:solidFill>
                <a:schemeClr val="bg1"/>
              </a:solidFill>
              <a:latin typeface="Meiryo" panose="020B0604030504040204" pitchFamily="34" charset="-128"/>
              <a:ea typeface="Meiryo" panose="020B0604030504040204" pitchFamily="34" charset="-128"/>
            </a:endParaRPr>
          </a:p>
        </p:txBody>
      </p:sp>
      <p:sp>
        <p:nvSpPr>
          <p:cNvPr id="57" name="正方形/長方形 56">
            <a:extLst>
              <a:ext uri="{FF2B5EF4-FFF2-40B4-BE49-F238E27FC236}">
                <a16:creationId xmlns:a16="http://schemas.microsoft.com/office/drawing/2014/main" id="{43A1CE22-7CFC-16CB-057F-A0B2761409D1}"/>
              </a:ext>
            </a:extLst>
          </p:cNvPr>
          <p:cNvSpPr/>
          <p:nvPr/>
        </p:nvSpPr>
        <p:spPr>
          <a:xfrm>
            <a:off x="479426" y="5983340"/>
            <a:ext cx="11233150" cy="615553"/>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i="0" u="none" strike="noStrike" kern="0" cap="none" spc="0" normalizeH="0" baseline="0" noProof="0" dirty="0">
                <a:ln>
                  <a:noFill/>
                </a:ln>
                <a:solidFill>
                  <a:schemeClr val="accent3"/>
                </a:solidFill>
                <a:effectLst/>
                <a:uLnTx/>
                <a:uFillTx/>
                <a:latin typeface="+mj-ea"/>
                <a:ea typeface="+mj-ea"/>
                <a:cs typeface="+mn-lt"/>
              </a:rPr>
              <a:t>※1.</a:t>
            </a:r>
            <a:r>
              <a:rPr kumimoji="0" lang="ja-JP" altLang="en-US" sz="800" i="0" u="none" strike="noStrike" kern="0" cap="none" spc="0" normalizeH="0" baseline="0" noProof="0" dirty="0">
                <a:ln>
                  <a:noFill/>
                </a:ln>
                <a:solidFill>
                  <a:schemeClr val="accent3"/>
                </a:solidFill>
                <a:effectLst/>
                <a:uLnTx/>
                <a:uFillTx/>
                <a:latin typeface="+mj-ea"/>
                <a:ea typeface="+mj-ea"/>
                <a:cs typeface="+mn-lt"/>
              </a:rPr>
              <a:t>ニールセン デジタル株式会社 「</a:t>
            </a:r>
            <a:r>
              <a:rPr kumimoji="0" lang="en" altLang="ja-JP" sz="800" i="0" u="none" strike="noStrike" kern="0" cap="none" spc="0" normalizeH="0" baseline="0" noProof="0" dirty="0">
                <a:ln>
                  <a:noFill/>
                </a:ln>
                <a:solidFill>
                  <a:schemeClr val="accent3"/>
                </a:solidFill>
                <a:effectLst/>
                <a:uLnTx/>
                <a:uFillTx/>
                <a:latin typeface="+mj-ea"/>
                <a:ea typeface="+mj-ea"/>
                <a:cs typeface="+mn-lt"/>
              </a:rPr>
              <a:t>TOPS OF 2022: DIGITAL IN JAPAN</a:t>
            </a:r>
            <a:r>
              <a:rPr kumimoji="0" lang="ja-JP" altLang="en" sz="800" i="0" u="none" strike="noStrike" kern="0" cap="none" spc="0" normalizeH="0" baseline="0" noProof="0" dirty="0">
                <a:ln>
                  <a:noFill/>
                </a:ln>
                <a:solidFill>
                  <a:schemeClr val="accent3"/>
                </a:solidFill>
                <a:effectLst/>
                <a:uLnTx/>
                <a:uFillTx/>
                <a:latin typeface="+mj-ea"/>
                <a:ea typeface="+mj-ea"/>
                <a:cs typeface="+mn-lt"/>
              </a:rPr>
              <a:t>」</a:t>
            </a:r>
            <a:r>
              <a:rPr kumimoji="0" lang="en" altLang="ja-JP" sz="800" i="0" u="none" strike="noStrike" kern="0" cap="none" spc="0" normalizeH="0" baseline="0" noProof="0" dirty="0">
                <a:ln>
                  <a:noFill/>
                </a:ln>
                <a:solidFill>
                  <a:schemeClr val="accent3"/>
                </a:solidFill>
                <a:effectLst/>
                <a:uLnTx/>
                <a:uFillTx/>
                <a:latin typeface="+mj-ea"/>
                <a:ea typeface="+mj-ea"/>
                <a:cs typeface="+mn-lt"/>
              </a:rPr>
              <a:t>2022</a:t>
            </a:r>
            <a:r>
              <a:rPr kumimoji="0" lang="ja-JP" altLang="en-US" sz="800" i="0" u="none" strike="noStrike" kern="0" cap="none" spc="0" normalizeH="0" baseline="0" noProof="0" dirty="0">
                <a:ln>
                  <a:noFill/>
                </a:ln>
                <a:solidFill>
                  <a:schemeClr val="accent3"/>
                </a:solidFill>
                <a:effectLst/>
                <a:uLnTx/>
                <a:uFillTx/>
                <a:latin typeface="+mj-ea"/>
                <a:ea typeface="+mj-ea"/>
                <a:cs typeface="+mn-lt"/>
              </a:rPr>
              <a:t>年日本のインターネットサービス利用者数</a:t>
            </a:r>
            <a:r>
              <a:rPr kumimoji="0" lang="en-US" altLang="ja-JP" sz="800" i="0" u="none" strike="noStrike" kern="0" cap="none" spc="0" normalizeH="0" baseline="0" noProof="0" dirty="0">
                <a:ln>
                  <a:noFill/>
                </a:ln>
                <a:solidFill>
                  <a:schemeClr val="accent3"/>
                </a:solidFill>
                <a:effectLst/>
                <a:uLnTx/>
                <a:uFillTx/>
                <a:latin typeface="+mj-ea"/>
                <a:ea typeface="+mj-ea"/>
                <a:cs typeface="+mn-lt"/>
              </a:rPr>
              <a:t>/</a:t>
            </a:r>
            <a:r>
              <a:rPr kumimoji="0" lang="ja-JP" altLang="en-US" sz="800" i="0" u="none" strike="noStrike" kern="0" cap="none" spc="0" normalizeH="0" baseline="0" noProof="0" dirty="0">
                <a:ln>
                  <a:noFill/>
                </a:ln>
                <a:solidFill>
                  <a:schemeClr val="accent3"/>
                </a:solidFill>
                <a:effectLst/>
                <a:uLnTx/>
                <a:uFillTx/>
                <a:latin typeface="+mj-ea"/>
                <a:ea typeface="+mj-ea"/>
                <a:cs typeface="+mn-lt"/>
              </a:rPr>
              <a:t>利用時間ランキング</a:t>
            </a:r>
            <a:r>
              <a:rPr kumimoji="0" lang="en-US" altLang="ja-JP" sz="800" i="0" u="none" strike="noStrike" kern="0" cap="none" spc="0" normalizeH="0" baseline="0" noProof="0" dirty="0">
                <a:ln>
                  <a:noFill/>
                </a:ln>
                <a:solidFill>
                  <a:schemeClr val="accent3"/>
                </a:solidFill>
                <a:effectLst/>
                <a:uLnTx/>
                <a:uFillTx/>
                <a:latin typeface="+mj-ea"/>
                <a:ea typeface="+mj-ea"/>
                <a:cs typeface="+mn-lt"/>
              </a:rPr>
              <a:t> </a:t>
            </a:r>
            <a:endParaRPr kumimoji="0" lang="en" altLang="ja-JP" sz="800" i="0" u="none" strike="noStrike" kern="0" cap="none" spc="0" normalizeH="0" baseline="0" noProof="0" dirty="0">
              <a:ln>
                <a:noFill/>
              </a:ln>
              <a:solidFill>
                <a:schemeClr val="accent3"/>
              </a:solidFill>
              <a:effectLst/>
              <a:uLnTx/>
              <a:uFillTx/>
              <a:latin typeface="+mj-ea"/>
              <a:ea typeface="+mj-ea"/>
              <a:cs typeface="+mn-lt"/>
            </a:endParaRPr>
          </a:p>
          <a:p>
            <a:pPr marL="0" marR="0" lvl="0" indent="0" defTabSz="914400" eaLnBrk="1" fontAlgn="auto" latinLnBrk="0" hangingPunct="1">
              <a:spcBef>
                <a:spcPts val="0"/>
              </a:spcBef>
              <a:spcAft>
                <a:spcPts val="0"/>
              </a:spcAft>
              <a:buClrTx/>
              <a:buSzTx/>
              <a:buFontTx/>
              <a:buNone/>
              <a:tabLst/>
              <a:defRPr/>
            </a:pPr>
            <a:r>
              <a:rPr kumimoji="0" lang="en" altLang="ja-JP" sz="800" i="0" u="none" strike="noStrike" kern="0" cap="none" spc="0" normalizeH="0" baseline="0" noProof="0" dirty="0">
                <a:ln>
                  <a:noFill/>
                </a:ln>
                <a:solidFill>
                  <a:schemeClr val="accent3"/>
                </a:solidFill>
                <a:effectLst/>
                <a:uLnTx/>
                <a:uFillTx/>
                <a:latin typeface="+mj-ea"/>
                <a:ea typeface="+mj-ea"/>
                <a:cs typeface="+mn-lt"/>
              </a:rPr>
              <a:t>※2.</a:t>
            </a:r>
            <a:r>
              <a:rPr kumimoji="0" lang="ja-JP" altLang="en-US" sz="800" i="0" u="none" strike="noStrike" kern="0" cap="none" spc="0" normalizeH="0" baseline="0" noProof="0" dirty="0">
                <a:ln>
                  <a:noFill/>
                </a:ln>
                <a:solidFill>
                  <a:schemeClr val="accent3"/>
                </a:solidFill>
                <a:effectLst/>
                <a:uLnTx/>
                <a:uFillTx/>
                <a:latin typeface="+mj-ea"/>
                <a:ea typeface="+mj-ea"/>
                <a:cs typeface="+mn-lt"/>
              </a:rPr>
              <a:t>情報源としてのメディアをどの程度必要としていますか。「必要である」「やや必要である」の回答を合算。</a:t>
            </a:r>
          </a:p>
          <a:p>
            <a:pPr marL="0" marR="0" lvl="0" indent="0" defTabSz="914400" eaLnBrk="1" fontAlgn="auto" latinLnBrk="0" hangingPunct="1">
              <a:spcBef>
                <a:spcPts val="0"/>
              </a:spcBef>
              <a:spcAft>
                <a:spcPts val="0"/>
              </a:spcAft>
              <a:buClrTx/>
              <a:buSzTx/>
              <a:buFontTx/>
              <a:buNone/>
              <a:tabLst/>
              <a:defRPr/>
            </a:pPr>
            <a:r>
              <a:rPr kumimoji="0" lang="en-US" altLang="ja-JP" sz="800" i="0" u="none" strike="noStrike" kern="0" cap="none" spc="0" normalizeH="0" baseline="0" noProof="0" dirty="0">
                <a:ln>
                  <a:noFill/>
                </a:ln>
                <a:solidFill>
                  <a:schemeClr val="accent3"/>
                </a:solidFill>
                <a:effectLst/>
                <a:uLnTx/>
                <a:uFillTx/>
                <a:latin typeface="+mj-ea"/>
                <a:ea typeface="+mj-ea"/>
                <a:cs typeface="+mn-lt"/>
              </a:rPr>
              <a:t>※3.</a:t>
            </a:r>
            <a:r>
              <a:rPr kumimoji="0" lang="ja-JP" altLang="en-US" sz="800" i="0" u="none" strike="noStrike" kern="0" cap="none" spc="0" normalizeH="0" baseline="0" noProof="0" dirty="0">
                <a:ln>
                  <a:noFill/>
                </a:ln>
                <a:solidFill>
                  <a:schemeClr val="accent3"/>
                </a:solidFill>
                <a:effectLst/>
                <a:uLnTx/>
                <a:uFillTx/>
                <a:latin typeface="+mj-ea"/>
                <a:ea typeface="+mj-ea"/>
                <a:cs typeface="+mn-lt"/>
              </a:rPr>
              <a:t>メディアを利用する目的として、あてはまるものをすべてお選びください。「世の中で起きているニュースや事件」で</a:t>
            </a:r>
            <a:r>
              <a:rPr kumimoji="0" lang="en" altLang="ja-JP" sz="800" i="0" u="none" strike="noStrike" kern="0" cap="none" spc="0" normalizeH="0" baseline="0" noProof="0" dirty="0">
                <a:ln>
                  <a:noFill/>
                </a:ln>
                <a:solidFill>
                  <a:schemeClr val="accent3"/>
                </a:solidFill>
                <a:effectLst/>
                <a:uLnTx/>
                <a:uFillTx/>
                <a:latin typeface="+mj-ea"/>
                <a:ea typeface="+mj-ea"/>
                <a:cs typeface="+mn-lt"/>
              </a:rPr>
              <a:t>Yahoo!</a:t>
            </a:r>
            <a:r>
              <a:rPr kumimoji="0" lang="ja-JP" altLang="en-US" sz="800" i="0" u="none" strike="noStrike" kern="0" cap="none" spc="0" normalizeH="0" baseline="0" noProof="0" dirty="0">
                <a:ln>
                  <a:noFill/>
                </a:ln>
                <a:solidFill>
                  <a:schemeClr val="accent3"/>
                </a:solidFill>
                <a:effectLst/>
                <a:uLnTx/>
                <a:uFillTx/>
                <a:latin typeface="+mj-ea"/>
                <a:ea typeface="+mj-ea"/>
                <a:cs typeface="+mn-lt"/>
              </a:rPr>
              <a:t>ニュースの回答を集計。</a:t>
            </a:r>
          </a:p>
          <a:p>
            <a:pPr marL="0" marR="0" lvl="0" indent="0" defTabSz="914400" eaLnBrk="1" fontAlgn="auto" latinLnBrk="0" hangingPunct="1">
              <a:spcBef>
                <a:spcPts val="0"/>
              </a:spcBef>
              <a:spcAft>
                <a:spcPts val="0"/>
              </a:spcAft>
              <a:buClrTx/>
              <a:buSzTx/>
              <a:buFontTx/>
              <a:buNone/>
              <a:tabLst/>
              <a:defRPr/>
            </a:pPr>
            <a:r>
              <a:rPr kumimoji="0" lang="en-US" altLang="ja-JP" sz="800" i="0" u="none" strike="noStrike" kern="0" cap="none" spc="0" normalizeH="0" baseline="0" noProof="0" dirty="0">
                <a:ln>
                  <a:noFill/>
                </a:ln>
                <a:solidFill>
                  <a:schemeClr val="accent3"/>
                </a:solidFill>
                <a:effectLst/>
                <a:uLnTx/>
                <a:uFillTx/>
                <a:latin typeface="+mj-ea"/>
                <a:ea typeface="+mj-ea"/>
                <a:cs typeface="+mn-lt"/>
              </a:rPr>
              <a:t>※4.</a:t>
            </a:r>
            <a:r>
              <a:rPr kumimoji="0" lang="ja-JP" altLang="en-US" sz="800" i="0" u="none" strike="noStrike" kern="0" cap="none" spc="0" normalizeH="0" baseline="0" noProof="0" dirty="0">
                <a:ln>
                  <a:noFill/>
                </a:ln>
                <a:solidFill>
                  <a:schemeClr val="accent3"/>
                </a:solidFill>
                <a:effectLst/>
                <a:uLnTx/>
                <a:uFillTx/>
                <a:latin typeface="+mj-ea"/>
                <a:ea typeface="+mj-ea"/>
                <a:cs typeface="+mn-lt"/>
              </a:rPr>
              <a:t>公共性・信頼性を感じるニュース記事や情報を掲載していると思うメディアを</a:t>
            </a:r>
            <a:r>
              <a:rPr kumimoji="0" lang="en-US" altLang="ja-JP" sz="800" i="0" u="none" strike="noStrike" kern="0" cap="none" spc="0" normalizeH="0" baseline="0" noProof="0" dirty="0">
                <a:ln>
                  <a:noFill/>
                </a:ln>
                <a:solidFill>
                  <a:schemeClr val="accent3"/>
                </a:solidFill>
                <a:effectLst/>
                <a:uLnTx/>
                <a:uFillTx/>
                <a:latin typeface="+mj-ea"/>
                <a:ea typeface="+mj-ea"/>
                <a:cs typeface="+mn-lt"/>
              </a:rPr>
              <a:t>3</a:t>
            </a:r>
            <a:r>
              <a:rPr kumimoji="0" lang="ja-JP" altLang="en-US" sz="800" i="0" u="none" strike="noStrike" kern="0" cap="none" spc="0" normalizeH="0" baseline="0" noProof="0" dirty="0">
                <a:ln>
                  <a:noFill/>
                </a:ln>
                <a:solidFill>
                  <a:schemeClr val="accent3"/>
                </a:solidFill>
                <a:effectLst/>
                <a:uLnTx/>
                <a:uFillTx/>
                <a:latin typeface="+mj-ea"/>
                <a:ea typeface="+mj-ea"/>
                <a:cs typeface="+mn-lt"/>
              </a:rPr>
              <a:t>位までお選びください。</a:t>
            </a:r>
            <a:r>
              <a:rPr kumimoji="0" lang="en-US" altLang="ja-JP" sz="800" i="0" u="none" strike="noStrike" kern="0" cap="none" spc="0" normalizeH="0" baseline="0" noProof="0" dirty="0">
                <a:ln>
                  <a:noFill/>
                </a:ln>
                <a:solidFill>
                  <a:schemeClr val="accent3"/>
                </a:solidFill>
                <a:effectLst/>
                <a:uLnTx/>
                <a:uFillTx/>
                <a:latin typeface="+mj-ea"/>
                <a:ea typeface="+mj-ea"/>
                <a:cs typeface="+mn-lt"/>
              </a:rPr>
              <a:t>1</a:t>
            </a:r>
            <a:r>
              <a:rPr kumimoji="0" lang="ja-JP" altLang="en-US" sz="800" i="0" u="none" strike="noStrike" kern="0" cap="none" spc="0" normalizeH="0" baseline="0" noProof="0" dirty="0">
                <a:ln>
                  <a:noFill/>
                </a:ln>
                <a:solidFill>
                  <a:schemeClr val="accent3"/>
                </a:solidFill>
                <a:effectLst/>
                <a:uLnTx/>
                <a:uFillTx/>
                <a:latin typeface="+mj-ea"/>
                <a:ea typeface="+mj-ea"/>
                <a:cs typeface="+mn-lt"/>
              </a:rPr>
              <a:t>位～</a:t>
            </a:r>
            <a:r>
              <a:rPr kumimoji="0" lang="en-US" altLang="ja-JP" sz="800" i="0" u="none" strike="noStrike" kern="0" cap="none" spc="0" normalizeH="0" baseline="0" noProof="0" dirty="0">
                <a:ln>
                  <a:noFill/>
                </a:ln>
                <a:solidFill>
                  <a:schemeClr val="accent3"/>
                </a:solidFill>
                <a:effectLst/>
                <a:uLnTx/>
                <a:uFillTx/>
                <a:latin typeface="+mj-ea"/>
                <a:ea typeface="+mj-ea"/>
                <a:cs typeface="+mn-lt"/>
              </a:rPr>
              <a:t>3</a:t>
            </a:r>
            <a:r>
              <a:rPr kumimoji="0" lang="ja-JP" altLang="en-US" sz="800" i="0" u="none" strike="noStrike" kern="0" cap="none" spc="0" normalizeH="0" baseline="0" noProof="0" dirty="0">
                <a:ln>
                  <a:noFill/>
                </a:ln>
                <a:solidFill>
                  <a:schemeClr val="accent3"/>
                </a:solidFill>
                <a:effectLst/>
                <a:uLnTx/>
                <a:uFillTx/>
                <a:latin typeface="+mj-ea"/>
                <a:ea typeface="+mj-ea"/>
                <a:cs typeface="+mn-lt"/>
              </a:rPr>
              <a:t>位までの合算。</a:t>
            </a:r>
          </a:p>
          <a:p>
            <a:pPr>
              <a:defRPr/>
            </a:pPr>
            <a:r>
              <a:rPr kumimoji="0" lang="ja-JP" altLang="en-US" sz="800" kern="0" dirty="0">
                <a:solidFill>
                  <a:schemeClr val="accent3"/>
                </a:solidFill>
                <a:latin typeface="+mj-ea"/>
                <a:ea typeface="+mj-ea"/>
                <a:cs typeface="+mn-lt"/>
              </a:rPr>
              <a:t>＊</a:t>
            </a:r>
            <a:r>
              <a:rPr kumimoji="0" lang="en-US" altLang="ja-JP" sz="800" kern="0" dirty="0">
                <a:solidFill>
                  <a:schemeClr val="accent3"/>
                </a:solidFill>
                <a:latin typeface="+mj-ea"/>
                <a:ea typeface="+mj-ea"/>
                <a:cs typeface="+mn-lt"/>
              </a:rPr>
              <a:t>※2</a:t>
            </a:r>
            <a:r>
              <a:rPr kumimoji="0" lang="ja-JP" altLang="en-US" sz="800" kern="0" dirty="0">
                <a:solidFill>
                  <a:schemeClr val="accent3"/>
                </a:solidFill>
                <a:latin typeface="+mj-ea"/>
                <a:ea typeface="+mj-ea"/>
                <a:cs typeface="+mn-lt"/>
              </a:rPr>
              <a:t>～</a:t>
            </a:r>
            <a:r>
              <a:rPr kumimoji="0" lang="en-US" altLang="ja-JP" sz="800" kern="0" dirty="0">
                <a:solidFill>
                  <a:schemeClr val="accent3"/>
                </a:solidFill>
                <a:latin typeface="+mj-ea"/>
                <a:ea typeface="+mj-ea"/>
                <a:cs typeface="+mn-lt"/>
              </a:rPr>
              <a:t>4</a:t>
            </a:r>
            <a:r>
              <a:rPr kumimoji="0" lang="ja-JP" altLang="en-US" sz="800" kern="0" dirty="0">
                <a:solidFill>
                  <a:schemeClr val="accent3"/>
                </a:solidFill>
                <a:latin typeface="+mj-ea"/>
                <a:ea typeface="+mj-ea"/>
                <a:cs typeface="+mn-lt"/>
              </a:rPr>
              <a:t>の</a:t>
            </a:r>
            <a:r>
              <a:rPr kumimoji="1" lang="ja-JP" altLang="en-US" sz="800" kern="1200" dirty="0">
                <a:solidFill>
                  <a:schemeClr val="accent3"/>
                </a:solidFill>
                <a:latin typeface="+mj-ea"/>
                <a:ea typeface="+mj-ea"/>
                <a:cs typeface="+mn-cs"/>
              </a:rPr>
              <a:t>出典：</a:t>
            </a:r>
            <a:r>
              <a:rPr kumimoji="1" lang="en-US" altLang="ja-JP" sz="800" kern="1200" dirty="0">
                <a:solidFill>
                  <a:schemeClr val="accent3"/>
                </a:solidFill>
                <a:latin typeface="+mj-ea"/>
                <a:ea typeface="+mj-ea"/>
                <a:cs typeface="+mn-cs"/>
              </a:rPr>
              <a:t>Yahoo! JAPAN </a:t>
            </a:r>
            <a:r>
              <a:rPr kumimoji="1" lang="ja-JP" altLang="en-US" sz="800" kern="1200" dirty="0">
                <a:solidFill>
                  <a:schemeClr val="accent3"/>
                </a:solidFill>
                <a:latin typeface="+mj-ea"/>
                <a:ea typeface="+mj-ea"/>
                <a:cs typeface="+mn-cs"/>
              </a:rPr>
              <a:t>メディア利用実態調査自主調査（</a:t>
            </a:r>
            <a:r>
              <a:rPr kumimoji="1" lang="en-US" altLang="ja-JP" sz="800" kern="1200" dirty="0">
                <a:solidFill>
                  <a:schemeClr val="accent3"/>
                </a:solidFill>
                <a:latin typeface="+mj-ea"/>
                <a:ea typeface="+mj-ea"/>
                <a:cs typeface="+mn-cs"/>
              </a:rPr>
              <a:t>n=4125</a:t>
            </a:r>
            <a:r>
              <a:rPr kumimoji="1" lang="ja-JP" altLang="en-US" sz="800" kern="1200" dirty="0">
                <a:solidFill>
                  <a:schemeClr val="accent3"/>
                </a:solidFill>
                <a:latin typeface="+mj-ea"/>
                <a:ea typeface="+mj-ea"/>
                <a:cs typeface="+mn-cs"/>
              </a:rPr>
              <a:t>） </a:t>
            </a:r>
            <a:r>
              <a:rPr kumimoji="1" lang="en-US" altLang="ja-JP" sz="800" kern="1200" dirty="0">
                <a:solidFill>
                  <a:schemeClr val="accent3"/>
                </a:solidFill>
                <a:latin typeface="+mj-ea"/>
                <a:ea typeface="+mj-ea"/>
                <a:cs typeface="+mn-cs"/>
              </a:rPr>
              <a:t>2022</a:t>
            </a:r>
            <a:r>
              <a:rPr kumimoji="1" lang="ja-JP" altLang="en-US" sz="800" kern="1200" dirty="0">
                <a:solidFill>
                  <a:schemeClr val="accent3"/>
                </a:solidFill>
                <a:latin typeface="+mj-ea"/>
                <a:ea typeface="+mj-ea"/>
                <a:cs typeface="+mn-cs"/>
              </a:rPr>
              <a:t>年</a:t>
            </a:r>
            <a:r>
              <a:rPr kumimoji="1" lang="en-US" altLang="ja-JP" sz="800" kern="1200" dirty="0">
                <a:solidFill>
                  <a:schemeClr val="accent3"/>
                </a:solidFill>
                <a:latin typeface="+mj-ea"/>
                <a:ea typeface="+mj-ea"/>
                <a:cs typeface="+mn-cs"/>
              </a:rPr>
              <a:t>1</a:t>
            </a:r>
            <a:r>
              <a:rPr kumimoji="1" lang="ja-JP" altLang="en-US" sz="800" kern="1200" dirty="0">
                <a:solidFill>
                  <a:schemeClr val="accent3"/>
                </a:solidFill>
                <a:latin typeface="+mj-ea"/>
                <a:ea typeface="+mj-ea"/>
                <a:cs typeface="+mn-cs"/>
              </a:rPr>
              <a:t>月</a:t>
            </a:r>
            <a:endParaRPr kumimoji="1" lang="en-US" altLang="ja-JP" sz="800" kern="1200" dirty="0">
              <a:solidFill>
                <a:schemeClr val="accent3"/>
              </a:solidFill>
              <a:latin typeface="+mj-ea"/>
              <a:ea typeface="+mj-ea"/>
              <a:cs typeface="+mn-cs"/>
            </a:endParaRPr>
          </a:p>
        </p:txBody>
      </p:sp>
      <p:sp>
        <p:nvSpPr>
          <p:cNvPr id="96" name="テキスト ボックス 95">
            <a:extLst>
              <a:ext uri="{FF2B5EF4-FFF2-40B4-BE49-F238E27FC236}">
                <a16:creationId xmlns:a16="http://schemas.microsoft.com/office/drawing/2014/main" id="{006443E5-C20A-E681-0C6B-387D394FD5E3}"/>
              </a:ext>
            </a:extLst>
          </p:cNvPr>
          <p:cNvSpPr txBox="1"/>
          <p:nvPr/>
        </p:nvSpPr>
        <p:spPr>
          <a:xfrm>
            <a:off x="6239094" y="1961020"/>
            <a:ext cx="5472113" cy="396000"/>
          </a:xfrm>
          <a:prstGeom prst="roundRect">
            <a:avLst>
              <a:gd name="adj" fmla="val 50000"/>
            </a:avLst>
          </a:prstGeom>
          <a:solidFill>
            <a:schemeClr val="accent6"/>
          </a:solidFill>
          <a:effectLst/>
        </p:spPr>
        <p:txBody>
          <a:bodyPr wrap="square" t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メイリオ" panose="020B0604030504040204" pitchFamily="50" charset="-128"/>
              </a:rPr>
              <a:t>情報の信頼性・公共性があるメディア</a:t>
            </a:r>
            <a:endParaRPr kumimoji="0" lang="ja-JP" altLang="en-US" sz="1400" b="1"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97" name="正方形/長方形 96">
            <a:extLst>
              <a:ext uri="{FF2B5EF4-FFF2-40B4-BE49-F238E27FC236}">
                <a16:creationId xmlns:a16="http://schemas.microsoft.com/office/drawing/2014/main" id="{C735D62C-235C-6771-2CE9-6A446529360C}"/>
              </a:ext>
            </a:extLst>
          </p:cNvPr>
          <p:cNvSpPr/>
          <p:nvPr/>
        </p:nvSpPr>
        <p:spPr>
          <a:xfrm>
            <a:off x="10553049" y="2091434"/>
            <a:ext cx="372218" cy="230832"/>
          </a:xfrm>
          <a:prstGeom prst="rect">
            <a:avLst/>
          </a:prstGeom>
        </p:spPr>
        <p:txBody>
          <a:bodyPr wrap="none">
            <a:spAutoFit/>
          </a:bodyPr>
          <a:lstStyle/>
          <a:p>
            <a:pPr algn="ctr"/>
            <a:r>
              <a:rPr lang="en-US" altLang="ja-JP" sz="900" dirty="0">
                <a:solidFill>
                  <a:schemeClr val="bg1"/>
                </a:solidFill>
                <a:latin typeface="Meiryo" panose="020B0604030504040204" pitchFamily="34" charset="-128"/>
                <a:ea typeface="Meiryo" panose="020B0604030504040204" pitchFamily="34" charset="-128"/>
              </a:rPr>
              <a:t>※4</a:t>
            </a:r>
            <a:endParaRPr lang="ja-JP" altLang="en-US" sz="900" dirty="0">
              <a:solidFill>
                <a:schemeClr val="bg1"/>
              </a:solidFill>
              <a:latin typeface="Meiryo" panose="020B0604030504040204" pitchFamily="34" charset="-128"/>
              <a:ea typeface="Meiryo" panose="020B0604030504040204" pitchFamily="34" charset="-128"/>
            </a:endParaRPr>
          </a:p>
        </p:txBody>
      </p:sp>
      <p:grpSp>
        <p:nvGrpSpPr>
          <p:cNvPr id="100" name="グループ化 99">
            <a:extLst>
              <a:ext uri="{FF2B5EF4-FFF2-40B4-BE49-F238E27FC236}">
                <a16:creationId xmlns:a16="http://schemas.microsoft.com/office/drawing/2014/main" id="{42067C84-A14E-6AF2-D550-1459201CB0C5}"/>
              </a:ext>
            </a:extLst>
          </p:cNvPr>
          <p:cNvGrpSpPr/>
          <p:nvPr/>
        </p:nvGrpSpPr>
        <p:grpSpPr>
          <a:xfrm>
            <a:off x="6907389" y="2557123"/>
            <a:ext cx="4347710" cy="3207012"/>
            <a:chOff x="6883866" y="2557123"/>
            <a:chExt cx="4347710" cy="3207012"/>
          </a:xfrm>
        </p:grpSpPr>
        <p:grpSp>
          <p:nvGrpSpPr>
            <p:cNvPr id="78" name="グループ化 77">
              <a:extLst>
                <a:ext uri="{FF2B5EF4-FFF2-40B4-BE49-F238E27FC236}">
                  <a16:creationId xmlns:a16="http://schemas.microsoft.com/office/drawing/2014/main" id="{F21464A4-6F24-06B9-338C-318977EA4CA1}"/>
                </a:ext>
              </a:extLst>
            </p:cNvPr>
            <p:cNvGrpSpPr/>
            <p:nvPr/>
          </p:nvGrpSpPr>
          <p:grpSpPr>
            <a:xfrm>
              <a:off x="6883866" y="2557123"/>
              <a:ext cx="4347710" cy="3207012"/>
              <a:chOff x="199478" y="2613442"/>
              <a:chExt cx="5863015" cy="3580779"/>
            </a:xfrm>
          </p:grpSpPr>
          <p:graphicFrame>
            <p:nvGraphicFramePr>
              <p:cNvPr id="84" name="グラフ 83">
                <a:extLst>
                  <a:ext uri="{FF2B5EF4-FFF2-40B4-BE49-F238E27FC236}">
                    <a16:creationId xmlns:a16="http://schemas.microsoft.com/office/drawing/2014/main" id="{F2B80377-06CC-6E6E-CB3E-5707EE64150F}"/>
                  </a:ext>
                </a:extLst>
              </p:cNvPr>
              <p:cNvGraphicFramePr>
                <a:graphicFrameLocks/>
              </p:cNvGraphicFramePr>
              <p:nvPr/>
            </p:nvGraphicFramePr>
            <p:xfrm>
              <a:off x="199478" y="2613442"/>
              <a:ext cx="5863015" cy="3247041"/>
            </p:xfrm>
            <a:graphic>
              <a:graphicData uri="http://schemas.openxmlformats.org/drawingml/2006/chart">
                <c:chart xmlns:c="http://schemas.openxmlformats.org/drawingml/2006/chart" xmlns:r="http://schemas.openxmlformats.org/officeDocument/2006/relationships" r:id="rId5"/>
              </a:graphicData>
            </a:graphic>
          </p:graphicFrame>
          <p:pic>
            <p:nvPicPr>
              <p:cNvPr id="85" name="図 84">
                <a:extLst>
                  <a:ext uri="{FF2B5EF4-FFF2-40B4-BE49-F238E27FC236}">
                    <a16:creationId xmlns:a16="http://schemas.microsoft.com/office/drawing/2014/main" id="{285FCC86-C649-7E40-BDED-078126D0E9A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87191" y="2692480"/>
                <a:ext cx="768086" cy="430037"/>
              </a:xfrm>
              <a:prstGeom prst="rect">
                <a:avLst/>
              </a:prstGeom>
            </p:spPr>
          </p:pic>
          <p:sp>
            <p:nvSpPr>
              <p:cNvPr id="87" name="正方形/長方形 86">
                <a:extLst>
                  <a:ext uri="{FF2B5EF4-FFF2-40B4-BE49-F238E27FC236}">
                    <a16:creationId xmlns:a16="http://schemas.microsoft.com/office/drawing/2014/main" id="{3B46C2D4-8AF6-FE31-1067-A08C9523CA5F}"/>
                  </a:ext>
                </a:extLst>
              </p:cNvPr>
              <p:cNvSpPr/>
              <p:nvPr/>
            </p:nvSpPr>
            <p:spPr>
              <a:xfrm>
                <a:off x="1363762" y="5747479"/>
                <a:ext cx="753347" cy="446742"/>
              </a:xfrm>
              <a:prstGeom prst="rect">
                <a:avLst/>
              </a:prstGeom>
            </p:spPr>
            <p:txBody>
              <a:bodyPr wrap="none">
                <a:spAutoFit/>
              </a:bodyPr>
              <a:lstStyle/>
              <a:p>
                <a:pPr algn="ctr" fontAlgn="t"/>
                <a:r>
                  <a:rPr lang="ja-JP" altLang="en-US" sz="1000">
                    <a:solidFill>
                      <a:schemeClr val="accent3"/>
                    </a:solidFill>
                    <a:latin typeface="+mn-ea"/>
                  </a:rPr>
                  <a:t>動画配信</a:t>
                </a:r>
                <a:endParaRPr lang="en-US" altLang="ja-JP" sz="1000" dirty="0">
                  <a:solidFill>
                    <a:schemeClr val="accent3"/>
                  </a:solidFill>
                  <a:latin typeface="+mn-ea"/>
                </a:endParaRPr>
              </a:p>
              <a:p>
                <a:pPr algn="ctr" fontAlgn="t"/>
                <a:r>
                  <a:rPr lang="ja-JP" altLang="en-US" sz="1000" dirty="0">
                    <a:solidFill>
                      <a:schemeClr val="accent3"/>
                    </a:solidFill>
                    <a:latin typeface="+mn-ea"/>
                  </a:rPr>
                  <a:t>サービス</a:t>
                </a:r>
              </a:p>
            </p:txBody>
          </p:sp>
          <p:sp>
            <p:nvSpPr>
              <p:cNvPr id="89" name="正方形/長方形 88">
                <a:extLst>
                  <a:ext uri="{FF2B5EF4-FFF2-40B4-BE49-F238E27FC236}">
                    <a16:creationId xmlns:a16="http://schemas.microsoft.com/office/drawing/2014/main" id="{27137C3F-4297-25A6-E181-DBC1C199D18C}"/>
                  </a:ext>
                </a:extLst>
              </p:cNvPr>
              <p:cNvSpPr/>
              <p:nvPr/>
            </p:nvSpPr>
            <p:spPr>
              <a:xfrm>
                <a:off x="2179713" y="5747479"/>
                <a:ext cx="1168796" cy="446742"/>
              </a:xfrm>
              <a:prstGeom prst="rect">
                <a:avLst/>
              </a:prstGeom>
            </p:spPr>
            <p:txBody>
              <a:bodyPr wrap="none">
                <a:spAutoFit/>
              </a:bodyPr>
              <a:lstStyle/>
              <a:p>
                <a:pPr algn="ctr" fontAlgn="t"/>
                <a:r>
                  <a:rPr lang="ja-JP" altLang="en-US" sz="1000">
                    <a:solidFill>
                      <a:schemeClr val="accent3"/>
                    </a:solidFill>
                    <a:latin typeface="+mn-ea"/>
                  </a:rPr>
                  <a:t>メッセンジャー</a:t>
                </a:r>
                <a:endParaRPr lang="en-US" altLang="ja-JP" sz="1000" dirty="0">
                  <a:solidFill>
                    <a:schemeClr val="accent3"/>
                  </a:solidFill>
                  <a:latin typeface="+mn-ea"/>
                </a:endParaRPr>
              </a:p>
              <a:p>
                <a:pPr algn="ctr" fontAlgn="t"/>
                <a:r>
                  <a:rPr lang="ja-JP" altLang="en-US" sz="1000" dirty="0">
                    <a:solidFill>
                      <a:schemeClr val="accent3"/>
                    </a:solidFill>
                    <a:latin typeface="+mn-ea"/>
                  </a:rPr>
                  <a:t>サービス</a:t>
                </a:r>
              </a:p>
            </p:txBody>
          </p:sp>
          <p:sp>
            <p:nvSpPr>
              <p:cNvPr id="90" name="正方形/長方形 89">
                <a:extLst>
                  <a:ext uri="{FF2B5EF4-FFF2-40B4-BE49-F238E27FC236}">
                    <a16:creationId xmlns:a16="http://schemas.microsoft.com/office/drawing/2014/main" id="{B4A2EC11-D0BB-5D2E-7235-94C842EA026F}"/>
                  </a:ext>
                </a:extLst>
              </p:cNvPr>
              <p:cNvSpPr/>
              <p:nvPr/>
            </p:nvSpPr>
            <p:spPr>
              <a:xfrm>
                <a:off x="3420858" y="5747479"/>
                <a:ext cx="478113" cy="446742"/>
              </a:xfrm>
              <a:prstGeom prst="rect">
                <a:avLst/>
              </a:prstGeom>
            </p:spPr>
            <p:txBody>
              <a:bodyPr wrap="none">
                <a:spAutoFit/>
              </a:bodyPr>
              <a:lstStyle/>
              <a:p>
                <a:pPr algn="ctr" fontAlgn="t"/>
                <a:r>
                  <a:rPr lang="en-US" altLang="ja-JP" sz="1000" dirty="0">
                    <a:solidFill>
                      <a:schemeClr val="accent3"/>
                    </a:solidFill>
                    <a:latin typeface="+mn-ea"/>
                  </a:rPr>
                  <a:t>SNS</a:t>
                </a:r>
              </a:p>
              <a:p>
                <a:pPr algn="ctr" fontAlgn="t"/>
                <a:r>
                  <a:rPr lang="ja-JP" altLang="en-US" sz="1000">
                    <a:solidFill>
                      <a:schemeClr val="accent3"/>
                    </a:solidFill>
                    <a:latin typeface="+mn-ea"/>
                  </a:rPr>
                  <a:t>①</a:t>
                </a:r>
                <a:endParaRPr lang="ja-JP" altLang="en-US" sz="1000" dirty="0">
                  <a:solidFill>
                    <a:schemeClr val="accent3"/>
                  </a:solidFill>
                  <a:latin typeface="+mn-ea"/>
                </a:endParaRPr>
              </a:p>
            </p:txBody>
          </p:sp>
          <p:sp>
            <p:nvSpPr>
              <p:cNvPr id="91" name="正方形/長方形 90">
                <a:extLst>
                  <a:ext uri="{FF2B5EF4-FFF2-40B4-BE49-F238E27FC236}">
                    <a16:creationId xmlns:a16="http://schemas.microsoft.com/office/drawing/2014/main" id="{FBB3F670-815A-0598-4C93-E81AB0D00EE6}"/>
                  </a:ext>
                </a:extLst>
              </p:cNvPr>
              <p:cNvSpPr/>
              <p:nvPr/>
            </p:nvSpPr>
            <p:spPr>
              <a:xfrm>
                <a:off x="4399753" y="5747479"/>
                <a:ext cx="478113" cy="446742"/>
              </a:xfrm>
              <a:prstGeom prst="rect">
                <a:avLst/>
              </a:prstGeom>
            </p:spPr>
            <p:txBody>
              <a:bodyPr wrap="none">
                <a:spAutoFit/>
              </a:bodyPr>
              <a:lstStyle/>
              <a:p>
                <a:pPr algn="ctr" fontAlgn="t"/>
                <a:r>
                  <a:rPr lang="en-US" altLang="ja-JP" sz="1000" dirty="0">
                    <a:solidFill>
                      <a:schemeClr val="accent3"/>
                    </a:solidFill>
                    <a:latin typeface="+mn-ea"/>
                  </a:rPr>
                  <a:t>SNS</a:t>
                </a:r>
              </a:p>
              <a:p>
                <a:pPr algn="ctr" fontAlgn="t"/>
                <a:r>
                  <a:rPr lang="ja-JP" altLang="en-US" sz="1000" dirty="0">
                    <a:solidFill>
                      <a:schemeClr val="accent3"/>
                    </a:solidFill>
                    <a:latin typeface="+mn-ea"/>
                  </a:rPr>
                  <a:t>②</a:t>
                </a:r>
              </a:p>
            </p:txBody>
          </p:sp>
          <p:sp>
            <p:nvSpPr>
              <p:cNvPr id="92" name="正方形/長方形 91">
                <a:extLst>
                  <a:ext uri="{FF2B5EF4-FFF2-40B4-BE49-F238E27FC236}">
                    <a16:creationId xmlns:a16="http://schemas.microsoft.com/office/drawing/2014/main" id="{9D17E201-7927-CA65-898D-0AE976DA2F8A}"/>
                  </a:ext>
                </a:extLst>
              </p:cNvPr>
              <p:cNvSpPr/>
              <p:nvPr/>
            </p:nvSpPr>
            <p:spPr>
              <a:xfrm>
                <a:off x="5378648" y="5747479"/>
                <a:ext cx="478113" cy="446742"/>
              </a:xfrm>
              <a:prstGeom prst="rect">
                <a:avLst/>
              </a:prstGeom>
            </p:spPr>
            <p:txBody>
              <a:bodyPr wrap="none">
                <a:spAutoFit/>
              </a:bodyPr>
              <a:lstStyle/>
              <a:p>
                <a:pPr algn="ctr" fontAlgn="t"/>
                <a:r>
                  <a:rPr lang="en-US" altLang="ja-JP" sz="1000" dirty="0">
                    <a:solidFill>
                      <a:schemeClr val="accent3"/>
                    </a:solidFill>
                    <a:latin typeface="+mn-ea"/>
                  </a:rPr>
                  <a:t>SNS</a:t>
                </a:r>
              </a:p>
              <a:p>
                <a:pPr algn="ctr" fontAlgn="t"/>
                <a:r>
                  <a:rPr lang="ja-JP" altLang="en-US" sz="1000" dirty="0">
                    <a:solidFill>
                      <a:schemeClr val="accent3"/>
                    </a:solidFill>
                    <a:latin typeface="+mn-ea"/>
                  </a:rPr>
                  <a:t>③</a:t>
                </a:r>
              </a:p>
            </p:txBody>
          </p:sp>
        </p:grpSp>
        <p:sp>
          <p:nvSpPr>
            <p:cNvPr id="98" name="角丸四角形 97">
              <a:extLst>
                <a:ext uri="{FF2B5EF4-FFF2-40B4-BE49-F238E27FC236}">
                  <a16:creationId xmlns:a16="http://schemas.microsoft.com/office/drawing/2014/main" id="{EF12025A-2FD6-43EE-8EFB-DFDBDE321A54}"/>
                </a:ext>
              </a:extLst>
            </p:cNvPr>
            <p:cNvSpPr/>
            <p:nvPr/>
          </p:nvSpPr>
          <p:spPr>
            <a:xfrm>
              <a:off x="7957542" y="2935593"/>
              <a:ext cx="2993034" cy="1294771"/>
            </a:xfrm>
            <a:prstGeom prst="roundRect">
              <a:avLst>
                <a:gd name="adj" fmla="val 15400"/>
              </a:avLst>
            </a:prstGeom>
            <a:solidFill>
              <a:schemeClr val="accent2"/>
            </a:solidFill>
          </p:spPr>
          <p:txBody>
            <a:bodyPr wrap="square"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mn-cs"/>
                </a:rPr>
                <a:t>ユーザーからの</a:t>
              </a:r>
              <a:endParaRPr kumimoji="1" lang="en-US" altLang="ja-JP" sz="20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mn-cs"/>
                </a:rPr>
                <a:t>圧倒的な信頼</a:t>
              </a:r>
              <a:endParaRPr kumimoji="1" lang="ja-JP" altLang="en-US" sz="20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endParaRPr>
            </a:p>
          </p:txBody>
        </p:sp>
        <p:sp>
          <p:nvSpPr>
            <p:cNvPr id="99" name="三角形 98">
              <a:extLst>
                <a:ext uri="{FF2B5EF4-FFF2-40B4-BE49-F238E27FC236}">
                  <a16:creationId xmlns:a16="http://schemas.microsoft.com/office/drawing/2014/main" id="{C2FB3731-318B-ECCF-AF1D-D35BD909CF33}"/>
                </a:ext>
              </a:extLst>
            </p:cNvPr>
            <p:cNvSpPr/>
            <p:nvPr/>
          </p:nvSpPr>
          <p:spPr>
            <a:xfrm rot="16200000">
              <a:off x="7806809" y="3235081"/>
              <a:ext cx="141530" cy="190015"/>
            </a:xfrm>
            <a:prstGeom prst="triangl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6" name="図 5">
            <a:extLst>
              <a:ext uri="{FF2B5EF4-FFF2-40B4-BE49-F238E27FC236}">
                <a16:creationId xmlns:a16="http://schemas.microsoft.com/office/drawing/2014/main" id="{041DEF4C-6B6B-5E83-DBE4-1551422DF4CE}"/>
              </a:ext>
            </a:extLst>
          </p:cNvPr>
          <p:cNvPicPr>
            <a:picLocks noChangeAspect="1"/>
          </p:cNvPicPr>
          <p:nvPr/>
        </p:nvPicPr>
        <p:blipFill rotWithShape="1">
          <a:blip r:embed="rId7"/>
          <a:srcRect b="55321"/>
          <a:stretch/>
        </p:blipFill>
        <p:spPr>
          <a:xfrm flipH="1">
            <a:off x="474264" y="4213093"/>
            <a:ext cx="1050646" cy="1128458"/>
          </a:xfrm>
          <a:prstGeom prst="rect">
            <a:avLst/>
          </a:prstGeom>
        </p:spPr>
      </p:pic>
      <p:pic>
        <p:nvPicPr>
          <p:cNvPr id="9" name="図 8">
            <a:extLst>
              <a:ext uri="{FF2B5EF4-FFF2-40B4-BE49-F238E27FC236}">
                <a16:creationId xmlns:a16="http://schemas.microsoft.com/office/drawing/2014/main" id="{9E892DDE-2E63-2438-9A86-E64929938D2F}"/>
              </a:ext>
            </a:extLst>
          </p:cNvPr>
          <p:cNvPicPr>
            <a:picLocks noChangeAspect="1"/>
          </p:cNvPicPr>
          <p:nvPr/>
        </p:nvPicPr>
        <p:blipFill rotWithShape="1">
          <a:blip r:embed="rId8"/>
          <a:srcRect t="-1" b="63823"/>
          <a:stretch/>
        </p:blipFill>
        <p:spPr>
          <a:xfrm>
            <a:off x="4586662" y="4522926"/>
            <a:ext cx="1589589" cy="1150164"/>
          </a:xfrm>
          <a:prstGeom prst="rect">
            <a:avLst/>
          </a:prstGeom>
        </p:spPr>
      </p:pic>
      <p:pic>
        <p:nvPicPr>
          <p:cNvPr id="5" name="図 4">
            <a:extLst>
              <a:ext uri="{FF2B5EF4-FFF2-40B4-BE49-F238E27FC236}">
                <a16:creationId xmlns:a16="http://schemas.microsoft.com/office/drawing/2014/main" id="{9CF2895C-1DBE-07A0-8F7D-0EA2643F9BF6}"/>
              </a:ext>
            </a:extLst>
          </p:cNvPr>
          <p:cNvPicPr>
            <a:picLocks noChangeAspect="1"/>
          </p:cNvPicPr>
          <p:nvPr/>
        </p:nvPicPr>
        <p:blipFill>
          <a:blip r:embed="rId9"/>
          <a:stretch>
            <a:fillRect/>
          </a:stretch>
        </p:blipFill>
        <p:spPr>
          <a:xfrm>
            <a:off x="7098442" y="5423412"/>
            <a:ext cx="527228" cy="276167"/>
          </a:xfrm>
          <a:prstGeom prst="rect">
            <a:avLst/>
          </a:prstGeom>
        </p:spPr>
      </p:pic>
    </p:spTree>
    <p:extLst>
      <p:ext uri="{BB962C8B-B14F-4D97-AF65-F5344CB8AC3E}">
        <p14:creationId xmlns:p14="http://schemas.microsoft.com/office/powerpoint/2010/main" val="2585084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正方形/長方形 209">
            <a:extLst>
              <a:ext uri="{FF2B5EF4-FFF2-40B4-BE49-F238E27FC236}">
                <a16:creationId xmlns:a16="http://schemas.microsoft.com/office/drawing/2014/main" id="{9B9AB588-1F37-E649-F673-0F25EDB32536}"/>
              </a:ext>
            </a:extLst>
          </p:cNvPr>
          <p:cNvSpPr/>
          <p:nvPr/>
        </p:nvSpPr>
        <p:spPr>
          <a:xfrm>
            <a:off x="486676" y="4944940"/>
            <a:ext cx="11225899" cy="1615118"/>
          </a:xfrm>
          <a:prstGeom prst="rect">
            <a:avLst/>
          </a:prstGeom>
          <a:solidFill>
            <a:srgbClr val="FFF8E4"/>
          </a:solidFill>
          <a:ln w="38100">
            <a:noFill/>
          </a:ln>
          <a:effectLst>
            <a:outerShdw blurRad="38100" dist="25400" dir="2700000" algn="tl" rotWithShape="0">
              <a:schemeClr val="accent4">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600" b="1">
              <a:solidFill>
                <a:srgbClr val="FFFFFF"/>
              </a:solidFill>
              <a:latin typeface="Meiryo" panose="020B0604030504040204" pitchFamily="34" charset="-128"/>
              <a:ea typeface="Meiryo" panose="020B0604030504040204" pitchFamily="34" charset="-128"/>
            </a:endParaRPr>
          </a:p>
        </p:txBody>
      </p:sp>
      <p:sp>
        <p:nvSpPr>
          <p:cNvPr id="183" name="正方形/長方形 182">
            <a:extLst>
              <a:ext uri="{FF2B5EF4-FFF2-40B4-BE49-F238E27FC236}">
                <a16:creationId xmlns:a16="http://schemas.microsoft.com/office/drawing/2014/main" id="{73B6AD52-53A3-8CC2-914F-DF3B0BBA6EE6}"/>
              </a:ext>
            </a:extLst>
          </p:cNvPr>
          <p:cNvSpPr/>
          <p:nvPr/>
        </p:nvSpPr>
        <p:spPr>
          <a:xfrm>
            <a:off x="486676" y="1921771"/>
            <a:ext cx="11225899" cy="2819004"/>
          </a:xfrm>
          <a:prstGeom prst="rect">
            <a:avLst/>
          </a:prstGeom>
          <a:solidFill>
            <a:schemeClr val="accent2"/>
          </a:solidFill>
          <a:ln w="38100">
            <a:noFill/>
          </a:ln>
          <a:effectLst>
            <a:outerShdw blurRad="38100" dist="254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600" b="1">
              <a:solidFill>
                <a:srgbClr val="FFFFFF"/>
              </a:solidFill>
              <a:latin typeface="Meiryo" panose="020B0604030504040204" pitchFamily="34" charset="-128"/>
              <a:ea typeface="Meiryo" panose="020B0604030504040204" pitchFamily="34" charset="-128"/>
            </a:endParaRPr>
          </a:p>
        </p:txBody>
      </p:sp>
      <p:sp>
        <p:nvSpPr>
          <p:cNvPr id="208" name="テキスト ボックス 207">
            <a:extLst>
              <a:ext uri="{FF2B5EF4-FFF2-40B4-BE49-F238E27FC236}">
                <a16:creationId xmlns:a16="http://schemas.microsoft.com/office/drawing/2014/main" id="{4A26BD0E-E01A-984B-5AF3-D18BB9A28CD2}"/>
              </a:ext>
            </a:extLst>
          </p:cNvPr>
          <p:cNvSpPr txBox="1"/>
          <p:nvPr/>
        </p:nvSpPr>
        <p:spPr>
          <a:xfrm rot="10800000">
            <a:off x="8618001" y="3453606"/>
            <a:ext cx="2778222" cy="1129960"/>
          </a:xfrm>
          <a:prstGeom prst="round2SameRect">
            <a:avLst>
              <a:gd name="adj1" fmla="val 11211"/>
              <a:gd name="adj2" fmla="val 0"/>
            </a:avLst>
          </a:prstGeom>
          <a:solidFill>
            <a:srgbClr val="FFFFFF"/>
          </a:solidFill>
        </p:spPr>
        <p:txBody>
          <a:bodyPr wrap="square" lIns="180000" rtlCol="0" anchor="ctr">
            <a:noAutofit/>
          </a:bodyPr>
          <a:lstStyle/>
          <a:p>
            <a:pPr>
              <a:lnSpc>
                <a:spcPct val="110000"/>
              </a:lnSpc>
            </a:pPr>
            <a:endParaRPr kumimoji="1" lang="ja-JP" altLang="en-US" sz="1100" dirty="0">
              <a:solidFill>
                <a:schemeClr val="accent3"/>
              </a:solidFill>
              <a:latin typeface="メイリオ" panose="020B0604030504040204" pitchFamily="50" charset="-128"/>
              <a:ea typeface="メイリオ" panose="020B0604030504040204" pitchFamily="50" charset="-128"/>
            </a:endParaRPr>
          </a:p>
        </p:txBody>
      </p:sp>
      <p:sp>
        <p:nvSpPr>
          <p:cNvPr id="54" name="角丸四角形 53">
            <a:extLst>
              <a:ext uri="{FF2B5EF4-FFF2-40B4-BE49-F238E27FC236}">
                <a16:creationId xmlns:a16="http://schemas.microsoft.com/office/drawing/2014/main" id="{CEACEE36-E7DF-7AF9-9AD9-DE145320996B}"/>
              </a:ext>
            </a:extLst>
          </p:cNvPr>
          <p:cNvSpPr/>
          <p:nvPr/>
        </p:nvSpPr>
        <p:spPr>
          <a:xfrm>
            <a:off x="3632085" y="2317674"/>
            <a:ext cx="1692518" cy="2165439"/>
          </a:xfrm>
          <a:prstGeom prst="roundRect">
            <a:avLst>
              <a:gd name="adj" fmla="val 3649"/>
            </a:avLst>
          </a:prstGeom>
          <a:solidFill>
            <a:srgbClr val="FFFFFF"/>
          </a:solidFill>
          <a:ln w="28575">
            <a:noFill/>
          </a:ln>
          <a:effectLst>
            <a:outerShdw blurRad="25400" dist="12700" dir="2700000" algn="tl"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324000" rIns="144000" bIns="0" numCol="1" spcCol="0" rtlCol="0" fromWordArt="0" anchor="t" anchorCtr="0" forceAA="0" compatLnSpc="1">
            <a:prstTxWarp prst="textNoShape">
              <a:avLst/>
            </a:prstTxWarp>
            <a:noAutofit/>
          </a:bodyPr>
          <a:lstStyle/>
          <a:p>
            <a:r>
              <a:rPr lang="ja-JP" altLang="en-US" sz="1200" b="1" i="0" u="none" strike="noStrike" baseline="0">
                <a:solidFill>
                  <a:schemeClr val="accent6"/>
                </a:solidFill>
                <a:latin typeface="Meiryo-Bold"/>
              </a:rPr>
              <a:t>利⽤頻度の⾼さ</a:t>
            </a:r>
            <a:endParaRPr lang="en-US" altLang="ja-JP" sz="1200" b="1" i="0" u="none" strike="noStrike" baseline="0" dirty="0">
              <a:solidFill>
                <a:schemeClr val="accent6"/>
              </a:solidFill>
              <a:latin typeface="Meiryo-Bold"/>
            </a:endParaRPr>
          </a:p>
          <a:p>
            <a:r>
              <a:rPr lang="ja-JP" altLang="en-US" sz="1200" b="1" i="0" u="none" strike="noStrike" baseline="0">
                <a:solidFill>
                  <a:schemeClr val="accent6"/>
                </a:solidFill>
                <a:latin typeface="Meiryo-Bold"/>
                <a:ea typeface="メイリオ" panose="020B0604030504040204" pitchFamily="50" charset="-128"/>
              </a:rPr>
              <a:t>利⽤⽤途の多様性</a:t>
            </a:r>
            <a:br>
              <a:rPr lang="en-US" altLang="ja-JP" sz="1200" b="1" i="0" u="none" strike="noStrike" baseline="0" dirty="0">
                <a:solidFill>
                  <a:schemeClr val="accent6"/>
                </a:solidFill>
                <a:latin typeface="Meiryo-Bold"/>
                <a:ea typeface="メイリオ" panose="020B0604030504040204" pitchFamily="50" charset="-128"/>
              </a:rPr>
            </a:br>
            <a:r>
              <a:rPr lang="ja-JP" altLang="en-US" sz="1200" b="1" i="0" u="none" strike="noStrike" baseline="0">
                <a:solidFill>
                  <a:schemeClr val="accent3"/>
                </a:solidFill>
                <a:latin typeface="Meiryo-Bold"/>
                <a:ea typeface="メイリオ" panose="020B0604030504040204" pitchFamily="50" charset="-128"/>
              </a:rPr>
              <a:t>を備えたマスデータ</a:t>
            </a:r>
            <a:endParaRPr kumimoji="1" lang="ja-JP" altLang="en-US" sz="1200" dirty="0">
              <a:solidFill>
                <a:schemeClr val="tx1"/>
              </a:solidFill>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a:lstStyle/>
          <a:p>
            <a:r>
              <a:rPr kumimoji="1" lang="en-US" altLang="ja-JP" spc="0" dirty="0">
                <a:solidFill>
                  <a:srgbClr val="FFFFFF"/>
                </a:solidFill>
                <a:latin typeface="+mn-ea"/>
              </a:rPr>
              <a:t>LINE</a:t>
            </a:r>
            <a:r>
              <a:rPr kumimoji="1" lang="ja-JP" altLang="en-US" spc="0" dirty="0">
                <a:solidFill>
                  <a:srgbClr val="FFFFFF"/>
                </a:solidFill>
                <a:latin typeface="+mn-ea"/>
              </a:rPr>
              <a:t>ヤフー</a:t>
            </a:r>
            <a:r>
              <a:rPr kumimoji="1" lang="ja-JP" altLang="en-US" spc="0" dirty="0">
                <a:solidFill>
                  <a:srgbClr val="FFFFFF"/>
                </a:solidFill>
              </a:rPr>
              <a:t>の</a:t>
            </a:r>
            <a:endParaRPr kumimoji="1" lang="en-US" altLang="ja-JP" spc="0" dirty="0">
              <a:solidFill>
                <a:srgbClr val="FFFFFF"/>
              </a:solidFill>
            </a:endParaRPr>
          </a:p>
          <a:p>
            <a:r>
              <a:rPr kumimoji="1" lang="ja-JP" altLang="en-US" spc="0" dirty="0">
                <a:solidFill>
                  <a:srgbClr val="FFFFFF"/>
                </a:solidFill>
              </a:rPr>
              <a:t>コンテンツ力</a:t>
            </a:r>
          </a:p>
        </p:txBody>
      </p:sp>
      <p:sp>
        <p:nvSpPr>
          <p:cNvPr id="18" name="円/楕円 17">
            <a:extLst>
              <a:ext uri="{FF2B5EF4-FFF2-40B4-BE49-F238E27FC236}">
                <a16:creationId xmlns:a16="http://schemas.microsoft.com/office/drawing/2014/main" id="{A4E59CC6-7A17-BC2F-95F6-1BBFC977F213}"/>
              </a:ext>
            </a:extLst>
          </p:cNvPr>
          <p:cNvSpPr>
            <a:spLocks noChangeAspect="1"/>
          </p:cNvSpPr>
          <p:nvPr/>
        </p:nvSpPr>
        <p:spPr>
          <a:xfrm>
            <a:off x="3196236" y="5130619"/>
            <a:ext cx="1332000" cy="1332000"/>
          </a:xfrm>
          <a:prstGeom prst="ellipse">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プレースホルダー 6" descr="アイコン&#10;&#10;自動的に生成された説明">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sz="1800"/>
              <a:t>ターゲット心理を捉えた情報伝達力</a:t>
            </a:r>
          </a:p>
        </p:txBody>
      </p:sp>
      <p:sp>
        <p:nvSpPr>
          <p:cNvPr id="3" name="正方形/長方形 2">
            <a:extLst>
              <a:ext uri="{FF2B5EF4-FFF2-40B4-BE49-F238E27FC236}">
                <a16:creationId xmlns:a16="http://schemas.microsoft.com/office/drawing/2014/main" id="{89BE1BA9-9034-6733-9F5F-774329B2093E}"/>
              </a:ext>
            </a:extLst>
          </p:cNvPr>
          <p:cNvSpPr/>
          <p:nvPr/>
        </p:nvSpPr>
        <p:spPr>
          <a:xfrm>
            <a:off x="479424" y="1083274"/>
            <a:ext cx="11233151" cy="621709"/>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圧倒的な質・量のビッグデータ</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を活用しながら、ターゲット抽出～コンテンツ設計まで対応。</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また、</a:t>
            </a:r>
            <a:r>
              <a:rPr kumimoji="0" lang="ja-JP" altLang="en-US" sz="1600" b="1" i="0" u="none" strike="noStrike" kern="0" cap="none" spc="0" normalizeH="0" baseline="0" noProof="0" dirty="0">
                <a:ln>
                  <a:noFill/>
                </a:ln>
                <a:solidFill>
                  <a:schemeClr val="accent6"/>
                </a:solidFill>
                <a:effectLst/>
                <a:uLnTx/>
                <a:uFillTx/>
                <a:latin typeface="Meiryo" panose="020B0604030504040204" pitchFamily="34" charset="-128"/>
                <a:ea typeface="メイリオ"/>
                <a:cs typeface="+mn-lt"/>
              </a:rPr>
              <a:t>特化型メディアの編集力</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を生かして、読者層にアプローチ</a:t>
            </a:r>
            <a:r>
              <a:rPr kumimoji="0" lang="ja-JP" altLang="en-US" sz="1600" i="0" u="none" strike="noStrike" kern="0" cap="none" spc="0" normalizeH="0" baseline="0" noProof="0" dirty="0">
                <a:ln>
                  <a:noFill/>
                </a:ln>
                <a:solidFill>
                  <a:srgbClr val="545454"/>
                </a:solidFill>
                <a:effectLst/>
                <a:uLnTx/>
                <a:uFillTx/>
                <a:latin typeface="Meiryo" panose="020B0604030504040204" pitchFamily="34" charset="-128"/>
                <a:ea typeface="メイリオ"/>
                <a:cs typeface="+mn-lt"/>
              </a:rPr>
              <a:t>するタイアップもご用意</a:t>
            </a:r>
            <a:r>
              <a:rPr kumimoji="0" lang="ja-JP" altLang="en-US" sz="160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a:t>
            </a:r>
          </a:p>
        </p:txBody>
      </p:sp>
      <p:grpSp>
        <p:nvGrpSpPr>
          <p:cNvPr id="4" name="グループ化 3">
            <a:extLst>
              <a:ext uri="{FF2B5EF4-FFF2-40B4-BE49-F238E27FC236}">
                <a16:creationId xmlns:a16="http://schemas.microsoft.com/office/drawing/2014/main" id="{42705548-14F2-B283-625E-23168715CD25}"/>
              </a:ext>
            </a:extLst>
          </p:cNvPr>
          <p:cNvGrpSpPr/>
          <p:nvPr/>
        </p:nvGrpSpPr>
        <p:grpSpPr>
          <a:xfrm>
            <a:off x="5766219" y="131115"/>
            <a:ext cx="3792940" cy="544455"/>
            <a:chOff x="652604" y="2351682"/>
            <a:chExt cx="11085843" cy="1077318"/>
          </a:xfrm>
        </p:grpSpPr>
        <p:sp>
          <p:nvSpPr>
            <p:cNvPr id="37" name="ホームベース 36">
              <a:extLst>
                <a:ext uri="{FF2B5EF4-FFF2-40B4-BE49-F238E27FC236}">
                  <a16:creationId xmlns:a16="http://schemas.microsoft.com/office/drawing/2014/main" id="{D0E1CB38-5C10-30D4-FD8D-72595407C309}"/>
                </a:ext>
              </a:extLst>
            </p:cNvPr>
            <p:cNvSpPr/>
            <p:nvPr/>
          </p:nvSpPr>
          <p:spPr>
            <a:xfrm>
              <a:off x="7328430" y="2351682"/>
              <a:ext cx="4410017" cy="1077318"/>
            </a:xfrm>
            <a:prstGeom prst="homePlate">
              <a:avLst>
                <a:gd name="adj" fmla="val 28306"/>
              </a:avLst>
            </a:prstGeom>
            <a:solidFill>
              <a:schemeClr val="bg2"/>
            </a:solidFill>
            <a:ln w="38100" cap="flat" cmpd="sng" algn="ctr">
              <a:solidFill>
                <a:srgbClr val="FFFFFF"/>
              </a:solidFill>
              <a:prstDash val="solid"/>
            </a:ln>
            <a:effectLst/>
          </p:spPr>
          <p:txBody>
            <a:bodyPr lIns="251999" tIns="0" rIns="0" bIns="0"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広告が自分ゴト化</a:t>
              </a:r>
              <a:b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b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する行動連鎖</a:t>
              </a:r>
            </a:p>
          </p:txBody>
        </p:sp>
        <p:sp>
          <p:nvSpPr>
            <p:cNvPr id="44" name="ホームベース 43">
              <a:extLst>
                <a:ext uri="{FF2B5EF4-FFF2-40B4-BE49-F238E27FC236}">
                  <a16:creationId xmlns:a16="http://schemas.microsoft.com/office/drawing/2014/main" id="{DE7748A8-3E40-8B72-971D-1E2423D4F147}"/>
                </a:ext>
              </a:extLst>
            </p:cNvPr>
            <p:cNvSpPr/>
            <p:nvPr/>
          </p:nvSpPr>
          <p:spPr>
            <a:xfrm>
              <a:off x="3746529" y="2351682"/>
              <a:ext cx="4410017" cy="1077318"/>
            </a:xfrm>
            <a:prstGeom prst="homePlate">
              <a:avLst>
                <a:gd name="adj" fmla="val 28306"/>
              </a:avLst>
            </a:prstGeom>
            <a:solidFill>
              <a:schemeClr val="accent2">
                <a:lumMod val="75000"/>
              </a:schemeClr>
            </a:solidFill>
            <a:ln w="38100" cap="flat" cmpd="sng" algn="ctr">
              <a:solidFill>
                <a:srgbClr val="FFFFFF"/>
              </a:solidFill>
              <a:prstDash val="solid"/>
            </a:ln>
            <a:effectLst/>
          </p:spPr>
          <p:txBody>
            <a:bodyPr lIns="251999" tIns="0" rIns="0" bIns="0"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ターゲット心理を</a:t>
              </a:r>
              <a:b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b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捉えた情報伝達力</a:t>
              </a:r>
            </a:p>
          </p:txBody>
        </p:sp>
        <p:sp>
          <p:nvSpPr>
            <p:cNvPr id="48" name="ホームベース 47">
              <a:extLst>
                <a:ext uri="{FF2B5EF4-FFF2-40B4-BE49-F238E27FC236}">
                  <a16:creationId xmlns:a16="http://schemas.microsoft.com/office/drawing/2014/main" id="{767D6DB7-334B-8CE3-9487-1AEF162A0758}"/>
                </a:ext>
              </a:extLst>
            </p:cNvPr>
            <p:cNvSpPr/>
            <p:nvPr/>
          </p:nvSpPr>
          <p:spPr>
            <a:xfrm>
              <a:off x="652604" y="2351682"/>
              <a:ext cx="3881816" cy="1077318"/>
            </a:xfrm>
            <a:prstGeom prst="homePlate">
              <a:avLst>
                <a:gd name="adj" fmla="val 28306"/>
              </a:avLst>
            </a:prstGeom>
            <a:solidFill>
              <a:schemeClr val="bg2"/>
            </a:solidFill>
            <a:ln w="38100" cap="flat" cmpd="sng" algn="ctr">
              <a:solidFill>
                <a:srgbClr val="FFFFFF"/>
              </a:solidFill>
              <a:prstDash val="solid"/>
            </a:ln>
            <a:effectLst/>
          </p:spPr>
          <p:txBody>
            <a:bodyPr tIns="0" bIns="0"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膨大なユーザーと</a:t>
              </a:r>
              <a:b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br>
              <a:r>
                <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その信用基盤</a:t>
              </a:r>
            </a:p>
          </p:txBody>
        </p:sp>
      </p:grpSp>
      <p:sp>
        <p:nvSpPr>
          <p:cNvPr id="13" name="正方形/長方形 12">
            <a:extLst>
              <a:ext uri="{FF2B5EF4-FFF2-40B4-BE49-F238E27FC236}">
                <a16:creationId xmlns:a16="http://schemas.microsoft.com/office/drawing/2014/main" id="{CA561CE5-36B4-CA45-8441-17C107833B98}"/>
              </a:ext>
            </a:extLst>
          </p:cNvPr>
          <p:cNvSpPr/>
          <p:nvPr/>
        </p:nvSpPr>
        <p:spPr>
          <a:xfrm>
            <a:off x="486676" y="1921771"/>
            <a:ext cx="488591" cy="2819004"/>
          </a:xfrm>
          <a:prstGeom prst="rect">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600" b="1">
                <a:solidFill>
                  <a:srgbClr val="FFFFFF"/>
                </a:solidFill>
                <a:latin typeface="Meiryo" panose="020B0604030504040204" pitchFamily="34" charset="-128"/>
                <a:ea typeface="Meiryo" panose="020B0604030504040204" pitchFamily="34" charset="-128"/>
              </a:rPr>
              <a:t>ビッグデータ活用</a:t>
            </a:r>
          </a:p>
        </p:txBody>
      </p:sp>
      <p:sp>
        <p:nvSpPr>
          <p:cNvPr id="14" name="四角形: 角を丸くする 103">
            <a:extLst>
              <a:ext uri="{FF2B5EF4-FFF2-40B4-BE49-F238E27FC236}">
                <a16:creationId xmlns:a16="http://schemas.microsoft.com/office/drawing/2014/main" id="{E98C61AD-FE4D-6ADC-F0D5-D525ADCE1394}"/>
              </a:ext>
            </a:extLst>
          </p:cNvPr>
          <p:cNvSpPr/>
          <p:nvPr/>
        </p:nvSpPr>
        <p:spPr>
          <a:xfrm>
            <a:off x="1534133" y="4187183"/>
            <a:ext cx="1846932" cy="360000"/>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0" numCol="1" spcCol="0" rtlCol="0" fromWordArt="0" anchor="ctr" anchorCtr="0" forceAA="0" compatLnSpc="1">
            <a:prstTxWarp prst="textNoShape">
              <a:avLst/>
            </a:prstTxWarp>
            <a:noAutofit/>
          </a:bodyPr>
          <a:lstStyle/>
          <a:p>
            <a:pPr algn="ctr"/>
            <a:r>
              <a:rPr kumimoji="1" lang="en-US" altLang="ja-JP" b="1" dirty="0">
                <a:solidFill>
                  <a:srgbClr val="FFFFFF"/>
                </a:solidFill>
                <a:latin typeface="Meiryo" panose="020B0604030504040204" pitchFamily="34" charset="-128"/>
                <a:ea typeface="Meiryo" panose="020B0604030504040204" pitchFamily="34" charset="-128"/>
              </a:rPr>
              <a:t>5,000</a:t>
            </a:r>
            <a:r>
              <a:rPr kumimoji="1" lang="ja-JP" altLang="en-US" sz="1200" b="1">
                <a:solidFill>
                  <a:srgbClr val="FFFFFF"/>
                </a:solidFill>
                <a:latin typeface="Meiryo" panose="020B0604030504040204" pitchFamily="34" charset="-128"/>
                <a:ea typeface="Meiryo" panose="020B0604030504040204" pitchFamily="34" charset="-128"/>
              </a:rPr>
              <a:t>万</a:t>
            </a:r>
            <a:r>
              <a:rPr kumimoji="1" lang="en" altLang="ja-JP" sz="1200" b="1" dirty="0">
                <a:solidFill>
                  <a:srgbClr val="FFFFFF"/>
                </a:solidFill>
                <a:latin typeface="Meiryo" panose="020B0604030504040204" pitchFamily="34" charset="-128"/>
                <a:ea typeface="Meiryo" panose="020B0604030504040204" pitchFamily="34" charset="-128"/>
              </a:rPr>
              <a:t>ID/</a:t>
            </a:r>
            <a:r>
              <a:rPr kumimoji="1" lang="ja-JP" altLang="en-US" sz="1200" b="1">
                <a:solidFill>
                  <a:srgbClr val="FFFFFF"/>
                </a:solidFill>
                <a:latin typeface="Meiryo" panose="020B0604030504040204" pitchFamily="34" charset="-128"/>
                <a:ea typeface="Meiryo" panose="020B0604030504040204" pitchFamily="34" charset="-128"/>
              </a:rPr>
              <a:t>月</a:t>
            </a:r>
          </a:p>
        </p:txBody>
      </p:sp>
      <p:pic>
        <p:nvPicPr>
          <p:cNvPr id="28" name="図 27">
            <a:extLst>
              <a:ext uri="{FF2B5EF4-FFF2-40B4-BE49-F238E27FC236}">
                <a16:creationId xmlns:a16="http://schemas.microsoft.com/office/drawing/2014/main" id="{550A4532-E120-6BB9-12D8-32374354647C}"/>
              </a:ext>
            </a:extLst>
          </p:cNvPr>
          <p:cNvPicPr>
            <a:picLocks noChangeAspect="1"/>
          </p:cNvPicPr>
          <p:nvPr/>
        </p:nvPicPr>
        <p:blipFill rotWithShape="1">
          <a:blip r:embed="rId4"/>
          <a:srcRect t="21814"/>
          <a:stretch/>
        </p:blipFill>
        <p:spPr>
          <a:xfrm>
            <a:off x="1383905" y="5427783"/>
            <a:ext cx="798049" cy="633610"/>
          </a:xfrm>
          <a:prstGeom prst="rect">
            <a:avLst/>
          </a:prstGeom>
        </p:spPr>
      </p:pic>
      <p:sp>
        <p:nvSpPr>
          <p:cNvPr id="24" name="円/楕円 23">
            <a:extLst>
              <a:ext uri="{FF2B5EF4-FFF2-40B4-BE49-F238E27FC236}">
                <a16:creationId xmlns:a16="http://schemas.microsoft.com/office/drawing/2014/main" id="{062AA6C2-C7C6-EB52-2B24-A25A3A741397}"/>
              </a:ext>
            </a:extLst>
          </p:cNvPr>
          <p:cNvSpPr>
            <a:spLocks noChangeAspect="1"/>
          </p:cNvSpPr>
          <p:nvPr/>
        </p:nvSpPr>
        <p:spPr>
          <a:xfrm>
            <a:off x="1183882" y="5130619"/>
            <a:ext cx="1332000" cy="1332000"/>
          </a:xfrm>
          <a:prstGeom prst="ellipse">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3" name="テキスト ボックス 32">
            <a:extLst>
              <a:ext uri="{FF2B5EF4-FFF2-40B4-BE49-F238E27FC236}">
                <a16:creationId xmlns:a16="http://schemas.microsoft.com/office/drawing/2014/main" id="{8D870146-7F71-542D-4898-82B8D308C15A}"/>
              </a:ext>
            </a:extLst>
          </p:cNvPr>
          <p:cNvSpPr txBox="1"/>
          <p:nvPr/>
        </p:nvSpPr>
        <p:spPr>
          <a:xfrm>
            <a:off x="6163477" y="2693787"/>
            <a:ext cx="2222223" cy="756000"/>
          </a:xfrm>
          <a:prstGeom prst="round2SameRect">
            <a:avLst>
              <a:gd name="adj1" fmla="val 11211"/>
              <a:gd name="adj2" fmla="val 0"/>
            </a:avLst>
          </a:prstGeom>
          <a:solidFill>
            <a:schemeClr val="accent2">
              <a:lumMod val="90000"/>
            </a:schemeClr>
          </a:solidFill>
        </p:spPr>
        <p:txBody>
          <a:bodyPr wrap="square" lIns="180000" rtlCol="0" anchor="ctr">
            <a:noAutofit/>
          </a:bodyPr>
          <a:lstStyle/>
          <a:p>
            <a:pPr>
              <a:lnSpc>
                <a:spcPct val="110000"/>
              </a:lnSpc>
            </a:pPr>
            <a:r>
              <a:rPr kumimoji="1" lang="ja-JP" altLang="en-US" sz="1100" dirty="0">
                <a:solidFill>
                  <a:schemeClr val="accent3"/>
                </a:solidFill>
                <a:latin typeface="メイリオ" panose="020B0604030504040204" pitchFamily="50" charset="-128"/>
                <a:ea typeface="メイリオ" panose="020B0604030504040204" pitchFamily="50" charset="-128"/>
              </a:rPr>
              <a:t>カテゴリー検討層の</a:t>
            </a:r>
            <a:r>
              <a:rPr kumimoji="1" lang="ja-JP" altLang="en-US" sz="1100" b="1" dirty="0">
                <a:solidFill>
                  <a:schemeClr val="accent3"/>
                </a:solidFill>
                <a:latin typeface="メイリオ" panose="020B0604030504040204" pitchFamily="50" charset="-128"/>
                <a:ea typeface="メイリオ" panose="020B0604030504040204" pitchFamily="50" charset="-128"/>
              </a:rPr>
              <a:t>特徴的な</a:t>
            </a:r>
            <a:endParaRPr kumimoji="1" lang="en-US" altLang="ja-JP" sz="1100" b="1" dirty="0">
              <a:solidFill>
                <a:schemeClr val="accent3"/>
              </a:solidFill>
              <a:latin typeface="メイリオ" panose="020B0604030504040204" pitchFamily="50" charset="-128"/>
              <a:ea typeface="メイリオ" panose="020B0604030504040204" pitchFamily="50" charset="-128"/>
            </a:endParaRPr>
          </a:p>
          <a:p>
            <a:pPr>
              <a:lnSpc>
                <a:spcPct val="110000"/>
              </a:lnSpc>
            </a:pPr>
            <a:r>
              <a:rPr kumimoji="1" lang="ja-JP" altLang="en-US" sz="1100" b="1" dirty="0">
                <a:solidFill>
                  <a:schemeClr val="accent3"/>
                </a:solidFill>
                <a:latin typeface="メイリオ" panose="020B0604030504040204" pitchFamily="50" charset="-128"/>
                <a:ea typeface="メイリオ" panose="020B0604030504040204" pitchFamily="50" charset="-128"/>
              </a:rPr>
              <a:t>行動</a:t>
            </a:r>
            <a:r>
              <a:rPr kumimoji="1" lang="ja-JP" altLang="en-US" sz="1100" dirty="0">
                <a:solidFill>
                  <a:schemeClr val="accent3"/>
                </a:solidFill>
                <a:latin typeface="メイリオ" panose="020B0604030504040204" pitchFamily="50" charset="-128"/>
                <a:ea typeface="メイリオ" panose="020B0604030504040204" pitchFamily="50" charset="-128"/>
              </a:rPr>
              <a:t>などから、</a:t>
            </a:r>
            <a:r>
              <a:rPr kumimoji="1" lang="ja-JP" altLang="en-US" sz="1100" b="1" dirty="0">
                <a:solidFill>
                  <a:schemeClr val="accent3"/>
                </a:solidFill>
                <a:latin typeface="メイリオ" panose="020B0604030504040204" pitchFamily="50" charset="-128"/>
                <a:ea typeface="メイリオ" panose="020B0604030504040204" pitchFamily="50" charset="-128"/>
              </a:rPr>
              <a:t>ターゲットの</a:t>
            </a:r>
            <a:endParaRPr kumimoji="1" lang="en-US" altLang="ja-JP" sz="1100" b="1" dirty="0">
              <a:solidFill>
                <a:schemeClr val="accent3"/>
              </a:solidFill>
              <a:latin typeface="メイリオ" panose="020B0604030504040204" pitchFamily="50" charset="-128"/>
              <a:ea typeface="メイリオ" panose="020B0604030504040204" pitchFamily="50" charset="-128"/>
            </a:endParaRPr>
          </a:p>
          <a:p>
            <a:pPr>
              <a:lnSpc>
                <a:spcPct val="110000"/>
              </a:lnSpc>
            </a:pPr>
            <a:r>
              <a:rPr kumimoji="1" lang="ja-JP" altLang="en-US" sz="1100" b="1" dirty="0">
                <a:solidFill>
                  <a:schemeClr val="accent3"/>
                </a:solidFill>
                <a:latin typeface="メイリオ" panose="020B0604030504040204" pitchFamily="50" charset="-128"/>
                <a:ea typeface="メイリオ" panose="020B0604030504040204" pitchFamily="50" charset="-128"/>
              </a:rPr>
              <a:t>ペルソナ像</a:t>
            </a:r>
            <a:r>
              <a:rPr kumimoji="1" lang="ja-JP" altLang="en-US" sz="1100" dirty="0">
                <a:solidFill>
                  <a:schemeClr val="accent3"/>
                </a:solidFill>
                <a:latin typeface="メイリオ" panose="020B0604030504040204" pitchFamily="50" charset="-128"/>
                <a:ea typeface="メイリオ" panose="020B0604030504040204" pitchFamily="50" charset="-128"/>
              </a:rPr>
              <a:t>を抽出</a:t>
            </a:r>
          </a:p>
        </p:txBody>
      </p:sp>
      <p:sp>
        <p:nvSpPr>
          <p:cNvPr id="41" name="角丸四角形 40">
            <a:extLst>
              <a:ext uri="{FF2B5EF4-FFF2-40B4-BE49-F238E27FC236}">
                <a16:creationId xmlns:a16="http://schemas.microsoft.com/office/drawing/2014/main" id="{42A7B080-6346-BEED-E30D-7989FD5C941C}"/>
              </a:ext>
            </a:extLst>
          </p:cNvPr>
          <p:cNvSpPr/>
          <p:nvPr/>
        </p:nvSpPr>
        <p:spPr>
          <a:xfrm>
            <a:off x="3804751" y="2429713"/>
            <a:ext cx="706145" cy="445087"/>
          </a:xfrm>
          <a:prstGeom prst="roundRect">
            <a:avLst/>
          </a:prstGeom>
          <a:solidFill>
            <a:schemeClr val="accent2">
              <a:lumMod val="9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r>
              <a:rPr kumimoji="1" lang="ja-JP" altLang="en-US" sz="1100" b="1">
                <a:solidFill>
                  <a:schemeClr val="accent3"/>
                </a:solidFill>
                <a:latin typeface="Meiryo" panose="020B0604030504040204" pitchFamily="34" charset="-128"/>
                <a:ea typeface="Meiryo" panose="020B0604030504040204" pitchFamily="34" charset="-128"/>
              </a:rPr>
              <a:t>閲覧</a:t>
            </a:r>
            <a:r>
              <a:rPr kumimoji="1" lang="ja-JP" altLang="en-US" sz="900">
                <a:solidFill>
                  <a:schemeClr val="accent3"/>
                </a:solidFill>
                <a:latin typeface="Meiryo" panose="020B0604030504040204" pitchFamily="34" charset="-128"/>
                <a:ea typeface="Meiryo" panose="020B0604030504040204" pitchFamily="34" charset="-128"/>
              </a:rPr>
              <a:t>データ</a:t>
            </a:r>
            <a:endParaRPr kumimoji="1" lang="ja-JP" altLang="en-US" sz="900" dirty="0">
              <a:solidFill>
                <a:schemeClr val="accent3"/>
              </a:solidFill>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8B13DAA4-79DA-F8F5-48B5-EB5A4A4DF1AC}"/>
              </a:ext>
            </a:extLst>
          </p:cNvPr>
          <p:cNvSpPr txBox="1"/>
          <p:nvPr/>
        </p:nvSpPr>
        <p:spPr>
          <a:xfrm>
            <a:off x="6163477" y="2080389"/>
            <a:ext cx="3241780" cy="454049"/>
          </a:xfrm>
          <a:prstGeom prst="roundRect">
            <a:avLst>
              <a:gd name="adj" fmla="val 50000"/>
            </a:avLst>
          </a:prstGeom>
          <a:solidFill>
            <a:srgbClr val="FFFFFF"/>
          </a:solidFill>
          <a:effectLst>
            <a:outerShdw blurRad="25400" dist="12700" dir="2700000" algn="tl" rotWithShape="0">
              <a:schemeClr val="accent6">
                <a:lumMod val="75000"/>
                <a:alpha val="40000"/>
              </a:schemeClr>
            </a:outerShdw>
          </a:effectLst>
        </p:spPr>
        <p:txBody>
          <a:bodyPr wrap="square" lIns="396000" tIns="72000" rIns="0" rtlCol="0" anchor="ctr">
            <a:noAutofit/>
          </a:bodyPr>
          <a:lstStyle/>
          <a:p>
            <a:pPr algn="ctr"/>
            <a:r>
              <a:rPr lang="en-US" altLang="ja-JP" sz="900" b="1" dirty="0">
                <a:solidFill>
                  <a:schemeClr val="accent3"/>
                </a:solidFill>
                <a:latin typeface="メイリオ" panose="020B0604030504040204" pitchFamily="50" charset="-128"/>
                <a:ea typeface="メイリオ" panose="020B0604030504040204" pitchFamily="50" charset="-128"/>
              </a:rPr>
              <a:t>【</a:t>
            </a:r>
            <a:r>
              <a:rPr lang="ja-JP" altLang="en-US" sz="900" b="1">
                <a:solidFill>
                  <a:schemeClr val="accent3"/>
                </a:solidFill>
                <a:latin typeface="メイリオ" panose="020B0604030504040204" pitchFamily="50" charset="-128"/>
                <a:ea typeface="メイリオ" panose="020B0604030504040204" pitchFamily="50" charset="-128"/>
              </a:rPr>
              <a:t>イメージ</a:t>
            </a:r>
            <a:r>
              <a:rPr lang="en-US" altLang="ja-JP" sz="900" b="1" dirty="0">
                <a:solidFill>
                  <a:schemeClr val="accent3"/>
                </a:solidFill>
                <a:latin typeface="メイリオ" panose="020B0604030504040204" pitchFamily="50" charset="-128"/>
                <a:ea typeface="メイリオ" panose="020B0604030504040204" pitchFamily="50" charset="-128"/>
              </a:rPr>
              <a:t>】</a:t>
            </a:r>
            <a:r>
              <a:rPr kumimoji="1" lang="ja-JP" altLang="en-US" sz="1200" b="1">
                <a:solidFill>
                  <a:schemeClr val="accent3"/>
                </a:solidFill>
                <a:latin typeface="メイリオ" panose="020B0604030504040204" pitchFamily="50" charset="-128"/>
                <a:ea typeface="メイリオ" panose="020B0604030504040204" pitchFamily="50" charset="-128"/>
              </a:rPr>
              <a:t>商材</a:t>
            </a:r>
            <a:r>
              <a:rPr kumimoji="1" lang="ja-JP" altLang="en-US" sz="1200" b="1" dirty="0">
                <a:solidFill>
                  <a:schemeClr val="accent3"/>
                </a:solidFill>
                <a:latin typeface="メイリオ" panose="020B0604030504040204" pitchFamily="50" charset="-128"/>
                <a:ea typeface="メイリオ" panose="020B0604030504040204" pitchFamily="50" charset="-128"/>
              </a:rPr>
              <a:t>が電子レンジの場合</a:t>
            </a:r>
          </a:p>
        </p:txBody>
      </p:sp>
      <p:sp>
        <p:nvSpPr>
          <p:cNvPr id="81" name="テキスト ボックス 80">
            <a:extLst>
              <a:ext uri="{FF2B5EF4-FFF2-40B4-BE49-F238E27FC236}">
                <a16:creationId xmlns:a16="http://schemas.microsoft.com/office/drawing/2014/main" id="{87BA9C95-0627-7765-4421-BFC2B38DA09B}"/>
              </a:ext>
            </a:extLst>
          </p:cNvPr>
          <p:cNvSpPr txBox="1"/>
          <p:nvPr/>
        </p:nvSpPr>
        <p:spPr>
          <a:xfrm>
            <a:off x="8812225" y="3516648"/>
            <a:ext cx="2444580" cy="998735"/>
          </a:xfrm>
          <a:prstGeom prst="rect">
            <a:avLst/>
          </a:prstGeom>
          <a:noFill/>
        </p:spPr>
        <p:txBody>
          <a:bodyPr wrap="none" lIns="0" tIns="0" rIns="0" bIns="0" rtlCol="0">
            <a:spAutoFit/>
          </a:bodyPr>
          <a:lstStyle/>
          <a:p>
            <a:pPr>
              <a:lnSpc>
                <a:spcPct val="110000"/>
              </a:lnSpc>
            </a:pPr>
            <a:r>
              <a:rPr kumimoji="1" lang="ja-JP" altLang="en-US" sz="1000" dirty="0">
                <a:solidFill>
                  <a:schemeClr val="accent3"/>
                </a:solidFill>
                <a:latin typeface="メイリオ" panose="020B0604030504040204" pitchFamily="50" charset="-128"/>
                <a:ea typeface="メイリオ" panose="020B0604030504040204" pitchFamily="50" charset="-128"/>
              </a:rPr>
              <a:t>■企画テーマ</a:t>
            </a:r>
            <a:r>
              <a:rPr lang="ja-JP" altLang="en-US" sz="1000" dirty="0">
                <a:solidFill>
                  <a:schemeClr val="accent3"/>
                </a:solidFill>
                <a:latin typeface="メイリオ" panose="020B0604030504040204" pitchFamily="50" charset="-128"/>
                <a:ea typeface="メイリオ" panose="020B0604030504040204" pitchFamily="50" charset="-128"/>
              </a:rPr>
              <a:t>例</a:t>
            </a:r>
            <a:endParaRPr kumimoji="1" lang="en-US" altLang="ja-JP" sz="1000" dirty="0">
              <a:solidFill>
                <a:schemeClr val="accent3"/>
              </a:solidFill>
              <a:latin typeface="メイリオ" panose="020B0604030504040204" pitchFamily="50" charset="-128"/>
              <a:ea typeface="メイリオ" panose="020B0604030504040204" pitchFamily="50" charset="-128"/>
            </a:endParaRPr>
          </a:p>
          <a:p>
            <a:pPr>
              <a:lnSpc>
                <a:spcPct val="110000"/>
              </a:lnSpc>
            </a:pPr>
            <a:r>
              <a:rPr lang="ja-JP" altLang="en-US" sz="1100" b="1" dirty="0">
                <a:solidFill>
                  <a:schemeClr val="accent6"/>
                </a:solidFill>
                <a:latin typeface="メイリオ" panose="020B0604030504040204" pitchFamily="50" charset="-128"/>
                <a:ea typeface="メイリオ" panose="020B0604030504040204" pitchFamily="50" charset="-128"/>
              </a:rPr>
              <a:t>栄養も満点！簡単＆節約 レンジレシピ</a:t>
            </a:r>
            <a:endParaRPr lang="en-US" altLang="ja-JP" sz="1100" b="1" dirty="0">
              <a:solidFill>
                <a:schemeClr val="accent6"/>
              </a:solidFill>
              <a:latin typeface="メイリオ" panose="020B0604030504040204" pitchFamily="50" charset="-128"/>
              <a:ea typeface="メイリオ" panose="020B0604030504040204" pitchFamily="50" charset="-128"/>
            </a:endParaRPr>
          </a:p>
          <a:p>
            <a:pPr>
              <a:lnSpc>
                <a:spcPct val="110000"/>
              </a:lnSpc>
            </a:pPr>
            <a:endParaRPr kumimoji="1" lang="en-US" altLang="ja-JP" sz="600" b="1" dirty="0">
              <a:solidFill>
                <a:schemeClr val="accent3"/>
              </a:solidFill>
              <a:latin typeface="メイリオ" panose="020B0604030504040204" pitchFamily="50" charset="-128"/>
              <a:ea typeface="メイリオ" panose="020B0604030504040204" pitchFamily="50" charset="-128"/>
            </a:endParaRPr>
          </a:p>
          <a:p>
            <a:pPr>
              <a:lnSpc>
                <a:spcPct val="110000"/>
              </a:lnSpc>
            </a:pPr>
            <a:r>
              <a:rPr kumimoji="1" lang="ja-JP" altLang="en-US" sz="1000" dirty="0">
                <a:solidFill>
                  <a:schemeClr val="accent3"/>
                </a:solidFill>
                <a:latin typeface="メイリオ" panose="020B0604030504040204" pitchFamily="50" charset="-128"/>
                <a:ea typeface="メイリオ" panose="020B0604030504040204" pitchFamily="50" charset="-128"/>
              </a:rPr>
              <a:t>■商品訴求ポイント例</a:t>
            </a:r>
            <a:endParaRPr kumimoji="1" lang="en-US" altLang="ja-JP" sz="1000" dirty="0">
              <a:solidFill>
                <a:schemeClr val="accent3"/>
              </a:solidFill>
              <a:latin typeface="メイリオ" panose="020B0604030504040204" pitchFamily="50" charset="-128"/>
              <a:ea typeface="メイリオ" panose="020B0604030504040204" pitchFamily="50" charset="-128"/>
            </a:endParaRPr>
          </a:p>
          <a:p>
            <a:pPr>
              <a:lnSpc>
                <a:spcPct val="110000"/>
              </a:lnSpc>
            </a:pPr>
            <a:r>
              <a:rPr kumimoji="1" lang="ja-JP" altLang="en-US" sz="1100" b="1" dirty="0">
                <a:solidFill>
                  <a:schemeClr val="accent6"/>
                </a:solidFill>
                <a:latin typeface="メイリオ" panose="020B0604030504040204" pitchFamily="50" charset="-128"/>
                <a:ea typeface="メイリオ" panose="020B0604030504040204" pitchFamily="50" charset="-128"/>
              </a:rPr>
              <a:t>・栄養素をキープする機能</a:t>
            </a:r>
            <a:endParaRPr kumimoji="1" lang="en-US" altLang="ja-JP" sz="1100" b="1" dirty="0">
              <a:solidFill>
                <a:schemeClr val="accent6"/>
              </a:solidFill>
              <a:latin typeface="メイリオ" panose="020B0604030504040204" pitchFamily="50" charset="-128"/>
              <a:ea typeface="メイリオ" panose="020B0604030504040204" pitchFamily="50" charset="-128"/>
            </a:endParaRPr>
          </a:p>
          <a:p>
            <a:pPr>
              <a:lnSpc>
                <a:spcPct val="110000"/>
              </a:lnSpc>
            </a:pPr>
            <a:r>
              <a:rPr lang="ja-JP" altLang="en-US" sz="1100" b="1" dirty="0">
                <a:solidFill>
                  <a:schemeClr val="accent6"/>
                </a:solidFill>
                <a:latin typeface="メイリオ" panose="020B0604030504040204" pitchFamily="50" charset="-128"/>
                <a:ea typeface="メイリオ" panose="020B0604030504040204" pitchFamily="50" charset="-128"/>
              </a:rPr>
              <a:t>・省エネ性能</a:t>
            </a:r>
            <a:endParaRPr kumimoji="1" lang="ja-JP" altLang="en-US" sz="1100" b="1" dirty="0">
              <a:solidFill>
                <a:schemeClr val="accent6"/>
              </a:solidFill>
              <a:latin typeface="メイリオ" panose="020B0604030504040204" pitchFamily="50" charset="-128"/>
              <a:ea typeface="メイリオ" panose="020B0604030504040204" pitchFamily="50" charset="-128"/>
            </a:endParaRPr>
          </a:p>
        </p:txBody>
      </p:sp>
      <p:sp>
        <p:nvSpPr>
          <p:cNvPr id="21" name="テキスト ボックス 20">
            <a:extLst>
              <a:ext uri="{FF2B5EF4-FFF2-40B4-BE49-F238E27FC236}">
                <a16:creationId xmlns:a16="http://schemas.microsoft.com/office/drawing/2014/main" id="{35A91E34-C657-2278-A834-1097D06242CE}"/>
              </a:ext>
            </a:extLst>
          </p:cNvPr>
          <p:cNvSpPr txBox="1"/>
          <p:nvPr/>
        </p:nvSpPr>
        <p:spPr>
          <a:xfrm>
            <a:off x="1530900" y="5059897"/>
            <a:ext cx="637965" cy="262962"/>
          </a:xfrm>
          <a:prstGeom prst="roundRect">
            <a:avLst>
              <a:gd name="adj" fmla="val 50000"/>
            </a:avLst>
          </a:prstGeom>
          <a:solidFill>
            <a:schemeClr val="accent4"/>
          </a:solidFill>
        </p:spPr>
        <p:txBody>
          <a:bodyPr wrap="none" tIns="72000" rtlCol="0" anchor="ctr">
            <a:noAutofit/>
          </a:bodyPr>
          <a:lstStyle/>
          <a:p>
            <a:pPr algn="ctr"/>
            <a:r>
              <a:rPr lang="ja-JP" altLang="en-US" sz="1200" b="1">
                <a:solidFill>
                  <a:srgbClr val="FFFFFF"/>
                </a:solidFill>
                <a:latin typeface="メイリオ" panose="020B0604030504040204" pitchFamily="50" charset="-128"/>
                <a:ea typeface="メイリオ" panose="020B0604030504040204" pitchFamily="50" charset="-128"/>
              </a:rPr>
              <a:t>読者</a:t>
            </a:r>
            <a:endParaRPr lang="en-US" altLang="ja-JP" sz="1200" b="1" dirty="0">
              <a:solidFill>
                <a:srgbClr val="FFFFFF"/>
              </a:solidFill>
              <a:latin typeface="メイリオ" panose="020B0604030504040204" pitchFamily="50" charset="-128"/>
              <a:ea typeface="メイリオ" panose="020B0604030504040204" pitchFamily="50" charset="-128"/>
            </a:endParaRPr>
          </a:p>
        </p:txBody>
      </p:sp>
      <p:sp>
        <p:nvSpPr>
          <p:cNvPr id="93" name="テキスト ボックス 92">
            <a:extLst>
              <a:ext uri="{FF2B5EF4-FFF2-40B4-BE49-F238E27FC236}">
                <a16:creationId xmlns:a16="http://schemas.microsoft.com/office/drawing/2014/main" id="{AD756B10-2324-32CB-8611-1511A8D8952A}"/>
              </a:ext>
            </a:extLst>
          </p:cNvPr>
          <p:cNvSpPr txBox="1"/>
          <p:nvPr/>
        </p:nvSpPr>
        <p:spPr>
          <a:xfrm>
            <a:off x="3543254" y="5059897"/>
            <a:ext cx="637965" cy="262962"/>
          </a:xfrm>
          <a:prstGeom prst="roundRect">
            <a:avLst>
              <a:gd name="adj" fmla="val 50000"/>
            </a:avLst>
          </a:prstGeom>
          <a:solidFill>
            <a:schemeClr val="accent4"/>
          </a:solidFill>
        </p:spPr>
        <p:txBody>
          <a:bodyPr wrap="none" tIns="72000" rtlCol="0" anchor="ctr">
            <a:noAutofit/>
          </a:bodyPr>
          <a:lstStyle/>
          <a:p>
            <a:pPr algn="ctr"/>
            <a:r>
              <a:rPr lang="ja-JP" altLang="en-US" sz="1200" b="1" dirty="0">
                <a:solidFill>
                  <a:srgbClr val="FFFFFF"/>
                </a:solidFill>
                <a:latin typeface="メイリオ" panose="020B0604030504040204" pitchFamily="50" charset="-128"/>
                <a:ea typeface="メイリオ" panose="020B0604030504040204" pitchFamily="50" charset="-128"/>
              </a:rPr>
              <a:t>商材</a:t>
            </a:r>
            <a:endParaRPr lang="en-US" altLang="ja-JP" sz="1200" b="1" dirty="0">
              <a:solidFill>
                <a:srgbClr val="FFFFFF"/>
              </a:solidFill>
              <a:latin typeface="メイリオ" panose="020B0604030504040204" pitchFamily="50" charset="-128"/>
              <a:ea typeface="メイリオ" panose="020B0604030504040204" pitchFamily="50" charset="-128"/>
            </a:endParaRPr>
          </a:p>
        </p:txBody>
      </p:sp>
      <p:grpSp>
        <p:nvGrpSpPr>
          <p:cNvPr id="118" name="グループ化 117">
            <a:extLst>
              <a:ext uri="{FF2B5EF4-FFF2-40B4-BE49-F238E27FC236}">
                <a16:creationId xmlns:a16="http://schemas.microsoft.com/office/drawing/2014/main" id="{2073912A-2B6C-00B3-4412-E15D2AB3E6FE}"/>
              </a:ext>
            </a:extLst>
          </p:cNvPr>
          <p:cNvGrpSpPr>
            <a:grpSpLocks noChangeAspect="1"/>
          </p:cNvGrpSpPr>
          <p:nvPr/>
        </p:nvGrpSpPr>
        <p:grpSpPr>
          <a:xfrm>
            <a:off x="5502587" y="3153874"/>
            <a:ext cx="500348" cy="523469"/>
            <a:chOff x="4505326" y="2604452"/>
            <a:chExt cx="203132" cy="212519"/>
          </a:xfrm>
        </p:grpSpPr>
        <p:sp>
          <p:nvSpPr>
            <p:cNvPr id="119" name="山形 118">
              <a:extLst>
                <a:ext uri="{FF2B5EF4-FFF2-40B4-BE49-F238E27FC236}">
                  <a16:creationId xmlns:a16="http://schemas.microsoft.com/office/drawing/2014/main" id="{C2070325-EB4F-6993-B34C-04377A1FE649}"/>
                </a:ext>
              </a:extLst>
            </p:cNvPr>
            <p:cNvSpPr/>
            <p:nvPr/>
          </p:nvSpPr>
          <p:spPr>
            <a:xfrm>
              <a:off x="4591917" y="2604452"/>
              <a:ext cx="116541" cy="212519"/>
            </a:xfrm>
            <a:prstGeom prst="chevron">
              <a:avLst>
                <a:gd name="adj" fmla="val 62863"/>
              </a:avLst>
            </a:prstGeom>
            <a:solidFill>
              <a:schemeClr val="accent6"/>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120" name="山形 119">
              <a:extLst>
                <a:ext uri="{FF2B5EF4-FFF2-40B4-BE49-F238E27FC236}">
                  <a16:creationId xmlns:a16="http://schemas.microsoft.com/office/drawing/2014/main" id="{7A14B3E7-131B-4B65-1650-2A1E8358EAF3}"/>
                </a:ext>
              </a:extLst>
            </p:cNvPr>
            <p:cNvSpPr/>
            <p:nvPr/>
          </p:nvSpPr>
          <p:spPr>
            <a:xfrm>
              <a:off x="4505326" y="2604452"/>
              <a:ext cx="116541" cy="212519"/>
            </a:xfrm>
            <a:prstGeom prst="chevron">
              <a:avLst>
                <a:gd name="adj" fmla="val 62863"/>
              </a:avLst>
            </a:prstGeom>
            <a:solidFill>
              <a:schemeClr val="accent2">
                <a:lumMod val="75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sp>
        <p:nvSpPr>
          <p:cNvPr id="112" name="角丸四角形 111">
            <a:extLst>
              <a:ext uri="{FF2B5EF4-FFF2-40B4-BE49-F238E27FC236}">
                <a16:creationId xmlns:a16="http://schemas.microsoft.com/office/drawing/2014/main" id="{07EA96C4-F21C-783E-D939-1ECFDBF6F92A}"/>
              </a:ext>
            </a:extLst>
          </p:cNvPr>
          <p:cNvSpPr/>
          <p:nvPr/>
        </p:nvSpPr>
        <p:spPr>
          <a:xfrm>
            <a:off x="1140962" y="2743885"/>
            <a:ext cx="329305" cy="1151367"/>
          </a:xfrm>
          <a:prstGeom prst="roundRect">
            <a:avLst>
              <a:gd name="adj" fmla="val 50000"/>
            </a:avLst>
          </a:prstGeom>
          <a:solidFill>
            <a:srgbClr val="FFFFFF"/>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45720" rIns="0" bIns="45720" numCol="1" spcCol="0" rtlCol="0" fromWordArt="0" anchor="ctr" anchorCtr="0" forceAA="0" compatLnSpc="1">
            <a:prstTxWarp prst="textNoShape">
              <a:avLst/>
            </a:prstTxWarp>
            <a:noAutofit/>
          </a:bodyPr>
          <a:lstStyle/>
          <a:p>
            <a:pPr algn="ctr"/>
            <a:r>
              <a:rPr kumimoji="1" lang="ja-JP" altLang="en-US" sz="1200" b="1">
                <a:solidFill>
                  <a:schemeClr val="accent6"/>
                </a:solidFill>
                <a:latin typeface="Meiryo" panose="020B0604030504040204" pitchFamily="34" charset="-128"/>
                <a:ea typeface="Meiryo" panose="020B0604030504040204" pitchFamily="34" charset="-128"/>
              </a:rPr>
              <a:t>利用頻度</a:t>
            </a:r>
            <a:endParaRPr kumimoji="1" lang="ja-JP" altLang="en-US" sz="1200" b="1" dirty="0">
              <a:solidFill>
                <a:schemeClr val="accent6"/>
              </a:solidFill>
              <a:latin typeface="Meiryo" panose="020B0604030504040204" pitchFamily="34" charset="-128"/>
              <a:ea typeface="Meiryo" panose="020B0604030504040204" pitchFamily="34" charset="-128"/>
            </a:endParaRPr>
          </a:p>
        </p:txBody>
      </p:sp>
      <p:grpSp>
        <p:nvGrpSpPr>
          <p:cNvPr id="115" name="グループ化 114">
            <a:extLst>
              <a:ext uri="{FF2B5EF4-FFF2-40B4-BE49-F238E27FC236}">
                <a16:creationId xmlns:a16="http://schemas.microsoft.com/office/drawing/2014/main" id="{38343AD1-D48D-EB03-2329-A9D9269AE7B0}"/>
              </a:ext>
            </a:extLst>
          </p:cNvPr>
          <p:cNvGrpSpPr>
            <a:grpSpLocks noChangeAspect="1"/>
          </p:cNvGrpSpPr>
          <p:nvPr/>
        </p:nvGrpSpPr>
        <p:grpSpPr>
          <a:xfrm rot="16200000">
            <a:off x="1184012" y="2534963"/>
            <a:ext cx="252000" cy="139055"/>
            <a:chOff x="5270129" y="3256673"/>
            <a:chExt cx="396700" cy="218901"/>
          </a:xfrm>
        </p:grpSpPr>
        <p:sp>
          <p:nvSpPr>
            <p:cNvPr id="116" name="直角三角形 115">
              <a:extLst>
                <a:ext uri="{FF2B5EF4-FFF2-40B4-BE49-F238E27FC236}">
                  <a16:creationId xmlns:a16="http://schemas.microsoft.com/office/drawing/2014/main" id="{6D8C3D4D-E64C-C48F-EEC6-14CB775D59F6}"/>
                </a:ext>
              </a:extLst>
            </p:cNvPr>
            <p:cNvSpPr/>
            <p:nvPr/>
          </p:nvSpPr>
          <p:spPr>
            <a:xfrm rot="13500000">
              <a:off x="5447928" y="3256673"/>
              <a:ext cx="218901" cy="218901"/>
            </a:xfrm>
            <a:prstGeom prst="r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7" name="直角三角形 116">
              <a:extLst>
                <a:ext uri="{FF2B5EF4-FFF2-40B4-BE49-F238E27FC236}">
                  <a16:creationId xmlns:a16="http://schemas.microsoft.com/office/drawing/2014/main" id="{32CE1726-1816-ACDC-3B80-FAA32BEFE546}"/>
                </a:ext>
              </a:extLst>
            </p:cNvPr>
            <p:cNvSpPr/>
            <p:nvPr/>
          </p:nvSpPr>
          <p:spPr>
            <a:xfrm rot="13500000">
              <a:off x="5270129" y="3256673"/>
              <a:ext cx="218901" cy="218901"/>
            </a:xfrm>
            <a:prstGeom prst="rtTriangle">
              <a:avLst/>
            </a:prstGeom>
            <a:solidFill>
              <a:schemeClr val="accent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121" name="グループ化 120">
            <a:extLst>
              <a:ext uri="{FF2B5EF4-FFF2-40B4-BE49-F238E27FC236}">
                <a16:creationId xmlns:a16="http://schemas.microsoft.com/office/drawing/2014/main" id="{F96E4C6D-D46E-3881-E2AF-EA29BD7BD1B6}"/>
              </a:ext>
            </a:extLst>
          </p:cNvPr>
          <p:cNvGrpSpPr>
            <a:grpSpLocks noChangeAspect="1"/>
          </p:cNvGrpSpPr>
          <p:nvPr/>
        </p:nvGrpSpPr>
        <p:grpSpPr>
          <a:xfrm rot="5400000">
            <a:off x="1184012" y="3965987"/>
            <a:ext cx="252000" cy="139055"/>
            <a:chOff x="5270129" y="3256673"/>
            <a:chExt cx="396700" cy="218901"/>
          </a:xfrm>
        </p:grpSpPr>
        <p:sp>
          <p:nvSpPr>
            <p:cNvPr id="122" name="直角三角形 121">
              <a:extLst>
                <a:ext uri="{FF2B5EF4-FFF2-40B4-BE49-F238E27FC236}">
                  <a16:creationId xmlns:a16="http://schemas.microsoft.com/office/drawing/2014/main" id="{9D52E674-8A29-E8CD-B93E-3A3C3DB25791}"/>
                </a:ext>
              </a:extLst>
            </p:cNvPr>
            <p:cNvSpPr/>
            <p:nvPr/>
          </p:nvSpPr>
          <p:spPr>
            <a:xfrm rot="13500000">
              <a:off x="5447928" y="3256673"/>
              <a:ext cx="218901" cy="218901"/>
            </a:xfrm>
            <a:prstGeom prst="r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3" name="直角三角形 122">
              <a:extLst>
                <a:ext uri="{FF2B5EF4-FFF2-40B4-BE49-F238E27FC236}">
                  <a16:creationId xmlns:a16="http://schemas.microsoft.com/office/drawing/2014/main" id="{FC55AFEC-0DE7-6BB6-556B-29A2024B1017}"/>
                </a:ext>
              </a:extLst>
            </p:cNvPr>
            <p:cNvSpPr/>
            <p:nvPr/>
          </p:nvSpPr>
          <p:spPr>
            <a:xfrm rot="13500000">
              <a:off x="5270129" y="3256673"/>
              <a:ext cx="218901" cy="218901"/>
            </a:xfrm>
            <a:prstGeom prst="rtTriangle">
              <a:avLst/>
            </a:prstGeom>
            <a:solidFill>
              <a:schemeClr val="accent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139" name="グループ化 138">
            <a:extLst>
              <a:ext uri="{FF2B5EF4-FFF2-40B4-BE49-F238E27FC236}">
                <a16:creationId xmlns:a16="http://schemas.microsoft.com/office/drawing/2014/main" id="{71811412-608B-BA13-DF86-9D69ECF7FE27}"/>
              </a:ext>
            </a:extLst>
          </p:cNvPr>
          <p:cNvGrpSpPr/>
          <p:nvPr/>
        </p:nvGrpSpPr>
        <p:grpSpPr>
          <a:xfrm>
            <a:off x="1464606" y="2154505"/>
            <a:ext cx="1784582" cy="304160"/>
            <a:chOff x="1364272" y="2096013"/>
            <a:chExt cx="1914706" cy="326338"/>
          </a:xfrm>
        </p:grpSpPr>
        <p:grpSp>
          <p:nvGrpSpPr>
            <p:cNvPr id="128" name="グループ化 127">
              <a:extLst>
                <a:ext uri="{FF2B5EF4-FFF2-40B4-BE49-F238E27FC236}">
                  <a16:creationId xmlns:a16="http://schemas.microsoft.com/office/drawing/2014/main" id="{B2A0805B-B180-5E7A-5EB8-B2AE58DC69C7}"/>
                </a:ext>
              </a:extLst>
            </p:cNvPr>
            <p:cNvGrpSpPr>
              <a:grpSpLocks noChangeAspect="1"/>
            </p:cNvGrpSpPr>
            <p:nvPr/>
          </p:nvGrpSpPr>
          <p:grpSpPr>
            <a:xfrm rot="10800000">
              <a:off x="1364272" y="2173764"/>
              <a:ext cx="252000" cy="139055"/>
              <a:chOff x="5270129" y="3256673"/>
              <a:chExt cx="396700" cy="218901"/>
            </a:xfrm>
          </p:grpSpPr>
          <p:sp>
            <p:nvSpPr>
              <p:cNvPr id="132" name="直角三角形 131">
                <a:extLst>
                  <a:ext uri="{FF2B5EF4-FFF2-40B4-BE49-F238E27FC236}">
                    <a16:creationId xmlns:a16="http://schemas.microsoft.com/office/drawing/2014/main" id="{6D0E401B-155D-D416-AD9F-7DF2BE832974}"/>
                  </a:ext>
                </a:extLst>
              </p:cNvPr>
              <p:cNvSpPr/>
              <p:nvPr/>
            </p:nvSpPr>
            <p:spPr>
              <a:xfrm rot="13500000">
                <a:off x="5447928" y="3256673"/>
                <a:ext cx="218901" cy="218901"/>
              </a:xfrm>
              <a:prstGeom prst="rtTriangle">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3" name="直角三角形 132">
                <a:extLst>
                  <a:ext uri="{FF2B5EF4-FFF2-40B4-BE49-F238E27FC236}">
                    <a16:creationId xmlns:a16="http://schemas.microsoft.com/office/drawing/2014/main" id="{252AF75F-5A95-4CE2-6650-14E83CD61E3F}"/>
                  </a:ext>
                </a:extLst>
              </p:cNvPr>
              <p:cNvSpPr/>
              <p:nvPr/>
            </p:nvSpPr>
            <p:spPr>
              <a:xfrm rot="13500000">
                <a:off x="5270129" y="3256673"/>
                <a:ext cx="218901" cy="218901"/>
              </a:xfrm>
              <a:prstGeom prst="rtTriangle">
                <a:avLst/>
              </a:prstGeom>
              <a:solidFill>
                <a:schemeClr val="bg2">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129" name="グループ化 128">
              <a:extLst>
                <a:ext uri="{FF2B5EF4-FFF2-40B4-BE49-F238E27FC236}">
                  <a16:creationId xmlns:a16="http://schemas.microsoft.com/office/drawing/2014/main" id="{9A7F4473-57D7-4E4F-E7FA-557D75A57472}"/>
                </a:ext>
              </a:extLst>
            </p:cNvPr>
            <p:cNvGrpSpPr>
              <a:grpSpLocks noChangeAspect="1"/>
            </p:cNvGrpSpPr>
            <p:nvPr/>
          </p:nvGrpSpPr>
          <p:grpSpPr>
            <a:xfrm>
              <a:off x="3026978" y="2173764"/>
              <a:ext cx="252000" cy="139055"/>
              <a:chOff x="5270129" y="3256673"/>
              <a:chExt cx="396700" cy="218901"/>
            </a:xfrm>
          </p:grpSpPr>
          <p:sp>
            <p:nvSpPr>
              <p:cNvPr id="130" name="直角三角形 129">
                <a:extLst>
                  <a:ext uri="{FF2B5EF4-FFF2-40B4-BE49-F238E27FC236}">
                    <a16:creationId xmlns:a16="http://schemas.microsoft.com/office/drawing/2014/main" id="{7797C93E-1DB8-F50D-FE71-FD7DA2EF8271}"/>
                  </a:ext>
                </a:extLst>
              </p:cNvPr>
              <p:cNvSpPr/>
              <p:nvPr/>
            </p:nvSpPr>
            <p:spPr>
              <a:xfrm rot="13500000">
                <a:off x="5447928" y="3256673"/>
                <a:ext cx="218901" cy="218901"/>
              </a:xfrm>
              <a:prstGeom prst="rtTriangle">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1" name="直角三角形 130">
                <a:extLst>
                  <a:ext uri="{FF2B5EF4-FFF2-40B4-BE49-F238E27FC236}">
                    <a16:creationId xmlns:a16="http://schemas.microsoft.com/office/drawing/2014/main" id="{94BD120A-6080-46A7-E31C-E5E982EF71D3}"/>
                  </a:ext>
                </a:extLst>
              </p:cNvPr>
              <p:cNvSpPr/>
              <p:nvPr/>
            </p:nvSpPr>
            <p:spPr>
              <a:xfrm rot="13500000">
                <a:off x="5270129" y="3256673"/>
                <a:ext cx="218901" cy="218901"/>
              </a:xfrm>
              <a:prstGeom prst="rtTriangle">
                <a:avLst/>
              </a:prstGeom>
              <a:solidFill>
                <a:schemeClr val="bg2">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34" name="角丸四角形 133">
              <a:extLst>
                <a:ext uri="{FF2B5EF4-FFF2-40B4-BE49-F238E27FC236}">
                  <a16:creationId xmlns:a16="http://schemas.microsoft.com/office/drawing/2014/main" id="{584D0EA2-2CEC-756E-D897-B6D958029F33}"/>
                </a:ext>
              </a:extLst>
            </p:cNvPr>
            <p:cNvSpPr/>
            <p:nvPr/>
          </p:nvSpPr>
          <p:spPr>
            <a:xfrm>
              <a:off x="1629669" y="2096013"/>
              <a:ext cx="1368509" cy="326338"/>
            </a:xfrm>
            <a:prstGeom prst="roundRect">
              <a:avLst>
                <a:gd name="adj" fmla="val 50000"/>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tx1"/>
                  </a:solidFill>
                </a:rPr>
                <a:t>ユーザー数規模</a:t>
              </a:r>
            </a:p>
          </p:txBody>
        </p:sp>
      </p:grpSp>
      <p:sp>
        <p:nvSpPr>
          <p:cNvPr id="141" name="角丸四角形 140">
            <a:extLst>
              <a:ext uri="{FF2B5EF4-FFF2-40B4-BE49-F238E27FC236}">
                <a16:creationId xmlns:a16="http://schemas.microsoft.com/office/drawing/2014/main" id="{692366E7-ECAC-14EC-6A7B-6C0A07A4E62D}"/>
              </a:ext>
            </a:extLst>
          </p:cNvPr>
          <p:cNvSpPr/>
          <p:nvPr/>
        </p:nvSpPr>
        <p:spPr>
          <a:xfrm>
            <a:off x="3804751" y="2918323"/>
            <a:ext cx="706145" cy="445087"/>
          </a:xfrm>
          <a:prstGeom prst="roundRect">
            <a:avLst/>
          </a:prstGeom>
          <a:solidFill>
            <a:schemeClr val="accent2">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r>
              <a:rPr kumimoji="1" lang="ja-JP" altLang="en-US" sz="1100" b="1">
                <a:solidFill>
                  <a:srgbClr val="FFFFFF"/>
                </a:solidFill>
                <a:latin typeface="Meiryo" panose="020B0604030504040204" pitchFamily="34" charset="-128"/>
                <a:ea typeface="Meiryo" panose="020B0604030504040204" pitchFamily="34" charset="-128"/>
              </a:rPr>
              <a:t>検索</a:t>
            </a:r>
            <a:r>
              <a:rPr kumimoji="1" lang="ja-JP" altLang="en-US" sz="900">
                <a:solidFill>
                  <a:srgbClr val="FFFFFF"/>
                </a:solidFill>
                <a:latin typeface="Meiryo" panose="020B0604030504040204" pitchFamily="34" charset="-128"/>
                <a:ea typeface="Meiryo" panose="020B0604030504040204" pitchFamily="34" charset="-128"/>
              </a:rPr>
              <a:t>データ</a:t>
            </a:r>
            <a:endParaRPr kumimoji="1" lang="ja-JP" altLang="en-US" sz="900" dirty="0">
              <a:solidFill>
                <a:srgbClr val="FFFFFF"/>
              </a:solidFill>
              <a:latin typeface="Meiryo" panose="020B0604030504040204" pitchFamily="34" charset="-128"/>
              <a:ea typeface="Meiryo" panose="020B0604030504040204" pitchFamily="34" charset="-128"/>
            </a:endParaRPr>
          </a:p>
        </p:txBody>
      </p:sp>
      <p:sp>
        <p:nvSpPr>
          <p:cNvPr id="142" name="角丸四角形 141">
            <a:extLst>
              <a:ext uri="{FF2B5EF4-FFF2-40B4-BE49-F238E27FC236}">
                <a16:creationId xmlns:a16="http://schemas.microsoft.com/office/drawing/2014/main" id="{78368516-43BB-6B83-E5FB-C7DF114CEAE3}"/>
              </a:ext>
            </a:extLst>
          </p:cNvPr>
          <p:cNvSpPr/>
          <p:nvPr/>
        </p:nvSpPr>
        <p:spPr>
          <a:xfrm>
            <a:off x="3804751" y="3420894"/>
            <a:ext cx="706145" cy="445087"/>
          </a:xfrm>
          <a:prstGeom prst="roundRect">
            <a:avLst/>
          </a:prstGeom>
          <a:solidFill>
            <a:schemeClr val="accent6"/>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r>
              <a:rPr lang="ja-JP" altLang="en-US" sz="1100" b="1">
                <a:solidFill>
                  <a:srgbClr val="FFFFFF"/>
                </a:solidFill>
                <a:latin typeface="Meiryo" panose="020B0604030504040204" pitchFamily="34" charset="-128"/>
                <a:ea typeface="Meiryo" panose="020B0604030504040204" pitchFamily="34" charset="-128"/>
              </a:rPr>
              <a:t>購買</a:t>
            </a:r>
            <a:r>
              <a:rPr kumimoji="1" lang="ja-JP" altLang="en-US" sz="900">
                <a:solidFill>
                  <a:srgbClr val="FFFFFF"/>
                </a:solidFill>
                <a:latin typeface="Meiryo" panose="020B0604030504040204" pitchFamily="34" charset="-128"/>
                <a:ea typeface="Meiryo" panose="020B0604030504040204" pitchFamily="34" charset="-128"/>
              </a:rPr>
              <a:t>データ</a:t>
            </a:r>
            <a:endParaRPr kumimoji="1" lang="ja-JP" altLang="en-US" sz="900" dirty="0">
              <a:solidFill>
                <a:srgbClr val="FFFFFF"/>
              </a:solidFill>
              <a:latin typeface="Meiryo" panose="020B0604030504040204" pitchFamily="34" charset="-128"/>
              <a:ea typeface="Meiryo" panose="020B0604030504040204" pitchFamily="34" charset="-128"/>
            </a:endParaRPr>
          </a:p>
        </p:txBody>
      </p:sp>
      <p:sp>
        <p:nvSpPr>
          <p:cNvPr id="143" name="角丸四角形 142">
            <a:extLst>
              <a:ext uri="{FF2B5EF4-FFF2-40B4-BE49-F238E27FC236}">
                <a16:creationId xmlns:a16="http://schemas.microsoft.com/office/drawing/2014/main" id="{294D3DBD-C0DA-78C2-39E5-60D9DCB289EB}"/>
              </a:ext>
            </a:extLst>
          </p:cNvPr>
          <p:cNvSpPr/>
          <p:nvPr/>
        </p:nvSpPr>
        <p:spPr>
          <a:xfrm>
            <a:off x="3804751" y="3917042"/>
            <a:ext cx="706145" cy="445087"/>
          </a:xfrm>
          <a:prstGeom prst="roundRect">
            <a:avLst/>
          </a:prstGeom>
          <a:solidFill>
            <a:schemeClr val="accent6">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r>
              <a:rPr lang="ja-JP" altLang="en-US" sz="1100" b="1">
                <a:solidFill>
                  <a:srgbClr val="FFFFFF"/>
                </a:solidFill>
                <a:latin typeface="Meiryo" panose="020B0604030504040204" pitchFamily="34" charset="-128"/>
                <a:ea typeface="Meiryo" panose="020B0604030504040204" pitchFamily="34" charset="-128"/>
              </a:rPr>
              <a:t>決済</a:t>
            </a:r>
            <a:r>
              <a:rPr kumimoji="1" lang="ja-JP" altLang="en-US" sz="900">
                <a:solidFill>
                  <a:srgbClr val="FFFFFF"/>
                </a:solidFill>
                <a:latin typeface="Meiryo" panose="020B0604030504040204" pitchFamily="34" charset="-128"/>
                <a:ea typeface="Meiryo" panose="020B0604030504040204" pitchFamily="34" charset="-128"/>
              </a:rPr>
              <a:t>データ</a:t>
            </a:r>
            <a:endParaRPr kumimoji="1" lang="ja-JP" altLang="en-US" sz="900" dirty="0">
              <a:solidFill>
                <a:srgbClr val="FFFFFF"/>
              </a:solidFill>
              <a:latin typeface="Meiryo" panose="020B0604030504040204" pitchFamily="34" charset="-128"/>
              <a:ea typeface="Meiryo" panose="020B0604030504040204" pitchFamily="34" charset="-128"/>
            </a:endParaRPr>
          </a:p>
        </p:txBody>
      </p:sp>
      <p:cxnSp>
        <p:nvCxnSpPr>
          <p:cNvPr id="147" name="カギ線コネクタ 146">
            <a:extLst>
              <a:ext uri="{FF2B5EF4-FFF2-40B4-BE49-F238E27FC236}">
                <a16:creationId xmlns:a16="http://schemas.microsoft.com/office/drawing/2014/main" id="{F96CC6C6-F73E-5D98-35C8-E5C791730118}"/>
              </a:ext>
            </a:extLst>
          </p:cNvPr>
          <p:cNvCxnSpPr>
            <a:stCxn id="41" idx="1"/>
            <a:endCxn id="109" idx="3"/>
          </p:cNvCxnSpPr>
          <p:nvPr/>
        </p:nvCxnSpPr>
        <p:spPr>
          <a:xfrm rot="10800000" flipV="1">
            <a:off x="2910549" y="2652257"/>
            <a:ext cx="894203" cy="763352"/>
          </a:xfrm>
          <a:prstGeom prst="bentConnector3">
            <a:avLst>
              <a:gd name="adj1" fmla="val 50000"/>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9" name="カギ線コネクタ 148">
            <a:extLst>
              <a:ext uri="{FF2B5EF4-FFF2-40B4-BE49-F238E27FC236}">
                <a16:creationId xmlns:a16="http://schemas.microsoft.com/office/drawing/2014/main" id="{47EAEE42-A6A0-67D8-9E38-E81739EBE583}"/>
              </a:ext>
            </a:extLst>
          </p:cNvPr>
          <p:cNvCxnSpPr>
            <a:stCxn id="141" idx="1"/>
            <a:endCxn id="109" idx="3"/>
          </p:cNvCxnSpPr>
          <p:nvPr/>
        </p:nvCxnSpPr>
        <p:spPr>
          <a:xfrm rot="10800000" flipV="1">
            <a:off x="2910549" y="3140867"/>
            <a:ext cx="894203" cy="274742"/>
          </a:xfrm>
          <a:prstGeom prst="bentConnector3">
            <a:avLst>
              <a:gd name="adj1" fmla="val 50000"/>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1" name="カギ線コネクタ 150">
            <a:extLst>
              <a:ext uri="{FF2B5EF4-FFF2-40B4-BE49-F238E27FC236}">
                <a16:creationId xmlns:a16="http://schemas.microsoft.com/office/drawing/2014/main" id="{0B09EA1A-F465-9F60-89A1-BAB585C478BE}"/>
              </a:ext>
            </a:extLst>
          </p:cNvPr>
          <p:cNvCxnSpPr>
            <a:stCxn id="142" idx="1"/>
            <a:endCxn id="109" idx="3"/>
          </p:cNvCxnSpPr>
          <p:nvPr/>
        </p:nvCxnSpPr>
        <p:spPr>
          <a:xfrm rot="10800000">
            <a:off x="2910549" y="3415610"/>
            <a:ext cx="894203" cy="227829"/>
          </a:xfrm>
          <a:prstGeom prst="bentConnector3">
            <a:avLst>
              <a:gd name="adj1" fmla="val 50000"/>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3" name="カギ線コネクタ 152">
            <a:extLst>
              <a:ext uri="{FF2B5EF4-FFF2-40B4-BE49-F238E27FC236}">
                <a16:creationId xmlns:a16="http://schemas.microsoft.com/office/drawing/2014/main" id="{A53EA6AE-9889-F324-EAB4-68B712CDADAB}"/>
              </a:ext>
            </a:extLst>
          </p:cNvPr>
          <p:cNvCxnSpPr>
            <a:stCxn id="143" idx="1"/>
            <a:endCxn id="109" idx="3"/>
          </p:cNvCxnSpPr>
          <p:nvPr/>
        </p:nvCxnSpPr>
        <p:spPr>
          <a:xfrm rot="10800000">
            <a:off x="2910549" y="3415610"/>
            <a:ext cx="894203" cy="723977"/>
          </a:xfrm>
          <a:prstGeom prst="bentConnector3">
            <a:avLst>
              <a:gd name="adj1" fmla="val 50000"/>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174" name="グループ化 173">
            <a:extLst>
              <a:ext uri="{FF2B5EF4-FFF2-40B4-BE49-F238E27FC236}">
                <a16:creationId xmlns:a16="http://schemas.microsoft.com/office/drawing/2014/main" id="{8E6EA165-9EA1-4B6B-0EC3-A221F9808A81}"/>
              </a:ext>
            </a:extLst>
          </p:cNvPr>
          <p:cNvGrpSpPr/>
          <p:nvPr/>
        </p:nvGrpSpPr>
        <p:grpSpPr>
          <a:xfrm>
            <a:off x="1618549" y="2595786"/>
            <a:ext cx="1565067" cy="1460227"/>
            <a:chOff x="1618549" y="2645481"/>
            <a:chExt cx="1565067" cy="1460227"/>
          </a:xfrm>
        </p:grpSpPr>
        <p:sp>
          <p:nvSpPr>
            <p:cNvPr id="104" name="object 92">
              <a:extLst>
                <a:ext uri="{FF2B5EF4-FFF2-40B4-BE49-F238E27FC236}">
                  <a16:creationId xmlns:a16="http://schemas.microsoft.com/office/drawing/2014/main" id="{A7F4FB12-1AC7-45AB-847D-DDBA8DF22A52}"/>
                </a:ext>
              </a:extLst>
            </p:cNvPr>
            <p:cNvSpPr/>
            <p:nvPr/>
          </p:nvSpPr>
          <p:spPr>
            <a:xfrm>
              <a:off x="1618549" y="2827990"/>
              <a:ext cx="1565067" cy="1277718"/>
            </a:xfrm>
            <a:custGeom>
              <a:avLst/>
              <a:gdLst/>
              <a:ahLst/>
              <a:cxnLst/>
              <a:rect l="l" t="t" r="r" b="b"/>
              <a:pathLst>
                <a:path w="2331085" h="1903095">
                  <a:moveTo>
                    <a:pt x="2330644" y="0"/>
                  </a:moveTo>
                  <a:lnTo>
                    <a:pt x="2310420" y="50690"/>
                  </a:lnTo>
                  <a:lnTo>
                    <a:pt x="2275603" y="82797"/>
                  </a:lnTo>
                  <a:lnTo>
                    <a:pt x="2224994" y="113258"/>
                  </a:lnTo>
                  <a:lnTo>
                    <a:pt x="2159684" y="141818"/>
                  </a:lnTo>
                  <a:lnTo>
                    <a:pt x="2121857" y="155306"/>
                  </a:lnTo>
                  <a:lnTo>
                    <a:pt x="2080765" y="168223"/>
                  </a:lnTo>
                  <a:lnTo>
                    <a:pt x="2036543" y="180537"/>
                  </a:lnTo>
                  <a:lnTo>
                    <a:pt x="1989329" y="192217"/>
                  </a:lnTo>
                  <a:lnTo>
                    <a:pt x="1939259" y="203231"/>
                  </a:lnTo>
                  <a:lnTo>
                    <a:pt x="1886469" y="213547"/>
                  </a:lnTo>
                  <a:lnTo>
                    <a:pt x="1831095" y="223133"/>
                  </a:lnTo>
                  <a:lnTo>
                    <a:pt x="1773276" y="231956"/>
                  </a:lnTo>
                  <a:lnTo>
                    <a:pt x="1713146" y="239987"/>
                  </a:lnTo>
                  <a:lnTo>
                    <a:pt x="1650842" y="247191"/>
                  </a:lnTo>
                  <a:lnTo>
                    <a:pt x="1586501" y="253539"/>
                  </a:lnTo>
                  <a:lnTo>
                    <a:pt x="1520260" y="258997"/>
                  </a:lnTo>
                  <a:lnTo>
                    <a:pt x="1452255" y="263535"/>
                  </a:lnTo>
                  <a:lnTo>
                    <a:pt x="1382622" y="267119"/>
                  </a:lnTo>
                  <a:lnTo>
                    <a:pt x="1311498" y="269719"/>
                  </a:lnTo>
                  <a:lnTo>
                    <a:pt x="1239019" y="271302"/>
                  </a:lnTo>
                  <a:lnTo>
                    <a:pt x="1165322" y="271837"/>
                  </a:lnTo>
                  <a:lnTo>
                    <a:pt x="1091625" y="271302"/>
                  </a:lnTo>
                  <a:lnTo>
                    <a:pt x="1019147" y="269719"/>
                  </a:lnTo>
                  <a:lnTo>
                    <a:pt x="948022" y="267119"/>
                  </a:lnTo>
                  <a:lnTo>
                    <a:pt x="878389" y="263535"/>
                  </a:lnTo>
                  <a:lnTo>
                    <a:pt x="810384" y="258997"/>
                  </a:lnTo>
                  <a:lnTo>
                    <a:pt x="744142" y="253539"/>
                  </a:lnTo>
                  <a:lnTo>
                    <a:pt x="679802" y="247191"/>
                  </a:lnTo>
                  <a:lnTo>
                    <a:pt x="617498" y="239987"/>
                  </a:lnTo>
                  <a:lnTo>
                    <a:pt x="557368" y="231956"/>
                  </a:lnTo>
                  <a:lnTo>
                    <a:pt x="499548" y="223133"/>
                  </a:lnTo>
                  <a:lnTo>
                    <a:pt x="444175" y="213547"/>
                  </a:lnTo>
                  <a:lnTo>
                    <a:pt x="391385" y="203231"/>
                  </a:lnTo>
                  <a:lnTo>
                    <a:pt x="341315" y="192217"/>
                  </a:lnTo>
                  <a:lnTo>
                    <a:pt x="294100" y="180537"/>
                  </a:lnTo>
                  <a:lnTo>
                    <a:pt x="249879" y="168223"/>
                  </a:lnTo>
                  <a:lnTo>
                    <a:pt x="208786" y="155306"/>
                  </a:lnTo>
                  <a:lnTo>
                    <a:pt x="170960" y="141818"/>
                  </a:lnTo>
                  <a:lnTo>
                    <a:pt x="105650" y="113258"/>
                  </a:lnTo>
                  <a:lnTo>
                    <a:pt x="55040" y="82797"/>
                  </a:lnTo>
                  <a:lnTo>
                    <a:pt x="20224" y="50690"/>
                  </a:lnTo>
                  <a:lnTo>
                    <a:pt x="0" y="0"/>
                  </a:lnTo>
                  <a:lnTo>
                    <a:pt x="0" y="1631030"/>
                  </a:lnTo>
                  <a:lnTo>
                    <a:pt x="20224" y="1681720"/>
                  </a:lnTo>
                  <a:lnTo>
                    <a:pt x="55040" y="1713827"/>
                  </a:lnTo>
                  <a:lnTo>
                    <a:pt x="105650" y="1744289"/>
                  </a:lnTo>
                  <a:lnTo>
                    <a:pt x="170960" y="1772849"/>
                  </a:lnTo>
                  <a:lnTo>
                    <a:pt x="208786" y="1786337"/>
                  </a:lnTo>
                  <a:lnTo>
                    <a:pt x="249879" y="1799254"/>
                  </a:lnTo>
                  <a:lnTo>
                    <a:pt x="294100" y="1811569"/>
                  </a:lnTo>
                  <a:lnTo>
                    <a:pt x="341315" y="1823249"/>
                  </a:lnTo>
                  <a:lnTo>
                    <a:pt x="391385" y="1834262"/>
                  </a:lnTo>
                  <a:lnTo>
                    <a:pt x="444175" y="1844578"/>
                  </a:lnTo>
                  <a:lnTo>
                    <a:pt x="499548" y="1854164"/>
                  </a:lnTo>
                  <a:lnTo>
                    <a:pt x="557368" y="1862988"/>
                  </a:lnTo>
                  <a:lnTo>
                    <a:pt x="617498" y="1871018"/>
                  </a:lnTo>
                  <a:lnTo>
                    <a:pt x="679802" y="1878223"/>
                  </a:lnTo>
                  <a:lnTo>
                    <a:pt x="744142" y="1884571"/>
                  </a:lnTo>
                  <a:lnTo>
                    <a:pt x="810384" y="1890029"/>
                  </a:lnTo>
                  <a:lnTo>
                    <a:pt x="878389" y="1894566"/>
                  </a:lnTo>
                  <a:lnTo>
                    <a:pt x="948022" y="1898151"/>
                  </a:lnTo>
                  <a:lnTo>
                    <a:pt x="1019147" y="1900750"/>
                  </a:lnTo>
                  <a:lnTo>
                    <a:pt x="1091625" y="1902334"/>
                  </a:lnTo>
                  <a:lnTo>
                    <a:pt x="1165322" y="1902868"/>
                  </a:lnTo>
                  <a:lnTo>
                    <a:pt x="1239019" y="1902334"/>
                  </a:lnTo>
                  <a:lnTo>
                    <a:pt x="1311498" y="1900750"/>
                  </a:lnTo>
                  <a:lnTo>
                    <a:pt x="1382622" y="1898151"/>
                  </a:lnTo>
                  <a:lnTo>
                    <a:pt x="1452255" y="1894566"/>
                  </a:lnTo>
                  <a:lnTo>
                    <a:pt x="1520260" y="1890029"/>
                  </a:lnTo>
                  <a:lnTo>
                    <a:pt x="1586501" y="1884571"/>
                  </a:lnTo>
                  <a:lnTo>
                    <a:pt x="1650842" y="1878223"/>
                  </a:lnTo>
                  <a:lnTo>
                    <a:pt x="1713146" y="1871018"/>
                  </a:lnTo>
                  <a:lnTo>
                    <a:pt x="1773276" y="1862988"/>
                  </a:lnTo>
                  <a:lnTo>
                    <a:pt x="1831095" y="1854164"/>
                  </a:lnTo>
                  <a:lnTo>
                    <a:pt x="1886469" y="1844578"/>
                  </a:lnTo>
                  <a:lnTo>
                    <a:pt x="1939259" y="1834262"/>
                  </a:lnTo>
                  <a:lnTo>
                    <a:pt x="1989329" y="1823249"/>
                  </a:lnTo>
                  <a:lnTo>
                    <a:pt x="2036543" y="1811569"/>
                  </a:lnTo>
                  <a:lnTo>
                    <a:pt x="2080765" y="1799254"/>
                  </a:lnTo>
                  <a:lnTo>
                    <a:pt x="2121857" y="1786337"/>
                  </a:lnTo>
                  <a:lnTo>
                    <a:pt x="2159684" y="1772849"/>
                  </a:lnTo>
                  <a:lnTo>
                    <a:pt x="2224994" y="1744289"/>
                  </a:lnTo>
                  <a:lnTo>
                    <a:pt x="2275603" y="1713827"/>
                  </a:lnTo>
                  <a:lnTo>
                    <a:pt x="2310420" y="1681720"/>
                  </a:lnTo>
                  <a:lnTo>
                    <a:pt x="2330644" y="1631030"/>
                  </a:lnTo>
                  <a:lnTo>
                    <a:pt x="2330644" y="0"/>
                  </a:lnTo>
                  <a:close/>
                </a:path>
              </a:pathLst>
            </a:custGeom>
            <a:solidFill>
              <a:srgbClr val="FFFFFF"/>
            </a:solidFill>
          </p:spPr>
          <p:txBody>
            <a:bodyPr wrap="square" lIns="0" tIns="0" rIns="0" bIns="0" rtlCol="0"/>
            <a:lstStyle/>
            <a:p>
              <a:endParaRPr dirty="0"/>
            </a:p>
          </p:txBody>
        </p:sp>
        <p:sp>
          <p:nvSpPr>
            <p:cNvPr id="105" name="object 93">
              <a:extLst>
                <a:ext uri="{FF2B5EF4-FFF2-40B4-BE49-F238E27FC236}">
                  <a16:creationId xmlns:a16="http://schemas.microsoft.com/office/drawing/2014/main" id="{9D9937F7-0DE2-6F39-D2F0-E4D9A0591BF8}"/>
                </a:ext>
              </a:extLst>
            </p:cNvPr>
            <p:cNvSpPr/>
            <p:nvPr/>
          </p:nvSpPr>
          <p:spPr>
            <a:xfrm>
              <a:off x="1618549" y="2645481"/>
              <a:ext cx="1565067" cy="365367"/>
            </a:xfrm>
            <a:custGeom>
              <a:avLst/>
              <a:gdLst/>
              <a:ahLst/>
              <a:cxnLst/>
              <a:rect l="l" t="t" r="r" b="b"/>
              <a:pathLst>
                <a:path w="2331085" h="544194">
                  <a:moveTo>
                    <a:pt x="1165322" y="0"/>
                  </a:moveTo>
                  <a:lnTo>
                    <a:pt x="1091625" y="534"/>
                  </a:lnTo>
                  <a:lnTo>
                    <a:pt x="1019147" y="2117"/>
                  </a:lnTo>
                  <a:lnTo>
                    <a:pt x="948022" y="4717"/>
                  </a:lnTo>
                  <a:lnTo>
                    <a:pt x="878389" y="8302"/>
                  </a:lnTo>
                  <a:lnTo>
                    <a:pt x="810384" y="12839"/>
                  </a:lnTo>
                  <a:lnTo>
                    <a:pt x="744142" y="18297"/>
                  </a:lnTo>
                  <a:lnTo>
                    <a:pt x="679802" y="24645"/>
                  </a:lnTo>
                  <a:lnTo>
                    <a:pt x="617498" y="31849"/>
                  </a:lnTo>
                  <a:lnTo>
                    <a:pt x="557368" y="39880"/>
                  </a:lnTo>
                  <a:lnTo>
                    <a:pt x="499548" y="48704"/>
                  </a:lnTo>
                  <a:lnTo>
                    <a:pt x="444175" y="58289"/>
                  </a:lnTo>
                  <a:lnTo>
                    <a:pt x="391385" y="68605"/>
                  </a:lnTo>
                  <a:lnTo>
                    <a:pt x="341315" y="79619"/>
                  </a:lnTo>
                  <a:lnTo>
                    <a:pt x="294100" y="91299"/>
                  </a:lnTo>
                  <a:lnTo>
                    <a:pt x="249879" y="103613"/>
                  </a:lnTo>
                  <a:lnTo>
                    <a:pt x="208786" y="116530"/>
                  </a:lnTo>
                  <a:lnTo>
                    <a:pt x="170960" y="130018"/>
                  </a:lnTo>
                  <a:lnTo>
                    <a:pt x="105650" y="158578"/>
                  </a:lnTo>
                  <a:lnTo>
                    <a:pt x="55040" y="189039"/>
                  </a:lnTo>
                  <a:lnTo>
                    <a:pt x="20224" y="221147"/>
                  </a:lnTo>
                  <a:lnTo>
                    <a:pt x="0" y="271837"/>
                  </a:lnTo>
                  <a:lnTo>
                    <a:pt x="2292" y="289028"/>
                  </a:lnTo>
                  <a:lnTo>
                    <a:pt x="35590" y="338770"/>
                  </a:lnTo>
                  <a:lnTo>
                    <a:pt x="78439" y="370086"/>
                  </a:lnTo>
                  <a:lnTo>
                    <a:pt x="136535" y="399629"/>
                  </a:lnTo>
                  <a:lnTo>
                    <a:pt x="208786" y="427143"/>
                  </a:lnTo>
                  <a:lnTo>
                    <a:pt x="249879" y="440060"/>
                  </a:lnTo>
                  <a:lnTo>
                    <a:pt x="294100" y="452375"/>
                  </a:lnTo>
                  <a:lnTo>
                    <a:pt x="341315" y="464055"/>
                  </a:lnTo>
                  <a:lnTo>
                    <a:pt x="391385" y="475068"/>
                  </a:lnTo>
                  <a:lnTo>
                    <a:pt x="444175" y="485384"/>
                  </a:lnTo>
                  <a:lnTo>
                    <a:pt x="499548" y="494970"/>
                  </a:lnTo>
                  <a:lnTo>
                    <a:pt x="557368" y="503794"/>
                  </a:lnTo>
                  <a:lnTo>
                    <a:pt x="617498" y="511824"/>
                  </a:lnTo>
                  <a:lnTo>
                    <a:pt x="679802" y="519029"/>
                  </a:lnTo>
                  <a:lnTo>
                    <a:pt x="744142" y="525376"/>
                  </a:lnTo>
                  <a:lnTo>
                    <a:pt x="810384" y="530834"/>
                  </a:lnTo>
                  <a:lnTo>
                    <a:pt x="878389" y="535372"/>
                  </a:lnTo>
                  <a:lnTo>
                    <a:pt x="948022" y="538956"/>
                  </a:lnTo>
                  <a:lnTo>
                    <a:pt x="1019147" y="541556"/>
                  </a:lnTo>
                  <a:lnTo>
                    <a:pt x="1091625" y="543139"/>
                  </a:lnTo>
                  <a:lnTo>
                    <a:pt x="1165322" y="543674"/>
                  </a:lnTo>
                  <a:lnTo>
                    <a:pt x="1239019" y="543139"/>
                  </a:lnTo>
                  <a:lnTo>
                    <a:pt x="1311498" y="541556"/>
                  </a:lnTo>
                  <a:lnTo>
                    <a:pt x="1382622" y="538956"/>
                  </a:lnTo>
                  <a:lnTo>
                    <a:pt x="1452255" y="535372"/>
                  </a:lnTo>
                  <a:lnTo>
                    <a:pt x="1520260" y="530834"/>
                  </a:lnTo>
                  <a:lnTo>
                    <a:pt x="1586501" y="525376"/>
                  </a:lnTo>
                  <a:lnTo>
                    <a:pt x="1650842" y="519029"/>
                  </a:lnTo>
                  <a:lnTo>
                    <a:pt x="1713146" y="511824"/>
                  </a:lnTo>
                  <a:lnTo>
                    <a:pt x="1773276" y="503794"/>
                  </a:lnTo>
                  <a:lnTo>
                    <a:pt x="1831095" y="494970"/>
                  </a:lnTo>
                  <a:lnTo>
                    <a:pt x="1886469" y="485384"/>
                  </a:lnTo>
                  <a:lnTo>
                    <a:pt x="1939259" y="475068"/>
                  </a:lnTo>
                  <a:lnTo>
                    <a:pt x="1989329" y="464055"/>
                  </a:lnTo>
                  <a:lnTo>
                    <a:pt x="2036543" y="452375"/>
                  </a:lnTo>
                  <a:lnTo>
                    <a:pt x="2080765" y="440060"/>
                  </a:lnTo>
                  <a:lnTo>
                    <a:pt x="2121857" y="427143"/>
                  </a:lnTo>
                  <a:lnTo>
                    <a:pt x="2159684" y="413655"/>
                  </a:lnTo>
                  <a:lnTo>
                    <a:pt x="2224994" y="385095"/>
                  </a:lnTo>
                  <a:lnTo>
                    <a:pt x="2275603" y="354634"/>
                  </a:lnTo>
                  <a:lnTo>
                    <a:pt x="2310420" y="322527"/>
                  </a:lnTo>
                  <a:lnTo>
                    <a:pt x="2330644" y="271837"/>
                  </a:lnTo>
                  <a:lnTo>
                    <a:pt x="2328351" y="254645"/>
                  </a:lnTo>
                  <a:lnTo>
                    <a:pt x="2295054" y="204903"/>
                  </a:lnTo>
                  <a:lnTo>
                    <a:pt x="2252204" y="173587"/>
                  </a:lnTo>
                  <a:lnTo>
                    <a:pt x="2194108" y="144045"/>
                  </a:lnTo>
                  <a:lnTo>
                    <a:pt x="2121857" y="116530"/>
                  </a:lnTo>
                  <a:lnTo>
                    <a:pt x="2080765" y="103613"/>
                  </a:lnTo>
                  <a:lnTo>
                    <a:pt x="2036543" y="91299"/>
                  </a:lnTo>
                  <a:lnTo>
                    <a:pt x="1989329" y="79619"/>
                  </a:lnTo>
                  <a:lnTo>
                    <a:pt x="1939259" y="68605"/>
                  </a:lnTo>
                  <a:lnTo>
                    <a:pt x="1886469" y="58289"/>
                  </a:lnTo>
                  <a:lnTo>
                    <a:pt x="1831095" y="48704"/>
                  </a:lnTo>
                  <a:lnTo>
                    <a:pt x="1773276" y="39880"/>
                  </a:lnTo>
                  <a:lnTo>
                    <a:pt x="1713146" y="31849"/>
                  </a:lnTo>
                  <a:lnTo>
                    <a:pt x="1650842" y="24645"/>
                  </a:lnTo>
                  <a:lnTo>
                    <a:pt x="1586501" y="18297"/>
                  </a:lnTo>
                  <a:lnTo>
                    <a:pt x="1520260" y="12839"/>
                  </a:lnTo>
                  <a:lnTo>
                    <a:pt x="1452255" y="8302"/>
                  </a:lnTo>
                  <a:lnTo>
                    <a:pt x="1382622" y="4717"/>
                  </a:lnTo>
                  <a:lnTo>
                    <a:pt x="1311498" y="2117"/>
                  </a:lnTo>
                  <a:lnTo>
                    <a:pt x="1239019" y="534"/>
                  </a:lnTo>
                  <a:lnTo>
                    <a:pt x="1165322" y="0"/>
                  </a:lnTo>
                  <a:close/>
                </a:path>
              </a:pathLst>
            </a:custGeom>
            <a:solidFill>
              <a:schemeClr val="accent2"/>
            </a:solidFill>
          </p:spPr>
          <p:txBody>
            <a:bodyPr wrap="square" lIns="0" tIns="0" rIns="0" bIns="0" rtlCol="0"/>
            <a:lstStyle/>
            <a:p>
              <a:endParaRPr/>
            </a:p>
          </p:txBody>
        </p:sp>
        <p:sp>
          <p:nvSpPr>
            <p:cNvPr id="106" name="object 94">
              <a:extLst>
                <a:ext uri="{FF2B5EF4-FFF2-40B4-BE49-F238E27FC236}">
                  <a16:creationId xmlns:a16="http://schemas.microsoft.com/office/drawing/2014/main" id="{060484DF-BB90-6734-B946-109D804B96F0}"/>
                </a:ext>
              </a:extLst>
            </p:cNvPr>
            <p:cNvSpPr/>
            <p:nvPr/>
          </p:nvSpPr>
          <p:spPr>
            <a:xfrm>
              <a:off x="1618549" y="2645481"/>
              <a:ext cx="1565067" cy="1460189"/>
            </a:xfrm>
            <a:custGeom>
              <a:avLst/>
              <a:gdLst/>
              <a:ahLst/>
              <a:cxnLst/>
              <a:rect l="l" t="t" r="r" b="b"/>
              <a:pathLst>
                <a:path w="2331085" h="2174875">
                  <a:moveTo>
                    <a:pt x="2330644" y="271837"/>
                  </a:moveTo>
                  <a:lnTo>
                    <a:pt x="2310419" y="322527"/>
                  </a:lnTo>
                  <a:lnTo>
                    <a:pt x="2275603" y="354634"/>
                  </a:lnTo>
                  <a:lnTo>
                    <a:pt x="2224994" y="385095"/>
                  </a:lnTo>
                  <a:lnTo>
                    <a:pt x="2159683" y="413656"/>
                  </a:lnTo>
                  <a:lnTo>
                    <a:pt x="2121857" y="427143"/>
                  </a:lnTo>
                  <a:lnTo>
                    <a:pt x="2080764" y="440060"/>
                  </a:lnTo>
                  <a:lnTo>
                    <a:pt x="2036543" y="452375"/>
                  </a:lnTo>
                  <a:lnTo>
                    <a:pt x="1989329" y="464055"/>
                  </a:lnTo>
                  <a:lnTo>
                    <a:pt x="1939258" y="475069"/>
                  </a:lnTo>
                  <a:lnTo>
                    <a:pt x="1886468" y="485384"/>
                  </a:lnTo>
                  <a:lnTo>
                    <a:pt x="1831095" y="494970"/>
                  </a:lnTo>
                  <a:lnTo>
                    <a:pt x="1773275" y="503794"/>
                  </a:lnTo>
                  <a:lnTo>
                    <a:pt x="1713145" y="511824"/>
                  </a:lnTo>
                  <a:lnTo>
                    <a:pt x="1650842" y="519029"/>
                  </a:lnTo>
                  <a:lnTo>
                    <a:pt x="1586501" y="525376"/>
                  </a:lnTo>
                  <a:lnTo>
                    <a:pt x="1520260" y="530835"/>
                  </a:lnTo>
                  <a:lnTo>
                    <a:pt x="1452254" y="535372"/>
                  </a:lnTo>
                  <a:lnTo>
                    <a:pt x="1382621" y="538956"/>
                  </a:lnTo>
                  <a:lnTo>
                    <a:pt x="1311497" y="541556"/>
                  </a:lnTo>
                  <a:lnTo>
                    <a:pt x="1239018" y="543139"/>
                  </a:lnTo>
                  <a:lnTo>
                    <a:pt x="1165322" y="543674"/>
                  </a:lnTo>
                  <a:lnTo>
                    <a:pt x="1091625" y="543139"/>
                  </a:lnTo>
                  <a:lnTo>
                    <a:pt x="1019146" y="541556"/>
                  </a:lnTo>
                  <a:lnTo>
                    <a:pt x="948022" y="538956"/>
                  </a:lnTo>
                  <a:lnTo>
                    <a:pt x="878389" y="535372"/>
                  </a:lnTo>
                  <a:lnTo>
                    <a:pt x="810383" y="530835"/>
                  </a:lnTo>
                  <a:lnTo>
                    <a:pt x="744142" y="525376"/>
                  </a:lnTo>
                  <a:lnTo>
                    <a:pt x="679801" y="519029"/>
                  </a:lnTo>
                  <a:lnTo>
                    <a:pt x="617498" y="511824"/>
                  </a:lnTo>
                  <a:lnTo>
                    <a:pt x="557368" y="503794"/>
                  </a:lnTo>
                  <a:lnTo>
                    <a:pt x="499548" y="494970"/>
                  </a:lnTo>
                  <a:lnTo>
                    <a:pt x="444175" y="485384"/>
                  </a:lnTo>
                  <a:lnTo>
                    <a:pt x="391385" y="475069"/>
                  </a:lnTo>
                  <a:lnTo>
                    <a:pt x="341314" y="464055"/>
                  </a:lnTo>
                  <a:lnTo>
                    <a:pt x="294100" y="452375"/>
                  </a:lnTo>
                  <a:lnTo>
                    <a:pt x="249879" y="440060"/>
                  </a:lnTo>
                  <a:lnTo>
                    <a:pt x="208786" y="427143"/>
                  </a:lnTo>
                  <a:lnTo>
                    <a:pt x="170960" y="413656"/>
                  </a:lnTo>
                  <a:lnTo>
                    <a:pt x="105649" y="385095"/>
                  </a:lnTo>
                  <a:lnTo>
                    <a:pt x="55040" y="354634"/>
                  </a:lnTo>
                  <a:lnTo>
                    <a:pt x="20224" y="322527"/>
                  </a:lnTo>
                  <a:lnTo>
                    <a:pt x="0" y="271837"/>
                  </a:lnTo>
                  <a:lnTo>
                    <a:pt x="2292" y="254645"/>
                  </a:lnTo>
                  <a:lnTo>
                    <a:pt x="35590" y="204903"/>
                  </a:lnTo>
                  <a:lnTo>
                    <a:pt x="78439" y="173587"/>
                  </a:lnTo>
                  <a:lnTo>
                    <a:pt x="136535" y="144045"/>
                  </a:lnTo>
                  <a:lnTo>
                    <a:pt x="208786" y="116530"/>
                  </a:lnTo>
                  <a:lnTo>
                    <a:pt x="249879" y="103613"/>
                  </a:lnTo>
                  <a:lnTo>
                    <a:pt x="294100" y="91299"/>
                  </a:lnTo>
                  <a:lnTo>
                    <a:pt x="341314" y="79619"/>
                  </a:lnTo>
                  <a:lnTo>
                    <a:pt x="391385" y="68605"/>
                  </a:lnTo>
                  <a:lnTo>
                    <a:pt x="444175" y="58289"/>
                  </a:lnTo>
                  <a:lnTo>
                    <a:pt x="499548" y="48704"/>
                  </a:lnTo>
                  <a:lnTo>
                    <a:pt x="557368" y="39880"/>
                  </a:lnTo>
                  <a:lnTo>
                    <a:pt x="617498" y="31850"/>
                  </a:lnTo>
                  <a:lnTo>
                    <a:pt x="679801" y="24645"/>
                  </a:lnTo>
                  <a:lnTo>
                    <a:pt x="744142" y="18297"/>
                  </a:lnTo>
                  <a:lnTo>
                    <a:pt x="810383" y="12839"/>
                  </a:lnTo>
                  <a:lnTo>
                    <a:pt x="878389" y="8302"/>
                  </a:lnTo>
                  <a:lnTo>
                    <a:pt x="948022" y="4717"/>
                  </a:lnTo>
                  <a:lnTo>
                    <a:pt x="1019146" y="2117"/>
                  </a:lnTo>
                  <a:lnTo>
                    <a:pt x="1091625" y="534"/>
                  </a:lnTo>
                  <a:lnTo>
                    <a:pt x="1165322" y="0"/>
                  </a:lnTo>
                  <a:lnTo>
                    <a:pt x="1239018" y="534"/>
                  </a:lnTo>
                  <a:lnTo>
                    <a:pt x="1311497" y="2117"/>
                  </a:lnTo>
                  <a:lnTo>
                    <a:pt x="1382621" y="4717"/>
                  </a:lnTo>
                  <a:lnTo>
                    <a:pt x="1452254" y="8302"/>
                  </a:lnTo>
                  <a:lnTo>
                    <a:pt x="1520260" y="12839"/>
                  </a:lnTo>
                  <a:lnTo>
                    <a:pt x="1586501" y="18297"/>
                  </a:lnTo>
                  <a:lnTo>
                    <a:pt x="1650842" y="24645"/>
                  </a:lnTo>
                  <a:lnTo>
                    <a:pt x="1713145" y="31850"/>
                  </a:lnTo>
                  <a:lnTo>
                    <a:pt x="1773275" y="39880"/>
                  </a:lnTo>
                  <a:lnTo>
                    <a:pt x="1831095" y="48704"/>
                  </a:lnTo>
                  <a:lnTo>
                    <a:pt x="1886468" y="58289"/>
                  </a:lnTo>
                  <a:lnTo>
                    <a:pt x="1939258" y="68605"/>
                  </a:lnTo>
                  <a:lnTo>
                    <a:pt x="1989329" y="79619"/>
                  </a:lnTo>
                  <a:lnTo>
                    <a:pt x="2036543" y="91299"/>
                  </a:lnTo>
                  <a:lnTo>
                    <a:pt x="2080764" y="103613"/>
                  </a:lnTo>
                  <a:lnTo>
                    <a:pt x="2121857" y="116530"/>
                  </a:lnTo>
                  <a:lnTo>
                    <a:pt x="2159683" y="130018"/>
                  </a:lnTo>
                  <a:lnTo>
                    <a:pt x="2224994" y="158578"/>
                  </a:lnTo>
                  <a:lnTo>
                    <a:pt x="2275603" y="189040"/>
                  </a:lnTo>
                  <a:lnTo>
                    <a:pt x="2310419" y="221147"/>
                  </a:lnTo>
                  <a:lnTo>
                    <a:pt x="2330644" y="271837"/>
                  </a:lnTo>
                  <a:lnTo>
                    <a:pt x="2330644" y="1902869"/>
                  </a:lnTo>
                  <a:lnTo>
                    <a:pt x="2310419" y="1953558"/>
                  </a:lnTo>
                  <a:lnTo>
                    <a:pt x="2275603" y="1985665"/>
                  </a:lnTo>
                  <a:lnTo>
                    <a:pt x="2224994" y="2016127"/>
                  </a:lnTo>
                  <a:lnTo>
                    <a:pt x="2159683" y="2044687"/>
                  </a:lnTo>
                  <a:lnTo>
                    <a:pt x="2121857" y="2058175"/>
                  </a:lnTo>
                  <a:lnTo>
                    <a:pt x="2080764" y="2071092"/>
                  </a:lnTo>
                  <a:lnTo>
                    <a:pt x="2036543" y="2083406"/>
                  </a:lnTo>
                  <a:lnTo>
                    <a:pt x="1989329" y="2095086"/>
                  </a:lnTo>
                  <a:lnTo>
                    <a:pt x="1939258" y="2106100"/>
                  </a:lnTo>
                  <a:lnTo>
                    <a:pt x="1886468" y="2116416"/>
                  </a:lnTo>
                  <a:lnTo>
                    <a:pt x="1831095" y="2126001"/>
                  </a:lnTo>
                  <a:lnTo>
                    <a:pt x="1773275" y="2134825"/>
                  </a:lnTo>
                  <a:lnTo>
                    <a:pt x="1713145" y="2142855"/>
                  </a:lnTo>
                  <a:lnTo>
                    <a:pt x="1650842" y="2150060"/>
                  </a:lnTo>
                  <a:lnTo>
                    <a:pt x="1586501" y="2156408"/>
                  </a:lnTo>
                  <a:lnTo>
                    <a:pt x="1520260" y="2161866"/>
                  </a:lnTo>
                  <a:lnTo>
                    <a:pt x="1452254" y="2166403"/>
                  </a:lnTo>
                  <a:lnTo>
                    <a:pt x="1382621" y="2169988"/>
                  </a:lnTo>
                  <a:lnTo>
                    <a:pt x="1311497" y="2172588"/>
                  </a:lnTo>
                  <a:lnTo>
                    <a:pt x="1239018" y="2174171"/>
                  </a:lnTo>
                  <a:lnTo>
                    <a:pt x="1165322" y="2174706"/>
                  </a:lnTo>
                  <a:lnTo>
                    <a:pt x="1091625" y="2174171"/>
                  </a:lnTo>
                  <a:lnTo>
                    <a:pt x="1019146" y="2172588"/>
                  </a:lnTo>
                  <a:lnTo>
                    <a:pt x="948022" y="2169988"/>
                  </a:lnTo>
                  <a:lnTo>
                    <a:pt x="878389" y="2166403"/>
                  </a:lnTo>
                  <a:lnTo>
                    <a:pt x="810383" y="2161866"/>
                  </a:lnTo>
                  <a:lnTo>
                    <a:pt x="744142" y="2156408"/>
                  </a:lnTo>
                  <a:lnTo>
                    <a:pt x="679801" y="2150060"/>
                  </a:lnTo>
                  <a:lnTo>
                    <a:pt x="617498" y="2142855"/>
                  </a:lnTo>
                  <a:lnTo>
                    <a:pt x="557368" y="2134825"/>
                  </a:lnTo>
                  <a:lnTo>
                    <a:pt x="499548" y="2126001"/>
                  </a:lnTo>
                  <a:lnTo>
                    <a:pt x="444175" y="2116416"/>
                  </a:lnTo>
                  <a:lnTo>
                    <a:pt x="391385" y="2106100"/>
                  </a:lnTo>
                  <a:lnTo>
                    <a:pt x="341314" y="2095086"/>
                  </a:lnTo>
                  <a:lnTo>
                    <a:pt x="294100" y="2083406"/>
                  </a:lnTo>
                  <a:lnTo>
                    <a:pt x="249879" y="2071092"/>
                  </a:lnTo>
                  <a:lnTo>
                    <a:pt x="208786" y="2058175"/>
                  </a:lnTo>
                  <a:lnTo>
                    <a:pt x="170960" y="2044687"/>
                  </a:lnTo>
                  <a:lnTo>
                    <a:pt x="105649" y="2016127"/>
                  </a:lnTo>
                  <a:lnTo>
                    <a:pt x="55040" y="1985665"/>
                  </a:lnTo>
                  <a:lnTo>
                    <a:pt x="20224" y="1953558"/>
                  </a:lnTo>
                  <a:lnTo>
                    <a:pt x="0" y="1902869"/>
                  </a:lnTo>
                  <a:lnTo>
                    <a:pt x="0" y="271837"/>
                  </a:lnTo>
                </a:path>
              </a:pathLst>
            </a:custGeom>
            <a:ln w="15875">
              <a:solidFill>
                <a:schemeClr val="accent2">
                  <a:lumMod val="90000"/>
                </a:schemeClr>
              </a:solidFill>
            </a:ln>
          </p:spPr>
          <p:txBody>
            <a:bodyPr wrap="square" lIns="0" tIns="0" rIns="0" bIns="0" rtlCol="0"/>
            <a:lstStyle/>
            <a:p>
              <a:endParaRPr/>
            </a:p>
          </p:txBody>
        </p:sp>
        <p:sp>
          <p:nvSpPr>
            <p:cNvPr id="107" name="object 95">
              <a:extLst>
                <a:ext uri="{FF2B5EF4-FFF2-40B4-BE49-F238E27FC236}">
                  <a16:creationId xmlns:a16="http://schemas.microsoft.com/office/drawing/2014/main" id="{011662D6-B7B3-9286-CCB1-0D8BF84B9D94}"/>
                </a:ext>
              </a:extLst>
            </p:cNvPr>
            <p:cNvSpPr/>
            <p:nvPr/>
          </p:nvSpPr>
          <p:spPr>
            <a:xfrm>
              <a:off x="1836997" y="2695284"/>
              <a:ext cx="1128170" cy="226809"/>
            </a:xfrm>
            <a:custGeom>
              <a:avLst/>
              <a:gdLst/>
              <a:ahLst/>
              <a:cxnLst/>
              <a:rect l="l" t="t" r="r" b="b"/>
              <a:pathLst>
                <a:path w="1623695" h="337819">
                  <a:moveTo>
                    <a:pt x="811805" y="0"/>
                  </a:moveTo>
                  <a:lnTo>
                    <a:pt x="737914" y="689"/>
                  </a:lnTo>
                  <a:lnTo>
                    <a:pt x="665882" y="2718"/>
                  </a:lnTo>
                  <a:lnTo>
                    <a:pt x="595995" y="6027"/>
                  </a:lnTo>
                  <a:lnTo>
                    <a:pt x="528540" y="10556"/>
                  </a:lnTo>
                  <a:lnTo>
                    <a:pt x="463803" y="16246"/>
                  </a:lnTo>
                  <a:lnTo>
                    <a:pt x="402071" y="23037"/>
                  </a:lnTo>
                  <a:lnTo>
                    <a:pt x="343631" y="30870"/>
                  </a:lnTo>
                  <a:lnTo>
                    <a:pt x="288769" y="39685"/>
                  </a:lnTo>
                  <a:lnTo>
                    <a:pt x="237772" y="49422"/>
                  </a:lnTo>
                  <a:lnTo>
                    <a:pt x="190926" y="60022"/>
                  </a:lnTo>
                  <a:lnTo>
                    <a:pt x="148518" y="71426"/>
                  </a:lnTo>
                  <a:lnTo>
                    <a:pt x="110835" y="83573"/>
                  </a:lnTo>
                  <a:lnTo>
                    <a:pt x="50788" y="109860"/>
                  </a:lnTo>
                  <a:lnTo>
                    <a:pt x="13079" y="138408"/>
                  </a:lnTo>
                  <a:lnTo>
                    <a:pt x="0" y="168739"/>
                  </a:lnTo>
                  <a:lnTo>
                    <a:pt x="3317" y="184098"/>
                  </a:lnTo>
                  <a:lnTo>
                    <a:pt x="28998" y="213597"/>
                  </a:lnTo>
                  <a:lnTo>
                    <a:pt x="78163" y="241073"/>
                  </a:lnTo>
                  <a:lnTo>
                    <a:pt x="148518" y="266052"/>
                  </a:lnTo>
                  <a:lnTo>
                    <a:pt x="190926" y="277455"/>
                  </a:lnTo>
                  <a:lnTo>
                    <a:pt x="237772" y="288055"/>
                  </a:lnTo>
                  <a:lnTo>
                    <a:pt x="288769" y="297793"/>
                  </a:lnTo>
                  <a:lnTo>
                    <a:pt x="343631" y="306607"/>
                  </a:lnTo>
                  <a:lnTo>
                    <a:pt x="402071" y="314440"/>
                  </a:lnTo>
                  <a:lnTo>
                    <a:pt x="463803" y="321231"/>
                  </a:lnTo>
                  <a:lnTo>
                    <a:pt x="528540" y="326921"/>
                  </a:lnTo>
                  <a:lnTo>
                    <a:pt x="595995" y="331450"/>
                  </a:lnTo>
                  <a:lnTo>
                    <a:pt x="665882" y="334759"/>
                  </a:lnTo>
                  <a:lnTo>
                    <a:pt x="737914" y="336788"/>
                  </a:lnTo>
                  <a:lnTo>
                    <a:pt x="811805" y="337478"/>
                  </a:lnTo>
                  <a:lnTo>
                    <a:pt x="885696" y="336788"/>
                  </a:lnTo>
                  <a:lnTo>
                    <a:pt x="957728" y="334759"/>
                  </a:lnTo>
                  <a:lnTo>
                    <a:pt x="1027615" y="331450"/>
                  </a:lnTo>
                  <a:lnTo>
                    <a:pt x="1095070" y="326921"/>
                  </a:lnTo>
                  <a:lnTo>
                    <a:pt x="1159806" y="321231"/>
                  </a:lnTo>
                  <a:lnTo>
                    <a:pt x="1221538" y="314440"/>
                  </a:lnTo>
                  <a:lnTo>
                    <a:pt x="1279978" y="306607"/>
                  </a:lnTo>
                  <a:lnTo>
                    <a:pt x="1334840" y="297793"/>
                  </a:lnTo>
                  <a:lnTo>
                    <a:pt x="1385837" y="288055"/>
                  </a:lnTo>
                  <a:lnTo>
                    <a:pt x="1432683" y="277455"/>
                  </a:lnTo>
                  <a:lnTo>
                    <a:pt x="1475091" y="266052"/>
                  </a:lnTo>
                  <a:lnTo>
                    <a:pt x="1512774" y="253905"/>
                  </a:lnTo>
                  <a:lnTo>
                    <a:pt x="1572821" y="227618"/>
                  </a:lnTo>
                  <a:lnTo>
                    <a:pt x="1610530" y="199070"/>
                  </a:lnTo>
                  <a:lnTo>
                    <a:pt x="1623609" y="168739"/>
                  </a:lnTo>
                  <a:lnTo>
                    <a:pt x="1620292" y="153381"/>
                  </a:lnTo>
                  <a:lnTo>
                    <a:pt x="1594611" y="123882"/>
                  </a:lnTo>
                  <a:lnTo>
                    <a:pt x="1545446" y="96404"/>
                  </a:lnTo>
                  <a:lnTo>
                    <a:pt x="1475091" y="71426"/>
                  </a:lnTo>
                  <a:lnTo>
                    <a:pt x="1432683" y="60022"/>
                  </a:lnTo>
                  <a:lnTo>
                    <a:pt x="1385837" y="49422"/>
                  </a:lnTo>
                  <a:lnTo>
                    <a:pt x="1334840" y="39685"/>
                  </a:lnTo>
                  <a:lnTo>
                    <a:pt x="1279978" y="30870"/>
                  </a:lnTo>
                  <a:lnTo>
                    <a:pt x="1221538" y="23037"/>
                  </a:lnTo>
                  <a:lnTo>
                    <a:pt x="1159806" y="16246"/>
                  </a:lnTo>
                  <a:lnTo>
                    <a:pt x="1095070" y="10556"/>
                  </a:lnTo>
                  <a:lnTo>
                    <a:pt x="1027615" y="6027"/>
                  </a:lnTo>
                  <a:lnTo>
                    <a:pt x="957728" y="2718"/>
                  </a:lnTo>
                  <a:lnTo>
                    <a:pt x="885696" y="689"/>
                  </a:lnTo>
                  <a:lnTo>
                    <a:pt x="811805" y="0"/>
                  </a:lnTo>
                  <a:close/>
                </a:path>
              </a:pathLst>
            </a:custGeom>
            <a:solidFill>
              <a:schemeClr val="accent2">
                <a:lumMod val="75000"/>
              </a:schemeClr>
            </a:solidFill>
          </p:spPr>
          <p:txBody>
            <a:bodyPr wrap="square" lIns="0" tIns="0" rIns="0" bIns="0" rtlCol="0"/>
            <a:lstStyle/>
            <a:p>
              <a:endParaRPr/>
            </a:p>
          </p:txBody>
        </p:sp>
        <p:sp>
          <p:nvSpPr>
            <p:cNvPr id="108" name="object 96">
              <a:extLst>
                <a:ext uri="{FF2B5EF4-FFF2-40B4-BE49-F238E27FC236}">
                  <a16:creationId xmlns:a16="http://schemas.microsoft.com/office/drawing/2014/main" id="{4CDA6E65-D270-7BFC-3C0B-1A4D45AD747D}"/>
                </a:ext>
              </a:extLst>
            </p:cNvPr>
            <p:cNvSpPr/>
            <p:nvPr/>
          </p:nvSpPr>
          <p:spPr>
            <a:xfrm>
              <a:off x="2088017" y="2741478"/>
              <a:ext cx="626131" cy="95498"/>
            </a:xfrm>
            <a:custGeom>
              <a:avLst/>
              <a:gdLst/>
              <a:ahLst/>
              <a:cxnLst/>
              <a:rect l="l" t="t" r="r" b="b"/>
              <a:pathLst>
                <a:path w="850264" h="142239">
                  <a:moveTo>
                    <a:pt x="424973" y="0"/>
                  </a:moveTo>
                  <a:lnTo>
                    <a:pt x="348584" y="1142"/>
                  </a:lnTo>
                  <a:lnTo>
                    <a:pt x="276686" y="4436"/>
                  </a:lnTo>
                  <a:lnTo>
                    <a:pt x="210481" y="9681"/>
                  </a:lnTo>
                  <a:lnTo>
                    <a:pt x="151168" y="16677"/>
                  </a:lnTo>
                  <a:lnTo>
                    <a:pt x="99948" y="25223"/>
                  </a:lnTo>
                  <a:lnTo>
                    <a:pt x="58021" y="35120"/>
                  </a:lnTo>
                  <a:lnTo>
                    <a:pt x="6846" y="58163"/>
                  </a:lnTo>
                  <a:lnTo>
                    <a:pt x="0" y="70909"/>
                  </a:lnTo>
                  <a:lnTo>
                    <a:pt x="6846" y="83655"/>
                  </a:lnTo>
                  <a:lnTo>
                    <a:pt x="58021" y="106698"/>
                  </a:lnTo>
                  <a:lnTo>
                    <a:pt x="99948" y="116594"/>
                  </a:lnTo>
                  <a:lnTo>
                    <a:pt x="151168" y="125141"/>
                  </a:lnTo>
                  <a:lnTo>
                    <a:pt x="210481" y="132137"/>
                  </a:lnTo>
                  <a:lnTo>
                    <a:pt x="276686" y="137382"/>
                  </a:lnTo>
                  <a:lnTo>
                    <a:pt x="348584" y="140675"/>
                  </a:lnTo>
                  <a:lnTo>
                    <a:pt x="424973" y="141818"/>
                  </a:lnTo>
                  <a:lnTo>
                    <a:pt x="501363" y="140675"/>
                  </a:lnTo>
                  <a:lnTo>
                    <a:pt x="573260" y="137382"/>
                  </a:lnTo>
                  <a:lnTo>
                    <a:pt x="639465" y="132137"/>
                  </a:lnTo>
                  <a:lnTo>
                    <a:pt x="698778" y="125141"/>
                  </a:lnTo>
                  <a:lnTo>
                    <a:pt x="749998" y="116594"/>
                  </a:lnTo>
                  <a:lnTo>
                    <a:pt x="791925" y="106698"/>
                  </a:lnTo>
                  <a:lnTo>
                    <a:pt x="843099" y="83655"/>
                  </a:lnTo>
                  <a:lnTo>
                    <a:pt x="849946" y="70909"/>
                  </a:lnTo>
                  <a:lnTo>
                    <a:pt x="843099" y="58163"/>
                  </a:lnTo>
                  <a:lnTo>
                    <a:pt x="791925" y="35120"/>
                  </a:lnTo>
                  <a:lnTo>
                    <a:pt x="749998" y="25223"/>
                  </a:lnTo>
                  <a:lnTo>
                    <a:pt x="698778" y="16677"/>
                  </a:lnTo>
                  <a:lnTo>
                    <a:pt x="639465" y="9681"/>
                  </a:lnTo>
                  <a:lnTo>
                    <a:pt x="573260" y="4436"/>
                  </a:lnTo>
                  <a:lnTo>
                    <a:pt x="501363" y="1142"/>
                  </a:lnTo>
                  <a:lnTo>
                    <a:pt x="424973" y="0"/>
                  </a:lnTo>
                  <a:close/>
                </a:path>
              </a:pathLst>
            </a:custGeom>
            <a:solidFill>
              <a:schemeClr val="accent2">
                <a:lumMod val="50000"/>
              </a:schemeClr>
            </a:solidFill>
          </p:spPr>
          <p:txBody>
            <a:bodyPr wrap="square" lIns="0" tIns="0" rIns="0" bIns="0" rtlCol="0"/>
            <a:lstStyle/>
            <a:p>
              <a:endParaRPr dirty="0"/>
            </a:p>
          </p:txBody>
        </p:sp>
        <p:pic>
          <p:nvPicPr>
            <p:cNvPr id="109" name="object 97">
              <a:extLst>
                <a:ext uri="{FF2B5EF4-FFF2-40B4-BE49-F238E27FC236}">
                  <a16:creationId xmlns:a16="http://schemas.microsoft.com/office/drawing/2014/main" id="{94F15344-34FA-765B-7298-9F6DFE0F4C64}"/>
                </a:ext>
              </a:extLst>
            </p:cNvPr>
            <p:cNvPicPr/>
            <p:nvPr/>
          </p:nvPicPr>
          <p:blipFill>
            <a:blip r:embed="rId5" cstate="print"/>
            <a:stretch>
              <a:fillRect/>
            </a:stretch>
          </p:blipFill>
          <p:spPr>
            <a:xfrm>
              <a:off x="1912679" y="3306745"/>
              <a:ext cx="997869" cy="317118"/>
            </a:xfrm>
            <a:prstGeom prst="rect">
              <a:avLst/>
            </a:prstGeom>
          </p:spPr>
        </p:pic>
      </p:grpSp>
      <p:sp>
        <p:nvSpPr>
          <p:cNvPr id="207" name="テキスト ボックス 206">
            <a:extLst>
              <a:ext uri="{FF2B5EF4-FFF2-40B4-BE49-F238E27FC236}">
                <a16:creationId xmlns:a16="http://schemas.microsoft.com/office/drawing/2014/main" id="{665288AF-A73C-DB72-4697-61FE77EDF5B0}"/>
              </a:ext>
            </a:extLst>
          </p:cNvPr>
          <p:cNvSpPr txBox="1"/>
          <p:nvPr/>
        </p:nvSpPr>
        <p:spPr>
          <a:xfrm rot="10800000">
            <a:off x="6163476" y="3453606"/>
            <a:ext cx="2222223" cy="1129960"/>
          </a:xfrm>
          <a:prstGeom prst="round2SameRect">
            <a:avLst>
              <a:gd name="adj1" fmla="val 11211"/>
              <a:gd name="adj2" fmla="val 0"/>
            </a:avLst>
          </a:prstGeom>
          <a:solidFill>
            <a:srgbClr val="FFFFFF"/>
          </a:solidFill>
        </p:spPr>
        <p:txBody>
          <a:bodyPr wrap="square" lIns="180000" rtlCol="0" anchor="ctr">
            <a:noAutofit/>
          </a:bodyPr>
          <a:lstStyle/>
          <a:p>
            <a:pPr>
              <a:lnSpc>
                <a:spcPct val="110000"/>
              </a:lnSpc>
            </a:pPr>
            <a:endParaRPr kumimoji="1" lang="ja-JP" altLang="en-US" sz="1100" dirty="0">
              <a:solidFill>
                <a:schemeClr val="accent3"/>
              </a:solidFill>
              <a:latin typeface="メイリオ" panose="020B0604030504040204" pitchFamily="50" charset="-128"/>
              <a:ea typeface="メイリオ" panose="020B0604030504040204" pitchFamily="50" charset="-128"/>
            </a:endParaRPr>
          </a:p>
        </p:txBody>
      </p:sp>
      <p:sp>
        <p:nvSpPr>
          <p:cNvPr id="203" name="テキスト ボックス 202">
            <a:extLst>
              <a:ext uri="{FF2B5EF4-FFF2-40B4-BE49-F238E27FC236}">
                <a16:creationId xmlns:a16="http://schemas.microsoft.com/office/drawing/2014/main" id="{B4A63686-70F3-6AF3-9067-6D0B55407139}"/>
              </a:ext>
            </a:extLst>
          </p:cNvPr>
          <p:cNvSpPr txBox="1"/>
          <p:nvPr/>
        </p:nvSpPr>
        <p:spPr>
          <a:xfrm>
            <a:off x="7199660" y="3629076"/>
            <a:ext cx="1035299" cy="543563"/>
          </a:xfrm>
          <a:custGeom>
            <a:avLst/>
            <a:gdLst>
              <a:gd name="connsiteX0" fmla="*/ 172651 w 1035299"/>
              <a:gd name="connsiteY0" fmla="*/ 0 h 422242"/>
              <a:gd name="connsiteX1" fmla="*/ 964924 w 1035299"/>
              <a:gd name="connsiteY1" fmla="*/ 0 h 422242"/>
              <a:gd name="connsiteX2" fmla="*/ 1035299 w 1035299"/>
              <a:gd name="connsiteY2" fmla="*/ 70375 h 422242"/>
              <a:gd name="connsiteX3" fmla="*/ 1035299 w 1035299"/>
              <a:gd name="connsiteY3" fmla="*/ 351867 h 422242"/>
              <a:gd name="connsiteX4" fmla="*/ 964924 w 1035299"/>
              <a:gd name="connsiteY4" fmla="*/ 422242 h 422242"/>
              <a:gd name="connsiteX5" fmla="*/ 172651 w 1035299"/>
              <a:gd name="connsiteY5" fmla="*/ 422242 h 422242"/>
              <a:gd name="connsiteX6" fmla="*/ 102276 w 1035299"/>
              <a:gd name="connsiteY6" fmla="*/ 351867 h 422242"/>
              <a:gd name="connsiteX7" fmla="*/ 102276 w 1035299"/>
              <a:gd name="connsiteY7" fmla="*/ 178445 h 422242"/>
              <a:gd name="connsiteX8" fmla="*/ 0 w 1035299"/>
              <a:gd name="connsiteY8" fmla="*/ 140356 h 422242"/>
              <a:gd name="connsiteX9" fmla="*/ 102276 w 1035299"/>
              <a:gd name="connsiteY9" fmla="*/ 102266 h 422242"/>
              <a:gd name="connsiteX10" fmla="*/ 102276 w 1035299"/>
              <a:gd name="connsiteY10" fmla="*/ 70375 h 422242"/>
              <a:gd name="connsiteX11" fmla="*/ 172651 w 1035299"/>
              <a:gd name="connsiteY11" fmla="*/ 0 h 42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299" h="422242">
                <a:moveTo>
                  <a:pt x="172651" y="0"/>
                </a:moveTo>
                <a:lnTo>
                  <a:pt x="964924" y="0"/>
                </a:lnTo>
                <a:cubicBezTo>
                  <a:pt x="1003791" y="0"/>
                  <a:pt x="1035299" y="31508"/>
                  <a:pt x="1035299" y="70375"/>
                </a:cubicBezTo>
                <a:lnTo>
                  <a:pt x="1035299" y="351867"/>
                </a:lnTo>
                <a:cubicBezTo>
                  <a:pt x="1035299" y="390734"/>
                  <a:pt x="1003791" y="422242"/>
                  <a:pt x="964924" y="422242"/>
                </a:cubicBezTo>
                <a:lnTo>
                  <a:pt x="172651" y="422242"/>
                </a:lnTo>
                <a:cubicBezTo>
                  <a:pt x="133784" y="422242"/>
                  <a:pt x="102276" y="390734"/>
                  <a:pt x="102276" y="351867"/>
                </a:cubicBezTo>
                <a:lnTo>
                  <a:pt x="102276" y="178445"/>
                </a:lnTo>
                <a:lnTo>
                  <a:pt x="0" y="140356"/>
                </a:lnTo>
                <a:lnTo>
                  <a:pt x="102276" y="102266"/>
                </a:lnTo>
                <a:lnTo>
                  <a:pt x="102276" y="70375"/>
                </a:lnTo>
                <a:cubicBezTo>
                  <a:pt x="102276" y="31508"/>
                  <a:pt x="133784" y="0"/>
                  <a:pt x="172651" y="0"/>
                </a:cubicBezTo>
                <a:close/>
              </a:path>
            </a:pathLst>
          </a:custGeom>
          <a:solidFill>
            <a:schemeClr val="accent2"/>
          </a:solidFill>
          <a:effectLst>
            <a:outerShdw blurRad="25400" dist="12700" dir="2700000" algn="tl" rotWithShape="0">
              <a:schemeClr val="accent6">
                <a:lumMod val="75000"/>
                <a:alpha val="40000"/>
              </a:schemeClr>
            </a:outerShdw>
          </a:effectLst>
        </p:spPr>
        <p:txBody>
          <a:bodyPr wrap="square" lIns="216000" tIns="72000" rtlCol="0" anchor="ctr">
            <a:noAutofit/>
          </a:bodyPr>
          <a:lstStyle/>
          <a:p>
            <a:pPr algn="ctr"/>
            <a:r>
              <a:rPr kumimoji="1" lang="ja-JP" altLang="en-US" sz="1100" b="1" dirty="0">
                <a:solidFill>
                  <a:schemeClr val="accent6"/>
                </a:solidFill>
                <a:latin typeface="メイリオ" panose="020B0604030504040204" pitchFamily="50" charset="-128"/>
                <a:ea typeface="メイリオ" panose="020B0604030504040204" pitchFamily="50" charset="-128"/>
              </a:rPr>
              <a:t>健康＆節約</a:t>
            </a:r>
            <a:endParaRPr kumimoji="1" lang="en-US" altLang="ja-JP" sz="1100" b="1" dirty="0">
              <a:solidFill>
                <a:schemeClr val="accent6"/>
              </a:solidFill>
              <a:latin typeface="メイリオ" panose="020B0604030504040204" pitchFamily="50" charset="-128"/>
              <a:ea typeface="メイリオ" panose="020B0604030504040204" pitchFamily="50" charset="-128"/>
            </a:endParaRPr>
          </a:p>
          <a:p>
            <a:pPr algn="ctr"/>
            <a:r>
              <a:rPr kumimoji="1" lang="ja-JP" altLang="en-US" sz="1000" b="1" dirty="0">
                <a:solidFill>
                  <a:schemeClr val="accent3"/>
                </a:solidFill>
                <a:latin typeface="メイリオ" panose="020B0604030504040204" pitchFamily="50" charset="-128"/>
                <a:ea typeface="メイリオ" panose="020B0604030504040204" pitchFamily="50" charset="-128"/>
              </a:rPr>
              <a:t>志向</a:t>
            </a:r>
          </a:p>
        </p:txBody>
      </p:sp>
      <p:pic>
        <p:nvPicPr>
          <p:cNvPr id="201" name="図 200">
            <a:extLst>
              <a:ext uri="{FF2B5EF4-FFF2-40B4-BE49-F238E27FC236}">
                <a16:creationId xmlns:a16="http://schemas.microsoft.com/office/drawing/2014/main" id="{1279CB24-E9AF-0CC5-E3DA-18D3AA295C56}"/>
              </a:ext>
            </a:extLst>
          </p:cNvPr>
          <p:cNvPicPr>
            <a:picLocks noChangeAspect="1"/>
          </p:cNvPicPr>
          <p:nvPr/>
        </p:nvPicPr>
        <p:blipFill>
          <a:blip r:embed="rId6"/>
          <a:stretch>
            <a:fillRect/>
          </a:stretch>
        </p:blipFill>
        <p:spPr>
          <a:xfrm>
            <a:off x="6312540" y="2182794"/>
            <a:ext cx="474952" cy="280315"/>
          </a:xfrm>
          <a:prstGeom prst="rect">
            <a:avLst/>
          </a:prstGeom>
        </p:spPr>
      </p:pic>
      <p:sp>
        <p:nvSpPr>
          <p:cNvPr id="204" name="テキスト ボックス 203">
            <a:extLst>
              <a:ext uri="{FF2B5EF4-FFF2-40B4-BE49-F238E27FC236}">
                <a16:creationId xmlns:a16="http://schemas.microsoft.com/office/drawing/2014/main" id="{50407020-339E-632E-BABE-D911ABA6E1F9}"/>
              </a:ext>
            </a:extLst>
          </p:cNvPr>
          <p:cNvSpPr txBox="1"/>
          <p:nvPr/>
        </p:nvSpPr>
        <p:spPr>
          <a:xfrm>
            <a:off x="8621896" y="2693787"/>
            <a:ext cx="2778223" cy="756000"/>
          </a:xfrm>
          <a:prstGeom prst="round2SameRect">
            <a:avLst>
              <a:gd name="adj1" fmla="val 12120"/>
              <a:gd name="adj2" fmla="val 0"/>
            </a:avLst>
          </a:prstGeom>
          <a:solidFill>
            <a:schemeClr val="accent2">
              <a:lumMod val="90000"/>
            </a:schemeClr>
          </a:solidFill>
        </p:spPr>
        <p:txBody>
          <a:bodyPr wrap="square" lIns="180000" rtlCol="0" anchor="ctr">
            <a:noAutofit/>
          </a:bodyPr>
          <a:lstStyle/>
          <a:p>
            <a:pPr>
              <a:lnSpc>
                <a:spcPct val="110000"/>
              </a:lnSpc>
            </a:pPr>
            <a:r>
              <a:rPr kumimoji="1" lang="ja-JP" altLang="en-US" sz="1100">
                <a:solidFill>
                  <a:schemeClr val="accent3"/>
                </a:solidFill>
                <a:latin typeface="メイリオ" panose="020B0604030504040204" pitchFamily="50" charset="-128"/>
                <a:ea typeface="メイリオ" panose="020B0604030504040204" pitchFamily="50" charset="-128"/>
              </a:rPr>
              <a:t>ターゲットの</a:t>
            </a:r>
            <a:r>
              <a:rPr kumimoji="1" lang="ja-JP" altLang="en-US" sz="1100" b="1">
                <a:solidFill>
                  <a:schemeClr val="accent3"/>
                </a:solidFill>
                <a:latin typeface="メイリオ" panose="020B0604030504040204" pitchFamily="50" charset="-128"/>
                <a:ea typeface="メイリオ" panose="020B0604030504040204" pitchFamily="50" charset="-128"/>
              </a:rPr>
              <a:t>関心ごとをフック</a:t>
            </a:r>
            <a:r>
              <a:rPr kumimoji="1" lang="ja-JP" altLang="en-US" sz="1100">
                <a:solidFill>
                  <a:schemeClr val="accent3"/>
                </a:solidFill>
                <a:latin typeface="メイリオ" panose="020B0604030504040204" pitchFamily="50" charset="-128"/>
                <a:ea typeface="メイリオ" panose="020B0604030504040204" pitchFamily="50" charset="-128"/>
              </a:rPr>
              <a:t>に集客し、コンテンツの文脈に沿って</a:t>
            </a:r>
            <a:r>
              <a:rPr kumimoji="1" lang="ja-JP" altLang="en-US" sz="1100" b="1">
                <a:solidFill>
                  <a:schemeClr val="accent3"/>
                </a:solidFill>
                <a:latin typeface="メイリオ" panose="020B0604030504040204" pitchFamily="50" charset="-128"/>
                <a:ea typeface="メイリオ" panose="020B0604030504040204" pitchFamily="50" charset="-128"/>
              </a:rPr>
              <a:t>商品</a:t>
            </a:r>
            <a:br>
              <a:rPr kumimoji="1" lang="en-US" altLang="ja-JP" sz="1100" b="1" dirty="0">
                <a:solidFill>
                  <a:schemeClr val="accent3"/>
                </a:solidFill>
                <a:latin typeface="メイリオ" panose="020B0604030504040204" pitchFamily="50" charset="-128"/>
                <a:ea typeface="メイリオ" panose="020B0604030504040204" pitchFamily="50" charset="-128"/>
              </a:rPr>
            </a:br>
            <a:r>
              <a:rPr kumimoji="1" lang="ja-JP" altLang="en-US" sz="1100" b="1">
                <a:solidFill>
                  <a:schemeClr val="accent3"/>
                </a:solidFill>
                <a:latin typeface="メイリオ" panose="020B0604030504040204" pitchFamily="50" charset="-128"/>
                <a:ea typeface="メイリオ" panose="020B0604030504040204" pitchFamily="50" charset="-128"/>
              </a:rPr>
              <a:t>ベネフィットを訴求</a:t>
            </a:r>
            <a:endParaRPr kumimoji="1" lang="ja-JP" altLang="en-US" sz="1100" b="1" dirty="0">
              <a:solidFill>
                <a:schemeClr val="accent3"/>
              </a:solidFill>
              <a:latin typeface="メイリオ" panose="020B0604030504040204" pitchFamily="50" charset="-128"/>
              <a:ea typeface="メイリオ" panose="020B0604030504040204" pitchFamily="50" charset="-128"/>
            </a:endParaRPr>
          </a:p>
        </p:txBody>
      </p:sp>
      <p:sp>
        <p:nvSpPr>
          <p:cNvPr id="205" name="直角三角形 204">
            <a:extLst>
              <a:ext uri="{FF2B5EF4-FFF2-40B4-BE49-F238E27FC236}">
                <a16:creationId xmlns:a16="http://schemas.microsoft.com/office/drawing/2014/main" id="{E9CA07BB-4CD1-306F-FCF8-9AF7AF7622AA}"/>
              </a:ext>
            </a:extLst>
          </p:cNvPr>
          <p:cNvSpPr/>
          <p:nvPr/>
        </p:nvSpPr>
        <p:spPr>
          <a:xfrm rot="13500000">
            <a:off x="8384471" y="3388835"/>
            <a:ext cx="139055" cy="139055"/>
          </a:xfrm>
          <a:prstGeom prst="r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9" name="正方形/長方形 208">
            <a:extLst>
              <a:ext uri="{FF2B5EF4-FFF2-40B4-BE49-F238E27FC236}">
                <a16:creationId xmlns:a16="http://schemas.microsoft.com/office/drawing/2014/main" id="{31CFE216-303D-3F1B-5FC0-21ACC32769ED}"/>
              </a:ext>
            </a:extLst>
          </p:cNvPr>
          <p:cNvSpPr/>
          <p:nvPr/>
        </p:nvSpPr>
        <p:spPr>
          <a:xfrm>
            <a:off x="486676" y="4946020"/>
            <a:ext cx="488591" cy="1615118"/>
          </a:xfrm>
          <a:prstGeom prst="rect">
            <a:avLst/>
          </a:prstGeom>
          <a:solidFill>
            <a:srgbClr val="F6B6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rgbClr val="FFFFFF"/>
                </a:solidFill>
                <a:latin typeface="Meiryo" panose="020B0604030504040204" pitchFamily="34" charset="-128"/>
                <a:ea typeface="Meiryo" panose="020B0604030504040204" pitchFamily="34" charset="-128"/>
              </a:rPr>
              <a:t>特化型メディア</a:t>
            </a:r>
          </a:p>
        </p:txBody>
      </p:sp>
      <p:grpSp>
        <p:nvGrpSpPr>
          <p:cNvPr id="215" name="グループ化 214">
            <a:extLst>
              <a:ext uri="{FF2B5EF4-FFF2-40B4-BE49-F238E27FC236}">
                <a16:creationId xmlns:a16="http://schemas.microsoft.com/office/drawing/2014/main" id="{FFD08A57-19D2-9166-18B1-F7C88D7935B5}"/>
              </a:ext>
            </a:extLst>
          </p:cNvPr>
          <p:cNvGrpSpPr>
            <a:grpSpLocks noChangeAspect="1"/>
          </p:cNvGrpSpPr>
          <p:nvPr/>
        </p:nvGrpSpPr>
        <p:grpSpPr>
          <a:xfrm>
            <a:off x="4730120" y="5490765"/>
            <a:ext cx="500348" cy="523469"/>
            <a:chOff x="4505326" y="2604452"/>
            <a:chExt cx="203132" cy="212519"/>
          </a:xfrm>
        </p:grpSpPr>
        <p:sp>
          <p:nvSpPr>
            <p:cNvPr id="216" name="山形 215">
              <a:extLst>
                <a:ext uri="{FF2B5EF4-FFF2-40B4-BE49-F238E27FC236}">
                  <a16:creationId xmlns:a16="http://schemas.microsoft.com/office/drawing/2014/main" id="{4EC67AB2-D14F-746D-9635-F2448AD663B8}"/>
                </a:ext>
              </a:extLst>
            </p:cNvPr>
            <p:cNvSpPr/>
            <p:nvPr/>
          </p:nvSpPr>
          <p:spPr>
            <a:xfrm>
              <a:off x="4591917" y="2604452"/>
              <a:ext cx="116541" cy="212519"/>
            </a:xfrm>
            <a:prstGeom prst="chevron">
              <a:avLst>
                <a:gd name="adj" fmla="val 62863"/>
              </a:avLst>
            </a:prstGeom>
            <a:solidFill>
              <a:schemeClr val="tx1">
                <a:lumMod val="50000"/>
                <a:lumOff val="5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sp>
          <p:nvSpPr>
            <p:cNvPr id="217" name="山形 216">
              <a:extLst>
                <a:ext uri="{FF2B5EF4-FFF2-40B4-BE49-F238E27FC236}">
                  <a16:creationId xmlns:a16="http://schemas.microsoft.com/office/drawing/2014/main" id="{09C0275F-E1E4-0DCE-21B7-4F4D20BB3070}"/>
                </a:ext>
              </a:extLst>
            </p:cNvPr>
            <p:cNvSpPr/>
            <p:nvPr/>
          </p:nvSpPr>
          <p:spPr>
            <a:xfrm>
              <a:off x="4505326" y="2604452"/>
              <a:ext cx="116541" cy="212519"/>
            </a:xfrm>
            <a:prstGeom prst="chevron">
              <a:avLst>
                <a:gd name="adj" fmla="val 62863"/>
              </a:avLst>
            </a:prstGeom>
            <a:solidFill>
              <a:schemeClr val="bg2">
                <a:lumMod val="9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D4350B"/>
                </a:solidFill>
                <a:effectLst/>
                <a:uLnTx/>
                <a:uFillTx/>
                <a:latin typeface="游ゴシック" panose="020F0502020204030204"/>
                <a:ea typeface="游ゴシック" panose="020B0400000000000000" pitchFamily="34" charset="-128"/>
                <a:cs typeface="+mn-cs"/>
                <a:sym typeface="Arial"/>
              </a:endParaRPr>
            </a:p>
          </p:txBody>
        </p:sp>
      </p:grpSp>
      <p:pic>
        <p:nvPicPr>
          <p:cNvPr id="5" name="Picture 8">
            <a:extLst>
              <a:ext uri="{FF2B5EF4-FFF2-40B4-BE49-F238E27FC236}">
                <a16:creationId xmlns:a16="http://schemas.microsoft.com/office/drawing/2014/main" id="{1FA2B3B0-EC8F-2813-C617-9ECF020714A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77856" y="5130619"/>
            <a:ext cx="1143969" cy="309979"/>
          </a:xfrm>
          <a:prstGeom prst="rect">
            <a:avLst/>
          </a:prstGeom>
          <a:noFill/>
          <a:extLst>
            <a:ext uri="{909E8E84-426E-40DD-AFC4-6F175D3DCCD1}">
              <a14:hiddenFill xmlns:a14="http://schemas.microsoft.com/office/drawing/2010/main">
                <a:solidFill>
                  <a:srgbClr val="FFFFFF"/>
                </a:solidFill>
              </a14:hiddenFill>
            </a:ext>
          </a:extLst>
        </p:spPr>
      </p:pic>
      <p:pic>
        <p:nvPicPr>
          <p:cNvPr id="10" name="図 9" descr="ロゴ が含まれている画像&#10;&#10;自動的に生成された説明">
            <a:extLst>
              <a:ext uri="{FF2B5EF4-FFF2-40B4-BE49-F238E27FC236}">
                <a16:creationId xmlns:a16="http://schemas.microsoft.com/office/drawing/2014/main" id="{4EB9EB81-DD69-B0F2-7C56-270F8BC0790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244098" y="5592851"/>
            <a:ext cx="1151163" cy="223157"/>
          </a:xfrm>
          <a:prstGeom prst="rect">
            <a:avLst/>
          </a:prstGeom>
        </p:spPr>
      </p:pic>
      <p:pic>
        <p:nvPicPr>
          <p:cNvPr id="11" name="図 3" descr="テキスト, ロゴ&#10;&#10;説明は自動で生成されたものです">
            <a:extLst>
              <a:ext uri="{FF2B5EF4-FFF2-40B4-BE49-F238E27FC236}">
                <a16:creationId xmlns:a16="http://schemas.microsoft.com/office/drawing/2014/main" id="{AFE0575F-868B-ED9F-0C1F-F585FEB2E23A}"/>
              </a:ext>
            </a:extLst>
          </p:cNvPr>
          <p:cNvPicPr>
            <a:picLocks noChangeAspect="1"/>
          </p:cNvPicPr>
          <p:nvPr/>
        </p:nvPicPr>
        <p:blipFill>
          <a:blip r:embed="rId9"/>
          <a:stretch>
            <a:fillRect/>
          </a:stretch>
        </p:blipFill>
        <p:spPr>
          <a:xfrm>
            <a:off x="10253209" y="5921129"/>
            <a:ext cx="1068616" cy="448295"/>
          </a:xfrm>
          <a:prstGeom prst="rect">
            <a:avLst/>
          </a:prstGeom>
        </p:spPr>
      </p:pic>
      <p:pic>
        <p:nvPicPr>
          <p:cNvPr id="30" name="図 29">
            <a:extLst>
              <a:ext uri="{FF2B5EF4-FFF2-40B4-BE49-F238E27FC236}">
                <a16:creationId xmlns:a16="http://schemas.microsoft.com/office/drawing/2014/main" id="{D3707C6D-CCAD-E50F-287F-80D0345B237A}"/>
              </a:ext>
            </a:extLst>
          </p:cNvPr>
          <p:cNvPicPr>
            <a:picLocks noChangeAspect="1"/>
          </p:cNvPicPr>
          <p:nvPr/>
        </p:nvPicPr>
        <p:blipFill>
          <a:blip r:embed="rId10"/>
          <a:stretch>
            <a:fillRect/>
          </a:stretch>
        </p:blipFill>
        <p:spPr>
          <a:xfrm>
            <a:off x="2552995" y="5660140"/>
            <a:ext cx="587654" cy="394961"/>
          </a:xfrm>
          <a:prstGeom prst="rect">
            <a:avLst/>
          </a:prstGeom>
        </p:spPr>
      </p:pic>
      <p:sp>
        <p:nvSpPr>
          <p:cNvPr id="32" name="テキスト ボックス 31">
            <a:extLst>
              <a:ext uri="{FF2B5EF4-FFF2-40B4-BE49-F238E27FC236}">
                <a16:creationId xmlns:a16="http://schemas.microsoft.com/office/drawing/2014/main" id="{3ABAC35B-E4F6-B2CD-7A7D-6D9EBE628357}"/>
              </a:ext>
            </a:extLst>
          </p:cNvPr>
          <p:cNvSpPr txBox="1"/>
          <p:nvPr/>
        </p:nvSpPr>
        <p:spPr>
          <a:xfrm>
            <a:off x="2546420" y="5458342"/>
            <a:ext cx="637965" cy="262962"/>
          </a:xfrm>
          <a:prstGeom prst="roundRect">
            <a:avLst>
              <a:gd name="adj" fmla="val 0"/>
            </a:avLst>
          </a:prstGeom>
          <a:noFill/>
        </p:spPr>
        <p:txBody>
          <a:bodyPr wrap="none" tIns="72000" rtlCol="0" anchor="ctr">
            <a:noAutofit/>
          </a:bodyPr>
          <a:lstStyle/>
          <a:p>
            <a:pPr algn="ctr"/>
            <a:r>
              <a:rPr lang="ja-JP" altLang="en-US" sz="1000" b="1">
                <a:solidFill>
                  <a:schemeClr val="accent3"/>
                </a:solidFill>
                <a:latin typeface="メイリオ" panose="020B0604030504040204" pitchFamily="50" charset="-128"/>
                <a:ea typeface="メイリオ" panose="020B0604030504040204" pitchFamily="50" charset="-128"/>
              </a:rPr>
              <a:t>マッチング</a:t>
            </a:r>
            <a:endParaRPr lang="en-US" altLang="ja-JP" sz="1000" b="1" dirty="0">
              <a:solidFill>
                <a:schemeClr val="accent3"/>
              </a:solidFill>
              <a:latin typeface="メイリオ" panose="020B0604030504040204" pitchFamily="50" charset="-128"/>
              <a:ea typeface="メイリオ" panose="020B0604030504040204" pitchFamily="50" charset="-128"/>
            </a:endParaRPr>
          </a:p>
        </p:txBody>
      </p:sp>
      <p:pic>
        <p:nvPicPr>
          <p:cNvPr id="39" name="グラフィックス 38" descr="持続可能性 単色塗りつぶし">
            <a:extLst>
              <a:ext uri="{FF2B5EF4-FFF2-40B4-BE49-F238E27FC236}">
                <a16:creationId xmlns:a16="http://schemas.microsoft.com/office/drawing/2014/main" id="{8F433DF6-2890-7996-A91B-11B7B7DDCEE5}"/>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113179" y="5682439"/>
            <a:ext cx="252000" cy="252000"/>
          </a:xfrm>
          <a:prstGeom prst="rect">
            <a:avLst/>
          </a:prstGeom>
        </p:spPr>
      </p:pic>
      <p:pic>
        <p:nvPicPr>
          <p:cNvPr id="42" name="グラフィックス 41" descr="オープンカー 単色塗りつぶし">
            <a:extLst>
              <a:ext uri="{FF2B5EF4-FFF2-40B4-BE49-F238E27FC236}">
                <a16:creationId xmlns:a16="http://schemas.microsoft.com/office/drawing/2014/main" id="{7F2531AA-CC36-4872-20C5-11CAA0A87D3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859406" y="5290089"/>
            <a:ext cx="473869" cy="473869"/>
          </a:xfrm>
          <a:prstGeom prst="rect">
            <a:avLst/>
          </a:prstGeom>
        </p:spPr>
      </p:pic>
      <p:pic>
        <p:nvPicPr>
          <p:cNvPr id="47" name="グラフィックス 46" descr="サッカー ボール 単色塗りつぶし">
            <a:extLst>
              <a:ext uri="{FF2B5EF4-FFF2-40B4-BE49-F238E27FC236}">
                <a16:creationId xmlns:a16="http://schemas.microsoft.com/office/drawing/2014/main" id="{968E7AE9-F7A6-EC7D-B639-E0A6B49C75C2}"/>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500082" y="5397184"/>
            <a:ext cx="262963" cy="262963"/>
          </a:xfrm>
          <a:prstGeom prst="rect">
            <a:avLst/>
          </a:prstGeom>
        </p:spPr>
      </p:pic>
      <p:pic>
        <p:nvPicPr>
          <p:cNvPr id="50" name="グラフィックス 49" descr="棒グラフ (上昇) 単色塗りつぶし">
            <a:extLst>
              <a:ext uri="{FF2B5EF4-FFF2-40B4-BE49-F238E27FC236}">
                <a16:creationId xmlns:a16="http://schemas.microsoft.com/office/drawing/2014/main" id="{72E03EC0-59F2-4F45-C090-472A83A99EA5}"/>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305614" y="5699015"/>
            <a:ext cx="288000" cy="288000"/>
          </a:xfrm>
          <a:prstGeom prst="rect">
            <a:avLst/>
          </a:prstGeom>
        </p:spPr>
      </p:pic>
      <p:cxnSp>
        <p:nvCxnSpPr>
          <p:cNvPr id="9" name="直線コネクタ 8">
            <a:extLst>
              <a:ext uri="{FF2B5EF4-FFF2-40B4-BE49-F238E27FC236}">
                <a16:creationId xmlns:a16="http://schemas.microsoft.com/office/drawing/2014/main" id="{0FC72B19-401B-6ACA-E01C-72B7C7C6F272}"/>
              </a:ext>
            </a:extLst>
          </p:cNvPr>
          <p:cNvCxnSpPr>
            <a:cxnSpLocks/>
          </p:cNvCxnSpPr>
          <p:nvPr/>
        </p:nvCxnSpPr>
        <p:spPr>
          <a:xfrm>
            <a:off x="9700192" y="2113331"/>
            <a:ext cx="0" cy="396000"/>
          </a:xfrm>
          <a:prstGeom prst="line">
            <a:avLst/>
          </a:prstGeom>
          <a:ln w="38100">
            <a:solidFill>
              <a:schemeClr val="accent6"/>
            </a:solidFill>
          </a:ln>
        </p:spPr>
        <p:style>
          <a:lnRef idx="1">
            <a:schemeClr val="accent6"/>
          </a:lnRef>
          <a:fillRef idx="0">
            <a:schemeClr val="accent6"/>
          </a:fillRef>
          <a:effectRef idx="0">
            <a:schemeClr val="accent6"/>
          </a:effectRef>
          <a:fontRef idx="minor">
            <a:schemeClr val="tx1"/>
          </a:fontRef>
        </p:style>
      </p:cxnSp>
      <p:cxnSp>
        <p:nvCxnSpPr>
          <p:cNvPr id="15" name="直線コネクタ 14">
            <a:extLst>
              <a:ext uri="{FF2B5EF4-FFF2-40B4-BE49-F238E27FC236}">
                <a16:creationId xmlns:a16="http://schemas.microsoft.com/office/drawing/2014/main" id="{BFC84290-3729-7840-AD3C-89718EEAF722}"/>
              </a:ext>
            </a:extLst>
          </p:cNvPr>
          <p:cNvCxnSpPr>
            <a:cxnSpLocks/>
          </p:cNvCxnSpPr>
          <p:nvPr/>
        </p:nvCxnSpPr>
        <p:spPr>
          <a:xfrm>
            <a:off x="9899586" y="5104499"/>
            <a:ext cx="0" cy="1296000"/>
          </a:xfrm>
          <a:prstGeom prst="line">
            <a:avLst/>
          </a:prstGeom>
          <a:ln w="38100">
            <a:solidFill>
              <a:schemeClr val="accent4"/>
            </a:solidFill>
          </a:ln>
        </p:spPr>
        <p:style>
          <a:lnRef idx="1">
            <a:schemeClr val="accent6"/>
          </a:lnRef>
          <a:fillRef idx="0">
            <a:schemeClr val="accent6"/>
          </a:fillRef>
          <a:effectRef idx="0">
            <a:schemeClr val="accent6"/>
          </a:effectRef>
          <a:fontRef idx="minor">
            <a:schemeClr val="tx1"/>
          </a:fontRef>
        </p:style>
      </p:cxnSp>
      <p:pic>
        <p:nvPicPr>
          <p:cNvPr id="19" name="図 18">
            <a:extLst>
              <a:ext uri="{FF2B5EF4-FFF2-40B4-BE49-F238E27FC236}">
                <a16:creationId xmlns:a16="http://schemas.microsoft.com/office/drawing/2014/main" id="{B5F3B044-67E9-678D-4CB7-755E6421188B}"/>
              </a:ext>
            </a:extLst>
          </p:cNvPr>
          <p:cNvPicPr>
            <a:picLocks noChangeAspect="1"/>
          </p:cNvPicPr>
          <p:nvPr/>
        </p:nvPicPr>
        <p:blipFill rotWithShape="1">
          <a:blip r:embed="rId19"/>
          <a:srcRect l="1948" t="97" r="-1948" b="63766"/>
          <a:stretch/>
        </p:blipFill>
        <p:spPr>
          <a:xfrm>
            <a:off x="1593471" y="5688335"/>
            <a:ext cx="487051" cy="633610"/>
          </a:xfrm>
          <a:prstGeom prst="rect">
            <a:avLst/>
          </a:prstGeom>
        </p:spPr>
      </p:pic>
      <p:pic>
        <p:nvPicPr>
          <p:cNvPr id="22" name="図 21">
            <a:extLst>
              <a:ext uri="{FF2B5EF4-FFF2-40B4-BE49-F238E27FC236}">
                <a16:creationId xmlns:a16="http://schemas.microsoft.com/office/drawing/2014/main" id="{E5FEBBD1-EA98-8DDA-7436-2727EA1E4431}"/>
              </a:ext>
            </a:extLst>
          </p:cNvPr>
          <p:cNvPicPr>
            <a:picLocks noChangeAspect="1"/>
          </p:cNvPicPr>
          <p:nvPr/>
        </p:nvPicPr>
        <p:blipFill>
          <a:blip r:embed="rId20"/>
          <a:stretch>
            <a:fillRect/>
          </a:stretch>
        </p:blipFill>
        <p:spPr>
          <a:xfrm>
            <a:off x="3518689" y="5848123"/>
            <a:ext cx="710697" cy="429542"/>
          </a:xfrm>
          <a:prstGeom prst="rect">
            <a:avLst/>
          </a:prstGeom>
        </p:spPr>
      </p:pic>
      <p:pic>
        <p:nvPicPr>
          <p:cNvPr id="23" name="図 22">
            <a:extLst>
              <a:ext uri="{FF2B5EF4-FFF2-40B4-BE49-F238E27FC236}">
                <a16:creationId xmlns:a16="http://schemas.microsoft.com/office/drawing/2014/main" id="{E7502DA4-B434-5EE5-F530-87ACB3918F09}"/>
              </a:ext>
            </a:extLst>
          </p:cNvPr>
          <p:cNvPicPr>
            <a:picLocks noChangeAspect="1"/>
          </p:cNvPicPr>
          <p:nvPr/>
        </p:nvPicPr>
        <p:blipFill>
          <a:blip r:embed="rId21"/>
          <a:stretch>
            <a:fillRect/>
          </a:stretch>
        </p:blipFill>
        <p:spPr>
          <a:xfrm>
            <a:off x="3350603" y="5442478"/>
            <a:ext cx="1052472" cy="365961"/>
          </a:xfrm>
          <a:prstGeom prst="rect">
            <a:avLst/>
          </a:prstGeom>
        </p:spPr>
      </p:pic>
      <p:pic>
        <p:nvPicPr>
          <p:cNvPr id="6" name="図 5">
            <a:extLst>
              <a:ext uri="{FF2B5EF4-FFF2-40B4-BE49-F238E27FC236}">
                <a16:creationId xmlns:a16="http://schemas.microsoft.com/office/drawing/2014/main" id="{0C6A2252-DC12-557E-D9C5-034F1E57990D}"/>
              </a:ext>
            </a:extLst>
          </p:cNvPr>
          <p:cNvPicPr>
            <a:picLocks noChangeAspect="1"/>
          </p:cNvPicPr>
          <p:nvPr/>
        </p:nvPicPr>
        <p:blipFill>
          <a:blip r:embed="rId22"/>
          <a:stretch>
            <a:fillRect/>
          </a:stretch>
        </p:blipFill>
        <p:spPr>
          <a:xfrm>
            <a:off x="6362863" y="3556048"/>
            <a:ext cx="936000" cy="943151"/>
          </a:xfrm>
          <a:prstGeom prst="rect">
            <a:avLst/>
          </a:prstGeom>
        </p:spPr>
      </p:pic>
      <p:sp>
        <p:nvSpPr>
          <p:cNvPr id="12" name="正方形/長方形 11">
            <a:extLst>
              <a:ext uri="{FF2B5EF4-FFF2-40B4-BE49-F238E27FC236}">
                <a16:creationId xmlns:a16="http://schemas.microsoft.com/office/drawing/2014/main" id="{EC5A4A54-C610-90B6-28AF-50229A1BB22E}"/>
              </a:ext>
            </a:extLst>
          </p:cNvPr>
          <p:cNvSpPr/>
          <p:nvPr/>
        </p:nvSpPr>
        <p:spPr>
          <a:xfrm>
            <a:off x="3016701" y="4197705"/>
            <a:ext cx="300082" cy="230832"/>
          </a:xfrm>
          <a:prstGeom prst="rect">
            <a:avLst/>
          </a:prstGeom>
        </p:spPr>
        <p:txBody>
          <a:bodyPr wrap="none">
            <a:spAutoFit/>
          </a:bodyPr>
          <a:lstStyle/>
          <a:p>
            <a:pPr algn="ctr"/>
            <a:r>
              <a:rPr lang="en-US" altLang="ja-JP" sz="900" dirty="0">
                <a:solidFill>
                  <a:schemeClr val="bg1"/>
                </a:solidFill>
                <a:latin typeface="Meiryo" panose="020B0604030504040204" pitchFamily="34" charset="-128"/>
                <a:ea typeface="Meiryo" panose="020B0604030504040204" pitchFamily="34" charset="-128"/>
              </a:rPr>
              <a:t>※</a:t>
            </a:r>
            <a:endParaRPr lang="ja-JP" altLang="en-US" sz="900" dirty="0">
              <a:solidFill>
                <a:schemeClr val="bg1"/>
              </a:solidFill>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3823F703-EC34-A7FC-2A31-A7B6244497E9}"/>
              </a:ext>
            </a:extLst>
          </p:cNvPr>
          <p:cNvSpPr/>
          <p:nvPr/>
        </p:nvSpPr>
        <p:spPr>
          <a:xfrm>
            <a:off x="2015746" y="4561434"/>
            <a:ext cx="1324402" cy="230832"/>
          </a:xfrm>
          <a:prstGeom prst="rect">
            <a:avLst/>
          </a:prstGeom>
        </p:spPr>
        <p:txBody>
          <a:bodyPr wrap="none" lIns="91440" tIns="45720" rIns="91440" bIns="45720" anchor="t">
            <a:spAutoFit/>
          </a:bodyPr>
          <a:lstStyle/>
          <a:p>
            <a:pPr algn="ctr"/>
            <a:r>
              <a:rPr lang="en-US" altLang="ja-JP" sz="900">
                <a:solidFill>
                  <a:schemeClr val="accent3"/>
                </a:solidFill>
                <a:latin typeface="Meiryo"/>
                <a:ea typeface="Meiryo"/>
              </a:rPr>
              <a:t>※Yahoo! JAPAN</a:t>
            </a:r>
            <a:r>
              <a:rPr lang="ja-JP" altLang="en-US" sz="900">
                <a:solidFill>
                  <a:schemeClr val="accent3"/>
                </a:solidFill>
                <a:latin typeface="Meiryo"/>
                <a:ea typeface="Meiryo"/>
              </a:rPr>
              <a:t>調べ</a:t>
            </a:r>
          </a:p>
        </p:txBody>
      </p:sp>
      <p:sp>
        <p:nvSpPr>
          <p:cNvPr id="20" name="テキスト ボックス 19">
            <a:extLst>
              <a:ext uri="{FF2B5EF4-FFF2-40B4-BE49-F238E27FC236}">
                <a16:creationId xmlns:a16="http://schemas.microsoft.com/office/drawing/2014/main" id="{1EA46FB2-59DE-1C51-B75C-D9DF5E62155D}"/>
              </a:ext>
            </a:extLst>
          </p:cNvPr>
          <p:cNvSpPr txBox="1"/>
          <p:nvPr/>
        </p:nvSpPr>
        <p:spPr>
          <a:xfrm>
            <a:off x="5449883" y="5263138"/>
            <a:ext cx="4037058" cy="978723"/>
          </a:xfrm>
          <a:prstGeom prst="roundRect">
            <a:avLst>
              <a:gd name="adj" fmla="val 9913"/>
            </a:avLst>
          </a:prstGeom>
          <a:solidFill>
            <a:srgbClr val="FFFFFF"/>
          </a:solidFill>
          <a:effectLst>
            <a:outerShdw blurRad="25400" dist="12700" dir="2700000" algn="tl" rotWithShape="0">
              <a:prstClr val="black">
                <a:alpha val="40000"/>
              </a:prstClr>
            </a:outerShdw>
          </a:effectLst>
        </p:spPr>
        <p:txBody>
          <a:bodyPr wrap="square" lIns="324000" tIns="0" rIns="0" bIns="0" rtlCol="0" anchor="ctr">
            <a:noAutofit/>
          </a:bodyPr>
          <a:lstStyle/>
          <a:p>
            <a:pPr>
              <a:lnSpc>
                <a:spcPct val="120000"/>
              </a:lnSpc>
            </a:pPr>
            <a:r>
              <a:rPr lang="ja-JP" altLang="en-US" sz="1100" dirty="0">
                <a:solidFill>
                  <a:srgbClr val="545454"/>
                </a:solidFill>
                <a:latin typeface="メイリオ" panose="020B0604030504040204" pitchFamily="50" charset="-128"/>
                <a:ea typeface="メイリオ" panose="020B0604030504040204" pitchFamily="50" charset="-128"/>
              </a:rPr>
              <a:t>各メディアの読者特有の</a:t>
            </a:r>
            <a:r>
              <a:rPr lang="ja-JP" altLang="en-US" sz="1100" b="1" dirty="0">
                <a:solidFill>
                  <a:srgbClr val="545454"/>
                </a:solidFill>
                <a:latin typeface="メイリオ" panose="020B0604030504040204" pitchFamily="50" charset="-128"/>
                <a:ea typeface="メイリオ" panose="020B0604030504040204" pitchFamily="50" charset="-128"/>
              </a:rPr>
              <a:t>情報摂取</a:t>
            </a:r>
            <a:r>
              <a:rPr kumimoji="1" lang="ja-JP" altLang="en-US" sz="1100" b="1" dirty="0">
                <a:solidFill>
                  <a:srgbClr val="545454"/>
                </a:solidFill>
                <a:latin typeface="メイリオ" panose="020B0604030504040204" pitchFamily="50" charset="-128"/>
                <a:ea typeface="メイリオ" panose="020B0604030504040204" pitchFamily="50" charset="-128"/>
              </a:rPr>
              <a:t>モーメントや嗜好に</a:t>
            </a:r>
            <a:endParaRPr kumimoji="1" lang="en-US" altLang="ja-JP" sz="1100" b="1" dirty="0">
              <a:solidFill>
                <a:srgbClr val="545454"/>
              </a:solidFill>
              <a:latin typeface="メイリオ" panose="020B0604030504040204" pitchFamily="50" charset="-128"/>
              <a:ea typeface="メイリオ" panose="020B0604030504040204" pitchFamily="50" charset="-128"/>
            </a:endParaRPr>
          </a:p>
          <a:p>
            <a:pPr>
              <a:lnSpc>
                <a:spcPct val="120000"/>
              </a:lnSpc>
            </a:pPr>
            <a:r>
              <a:rPr lang="ja-JP" altLang="en-US" sz="1100" b="1" dirty="0">
                <a:solidFill>
                  <a:srgbClr val="545454"/>
                </a:solidFill>
                <a:latin typeface="メイリオ" panose="020B0604030504040204" pitchFamily="50" charset="-128"/>
                <a:ea typeface="メイリオ" panose="020B0604030504040204" pitchFamily="50" charset="-128"/>
              </a:rPr>
              <a:t>なじませて、</a:t>
            </a:r>
            <a:r>
              <a:rPr lang="ja-JP" altLang="en-US" sz="1100" dirty="0">
                <a:solidFill>
                  <a:srgbClr val="545454"/>
                </a:solidFill>
                <a:latin typeface="メイリオ" panose="020B0604030504040204" pitchFamily="50" charset="-128"/>
                <a:ea typeface="メイリオ" panose="020B0604030504040204" pitchFamily="50" charset="-128"/>
              </a:rPr>
              <a:t>広告主様の情報を発信することで、</a:t>
            </a:r>
            <a:endParaRPr lang="en-US" altLang="ja-JP" sz="1100" dirty="0">
              <a:solidFill>
                <a:srgbClr val="545454"/>
              </a:solidFill>
              <a:latin typeface="メイリオ" panose="020B0604030504040204" pitchFamily="50" charset="-128"/>
              <a:ea typeface="メイリオ" panose="020B0604030504040204" pitchFamily="50" charset="-128"/>
            </a:endParaRPr>
          </a:p>
          <a:p>
            <a:pPr>
              <a:lnSpc>
                <a:spcPct val="120000"/>
              </a:lnSpc>
            </a:pPr>
            <a:r>
              <a:rPr lang="ja-JP" altLang="en-US" sz="1100" dirty="0">
                <a:solidFill>
                  <a:srgbClr val="545454"/>
                </a:solidFill>
                <a:latin typeface="メイリオ" panose="020B0604030504040204" pitchFamily="50" charset="-128"/>
                <a:ea typeface="メイリオ" panose="020B0604030504040204" pitchFamily="50" charset="-128"/>
              </a:rPr>
              <a:t>読者に</a:t>
            </a:r>
            <a:r>
              <a:rPr lang="ja-JP" altLang="en-US" sz="1100" b="1" dirty="0">
                <a:solidFill>
                  <a:srgbClr val="545454"/>
                </a:solidFill>
                <a:latin typeface="メイリオ" panose="020B0604030504040204" pitchFamily="50" charset="-128"/>
                <a:ea typeface="メイリオ" panose="020B0604030504040204" pitchFamily="50" charset="-128"/>
              </a:rPr>
              <a:t>深い理解と共感</a:t>
            </a:r>
            <a:r>
              <a:rPr lang="ja-JP" altLang="en-US" sz="1100" dirty="0">
                <a:solidFill>
                  <a:srgbClr val="545454"/>
                </a:solidFill>
                <a:latin typeface="メイリオ" panose="020B0604030504040204" pitchFamily="50" charset="-128"/>
                <a:ea typeface="メイリオ" panose="020B0604030504040204" pitchFamily="50" charset="-128"/>
              </a:rPr>
              <a:t>を促します</a:t>
            </a:r>
            <a:r>
              <a:rPr kumimoji="1" lang="ja-JP" altLang="en-US" sz="1100" dirty="0">
                <a:solidFill>
                  <a:srgbClr val="545454"/>
                </a:solidFill>
                <a:latin typeface="メイリオ" panose="020B0604030504040204" pitchFamily="50" charset="-128"/>
                <a:ea typeface="メイリオ" panose="020B0604030504040204" pitchFamily="50" charset="-128"/>
              </a:rPr>
              <a:t>。</a:t>
            </a:r>
          </a:p>
        </p:txBody>
      </p:sp>
      <p:sp>
        <p:nvSpPr>
          <p:cNvPr id="26" name="テキスト ボックス 25">
            <a:extLst>
              <a:ext uri="{FF2B5EF4-FFF2-40B4-BE49-F238E27FC236}">
                <a16:creationId xmlns:a16="http://schemas.microsoft.com/office/drawing/2014/main" id="{0BDB93E8-F31B-7BD8-09C4-63458CD1CD41}"/>
              </a:ext>
            </a:extLst>
          </p:cNvPr>
          <p:cNvSpPr txBox="1"/>
          <p:nvPr/>
        </p:nvSpPr>
        <p:spPr>
          <a:xfrm>
            <a:off x="8725061" y="5367113"/>
            <a:ext cx="307777" cy="118494"/>
          </a:xfrm>
          <a:prstGeom prst="rect">
            <a:avLst/>
          </a:prstGeom>
          <a:noFill/>
        </p:spPr>
        <p:txBody>
          <a:bodyPr wrap="square" lIns="0" tIns="0" rIns="0" bIns="0" rtlCol="0">
            <a:spAutoFit/>
          </a:bodyPr>
          <a:lstStyle/>
          <a:p>
            <a:pPr>
              <a:lnSpc>
                <a:spcPct val="110000"/>
              </a:lnSpc>
            </a:pPr>
            <a:r>
              <a:rPr kumimoji="1" lang="ja-JP" altLang="en-US" sz="700" dirty="0">
                <a:solidFill>
                  <a:schemeClr val="accent3"/>
                </a:solidFill>
                <a:latin typeface="メイリオ" panose="020B0604030504040204" pitchFamily="50" charset="-128"/>
                <a:ea typeface="メイリオ" panose="020B0604030504040204" pitchFamily="50" charset="-128"/>
              </a:rPr>
              <a:t>しこう</a:t>
            </a:r>
            <a:endParaRPr kumimoji="1" lang="ja-JP" altLang="en-US" sz="700" b="1" dirty="0">
              <a:solidFill>
                <a:schemeClr val="accent6"/>
              </a:solidFill>
              <a:latin typeface="メイリオ" panose="020B0604030504040204" pitchFamily="50" charset="-128"/>
              <a:ea typeface="メイリオ" panose="020B0604030504040204" pitchFamily="50" charset="-128"/>
            </a:endParaRPr>
          </a:p>
        </p:txBody>
      </p:sp>
      <p:pic>
        <p:nvPicPr>
          <p:cNvPr id="25" name="図 24">
            <a:extLst>
              <a:ext uri="{FF2B5EF4-FFF2-40B4-BE49-F238E27FC236}">
                <a16:creationId xmlns:a16="http://schemas.microsoft.com/office/drawing/2014/main" id="{6921F724-C32B-961F-ADAF-7940F3FE657E}"/>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9864091" y="2256882"/>
            <a:ext cx="1412225" cy="137976"/>
          </a:xfrm>
          <a:prstGeom prst="rect">
            <a:avLst/>
          </a:prstGeom>
        </p:spPr>
      </p:pic>
    </p:spTree>
    <p:extLst>
      <p:ext uri="{BB962C8B-B14F-4D97-AF65-F5344CB8AC3E}">
        <p14:creationId xmlns:p14="http://schemas.microsoft.com/office/powerpoint/2010/main" val="1826438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BEE89167-9553-1B6F-0FE9-594D896C8023}"/>
              </a:ext>
            </a:extLst>
          </p:cNvPr>
          <p:cNvPicPr>
            <a:picLocks noChangeAspect="1"/>
          </p:cNvPicPr>
          <p:nvPr/>
        </p:nvPicPr>
        <p:blipFill>
          <a:blip r:embed="rId3"/>
          <a:stretch>
            <a:fillRect/>
          </a:stretch>
        </p:blipFill>
        <p:spPr>
          <a:xfrm>
            <a:off x="1167707" y="2030798"/>
            <a:ext cx="3843457" cy="3843457"/>
          </a:xfrm>
          <a:prstGeom prst="rect">
            <a:avLst/>
          </a:prstGeom>
        </p:spPr>
      </p:pic>
      <p:sp>
        <p:nvSpPr>
          <p:cNvPr id="95" name="角丸四角形 94">
            <a:extLst>
              <a:ext uri="{FF2B5EF4-FFF2-40B4-BE49-F238E27FC236}">
                <a16:creationId xmlns:a16="http://schemas.microsoft.com/office/drawing/2014/main" id="{4F51F0B5-E4F0-BD1B-7F9D-7C685236FC32}"/>
              </a:ext>
            </a:extLst>
          </p:cNvPr>
          <p:cNvSpPr/>
          <p:nvPr/>
        </p:nvSpPr>
        <p:spPr>
          <a:xfrm>
            <a:off x="6239093" y="2296005"/>
            <a:ext cx="5472112" cy="3648373"/>
          </a:xfrm>
          <a:prstGeom prst="roundRect">
            <a:avLst>
              <a:gd name="adj" fmla="val 0"/>
            </a:avLst>
          </a:prstGeom>
          <a:solidFill>
            <a:schemeClr val="accent1"/>
          </a:solidFill>
          <a:ln w="9525">
            <a:noFill/>
          </a:ln>
          <a:effectLst>
            <a:outerShdw blurRad="50800"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5" name="円/楕円 154">
            <a:extLst>
              <a:ext uri="{FF2B5EF4-FFF2-40B4-BE49-F238E27FC236}">
                <a16:creationId xmlns:a16="http://schemas.microsoft.com/office/drawing/2014/main" id="{4459AC5B-A009-CD1C-85A3-7C28FD65DD04}"/>
              </a:ext>
            </a:extLst>
          </p:cNvPr>
          <p:cNvSpPr/>
          <p:nvPr/>
        </p:nvSpPr>
        <p:spPr>
          <a:xfrm>
            <a:off x="9110837" y="2821727"/>
            <a:ext cx="1908420" cy="1908420"/>
          </a:xfrm>
          <a:prstGeom prst="ellipse">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4" name="円/楕円 153">
            <a:extLst>
              <a:ext uri="{FF2B5EF4-FFF2-40B4-BE49-F238E27FC236}">
                <a16:creationId xmlns:a16="http://schemas.microsoft.com/office/drawing/2014/main" id="{F8557A26-46CE-2979-426A-D74CDA41C7D3}"/>
              </a:ext>
            </a:extLst>
          </p:cNvPr>
          <p:cNvSpPr/>
          <p:nvPr/>
        </p:nvSpPr>
        <p:spPr>
          <a:xfrm>
            <a:off x="6931042" y="2807819"/>
            <a:ext cx="1908420" cy="1908420"/>
          </a:xfrm>
          <a:prstGeom prst="ellipse">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643171" y="81412"/>
            <a:ext cx="866756" cy="410840"/>
          </a:xfrm>
        </p:spPr>
        <p:txBody>
          <a:bodyPr/>
          <a:lstStyle/>
          <a:p>
            <a:r>
              <a:rPr kumimoji="1" lang="en-US" altLang="ja-JP" spc="0" dirty="0">
                <a:solidFill>
                  <a:srgbClr val="FFFFFF"/>
                </a:solidFill>
                <a:latin typeface="+mn-ea"/>
              </a:rPr>
              <a:t>LINE</a:t>
            </a:r>
            <a:r>
              <a:rPr kumimoji="1" lang="ja-JP" altLang="en-US" spc="0" dirty="0">
                <a:solidFill>
                  <a:srgbClr val="FFFFFF"/>
                </a:solidFill>
                <a:latin typeface="+mn-ea"/>
              </a:rPr>
              <a:t>ヤフー</a:t>
            </a:r>
            <a:r>
              <a:rPr kumimoji="1" lang="ja-JP" altLang="en-US" spc="0" dirty="0">
                <a:solidFill>
                  <a:srgbClr val="FFFFFF"/>
                </a:solidFill>
              </a:rPr>
              <a:t>の</a:t>
            </a:r>
            <a:endParaRPr kumimoji="1" lang="en-US" altLang="ja-JP" spc="0" dirty="0">
              <a:solidFill>
                <a:srgbClr val="FFFFFF"/>
              </a:solidFill>
            </a:endParaRPr>
          </a:p>
          <a:p>
            <a:r>
              <a:rPr kumimoji="1" lang="ja-JP" altLang="en-US" spc="0" dirty="0">
                <a:solidFill>
                  <a:srgbClr val="FFFFFF"/>
                </a:solidFill>
              </a:rPr>
              <a:t>コンテンツ力</a:t>
            </a:r>
          </a:p>
        </p:txBody>
      </p:sp>
      <p:pic>
        <p:nvPicPr>
          <p:cNvPr id="7" name="図プレースホルダー 6" descr="アイコン&#10;&#10;自動的に生成された説明">
            <a:extLst>
              <a:ext uri="{FF2B5EF4-FFF2-40B4-BE49-F238E27FC236}">
                <a16:creationId xmlns:a16="http://schemas.microsoft.com/office/drawing/2014/main" id="{9B1E9BBC-A16C-2F22-8743-FE610D30787E}"/>
              </a:ext>
            </a:extLst>
          </p:cNvPr>
          <p:cNvPicPr>
            <a:picLocks noGrp="1" noChangeAspect="1"/>
          </p:cNvPicPr>
          <p:nvPr>
            <p:ph type="pic" sz="quarter" idx="11"/>
          </p:nvPr>
        </p:nvPicPr>
        <p:blipFill rotWithShape="1">
          <a:blip r:embed="rId4" cstate="print">
            <a:extLst>
              <a:ext uri="{28A0092B-C50C-407E-A947-70E740481C1C}">
                <a14:useLocalDpi xmlns:a14="http://schemas.microsoft.com/office/drawing/2010/main" val="0"/>
              </a:ext>
            </a:extLst>
          </a:blip>
          <a:srcRect/>
          <a:stretch/>
        </p:blipFill>
        <p:spPr>
          <a:xfrm>
            <a:off x="68484" y="31805"/>
            <a:ext cx="498782" cy="497680"/>
          </a:xfrm>
        </p:spPr>
      </p:pic>
      <p:sp>
        <p:nvSpPr>
          <p:cNvPr id="8" name="テキスト プレースホルダー 7">
            <a:extLst>
              <a:ext uri="{FF2B5EF4-FFF2-40B4-BE49-F238E27FC236}">
                <a16:creationId xmlns:a16="http://schemas.microsoft.com/office/drawing/2014/main" id="{4599E94A-387C-DAE7-EC67-5BB87F5BDCA5}"/>
              </a:ext>
            </a:extLst>
          </p:cNvPr>
          <p:cNvSpPr>
            <a:spLocks noGrp="1"/>
          </p:cNvSpPr>
          <p:nvPr>
            <p:ph type="body" sz="quarter" idx="10"/>
          </p:nvPr>
        </p:nvSpPr>
        <p:spPr/>
        <p:txBody>
          <a:bodyPr/>
          <a:lstStyle/>
          <a:p>
            <a:r>
              <a:rPr lang="ja-JP" altLang="en-US"/>
              <a:t>情報が自分ゴト化する行動連鎖</a:t>
            </a:r>
          </a:p>
        </p:txBody>
      </p:sp>
      <p:sp>
        <p:nvSpPr>
          <p:cNvPr id="3" name="正方形/長方形 2">
            <a:extLst>
              <a:ext uri="{FF2B5EF4-FFF2-40B4-BE49-F238E27FC236}">
                <a16:creationId xmlns:a16="http://schemas.microsoft.com/office/drawing/2014/main" id="{89BE1BA9-9034-6733-9F5F-774329B2093E}"/>
              </a:ext>
            </a:extLst>
          </p:cNvPr>
          <p:cNvSpPr/>
          <p:nvPr/>
        </p:nvSpPr>
        <p:spPr>
          <a:xfrm>
            <a:off x="479424" y="1083274"/>
            <a:ext cx="11233151" cy="621709"/>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広告コンテンツから検索、購入などの行動にシームレスに連鎖。</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6"/>
                </a:solidFill>
                <a:effectLst/>
                <a:uLnTx/>
                <a:uFillTx/>
                <a:latin typeface="Meiryo" panose="020B0604030504040204" pitchFamily="34" charset="-128"/>
                <a:ea typeface="メイリオ"/>
                <a:cs typeface="+mn-lt"/>
              </a:rPr>
              <a:t>能動的にブランドへの関与度を高める</a:t>
            </a:r>
            <a:r>
              <a:rPr kumimoji="0" lang="ja-JP" altLang="en-US" sz="160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ことが期待できます。</a:t>
            </a:r>
          </a:p>
        </p:txBody>
      </p:sp>
      <p:grpSp>
        <p:nvGrpSpPr>
          <p:cNvPr id="4" name="グループ化 3">
            <a:extLst>
              <a:ext uri="{FF2B5EF4-FFF2-40B4-BE49-F238E27FC236}">
                <a16:creationId xmlns:a16="http://schemas.microsoft.com/office/drawing/2014/main" id="{42705548-14F2-B283-625E-23168715CD25}"/>
              </a:ext>
            </a:extLst>
          </p:cNvPr>
          <p:cNvGrpSpPr/>
          <p:nvPr/>
        </p:nvGrpSpPr>
        <p:grpSpPr>
          <a:xfrm>
            <a:off x="5766219" y="131115"/>
            <a:ext cx="3792940" cy="544455"/>
            <a:chOff x="652604" y="2351682"/>
            <a:chExt cx="11085843" cy="1077318"/>
          </a:xfrm>
        </p:grpSpPr>
        <p:sp>
          <p:nvSpPr>
            <p:cNvPr id="37" name="ホームベース 36">
              <a:extLst>
                <a:ext uri="{FF2B5EF4-FFF2-40B4-BE49-F238E27FC236}">
                  <a16:creationId xmlns:a16="http://schemas.microsoft.com/office/drawing/2014/main" id="{D0E1CB38-5C10-30D4-FD8D-72595407C309}"/>
                </a:ext>
              </a:extLst>
            </p:cNvPr>
            <p:cNvSpPr/>
            <p:nvPr/>
          </p:nvSpPr>
          <p:spPr>
            <a:xfrm>
              <a:off x="7328430" y="2351682"/>
              <a:ext cx="4410017" cy="1077318"/>
            </a:xfrm>
            <a:prstGeom prst="homePlate">
              <a:avLst>
                <a:gd name="adj" fmla="val 28306"/>
              </a:avLst>
            </a:prstGeom>
            <a:solidFill>
              <a:schemeClr val="accent6"/>
            </a:solidFill>
            <a:ln w="38100" cap="flat" cmpd="sng" algn="ctr">
              <a:solidFill>
                <a:srgbClr val="FFFFFF"/>
              </a:solidFill>
              <a:prstDash val="solid"/>
            </a:ln>
            <a:effectLst/>
          </p:spPr>
          <p:txBody>
            <a:bodyPr lIns="251999" tIns="0" rIns="0" bIns="0"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広告が自分ゴト化</a:t>
              </a:r>
              <a:b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b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する行動連鎖</a:t>
              </a:r>
            </a:p>
          </p:txBody>
        </p:sp>
        <p:sp>
          <p:nvSpPr>
            <p:cNvPr id="44" name="ホームベース 43">
              <a:extLst>
                <a:ext uri="{FF2B5EF4-FFF2-40B4-BE49-F238E27FC236}">
                  <a16:creationId xmlns:a16="http://schemas.microsoft.com/office/drawing/2014/main" id="{DE7748A8-3E40-8B72-971D-1E2423D4F147}"/>
                </a:ext>
              </a:extLst>
            </p:cNvPr>
            <p:cNvSpPr/>
            <p:nvPr/>
          </p:nvSpPr>
          <p:spPr>
            <a:xfrm>
              <a:off x="3746529" y="2351682"/>
              <a:ext cx="4410017" cy="1077318"/>
            </a:xfrm>
            <a:prstGeom prst="homePlate">
              <a:avLst>
                <a:gd name="adj" fmla="val 28306"/>
              </a:avLst>
            </a:prstGeom>
            <a:solidFill>
              <a:schemeClr val="bg2"/>
            </a:solidFill>
            <a:ln w="38100" cap="flat" cmpd="sng" algn="ctr">
              <a:solidFill>
                <a:srgbClr val="FFFFFF"/>
              </a:solidFill>
              <a:prstDash val="solid"/>
            </a:ln>
            <a:effectLst/>
          </p:spPr>
          <p:txBody>
            <a:bodyPr lIns="251999" tIns="0" rIns="0" bIns="0"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ターゲット心理を</a:t>
              </a:r>
              <a:b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b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捉えた情報伝達力</a:t>
              </a:r>
            </a:p>
          </p:txBody>
        </p:sp>
        <p:sp>
          <p:nvSpPr>
            <p:cNvPr id="48" name="ホームベース 47">
              <a:extLst>
                <a:ext uri="{FF2B5EF4-FFF2-40B4-BE49-F238E27FC236}">
                  <a16:creationId xmlns:a16="http://schemas.microsoft.com/office/drawing/2014/main" id="{767D6DB7-334B-8CE3-9487-1AEF162A0758}"/>
                </a:ext>
              </a:extLst>
            </p:cNvPr>
            <p:cNvSpPr/>
            <p:nvPr/>
          </p:nvSpPr>
          <p:spPr>
            <a:xfrm>
              <a:off x="652604" y="2351682"/>
              <a:ext cx="3881816" cy="1077318"/>
            </a:xfrm>
            <a:prstGeom prst="homePlate">
              <a:avLst>
                <a:gd name="adj" fmla="val 28306"/>
              </a:avLst>
            </a:prstGeom>
            <a:solidFill>
              <a:schemeClr val="bg2"/>
            </a:solidFill>
            <a:ln w="38100" cap="flat" cmpd="sng" algn="ctr">
              <a:solidFill>
                <a:srgbClr val="FFFFFF"/>
              </a:solidFill>
              <a:prstDash val="solid"/>
            </a:ln>
            <a:effectLst/>
          </p:spPr>
          <p:txBody>
            <a:bodyPr tIns="0" bIns="0"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膨大なユーザーと</a:t>
              </a:r>
              <a:b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br>
              <a:r>
                <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その信用基盤</a:t>
              </a:r>
            </a:p>
          </p:txBody>
        </p:sp>
      </p:grpSp>
      <p:sp>
        <p:nvSpPr>
          <p:cNvPr id="98" name="テキスト ボックス 97">
            <a:extLst>
              <a:ext uri="{FF2B5EF4-FFF2-40B4-BE49-F238E27FC236}">
                <a16:creationId xmlns:a16="http://schemas.microsoft.com/office/drawing/2014/main" id="{D975B6E7-2F04-C232-74BB-BD5B8246D58B}"/>
              </a:ext>
            </a:extLst>
          </p:cNvPr>
          <p:cNvSpPr txBox="1"/>
          <p:nvPr/>
        </p:nvSpPr>
        <p:spPr>
          <a:xfrm>
            <a:off x="6689908" y="4816322"/>
            <a:ext cx="4570482" cy="869469"/>
          </a:xfrm>
          <a:prstGeom prst="rect">
            <a:avLst/>
          </a:prstGeom>
          <a:noFill/>
        </p:spPr>
        <p:txBody>
          <a:bodyPr wrap="none">
            <a:spAutoFit/>
          </a:bodyPr>
          <a:lstStyle/>
          <a:p>
            <a:pPr algn="ctr">
              <a:lnSpc>
                <a:spcPct val="130000"/>
              </a:lnSpc>
            </a:pPr>
            <a:r>
              <a:rPr lang="en-US" altLang="ja-JP" sz="1400" dirty="0">
                <a:solidFill>
                  <a:schemeClr val="accent3"/>
                </a:solidFill>
                <a:latin typeface="メイリオ" panose="020B0604030504040204" pitchFamily="50" charset="-128"/>
                <a:ea typeface="メイリオ" panose="020B0604030504040204" pitchFamily="50" charset="-128"/>
              </a:rPr>
              <a:t>Yahoo!</a:t>
            </a:r>
            <a:r>
              <a:rPr lang="ja-JP" altLang="en-US" sz="1400" dirty="0">
                <a:solidFill>
                  <a:schemeClr val="accent3"/>
                </a:solidFill>
                <a:latin typeface="メイリオ" panose="020B0604030504040204" pitchFamily="50" charset="-128"/>
                <a:ea typeface="メイリオ" panose="020B0604030504040204" pitchFamily="50" charset="-128"/>
              </a:rPr>
              <a:t> </a:t>
            </a:r>
            <a:r>
              <a:rPr lang="en-US" altLang="ja-JP" sz="1400" dirty="0">
                <a:solidFill>
                  <a:schemeClr val="accent3"/>
                </a:solidFill>
                <a:latin typeface="メイリオ" panose="020B0604030504040204" pitchFamily="50" charset="-128"/>
                <a:ea typeface="メイリオ" panose="020B0604030504040204" pitchFamily="50" charset="-128"/>
              </a:rPr>
              <a:t>JAPAN</a:t>
            </a:r>
            <a:r>
              <a:rPr lang="ja-JP" altLang="en-US" sz="1400" dirty="0">
                <a:solidFill>
                  <a:schemeClr val="accent3"/>
                </a:solidFill>
                <a:latin typeface="メイリオ" panose="020B0604030504040204" pitchFamily="50" charset="-128"/>
                <a:ea typeface="メイリオ" panose="020B0604030504040204" pitchFamily="50" charset="-128"/>
              </a:rPr>
              <a:t>訪問者のおよそ</a:t>
            </a:r>
            <a:r>
              <a:rPr lang="en-US" altLang="ja-JP" sz="2000" b="1" dirty="0">
                <a:solidFill>
                  <a:schemeClr val="accent3"/>
                </a:solidFill>
                <a:latin typeface="メイリオ" panose="020B0604030504040204" pitchFamily="50" charset="-128"/>
                <a:ea typeface="メイリオ" panose="020B0604030504040204" pitchFamily="50" charset="-128"/>
              </a:rPr>
              <a:t>2</a:t>
            </a:r>
            <a:r>
              <a:rPr lang="ja-JP" altLang="en-US" sz="2000" b="1" dirty="0">
                <a:solidFill>
                  <a:schemeClr val="accent3"/>
                </a:solidFill>
                <a:latin typeface="メイリオ" panose="020B0604030504040204" pitchFamily="50" charset="-128"/>
                <a:ea typeface="メイリオ" panose="020B0604030504040204" pitchFamily="50" charset="-128"/>
              </a:rPr>
              <a:t>人に</a:t>
            </a:r>
            <a:r>
              <a:rPr lang="en-US" altLang="ja-JP" sz="2000" b="1" dirty="0">
                <a:solidFill>
                  <a:schemeClr val="accent3"/>
                </a:solidFill>
                <a:latin typeface="メイリオ" panose="020B0604030504040204" pitchFamily="50" charset="-128"/>
                <a:ea typeface="メイリオ" panose="020B0604030504040204" pitchFamily="50" charset="-128"/>
              </a:rPr>
              <a:t>1</a:t>
            </a:r>
            <a:r>
              <a:rPr lang="ja-JP" altLang="en-US" sz="2000" b="1" dirty="0">
                <a:solidFill>
                  <a:schemeClr val="accent3"/>
                </a:solidFill>
                <a:latin typeface="メイリオ" panose="020B0604030504040204" pitchFamily="50" charset="-128"/>
                <a:ea typeface="メイリオ" panose="020B0604030504040204" pitchFamily="50" charset="-128"/>
              </a:rPr>
              <a:t>人</a:t>
            </a:r>
            <a:r>
              <a:rPr lang="ja-JP" altLang="en-US" sz="1400" dirty="0">
                <a:solidFill>
                  <a:schemeClr val="accent3"/>
                </a:solidFill>
                <a:latin typeface="メイリオ" panose="020B0604030504040204" pitchFamily="50" charset="-128"/>
                <a:ea typeface="メイリオ" panose="020B0604030504040204" pitchFamily="50" charset="-128"/>
              </a:rPr>
              <a:t>が、</a:t>
            </a:r>
            <a:endParaRPr lang="en-US" altLang="ja-JP" sz="1400" dirty="0">
              <a:solidFill>
                <a:schemeClr val="accent3"/>
              </a:solidFill>
              <a:latin typeface="メイリオ" panose="020B0604030504040204" pitchFamily="50" charset="-128"/>
              <a:ea typeface="メイリオ" panose="020B0604030504040204" pitchFamily="50" charset="-128"/>
            </a:endParaRPr>
          </a:p>
          <a:p>
            <a:pPr algn="ctr">
              <a:lnSpc>
                <a:spcPct val="130000"/>
              </a:lnSpc>
            </a:pPr>
            <a:r>
              <a:rPr lang="ja-JP" altLang="en-US" sz="2000" b="1" dirty="0">
                <a:solidFill>
                  <a:schemeClr val="accent6"/>
                </a:solidFill>
                <a:latin typeface="メイリオ" panose="020B0604030504040204" pitchFamily="50" charset="-128"/>
                <a:ea typeface="メイリオ" panose="020B0604030504040204" pitchFamily="50" charset="-128"/>
              </a:rPr>
              <a:t>同一セッション内で複数サービス</a:t>
            </a:r>
            <a:r>
              <a:rPr lang="ja-JP" altLang="en-US" sz="1400" dirty="0">
                <a:solidFill>
                  <a:schemeClr val="accent3"/>
                </a:solidFill>
                <a:latin typeface="メイリオ" panose="020B0604030504040204" pitchFamily="50" charset="-128"/>
                <a:ea typeface="メイリオ" panose="020B0604030504040204" pitchFamily="50" charset="-128"/>
              </a:rPr>
              <a:t>を利用</a:t>
            </a:r>
            <a:endParaRPr lang="ja-JP" altLang="en-US" sz="1400" dirty="0">
              <a:solidFill>
                <a:schemeClr val="accent3"/>
              </a:solidFill>
            </a:endParaRPr>
          </a:p>
        </p:txBody>
      </p:sp>
      <p:sp>
        <p:nvSpPr>
          <p:cNvPr id="125" name="Rectangle 2">
            <a:extLst>
              <a:ext uri="{FF2B5EF4-FFF2-40B4-BE49-F238E27FC236}">
                <a16:creationId xmlns:a16="http://schemas.microsoft.com/office/drawing/2014/main" id="{4AF9A997-A918-5C31-4C9B-3C8F49B71CCA}"/>
              </a:ext>
            </a:extLst>
          </p:cNvPr>
          <p:cNvSpPr>
            <a:spLocks noChangeArrowheads="1"/>
          </p:cNvSpPr>
          <p:nvPr/>
        </p:nvSpPr>
        <p:spPr bwMode="auto">
          <a:xfrm>
            <a:off x="6296058" y="6044461"/>
            <a:ext cx="5264262" cy="141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20000"/>
              </a:lnSpc>
              <a:spcBef>
                <a:spcPct val="0"/>
              </a:spcBef>
              <a:spcAft>
                <a:spcPct val="0"/>
              </a:spcAft>
              <a:buClrTx/>
              <a:buSzTx/>
              <a:buFontTx/>
              <a:buNone/>
              <a:tabLst/>
            </a:pPr>
            <a:r>
              <a:rPr kumimoji="0" lang="ja-JP" altLang="ja-JP" sz="800" b="0" i="0" u="none" strike="noStrike" cap="none" normalizeH="0" baseline="0" dirty="0">
                <a:ln>
                  <a:noFill/>
                </a:ln>
                <a:solidFill>
                  <a:schemeClr val="accent3"/>
                </a:solidFill>
                <a:effectLst/>
                <a:latin typeface="+mj-ea"/>
                <a:ea typeface="+mj-ea"/>
              </a:rPr>
              <a:t>※</a:t>
            </a:r>
            <a:r>
              <a:rPr kumimoji="0" lang="ja-JP" altLang="en-US" sz="800" b="0" i="0" u="none" strike="noStrike" cap="none" normalizeH="0" baseline="0" dirty="0">
                <a:ln>
                  <a:noFill/>
                </a:ln>
                <a:solidFill>
                  <a:schemeClr val="accent3"/>
                </a:solidFill>
                <a:effectLst/>
                <a:latin typeface="+mj-ea"/>
                <a:ea typeface="+mj-ea"/>
              </a:rPr>
              <a:t>出典：</a:t>
            </a:r>
            <a:r>
              <a:rPr kumimoji="0" lang="en-US" altLang="ja-JP" sz="800" b="0" i="0" u="none" strike="noStrike" cap="none" normalizeH="0" baseline="0" dirty="0">
                <a:ln>
                  <a:noFill/>
                </a:ln>
                <a:solidFill>
                  <a:schemeClr val="accent3"/>
                </a:solidFill>
                <a:effectLst/>
                <a:latin typeface="+mj-ea"/>
                <a:ea typeface="+mj-ea"/>
              </a:rPr>
              <a:t>Nielsen Mobile </a:t>
            </a:r>
            <a:r>
              <a:rPr kumimoji="0" lang="en-US" altLang="ja-JP" sz="800" b="0" i="0" u="none" strike="noStrike" cap="none" normalizeH="0" baseline="0" dirty="0" err="1">
                <a:ln>
                  <a:noFill/>
                </a:ln>
                <a:solidFill>
                  <a:schemeClr val="accent3"/>
                </a:solidFill>
                <a:effectLst/>
                <a:latin typeface="+mj-ea"/>
                <a:ea typeface="+mj-ea"/>
              </a:rPr>
              <a:t>NetView</a:t>
            </a:r>
            <a:r>
              <a:rPr kumimoji="0" lang="en-US" altLang="ja-JP" sz="800" b="0" i="0" u="none" strike="noStrike" cap="none" normalizeH="0" baseline="0" dirty="0">
                <a:ln>
                  <a:noFill/>
                </a:ln>
                <a:solidFill>
                  <a:schemeClr val="accent3"/>
                </a:solidFill>
                <a:effectLst/>
                <a:latin typeface="+mj-ea"/>
                <a:ea typeface="+mj-ea"/>
              </a:rPr>
              <a:t> Custom Data Feed</a:t>
            </a:r>
            <a:r>
              <a:rPr kumimoji="0" lang="ja-JP" altLang="en-US" sz="800" b="0" i="0" u="none" strike="noStrike" cap="none" normalizeH="0" baseline="0" dirty="0">
                <a:ln>
                  <a:noFill/>
                </a:ln>
                <a:solidFill>
                  <a:schemeClr val="accent3"/>
                </a:solidFill>
                <a:effectLst/>
                <a:latin typeface="+mj-ea"/>
                <a:ea typeface="+mj-ea"/>
              </a:rPr>
              <a:t>（</a:t>
            </a:r>
            <a:r>
              <a:rPr kumimoji="0" lang="en-US" altLang="ja-JP" sz="800" b="0" i="0" u="none" strike="noStrike" cap="none" normalizeH="0" baseline="0" dirty="0">
                <a:ln>
                  <a:noFill/>
                </a:ln>
                <a:solidFill>
                  <a:schemeClr val="accent3"/>
                </a:solidFill>
                <a:effectLst/>
                <a:latin typeface="+mj-ea"/>
                <a:ea typeface="+mj-ea"/>
              </a:rPr>
              <a:t>2021</a:t>
            </a:r>
            <a:r>
              <a:rPr kumimoji="0" lang="ja-JP" altLang="en-US" sz="800" b="0" i="0" u="none" strike="noStrike" cap="none" normalizeH="0" baseline="0" dirty="0">
                <a:ln>
                  <a:noFill/>
                </a:ln>
                <a:solidFill>
                  <a:schemeClr val="accent3"/>
                </a:solidFill>
                <a:effectLst/>
                <a:latin typeface="+mj-ea"/>
                <a:ea typeface="+mj-ea"/>
              </a:rPr>
              <a:t>年</a:t>
            </a:r>
            <a:r>
              <a:rPr kumimoji="0" lang="en-US" altLang="ja-JP" sz="800" b="0" i="0" u="none" strike="noStrike" cap="none" normalizeH="0" baseline="0" dirty="0">
                <a:ln>
                  <a:noFill/>
                </a:ln>
                <a:solidFill>
                  <a:schemeClr val="accent3"/>
                </a:solidFill>
                <a:effectLst/>
                <a:latin typeface="+mj-ea"/>
                <a:ea typeface="+mj-ea"/>
              </a:rPr>
              <a:t>12</a:t>
            </a:r>
            <a:r>
              <a:rPr kumimoji="0" lang="ja-JP" altLang="en-US" sz="800" b="0" i="0" u="none" strike="noStrike" cap="none" normalizeH="0" baseline="0" dirty="0">
                <a:ln>
                  <a:noFill/>
                </a:ln>
                <a:solidFill>
                  <a:schemeClr val="accent3"/>
                </a:solidFill>
                <a:effectLst/>
                <a:latin typeface="+mj-ea"/>
                <a:ea typeface="+mj-ea"/>
              </a:rPr>
              <a:t>月度データ）を元に</a:t>
            </a:r>
            <a:r>
              <a:rPr kumimoji="0" lang="en-US" altLang="ja-JP" sz="800" b="0" i="0" u="none" strike="noStrike" cap="none" normalizeH="0" baseline="0" dirty="0">
                <a:ln>
                  <a:noFill/>
                </a:ln>
                <a:solidFill>
                  <a:schemeClr val="accent3"/>
                </a:solidFill>
                <a:effectLst/>
                <a:latin typeface="+mj-ea"/>
                <a:ea typeface="+mj-ea"/>
              </a:rPr>
              <a:t>Yahoo! JAPAN</a:t>
            </a:r>
            <a:r>
              <a:rPr kumimoji="0" lang="ja-JP" altLang="en-US" sz="800" b="0" i="0" u="none" strike="noStrike" cap="none" normalizeH="0" baseline="0" dirty="0">
                <a:ln>
                  <a:noFill/>
                </a:ln>
                <a:solidFill>
                  <a:schemeClr val="accent3"/>
                </a:solidFill>
                <a:effectLst/>
                <a:latin typeface="+mj-ea"/>
                <a:ea typeface="+mj-ea"/>
              </a:rPr>
              <a:t>が独自集計</a:t>
            </a:r>
            <a:endParaRPr kumimoji="0" lang="ja-JP" altLang="ja-JP" sz="800" b="0" i="0" u="none" strike="noStrike" cap="none" normalizeH="0" baseline="0" dirty="0">
              <a:ln>
                <a:noFill/>
              </a:ln>
              <a:solidFill>
                <a:schemeClr val="accent3"/>
              </a:solidFill>
              <a:effectLst/>
              <a:latin typeface="+mj-ea"/>
              <a:ea typeface="+mj-ea"/>
            </a:endParaRPr>
          </a:p>
        </p:txBody>
      </p:sp>
      <p:sp>
        <p:nvSpPr>
          <p:cNvPr id="126" name="テキスト ボックス 125">
            <a:extLst>
              <a:ext uri="{FF2B5EF4-FFF2-40B4-BE49-F238E27FC236}">
                <a16:creationId xmlns:a16="http://schemas.microsoft.com/office/drawing/2014/main" id="{4AACED62-B2C4-7CF1-2722-E436D720C93F}"/>
              </a:ext>
            </a:extLst>
          </p:cNvPr>
          <p:cNvSpPr txBox="1"/>
          <p:nvPr/>
        </p:nvSpPr>
        <p:spPr>
          <a:xfrm>
            <a:off x="6387921" y="2124321"/>
            <a:ext cx="5174456" cy="396000"/>
          </a:xfrm>
          <a:prstGeom prst="roundRect">
            <a:avLst>
              <a:gd name="adj" fmla="val 50000"/>
            </a:avLst>
          </a:prstGeom>
          <a:solidFill>
            <a:schemeClr val="accent6"/>
          </a:solidFill>
          <a:ln w="25400">
            <a:solidFill>
              <a:srgbClr val="FFFFFF"/>
            </a:solidFill>
          </a:ln>
          <a:effectLst/>
        </p:spPr>
        <p:txBody>
          <a:bodyPr wrap="square" t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1200" b="1" kern="0" dirty="0">
                <a:solidFill>
                  <a:srgbClr val="FFFFFF"/>
                </a:solidFill>
                <a:latin typeface="Meiryo" panose="020B0604030504040204" pitchFamily="34" charset="-128"/>
                <a:ea typeface="Meiryo" panose="020B0604030504040204" pitchFamily="34" charset="-128"/>
                <a:cs typeface="メイリオ" panose="020B0604030504040204" pitchFamily="50" charset="-128"/>
              </a:rPr>
              <a:t>Yahoo!</a:t>
            </a:r>
            <a:r>
              <a:rPr kumimoji="0" lang="ja-JP" altLang="en-US" sz="1200" b="1" kern="0" dirty="0">
                <a:solidFill>
                  <a:srgbClr val="FFFFFF"/>
                </a:solidFill>
                <a:latin typeface="Meiryo" panose="020B0604030504040204" pitchFamily="34" charset="-128"/>
                <a:ea typeface="Meiryo" panose="020B0604030504040204" pitchFamily="34" charset="-128"/>
                <a:cs typeface="メイリオ" panose="020B0604030504040204" pitchFamily="50" charset="-128"/>
              </a:rPr>
              <a:t> </a:t>
            </a:r>
            <a:r>
              <a:rPr kumimoji="0" lang="en-US" altLang="ja-JP" sz="1200" b="1" kern="0" dirty="0">
                <a:solidFill>
                  <a:srgbClr val="FFFFFF"/>
                </a:solidFill>
                <a:latin typeface="Meiryo" panose="020B0604030504040204" pitchFamily="34" charset="-128"/>
                <a:ea typeface="Meiryo" panose="020B0604030504040204" pitchFamily="34" charset="-128"/>
                <a:cs typeface="メイリオ" panose="020B0604030504040204" pitchFamily="50" charset="-128"/>
              </a:rPr>
              <a:t>JAPAN</a:t>
            </a:r>
            <a:r>
              <a:rPr kumimoji="0" lang="ja-JP" altLang="en-US" sz="12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メイリオ" panose="020B0604030504040204" pitchFamily="50" charset="-128"/>
              </a:rPr>
              <a:t>（スマートフォン版）内におけるユーザーの回遊実態</a:t>
            </a:r>
            <a:endParaRPr kumimoji="0" lang="ja-JP" altLang="en-US" sz="12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156" name="グループ化 155">
            <a:extLst>
              <a:ext uri="{FF2B5EF4-FFF2-40B4-BE49-F238E27FC236}">
                <a16:creationId xmlns:a16="http://schemas.microsoft.com/office/drawing/2014/main" id="{694C4C68-126D-3108-8164-D6E3AD8CA683}"/>
              </a:ext>
            </a:extLst>
          </p:cNvPr>
          <p:cNvGrpSpPr/>
          <p:nvPr/>
        </p:nvGrpSpPr>
        <p:grpSpPr>
          <a:xfrm>
            <a:off x="7382191" y="3160125"/>
            <a:ext cx="962578" cy="1158346"/>
            <a:chOff x="7410682" y="3053211"/>
            <a:chExt cx="1096690" cy="1319733"/>
          </a:xfrm>
        </p:grpSpPr>
        <p:pic>
          <p:nvPicPr>
            <p:cNvPr id="127" name="図 126">
              <a:extLst>
                <a:ext uri="{FF2B5EF4-FFF2-40B4-BE49-F238E27FC236}">
                  <a16:creationId xmlns:a16="http://schemas.microsoft.com/office/drawing/2014/main" id="{99F12AA1-9E96-7F39-19ED-11C56F9C429F}"/>
                </a:ext>
              </a:extLst>
            </p:cNvPr>
            <p:cNvPicPr>
              <a:picLocks noChangeAspect="1"/>
            </p:cNvPicPr>
            <p:nvPr/>
          </p:nvPicPr>
          <p:blipFill>
            <a:blip r:embed="rId5">
              <a:alphaModFix amt="50000"/>
            </a:blip>
            <a:stretch>
              <a:fillRect/>
            </a:stretch>
          </p:blipFill>
          <p:spPr>
            <a:xfrm>
              <a:off x="7410682" y="3332285"/>
              <a:ext cx="462515" cy="1040659"/>
            </a:xfrm>
            <a:prstGeom prst="rect">
              <a:avLst/>
            </a:prstGeom>
          </p:spPr>
        </p:pic>
        <p:pic>
          <p:nvPicPr>
            <p:cNvPr id="135" name="図 134">
              <a:extLst>
                <a:ext uri="{FF2B5EF4-FFF2-40B4-BE49-F238E27FC236}">
                  <a16:creationId xmlns:a16="http://schemas.microsoft.com/office/drawing/2014/main" id="{4234356A-60DF-272E-18A1-88F2CCC37F19}"/>
                </a:ext>
              </a:extLst>
            </p:cNvPr>
            <p:cNvPicPr>
              <a:picLocks noChangeAspect="1"/>
            </p:cNvPicPr>
            <p:nvPr/>
          </p:nvPicPr>
          <p:blipFill>
            <a:blip r:embed="rId6"/>
            <a:stretch>
              <a:fillRect/>
            </a:stretch>
          </p:blipFill>
          <p:spPr>
            <a:xfrm>
              <a:off x="7921052" y="3053211"/>
              <a:ext cx="586320" cy="1319222"/>
            </a:xfrm>
            <a:prstGeom prst="rect">
              <a:avLst/>
            </a:prstGeom>
          </p:spPr>
        </p:pic>
      </p:grpSp>
      <p:grpSp>
        <p:nvGrpSpPr>
          <p:cNvPr id="152" name="グループ化 151">
            <a:extLst>
              <a:ext uri="{FF2B5EF4-FFF2-40B4-BE49-F238E27FC236}">
                <a16:creationId xmlns:a16="http://schemas.microsoft.com/office/drawing/2014/main" id="{A246AFDD-C31A-565D-2DD4-476D018BCE46}"/>
              </a:ext>
            </a:extLst>
          </p:cNvPr>
          <p:cNvGrpSpPr/>
          <p:nvPr/>
        </p:nvGrpSpPr>
        <p:grpSpPr>
          <a:xfrm>
            <a:off x="9592270" y="3240238"/>
            <a:ext cx="945555" cy="1092400"/>
            <a:chOff x="9253191" y="3139833"/>
            <a:chExt cx="1100043" cy="1270880"/>
          </a:xfrm>
        </p:grpSpPr>
        <p:pic>
          <p:nvPicPr>
            <p:cNvPr id="145" name="図 144" descr="パソコンの画面&#10;&#10;自動的に生成された説明">
              <a:extLst>
                <a:ext uri="{FF2B5EF4-FFF2-40B4-BE49-F238E27FC236}">
                  <a16:creationId xmlns:a16="http://schemas.microsoft.com/office/drawing/2014/main" id="{1B7AAB20-A7FA-273F-A1BE-6403866BC01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53191" y="3370054"/>
              <a:ext cx="604500" cy="1040659"/>
            </a:xfrm>
            <a:prstGeom prst="rect">
              <a:avLst/>
            </a:prstGeom>
          </p:spPr>
        </p:pic>
        <p:pic>
          <p:nvPicPr>
            <p:cNvPr id="146" name="図 145" descr="パソコンの画面&#10;&#10;自動的に生成された説明">
              <a:extLst>
                <a:ext uri="{FF2B5EF4-FFF2-40B4-BE49-F238E27FC236}">
                  <a16:creationId xmlns:a16="http://schemas.microsoft.com/office/drawing/2014/main" id="{B2D7BA2F-1A0A-EDEC-1FD0-CA29BF4A602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8734" y="3139833"/>
              <a:ext cx="604500" cy="1040659"/>
            </a:xfrm>
            <a:prstGeom prst="rect">
              <a:avLst/>
            </a:prstGeom>
          </p:spPr>
        </p:pic>
        <p:pic>
          <p:nvPicPr>
            <p:cNvPr id="150" name="グラフィックス 149" descr="矢印: 時計回りの曲線 単色塗りつぶし">
              <a:extLst>
                <a:ext uri="{FF2B5EF4-FFF2-40B4-BE49-F238E27FC236}">
                  <a16:creationId xmlns:a16="http://schemas.microsoft.com/office/drawing/2014/main" id="{48D7FE63-18C3-9927-BB47-2CF40543B1F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9460160" y="3318609"/>
              <a:ext cx="655459" cy="655459"/>
            </a:xfrm>
            <a:prstGeom prst="rect">
              <a:avLst/>
            </a:prstGeom>
          </p:spPr>
        </p:pic>
      </p:grpSp>
      <p:pic>
        <p:nvPicPr>
          <p:cNvPr id="5" name="図 4">
            <a:extLst>
              <a:ext uri="{FF2B5EF4-FFF2-40B4-BE49-F238E27FC236}">
                <a16:creationId xmlns:a16="http://schemas.microsoft.com/office/drawing/2014/main" id="{E7E4046A-A0CD-0577-26B3-95833074DC6D}"/>
              </a:ext>
            </a:extLst>
          </p:cNvPr>
          <p:cNvPicPr>
            <a:picLocks noChangeAspect="1"/>
          </p:cNvPicPr>
          <p:nvPr/>
        </p:nvPicPr>
        <p:blipFill>
          <a:blip r:embed="rId10" cstate="print">
            <a:extLst>
              <a:ext uri="{28A0092B-C50C-407E-A947-70E740481C1C}">
                <a14:useLocalDpi xmlns:a14="http://schemas.microsoft.com/office/drawing/2010/main" val="0"/>
              </a:ext>
            </a:extLst>
          </a:blip>
          <a:srcRect t="1563" b="1563"/>
          <a:stretch/>
        </p:blipFill>
        <p:spPr>
          <a:xfrm>
            <a:off x="1776167" y="2680315"/>
            <a:ext cx="2626537" cy="2544423"/>
          </a:xfrm>
          <a:prstGeom prst="rect">
            <a:avLst/>
          </a:prstGeom>
        </p:spPr>
      </p:pic>
      <p:grpSp>
        <p:nvGrpSpPr>
          <p:cNvPr id="16" name="グループ化 15">
            <a:extLst>
              <a:ext uri="{FF2B5EF4-FFF2-40B4-BE49-F238E27FC236}">
                <a16:creationId xmlns:a16="http://schemas.microsoft.com/office/drawing/2014/main" id="{88C5D487-0D47-5A82-590A-ED767132F8CE}"/>
              </a:ext>
            </a:extLst>
          </p:cNvPr>
          <p:cNvGrpSpPr/>
          <p:nvPr/>
        </p:nvGrpSpPr>
        <p:grpSpPr>
          <a:xfrm>
            <a:off x="2556734" y="5862490"/>
            <a:ext cx="1101477" cy="661622"/>
            <a:chOff x="2341308" y="3774700"/>
            <a:chExt cx="1585735" cy="952500"/>
          </a:xfrm>
        </p:grpSpPr>
        <p:pic>
          <p:nvPicPr>
            <p:cNvPr id="13" name="図 12">
              <a:extLst>
                <a:ext uri="{FF2B5EF4-FFF2-40B4-BE49-F238E27FC236}">
                  <a16:creationId xmlns:a16="http://schemas.microsoft.com/office/drawing/2014/main" id="{D73691D4-5CBA-438F-07E5-535CB3F13343}"/>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3091004" y="3880199"/>
              <a:ext cx="836039" cy="836039"/>
            </a:xfrm>
            <a:prstGeom prst="rect">
              <a:avLst/>
            </a:prstGeom>
          </p:spPr>
        </p:pic>
        <p:pic>
          <p:nvPicPr>
            <p:cNvPr id="15" name="図 14">
              <a:extLst>
                <a:ext uri="{FF2B5EF4-FFF2-40B4-BE49-F238E27FC236}">
                  <a16:creationId xmlns:a16="http://schemas.microsoft.com/office/drawing/2014/main" id="{C1051983-1946-EA2D-34FE-FEDBF6B05761}"/>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2341308" y="3774700"/>
              <a:ext cx="952500" cy="952500"/>
            </a:xfrm>
            <a:prstGeom prst="rect">
              <a:avLst/>
            </a:prstGeom>
          </p:spPr>
        </p:pic>
      </p:grpSp>
      <p:sp>
        <p:nvSpPr>
          <p:cNvPr id="18" name="テキスト ボックス 17">
            <a:extLst>
              <a:ext uri="{FF2B5EF4-FFF2-40B4-BE49-F238E27FC236}">
                <a16:creationId xmlns:a16="http://schemas.microsoft.com/office/drawing/2014/main" id="{D906900F-B531-9ABD-AA89-B60237978D27}"/>
              </a:ext>
            </a:extLst>
          </p:cNvPr>
          <p:cNvSpPr txBox="1"/>
          <p:nvPr/>
        </p:nvSpPr>
        <p:spPr>
          <a:xfrm>
            <a:off x="2320076" y="5318033"/>
            <a:ext cx="1640621" cy="387360"/>
          </a:xfrm>
          <a:prstGeom prst="roundRect">
            <a:avLst>
              <a:gd name="adj" fmla="val 10444"/>
            </a:avLst>
          </a:prstGeom>
          <a:noFill/>
          <a:ln w="25400">
            <a:noFill/>
          </a:ln>
          <a:effectLst/>
        </p:spPr>
        <p:txBody>
          <a:bodyPr wrap="none" lIns="0" tIns="0" rIns="0" bIns="0" rtlCol="0" anchor="ctr">
            <a:prstTxWarp prst="textArchDown">
              <a:avLst>
                <a:gd name="adj" fmla="val 463430"/>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600" b="1" u="none" strike="noStrike" kern="0" cap="none" normalizeH="0" baseline="0" noProof="0">
                <a:ln>
                  <a:noFill/>
                </a:ln>
                <a:solidFill>
                  <a:schemeClr val="bg1"/>
                </a:solidFill>
                <a:effectLst/>
                <a:uLnTx/>
                <a:uFillTx/>
                <a:latin typeface="Meiryo" panose="020B0604030504040204" pitchFamily="34" charset="-128"/>
                <a:ea typeface="Meiryo" panose="020B0604030504040204" pitchFamily="34" charset="-128"/>
              </a:rPr>
              <a:t>広告コンテンツ</a:t>
            </a:r>
            <a:endParaRPr kumimoji="0" lang="ja-JP" altLang="en-US" sz="16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 name="テキスト ボックス 18">
            <a:extLst>
              <a:ext uri="{FF2B5EF4-FFF2-40B4-BE49-F238E27FC236}">
                <a16:creationId xmlns:a16="http://schemas.microsoft.com/office/drawing/2014/main" id="{522C6A55-E66A-25D0-BFE3-627A65789891}"/>
              </a:ext>
            </a:extLst>
          </p:cNvPr>
          <p:cNvSpPr txBox="1"/>
          <p:nvPr/>
        </p:nvSpPr>
        <p:spPr>
          <a:xfrm>
            <a:off x="1585561" y="2767658"/>
            <a:ext cx="359073" cy="247760"/>
          </a:xfrm>
          <a:prstGeom prst="rect">
            <a:avLst/>
          </a:prstGeom>
          <a:noFill/>
          <a:ln w="25400">
            <a:noFill/>
          </a:ln>
          <a:effectLst/>
        </p:spPr>
        <p:txBody>
          <a:bodyPr wrap="none" lIns="0" tIns="0" rIns="0" bIns="0" rtlCol="0"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買う</a:t>
            </a:r>
            <a:endParaRPr kumimoji="0" lang="ja-JP" altLang="en-US" sz="1400" b="1" u="none" strike="noStrike" kern="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7E759DB3-375D-F257-2B99-65DA14D6E637}"/>
              </a:ext>
            </a:extLst>
          </p:cNvPr>
          <p:cNvSpPr txBox="1"/>
          <p:nvPr/>
        </p:nvSpPr>
        <p:spPr>
          <a:xfrm>
            <a:off x="1014356" y="3885613"/>
            <a:ext cx="718145" cy="247760"/>
          </a:xfrm>
          <a:prstGeom prst="rect">
            <a:avLst/>
          </a:prstGeom>
          <a:noFill/>
          <a:ln w="25400">
            <a:noFill/>
          </a:ln>
          <a:effectLst/>
        </p:spPr>
        <p:txBody>
          <a:bodyPr wrap="none" lIns="0" tIns="0" rIns="0" bIns="0" rtlCol="0"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訪問する</a:t>
            </a:r>
            <a:endParaRPr kumimoji="0" lang="ja-JP" altLang="en-US" sz="1400" b="1" u="none" strike="noStrike" kern="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612D4EA4-7546-CE1B-9645-2C11D2DB3604}"/>
              </a:ext>
            </a:extLst>
          </p:cNvPr>
          <p:cNvSpPr txBox="1"/>
          <p:nvPr/>
        </p:nvSpPr>
        <p:spPr>
          <a:xfrm>
            <a:off x="1436091" y="4951412"/>
            <a:ext cx="718145" cy="247760"/>
          </a:xfrm>
          <a:prstGeom prst="rect">
            <a:avLst/>
          </a:prstGeom>
          <a:noFill/>
          <a:ln w="25400">
            <a:noFill/>
          </a:ln>
          <a:effectLst/>
        </p:spPr>
        <p:txBody>
          <a:bodyPr wrap="none" lIns="0" tIns="0" rIns="0" bIns="0" rtlCol="0"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予約する</a:t>
            </a:r>
            <a:endParaRPr kumimoji="0" lang="ja-JP" altLang="en-US" sz="1400" b="1" u="none" strike="noStrike" kern="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E36793AC-8DA9-7F7A-0901-88C44FFC0642}"/>
              </a:ext>
            </a:extLst>
          </p:cNvPr>
          <p:cNvSpPr txBox="1"/>
          <p:nvPr/>
        </p:nvSpPr>
        <p:spPr>
          <a:xfrm>
            <a:off x="4204171" y="4882802"/>
            <a:ext cx="538609" cy="247760"/>
          </a:xfrm>
          <a:prstGeom prst="rect">
            <a:avLst/>
          </a:prstGeom>
          <a:noFill/>
          <a:ln w="25400">
            <a:noFill/>
          </a:ln>
          <a:effectLst/>
        </p:spPr>
        <p:txBody>
          <a:bodyPr wrap="none" lIns="0" tIns="0" rIns="0" bIns="0" rtlCol="0"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調べる</a:t>
            </a:r>
            <a:endParaRPr kumimoji="0" lang="ja-JP" altLang="en-US" sz="1400" b="1" u="none" strike="noStrike" kern="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endParaRPr>
          </a:p>
        </p:txBody>
      </p:sp>
      <p:sp>
        <p:nvSpPr>
          <p:cNvPr id="24" name="テキスト ボックス 23">
            <a:extLst>
              <a:ext uri="{FF2B5EF4-FFF2-40B4-BE49-F238E27FC236}">
                <a16:creationId xmlns:a16="http://schemas.microsoft.com/office/drawing/2014/main" id="{7FD0A7E2-ED28-55E7-B727-709095C08570}"/>
              </a:ext>
            </a:extLst>
          </p:cNvPr>
          <p:cNvSpPr txBox="1"/>
          <p:nvPr/>
        </p:nvSpPr>
        <p:spPr>
          <a:xfrm>
            <a:off x="4623127" y="3809011"/>
            <a:ext cx="359073" cy="247760"/>
          </a:xfrm>
          <a:prstGeom prst="rect">
            <a:avLst/>
          </a:prstGeom>
          <a:noFill/>
          <a:ln w="25400">
            <a:noFill/>
          </a:ln>
          <a:effectLst/>
        </p:spPr>
        <p:txBody>
          <a:bodyPr wrap="none" lIns="0" tIns="0" rIns="0" bIns="0" rtlCol="0"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kern="0">
                <a:solidFill>
                  <a:schemeClr val="accent6"/>
                </a:solidFill>
                <a:latin typeface="Meiryo" panose="020B0604030504040204" pitchFamily="34" charset="-128"/>
                <a:ea typeface="Meiryo" panose="020B0604030504040204" pitchFamily="34" charset="-128"/>
              </a:rPr>
              <a:t>知る</a:t>
            </a:r>
            <a:endParaRPr kumimoji="0" lang="ja-JP" altLang="en-US" sz="1400" b="1" u="none" strike="noStrike" kern="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endParaRPr>
          </a:p>
        </p:txBody>
      </p:sp>
      <p:sp>
        <p:nvSpPr>
          <p:cNvPr id="25" name="テキスト ボックス 24">
            <a:extLst>
              <a:ext uri="{FF2B5EF4-FFF2-40B4-BE49-F238E27FC236}">
                <a16:creationId xmlns:a16="http://schemas.microsoft.com/office/drawing/2014/main" id="{B09807D5-B245-E51E-F038-937085781EBE}"/>
              </a:ext>
            </a:extLst>
          </p:cNvPr>
          <p:cNvSpPr txBox="1"/>
          <p:nvPr/>
        </p:nvSpPr>
        <p:spPr>
          <a:xfrm>
            <a:off x="4103985" y="2735220"/>
            <a:ext cx="718145" cy="247760"/>
          </a:xfrm>
          <a:prstGeom prst="rect">
            <a:avLst/>
          </a:prstGeom>
          <a:noFill/>
          <a:ln w="25400">
            <a:noFill/>
          </a:ln>
          <a:effectLst/>
        </p:spPr>
        <p:txBody>
          <a:bodyPr wrap="none" lIns="0" tIns="0" rIns="0" bIns="0" rtlCol="0"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kern="0">
                <a:solidFill>
                  <a:schemeClr val="accent6"/>
                </a:solidFill>
                <a:latin typeface="Meiryo" panose="020B0604030504040204" pitchFamily="34" charset="-128"/>
                <a:ea typeface="Meiryo" panose="020B0604030504040204" pitchFamily="34" charset="-128"/>
              </a:rPr>
              <a:t>登録する</a:t>
            </a:r>
            <a:endParaRPr kumimoji="0" lang="ja-JP" altLang="en-US" sz="1400" b="1" u="none" strike="noStrike" kern="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endParaRPr>
          </a:p>
        </p:txBody>
      </p:sp>
      <p:sp>
        <p:nvSpPr>
          <p:cNvPr id="26" name="テキスト ボックス 25">
            <a:extLst>
              <a:ext uri="{FF2B5EF4-FFF2-40B4-BE49-F238E27FC236}">
                <a16:creationId xmlns:a16="http://schemas.microsoft.com/office/drawing/2014/main" id="{41D24677-CB50-D249-3C03-D576C8A94814}"/>
              </a:ext>
            </a:extLst>
          </p:cNvPr>
          <p:cNvSpPr txBox="1"/>
          <p:nvPr/>
        </p:nvSpPr>
        <p:spPr>
          <a:xfrm>
            <a:off x="1438510" y="2026745"/>
            <a:ext cx="3385543" cy="424732"/>
          </a:xfrm>
          <a:prstGeom prst="rect">
            <a:avLst/>
          </a:prstGeom>
          <a:noFill/>
          <a:ln w="25400">
            <a:noFill/>
          </a:ln>
          <a:effectLst/>
        </p:spPr>
        <p:txBody>
          <a:bodyPr wrap="none" lIns="0" tIns="0" rIns="0" bIns="0" rtlCol="0"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2400" b="1" kern="0" dirty="0">
                <a:solidFill>
                  <a:schemeClr val="accent6"/>
                </a:solidFill>
                <a:latin typeface="Meiryo" panose="020B0604030504040204" pitchFamily="34" charset="-128"/>
                <a:ea typeface="Meiryo" panose="020B0604030504040204" pitchFamily="34" charset="-128"/>
              </a:rPr>
              <a:t>ブランドロイヤリティー</a:t>
            </a:r>
            <a:endParaRPr kumimoji="0" lang="ja-JP" altLang="en-US" sz="2400" b="1" u="none" strike="noStrike" kern="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196399093"/>
      </p:ext>
    </p:extLst>
  </p:cSld>
  <p:clrMapOvr>
    <a:masterClrMapping/>
  </p:clrMapOvr>
</p:sld>
</file>

<file path=ppt/theme/theme1.xml><?xml version="1.0" encoding="utf-8"?>
<a:theme xmlns:a="http://schemas.openxmlformats.org/drawingml/2006/main" name="表紙">
  <a:themeElements>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0</TotalTime>
  <Words>4075</Words>
  <Application>Microsoft Office PowerPoint</Application>
  <PresentationFormat>ワイド画面</PresentationFormat>
  <Paragraphs>651</Paragraphs>
  <Slides>34</Slides>
  <Notes>26</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34</vt:i4>
      </vt:variant>
    </vt:vector>
  </HeadingPairs>
  <TitlesOfParts>
    <vt:vector size="46" baseType="lpstr">
      <vt:lpstr>LINE Seed JP_OTF Bold</vt:lpstr>
      <vt:lpstr>LINE Seed JP_OTF Regular</vt:lpstr>
      <vt:lpstr>Meiryo UI</vt:lpstr>
      <vt:lpstr>Meiryo-Bold</vt:lpstr>
      <vt:lpstr>メイリオ</vt:lpstr>
      <vt:lpstr>メイリオ</vt:lpstr>
      <vt:lpstr>游ゴシック</vt:lpstr>
      <vt:lpstr>Yu Gothic Medium</vt:lpstr>
      <vt:lpstr>Arial</vt:lpstr>
      <vt:lpstr>Calibri</vt:lpstr>
      <vt:lpstr>Segoe UI</vt:lpstr>
      <vt:lpstr>表紙</vt:lpstr>
      <vt:lpstr>コンテンツ企画型商品 ケイパビリティ</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2024-09-10T01:01:08Z</dcterms:created>
  <dcterms:modified xsi:type="dcterms:W3CDTF">2024-09-10T09:55:53Z</dcterms:modified>
  <cp:category/>
</cp:coreProperties>
</file>