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68" r:id="rId1"/>
  </p:sldMasterIdLst>
  <p:notesMasterIdLst>
    <p:notesMasterId r:id="rId29"/>
  </p:notesMasterIdLst>
  <p:handoutMasterIdLst>
    <p:handoutMasterId r:id="rId30"/>
  </p:handoutMasterIdLst>
  <p:sldIdLst>
    <p:sldId id="443" r:id="rId2"/>
    <p:sldId id="623" r:id="rId3"/>
    <p:sldId id="624" r:id="rId4"/>
    <p:sldId id="625" r:id="rId5"/>
    <p:sldId id="674" r:id="rId6"/>
    <p:sldId id="675" r:id="rId7"/>
    <p:sldId id="676" r:id="rId8"/>
    <p:sldId id="677" r:id="rId9"/>
    <p:sldId id="634" r:id="rId10"/>
    <p:sldId id="626" r:id="rId11"/>
    <p:sldId id="635" r:id="rId12"/>
    <p:sldId id="640" r:id="rId13"/>
    <p:sldId id="641" r:id="rId14"/>
    <p:sldId id="666" r:id="rId15"/>
    <p:sldId id="642" r:id="rId16"/>
    <p:sldId id="667" r:id="rId17"/>
    <p:sldId id="668" r:id="rId18"/>
    <p:sldId id="651" r:id="rId19"/>
    <p:sldId id="652" r:id="rId20"/>
    <p:sldId id="669" r:id="rId21"/>
    <p:sldId id="670" r:id="rId22"/>
    <p:sldId id="671" r:id="rId23"/>
    <p:sldId id="672" r:id="rId24"/>
    <p:sldId id="673" r:id="rId25"/>
    <p:sldId id="660" r:id="rId26"/>
    <p:sldId id="661" r:id="rId27"/>
    <p:sldId id="448" r:id="rId28"/>
  </p:sldIdLst>
  <p:sldSz cx="12192000" cy="6858000"/>
  <p:notesSz cx="6858000" cy="9144000"/>
  <p:custDataLst>
    <p:tags r:id="rId31"/>
  </p:custDataLst>
  <p:defaultTex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p:defaultTextStyle>
  <p:extLst>
    <p:ext uri="{EFAFB233-063F-42B5-8137-9DF3F51BA10A}">
      <p15:sldGuideLst xmlns:p15="http://schemas.microsoft.com/office/powerpoint/2012/main">
        <p15:guide id="1" orient="horz" pos="368" userDrawn="1">
          <p15:clr>
            <a:srgbClr val="F26B43"/>
          </p15:clr>
        </p15:guide>
        <p15:guide id="2" pos="3840" userDrawn="1">
          <p15:clr>
            <a:srgbClr val="A4A3A4"/>
          </p15:clr>
        </p15:guide>
        <p15:guide id="6" orient="horz" pos="3952" userDrawn="1">
          <p15:clr>
            <a:srgbClr val="F26B43"/>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3E"/>
    <a:srgbClr val="03004A"/>
    <a:srgbClr val="F1F1F4"/>
    <a:srgbClr val="545454"/>
    <a:srgbClr val="C9002C"/>
    <a:srgbClr val="FFFFFF"/>
    <a:srgbClr val="9C9C9C"/>
    <a:srgbClr val="C9002B"/>
    <a:srgbClr val="0D0D0D"/>
    <a:srgbClr val="ED7D3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B524E83-1410-4EE7-823F-29F4615D63C2}" v="2" dt="2024-06-20T01:12:41.169"/>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6933" autoAdjust="0"/>
    <p:restoredTop sz="96353" autoAdjust="0"/>
  </p:normalViewPr>
  <p:slideViewPr>
    <p:cSldViewPr snapToGrid="0">
      <p:cViewPr varScale="1">
        <p:scale>
          <a:sx n="122" d="100"/>
          <a:sy n="122" d="100"/>
        </p:scale>
        <p:origin x="106" y="147"/>
      </p:cViewPr>
      <p:guideLst>
        <p:guide orient="horz" pos="368"/>
        <p:guide pos="3840"/>
        <p:guide orient="horz" pos="3952"/>
      </p:guideLst>
    </p:cSldViewPr>
  </p:slideViewPr>
  <p:notesTextViewPr>
    <p:cViewPr>
      <p:scale>
        <a:sx n="1" d="1"/>
        <a:sy n="1" d="1"/>
      </p:scale>
      <p:origin x="0" y="0"/>
    </p:cViewPr>
  </p:notesTextViewPr>
  <p:sorterViewPr>
    <p:cViewPr>
      <p:scale>
        <a:sx n="83" d="100"/>
        <a:sy n="83"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系列 1</c:v>
                </c:pt>
              </c:strCache>
            </c:strRef>
          </c:tx>
          <c:spPr>
            <a:solidFill>
              <a:srgbClr val="C9002C"/>
            </a:solidFill>
            <a:ln>
              <a:noFill/>
            </a:ln>
            <a:effectLst/>
          </c:spPr>
          <c:invertIfNegative val="0"/>
          <c:dPt>
            <c:idx val="0"/>
            <c:invertIfNegative val="0"/>
            <c:bubble3D val="0"/>
            <c:spPr>
              <a:solidFill>
                <a:srgbClr val="C9002C"/>
              </a:solidFill>
              <a:ln>
                <a:noFill/>
              </a:ln>
              <a:effectLst/>
            </c:spPr>
            <c:extLst>
              <c:ext xmlns:c16="http://schemas.microsoft.com/office/drawing/2014/chart" uri="{C3380CC4-5D6E-409C-BE32-E72D297353CC}">
                <c16:uniqueId val="{00000002-F31E-4488-B406-67D34E07E021}"/>
              </c:ext>
            </c:extLst>
          </c:dPt>
          <c:dPt>
            <c:idx val="1"/>
            <c:invertIfNegative val="0"/>
            <c:bubble3D val="0"/>
            <c:spPr>
              <a:solidFill>
                <a:srgbClr val="C9002C"/>
              </a:solidFill>
              <a:ln>
                <a:noFill/>
              </a:ln>
              <a:effectLst/>
            </c:spPr>
            <c:extLst>
              <c:ext xmlns:c16="http://schemas.microsoft.com/office/drawing/2014/chart" uri="{C3380CC4-5D6E-409C-BE32-E72D297353CC}">
                <c16:uniqueId val="{00000003-F31E-4488-B406-67D34E07E021}"/>
              </c:ext>
            </c:extLst>
          </c:dPt>
          <c:dPt>
            <c:idx val="2"/>
            <c:invertIfNegative val="0"/>
            <c:bubble3D val="0"/>
            <c:spPr>
              <a:solidFill>
                <a:srgbClr val="C9002C"/>
              </a:solidFill>
              <a:ln>
                <a:noFill/>
              </a:ln>
              <a:effectLst/>
            </c:spPr>
            <c:extLst>
              <c:ext xmlns:c16="http://schemas.microsoft.com/office/drawing/2014/chart" uri="{C3380CC4-5D6E-409C-BE32-E72D297353CC}">
                <c16:uniqueId val="{00000004-F31E-4488-B406-67D34E07E021}"/>
              </c:ext>
            </c:extLst>
          </c:dPt>
          <c:dPt>
            <c:idx val="3"/>
            <c:invertIfNegative val="0"/>
            <c:bubble3D val="0"/>
            <c:spPr>
              <a:solidFill>
                <a:srgbClr val="C9002C"/>
              </a:solidFill>
              <a:ln>
                <a:noFill/>
              </a:ln>
              <a:effectLst/>
            </c:spPr>
            <c:extLst>
              <c:ext xmlns:c16="http://schemas.microsoft.com/office/drawing/2014/chart" uri="{C3380CC4-5D6E-409C-BE32-E72D297353CC}">
                <c16:uniqueId val="{00000005-F31E-4488-B406-67D34E07E021}"/>
              </c:ext>
            </c:extLst>
          </c:dPt>
          <c:cat>
            <c:strRef>
              <c:f>Sheet1!$A$2:$A$5</c:f>
              <c:strCache>
                <c:ptCount val="4"/>
                <c:pt idx="0">
                  <c:v>認知</c:v>
                </c:pt>
                <c:pt idx="1">
                  <c:v>興味・関心</c:v>
                </c:pt>
                <c:pt idx="2">
                  <c:v>理解</c:v>
                </c:pt>
                <c:pt idx="3">
                  <c:v>好感度</c:v>
                </c:pt>
              </c:strCache>
            </c:strRef>
          </c:cat>
          <c:val>
            <c:numRef>
              <c:f>Sheet1!$B$2:$B$5</c:f>
              <c:numCache>
                <c:formatCode>General</c:formatCode>
                <c:ptCount val="4"/>
                <c:pt idx="0">
                  <c:v>95</c:v>
                </c:pt>
                <c:pt idx="1">
                  <c:v>70</c:v>
                </c:pt>
                <c:pt idx="2">
                  <c:v>80</c:v>
                </c:pt>
                <c:pt idx="3">
                  <c:v>70</c:v>
                </c:pt>
              </c:numCache>
            </c:numRef>
          </c:val>
          <c:extLst>
            <c:ext xmlns:c16="http://schemas.microsoft.com/office/drawing/2014/chart" uri="{C3380CC4-5D6E-409C-BE32-E72D297353CC}">
              <c16:uniqueId val="{00000000-F31E-4488-B406-67D34E07E021}"/>
            </c:ext>
          </c:extLst>
        </c:ser>
        <c:ser>
          <c:idx val="1"/>
          <c:order val="1"/>
          <c:tx>
            <c:strRef>
              <c:f>Sheet1!$C$1</c:f>
              <c:strCache>
                <c:ptCount val="1"/>
                <c:pt idx="0">
                  <c:v>系列 2</c:v>
                </c:pt>
              </c:strCache>
            </c:strRef>
          </c:tx>
          <c:spPr>
            <a:solidFill>
              <a:schemeClr val="tx2">
                <a:lumMod val="10000"/>
                <a:lumOff val="90000"/>
              </a:schemeClr>
            </a:solidFill>
            <a:ln>
              <a:noFill/>
            </a:ln>
            <a:effectLst/>
          </c:spPr>
          <c:invertIfNegative val="0"/>
          <c:cat>
            <c:strRef>
              <c:f>Sheet1!$A$2:$A$5</c:f>
              <c:strCache>
                <c:ptCount val="4"/>
                <c:pt idx="0">
                  <c:v>認知</c:v>
                </c:pt>
                <c:pt idx="1">
                  <c:v>興味・関心</c:v>
                </c:pt>
                <c:pt idx="2">
                  <c:v>理解</c:v>
                </c:pt>
                <c:pt idx="3">
                  <c:v>好感度</c:v>
                </c:pt>
              </c:strCache>
            </c:strRef>
          </c:cat>
          <c:val>
            <c:numRef>
              <c:f>Sheet1!$C$2:$C$5</c:f>
              <c:numCache>
                <c:formatCode>General</c:formatCode>
                <c:ptCount val="4"/>
                <c:pt idx="0">
                  <c:v>5</c:v>
                </c:pt>
                <c:pt idx="1">
                  <c:v>30</c:v>
                </c:pt>
                <c:pt idx="2">
                  <c:v>20</c:v>
                </c:pt>
                <c:pt idx="3">
                  <c:v>30</c:v>
                </c:pt>
              </c:numCache>
            </c:numRef>
          </c:val>
          <c:extLst>
            <c:ext xmlns:c16="http://schemas.microsoft.com/office/drawing/2014/chart" uri="{C3380CC4-5D6E-409C-BE32-E72D297353CC}">
              <c16:uniqueId val="{00000001-F31E-4488-B406-67D34E07E021}"/>
            </c:ext>
          </c:extLst>
        </c:ser>
        <c:dLbls>
          <c:showLegendKey val="0"/>
          <c:showVal val="0"/>
          <c:showCatName val="0"/>
          <c:showSerName val="0"/>
          <c:showPercent val="0"/>
          <c:showBubbleSize val="0"/>
        </c:dLbls>
        <c:gapWidth val="150"/>
        <c:overlap val="100"/>
        <c:axId val="974533375"/>
        <c:axId val="647120608"/>
      </c:barChart>
      <c:catAx>
        <c:axId val="974533375"/>
        <c:scaling>
          <c:orientation val="minMax"/>
        </c:scaling>
        <c:delete val="0"/>
        <c:axPos val="b"/>
        <c:numFmt formatCode="General" sourceLinked="1"/>
        <c:majorTickMark val="none"/>
        <c:minorTickMark val="none"/>
        <c:tickLblPos val="nextTo"/>
        <c:spPr>
          <a:noFill/>
          <a:ln w="15875" cap="flat" cmpd="sng" algn="ctr">
            <a:solidFill>
              <a:srgbClr val="C9002C"/>
            </a:solidFill>
            <a:round/>
          </a:ln>
          <a:effectLst/>
        </c:spPr>
        <c:txPr>
          <a:bodyPr rot="-60000000" spcFirstLastPara="1" vertOverflow="ellipsis" vert="horz" wrap="square" anchor="ctr" anchorCtr="1"/>
          <a:lstStyle/>
          <a:p>
            <a:pPr>
              <a:defRPr sz="1600" b="1" i="0" u="none" strike="noStrike" kern="1200" baseline="0">
                <a:solidFill>
                  <a:srgbClr val="0D0D0D"/>
                </a:solidFill>
                <a:latin typeface="Meiryo" panose="020B0604030504040204" pitchFamily="34" charset="-128"/>
                <a:ea typeface="Meiryo" panose="020B0604030504040204" pitchFamily="34" charset="-128"/>
                <a:cs typeface="+mn-cs"/>
              </a:defRPr>
            </a:pPr>
            <a:endParaRPr lang="ja-JP"/>
          </a:p>
        </c:txPr>
        <c:crossAx val="647120608"/>
        <c:crosses val="autoZero"/>
        <c:auto val="1"/>
        <c:lblAlgn val="ctr"/>
        <c:lblOffset val="60"/>
        <c:noMultiLvlLbl val="0"/>
      </c:catAx>
      <c:valAx>
        <c:axId val="647120608"/>
        <c:scaling>
          <c:orientation val="minMax"/>
        </c:scaling>
        <c:delete val="1"/>
        <c:axPos val="l"/>
        <c:numFmt formatCode="0%" sourceLinked="1"/>
        <c:majorTickMark val="none"/>
        <c:minorTickMark val="none"/>
        <c:tickLblPos val="nextTo"/>
        <c:crossAx val="97453337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머리글 개체 틀 1">
            <a:extLst>
              <a:ext uri="{FF2B5EF4-FFF2-40B4-BE49-F238E27FC236}">
                <a16:creationId xmlns:a16="http://schemas.microsoft.com/office/drawing/2014/main" id="{9D8F3632-A2D4-4F72-7175-501AE62513A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ko-JP" altLang="en-US"/>
          </a:p>
        </p:txBody>
      </p:sp>
      <p:sp>
        <p:nvSpPr>
          <p:cNvPr id="3" name="날짜 개체 틀 2">
            <a:extLst>
              <a:ext uri="{FF2B5EF4-FFF2-40B4-BE49-F238E27FC236}">
                <a16:creationId xmlns:a16="http://schemas.microsoft.com/office/drawing/2014/main" id="{D58C8494-8330-4353-D23D-18E858B7F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A0BF9565-4216-4445-8ACA-A5D634DFD475}" type="datetimeFigureOut">
              <a:rPr lang="LID4096" altLang="en-US"/>
              <a:pPr>
                <a:defRPr/>
              </a:pPr>
              <a:t>08/02/2024</a:t>
            </a:fld>
            <a:endParaRPr lang="ko-JP" altLang="en-US"/>
          </a:p>
        </p:txBody>
      </p:sp>
      <p:sp>
        <p:nvSpPr>
          <p:cNvPr id="4" name="바닥글 개체 틀 3">
            <a:extLst>
              <a:ext uri="{FF2B5EF4-FFF2-40B4-BE49-F238E27FC236}">
                <a16:creationId xmlns:a16="http://schemas.microsoft.com/office/drawing/2014/main" id="{C87C6BA4-8DA7-C06C-8257-2177622D5A3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ko-JP" altLang="en-US"/>
          </a:p>
        </p:txBody>
      </p:sp>
      <p:sp>
        <p:nvSpPr>
          <p:cNvPr id="5" name="슬라이드 번호 개체 틀 4">
            <a:extLst>
              <a:ext uri="{FF2B5EF4-FFF2-40B4-BE49-F238E27FC236}">
                <a16:creationId xmlns:a16="http://schemas.microsoft.com/office/drawing/2014/main" id="{D239C5E2-5CF6-2635-BAF9-1937888CC61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18E14646-2E14-7248-B4B6-D58404B832E8}" type="slidenum">
              <a:rPr lang="ko-JP" altLang="en-US"/>
              <a:pPr>
                <a:defRPr/>
              </a:pPr>
              <a:t>‹#›</a:t>
            </a:fld>
            <a:endParaRPr lang="ko-JP"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D79D448-FAB9-A985-C8EE-A3AC846F6AD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en-JP"/>
          </a:p>
        </p:txBody>
      </p:sp>
      <p:sp>
        <p:nvSpPr>
          <p:cNvPr id="3" name="Date Placeholder 2">
            <a:extLst>
              <a:ext uri="{FF2B5EF4-FFF2-40B4-BE49-F238E27FC236}">
                <a16:creationId xmlns:a16="http://schemas.microsoft.com/office/drawing/2014/main" id="{3B1EE019-0D3A-EFDE-72D0-027738907E63}"/>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0252C802-D109-8043-B0F9-067150D0A317}" type="datetimeFigureOut">
              <a:rPr lang="LID4096"/>
              <a:pPr>
                <a:defRPr/>
              </a:pPr>
              <a:t>08/02/2024</a:t>
            </a:fld>
            <a:endParaRPr lang="en-JP"/>
          </a:p>
        </p:txBody>
      </p:sp>
      <p:sp>
        <p:nvSpPr>
          <p:cNvPr id="4" name="Slide Image Placeholder 3">
            <a:extLst>
              <a:ext uri="{FF2B5EF4-FFF2-40B4-BE49-F238E27FC236}">
                <a16:creationId xmlns:a16="http://schemas.microsoft.com/office/drawing/2014/main" id="{3AA202DE-2309-EA35-7DE7-932674C71D74}"/>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JP" noProof="0"/>
          </a:p>
        </p:txBody>
      </p:sp>
      <p:sp>
        <p:nvSpPr>
          <p:cNvPr id="5" name="Notes Placeholder 4">
            <a:extLst>
              <a:ext uri="{FF2B5EF4-FFF2-40B4-BE49-F238E27FC236}">
                <a16:creationId xmlns:a16="http://schemas.microsoft.com/office/drawing/2014/main" id="{4189CFDF-9D04-A4F9-6376-969A949D98A9}"/>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JP" noProof="0"/>
          </a:p>
        </p:txBody>
      </p:sp>
      <p:sp>
        <p:nvSpPr>
          <p:cNvPr id="6" name="Footer Placeholder 5">
            <a:extLst>
              <a:ext uri="{FF2B5EF4-FFF2-40B4-BE49-F238E27FC236}">
                <a16:creationId xmlns:a16="http://schemas.microsoft.com/office/drawing/2014/main" id="{9D94BA57-741F-1D20-99F5-34509589ED48}"/>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en-JP"/>
          </a:p>
        </p:txBody>
      </p:sp>
      <p:sp>
        <p:nvSpPr>
          <p:cNvPr id="7" name="Slide Number Placeholder 6">
            <a:extLst>
              <a:ext uri="{FF2B5EF4-FFF2-40B4-BE49-F238E27FC236}">
                <a16:creationId xmlns:a16="http://schemas.microsoft.com/office/drawing/2014/main" id="{1910DD09-E01C-BAD1-AC99-DCCAF070837D}"/>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AB966C30-85DB-4C4B-A060-BF5C5320BA04}" type="slidenum">
              <a:rPr lang="en-JP"/>
              <a:pPr>
                <a:defRPr/>
              </a:pPr>
              <a:t>‹#›</a:t>
            </a:fld>
            <a:endParaRPr lang="en-JP"/>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6728560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23301807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204838101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SC_プロダクト資料表紙">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0704876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39956847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9620820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37261920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最終ページ">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1B350541-A980-7849-328F-D82ABE93D02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8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グラフィックス 2">
            <a:extLst>
              <a:ext uri="{FF2B5EF4-FFF2-40B4-BE49-F238E27FC236}">
                <a16:creationId xmlns:a16="http://schemas.microsoft.com/office/drawing/2014/main" id="{00E82F5C-CE51-18BE-B776-8294EA2F46E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49315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MS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14" name="Text Placeholder 3">
            <a:extLst>
              <a:ext uri="{FF2B5EF4-FFF2-40B4-BE49-F238E27FC236}">
                <a16:creationId xmlns:a16="http://schemas.microsoft.com/office/drawing/2014/main" id="{CF1B3F06-73C7-6284-A08A-6C7B04F7A52F}"/>
              </a:ext>
            </a:extLst>
          </p:cNvPr>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15" name="角丸四角形 3">
            <a:extLst>
              <a:ext uri="{FF2B5EF4-FFF2-40B4-BE49-F238E27FC236}">
                <a16:creationId xmlns:a16="http://schemas.microsoft.com/office/drawing/2014/main" id="{2CC47485-4A42-D64C-7E8C-A32DEF761A86}"/>
              </a:ext>
            </a:extLst>
          </p:cNvPr>
          <p:cNvSpPr/>
          <p:nvPr userDrawn="1"/>
        </p:nvSpPr>
        <p:spPr>
          <a:xfrm>
            <a:off x="587375" y="897384"/>
            <a:ext cx="5077812" cy="432048"/>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a:solidFill>
                <a:schemeClr val="accent6"/>
              </a:solidFill>
              <a:latin typeface="Meiryo" panose="020B0604030504040204" pitchFamily="34" charset="-128"/>
              <a:ea typeface="Meiryo" panose="020B0604030504040204" pitchFamily="34" charset="-128"/>
            </a:endParaRPr>
          </a:p>
        </p:txBody>
      </p:sp>
      <p:sp>
        <p:nvSpPr>
          <p:cNvPr id="16" name="テキスト ボックス 15">
            <a:extLst>
              <a:ext uri="{FF2B5EF4-FFF2-40B4-BE49-F238E27FC236}">
                <a16:creationId xmlns:a16="http://schemas.microsoft.com/office/drawing/2014/main" id="{D4D24651-38FB-272A-C95E-94E31536F684}"/>
              </a:ext>
            </a:extLst>
          </p:cNvPr>
          <p:cNvSpPr txBox="1"/>
          <p:nvPr userDrawn="1"/>
        </p:nvSpPr>
        <p:spPr>
          <a:xfrm>
            <a:off x="1100138" y="953364"/>
            <a:ext cx="4388907" cy="338554"/>
          </a:xfrm>
          <a:prstGeom prst="rect">
            <a:avLst/>
          </a:prstGeom>
          <a:noFill/>
        </p:spPr>
        <p:txBody>
          <a:bodyPr wrap="square">
            <a:spAutoFit/>
          </a:bodyPr>
          <a:lstStyle/>
          <a:p>
            <a:r>
              <a:rPr lang="en-US" altLang="ja-JP" sz="1600" b="1" dirty="0">
                <a:solidFill>
                  <a:srgbClr val="00003E"/>
                </a:solidFill>
              </a:rPr>
              <a:t>Yahoo!</a:t>
            </a:r>
            <a:r>
              <a:rPr lang="ja-JP" altLang="en-US" sz="1600" b="1" dirty="0">
                <a:solidFill>
                  <a:srgbClr val="00003E"/>
                </a:solidFill>
              </a:rPr>
              <a:t>広告　ディスプレイ広告（予約型）</a:t>
            </a:r>
          </a:p>
        </p:txBody>
      </p:sp>
    </p:spTree>
    <p:extLst>
      <p:ext uri="{BB962C8B-B14F-4D97-AF65-F5344CB8AC3E}">
        <p14:creationId xmlns:p14="http://schemas.microsoft.com/office/powerpoint/2010/main" val="247582459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dirty="0">
                <a:solidFill>
                  <a:srgbClr val="00003E"/>
                </a:solidFill>
                <a:latin typeface="+mn-ea"/>
                <a:ea typeface="+mn-ea"/>
                <a:cs typeface="Segoe UI" panose="020B0502040204020203" pitchFamily="34" charset="0"/>
              </a:rPr>
              <a:t>CONTENTS</a:t>
            </a:r>
            <a:endParaRPr kumimoji="1" lang="ja-JP" altLang="en-US" sz="2400" b="1" i="0" dirty="0">
              <a:solidFill>
                <a:srgbClr val="00003E"/>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962348" y="1406415"/>
            <a:ext cx="540000" cy="540000"/>
          </a:xfrm>
          <a:prstGeom prst="ellipse">
            <a:avLst/>
          </a:prstGeom>
          <a:solidFill>
            <a:schemeClr val="tx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01</a:t>
            </a:r>
            <a:endParaRPr kumimoji="1" lang="ja-JP" altLang="en-US" sz="1800" b="1" i="0" dirty="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962348" y="2324517"/>
            <a:ext cx="540000" cy="540000"/>
          </a:xfrm>
          <a:prstGeom prst="ellipse">
            <a:avLst/>
          </a:prstGeom>
          <a:solidFill>
            <a:srgbClr val="03004A"/>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02</a:t>
            </a:r>
            <a:endParaRPr kumimoji="1" lang="ja-JP" altLang="en-US" sz="1800" b="1" i="0" dirty="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962348" y="3242619"/>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03</a:t>
            </a:r>
            <a:endParaRPr kumimoji="1" lang="ja-JP" altLang="en-US" sz="1800" b="1" i="0" dirty="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232348" y="1946415"/>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cxnSpLocks/>
            <a:stCxn id="11" idx="4"/>
            <a:endCxn id="12" idx="0"/>
          </p:cNvCxnSpPr>
          <p:nvPr userDrawn="1"/>
        </p:nvCxnSpPr>
        <p:spPr>
          <a:xfrm>
            <a:off x="1232348" y="2864517"/>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848388" y="1496395"/>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848388" y="2450989"/>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848388" y="3375438"/>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cxnSp>
        <p:nvCxnSpPr>
          <p:cNvPr id="6" name="直線コネクタ 5">
            <a:extLst>
              <a:ext uri="{FF2B5EF4-FFF2-40B4-BE49-F238E27FC236}">
                <a16:creationId xmlns:a16="http://schemas.microsoft.com/office/drawing/2014/main" id="{A262B7B1-0731-8DCD-FDA6-CB9554C09C52}"/>
              </a:ext>
            </a:extLst>
          </p:cNvPr>
          <p:cNvCxnSpPr>
            <a:cxnSpLocks/>
          </p:cNvCxnSpPr>
          <p:nvPr userDrawn="1"/>
        </p:nvCxnSpPr>
        <p:spPr>
          <a:xfrm>
            <a:off x="1228340" y="3786938"/>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8" name="円/楕円 50">
            <a:extLst>
              <a:ext uri="{FF2B5EF4-FFF2-40B4-BE49-F238E27FC236}">
                <a16:creationId xmlns:a16="http://schemas.microsoft.com/office/drawing/2014/main" id="{810962BC-ECC6-D04E-856C-0E8B296C491F}"/>
              </a:ext>
            </a:extLst>
          </p:cNvPr>
          <p:cNvSpPr>
            <a:spLocks noChangeAspect="1"/>
          </p:cNvSpPr>
          <p:nvPr userDrawn="1"/>
        </p:nvSpPr>
        <p:spPr>
          <a:xfrm>
            <a:off x="962348" y="4169359"/>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04</a:t>
            </a:r>
            <a:endParaRPr kumimoji="1" lang="ja-JP" altLang="en-US" sz="1800" b="1" i="0" dirty="0">
              <a:solidFill>
                <a:schemeClr val="bg1"/>
              </a:solidFill>
              <a:latin typeface="+mj-ea"/>
              <a:ea typeface="+mj-ea"/>
              <a:cs typeface="Segoe UI" panose="020B0502040204020203" pitchFamily="34" charset="0"/>
            </a:endParaRPr>
          </a:p>
        </p:txBody>
      </p:sp>
      <p:sp>
        <p:nvSpPr>
          <p:cNvPr id="22" name="テキスト プレースホルダー 4">
            <a:extLst>
              <a:ext uri="{FF2B5EF4-FFF2-40B4-BE49-F238E27FC236}">
                <a16:creationId xmlns:a16="http://schemas.microsoft.com/office/drawing/2014/main" id="{09BB8F31-4E5A-8CC8-0885-67317BAA34BF}"/>
              </a:ext>
            </a:extLst>
          </p:cNvPr>
          <p:cNvSpPr>
            <a:spLocks noGrp="1"/>
          </p:cNvSpPr>
          <p:nvPr>
            <p:ph type="body" sz="quarter" idx="17" hasCustomPrompt="1"/>
          </p:nvPr>
        </p:nvSpPr>
        <p:spPr>
          <a:xfrm>
            <a:off x="1848388" y="4259339"/>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cxnSp>
        <p:nvCxnSpPr>
          <p:cNvPr id="7" name="直線コネクタ 6">
            <a:extLst>
              <a:ext uri="{FF2B5EF4-FFF2-40B4-BE49-F238E27FC236}">
                <a16:creationId xmlns:a16="http://schemas.microsoft.com/office/drawing/2014/main" id="{5BD4A176-B4AA-656B-5328-03F5B5C0A9BF}"/>
              </a:ext>
            </a:extLst>
          </p:cNvPr>
          <p:cNvCxnSpPr>
            <a:cxnSpLocks/>
          </p:cNvCxnSpPr>
          <p:nvPr userDrawn="1"/>
        </p:nvCxnSpPr>
        <p:spPr>
          <a:xfrm>
            <a:off x="1201811" y="4713678"/>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18" name="円/楕円 50">
            <a:extLst>
              <a:ext uri="{FF2B5EF4-FFF2-40B4-BE49-F238E27FC236}">
                <a16:creationId xmlns:a16="http://schemas.microsoft.com/office/drawing/2014/main" id="{7B6C769F-E76B-2903-6027-56F1771693F4}"/>
              </a:ext>
            </a:extLst>
          </p:cNvPr>
          <p:cNvSpPr>
            <a:spLocks noChangeAspect="1"/>
          </p:cNvSpPr>
          <p:nvPr userDrawn="1"/>
        </p:nvSpPr>
        <p:spPr>
          <a:xfrm>
            <a:off x="935819" y="5096099"/>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05</a:t>
            </a:r>
            <a:endParaRPr kumimoji="1" lang="ja-JP" altLang="en-US" sz="1800" b="1" i="0" dirty="0">
              <a:solidFill>
                <a:schemeClr val="bg1"/>
              </a:solidFill>
              <a:latin typeface="+mj-ea"/>
              <a:ea typeface="+mj-ea"/>
              <a:cs typeface="Segoe UI" panose="020B0502040204020203" pitchFamily="34" charset="0"/>
            </a:endParaRPr>
          </a:p>
        </p:txBody>
      </p:sp>
      <p:sp>
        <p:nvSpPr>
          <p:cNvPr id="19" name="テキスト プレースホルダー 4">
            <a:extLst>
              <a:ext uri="{FF2B5EF4-FFF2-40B4-BE49-F238E27FC236}">
                <a16:creationId xmlns:a16="http://schemas.microsoft.com/office/drawing/2014/main" id="{250DD630-D171-1EEA-F1ED-2B1A36CE779F}"/>
              </a:ext>
            </a:extLst>
          </p:cNvPr>
          <p:cNvSpPr>
            <a:spLocks noGrp="1"/>
          </p:cNvSpPr>
          <p:nvPr>
            <p:ph type="body" sz="quarter" idx="18" hasCustomPrompt="1"/>
          </p:nvPr>
        </p:nvSpPr>
        <p:spPr>
          <a:xfrm>
            <a:off x="1848388" y="5186079"/>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spTree>
    <p:extLst>
      <p:ext uri="{BB962C8B-B14F-4D97-AF65-F5344CB8AC3E}">
        <p14:creationId xmlns:p14="http://schemas.microsoft.com/office/powerpoint/2010/main" val="6409962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pic>
        <p:nvPicPr>
          <p:cNvPr id="3" name="그림 4">
            <a:extLst>
              <a:ext uri="{FF2B5EF4-FFF2-40B4-BE49-F238E27FC236}">
                <a16:creationId xmlns:a16="http://schemas.microsoft.com/office/drawing/2014/main" id="{4ACEFEC2-0420-AB97-AAD7-A18026F8407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727128"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442523"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335867" y="4786187"/>
            <a:ext cx="5943600" cy="543702"/>
          </a:xfrm>
          <a:prstGeom prst="rect">
            <a:avLst/>
          </a:prstGeom>
        </p:spPr>
        <p:txBody>
          <a:bodyPr/>
          <a:lstStyle>
            <a:lvl1pPr marL="0" indent="0" algn="ctr">
              <a:buNone/>
              <a:defRPr b="1" spc="300">
                <a:solidFill>
                  <a:srgbClr val="00003E"/>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2" name="テキスト プレースホルダー 19">
            <a:extLst>
              <a:ext uri="{FF2B5EF4-FFF2-40B4-BE49-F238E27FC236}">
                <a16:creationId xmlns:a16="http://schemas.microsoft.com/office/drawing/2014/main" id="{D228E56A-4E53-6CA0-F300-DC60B3DFE96F}"/>
              </a:ext>
            </a:extLst>
          </p:cNvPr>
          <p:cNvSpPr>
            <a:spLocks noGrp="1"/>
          </p:cNvSpPr>
          <p:nvPr>
            <p:ph type="body" sz="quarter" idx="20" hasCustomPrompt="1"/>
          </p:nvPr>
        </p:nvSpPr>
        <p:spPr>
          <a:xfrm>
            <a:off x="5551588" y="1225208"/>
            <a:ext cx="1368152" cy="1057321"/>
          </a:xfrm>
          <a:prstGeom prst="rect">
            <a:avLst/>
          </a:prstGeom>
        </p:spPr>
        <p:txBody>
          <a:bodyPr/>
          <a:lstStyle>
            <a:lvl1pPr marL="0" indent="0">
              <a:buNone/>
              <a:defRPr sz="6600" b="1" i="0">
                <a:solidFill>
                  <a:srgbClr val="00003E"/>
                </a:solidFill>
                <a:latin typeface="+mj-ea"/>
                <a:ea typeface="+mj-ea"/>
                <a:cs typeface="Segoe UI" panose="020B0502040204020203" pitchFamily="34" charset="0"/>
              </a:defRPr>
            </a:lvl1pPr>
          </a:lstStyle>
          <a:p>
            <a:pPr lvl="0"/>
            <a:r>
              <a:rPr kumimoji="1" lang="en-US" altLang="ja-JP" dirty="0"/>
              <a:t>01</a:t>
            </a:r>
            <a:endParaRPr kumimoji="1" lang="ja-JP" altLang="en-US" dirty="0"/>
          </a:p>
        </p:txBody>
      </p:sp>
    </p:spTree>
    <p:extLst>
      <p:ext uri="{BB962C8B-B14F-4D97-AF65-F5344CB8AC3E}">
        <p14:creationId xmlns:p14="http://schemas.microsoft.com/office/powerpoint/2010/main" val="1043772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タイトル 1"/>
          <p:cNvSpPr>
            <a:spLocks noGrp="1"/>
          </p:cNvSpPr>
          <p:nvPr>
            <p:ph type="ctrTitle"/>
          </p:nvPr>
        </p:nvSpPr>
        <p:spPr>
          <a:xfrm>
            <a:off x="692944" y="1565317"/>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dirty="0"/>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dirty="0"/>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Tree>
    <p:extLst>
      <p:ext uri="{BB962C8B-B14F-4D97-AF65-F5344CB8AC3E}">
        <p14:creationId xmlns:p14="http://schemas.microsoft.com/office/powerpoint/2010/main" val="18728031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ags" Target="../tags/tag2.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B2F77BCE-7BC5-0A60-F32B-260926B7EFF2}"/>
              </a:ext>
            </a:extLst>
          </p:cNvPr>
          <p:cNvGraphicFramePr>
            <a:graphicFrameLocks noChangeAspect="1"/>
          </p:cNvGraphicFramePr>
          <p:nvPr userDrawn="1">
            <p:custDataLst>
              <p:tags r:id="rId11"/>
            </p:custDataLst>
            <p:extLst>
              <p:ext uri="{D42A27DB-BD31-4B8C-83A1-F6EECF244321}">
                <p14:modId xmlns:p14="http://schemas.microsoft.com/office/powerpoint/2010/main" val="1360350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スライド" r:id="rId12" imgW="7772400" imgH="10058400" progId="TCLayout.ActiveDocument.1">
                  <p:embed/>
                </p:oleObj>
              </mc:Choice>
              <mc:Fallback>
                <p:oleObj name="think-cell スライド" r:id="rId12" imgW="7772400" imgH="10058400" progId="TCLayout.ActiveDocument.1">
                  <p:embed/>
                  <p:pic>
                    <p:nvPicPr>
                      <p:cNvPr id="0" name=""/>
                      <p:cNvPicPr/>
                      <p:nvPr/>
                    </p:nvPicPr>
                    <p:blipFill>
                      <a:blip r:embed="rId13"/>
                      <a:stretch>
                        <a:fillRect/>
                      </a:stretch>
                    </p:blipFill>
                    <p:spPr>
                      <a:xfrm>
                        <a:off x="1588" y="1588"/>
                        <a:ext cx="1227" cy="1588"/>
                      </a:xfrm>
                      <a:prstGeom prst="rect">
                        <a:avLst/>
                      </a:prstGeom>
                    </p:spPr>
                  </p:pic>
                </p:oleObj>
              </mc:Fallback>
            </mc:AlternateContent>
          </a:graphicData>
        </a:graphic>
      </p:graphicFrame>
      <p:sp>
        <p:nvSpPr>
          <p:cNvPr id="3" name="角丸四角形 5">
            <a:extLst>
              <a:ext uri="{FF2B5EF4-FFF2-40B4-BE49-F238E27FC236}">
                <a16:creationId xmlns:a16="http://schemas.microsoft.com/office/drawing/2014/main" id="{13486BB1-D179-E3EF-7DED-9D81B67E1821}"/>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cSld>
  <p:clrMap bg1="lt1" tx1="dk1" bg2="lt2" tx2="dk2" accent1="accent1" accent2="accent2" accent3="accent3" accent4="accent4" accent5="accent5" accent6="accent6" hlink="hlink" folHlink="folHlink"/>
  <p:sldLayoutIdLst>
    <p:sldLayoutId id="2147484427" r:id="rId1"/>
    <p:sldLayoutId id="2147484429" r:id="rId2"/>
    <p:sldLayoutId id="2147484430" r:id="rId3"/>
    <p:sldLayoutId id="2147484431" r:id="rId4"/>
    <p:sldLayoutId id="2147484432" r:id="rId5"/>
    <p:sldLayoutId id="2147484457" r:id="rId6"/>
    <p:sldLayoutId id="2147484458" r:id="rId7"/>
    <p:sldLayoutId id="2147484461" r:id="rId8"/>
    <p:sldLayoutId id="2147484462" r:id="rId9"/>
  </p:sldLayoutIdLst>
  <p:hf hdr="0" ft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12" Type="http://schemas.openxmlformats.org/officeDocument/2006/relationships/image" Target="../media/image31.png"/><Relationship Id="rId2" Type="http://schemas.openxmlformats.org/officeDocument/2006/relationships/image" Target="../media/image21.png"/><Relationship Id="rId1" Type="http://schemas.openxmlformats.org/officeDocument/2006/relationships/slideLayout" Target="../slideLayouts/slideLayout9.xml"/><Relationship Id="rId6" Type="http://schemas.openxmlformats.org/officeDocument/2006/relationships/image" Target="../media/image25.jpeg"/><Relationship Id="rId11" Type="http://schemas.openxmlformats.org/officeDocument/2006/relationships/image" Target="../media/image30.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23.emf"/><Relationship Id="rId9" Type="http://schemas.openxmlformats.org/officeDocument/2006/relationships/image" Target="../media/image28.svg"/></Relationships>
</file>

<file path=ppt/slides/_rels/slide11.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image" Target="../media/image30.png"/><Relationship Id="rId1" Type="http://schemas.openxmlformats.org/officeDocument/2006/relationships/slideLayout" Target="../slideLayouts/slideLayout9.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1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8" Type="http://schemas.openxmlformats.org/officeDocument/2006/relationships/image" Target="../media/image42.jpeg"/><Relationship Id="rId13" Type="http://schemas.openxmlformats.org/officeDocument/2006/relationships/image" Target="../media/image47.svg"/><Relationship Id="rId3" Type="http://schemas.openxmlformats.org/officeDocument/2006/relationships/image" Target="../media/image30.png"/><Relationship Id="rId7" Type="http://schemas.openxmlformats.org/officeDocument/2006/relationships/image" Target="../media/image41.png"/><Relationship Id="rId12" Type="http://schemas.openxmlformats.org/officeDocument/2006/relationships/image" Target="../media/image46.pn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40.png"/><Relationship Id="rId11" Type="http://schemas.openxmlformats.org/officeDocument/2006/relationships/image" Target="../media/image45.svg"/><Relationship Id="rId5" Type="http://schemas.openxmlformats.org/officeDocument/2006/relationships/image" Target="../media/image39.svg"/><Relationship Id="rId10" Type="http://schemas.openxmlformats.org/officeDocument/2006/relationships/image" Target="../media/image44.png"/><Relationship Id="rId4" Type="http://schemas.openxmlformats.org/officeDocument/2006/relationships/image" Target="../media/image38.png"/><Relationship Id="rId9" Type="http://schemas.openxmlformats.org/officeDocument/2006/relationships/image" Target="../media/image43.png"/></Relationships>
</file>

<file path=ppt/slides/_rels/slide17.xml.rels><?xml version="1.0" encoding="UTF-8" standalone="yes"?>
<Relationships xmlns="http://schemas.openxmlformats.org/package/2006/relationships"><Relationship Id="rId3" Type="http://schemas.openxmlformats.org/officeDocument/2006/relationships/hyperlink" Target="https://s.yimg.jp/dl/displayads-guarantee/application_advertisingServices.pdf" TargetMode="External"/><Relationship Id="rId2" Type="http://schemas.openxmlformats.org/officeDocument/2006/relationships/image" Target="../media/image30.png"/><Relationship Id="rId1" Type="http://schemas.openxmlformats.org/officeDocument/2006/relationships/slideLayout" Target="../slideLayouts/slideLayout9.xml"/><Relationship Id="rId5" Type="http://schemas.openxmlformats.org/officeDocument/2006/relationships/image" Target="../media/image49.svg"/><Relationship Id="rId4" Type="http://schemas.openxmlformats.org/officeDocument/2006/relationships/image" Target="../media/image48.png"/></Relationships>
</file>

<file path=ppt/slides/_rels/slide18.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50.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hyperlink" Target="https://s.yimg.jp/dl/displayads-guarantee/01/displayads-guarantee_ADguideline_Specialfeature.zip" TargetMode="External"/><Relationship Id="rId2" Type="http://schemas.openxmlformats.org/officeDocument/2006/relationships/image" Target="../media/image51.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53.jpeg"/><Relationship Id="rId7" Type="http://schemas.openxmlformats.org/officeDocument/2006/relationships/image" Target="../media/image57.png"/><Relationship Id="rId2" Type="http://schemas.openxmlformats.org/officeDocument/2006/relationships/image" Target="../media/image52.png"/><Relationship Id="rId1" Type="http://schemas.openxmlformats.org/officeDocument/2006/relationships/slideLayout" Target="../slideLayouts/slideLayout9.xml"/><Relationship Id="rId6" Type="http://schemas.openxmlformats.org/officeDocument/2006/relationships/image" Target="../media/image56.png"/><Relationship Id="rId5" Type="http://schemas.openxmlformats.org/officeDocument/2006/relationships/image" Target="../media/image55.jpeg"/><Relationship Id="rId4" Type="http://schemas.openxmlformats.org/officeDocument/2006/relationships/image" Target="../media/image5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emf"/></Relationships>
</file>

<file path=ppt/slides/_rels/slide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9.png"/><Relationship Id="rId7" Type="http://schemas.openxmlformats.org/officeDocument/2006/relationships/image" Target="../media/image18.emf"/><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17.png"/><Relationship Id="rId5" Type="http://schemas.openxmlformats.org/officeDocument/2006/relationships/image" Target="../media/image16.emf"/><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0.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テキスト プレースホルダー 6">
            <a:extLst>
              <a:ext uri="{FF2B5EF4-FFF2-40B4-BE49-F238E27FC236}">
                <a16:creationId xmlns:a16="http://schemas.microsoft.com/office/drawing/2014/main" id="{3D85EFA8-7C57-5851-ACF9-310414B31A82}"/>
              </a:ext>
            </a:extLst>
          </p:cNvPr>
          <p:cNvSpPr>
            <a:spLocks noGrp="1" noChangeArrowheads="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en-US" altLang="ja-JP" dirty="0">
                <a:latin typeface="+mn-ea"/>
                <a:ea typeface="+mn-ea"/>
              </a:rPr>
              <a:t>2024/07/24</a:t>
            </a:r>
            <a:endParaRPr lang="ja-JP" altLang="en-US" dirty="0">
              <a:latin typeface="+mn-ea"/>
              <a:ea typeface="+mn-ea"/>
            </a:endParaRPr>
          </a:p>
        </p:txBody>
      </p:sp>
      <p:sp>
        <p:nvSpPr>
          <p:cNvPr id="5" name="テキスト プレースホルダー 4">
            <a:extLst>
              <a:ext uri="{FF2B5EF4-FFF2-40B4-BE49-F238E27FC236}">
                <a16:creationId xmlns:a16="http://schemas.microsoft.com/office/drawing/2014/main" id="{0D41D0C4-FC12-BADA-A46E-CF63583EEDC2}"/>
              </a:ext>
            </a:extLst>
          </p:cNvPr>
          <p:cNvSpPr>
            <a:spLocks noGrp="1" noChangeArrowheads="1"/>
          </p:cNvSpPr>
          <p:nvPr>
            <p:ph type="body" sz="quarter" idx="12"/>
          </p:nvPr>
        </p:nvSpPr>
        <p:spPr bwMode="auto">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lnSpc>
                <a:spcPct val="120000"/>
              </a:lnSpc>
            </a:pPr>
            <a:r>
              <a:rPr lang="en-US" altLang="ja-JP" dirty="0">
                <a:latin typeface="+mn-ea"/>
                <a:ea typeface="+mn-ea"/>
              </a:rPr>
              <a:t>LINE</a:t>
            </a:r>
            <a:r>
              <a:rPr lang="ja-JP" altLang="en-US" dirty="0">
                <a:latin typeface="+mn-ea"/>
                <a:ea typeface="+mn-ea"/>
              </a:rPr>
              <a:t>ヤフー株式会社</a:t>
            </a:r>
          </a:p>
        </p:txBody>
      </p:sp>
      <p:sp>
        <p:nvSpPr>
          <p:cNvPr id="10242" name="テキスト プレースホルダー 5">
            <a:extLst>
              <a:ext uri="{FF2B5EF4-FFF2-40B4-BE49-F238E27FC236}">
                <a16:creationId xmlns:a16="http://schemas.microsoft.com/office/drawing/2014/main" id="{9941C0A3-571E-8015-F1A7-BA7FD150852E}"/>
              </a:ext>
            </a:extLst>
          </p:cNvPr>
          <p:cNvSpPr>
            <a:spLocks noGrp="1" noChangeArrowheads="1"/>
          </p:cNvSpPr>
          <p:nvPr>
            <p:ph type="body" sz="quarter" idx="10"/>
          </p:nvPr>
        </p:nvSpPr>
        <p:spPr bwMode="auto">
          <a:xfrm>
            <a:off x="587375" y="2396354"/>
            <a:ext cx="11017250" cy="206529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ja-JP" dirty="0">
                <a:latin typeface="+mn-ea"/>
                <a:ea typeface="+mn-ea"/>
              </a:rPr>
              <a:t>LINE</a:t>
            </a:r>
            <a:r>
              <a:rPr lang="ja-JP" altLang="en-US" dirty="0">
                <a:latin typeface="+mn-ea"/>
                <a:ea typeface="+mn-ea"/>
              </a:rPr>
              <a:t>ヤフー特別企画　タイアップ</a:t>
            </a:r>
            <a:br>
              <a:rPr lang="ja-JP" altLang="en-US" dirty="0">
                <a:latin typeface="+mn-ea"/>
                <a:ea typeface="+mn-ea"/>
              </a:rPr>
            </a:br>
            <a:r>
              <a:rPr lang="en-US" altLang="ja-JP" dirty="0">
                <a:latin typeface="+mn-ea"/>
                <a:ea typeface="+mn-ea"/>
              </a:rPr>
              <a:t>2024</a:t>
            </a:r>
            <a:r>
              <a:rPr lang="ja-JP" altLang="en-US" dirty="0">
                <a:latin typeface="+mn-ea"/>
                <a:ea typeface="+mn-ea"/>
              </a:rPr>
              <a:t>年</a:t>
            </a:r>
            <a:r>
              <a:rPr lang="en-US" altLang="ja-JP" dirty="0">
                <a:latin typeface="+mn-ea"/>
                <a:ea typeface="+mn-ea"/>
              </a:rPr>
              <a:t>10</a:t>
            </a:r>
            <a:r>
              <a:rPr lang="ja-JP" altLang="en-US" dirty="0">
                <a:latin typeface="+mn-ea"/>
                <a:ea typeface="+mn-ea"/>
              </a:rPr>
              <a:t>月～</a:t>
            </a:r>
            <a:r>
              <a:rPr lang="en-US" altLang="ja-JP" dirty="0">
                <a:latin typeface="+mn-ea"/>
                <a:ea typeface="+mn-ea"/>
              </a:rPr>
              <a:t>2025</a:t>
            </a:r>
            <a:r>
              <a:rPr lang="ja-JP" altLang="en-US" dirty="0">
                <a:latin typeface="+mn-ea"/>
                <a:ea typeface="+mn-ea"/>
              </a:rPr>
              <a:t>年</a:t>
            </a:r>
            <a:r>
              <a:rPr lang="en-US" altLang="ja-JP" dirty="0">
                <a:latin typeface="+mn-ea"/>
                <a:ea typeface="+mn-ea"/>
              </a:rPr>
              <a:t>3</a:t>
            </a:r>
            <a:r>
              <a:rPr lang="ja-JP" altLang="en-US" dirty="0">
                <a:latin typeface="+mn-ea"/>
                <a:ea typeface="+mn-ea"/>
              </a:rPr>
              <a:t>月　商品資料</a:t>
            </a:r>
          </a:p>
          <a:p>
            <a:pPr eaLnBrk="1" hangingPunct="1"/>
            <a:endParaRPr lang="ja-JP" altLang="en-US" dirty="0">
              <a:latin typeface="+mn-ea"/>
              <a:ea typeface="+mn-ea"/>
            </a:endParaRPr>
          </a:p>
        </p:txBody>
      </p:sp>
    </p:spTree>
    <p:extLst>
      <p:ext uri="{BB962C8B-B14F-4D97-AF65-F5344CB8AC3E}">
        <p14:creationId xmlns:p14="http://schemas.microsoft.com/office/powerpoint/2010/main" val="35633680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3">
            <a:extLst>
              <a:ext uri="{FF2B5EF4-FFF2-40B4-BE49-F238E27FC236}">
                <a16:creationId xmlns:a16="http://schemas.microsoft.com/office/drawing/2014/main" id="{F514ECFB-1DFB-C9FD-223D-3ECC9E6166C6}"/>
              </a:ext>
            </a:extLst>
          </p:cNvPr>
          <p:cNvSpPr txBox="1">
            <a:spLocks/>
          </p:cNvSpPr>
          <p:nvPr/>
        </p:nvSpPr>
        <p:spPr>
          <a:xfrm>
            <a:off x="1785348" y="19133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3E"/>
                </a:solidFill>
                <a:effectLst/>
                <a:uLnTx/>
                <a:uFillTx/>
                <a:latin typeface="+mn-ea"/>
                <a:ea typeface="+mn-ea"/>
                <a:cs typeface="+mn-cs"/>
              </a:rPr>
              <a:t>全体構造</a:t>
            </a:r>
            <a:endParaRPr kumimoji="1" lang="ja-JP" altLang="en-US" sz="1600" b="1" i="0" u="none" strike="noStrike" kern="1200" cap="none" spc="0" normalizeH="0" baseline="0" noProof="0" dirty="0">
              <a:ln>
                <a:noFill/>
              </a:ln>
              <a:solidFill>
                <a:srgbClr val="00003E"/>
              </a:solidFill>
              <a:effectLst/>
              <a:uLnTx/>
              <a:uFillTx/>
              <a:latin typeface="+mn-ea"/>
              <a:ea typeface="+mn-ea"/>
              <a:cs typeface="+mn-cs"/>
            </a:endParaRPr>
          </a:p>
        </p:txBody>
      </p:sp>
      <p:sp>
        <p:nvSpPr>
          <p:cNvPr id="25" name="正方形/長方形 24">
            <a:extLst>
              <a:ext uri="{FF2B5EF4-FFF2-40B4-BE49-F238E27FC236}">
                <a16:creationId xmlns:a16="http://schemas.microsoft.com/office/drawing/2014/main" id="{73216001-82D1-C3AB-0D33-DDC1AF804F64}"/>
              </a:ext>
            </a:extLst>
          </p:cNvPr>
          <p:cNvSpPr/>
          <p:nvPr/>
        </p:nvSpPr>
        <p:spPr>
          <a:xfrm>
            <a:off x="6523809" y="3797191"/>
            <a:ext cx="5085806" cy="1073513"/>
          </a:xfrm>
          <a:prstGeom prst="rect">
            <a:avLst/>
          </a:prstGeom>
          <a:solidFill>
            <a:srgbClr val="FEF8F8"/>
          </a:solidFill>
          <a:ln w="9525" cap="flat" cmpd="sng" algn="ctr">
            <a:solidFill>
              <a:srgbClr val="FBFBFB"/>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D0D0D"/>
              </a:solidFill>
              <a:effectLst/>
              <a:uLnTx/>
              <a:uFillTx/>
              <a:latin typeface="+mn-ea"/>
              <a:ea typeface="+mn-ea"/>
              <a:cs typeface="+mn-cs"/>
            </a:endParaRPr>
          </a:p>
        </p:txBody>
      </p:sp>
      <p:sp>
        <p:nvSpPr>
          <p:cNvPr id="4" name="正方形/長方形 3">
            <a:extLst>
              <a:ext uri="{FF2B5EF4-FFF2-40B4-BE49-F238E27FC236}">
                <a16:creationId xmlns:a16="http://schemas.microsoft.com/office/drawing/2014/main" id="{9911411D-3904-3FAF-8502-A5F676212056}"/>
              </a:ext>
            </a:extLst>
          </p:cNvPr>
          <p:cNvSpPr/>
          <p:nvPr/>
        </p:nvSpPr>
        <p:spPr>
          <a:xfrm>
            <a:off x="408432" y="2608976"/>
            <a:ext cx="11597406" cy="3855301"/>
          </a:xfrm>
          <a:prstGeom prst="rect">
            <a:avLst/>
          </a:prstGeom>
          <a:solidFill>
            <a:srgbClr val="F5F5F5"/>
          </a:solidFill>
          <a:ln w="9525" cap="flat" cmpd="sng" algn="ctr">
            <a:noFill/>
            <a:prstDash val="solid"/>
          </a:ln>
          <a:effectLst/>
        </p:spPr>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1" i="0" u="none" strike="noStrike" kern="0" cap="none" spc="0" normalizeH="0" baseline="0" noProof="0" dirty="0">
              <a:ln>
                <a:noFill/>
              </a:ln>
              <a:solidFill>
                <a:srgbClr val="0D0D0D"/>
              </a:solidFill>
              <a:effectLst/>
              <a:uLnTx/>
              <a:uFillTx/>
              <a:latin typeface="Meiryo" panose="020B0604030504040204" pitchFamily="34" charset="-128"/>
              <a:ea typeface="メイリオ" panose="020B0604030504040204" pitchFamily="50" charset="-128"/>
              <a:cs typeface="+mn-cs"/>
            </a:endParaRPr>
          </a:p>
        </p:txBody>
      </p:sp>
      <p:pic>
        <p:nvPicPr>
          <p:cNvPr id="118" name="図 1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51491" y="2684699"/>
            <a:ext cx="3350717" cy="2296759"/>
          </a:xfrm>
          <a:prstGeom prst="rect">
            <a:avLst/>
          </a:prstGeom>
          <a:effectLst>
            <a:outerShdw blurRad="50800" dist="38100" dir="2700000" algn="tl" rotWithShape="0">
              <a:prstClr val="black">
                <a:alpha val="40000"/>
              </a:prstClr>
            </a:outerShdw>
          </a:effectLst>
        </p:spPr>
      </p:pic>
      <p:pic>
        <p:nvPicPr>
          <p:cNvPr id="119" name="図 1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0756" y="2672419"/>
            <a:ext cx="1531659" cy="2724296"/>
          </a:xfrm>
          <a:prstGeom prst="rect">
            <a:avLst/>
          </a:prstGeom>
          <a:ln>
            <a:solidFill>
              <a:srgbClr val="FFFFFF">
                <a:lumMod val="95000"/>
              </a:srgbClr>
            </a:solidFill>
          </a:ln>
          <a:effectLst>
            <a:outerShdw blurRad="50800" dist="38100" dir="2700000" algn="tl" rotWithShape="0">
              <a:prstClr val="black">
                <a:alpha val="40000"/>
              </a:prstClr>
            </a:outerShdw>
          </a:effectLst>
        </p:spPr>
      </p:pic>
      <p:sp>
        <p:nvSpPr>
          <p:cNvPr id="120" name="テキスト ボックス 119">
            <a:extLst>
              <a:ext uri="{FF2B5EF4-FFF2-40B4-BE49-F238E27FC236}">
                <a16:creationId xmlns:a16="http://schemas.microsoft.com/office/drawing/2014/main" id="{89B25188-5DC4-4E84-9D8D-249C0059942D}"/>
              </a:ext>
            </a:extLst>
          </p:cNvPr>
          <p:cNvSpPr txBox="1"/>
          <p:nvPr/>
        </p:nvSpPr>
        <p:spPr>
          <a:xfrm>
            <a:off x="2190608" y="5057889"/>
            <a:ext cx="2935065" cy="307777"/>
          </a:xfrm>
          <a:prstGeom prst="rect">
            <a:avLst/>
          </a:prstGeom>
          <a:noFill/>
        </p:spPr>
        <p:txBody>
          <a:bodyPr wrap="square" rtlCol="0">
            <a:spAutoFit/>
          </a:bodyPr>
          <a:lstStyle/>
          <a:p>
            <a:pPr eaLnBrk="1" fontAlgn="auto" hangingPunct="1">
              <a:spcBef>
                <a:spcPts val="0"/>
              </a:spcBef>
              <a:spcAft>
                <a:spcPts val="0"/>
              </a:spcAft>
            </a:pPr>
            <a:r>
              <a:rPr lang="en-US" altLang="ja-JP" sz="700" dirty="0">
                <a:solidFill>
                  <a:srgbClr val="0D0D0D"/>
                </a:solidFill>
                <a:latin typeface="メイリオ" panose="020B0604030504040204" pitchFamily="50" charset="-128"/>
                <a:ea typeface="メイリオ" panose="020B0604030504040204" pitchFamily="50" charset="-128"/>
                <a:cs typeface="Meiryo UI" pitchFamily="50" charset="-128"/>
              </a:rPr>
              <a:t>※Yahoo!</a:t>
            </a:r>
            <a:r>
              <a:rPr lang="ja-JP" altLang="en-US" sz="700" dirty="0">
                <a:solidFill>
                  <a:srgbClr val="0D0D0D"/>
                </a:solidFill>
                <a:latin typeface="メイリオ" panose="020B0604030504040204" pitchFamily="50" charset="-128"/>
                <a:ea typeface="メイリオ" panose="020B0604030504040204" pitchFamily="50" charset="-128"/>
                <a:cs typeface="Meiryo UI" pitchFamily="50" charset="-128"/>
              </a:rPr>
              <a:t>広告 ディスプレイ広告（予約型／運用型）、</a:t>
            </a:r>
            <a:endParaRPr lang="en-US" altLang="ja-JP" sz="700" dirty="0">
              <a:solidFill>
                <a:srgbClr val="0D0D0D"/>
              </a:solidFill>
              <a:latin typeface="メイリオ" panose="020B0604030504040204" pitchFamily="50" charset="-128"/>
              <a:ea typeface="メイリオ" panose="020B0604030504040204" pitchFamily="50" charset="-128"/>
              <a:cs typeface="Meiryo UI" pitchFamily="50" charset="-128"/>
            </a:endParaRPr>
          </a:p>
          <a:p>
            <a:pPr eaLnBrk="1" fontAlgn="auto" hangingPunct="1">
              <a:spcBef>
                <a:spcPts val="0"/>
              </a:spcBef>
              <a:spcAft>
                <a:spcPts val="0"/>
              </a:spcAft>
            </a:pPr>
            <a:r>
              <a:rPr lang="ja-JP" altLang="en-US" sz="700" dirty="0">
                <a:solidFill>
                  <a:srgbClr val="0D0D0D"/>
                </a:solidFill>
                <a:latin typeface="メイリオ" panose="020B0604030504040204" pitchFamily="50" charset="-128"/>
                <a:ea typeface="メイリオ" panose="020B0604030504040204" pitchFamily="50" charset="-128"/>
                <a:cs typeface="Meiryo UI" pitchFamily="50" charset="-128"/>
              </a:rPr>
              <a:t>および</a:t>
            </a:r>
            <a:r>
              <a:rPr lang="en-US" altLang="ja-JP" sz="700" dirty="0">
                <a:solidFill>
                  <a:srgbClr val="0D0D0D"/>
                </a:solidFill>
                <a:latin typeface="メイリオ" panose="020B0604030504040204" pitchFamily="50" charset="-128"/>
                <a:ea typeface="メイリオ" panose="020B0604030504040204" pitchFamily="50" charset="-128"/>
                <a:cs typeface="Meiryo UI" pitchFamily="50" charset="-128"/>
              </a:rPr>
              <a:t>LINE</a:t>
            </a:r>
            <a:r>
              <a:rPr lang="ja-JP" altLang="en-US" sz="700" dirty="0">
                <a:solidFill>
                  <a:srgbClr val="0D0D0D"/>
                </a:solidFill>
                <a:latin typeface="メイリオ" panose="020B0604030504040204" pitchFamily="50" charset="-128"/>
                <a:ea typeface="メイリオ" panose="020B0604030504040204" pitchFamily="50" charset="-128"/>
                <a:cs typeface="Meiryo UI" pitchFamily="50" charset="-128"/>
              </a:rPr>
              <a:t>の広告商品から自由選択</a:t>
            </a:r>
            <a:r>
              <a:rPr lang="en-US" altLang="ja-JP" sz="700" dirty="0">
                <a:solidFill>
                  <a:srgbClr val="0D0D0D"/>
                </a:solidFill>
                <a:latin typeface="メイリオ" panose="020B0604030504040204" pitchFamily="50" charset="-128"/>
                <a:ea typeface="メイリオ" panose="020B0604030504040204" pitchFamily="50" charset="-128"/>
                <a:cs typeface="Meiryo UI" pitchFamily="50" charset="-128"/>
              </a:rPr>
              <a:t>※</a:t>
            </a:r>
            <a:r>
              <a:rPr lang="ja-JP" altLang="en-US" sz="700" dirty="0">
                <a:solidFill>
                  <a:srgbClr val="0D0D0D"/>
                </a:solidFill>
                <a:latin typeface="メイリオ" panose="020B0604030504040204" pitchFamily="50" charset="-128"/>
                <a:ea typeface="メイリオ" panose="020B0604030504040204" pitchFamily="50" charset="-128"/>
                <a:cs typeface="Meiryo UI" pitchFamily="50" charset="-128"/>
              </a:rPr>
              <a:t>編集誘導はございません</a:t>
            </a:r>
            <a:endParaRPr lang="en-US" altLang="ja-JP" sz="700" dirty="0">
              <a:solidFill>
                <a:srgbClr val="0D0D0D"/>
              </a:solidFill>
              <a:latin typeface="メイリオ" panose="020B0604030504040204" pitchFamily="50" charset="-128"/>
              <a:ea typeface="メイリオ" panose="020B0604030504040204" pitchFamily="50" charset="-128"/>
              <a:cs typeface="Meiryo UI" pitchFamily="50" charset="-128"/>
            </a:endParaRPr>
          </a:p>
        </p:txBody>
      </p:sp>
      <p:sp>
        <p:nvSpPr>
          <p:cNvPr id="128" name="テキスト ボックス 127">
            <a:extLst>
              <a:ext uri="{FF2B5EF4-FFF2-40B4-BE49-F238E27FC236}">
                <a16:creationId xmlns:a16="http://schemas.microsoft.com/office/drawing/2014/main" id="{89B25188-5DC4-4E84-9D8D-249C0059942D}"/>
              </a:ext>
            </a:extLst>
          </p:cNvPr>
          <p:cNvSpPr txBox="1"/>
          <p:nvPr/>
        </p:nvSpPr>
        <p:spPr>
          <a:xfrm>
            <a:off x="6672129" y="6173772"/>
            <a:ext cx="1462504" cy="200055"/>
          </a:xfrm>
          <a:prstGeom prst="rect">
            <a:avLst/>
          </a:prstGeom>
          <a:noFill/>
        </p:spPr>
        <p:txBody>
          <a:bodyPr wrap="square" rtlCol="0">
            <a:spAutoFit/>
          </a:bodyPr>
          <a:lstStyle/>
          <a:p>
            <a:pPr eaLnBrk="1" fontAlgn="auto" hangingPunct="1">
              <a:spcBef>
                <a:spcPts val="0"/>
              </a:spcBef>
              <a:spcAft>
                <a:spcPts val="0"/>
              </a:spcAft>
            </a:pPr>
            <a:r>
              <a:rPr lang="en-US" altLang="ja-JP" sz="700" dirty="0">
                <a:solidFill>
                  <a:srgbClr val="0D0D0D"/>
                </a:solidFill>
                <a:latin typeface="メイリオ" panose="020B0604030504040204" pitchFamily="50" charset="-128"/>
                <a:ea typeface="メイリオ" panose="020B0604030504040204" pitchFamily="50" charset="-128"/>
              </a:rPr>
              <a:t>※</a:t>
            </a:r>
            <a:r>
              <a:rPr lang="ja-JP" altLang="en-US" sz="700" dirty="0">
                <a:solidFill>
                  <a:srgbClr val="0D0D0D"/>
                </a:solidFill>
                <a:latin typeface="メイリオ" panose="020B0604030504040204" pitchFamily="50" charset="-128"/>
                <a:ea typeface="メイリオ" panose="020B0604030504040204" pitchFamily="50" charset="-128"/>
              </a:rPr>
              <a:t>上記はイメージです</a:t>
            </a:r>
            <a:endParaRPr lang="en-US" altLang="ja-JP" sz="700" dirty="0">
              <a:solidFill>
                <a:srgbClr val="0D0D0D"/>
              </a:solidFill>
              <a:latin typeface="メイリオ" panose="020B0604030504040204" pitchFamily="50" charset="-128"/>
              <a:ea typeface="メイリオ" panose="020B0604030504040204" pitchFamily="50" charset="-128"/>
            </a:endParaRPr>
          </a:p>
        </p:txBody>
      </p:sp>
      <p:sp>
        <p:nvSpPr>
          <p:cNvPr id="44" name="ホームベース 12">
            <a:extLst>
              <a:ext uri="{FF2B5EF4-FFF2-40B4-BE49-F238E27FC236}">
                <a16:creationId xmlns:a16="http://schemas.microsoft.com/office/drawing/2014/main" id="{BDE4A2C9-2B8D-72B3-EA56-B44CA631E50A}"/>
              </a:ext>
            </a:extLst>
          </p:cNvPr>
          <p:cNvSpPr/>
          <p:nvPr/>
        </p:nvSpPr>
        <p:spPr>
          <a:xfrm>
            <a:off x="9178810" y="1862128"/>
            <a:ext cx="2827028" cy="475343"/>
          </a:xfrm>
          <a:prstGeom prst="homePlate">
            <a:avLst/>
          </a:prstGeom>
          <a:solidFill>
            <a:srgbClr val="00003E"/>
          </a:solidFill>
          <a:ln w="44450" cap="flat" cmpd="sng" algn="ctr">
            <a:solidFill>
              <a:srgbClr val="FFFFFF"/>
            </a:solidFill>
            <a:prstDash val="solid"/>
          </a:ln>
          <a:effectLst/>
        </p:spPr>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kern="0" dirty="0">
                <a:solidFill>
                  <a:srgbClr val="FFFFFF"/>
                </a:solidFill>
                <a:latin typeface="+mn-ea"/>
                <a:ea typeface="+mn-ea"/>
              </a:rPr>
              <a:t>関与度アップ</a:t>
            </a:r>
            <a:endParaRPr kumimoji="0" lang="ja-JP" altLang="en-US" sz="1400" b="1" i="0" u="none" strike="noStrike" kern="0" cap="none" spc="0" normalizeH="0" baseline="0" noProof="0" dirty="0">
              <a:ln>
                <a:noFill/>
              </a:ln>
              <a:solidFill>
                <a:srgbClr val="FFFFFF"/>
              </a:solidFill>
              <a:effectLst/>
              <a:uLnTx/>
              <a:uFillTx/>
              <a:latin typeface="+mn-ea"/>
              <a:ea typeface="+mn-ea"/>
              <a:cs typeface="+mn-cs"/>
            </a:endParaRPr>
          </a:p>
        </p:txBody>
      </p:sp>
      <p:sp>
        <p:nvSpPr>
          <p:cNvPr id="45" name="ホームベース 13">
            <a:extLst>
              <a:ext uri="{FF2B5EF4-FFF2-40B4-BE49-F238E27FC236}">
                <a16:creationId xmlns:a16="http://schemas.microsoft.com/office/drawing/2014/main" id="{0B6FE1D6-9965-0CBA-CF46-3857075AC5A3}"/>
              </a:ext>
            </a:extLst>
          </p:cNvPr>
          <p:cNvSpPr/>
          <p:nvPr/>
        </p:nvSpPr>
        <p:spPr>
          <a:xfrm>
            <a:off x="6180397" y="1862128"/>
            <a:ext cx="3324340" cy="475343"/>
          </a:xfrm>
          <a:prstGeom prst="homePlate">
            <a:avLst/>
          </a:prstGeom>
          <a:solidFill>
            <a:srgbClr val="2F5597"/>
          </a:solidFill>
          <a:ln w="44450" cap="flat" cmpd="sng" algn="ctr">
            <a:solidFill>
              <a:srgbClr val="FFFFFF"/>
            </a:solidFill>
            <a:prstDash val="solid"/>
          </a:ln>
          <a:effectLst/>
        </p:spPr>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latin typeface="+mn-ea"/>
                <a:ea typeface="+mn-ea"/>
                <a:cs typeface="+mn-cs"/>
              </a:rPr>
              <a:t>態度変容</a:t>
            </a:r>
          </a:p>
        </p:txBody>
      </p:sp>
      <p:sp>
        <p:nvSpPr>
          <p:cNvPr id="46" name="ホームベース 14">
            <a:extLst>
              <a:ext uri="{FF2B5EF4-FFF2-40B4-BE49-F238E27FC236}">
                <a16:creationId xmlns:a16="http://schemas.microsoft.com/office/drawing/2014/main" id="{AFAF1026-EB9E-264F-9465-AC98F9FFE8F8}"/>
              </a:ext>
            </a:extLst>
          </p:cNvPr>
          <p:cNvSpPr/>
          <p:nvPr/>
        </p:nvSpPr>
        <p:spPr>
          <a:xfrm>
            <a:off x="364821" y="1862128"/>
            <a:ext cx="6026506" cy="475343"/>
          </a:xfrm>
          <a:prstGeom prst="homePlate">
            <a:avLst/>
          </a:prstGeom>
          <a:solidFill>
            <a:srgbClr val="8FAADC"/>
          </a:solidFill>
          <a:ln w="44450" cap="flat" cmpd="sng" algn="ctr">
            <a:solidFill>
              <a:srgbClr val="FFFFFF"/>
            </a:solidFill>
            <a:prstDash val="solid"/>
          </a:ln>
          <a:effectLst/>
        </p:spPr>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kern="0" dirty="0">
                <a:solidFill>
                  <a:schemeClr val="bg2"/>
                </a:solidFill>
                <a:latin typeface="+mn-ea"/>
                <a:ea typeface="+mn-ea"/>
              </a:rPr>
              <a:t>ターゲットユーザーへリーチ</a:t>
            </a:r>
            <a:endParaRPr kumimoji="0" lang="ja-JP" altLang="en-US" sz="1400" b="1" i="0" u="none" strike="noStrike" kern="0" cap="none" spc="0" normalizeH="0" baseline="0" noProof="0" dirty="0">
              <a:ln>
                <a:noFill/>
              </a:ln>
              <a:solidFill>
                <a:schemeClr val="bg2"/>
              </a:solidFill>
              <a:effectLst/>
              <a:uLnTx/>
              <a:uFillTx/>
              <a:latin typeface="+mn-ea"/>
              <a:ea typeface="+mn-ea"/>
              <a:cs typeface="+mn-cs"/>
            </a:endParaRPr>
          </a:p>
        </p:txBody>
      </p:sp>
      <p:sp>
        <p:nvSpPr>
          <p:cNvPr id="48" name="テキスト ボックス 47">
            <a:extLst>
              <a:ext uri="{FF2B5EF4-FFF2-40B4-BE49-F238E27FC236}">
                <a16:creationId xmlns:a16="http://schemas.microsoft.com/office/drawing/2014/main" id="{262FB781-08EE-C5CF-08E6-401B6BCD42E4}"/>
              </a:ext>
            </a:extLst>
          </p:cNvPr>
          <p:cNvSpPr txBox="1"/>
          <p:nvPr/>
        </p:nvSpPr>
        <p:spPr>
          <a:xfrm>
            <a:off x="396246" y="2352257"/>
            <a:ext cx="954107"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▼各種誘導</a:t>
            </a:r>
          </a:p>
        </p:txBody>
      </p:sp>
      <p:pic>
        <p:nvPicPr>
          <p:cNvPr id="49" name="図 48">
            <a:extLst>
              <a:ext uri="{FF2B5EF4-FFF2-40B4-BE49-F238E27FC236}">
                <a16:creationId xmlns:a16="http://schemas.microsoft.com/office/drawing/2014/main" id="{BE45B374-31E0-20B4-BAA2-7AC24B3836F5}"/>
              </a:ext>
            </a:extLst>
          </p:cNvPr>
          <p:cNvPicPr>
            <a:picLocks noChangeAspect="1"/>
          </p:cNvPicPr>
          <p:nvPr/>
        </p:nvPicPr>
        <p:blipFill>
          <a:blip r:embed="rId4"/>
          <a:stretch>
            <a:fillRect/>
          </a:stretch>
        </p:blipFill>
        <p:spPr>
          <a:xfrm>
            <a:off x="2032209" y="5458873"/>
            <a:ext cx="360154" cy="317638"/>
          </a:xfrm>
          <a:prstGeom prst="rect">
            <a:avLst/>
          </a:prstGeom>
          <a:solidFill>
            <a:srgbClr val="00003E"/>
          </a:solidFill>
        </p:spPr>
      </p:pic>
      <p:sp>
        <p:nvSpPr>
          <p:cNvPr id="50" name="テキスト ボックス 49">
            <a:extLst>
              <a:ext uri="{FF2B5EF4-FFF2-40B4-BE49-F238E27FC236}">
                <a16:creationId xmlns:a16="http://schemas.microsoft.com/office/drawing/2014/main" id="{3D98EF77-8272-55C2-41EF-2AB32C127FF8}"/>
              </a:ext>
            </a:extLst>
          </p:cNvPr>
          <p:cNvSpPr txBox="1"/>
          <p:nvPr/>
        </p:nvSpPr>
        <p:spPr>
          <a:xfrm>
            <a:off x="2392362" y="5460368"/>
            <a:ext cx="2298670" cy="315604"/>
          </a:xfrm>
          <a:prstGeom prst="rect">
            <a:avLst/>
          </a:prstGeom>
          <a:solidFill>
            <a:srgbClr val="00003E"/>
          </a:solidFill>
        </p:spPr>
        <p:txBody>
          <a:bodyPr wrap="none" rtlCol="0">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ja-JP" altLang="en-US" sz="1400" b="0" i="0" u="none" strike="noStrike" kern="0" cap="none" spc="0" normalizeH="0" baseline="0" noProof="0" dirty="0">
                <a:ln>
                  <a:noFill/>
                </a:ln>
                <a:solidFill>
                  <a:schemeClr val="bg1"/>
                </a:solidFill>
                <a:effectLst/>
                <a:uLnTx/>
                <a:uFillTx/>
                <a:latin typeface="+mn-ea"/>
                <a:ea typeface="+mn-ea"/>
                <a:cs typeface="+mn-cs"/>
              </a:rPr>
              <a:t>ターゲティング例</a:t>
            </a:r>
          </a:p>
        </p:txBody>
      </p:sp>
      <p:sp>
        <p:nvSpPr>
          <p:cNvPr id="51" name="テキスト ボックス 50">
            <a:extLst>
              <a:ext uri="{FF2B5EF4-FFF2-40B4-BE49-F238E27FC236}">
                <a16:creationId xmlns:a16="http://schemas.microsoft.com/office/drawing/2014/main" id="{D1160C76-FE13-F3A0-AE23-0A17FE13CA43}"/>
              </a:ext>
            </a:extLst>
          </p:cNvPr>
          <p:cNvSpPr txBox="1"/>
          <p:nvPr/>
        </p:nvSpPr>
        <p:spPr>
          <a:xfrm>
            <a:off x="2037684" y="5771137"/>
            <a:ext cx="2647702" cy="461665"/>
          </a:xfrm>
          <a:prstGeom prst="rect">
            <a:avLst/>
          </a:prstGeom>
          <a:solidFill>
            <a:schemeClr val="bg1"/>
          </a:solidFill>
          <a:ln>
            <a:solidFill>
              <a:srgbClr val="00003E"/>
            </a:solidFill>
          </a:ln>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ja-JP" altLang="en-US" sz="1200" dirty="0">
                <a:solidFill>
                  <a:srgbClr val="0D0D0D"/>
                </a:solidFill>
                <a:latin typeface="+mn-ea"/>
                <a:ea typeface="+mn-ea"/>
              </a:rPr>
              <a:t>デモグラフィック</a:t>
            </a:r>
            <a:endParaRPr kumimoji="1" lang="ja-JP" altLang="en-US" sz="1200" b="0" i="0" u="none" strike="noStrike" kern="1200" cap="none" spc="0" normalizeH="0" baseline="0" noProof="0" dirty="0">
              <a:ln>
                <a:noFill/>
              </a:ln>
              <a:solidFill>
                <a:srgbClr val="0D0D0D"/>
              </a:solidFill>
              <a:effectLst/>
              <a:uLnTx/>
              <a:uFillTx/>
              <a:latin typeface="+mn-ea"/>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商品カテゴリーの興味・関心層</a:t>
            </a:r>
          </a:p>
        </p:txBody>
      </p:sp>
      <p:sp>
        <p:nvSpPr>
          <p:cNvPr id="52" name="テキスト ボックス 51">
            <a:extLst>
              <a:ext uri="{FF2B5EF4-FFF2-40B4-BE49-F238E27FC236}">
                <a16:creationId xmlns:a16="http://schemas.microsoft.com/office/drawing/2014/main" id="{7D719649-BC51-BD1E-3DF8-458AD50F89E6}"/>
              </a:ext>
            </a:extLst>
          </p:cNvPr>
          <p:cNvSpPr txBox="1"/>
          <p:nvPr/>
        </p:nvSpPr>
        <p:spPr>
          <a:xfrm>
            <a:off x="1982227" y="6233446"/>
            <a:ext cx="2518638" cy="200055"/>
          </a:xfrm>
          <a:prstGeom prst="rect">
            <a:avLst/>
          </a:prstGeom>
          <a:noFill/>
        </p:spPr>
        <p:txBody>
          <a:bodyPr wrap="none" rtlCol="0">
            <a:spAutoFit/>
          </a:bodyPr>
          <a:lstStyle/>
          <a:p>
            <a:r>
              <a:rPr kumimoji="1" lang="en-US" altLang="ja-JP" sz="700" dirty="0">
                <a:solidFill>
                  <a:srgbClr val="0D0D0D"/>
                </a:solidFill>
                <a:latin typeface="+mn-ea"/>
                <a:ea typeface="+mn-ea"/>
              </a:rPr>
              <a:t>※</a:t>
            </a:r>
            <a:r>
              <a:rPr lang="ja-JP" altLang="en-US" sz="700" dirty="0">
                <a:solidFill>
                  <a:srgbClr val="0D0D0D"/>
                </a:solidFill>
                <a:latin typeface="+mn-ea"/>
                <a:ea typeface="+mn-ea"/>
              </a:rPr>
              <a:t>ターゲティングできる内容は商品によって異なります。</a:t>
            </a:r>
            <a:endParaRPr kumimoji="1" lang="ja-JP" altLang="en-US" sz="700" dirty="0">
              <a:solidFill>
                <a:srgbClr val="0D0D0D"/>
              </a:solidFill>
              <a:latin typeface="+mn-ea"/>
              <a:ea typeface="+mn-ea"/>
            </a:endParaRPr>
          </a:p>
        </p:txBody>
      </p:sp>
      <p:pic>
        <p:nvPicPr>
          <p:cNvPr id="67" name="図 66">
            <a:extLst>
              <a:ext uri="{FF2B5EF4-FFF2-40B4-BE49-F238E27FC236}">
                <a16:creationId xmlns:a16="http://schemas.microsoft.com/office/drawing/2014/main" id="{A83C4274-ED51-8DD2-87B2-D241B145B3C5}"/>
              </a:ext>
            </a:extLst>
          </p:cNvPr>
          <p:cNvPicPr>
            <a:picLocks noChangeAspect="1"/>
          </p:cNvPicPr>
          <p:nvPr/>
        </p:nvPicPr>
        <p:blipFill rotWithShape="1">
          <a:blip r:embed="rId5"/>
          <a:srcRect t="10678"/>
          <a:stretch/>
        </p:blipFill>
        <p:spPr>
          <a:xfrm>
            <a:off x="4632779" y="2684688"/>
            <a:ext cx="1415896" cy="2370809"/>
          </a:xfrm>
          <a:prstGeom prst="rect">
            <a:avLst/>
          </a:prstGeom>
        </p:spPr>
      </p:pic>
      <p:sp>
        <p:nvSpPr>
          <p:cNvPr id="68" name="テキスト ボックス 67">
            <a:extLst>
              <a:ext uri="{FF2B5EF4-FFF2-40B4-BE49-F238E27FC236}">
                <a16:creationId xmlns:a16="http://schemas.microsoft.com/office/drawing/2014/main" id="{AEF1781B-FDBF-6CA4-542B-AC0B49FF49FF}"/>
              </a:ext>
            </a:extLst>
          </p:cNvPr>
          <p:cNvSpPr txBox="1"/>
          <p:nvPr/>
        </p:nvSpPr>
        <p:spPr>
          <a:xfrm>
            <a:off x="6643362" y="2379429"/>
            <a:ext cx="1569660"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▼タイアップページ</a:t>
            </a:r>
          </a:p>
        </p:txBody>
      </p:sp>
      <p:sp>
        <p:nvSpPr>
          <p:cNvPr id="69" name="テキスト ボックス 68">
            <a:extLst>
              <a:ext uri="{FF2B5EF4-FFF2-40B4-BE49-F238E27FC236}">
                <a16:creationId xmlns:a16="http://schemas.microsoft.com/office/drawing/2014/main" id="{BC12E581-D987-8881-D419-580EB4C8E29C}"/>
              </a:ext>
            </a:extLst>
          </p:cNvPr>
          <p:cNvSpPr txBox="1"/>
          <p:nvPr/>
        </p:nvSpPr>
        <p:spPr>
          <a:xfrm>
            <a:off x="9524191" y="2347828"/>
            <a:ext cx="2031325"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▼ビュースルーアクション</a:t>
            </a:r>
          </a:p>
        </p:txBody>
      </p:sp>
      <p:sp>
        <p:nvSpPr>
          <p:cNvPr id="137" name="テキスト ボックス 136">
            <a:extLst>
              <a:ext uri="{FF2B5EF4-FFF2-40B4-BE49-F238E27FC236}">
                <a16:creationId xmlns:a16="http://schemas.microsoft.com/office/drawing/2014/main" id="{E1F2295B-746A-05B6-5A7E-EC0511BA5139}"/>
              </a:ext>
            </a:extLst>
          </p:cNvPr>
          <p:cNvSpPr txBox="1"/>
          <p:nvPr/>
        </p:nvSpPr>
        <p:spPr>
          <a:xfrm>
            <a:off x="9342927" y="4610953"/>
            <a:ext cx="2427694" cy="1383277"/>
          </a:xfrm>
          <a:prstGeom prst="rect">
            <a:avLst/>
          </a:prstGeom>
          <a:solidFill>
            <a:schemeClr val="bg1"/>
          </a:solidFill>
          <a:ln>
            <a:solidFill>
              <a:srgbClr val="00003E"/>
            </a:solidFill>
          </a:ln>
        </p:spPr>
        <p:txBody>
          <a:bodyPr wrap="none" rtlCol="0" anchor="b">
            <a:noAutofit/>
          </a:bodyPr>
          <a:lstStyle/>
          <a:p>
            <a:pPr marL="135450" marR="0" lvl="0" indent="-1354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endParaRPr kumimoji="0" lang="en-US" altLang="ja-JP" sz="1200" b="0" i="0" u="none" strike="noStrike" kern="0" cap="none" spc="0" normalizeH="0" baseline="0" noProof="0" dirty="0">
              <a:ln>
                <a:noFill/>
              </a:ln>
              <a:solidFill>
                <a:srgbClr val="0D0D0D"/>
              </a:solidFill>
              <a:effectLst/>
              <a:uLnTx/>
              <a:uFillTx/>
              <a:latin typeface="+mn-ea"/>
              <a:ea typeface="+mn-ea"/>
              <a:cs typeface="+mn-cs"/>
            </a:endParaRPr>
          </a:p>
          <a:p>
            <a:pPr marL="135450" marR="0" lvl="0" indent="-1354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endParaRPr kumimoji="0" lang="en-US" altLang="ja-JP" sz="1200" b="0" i="0" u="none" strike="noStrike" kern="0" cap="none" spc="0" normalizeH="0" baseline="0" noProof="0" dirty="0">
              <a:ln>
                <a:noFill/>
              </a:ln>
              <a:solidFill>
                <a:srgbClr val="0D0D0D"/>
              </a:solidFill>
              <a:effectLst/>
              <a:uLnTx/>
              <a:uFillTx/>
              <a:latin typeface="+mn-ea"/>
              <a:ea typeface="+mn-ea"/>
              <a:cs typeface="+mn-cs"/>
            </a:endParaRPr>
          </a:p>
          <a:p>
            <a:pPr marL="135450" marR="0" lvl="0" indent="-1354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b="1" i="0" u="none" strike="noStrike" kern="0" cap="none" spc="0" normalizeH="0" baseline="0" noProof="0" dirty="0">
                <a:ln>
                  <a:noFill/>
                </a:ln>
                <a:solidFill>
                  <a:srgbClr val="0D0D0D"/>
                </a:solidFill>
                <a:effectLst/>
                <a:uLnTx/>
                <a:uFillTx/>
                <a:latin typeface="+mn-ea"/>
                <a:ea typeface="+mn-ea"/>
                <a:cs typeface="+mn-cs"/>
              </a:rPr>
              <a:t>広告主様ページへの訪問</a:t>
            </a:r>
            <a:endParaRPr kumimoji="0" lang="en-US" altLang="ja-JP" sz="1200" b="1" i="0" u="none" strike="noStrike" kern="0" cap="none" spc="0" normalizeH="0" baseline="0" noProof="0" dirty="0">
              <a:ln>
                <a:noFill/>
              </a:ln>
              <a:solidFill>
                <a:srgbClr val="0D0D0D"/>
              </a:solidFill>
              <a:effectLst/>
              <a:uLnTx/>
              <a:uFillTx/>
              <a:latin typeface="+mn-ea"/>
              <a:ea typeface="+mn-ea"/>
              <a:cs typeface="+mn-cs"/>
            </a:endParaRPr>
          </a:p>
          <a:p>
            <a:pPr marL="135450" marR="0" lvl="0" indent="-1354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b="1" kern="0" dirty="0">
                <a:solidFill>
                  <a:srgbClr val="0D0D0D"/>
                </a:solidFill>
                <a:latin typeface="+mn-ea"/>
                <a:ea typeface="+mn-ea"/>
              </a:rPr>
              <a:t>商品サービス名の検索</a:t>
            </a:r>
            <a:endParaRPr kumimoji="0" lang="en-US" altLang="ja-JP" sz="1200" b="1" i="0" u="none" strike="noStrike" kern="0" cap="none" spc="0" normalizeH="0" baseline="0" noProof="0" dirty="0">
              <a:ln>
                <a:noFill/>
              </a:ln>
              <a:solidFill>
                <a:srgbClr val="0D0D0D"/>
              </a:solidFill>
              <a:effectLst/>
              <a:uLnTx/>
              <a:uFillTx/>
              <a:latin typeface="+mn-ea"/>
              <a:ea typeface="+mn-ea"/>
              <a:cs typeface="+mn-cs"/>
            </a:endParaRPr>
          </a:p>
          <a:p>
            <a:pPr marL="171450" marR="0" lvl="0" indent="-1714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b="1" i="0" u="none" strike="noStrike" kern="0" cap="none" spc="0" normalizeH="0" baseline="0" noProof="0" dirty="0">
                <a:ln>
                  <a:noFill/>
                </a:ln>
                <a:solidFill>
                  <a:srgbClr val="0D0D0D"/>
                </a:solidFill>
                <a:effectLst/>
                <a:uLnTx/>
                <a:uFillTx/>
                <a:latin typeface="+mn-ea"/>
                <a:ea typeface="+mn-ea"/>
                <a:cs typeface="+mn-cs"/>
              </a:rPr>
              <a:t>リターゲティング広告による</a:t>
            </a:r>
            <a:endParaRPr kumimoji="0" lang="en-US" altLang="ja-JP" sz="1200" b="1" kern="0" dirty="0">
              <a:solidFill>
                <a:srgbClr val="0D0D0D"/>
              </a:solidFill>
              <a:latin typeface="+mn-ea"/>
              <a:ea typeface="+mn-ea"/>
            </a:endParaRPr>
          </a:p>
          <a:p>
            <a:pPr marR="0" lvl="0" algn="l" defTabSz="914400" rtl="0" eaLnBrk="1" fontAlgn="auto" latinLnBrk="0" hangingPunct="1">
              <a:lnSpc>
                <a:spcPct val="120000"/>
              </a:lnSpc>
              <a:spcBef>
                <a:spcPts val="0"/>
              </a:spcBef>
              <a:spcAft>
                <a:spcPts val="0"/>
              </a:spcAft>
              <a:buClrTx/>
              <a:buSzTx/>
              <a:tabLst/>
              <a:defRPr/>
            </a:pPr>
            <a:r>
              <a:rPr kumimoji="0" lang="ja-JP" altLang="en-US" sz="1200" b="1" i="0" u="none" strike="noStrike" kern="0" cap="none" spc="0" normalizeH="0" baseline="0" noProof="0" dirty="0">
                <a:ln>
                  <a:noFill/>
                </a:ln>
                <a:solidFill>
                  <a:srgbClr val="0D0D0D"/>
                </a:solidFill>
                <a:effectLst/>
                <a:uLnTx/>
                <a:uFillTx/>
                <a:latin typeface="+mn-ea"/>
                <a:ea typeface="+mn-ea"/>
                <a:cs typeface="+mn-cs"/>
              </a:rPr>
              <a:t>再アプローチ</a:t>
            </a:r>
            <a:endParaRPr kumimoji="1" lang="ja-JP" altLang="en-US" sz="1200" b="0" i="0" u="none" strike="noStrike" kern="1200" cap="none" spc="0" normalizeH="0" baseline="0" noProof="0" dirty="0">
              <a:ln>
                <a:noFill/>
              </a:ln>
              <a:solidFill>
                <a:srgbClr val="0D0D0D"/>
              </a:solidFill>
              <a:effectLst/>
              <a:uLnTx/>
              <a:uFillTx/>
              <a:latin typeface="+mn-ea"/>
              <a:ea typeface="+mn-ea"/>
              <a:cs typeface="+mn-cs"/>
            </a:endParaRPr>
          </a:p>
        </p:txBody>
      </p:sp>
      <p:sp>
        <p:nvSpPr>
          <p:cNvPr id="139" name="正方形/長方形 138">
            <a:extLst>
              <a:ext uri="{FF2B5EF4-FFF2-40B4-BE49-F238E27FC236}">
                <a16:creationId xmlns:a16="http://schemas.microsoft.com/office/drawing/2014/main" id="{8CE5EACF-9590-804B-04EC-B5A1610894CA}"/>
              </a:ext>
            </a:extLst>
          </p:cNvPr>
          <p:cNvSpPr/>
          <p:nvPr/>
        </p:nvSpPr>
        <p:spPr>
          <a:xfrm>
            <a:off x="9743921" y="4681425"/>
            <a:ext cx="1919115" cy="34009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0D0D0D"/>
                </a:solidFill>
                <a:effectLst/>
                <a:uLnTx/>
                <a:uFillTx/>
                <a:latin typeface="+mn-ea"/>
                <a:cs typeface="+mn-cs"/>
              </a:rPr>
              <a:t>ー</a:t>
            </a:r>
            <a:r>
              <a:rPr kumimoji="1" lang="en-US" altLang="ja-JP" sz="1400" b="1" i="0" u="none" strike="noStrike" kern="1200" cap="none" spc="0" normalizeH="0" baseline="0" noProof="0" dirty="0">
                <a:ln>
                  <a:noFill/>
                </a:ln>
                <a:solidFill>
                  <a:srgbClr val="0D0D0D"/>
                </a:solidFill>
                <a:effectLst/>
                <a:uLnTx/>
                <a:uFillTx/>
                <a:latin typeface="+mn-ea"/>
                <a:cs typeface="+mn-cs"/>
              </a:rPr>
              <a:t> </a:t>
            </a:r>
            <a:r>
              <a:rPr kumimoji="1" lang="ja-JP" altLang="en-US" sz="1400" b="1" i="0" u="none" strike="noStrike" kern="1200" cap="none" spc="0" normalizeH="0" baseline="0" noProof="0" dirty="0">
                <a:ln>
                  <a:noFill/>
                </a:ln>
                <a:solidFill>
                  <a:srgbClr val="0D0D0D"/>
                </a:solidFill>
                <a:effectLst/>
                <a:uLnTx/>
                <a:uFillTx/>
                <a:latin typeface="+mn-ea"/>
                <a:cs typeface="+mn-cs"/>
              </a:rPr>
              <a:t>読後の行動喚起</a:t>
            </a:r>
            <a:r>
              <a:rPr kumimoji="1" lang="en-US" altLang="ja-JP" sz="1400" b="1" i="0" u="none" strike="noStrike" kern="1200" cap="none" spc="0" normalizeH="0" baseline="0" noProof="0" dirty="0">
                <a:ln>
                  <a:noFill/>
                </a:ln>
                <a:solidFill>
                  <a:srgbClr val="0D0D0D"/>
                </a:solidFill>
                <a:effectLst/>
                <a:uLnTx/>
                <a:uFillTx/>
                <a:latin typeface="+mn-ea"/>
                <a:cs typeface="+mn-cs"/>
              </a:rPr>
              <a:t> </a:t>
            </a:r>
            <a:r>
              <a:rPr kumimoji="1" lang="ja-JP" altLang="en-US" sz="1400" b="1" i="0" u="none" strike="noStrike" kern="1200" cap="none" spc="0" normalizeH="0" baseline="0" noProof="0" dirty="0">
                <a:ln>
                  <a:noFill/>
                </a:ln>
                <a:solidFill>
                  <a:srgbClr val="0D0D0D"/>
                </a:solidFill>
                <a:effectLst/>
                <a:uLnTx/>
                <a:uFillTx/>
                <a:latin typeface="+mn-ea"/>
                <a:cs typeface="+mn-cs"/>
              </a:rPr>
              <a:t>ー</a:t>
            </a:r>
          </a:p>
        </p:txBody>
      </p:sp>
      <p:sp>
        <p:nvSpPr>
          <p:cNvPr id="70" name="正方形/長方形 69">
            <a:extLst>
              <a:ext uri="{FF2B5EF4-FFF2-40B4-BE49-F238E27FC236}">
                <a16:creationId xmlns:a16="http://schemas.microsoft.com/office/drawing/2014/main" id="{C40C0F09-02C1-D84B-9006-2CFF2AABEF43}"/>
              </a:ext>
            </a:extLst>
          </p:cNvPr>
          <p:cNvSpPr/>
          <p:nvPr/>
        </p:nvSpPr>
        <p:spPr bwMode="auto">
          <a:xfrm>
            <a:off x="9324603" y="2785983"/>
            <a:ext cx="1178971" cy="1542185"/>
          </a:xfrm>
          <a:prstGeom prst="rect">
            <a:avLst/>
          </a:prstGeom>
          <a:solidFill>
            <a:schemeClr val="bg1"/>
          </a:solidFill>
          <a:ln w="6350" algn="ctr">
            <a:solidFill>
              <a:srgbClr val="FFFFFF">
                <a:lumMod val="50000"/>
              </a:srgbClr>
            </a:solidFill>
            <a:prstDash val="solid"/>
            <a:miter lim="800000"/>
            <a:headEnd/>
            <a:tailEnd/>
          </a:ln>
          <a:effectLst>
            <a:outerShdw blurRad="50800" dist="38100" dir="2700000" algn="tl" rotWithShape="0">
              <a:prstClr val="black">
                <a:alpha val="40000"/>
              </a:prstClr>
            </a:outerShdw>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1" i="0" u="none" strike="noStrike" kern="0" cap="none" spc="0" normalizeH="0" baseline="0" noProof="0" dirty="0">
              <a:ln>
                <a:noFill/>
              </a:ln>
              <a:solidFill>
                <a:srgbClr val="0D0D0D"/>
              </a:solidFill>
              <a:effectLst/>
              <a:uLnTx/>
              <a:uFillTx/>
              <a:cs typeface="Verdana" pitchFamily="34" charset="0"/>
            </a:endParaRPr>
          </a:p>
        </p:txBody>
      </p:sp>
      <p:sp>
        <p:nvSpPr>
          <p:cNvPr id="71" name="テキスト ボックス 70">
            <a:extLst>
              <a:ext uri="{FF2B5EF4-FFF2-40B4-BE49-F238E27FC236}">
                <a16:creationId xmlns:a16="http://schemas.microsoft.com/office/drawing/2014/main" id="{BF2EF8DF-D879-7E23-8A6F-4E7E956DCAF8}"/>
              </a:ext>
            </a:extLst>
          </p:cNvPr>
          <p:cNvSpPr txBox="1"/>
          <p:nvPr/>
        </p:nvSpPr>
        <p:spPr>
          <a:xfrm>
            <a:off x="9336046" y="3241731"/>
            <a:ext cx="1130181"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D0D0D"/>
                </a:solidFill>
                <a:effectLst/>
                <a:uLnTx/>
                <a:uFillTx/>
              </a:rPr>
              <a:t>広告主様</a:t>
            </a:r>
            <a:endParaRPr kumimoji="0" lang="en-US" altLang="ja-JP" sz="1400" b="0" i="0" u="none" strike="noStrike" kern="0" cap="none" spc="0" normalizeH="0" baseline="0" noProof="0" dirty="0">
              <a:ln>
                <a:noFill/>
              </a:ln>
              <a:solidFill>
                <a:srgbClr val="0D0D0D"/>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D0D0D"/>
                </a:solidFill>
                <a:effectLst/>
                <a:uLnTx/>
                <a:uFillTx/>
              </a:rPr>
              <a:t>ページ</a:t>
            </a:r>
            <a:endParaRPr kumimoji="0" lang="en-US" altLang="ja-JP" sz="1400" b="0" i="0" u="none" strike="noStrike" kern="0" cap="none" spc="0" normalizeH="0" baseline="0" noProof="0" dirty="0">
              <a:ln>
                <a:noFill/>
              </a:ln>
              <a:solidFill>
                <a:srgbClr val="0D0D0D"/>
              </a:solidFill>
              <a:effectLst/>
              <a:uLnTx/>
              <a:uFillTx/>
            </a:endParaRPr>
          </a:p>
        </p:txBody>
      </p:sp>
      <p:grpSp>
        <p:nvGrpSpPr>
          <p:cNvPr id="73" name="グループ化 72">
            <a:extLst>
              <a:ext uri="{FF2B5EF4-FFF2-40B4-BE49-F238E27FC236}">
                <a16:creationId xmlns:a16="http://schemas.microsoft.com/office/drawing/2014/main" id="{F9DEAAF1-B9C6-5643-EEDD-50A5D158B9B1}"/>
              </a:ext>
            </a:extLst>
          </p:cNvPr>
          <p:cNvGrpSpPr>
            <a:grpSpLocks noChangeAspect="1"/>
          </p:cNvGrpSpPr>
          <p:nvPr/>
        </p:nvGrpSpPr>
        <p:grpSpPr>
          <a:xfrm>
            <a:off x="10741804" y="2824062"/>
            <a:ext cx="1069330" cy="1496788"/>
            <a:chOff x="9264730" y="3251040"/>
            <a:chExt cx="1417576" cy="1984242"/>
          </a:xfrm>
        </p:grpSpPr>
        <p:pic>
          <p:nvPicPr>
            <p:cNvPr id="74" name="図 73">
              <a:extLst>
                <a:ext uri="{FF2B5EF4-FFF2-40B4-BE49-F238E27FC236}">
                  <a16:creationId xmlns:a16="http://schemas.microsoft.com/office/drawing/2014/main" id="{E613761C-3C42-FA3A-CA92-99643F29DCF9}"/>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467" b="28595"/>
            <a:stretch/>
          </p:blipFill>
          <p:spPr>
            <a:xfrm>
              <a:off x="9264730" y="3344742"/>
              <a:ext cx="1417576" cy="1890540"/>
            </a:xfrm>
            <a:prstGeom prst="rect">
              <a:avLst/>
            </a:prstGeom>
            <a:ln>
              <a:noFill/>
            </a:ln>
          </p:spPr>
        </p:pic>
        <p:sp>
          <p:nvSpPr>
            <p:cNvPr id="75" name="正方形/長方形 74">
              <a:extLst>
                <a:ext uri="{FF2B5EF4-FFF2-40B4-BE49-F238E27FC236}">
                  <a16:creationId xmlns:a16="http://schemas.microsoft.com/office/drawing/2014/main" id="{EFAD14E6-5D8A-30E0-FBDA-0895284FBEA4}"/>
                </a:ext>
              </a:extLst>
            </p:cNvPr>
            <p:cNvSpPr/>
            <p:nvPr/>
          </p:nvSpPr>
          <p:spPr>
            <a:xfrm>
              <a:off x="9264730" y="3251040"/>
              <a:ext cx="1417576" cy="93702"/>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endParaRPr>
            </a:p>
          </p:txBody>
        </p:sp>
      </p:grpSp>
      <p:pic>
        <p:nvPicPr>
          <p:cNvPr id="72" name="図 71" descr="グラフィカル ユーザー インターフェイス が含まれている画像&#10;&#10;自動的に生成された説明">
            <a:extLst>
              <a:ext uri="{FF2B5EF4-FFF2-40B4-BE49-F238E27FC236}">
                <a16:creationId xmlns:a16="http://schemas.microsoft.com/office/drawing/2014/main" id="{B3A5D5A2-DB9A-2439-9271-8D6610489CD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 b="36393"/>
          <a:stretch/>
        </p:blipFill>
        <p:spPr>
          <a:xfrm>
            <a:off x="10654794" y="2762366"/>
            <a:ext cx="1243351" cy="1578671"/>
          </a:xfrm>
          <a:prstGeom prst="rect">
            <a:avLst/>
          </a:prstGeom>
          <a:effectLst/>
        </p:spPr>
      </p:pic>
      <p:grpSp>
        <p:nvGrpSpPr>
          <p:cNvPr id="11" name="グループ化 10">
            <a:extLst>
              <a:ext uri="{FF2B5EF4-FFF2-40B4-BE49-F238E27FC236}">
                <a16:creationId xmlns:a16="http://schemas.microsoft.com/office/drawing/2014/main" id="{ECE993E6-A061-99F5-1ADB-47C812E1A39F}"/>
              </a:ext>
            </a:extLst>
          </p:cNvPr>
          <p:cNvGrpSpPr/>
          <p:nvPr/>
        </p:nvGrpSpPr>
        <p:grpSpPr>
          <a:xfrm>
            <a:off x="9256775" y="4377285"/>
            <a:ext cx="601875" cy="645841"/>
            <a:chOff x="9145629" y="3831959"/>
            <a:chExt cx="601875" cy="645841"/>
          </a:xfrm>
        </p:grpSpPr>
        <p:pic>
          <p:nvPicPr>
            <p:cNvPr id="12" name="グラフィックス 11" descr="ダブルタップ ジェスチャ 枠線">
              <a:extLst>
                <a:ext uri="{FF2B5EF4-FFF2-40B4-BE49-F238E27FC236}">
                  <a16:creationId xmlns:a16="http://schemas.microsoft.com/office/drawing/2014/main" id="{D7785C6B-AB61-FA2B-7335-9BFFF6D93526}"/>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145629" y="3831959"/>
              <a:ext cx="601875" cy="645841"/>
            </a:xfrm>
            <a:prstGeom prst="rect">
              <a:avLst/>
            </a:prstGeom>
          </p:spPr>
        </p:pic>
        <p:pic>
          <p:nvPicPr>
            <p:cNvPr id="13" name="図 12">
              <a:extLst>
                <a:ext uri="{FF2B5EF4-FFF2-40B4-BE49-F238E27FC236}">
                  <a16:creationId xmlns:a16="http://schemas.microsoft.com/office/drawing/2014/main" id="{8DB91B96-186C-E305-09A8-258E6B248FFC}"/>
                </a:ext>
              </a:extLst>
            </p:cNvPr>
            <p:cNvPicPr>
              <a:picLocks/>
            </p:cNvPicPr>
            <p:nvPr/>
          </p:nvPicPr>
          <p:blipFill>
            <a:blip r:embed="rId10"/>
            <a:stretch>
              <a:fillRect/>
            </a:stretch>
          </p:blipFill>
          <p:spPr>
            <a:xfrm flipH="1">
              <a:off x="9376394" y="4009741"/>
              <a:ext cx="32400" cy="133200"/>
            </a:xfrm>
            <a:prstGeom prst="rect">
              <a:avLst/>
            </a:prstGeom>
          </p:spPr>
        </p:pic>
      </p:grpSp>
      <p:sp>
        <p:nvSpPr>
          <p:cNvPr id="17" name="テキスト プレースホルダー 2">
            <a:extLst>
              <a:ext uri="{FF2B5EF4-FFF2-40B4-BE49-F238E27FC236}">
                <a16:creationId xmlns:a16="http://schemas.microsoft.com/office/drawing/2014/main" id="{25E1F66D-60CA-0C0D-6EEC-629F28E227E5}"/>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18" name="図プレースホルダー 12" descr="アイコン&#10;&#10;自動的に生成された説明">
            <a:extLst>
              <a:ext uri="{FF2B5EF4-FFF2-40B4-BE49-F238E27FC236}">
                <a16:creationId xmlns:a16="http://schemas.microsoft.com/office/drawing/2014/main" id="{59CD468E-0686-632D-E36A-B17737D68667}"/>
              </a:ext>
            </a:extLst>
          </p:cNvPr>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3" name="テキスト プレースホルダー 3">
            <a:extLst>
              <a:ext uri="{FF2B5EF4-FFF2-40B4-BE49-F238E27FC236}">
                <a16:creationId xmlns:a16="http://schemas.microsoft.com/office/drawing/2014/main" id="{21D787DA-228F-D9AD-3D8D-EE6D87FD9462}"/>
              </a:ext>
            </a:extLst>
          </p:cNvPr>
          <p:cNvSpPr txBox="1">
            <a:spLocks/>
          </p:cNvSpPr>
          <p:nvPr/>
        </p:nvSpPr>
        <p:spPr>
          <a:xfrm>
            <a:off x="1677399" y="1045514"/>
            <a:ext cx="8844807" cy="678766"/>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eaLnBrk="1" fontAlgn="auto" hangingPunct="1">
              <a:lnSpc>
                <a:spcPct val="130000"/>
              </a:lnSpc>
              <a:spcBef>
                <a:spcPts val="0"/>
              </a:spcBef>
              <a:spcAft>
                <a:spcPts val="0"/>
              </a:spcAft>
            </a:pPr>
            <a:r>
              <a:rPr lang="ja-JP" altLang="en-US" sz="2000" b="1" spc="-5" dirty="0">
                <a:solidFill>
                  <a:srgbClr val="0D0D0D"/>
                </a:solidFill>
                <a:latin typeface="メイリオ"/>
                <a:ea typeface="メイリオ" panose="020B0604030504040204" pitchFamily="50" charset="-128"/>
                <a:cs typeface="メイリオ"/>
              </a:rPr>
              <a:t>広告主様のプロモーション目的に合わせて、</a:t>
            </a:r>
            <a:r>
              <a:rPr lang="en-US" altLang="ja-JP" sz="2000" b="1" spc="-5" dirty="0">
                <a:solidFill>
                  <a:srgbClr val="0D0D0D"/>
                </a:solidFill>
                <a:latin typeface="メイリオ"/>
                <a:ea typeface="メイリオ" panose="020B0604030504040204" pitchFamily="50" charset="-128"/>
                <a:cs typeface="メイリオ"/>
              </a:rPr>
              <a:t>LINE</a:t>
            </a:r>
            <a:r>
              <a:rPr lang="ja-JP" altLang="en-US" sz="2000" b="1" spc="-5" dirty="0">
                <a:solidFill>
                  <a:srgbClr val="0D0D0D"/>
                </a:solidFill>
                <a:latin typeface="メイリオ"/>
                <a:ea typeface="メイリオ" panose="020B0604030504040204" pitchFamily="50" charset="-128"/>
                <a:cs typeface="メイリオ"/>
              </a:rPr>
              <a:t>ヤフーが</a:t>
            </a:r>
            <a:endParaRPr lang="en-US" altLang="ja-JP" sz="2000" b="1" spc="-5" dirty="0">
              <a:solidFill>
                <a:srgbClr val="0D0D0D"/>
              </a:solidFill>
              <a:latin typeface="メイリオ"/>
              <a:ea typeface="メイリオ" panose="020B0604030504040204" pitchFamily="50" charset="-128"/>
              <a:cs typeface="メイリオ"/>
            </a:endParaRPr>
          </a:p>
          <a:p>
            <a:pPr algn="ctr" eaLnBrk="1" fontAlgn="auto" hangingPunct="1">
              <a:lnSpc>
                <a:spcPct val="130000"/>
              </a:lnSpc>
              <a:spcBef>
                <a:spcPts val="0"/>
              </a:spcBef>
              <a:spcAft>
                <a:spcPts val="0"/>
              </a:spcAft>
            </a:pPr>
            <a:r>
              <a:rPr lang="ja-JP" altLang="en-US" sz="2000" b="1" spc="-5" dirty="0">
                <a:solidFill>
                  <a:srgbClr val="0D0D0D"/>
                </a:solidFill>
                <a:latin typeface="メイリオ"/>
                <a:ea typeface="メイリオ" panose="020B0604030504040204" pitchFamily="50" charset="-128"/>
                <a:cs typeface="メイリオ"/>
              </a:rPr>
              <a:t>コンテンツを企画・制作し掲載します</a:t>
            </a:r>
          </a:p>
        </p:txBody>
      </p:sp>
      <p:pic>
        <p:nvPicPr>
          <p:cNvPr id="15" name="図 14">
            <a:extLst>
              <a:ext uri="{FF2B5EF4-FFF2-40B4-BE49-F238E27FC236}">
                <a16:creationId xmlns:a16="http://schemas.microsoft.com/office/drawing/2014/main" id="{20B789A6-876B-01C3-B089-B245C7E7CFF7}"/>
              </a:ext>
            </a:extLst>
          </p:cNvPr>
          <p:cNvPicPr>
            <a:picLocks noChangeAspect="1"/>
          </p:cNvPicPr>
          <p:nvPr/>
        </p:nvPicPr>
        <p:blipFill>
          <a:blip r:embed="rId12"/>
          <a:stretch>
            <a:fillRect/>
          </a:stretch>
        </p:blipFill>
        <p:spPr>
          <a:xfrm>
            <a:off x="6738068" y="2689091"/>
            <a:ext cx="1773043" cy="3493595"/>
          </a:xfrm>
          <a:prstGeom prst="rect">
            <a:avLst/>
          </a:prstGeom>
        </p:spPr>
      </p:pic>
    </p:spTree>
    <p:extLst>
      <p:ext uri="{BB962C8B-B14F-4D97-AF65-F5344CB8AC3E}">
        <p14:creationId xmlns:p14="http://schemas.microsoft.com/office/powerpoint/2010/main" val="26236562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2BA4E44-FA07-CFA0-0E62-40502420EBF8}"/>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0B429674-AAAC-BA1D-167E-E3447AFAE28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7" name="テキスト プレースホルダー 3">
            <a:extLst>
              <a:ext uri="{FF2B5EF4-FFF2-40B4-BE49-F238E27FC236}">
                <a16:creationId xmlns:a16="http://schemas.microsoft.com/office/drawing/2014/main" id="{D2CEFB5E-4CB6-71C7-322D-22CE5E303FE2}"/>
              </a:ext>
            </a:extLst>
          </p:cNvPr>
          <p:cNvSpPr txBox="1">
            <a:spLocks/>
          </p:cNvSpPr>
          <p:nvPr/>
        </p:nvSpPr>
        <p:spPr>
          <a:xfrm>
            <a:off x="1943141"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3E"/>
                </a:solidFill>
                <a:effectLst/>
                <a:uLnTx/>
                <a:uFillTx/>
                <a:latin typeface="+mn-ea"/>
                <a:ea typeface="+mn-ea"/>
                <a:cs typeface="+mn-cs"/>
              </a:rPr>
              <a:t>プラン概要</a:t>
            </a:r>
            <a:endParaRPr kumimoji="1" lang="ja-JP" altLang="en-US" sz="1600" b="1" i="0" u="none" strike="noStrike" kern="1200" cap="none" spc="0" normalizeH="0" baseline="0" noProof="0" dirty="0">
              <a:ln>
                <a:noFill/>
              </a:ln>
              <a:solidFill>
                <a:srgbClr val="00003E"/>
              </a:solidFill>
              <a:effectLst/>
              <a:uLnTx/>
              <a:uFillTx/>
              <a:latin typeface="+mn-ea"/>
              <a:ea typeface="+mn-ea"/>
              <a:cs typeface="+mn-cs"/>
            </a:endParaRPr>
          </a:p>
        </p:txBody>
      </p:sp>
      <p:graphicFrame>
        <p:nvGraphicFramePr>
          <p:cNvPr id="2" name="コンテンツ プレースホルダー 5"/>
          <p:cNvGraphicFramePr>
            <a:graphicFrameLocks/>
          </p:cNvGraphicFramePr>
          <p:nvPr>
            <p:extLst>
              <p:ext uri="{D42A27DB-BD31-4B8C-83A1-F6EECF244321}">
                <p14:modId xmlns:p14="http://schemas.microsoft.com/office/powerpoint/2010/main" val="2345734814"/>
              </p:ext>
            </p:extLst>
          </p:nvPr>
        </p:nvGraphicFramePr>
        <p:xfrm>
          <a:off x="479425" y="1089025"/>
          <a:ext cx="11233150" cy="2275498"/>
        </p:xfrm>
        <a:graphic>
          <a:graphicData uri="http://schemas.openxmlformats.org/drawingml/2006/table">
            <a:tbl>
              <a:tblPr firstRow="1" bandRow="1"/>
              <a:tblGrid>
                <a:gridCol w="1691439">
                  <a:extLst>
                    <a:ext uri="{9D8B030D-6E8A-4147-A177-3AD203B41FA5}">
                      <a16:colId xmlns:a16="http://schemas.microsoft.com/office/drawing/2014/main" val="20000"/>
                    </a:ext>
                  </a:extLst>
                </a:gridCol>
                <a:gridCol w="2547098">
                  <a:extLst>
                    <a:ext uri="{9D8B030D-6E8A-4147-A177-3AD203B41FA5}">
                      <a16:colId xmlns:a16="http://schemas.microsoft.com/office/drawing/2014/main" val="20001"/>
                    </a:ext>
                  </a:extLst>
                </a:gridCol>
                <a:gridCol w="2603966">
                  <a:extLst>
                    <a:ext uri="{9D8B030D-6E8A-4147-A177-3AD203B41FA5}">
                      <a16:colId xmlns:a16="http://schemas.microsoft.com/office/drawing/2014/main" val="20002"/>
                    </a:ext>
                  </a:extLst>
                </a:gridCol>
                <a:gridCol w="1410825">
                  <a:extLst>
                    <a:ext uri="{9D8B030D-6E8A-4147-A177-3AD203B41FA5}">
                      <a16:colId xmlns:a16="http://schemas.microsoft.com/office/drawing/2014/main" val="20003"/>
                    </a:ext>
                  </a:extLst>
                </a:gridCol>
                <a:gridCol w="2979822">
                  <a:extLst>
                    <a:ext uri="{9D8B030D-6E8A-4147-A177-3AD203B41FA5}">
                      <a16:colId xmlns:a16="http://schemas.microsoft.com/office/drawing/2014/main" val="20004"/>
                    </a:ext>
                  </a:extLst>
                </a:gridCol>
              </a:tblGrid>
              <a:tr h="420305">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ja-JP" altLang="en-US" sz="1400" b="1" dirty="0">
                          <a:solidFill>
                            <a:schemeClr val="bg1"/>
                          </a:solidFill>
                          <a:latin typeface="メイリオ" panose="020B0604030504040204" pitchFamily="50" charset="-128"/>
                          <a:ea typeface="メイリオ" panose="020B0604030504040204" pitchFamily="50" charset="-128"/>
                        </a:rPr>
                        <a:t>プラン</a:t>
                      </a:r>
                    </a:p>
                  </a:txBody>
                  <a:tcPr marL="72000" marR="72000" marT="72000" marB="72000" anchor="ctr">
                    <a:lnL w="12700" cap="flat" cmpd="sng" algn="ctr">
                      <a:solidFill>
                        <a:srgbClr val="FFFFFF">
                          <a:lumMod val="65000"/>
                        </a:srgbClr>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rgbClr val="FFFFFF">
                        <a:lumMod val="65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ja-JP" altLang="en-US" sz="1400" b="1" dirty="0">
                          <a:solidFill>
                            <a:schemeClr val="bg1"/>
                          </a:solidFill>
                          <a:latin typeface="メイリオ" panose="020B0604030504040204" pitchFamily="50" charset="-128"/>
                          <a:ea typeface="メイリオ" panose="020B0604030504040204" pitchFamily="50" charset="-128"/>
                        </a:rPr>
                        <a:t>料金</a:t>
                      </a:r>
                    </a:p>
                  </a:txBody>
                  <a:tcPr marL="72000" marR="72000" marT="72000" marB="72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rgbClr val="FFFFFF">
                        <a:lumMod val="65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ja-JP" altLang="en-US" sz="1400" b="1" dirty="0">
                          <a:solidFill>
                            <a:schemeClr val="bg1"/>
                          </a:solidFill>
                          <a:latin typeface="メイリオ" panose="020B0604030504040204" pitchFamily="50" charset="-128"/>
                          <a:ea typeface="メイリオ" panose="020B0604030504040204" pitchFamily="50" charset="-128"/>
                        </a:rPr>
                        <a:t>誘導広告</a:t>
                      </a:r>
                    </a:p>
                  </a:txBody>
                  <a:tcPr marL="72000" marR="72000" marT="72000" marB="72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rgbClr val="FFFFFF">
                        <a:lumMod val="65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ja-JP" altLang="en-US" sz="1400" b="1" dirty="0">
                          <a:solidFill>
                            <a:schemeClr val="bg1"/>
                          </a:solidFill>
                          <a:latin typeface="メイリオ" panose="020B0604030504040204" pitchFamily="50" charset="-128"/>
                          <a:ea typeface="メイリオ" panose="020B0604030504040204" pitchFamily="50" charset="-128"/>
                        </a:rPr>
                        <a:t>掲載期間</a:t>
                      </a:r>
                    </a:p>
                  </a:txBody>
                  <a:tcPr marL="72000" marR="72000" marT="72000" marB="72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rgbClr val="FFFFFF">
                        <a:lumMod val="65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ja-JP" altLang="en-US" sz="1400" b="1">
                          <a:solidFill>
                            <a:schemeClr val="bg1"/>
                          </a:solidFill>
                          <a:latin typeface="メイリオ" panose="020B0604030504040204" pitchFamily="50" charset="-128"/>
                          <a:ea typeface="メイリオ" panose="020B0604030504040204" pitchFamily="50" charset="-128"/>
                        </a:rPr>
                        <a:t>記事内容</a:t>
                      </a:r>
                      <a:endParaRPr kumimoji="1" lang="ja-JP" altLang="en-US" sz="1400" b="1" dirty="0">
                        <a:solidFill>
                          <a:schemeClr val="bg1"/>
                        </a:solidFill>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rgbClr val="FFFFFF">
                        <a:lumMod val="65000"/>
                      </a:srgbClr>
                    </a:solidFill>
                  </a:tcPr>
                </a:tc>
                <a:extLst>
                  <a:ext uri="{0D108BD9-81ED-4DB2-BD59-A6C34878D82A}">
                    <a16:rowId xmlns:a16="http://schemas.microsoft.com/office/drawing/2014/main" val="10000"/>
                  </a:ext>
                </a:extLst>
              </a:tr>
              <a:tr h="952516">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ja-JP" altLang="en-US" sz="1400" b="1" dirty="0">
                          <a:solidFill>
                            <a:srgbClr val="C9002C"/>
                          </a:solidFill>
                          <a:latin typeface="メイリオ" panose="020B0604030504040204" pitchFamily="50" charset="-128"/>
                          <a:ea typeface="メイリオ" panose="020B0604030504040204" pitchFamily="50" charset="-128"/>
                        </a:rPr>
                        <a:t>カスタマイズ型</a:t>
                      </a:r>
                      <a:r>
                        <a:rPr kumimoji="1" lang="ja-JP" altLang="en-US" sz="1400" b="1" dirty="0">
                          <a:solidFill>
                            <a:schemeClr val="accent6"/>
                          </a:solidFill>
                          <a:latin typeface="メイリオ" panose="020B0604030504040204" pitchFamily="50" charset="-128"/>
                          <a:ea typeface="メイリオ" panose="020B0604030504040204" pitchFamily="50" charset="-128"/>
                        </a:rPr>
                        <a:t> </a:t>
                      </a:r>
                    </a:p>
                  </a:txBody>
                  <a:tcPr marL="72000" marR="72000" marT="72000" marB="72000" anchor="ct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r>
                        <a:rPr kumimoji="1" lang="en-US" altLang="ja-JP" sz="1400" b="1" dirty="0">
                          <a:solidFill>
                            <a:srgbClr val="0D0D0D"/>
                          </a:solidFill>
                          <a:latin typeface="メイリオ" panose="020B0604030504040204" pitchFamily="50" charset="-128"/>
                          <a:ea typeface="メイリオ" panose="020B0604030504040204" pitchFamily="50" charset="-128"/>
                        </a:rPr>
                        <a:t>1,500</a:t>
                      </a:r>
                      <a:r>
                        <a:rPr kumimoji="1" lang="ja-JP" altLang="en-US" sz="1400" b="1" dirty="0">
                          <a:solidFill>
                            <a:srgbClr val="0D0D0D"/>
                          </a:solidFill>
                          <a:latin typeface="メイリオ" panose="020B0604030504040204" pitchFamily="50" charset="-128"/>
                          <a:ea typeface="メイリオ" panose="020B0604030504040204" pitchFamily="50" charset="-128"/>
                        </a:rPr>
                        <a:t>万円～</a:t>
                      </a:r>
                      <a:endParaRPr kumimoji="1" lang="en-US" altLang="ja-JP" sz="1400" b="1" dirty="0">
                        <a:solidFill>
                          <a:srgbClr val="0D0D0D"/>
                        </a:solidFill>
                        <a:latin typeface="メイリオ" panose="020B0604030504040204" pitchFamily="50" charset="-128"/>
                        <a:ea typeface="メイリオ" panose="020B0604030504040204" pitchFamily="50" charset="-128"/>
                      </a:endParaRPr>
                    </a:p>
                    <a:p>
                      <a:r>
                        <a:rPr kumimoji="1" lang="ja-JP" altLang="en-US" sz="1100" dirty="0">
                          <a:solidFill>
                            <a:srgbClr val="0D0D0D"/>
                          </a:solidFill>
                          <a:latin typeface="メイリオ" panose="020B0604030504040204" pitchFamily="50" charset="-128"/>
                          <a:ea typeface="メイリオ" panose="020B0604030504040204" pitchFamily="50" charset="-128"/>
                        </a:rPr>
                        <a:t>（制作費目安：</a:t>
                      </a:r>
                      <a:r>
                        <a:rPr kumimoji="1" lang="en-US" altLang="ja-JP" sz="1100" dirty="0">
                          <a:solidFill>
                            <a:srgbClr val="0D0D0D"/>
                          </a:solidFill>
                          <a:latin typeface="メイリオ" panose="020B0604030504040204" pitchFamily="50" charset="-128"/>
                          <a:ea typeface="メイリオ" panose="020B0604030504040204" pitchFamily="50" charset="-128"/>
                        </a:rPr>
                        <a:t>200</a:t>
                      </a:r>
                      <a:r>
                        <a:rPr kumimoji="1" lang="ja-JP" altLang="en-US" sz="1100" dirty="0">
                          <a:solidFill>
                            <a:srgbClr val="0D0D0D"/>
                          </a:solidFill>
                          <a:latin typeface="メイリオ" panose="020B0604030504040204" pitchFamily="50" charset="-128"/>
                          <a:ea typeface="メイリオ" panose="020B0604030504040204" pitchFamily="50" charset="-128"/>
                        </a:rPr>
                        <a:t>万～</a:t>
                      </a:r>
                      <a:r>
                        <a:rPr kumimoji="1" lang="en-US" altLang="ja-JP" sz="1100" dirty="0">
                          <a:solidFill>
                            <a:srgbClr val="0D0D0D"/>
                          </a:solidFill>
                          <a:latin typeface="メイリオ" panose="020B0604030504040204" pitchFamily="50" charset="-128"/>
                          <a:ea typeface="メイリオ" panose="020B0604030504040204" pitchFamily="50" charset="-128"/>
                        </a:rPr>
                        <a:t>300</a:t>
                      </a:r>
                      <a:r>
                        <a:rPr kumimoji="1" lang="ja-JP" altLang="en-US" sz="1100" dirty="0">
                          <a:solidFill>
                            <a:srgbClr val="0D0D0D"/>
                          </a:solidFill>
                          <a:latin typeface="メイリオ" panose="020B0604030504040204" pitchFamily="50" charset="-128"/>
                          <a:ea typeface="メイリオ" panose="020B0604030504040204" pitchFamily="50" charset="-128"/>
                        </a:rPr>
                        <a:t>万円）</a:t>
                      </a:r>
                      <a:endParaRPr kumimoji="1" lang="en-US" altLang="ja-JP" sz="1000" dirty="0">
                        <a:solidFill>
                          <a:srgbClr val="0D0D0D"/>
                        </a:solidFill>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r>
                        <a:rPr kumimoji="1" lang="ja-JP" altLang="en-US" sz="1200" b="0" dirty="0">
                          <a:solidFill>
                            <a:srgbClr val="0D0D0D"/>
                          </a:solidFill>
                          <a:latin typeface="メイリオ" panose="020B0604030504040204" pitchFamily="50" charset="-128"/>
                          <a:ea typeface="メイリオ" panose="020B0604030504040204" pitchFamily="50" charset="-128"/>
                        </a:rPr>
                        <a:t>・</a:t>
                      </a:r>
                      <a:r>
                        <a:rPr kumimoji="1" lang="en-US" altLang="ja-JP" sz="1200" b="0" dirty="0">
                          <a:solidFill>
                            <a:srgbClr val="0D0D0D"/>
                          </a:solidFill>
                          <a:latin typeface="メイリオ" panose="020B0604030504040204" pitchFamily="50" charset="-128"/>
                          <a:ea typeface="メイリオ" panose="020B0604030504040204" pitchFamily="50" charset="-128"/>
                        </a:rPr>
                        <a:t>Yahoo!</a:t>
                      </a:r>
                      <a:r>
                        <a:rPr kumimoji="1" lang="ja-JP" altLang="en-US" sz="1200" b="0" dirty="0">
                          <a:solidFill>
                            <a:srgbClr val="0D0D0D"/>
                          </a:solidFill>
                          <a:latin typeface="メイリオ" panose="020B0604030504040204" pitchFamily="50" charset="-128"/>
                          <a:ea typeface="メイリオ" panose="020B0604030504040204" pitchFamily="50" charset="-128"/>
                        </a:rPr>
                        <a:t>広告</a:t>
                      </a:r>
                      <a:r>
                        <a:rPr kumimoji="1" lang="en-US" altLang="ja-JP" sz="1200" b="0" dirty="0">
                          <a:solidFill>
                            <a:srgbClr val="0D0D0D"/>
                          </a:solidFill>
                          <a:latin typeface="メイリオ" panose="020B0604030504040204" pitchFamily="50" charset="-128"/>
                          <a:ea typeface="メイリオ" panose="020B0604030504040204" pitchFamily="50" charset="-128"/>
                        </a:rPr>
                        <a:t>/</a:t>
                      </a:r>
                      <a:r>
                        <a:rPr kumimoji="1" lang="ja-JP" altLang="en-US" sz="1200" b="0" dirty="0">
                          <a:solidFill>
                            <a:srgbClr val="0D0D0D"/>
                          </a:solidFill>
                          <a:latin typeface="メイリオ" panose="020B0604030504040204" pitchFamily="50" charset="-128"/>
                          <a:ea typeface="メイリオ" panose="020B0604030504040204" pitchFamily="50" charset="-128"/>
                        </a:rPr>
                        <a:t>ディスプレイ広告</a:t>
                      </a:r>
                      <a:endParaRPr kumimoji="1" lang="en-US" altLang="ja-JP" sz="1200" b="0" dirty="0">
                        <a:solidFill>
                          <a:srgbClr val="0D0D0D"/>
                        </a:solidFill>
                        <a:latin typeface="メイリオ" panose="020B0604030504040204" pitchFamily="50" charset="-128"/>
                        <a:ea typeface="メイリオ" panose="020B0604030504040204" pitchFamily="50" charset="-128"/>
                      </a:endParaRPr>
                    </a:p>
                    <a:p>
                      <a:r>
                        <a:rPr kumimoji="1" lang="ja-JP" altLang="en-US" sz="1200" b="0" dirty="0">
                          <a:solidFill>
                            <a:srgbClr val="0D0D0D"/>
                          </a:solidFill>
                          <a:latin typeface="メイリオ" panose="020B0604030504040204" pitchFamily="50" charset="-128"/>
                          <a:ea typeface="メイリオ" panose="020B0604030504040204" pitchFamily="50" charset="-128"/>
                        </a:rPr>
                        <a:t>　（予約型・運用型）</a:t>
                      </a:r>
                      <a:endParaRPr kumimoji="1" lang="en-US" altLang="ja-JP" sz="1200" b="0" dirty="0">
                        <a:solidFill>
                          <a:srgbClr val="0D0D0D"/>
                        </a:solidFill>
                        <a:latin typeface="メイリオ" panose="020B0604030504040204" pitchFamily="50" charset="-128"/>
                        <a:ea typeface="メイリオ" panose="020B0604030504040204" pitchFamily="50" charset="-128"/>
                      </a:endParaRPr>
                    </a:p>
                    <a:p>
                      <a:r>
                        <a:rPr kumimoji="1" lang="ja-JP" altLang="en-US" sz="1200" b="0" dirty="0">
                          <a:solidFill>
                            <a:srgbClr val="0D0D0D"/>
                          </a:solidFill>
                          <a:latin typeface="メイリオ" panose="020B0604030504040204" pitchFamily="50" charset="-128"/>
                          <a:ea typeface="メイリオ" panose="020B0604030504040204" pitchFamily="50" charset="-128"/>
                        </a:rPr>
                        <a:t>・</a:t>
                      </a:r>
                      <a:r>
                        <a:rPr lang="en-US" altLang="ja-JP" sz="1200" dirty="0">
                          <a:solidFill>
                            <a:srgbClr val="0D0D0D"/>
                          </a:solidFill>
                        </a:rPr>
                        <a:t>LINE</a:t>
                      </a:r>
                      <a:r>
                        <a:rPr lang="ja-JP" altLang="en-US" sz="1200" dirty="0">
                          <a:solidFill>
                            <a:srgbClr val="0D0D0D"/>
                          </a:solidFill>
                        </a:rPr>
                        <a:t>の広告商品</a:t>
                      </a:r>
                      <a:endParaRPr lang="en-US" altLang="ja-JP" sz="1200" dirty="0">
                        <a:solidFill>
                          <a:srgbClr val="0D0D0D"/>
                        </a:solidFill>
                      </a:endParaRPr>
                    </a:p>
                    <a:p>
                      <a:r>
                        <a:rPr lang="ja-JP" altLang="en-US" sz="1200" dirty="0">
                          <a:solidFill>
                            <a:srgbClr val="0D0D0D"/>
                          </a:solidFill>
                        </a:rPr>
                        <a:t>　（</a:t>
                      </a:r>
                      <a:r>
                        <a:rPr lang="en-US" altLang="ja-JP" sz="1200" dirty="0">
                          <a:solidFill>
                            <a:srgbClr val="0D0D0D"/>
                          </a:solidFill>
                        </a:rPr>
                        <a:t>LINE</a:t>
                      </a:r>
                      <a:r>
                        <a:rPr lang="ja-JP" altLang="en-US" sz="1200" dirty="0">
                          <a:solidFill>
                            <a:srgbClr val="0D0D0D"/>
                          </a:solidFill>
                        </a:rPr>
                        <a:t>広告、</a:t>
                      </a:r>
                      <a:r>
                        <a:rPr lang="en-US" altLang="ja-JP" sz="1200" dirty="0">
                          <a:solidFill>
                            <a:srgbClr val="0D0D0D"/>
                          </a:solidFill>
                        </a:rPr>
                        <a:t>Talk</a:t>
                      </a:r>
                      <a:r>
                        <a:rPr lang="ja-JP" altLang="en-US" sz="1200" dirty="0">
                          <a:solidFill>
                            <a:srgbClr val="0D0D0D"/>
                          </a:solidFill>
                        </a:rPr>
                        <a:t> </a:t>
                      </a:r>
                      <a:r>
                        <a:rPr lang="en-US" altLang="ja-JP" sz="1200" dirty="0">
                          <a:solidFill>
                            <a:srgbClr val="0D0D0D"/>
                          </a:solidFill>
                        </a:rPr>
                        <a:t>Head</a:t>
                      </a:r>
                      <a:r>
                        <a:rPr lang="ja-JP" altLang="en-US" sz="1200" dirty="0">
                          <a:solidFill>
                            <a:srgbClr val="0D0D0D"/>
                          </a:solidFill>
                        </a:rPr>
                        <a:t> </a:t>
                      </a:r>
                      <a:r>
                        <a:rPr lang="en-US" altLang="ja-JP" sz="1200" dirty="0">
                          <a:solidFill>
                            <a:srgbClr val="0D0D0D"/>
                          </a:solidFill>
                        </a:rPr>
                        <a:t>View</a:t>
                      </a:r>
                      <a:r>
                        <a:rPr lang="ja-JP" altLang="en-US" sz="1200" dirty="0">
                          <a:solidFill>
                            <a:srgbClr val="0D0D0D"/>
                          </a:solidFill>
                        </a:rPr>
                        <a:t>、</a:t>
                      </a:r>
                      <a:endParaRPr lang="en-US" altLang="ja-JP" sz="1200" dirty="0">
                        <a:solidFill>
                          <a:srgbClr val="0D0D0D"/>
                        </a:solidFill>
                      </a:endParaRPr>
                    </a:p>
                    <a:p>
                      <a:r>
                        <a:rPr lang="ja-JP" altLang="en-US" sz="1200" dirty="0">
                          <a:solidFill>
                            <a:srgbClr val="0D0D0D"/>
                          </a:solidFill>
                        </a:rPr>
                        <a:t>　　</a:t>
                      </a:r>
                      <a:r>
                        <a:rPr lang="en-US" altLang="ja-JP" sz="1200" dirty="0">
                          <a:solidFill>
                            <a:srgbClr val="0D0D0D"/>
                          </a:solidFill>
                        </a:rPr>
                        <a:t>NEWS</a:t>
                      </a:r>
                      <a:r>
                        <a:rPr lang="ja-JP" altLang="en-US" sz="1200" dirty="0">
                          <a:solidFill>
                            <a:srgbClr val="0D0D0D"/>
                          </a:solidFill>
                        </a:rPr>
                        <a:t> </a:t>
                      </a:r>
                      <a:r>
                        <a:rPr lang="en-US" altLang="ja-JP" sz="1200" dirty="0">
                          <a:solidFill>
                            <a:srgbClr val="0D0D0D"/>
                          </a:solidFill>
                        </a:rPr>
                        <a:t>TOP</a:t>
                      </a:r>
                      <a:r>
                        <a:rPr lang="ja-JP" altLang="en-US" sz="1200" dirty="0">
                          <a:solidFill>
                            <a:srgbClr val="0D0D0D"/>
                          </a:solidFill>
                        </a:rPr>
                        <a:t> </a:t>
                      </a:r>
                      <a:r>
                        <a:rPr lang="en-US" altLang="ja-JP" sz="1200" dirty="0">
                          <a:solidFill>
                            <a:srgbClr val="0D0D0D"/>
                          </a:solidFill>
                        </a:rPr>
                        <a:t>AD</a:t>
                      </a:r>
                      <a:r>
                        <a:rPr lang="ja-JP" altLang="en-US" sz="1200" dirty="0">
                          <a:solidFill>
                            <a:srgbClr val="0D0D0D"/>
                          </a:solidFill>
                        </a:rPr>
                        <a:t>）</a:t>
                      </a:r>
                      <a:endParaRPr kumimoji="1" lang="en-US" altLang="ja-JP" sz="1200" b="0" dirty="0">
                        <a:solidFill>
                          <a:srgbClr val="0D0D0D"/>
                        </a:solidFill>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ja-JP" altLang="en-US" sz="1200" dirty="0">
                          <a:solidFill>
                            <a:srgbClr val="0D0D0D"/>
                          </a:solidFill>
                          <a:latin typeface="メイリオ" panose="020B0604030504040204" pitchFamily="50" charset="-128"/>
                          <a:ea typeface="メイリオ" panose="020B0604030504040204" pitchFamily="50" charset="-128"/>
                        </a:rPr>
                        <a:t>～</a:t>
                      </a:r>
                      <a:r>
                        <a:rPr kumimoji="1" lang="en-US" altLang="ja-JP" sz="1200" dirty="0">
                          <a:solidFill>
                            <a:srgbClr val="0D0D0D"/>
                          </a:solidFill>
                          <a:latin typeface="メイリオ" panose="020B0604030504040204" pitchFamily="50" charset="-128"/>
                          <a:ea typeface="メイリオ" panose="020B0604030504040204" pitchFamily="50" charset="-128"/>
                        </a:rPr>
                        <a:t>3</a:t>
                      </a:r>
                      <a:r>
                        <a:rPr kumimoji="1" lang="ja-JP" altLang="en-US" sz="1200" dirty="0">
                          <a:solidFill>
                            <a:srgbClr val="0D0D0D"/>
                          </a:solidFill>
                          <a:latin typeface="メイリオ" panose="020B0604030504040204" pitchFamily="50" charset="-128"/>
                          <a:ea typeface="メイリオ" panose="020B0604030504040204" pitchFamily="50" charset="-128"/>
                        </a:rPr>
                        <a:t>か月間</a:t>
                      </a:r>
                    </a:p>
                  </a:txBody>
                  <a:tcPr marL="72000" marR="72000" marT="72000" marB="72000" anchor="ct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r>
                        <a:rPr kumimoji="1" lang="ja-JP" altLang="en-US" sz="1200" dirty="0">
                          <a:solidFill>
                            <a:srgbClr val="0D0D0D"/>
                          </a:solidFill>
                          <a:latin typeface="メイリオ" panose="020B0604030504040204" pitchFamily="50" charset="-128"/>
                          <a:ea typeface="メイリオ" panose="020B0604030504040204" pitchFamily="50" charset="-128"/>
                        </a:rPr>
                        <a:t>コンテンツを特集仕立てにしたり、デザインを広告主様サイトのトンマナに合せたりなど柔軟な対応が可能。</a:t>
                      </a:r>
                      <a:endParaRPr kumimoji="1" lang="en-US" altLang="ja-JP" sz="1200" dirty="0">
                        <a:solidFill>
                          <a:srgbClr val="0D0D0D"/>
                        </a:solidFill>
                        <a:latin typeface="メイリオ" panose="020B0604030504040204" pitchFamily="50" charset="-128"/>
                        <a:ea typeface="メイリオ" panose="020B0604030504040204" pitchFamily="50" charset="-128"/>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dirty="0">
                          <a:solidFill>
                            <a:srgbClr val="0D0D0D"/>
                          </a:solidFill>
                          <a:latin typeface="メイリオ" panose="020B0604030504040204" pitchFamily="50" charset="-128"/>
                          <a:ea typeface="メイリオ" panose="020B0604030504040204" pitchFamily="50" charset="-128"/>
                        </a:rPr>
                        <a:t>複数コンテンツの制作もできます</a:t>
                      </a:r>
                      <a:r>
                        <a:rPr kumimoji="1" lang="ja-JP" altLang="en-US" sz="1200" dirty="0">
                          <a:solidFill>
                            <a:schemeClr val="accent3"/>
                          </a:solidFill>
                          <a:latin typeface="メイリオ" panose="020B0604030504040204" pitchFamily="50" charset="-128"/>
                          <a:ea typeface="メイリオ" panose="020B0604030504040204" pitchFamily="50" charset="-128"/>
                        </a:rPr>
                        <a:t>。</a:t>
                      </a:r>
                      <a:endParaRPr kumimoji="1" lang="en-US" altLang="ja-JP" sz="1200" dirty="0">
                        <a:solidFill>
                          <a:schemeClr val="accent3"/>
                        </a:solidFill>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902677">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ja-JP" altLang="en-US" sz="1400" b="1" dirty="0">
                          <a:solidFill>
                            <a:srgbClr val="C9002C"/>
                          </a:solidFill>
                          <a:latin typeface="メイリオ" panose="020B0604030504040204" pitchFamily="50" charset="-128"/>
                          <a:ea typeface="メイリオ" panose="020B0604030504040204" pitchFamily="50" charset="-128"/>
                        </a:rPr>
                        <a:t>テンプレート型</a:t>
                      </a:r>
                    </a:p>
                  </a:txBody>
                  <a:tcPr marL="72000" marR="72000" marT="72000" marB="72000" anchor="ct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r>
                        <a:rPr kumimoji="1" lang="en-US" altLang="ja-JP" sz="1400" b="1" dirty="0">
                          <a:solidFill>
                            <a:srgbClr val="0D0D0D"/>
                          </a:solidFill>
                          <a:latin typeface="メイリオ" panose="020B0604030504040204" pitchFamily="50" charset="-128"/>
                          <a:ea typeface="メイリオ" panose="020B0604030504040204" pitchFamily="50" charset="-128"/>
                        </a:rPr>
                        <a:t>480</a:t>
                      </a:r>
                      <a:r>
                        <a:rPr kumimoji="1" lang="ja-JP" altLang="en-US" sz="1400" b="1" dirty="0">
                          <a:solidFill>
                            <a:srgbClr val="0D0D0D"/>
                          </a:solidFill>
                          <a:latin typeface="メイリオ" panose="020B0604030504040204" pitchFamily="50" charset="-128"/>
                          <a:ea typeface="メイリオ" panose="020B0604030504040204" pitchFamily="50" charset="-128"/>
                        </a:rPr>
                        <a:t>万円～</a:t>
                      </a:r>
                      <a:endParaRPr kumimoji="1" lang="en-US" altLang="ja-JP" sz="1400" b="1" dirty="0">
                        <a:solidFill>
                          <a:srgbClr val="0D0D0D"/>
                        </a:solidFill>
                        <a:latin typeface="メイリオ" panose="020B0604030504040204" pitchFamily="50" charset="-128"/>
                        <a:ea typeface="メイリオ" panose="020B0604030504040204" pitchFamily="50" charset="-128"/>
                      </a:endParaRPr>
                    </a:p>
                    <a:p>
                      <a:r>
                        <a:rPr kumimoji="1" lang="ja-JP" altLang="en-US" sz="1100" dirty="0">
                          <a:solidFill>
                            <a:srgbClr val="0D0D0D"/>
                          </a:solidFill>
                          <a:latin typeface="メイリオ" panose="020B0604030504040204" pitchFamily="50" charset="-128"/>
                          <a:ea typeface="メイリオ" panose="020B0604030504040204" pitchFamily="50" charset="-128"/>
                        </a:rPr>
                        <a:t>（制作費：</a:t>
                      </a:r>
                      <a:r>
                        <a:rPr kumimoji="1" lang="en-US" altLang="ja-JP" sz="1100" dirty="0">
                          <a:solidFill>
                            <a:srgbClr val="0D0D0D"/>
                          </a:solidFill>
                          <a:latin typeface="メイリオ" panose="020B0604030504040204" pitchFamily="50" charset="-128"/>
                          <a:ea typeface="メイリオ" panose="020B0604030504040204" pitchFamily="50" charset="-128"/>
                        </a:rPr>
                        <a:t>80</a:t>
                      </a:r>
                      <a:r>
                        <a:rPr kumimoji="1" lang="ja-JP" altLang="en-US" sz="1100" dirty="0">
                          <a:solidFill>
                            <a:srgbClr val="0D0D0D"/>
                          </a:solidFill>
                          <a:latin typeface="メイリオ" panose="020B0604030504040204" pitchFamily="50" charset="-128"/>
                          <a:ea typeface="メイリオ" panose="020B0604030504040204" pitchFamily="50" charset="-128"/>
                        </a:rPr>
                        <a:t>万円～）</a:t>
                      </a:r>
                      <a:endParaRPr kumimoji="1" lang="en-US" altLang="ja-JP" sz="1000" dirty="0">
                        <a:solidFill>
                          <a:srgbClr val="0D0D0D"/>
                        </a:solidFill>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vMerge="1">
                  <a:txBody>
                    <a:bodyPr/>
                    <a:lstStyle/>
                    <a:p>
                      <a:r>
                        <a:rPr kumimoji="1" lang="ja-JP" altLang="en-US" sz="1200" b="0" dirty="0">
                          <a:solidFill>
                            <a:schemeClr val="accent3"/>
                          </a:solidFill>
                          <a:latin typeface="メイリオ" panose="020B0604030504040204" pitchFamily="50" charset="-128"/>
                          <a:ea typeface="メイリオ" panose="020B0604030504040204" pitchFamily="50" charset="-128"/>
                        </a:rPr>
                        <a:t>・</a:t>
                      </a:r>
                      <a:r>
                        <a:rPr kumimoji="1" lang="en-US" altLang="ja-JP" sz="1200" b="0" dirty="0">
                          <a:solidFill>
                            <a:schemeClr val="accent3"/>
                          </a:solidFill>
                          <a:latin typeface="メイリオ" panose="020B0604030504040204" pitchFamily="50" charset="-128"/>
                          <a:ea typeface="メイリオ" panose="020B0604030504040204" pitchFamily="50" charset="-128"/>
                        </a:rPr>
                        <a:t>Yahoo!</a:t>
                      </a:r>
                      <a:r>
                        <a:rPr kumimoji="1" lang="ja-JP" altLang="en-US" sz="1200" b="0" dirty="0">
                          <a:solidFill>
                            <a:schemeClr val="accent3"/>
                          </a:solidFill>
                          <a:latin typeface="メイリオ" panose="020B0604030504040204" pitchFamily="50" charset="-128"/>
                          <a:ea typeface="メイリオ" panose="020B0604030504040204" pitchFamily="50" charset="-128"/>
                        </a:rPr>
                        <a:t>ディスプレイ広告 予約型</a:t>
                      </a:r>
                      <a:endParaRPr kumimoji="1" lang="en-US" altLang="ja-JP" sz="1200" b="0" dirty="0">
                        <a:solidFill>
                          <a:schemeClr val="accent3"/>
                        </a:solidFill>
                        <a:latin typeface="メイリオ" panose="020B0604030504040204" pitchFamily="50" charset="-128"/>
                        <a:ea typeface="メイリオ" panose="020B0604030504040204" pitchFamily="50" charset="-128"/>
                      </a:endParaRPr>
                    </a:p>
                    <a:p>
                      <a:r>
                        <a:rPr kumimoji="1" lang="ja-JP" altLang="en-US" sz="1200" b="0" dirty="0">
                          <a:solidFill>
                            <a:schemeClr val="accent3"/>
                          </a:solidFill>
                          <a:latin typeface="メイリオ" panose="020B0604030504040204" pitchFamily="50" charset="-128"/>
                          <a:ea typeface="メイリオ" panose="020B0604030504040204" pitchFamily="50" charset="-128"/>
                        </a:rPr>
                        <a:t>・</a:t>
                      </a:r>
                      <a:r>
                        <a:rPr kumimoji="1" lang="en-US" altLang="ja-JP" sz="1200" b="0" dirty="0">
                          <a:solidFill>
                            <a:schemeClr val="accent3"/>
                          </a:solidFill>
                          <a:latin typeface="メイリオ" panose="020B0604030504040204" pitchFamily="50" charset="-128"/>
                          <a:ea typeface="メイリオ" panose="020B0604030504040204" pitchFamily="50" charset="-128"/>
                        </a:rPr>
                        <a:t>Yahoo!</a:t>
                      </a:r>
                      <a:r>
                        <a:rPr kumimoji="1" lang="ja-JP" altLang="en-US" sz="1200" b="0" dirty="0">
                          <a:solidFill>
                            <a:schemeClr val="accent3"/>
                          </a:solidFill>
                          <a:latin typeface="メイリオ" panose="020B0604030504040204" pitchFamily="50" charset="-128"/>
                          <a:ea typeface="メイリオ" panose="020B0604030504040204" pitchFamily="50" charset="-128"/>
                        </a:rPr>
                        <a:t>ディスプレイ広告 運用型</a:t>
                      </a:r>
                      <a:endParaRPr kumimoji="1" lang="en-US" altLang="ja-JP" sz="1200" b="0" dirty="0">
                        <a:solidFill>
                          <a:schemeClr val="accent3"/>
                        </a:solidFill>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dirty="0">
                          <a:solidFill>
                            <a:srgbClr val="0D0D0D"/>
                          </a:solidFill>
                          <a:latin typeface="メイリオ" panose="020B0604030504040204" pitchFamily="50" charset="-128"/>
                          <a:ea typeface="メイリオ" panose="020B0604030504040204" pitchFamily="50" charset="-128"/>
                        </a:rPr>
                        <a:t>～</a:t>
                      </a:r>
                      <a:r>
                        <a:rPr kumimoji="1" lang="en-US" altLang="ja-JP" sz="1200" dirty="0">
                          <a:solidFill>
                            <a:srgbClr val="0D0D0D"/>
                          </a:solidFill>
                          <a:latin typeface="メイリオ" panose="020B0604030504040204" pitchFamily="50" charset="-128"/>
                          <a:ea typeface="メイリオ" panose="020B0604030504040204" pitchFamily="50" charset="-128"/>
                        </a:rPr>
                        <a:t>1</a:t>
                      </a:r>
                      <a:r>
                        <a:rPr kumimoji="1" lang="ja-JP" altLang="en-US" sz="1200" dirty="0">
                          <a:solidFill>
                            <a:srgbClr val="0D0D0D"/>
                          </a:solidFill>
                          <a:latin typeface="メイリオ" panose="020B0604030504040204" pitchFamily="50" charset="-128"/>
                          <a:ea typeface="メイリオ" panose="020B0604030504040204" pitchFamily="50" charset="-128"/>
                        </a:rPr>
                        <a:t>か月間</a:t>
                      </a:r>
                    </a:p>
                  </a:txBody>
                  <a:tcPr marL="72000" marR="72000" marT="72000" marB="72000" anchor="ct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r>
                        <a:rPr kumimoji="1" lang="ja-JP" altLang="en-US" sz="1200" dirty="0">
                          <a:solidFill>
                            <a:srgbClr val="0D0D0D"/>
                          </a:solidFill>
                          <a:latin typeface="メイリオ" panose="020B0604030504040204" pitchFamily="50" charset="-128"/>
                          <a:ea typeface="メイリオ" panose="020B0604030504040204" pitchFamily="50" charset="-128"/>
                        </a:rPr>
                        <a:t>共通の記事テンプレートにて</a:t>
                      </a:r>
                      <a:r>
                        <a:rPr kumimoji="1" lang="en-US" altLang="ja-JP" sz="1200" dirty="0">
                          <a:solidFill>
                            <a:srgbClr val="0D0D0D"/>
                          </a:solidFill>
                          <a:latin typeface="メイリオ" panose="020B0604030504040204" pitchFamily="50" charset="-128"/>
                          <a:ea typeface="メイリオ" panose="020B0604030504040204" pitchFamily="50" charset="-128"/>
                        </a:rPr>
                        <a:t>1</a:t>
                      </a:r>
                      <a:r>
                        <a:rPr kumimoji="1" lang="ja-JP" altLang="en-US" sz="1200" dirty="0">
                          <a:solidFill>
                            <a:srgbClr val="0D0D0D"/>
                          </a:solidFill>
                          <a:latin typeface="メイリオ" panose="020B0604030504040204" pitchFamily="50" charset="-128"/>
                          <a:ea typeface="メイリオ" panose="020B0604030504040204" pitchFamily="50" charset="-128"/>
                        </a:rPr>
                        <a:t>ページで構成。ターゲットの興味を引く切り口で記事を組み立てます。</a:t>
                      </a:r>
                      <a:endParaRPr kumimoji="1" lang="en-US" altLang="ja-JP" sz="1200" dirty="0">
                        <a:solidFill>
                          <a:srgbClr val="0D0D0D"/>
                        </a:solidFill>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10002"/>
                  </a:ext>
                </a:extLst>
              </a:tr>
            </a:tbl>
          </a:graphicData>
        </a:graphic>
      </p:graphicFrame>
      <p:sp>
        <p:nvSpPr>
          <p:cNvPr id="4" name="テキスト ボックス 3">
            <a:extLst>
              <a:ext uri="{FF2B5EF4-FFF2-40B4-BE49-F238E27FC236}">
                <a16:creationId xmlns:a16="http://schemas.microsoft.com/office/drawing/2014/main" id="{89B25188-5DC4-4E84-9D8D-249C0059942D}"/>
              </a:ext>
            </a:extLst>
          </p:cNvPr>
          <p:cNvSpPr txBox="1"/>
          <p:nvPr/>
        </p:nvSpPr>
        <p:spPr>
          <a:xfrm>
            <a:off x="9187996" y="3450581"/>
            <a:ext cx="2524579" cy="230832"/>
          </a:xfrm>
          <a:prstGeom prst="rect">
            <a:avLst/>
          </a:prstGeom>
          <a:noFill/>
        </p:spPr>
        <p:txBody>
          <a:bodyPr wrap="square" rtlCol="0">
            <a:spAutoFit/>
          </a:bodyPr>
          <a:lstStyle/>
          <a:p>
            <a:pPr eaLnBrk="1" fontAlgn="auto" hangingPunct="1">
              <a:spcBef>
                <a:spcPts val="0"/>
              </a:spcBef>
              <a:spcAft>
                <a:spcPts val="0"/>
              </a:spcAft>
            </a:pPr>
            <a:r>
              <a:rPr lang="en-US" altLang="ja-JP" sz="900" dirty="0">
                <a:solidFill>
                  <a:srgbClr val="0D0D0D"/>
                </a:solidFill>
                <a:latin typeface="+mn-ea"/>
                <a:ea typeface="+mn-ea"/>
                <a:cs typeface="Meiryo UI" pitchFamily="50" charset="-128"/>
              </a:rPr>
              <a:t>※</a:t>
            </a:r>
            <a:r>
              <a:rPr lang="ja-JP" altLang="en-US" sz="900" dirty="0">
                <a:solidFill>
                  <a:srgbClr val="0D0D0D"/>
                </a:solidFill>
                <a:latin typeface="+mn-ea"/>
                <a:ea typeface="+mn-ea"/>
                <a:cs typeface="Meiryo UI" pitchFamily="50" charset="-128"/>
              </a:rPr>
              <a:t>スペック詳細は次ページをご確認ください。</a:t>
            </a:r>
            <a:endParaRPr lang="en-US" altLang="ja-JP" sz="900" dirty="0">
              <a:solidFill>
                <a:srgbClr val="0D0D0D"/>
              </a:solidFill>
              <a:latin typeface="+mn-ea"/>
              <a:ea typeface="+mn-ea"/>
              <a:cs typeface="Meiryo UI" pitchFamily="50" charset="-128"/>
            </a:endParaRPr>
          </a:p>
        </p:txBody>
      </p:sp>
      <p:pic>
        <p:nvPicPr>
          <p:cNvPr id="62" name="図 61"/>
          <p:cNvPicPr>
            <a:picLocks noChangeAspect="1"/>
          </p:cNvPicPr>
          <p:nvPr/>
        </p:nvPicPr>
        <p:blipFill rotWithShape="1">
          <a:blip r:embed="rId3"/>
          <a:srcRect b="24306"/>
          <a:stretch/>
        </p:blipFill>
        <p:spPr>
          <a:xfrm>
            <a:off x="6413970" y="3681413"/>
            <a:ext cx="1850457" cy="2767123"/>
          </a:xfrm>
          <a:prstGeom prst="rect">
            <a:avLst/>
          </a:prstGeom>
        </p:spPr>
      </p:pic>
      <p:grpSp>
        <p:nvGrpSpPr>
          <p:cNvPr id="5" name="グループ化 4">
            <a:extLst>
              <a:ext uri="{FF2B5EF4-FFF2-40B4-BE49-F238E27FC236}">
                <a16:creationId xmlns:a16="http://schemas.microsoft.com/office/drawing/2014/main" id="{F76EDABB-02A2-5117-752D-30B347E81711}"/>
              </a:ext>
            </a:extLst>
          </p:cNvPr>
          <p:cNvGrpSpPr/>
          <p:nvPr/>
        </p:nvGrpSpPr>
        <p:grpSpPr>
          <a:xfrm>
            <a:off x="6514008" y="3724958"/>
            <a:ext cx="827316" cy="148045"/>
            <a:chOff x="12461965" y="2690949"/>
            <a:chExt cx="827316" cy="148045"/>
          </a:xfrm>
        </p:grpSpPr>
        <p:sp>
          <p:nvSpPr>
            <p:cNvPr id="28" name="正方形/長方形 27">
              <a:extLst>
                <a:ext uri="{FF2B5EF4-FFF2-40B4-BE49-F238E27FC236}">
                  <a16:creationId xmlns:a16="http://schemas.microsoft.com/office/drawing/2014/main" id="{352B44FF-192E-C8B1-C261-050D42AB025D}"/>
                </a:ext>
              </a:extLst>
            </p:cNvPr>
            <p:cNvSpPr/>
            <p:nvPr/>
          </p:nvSpPr>
          <p:spPr>
            <a:xfrm>
              <a:off x="12461965" y="2690949"/>
              <a:ext cx="670560" cy="148045"/>
            </a:xfrm>
            <a:prstGeom prst="rect">
              <a:avLst/>
            </a:prstGeom>
            <a:solidFill>
              <a:srgbClr val="FFFFFF"/>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29" name="図 28">
              <a:extLst>
                <a:ext uri="{FF2B5EF4-FFF2-40B4-BE49-F238E27FC236}">
                  <a16:creationId xmlns:a16="http://schemas.microsoft.com/office/drawing/2014/main" id="{9AC40565-FA27-B141-A060-35A416AB3C2E}"/>
                </a:ext>
              </a:extLst>
            </p:cNvPr>
            <p:cNvPicPr>
              <a:picLocks noChangeAspect="1"/>
            </p:cNvPicPr>
            <p:nvPr/>
          </p:nvPicPr>
          <p:blipFill>
            <a:blip r:embed="rId4"/>
            <a:stretch>
              <a:fillRect/>
            </a:stretch>
          </p:blipFill>
          <p:spPr>
            <a:xfrm>
              <a:off x="12470935" y="2716102"/>
              <a:ext cx="818346" cy="106422"/>
            </a:xfrm>
            <a:prstGeom prst="rect">
              <a:avLst/>
            </a:prstGeom>
          </p:spPr>
        </p:pic>
      </p:grpSp>
      <p:grpSp>
        <p:nvGrpSpPr>
          <p:cNvPr id="30" name="グループ化 29">
            <a:extLst>
              <a:ext uri="{FF2B5EF4-FFF2-40B4-BE49-F238E27FC236}">
                <a16:creationId xmlns:a16="http://schemas.microsoft.com/office/drawing/2014/main" id="{05C91CA5-3A97-C644-4316-4E01B0615200}"/>
              </a:ext>
            </a:extLst>
          </p:cNvPr>
          <p:cNvGrpSpPr/>
          <p:nvPr/>
        </p:nvGrpSpPr>
        <p:grpSpPr>
          <a:xfrm>
            <a:off x="4976179" y="3733667"/>
            <a:ext cx="614727" cy="110003"/>
            <a:chOff x="12461965" y="2690949"/>
            <a:chExt cx="827316" cy="148045"/>
          </a:xfrm>
        </p:grpSpPr>
        <p:sp>
          <p:nvSpPr>
            <p:cNvPr id="31" name="正方形/長方形 30">
              <a:extLst>
                <a:ext uri="{FF2B5EF4-FFF2-40B4-BE49-F238E27FC236}">
                  <a16:creationId xmlns:a16="http://schemas.microsoft.com/office/drawing/2014/main" id="{BF696F43-2B15-0F1C-E13B-445095FB3DC6}"/>
                </a:ext>
              </a:extLst>
            </p:cNvPr>
            <p:cNvSpPr/>
            <p:nvPr/>
          </p:nvSpPr>
          <p:spPr>
            <a:xfrm>
              <a:off x="12461965" y="2690949"/>
              <a:ext cx="670560" cy="148045"/>
            </a:xfrm>
            <a:prstGeom prst="rect">
              <a:avLst/>
            </a:prstGeom>
            <a:solidFill>
              <a:srgbClr val="FFFFFF"/>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32" name="図 31">
              <a:extLst>
                <a:ext uri="{FF2B5EF4-FFF2-40B4-BE49-F238E27FC236}">
                  <a16:creationId xmlns:a16="http://schemas.microsoft.com/office/drawing/2014/main" id="{E2531DC9-14C3-57DA-C2A5-83FEBEBEFE7A}"/>
                </a:ext>
              </a:extLst>
            </p:cNvPr>
            <p:cNvPicPr>
              <a:picLocks noChangeAspect="1"/>
            </p:cNvPicPr>
            <p:nvPr/>
          </p:nvPicPr>
          <p:blipFill>
            <a:blip r:embed="rId4"/>
            <a:stretch>
              <a:fillRect/>
            </a:stretch>
          </p:blipFill>
          <p:spPr>
            <a:xfrm>
              <a:off x="12470935" y="2716102"/>
              <a:ext cx="818346" cy="106422"/>
            </a:xfrm>
            <a:prstGeom prst="rect">
              <a:avLst/>
            </a:prstGeom>
          </p:spPr>
        </p:pic>
      </p:grpSp>
      <p:grpSp>
        <p:nvGrpSpPr>
          <p:cNvPr id="40" name="グループ化 39">
            <a:extLst>
              <a:ext uri="{FF2B5EF4-FFF2-40B4-BE49-F238E27FC236}">
                <a16:creationId xmlns:a16="http://schemas.microsoft.com/office/drawing/2014/main" id="{3AC2E311-BF9C-C0AA-3F09-A454ADD04B7B}"/>
              </a:ext>
            </a:extLst>
          </p:cNvPr>
          <p:cNvGrpSpPr/>
          <p:nvPr/>
        </p:nvGrpSpPr>
        <p:grpSpPr>
          <a:xfrm>
            <a:off x="2167260" y="3848451"/>
            <a:ext cx="3455797" cy="2791229"/>
            <a:chOff x="2167260" y="3848451"/>
            <a:chExt cx="3455797" cy="2791229"/>
          </a:xfrm>
        </p:grpSpPr>
        <p:pic>
          <p:nvPicPr>
            <p:cNvPr id="41" name="図 40">
              <a:extLst>
                <a:ext uri="{FF2B5EF4-FFF2-40B4-BE49-F238E27FC236}">
                  <a16:creationId xmlns:a16="http://schemas.microsoft.com/office/drawing/2014/main" id="{FA427A16-F58E-0FD1-C425-CE9D7E261D1C}"/>
                </a:ext>
              </a:extLst>
            </p:cNvPr>
            <p:cNvPicPr>
              <a:picLocks noChangeAspect="1"/>
            </p:cNvPicPr>
            <p:nvPr/>
          </p:nvPicPr>
          <p:blipFill rotWithShape="1">
            <a:blip r:embed="rId5"/>
            <a:srcRect r="11706"/>
            <a:stretch/>
          </p:blipFill>
          <p:spPr>
            <a:xfrm>
              <a:off x="2366468" y="5511468"/>
              <a:ext cx="899343" cy="645704"/>
            </a:xfrm>
            <a:prstGeom prst="rect">
              <a:avLst/>
            </a:prstGeom>
            <a:solidFill>
              <a:srgbClr val="92D050"/>
            </a:solidFill>
            <a:effectLst>
              <a:glow rad="101600">
                <a:srgbClr val="545454">
                  <a:satMod val="175000"/>
                  <a:alpha val="40000"/>
                </a:srgbClr>
              </a:glow>
            </a:effectLst>
          </p:spPr>
        </p:pic>
        <p:sp>
          <p:nvSpPr>
            <p:cNvPr id="42" name="正方形/長方形 41">
              <a:extLst>
                <a:ext uri="{FF2B5EF4-FFF2-40B4-BE49-F238E27FC236}">
                  <a16:creationId xmlns:a16="http://schemas.microsoft.com/office/drawing/2014/main" id="{95BDBE8D-2730-E274-1573-5307DC2A9AFE}"/>
                </a:ext>
              </a:extLst>
            </p:cNvPr>
            <p:cNvSpPr/>
            <p:nvPr/>
          </p:nvSpPr>
          <p:spPr>
            <a:xfrm>
              <a:off x="3428767" y="5506258"/>
              <a:ext cx="899343" cy="650914"/>
            </a:xfrm>
            <a:prstGeom prst="rect">
              <a:avLst/>
            </a:prstGeom>
            <a:solidFill>
              <a:srgbClr val="92D050"/>
            </a:solidFill>
            <a:ln w="28575" cap="flat" cmpd="sng" algn="ctr">
              <a:solidFill>
                <a:srgbClr val="92D050"/>
              </a:solidFill>
              <a:prstDash val="solid"/>
            </a:ln>
            <a:effectLst>
              <a:glow rad="101600">
                <a:srgbClr val="545454">
                  <a:satMod val="175000"/>
                  <a:alpha val="40000"/>
                </a:srgbClr>
              </a:glo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43" name="正方形/長方形 42">
              <a:extLst>
                <a:ext uri="{FF2B5EF4-FFF2-40B4-BE49-F238E27FC236}">
                  <a16:creationId xmlns:a16="http://schemas.microsoft.com/office/drawing/2014/main" id="{C71A667A-2FEA-32E5-BF2E-E9D8264CBC81}"/>
                </a:ext>
              </a:extLst>
            </p:cNvPr>
            <p:cNvSpPr/>
            <p:nvPr/>
          </p:nvSpPr>
          <p:spPr>
            <a:xfrm>
              <a:off x="4485902" y="5506258"/>
              <a:ext cx="899343" cy="650914"/>
            </a:xfrm>
            <a:prstGeom prst="rect">
              <a:avLst/>
            </a:prstGeom>
            <a:solidFill>
              <a:srgbClr val="92D050"/>
            </a:solidFill>
            <a:ln w="28575" cap="flat" cmpd="sng" algn="ctr">
              <a:solidFill>
                <a:srgbClr val="92D050"/>
              </a:solidFill>
              <a:prstDash val="solid"/>
            </a:ln>
            <a:effectLst>
              <a:glow rad="101600">
                <a:srgbClr val="545454">
                  <a:satMod val="175000"/>
                  <a:alpha val="40000"/>
                </a:srgbClr>
              </a:glo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44" name="図 43">
              <a:extLst>
                <a:ext uri="{FF2B5EF4-FFF2-40B4-BE49-F238E27FC236}">
                  <a16:creationId xmlns:a16="http://schemas.microsoft.com/office/drawing/2014/main" id="{2FD60CE6-61BF-EF1E-F663-28E52D180D7F}"/>
                </a:ext>
              </a:extLst>
            </p:cNvPr>
            <p:cNvPicPr>
              <a:picLocks noChangeAspect="1"/>
            </p:cNvPicPr>
            <p:nvPr/>
          </p:nvPicPr>
          <p:blipFill rotWithShape="1">
            <a:blip r:embed="rId6"/>
            <a:srcRect b="10406"/>
            <a:stretch/>
          </p:blipFill>
          <p:spPr>
            <a:xfrm>
              <a:off x="2216893" y="3848451"/>
              <a:ext cx="3406164" cy="1452757"/>
            </a:xfrm>
            <a:prstGeom prst="rect">
              <a:avLst/>
            </a:prstGeom>
          </p:spPr>
        </p:pic>
        <p:sp>
          <p:nvSpPr>
            <p:cNvPr id="45" name="テキスト ボックス 44">
              <a:extLst>
                <a:ext uri="{FF2B5EF4-FFF2-40B4-BE49-F238E27FC236}">
                  <a16:creationId xmlns:a16="http://schemas.microsoft.com/office/drawing/2014/main" id="{72947754-EEF2-3474-86CB-5D674CF2134E}"/>
                </a:ext>
              </a:extLst>
            </p:cNvPr>
            <p:cNvSpPr txBox="1"/>
            <p:nvPr/>
          </p:nvSpPr>
          <p:spPr>
            <a:xfrm>
              <a:off x="2167260" y="3856764"/>
              <a:ext cx="1261884" cy="369332"/>
            </a:xfrm>
            <a:prstGeom prst="rect">
              <a:avLst/>
            </a:prstGeom>
            <a:solidFill>
              <a:srgbClr val="FFFFFF"/>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C000"/>
                  </a:solidFill>
                  <a:effectLst/>
                  <a:uLnTx/>
                  <a:uFillTx/>
                  <a:latin typeface="BIZ UD明朝 Medium" panose="02020500000000000000" pitchFamily="17" charset="-128"/>
                  <a:ea typeface="BIZ UD明朝 Medium" panose="02020500000000000000" pitchFamily="17" charset="-128"/>
                </a:rPr>
                <a:t>エコロジー</a:t>
              </a:r>
              <a:r>
                <a:rPr kumimoji="0" lang="ja-JP" altLang="en-US" sz="1200" b="1" i="0" u="none" strike="noStrike" kern="0" cap="none" spc="0" normalizeH="0" baseline="0" noProof="0" dirty="0">
                  <a:ln>
                    <a:noFill/>
                  </a:ln>
                  <a:solidFill>
                    <a:srgbClr val="92D050"/>
                  </a:solidFill>
                  <a:effectLst/>
                  <a:uLnTx/>
                  <a:uFillTx/>
                  <a:latin typeface="BIZ UD明朝 Medium" panose="02020500000000000000" pitchFamily="17" charset="-128"/>
                  <a:ea typeface="BIZ UD明朝 Medium" panose="02020500000000000000" pitchFamily="17" charset="-128"/>
                </a:rPr>
                <a:t>特集</a:t>
              </a:r>
              <a:endParaRPr kumimoji="0" lang="en-US" altLang="ja-JP" sz="1200" b="1" i="0" u="none" strike="noStrike" kern="0" cap="none" spc="0" normalizeH="0" baseline="0" noProof="0" dirty="0">
                <a:ln>
                  <a:noFill/>
                </a:ln>
                <a:solidFill>
                  <a:srgbClr val="92D050"/>
                </a:solidFill>
                <a:effectLst/>
                <a:uLnTx/>
                <a:uFillTx/>
                <a:latin typeface="BIZ UD明朝 Medium" panose="02020500000000000000" pitchFamily="17" charset="-128"/>
                <a:ea typeface="BIZ UD明朝 Medium" panose="02020500000000000000" pitchFamily="17" charset="-128"/>
              </a:endParaRPr>
            </a:p>
            <a:p>
              <a:pPr marL="0" marR="0" lvl="0" indent="0" algn="r" defTabSz="914400" eaLnBrk="1" fontAlgn="auto" latinLnBrk="0" hangingPunct="1">
                <a:lnSpc>
                  <a:spcPct val="100000"/>
                </a:lnSpc>
                <a:spcBef>
                  <a:spcPts val="0"/>
                </a:spcBef>
                <a:spcAft>
                  <a:spcPts val="0"/>
                </a:spcAft>
                <a:buClrTx/>
                <a:buSzTx/>
                <a:buFontTx/>
                <a:buNone/>
                <a:tabLst/>
                <a:defRPr/>
              </a:pPr>
              <a:r>
                <a:rPr kumimoji="0" lang="ja-JP" altLang="en-US" sz="600" b="0" i="0" u="none" strike="noStrike" kern="0" cap="none" spc="0" normalizeH="0" baseline="0" noProof="0" dirty="0">
                  <a:ln>
                    <a:noFill/>
                  </a:ln>
                  <a:solidFill>
                    <a:srgbClr val="000000"/>
                  </a:solidFill>
                  <a:effectLst/>
                  <a:uLnTx/>
                  <a:uFillTx/>
                  <a:latin typeface="BIZ UD明朝 Medium" panose="02020500000000000000" pitchFamily="17" charset="-128"/>
                  <a:ea typeface="BIZ UD明朝 Medium" panose="02020500000000000000" pitchFamily="17" charset="-128"/>
                </a:rPr>
                <a:t>提供：広告主様名</a:t>
              </a:r>
            </a:p>
          </p:txBody>
        </p:sp>
        <p:sp>
          <p:nvSpPr>
            <p:cNvPr id="46" name="テキスト ボックス 45">
              <a:extLst>
                <a:ext uri="{FF2B5EF4-FFF2-40B4-BE49-F238E27FC236}">
                  <a16:creationId xmlns:a16="http://schemas.microsoft.com/office/drawing/2014/main" id="{E3FE9DDC-F0F2-766B-FA35-5BDC2B8A1D33}"/>
                </a:ext>
              </a:extLst>
            </p:cNvPr>
            <p:cNvSpPr txBox="1"/>
            <p:nvPr/>
          </p:nvSpPr>
          <p:spPr>
            <a:xfrm>
              <a:off x="3103219" y="4437112"/>
              <a:ext cx="1629805"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600" b="0" i="0" u="none" strike="noStrike" kern="0" cap="none" spc="0" normalizeH="0" baseline="0" noProof="0" dirty="0">
                  <a:ln>
                    <a:noFill/>
                  </a:ln>
                  <a:solidFill>
                    <a:srgbClr val="000000"/>
                  </a:solidFill>
                  <a:effectLst/>
                  <a:uLnTx/>
                  <a:uFillTx/>
                  <a:latin typeface="BIZ UD明朝 Medium" panose="02020500000000000000" pitchFamily="17" charset="-128"/>
                  <a:ea typeface="BIZ UD明朝 Medium" panose="02020500000000000000" pitchFamily="17" charset="-128"/>
                </a:rPr>
                <a:t>6</a:t>
              </a:r>
              <a:r>
                <a:rPr kumimoji="0" lang="ja-JP" altLang="en-US" sz="600" b="0" i="0" u="none" strike="noStrike" kern="0" cap="none" spc="0" normalizeH="0" baseline="0" noProof="0" dirty="0">
                  <a:ln>
                    <a:noFill/>
                  </a:ln>
                  <a:solidFill>
                    <a:srgbClr val="000000"/>
                  </a:solidFill>
                  <a:effectLst/>
                  <a:uLnTx/>
                  <a:uFillTx/>
                  <a:latin typeface="BIZ UD明朝 Medium" panose="02020500000000000000" pitchFamily="17" charset="-128"/>
                  <a:ea typeface="BIZ UD明朝 Medium" panose="02020500000000000000" pitchFamily="17" charset="-128"/>
                </a:rPr>
                <a:t>月は環境月間。</a:t>
              </a:r>
              <a:endParaRPr kumimoji="0" lang="en-US" altLang="ja-JP" sz="600" b="0" i="0" u="none" strike="noStrike" kern="0" cap="none" spc="0" normalizeH="0" baseline="0" noProof="0" dirty="0">
                <a:ln>
                  <a:noFill/>
                </a:ln>
                <a:solidFill>
                  <a:srgbClr val="000000"/>
                </a:solidFill>
                <a:effectLst/>
                <a:uLnTx/>
                <a:uFillTx/>
                <a:latin typeface="BIZ UD明朝 Medium" panose="02020500000000000000" pitchFamily="17" charset="-128"/>
                <a:ea typeface="BIZ UD明朝 Medium" panose="02020500000000000000" pitchFamily="17"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600" b="0" i="0" u="none" strike="noStrike" kern="0" cap="none" spc="0" normalizeH="0" baseline="0" noProof="0" dirty="0">
                  <a:ln>
                    <a:noFill/>
                  </a:ln>
                  <a:solidFill>
                    <a:srgbClr val="000000"/>
                  </a:solidFill>
                  <a:effectLst/>
                  <a:uLnTx/>
                  <a:uFillTx/>
                  <a:latin typeface="BIZ UD明朝 Medium" panose="02020500000000000000" pitchFamily="17" charset="-128"/>
                  <a:ea typeface="BIZ UD明朝 Medium" panose="02020500000000000000" pitchFamily="17" charset="-128"/>
                </a:rPr>
                <a:t>私たちにできること、みんなで考えよう。</a:t>
              </a:r>
            </a:p>
          </p:txBody>
        </p:sp>
        <p:sp>
          <p:nvSpPr>
            <p:cNvPr id="47" name="フローチャート: 書類 46">
              <a:extLst>
                <a:ext uri="{FF2B5EF4-FFF2-40B4-BE49-F238E27FC236}">
                  <a16:creationId xmlns:a16="http://schemas.microsoft.com/office/drawing/2014/main" id="{2EF12081-700F-66A1-DD71-549674954BB2}"/>
                </a:ext>
              </a:extLst>
            </p:cNvPr>
            <p:cNvSpPr/>
            <p:nvPr/>
          </p:nvSpPr>
          <p:spPr>
            <a:xfrm>
              <a:off x="2208580" y="5301208"/>
              <a:ext cx="3406164" cy="1338472"/>
            </a:xfrm>
            <a:prstGeom prst="flowChartDocument">
              <a:avLst/>
            </a:prstGeom>
            <a:noFill/>
            <a:ln w="9525" cap="flat" cmpd="sng" algn="ctr">
              <a:solidFill>
                <a:srgbClr val="FFFFFF">
                  <a:lumMod val="75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48" name="図 47">
              <a:extLst>
                <a:ext uri="{FF2B5EF4-FFF2-40B4-BE49-F238E27FC236}">
                  <a16:creationId xmlns:a16="http://schemas.microsoft.com/office/drawing/2014/main" id="{CEF6488C-6FC7-E437-A845-2CF725A3251B}"/>
                </a:ext>
              </a:extLst>
            </p:cNvPr>
            <p:cNvPicPr>
              <a:picLocks noChangeAspect="1"/>
            </p:cNvPicPr>
            <p:nvPr/>
          </p:nvPicPr>
          <p:blipFill>
            <a:blip r:embed="rId7"/>
            <a:stretch>
              <a:fillRect/>
            </a:stretch>
          </p:blipFill>
          <p:spPr>
            <a:xfrm>
              <a:off x="3439136" y="5519781"/>
              <a:ext cx="880661" cy="645704"/>
            </a:xfrm>
            <a:prstGeom prst="rect">
              <a:avLst/>
            </a:prstGeom>
          </p:spPr>
        </p:pic>
        <p:pic>
          <p:nvPicPr>
            <p:cNvPr id="49" name="図 48">
              <a:extLst>
                <a:ext uri="{FF2B5EF4-FFF2-40B4-BE49-F238E27FC236}">
                  <a16:creationId xmlns:a16="http://schemas.microsoft.com/office/drawing/2014/main" id="{FD0C44BC-B9FB-EAF2-CBB0-829D65DEBF1F}"/>
                </a:ext>
              </a:extLst>
            </p:cNvPr>
            <p:cNvPicPr>
              <a:picLocks noChangeAspect="1"/>
            </p:cNvPicPr>
            <p:nvPr/>
          </p:nvPicPr>
          <p:blipFill rotWithShape="1">
            <a:blip r:embed="rId8"/>
            <a:srcRect l="16765"/>
            <a:stretch/>
          </p:blipFill>
          <p:spPr>
            <a:xfrm>
              <a:off x="4496272" y="5514571"/>
              <a:ext cx="887123" cy="642601"/>
            </a:xfrm>
            <a:prstGeom prst="rect">
              <a:avLst/>
            </a:prstGeom>
          </p:spPr>
        </p:pic>
        <p:sp>
          <p:nvSpPr>
            <p:cNvPr id="50" name="正方形/長方形 49">
              <a:extLst>
                <a:ext uri="{FF2B5EF4-FFF2-40B4-BE49-F238E27FC236}">
                  <a16:creationId xmlns:a16="http://schemas.microsoft.com/office/drawing/2014/main" id="{E93058C2-4A7D-C3DC-7D79-AD1CC470CFA5}"/>
                </a:ext>
              </a:extLst>
            </p:cNvPr>
            <p:cNvSpPr/>
            <p:nvPr/>
          </p:nvSpPr>
          <p:spPr>
            <a:xfrm>
              <a:off x="2366468" y="5506258"/>
              <a:ext cx="899343" cy="650914"/>
            </a:xfrm>
            <a:prstGeom prst="rect">
              <a:avLst/>
            </a:prstGeom>
            <a:noFill/>
            <a:ln w="28575" cap="flat" cmpd="sng" algn="ctr">
              <a:solidFill>
                <a:srgbClr val="92D05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51" name="テキスト ボックス 50">
              <a:extLst>
                <a:ext uri="{FF2B5EF4-FFF2-40B4-BE49-F238E27FC236}">
                  <a16:creationId xmlns:a16="http://schemas.microsoft.com/office/drawing/2014/main" id="{5E7AE133-994C-85EC-29D3-5FC694A0B8CE}"/>
                </a:ext>
              </a:extLst>
            </p:cNvPr>
            <p:cNvSpPr txBox="1"/>
            <p:nvPr/>
          </p:nvSpPr>
          <p:spPr>
            <a:xfrm>
              <a:off x="2415439" y="6212373"/>
              <a:ext cx="801399" cy="20005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700" b="0" i="0" u="none" strike="noStrike" kern="0" cap="none" spc="0" normalizeH="0" baseline="0" noProof="0" dirty="0">
                  <a:ln>
                    <a:noFill/>
                  </a:ln>
                  <a:solidFill>
                    <a:srgbClr val="000000"/>
                  </a:solidFill>
                  <a:effectLst/>
                  <a:uLnTx/>
                  <a:uFillTx/>
                  <a:latin typeface="BIZ UD明朝 Medium" panose="02020500000000000000" pitchFamily="17" charset="-128"/>
                  <a:ea typeface="BIZ UD明朝 Medium" panose="02020500000000000000" pitchFamily="17" charset="-128"/>
                </a:rPr>
                <a:t>水資源の保護</a:t>
              </a:r>
            </a:p>
          </p:txBody>
        </p:sp>
        <p:sp>
          <p:nvSpPr>
            <p:cNvPr id="52" name="テキスト ボックス 51">
              <a:extLst>
                <a:ext uri="{FF2B5EF4-FFF2-40B4-BE49-F238E27FC236}">
                  <a16:creationId xmlns:a16="http://schemas.microsoft.com/office/drawing/2014/main" id="{2F36B44E-695D-BA4F-56B2-7CDAE2EAFA90}"/>
                </a:ext>
              </a:extLst>
            </p:cNvPr>
            <p:cNvSpPr txBox="1"/>
            <p:nvPr/>
          </p:nvSpPr>
          <p:spPr>
            <a:xfrm>
              <a:off x="3477738" y="6212373"/>
              <a:ext cx="801399" cy="20005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700" b="0" i="0" u="none" strike="noStrike" kern="0" cap="none" spc="0" normalizeH="0" baseline="0" noProof="0" dirty="0">
                  <a:ln>
                    <a:noFill/>
                  </a:ln>
                  <a:solidFill>
                    <a:srgbClr val="000000"/>
                  </a:solidFill>
                  <a:effectLst/>
                  <a:uLnTx/>
                  <a:uFillTx/>
                  <a:latin typeface="BIZ UD明朝 Medium" panose="02020500000000000000" pitchFamily="17" charset="-128"/>
                  <a:ea typeface="BIZ UD明朝 Medium" panose="02020500000000000000" pitchFamily="17" charset="-128"/>
                </a:rPr>
                <a:t>まちの美化</a:t>
              </a:r>
            </a:p>
          </p:txBody>
        </p:sp>
        <p:sp>
          <p:nvSpPr>
            <p:cNvPr id="53" name="テキスト ボックス 52">
              <a:extLst>
                <a:ext uri="{FF2B5EF4-FFF2-40B4-BE49-F238E27FC236}">
                  <a16:creationId xmlns:a16="http://schemas.microsoft.com/office/drawing/2014/main" id="{8FFF348F-74CF-5F93-19BF-01CBF5AE0277}"/>
                </a:ext>
              </a:extLst>
            </p:cNvPr>
            <p:cNvSpPr txBox="1"/>
            <p:nvPr/>
          </p:nvSpPr>
          <p:spPr>
            <a:xfrm>
              <a:off x="4533099" y="6212373"/>
              <a:ext cx="801399" cy="20005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700" b="0" i="0" u="none" strike="noStrike" kern="0" cap="none" spc="0" normalizeH="0" baseline="0" noProof="0" dirty="0">
                  <a:ln>
                    <a:noFill/>
                  </a:ln>
                  <a:solidFill>
                    <a:srgbClr val="000000"/>
                  </a:solidFill>
                  <a:effectLst/>
                  <a:uLnTx/>
                  <a:uFillTx/>
                  <a:latin typeface="BIZ UD明朝 Medium" panose="02020500000000000000" pitchFamily="17" charset="-128"/>
                  <a:ea typeface="BIZ UD明朝 Medium" panose="02020500000000000000" pitchFamily="17" charset="-128"/>
                </a:rPr>
                <a:t>リサイクル</a:t>
              </a:r>
            </a:p>
          </p:txBody>
        </p:sp>
      </p:grpSp>
    </p:spTree>
    <p:extLst>
      <p:ext uri="{BB962C8B-B14F-4D97-AF65-F5344CB8AC3E}">
        <p14:creationId xmlns:p14="http://schemas.microsoft.com/office/powerpoint/2010/main" val="2448019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2BA4E44-FA07-CFA0-0E62-40502420EBF8}"/>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0B429674-AAAC-BA1D-167E-E3447AFAE28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8" name="テキスト プレースホルダー 3">
            <a:extLst>
              <a:ext uri="{FF2B5EF4-FFF2-40B4-BE49-F238E27FC236}">
                <a16:creationId xmlns:a16="http://schemas.microsoft.com/office/drawing/2014/main" id="{5D3C7099-F938-1507-CBD0-ED2474535817}"/>
              </a:ext>
            </a:extLst>
          </p:cNvPr>
          <p:cNvSpPr txBox="1">
            <a:spLocks/>
          </p:cNvSpPr>
          <p:nvPr/>
        </p:nvSpPr>
        <p:spPr>
          <a:xfrm>
            <a:off x="1880722"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3E"/>
                </a:solidFill>
                <a:effectLst/>
                <a:uLnTx/>
                <a:uFillTx/>
                <a:latin typeface="+mn-ea"/>
                <a:ea typeface="+mn-ea"/>
                <a:cs typeface="+mn-cs"/>
              </a:rPr>
              <a:t>スペック詳細（カスタマイズ型）</a:t>
            </a:r>
            <a:endParaRPr kumimoji="1" lang="ja-JP" altLang="en-US" sz="1600" b="1" i="0" u="none" strike="noStrike" kern="1200" cap="none" spc="0" normalizeH="0" baseline="0" noProof="0" dirty="0">
              <a:ln>
                <a:noFill/>
              </a:ln>
              <a:solidFill>
                <a:srgbClr val="00003E"/>
              </a:solidFill>
              <a:effectLst/>
              <a:uLnTx/>
              <a:uFillTx/>
              <a:latin typeface="+mn-ea"/>
              <a:ea typeface="+mn-ea"/>
              <a:cs typeface="+mn-cs"/>
            </a:endParaRPr>
          </a:p>
        </p:txBody>
      </p:sp>
      <p:graphicFrame>
        <p:nvGraphicFramePr>
          <p:cNvPr id="4" name="表 3"/>
          <p:cNvGraphicFramePr>
            <a:graphicFrameLocks noGrp="1"/>
          </p:cNvGraphicFramePr>
          <p:nvPr>
            <p:extLst>
              <p:ext uri="{D42A27DB-BD31-4B8C-83A1-F6EECF244321}">
                <p14:modId xmlns:p14="http://schemas.microsoft.com/office/powerpoint/2010/main" val="1536517904"/>
              </p:ext>
            </p:extLst>
          </p:nvPr>
        </p:nvGraphicFramePr>
        <p:xfrm>
          <a:off x="443249" y="971982"/>
          <a:ext cx="11011849" cy="5353169"/>
        </p:xfrm>
        <a:graphic>
          <a:graphicData uri="http://schemas.openxmlformats.org/drawingml/2006/table">
            <a:tbl>
              <a:tblPr firstRow="1" bandRow="1"/>
              <a:tblGrid>
                <a:gridCol w="1544412">
                  <a:extLst>
                    <a:ext uri="{9D8B030D-6E8A-4147-A177-3AD203B41FA5}">
                      <a16:colId xmlns:a16="http://schemas.microsoft.com/office/drawing/2014/main" val="20000"/>
                    </a:ext>
                  </a:extLst>
                </a:gridCol>
                <a:gridCol w="9467437">
                  <a:extLst>
                    <a:ext uri="{9D8B030D-6E8A-4147-A177-3AD203B41FA5}">
                      <a16:colId xmlns:a16="http://schemas.microsoft.com/office/drawing/2014/main" val="20001"/>
                    </a:ext>
                  </a:extLst>
                </a:gridCol>
              </a:tblGrid>
              <a:tr h="792088">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タイアップへの</a:t>
                      </a:r>
                      <a:endParaRPr kumimoji="1" lang="en-US" altLang="ja-JP" sz="1050" b="0" i="0" dirty="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誘導枠</a:t>
                      </a:r>
                      <a:endParaRPr kumimoji="1" lang="en-US" altLang="ja-JP" sz="1050" b="0" i="0" dirty="0">
                        <a:solidFill>
                          <a:schemeClr val="bg1"/>
                        </a:solidFill>
                        <a:latin typeface="+mn-ea"/>
                        <a:ea typeface="+mn-ea"/>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en-US" altLang="ja-JP" sz="1050" b="0" i="0" u="none" strike="noStrike" dirty="0">
                          <a:solidFill>
                            <a:srgbClr val="0D0D0D"/>
                          </a:solidFill>
                          <a:latin typeface="+mn-ea"/>
                          <a:ea typeface="+mn-ea"/>
                          <a:cs typeface="Meiryo UI" pitchFamily="50" charset="-128"/>
                        </a:rPr>
                        <a:t>Yahoo!</a:t>
                      </a:r>
                      <a:r>
                        <a:rPr lang="ja-JP" altLang="en-US" sz="1050" b="0" i="0" u="none" strike="noStrike" dirty="0">
                          <a:solidFill>
                            <a:srgbClr val="0D0D0D"/>
                          </a:solidFill>
                          <a:latin typeface="+mn-ea"/>
                          <a:ea typeface="+mn-ea"/>
                          <a:cs typeface="Meiryo UI" pitchFamily="50" charset="-128"/>
                        </a:rPr>
                        <a:t>広告</a:t>
                      </a:r>
                      <a:r>
                        <a:rPr lang="en-US" altLang="ja-JP" sz="1050" b="0" i="0" u="none" strike="noStrike" dirty="0">
                          <a:solidFill>
                            <a:srgbClr val="0D0D0D"/>
                          </a:solidFill>
                          <a:latin typeface="+mn-ea"/>
                          <a:ea typeface="+mn-ea"/>
                          <a:cs typeface="Meiryo UI" pitchFamily="50" charset="-128"/>
                        </a:rPr>
                        <a:t>/</a:t>
                      </a:r>
                      <a:r>
                        <a:rPr lang="ja-JP" altLang="en-US" sz="1050" b="0" i="0" u="none" strike="noStrike" dirty="0">
                          <a:solidFill>
                            <a:srgbClr val="0D0D0D"/>
                          </a:solidFill>
                          <a:latin typeface="+mn-ea"/>
                          <a:ea typeface="+mn-ea"/>
                          <a:cs typeface="Meiryo UI" pitchFamily="50" charset="-128"/>
                        </a:rPr>
                        <a:t>ディスプレイ広告（予約型／運用型）、</a:t>
                      </a:r>
                      <a:r>
                        <a:rPr lang="en-US" altLang="ja-JP" sz="1050" dirty="0">
                          <a:solidFill>
                            <a:srgbClr val="0D0D0D"/>
                          </a:solidFill>
                        </a:rPr>
                        <a:t>LINE</a:t>
                      </a:r>
                      <a:r>
                        <a:rPr lang="ja-JP" altLang="en-US" sz="1050" dirty="0">
                          <a:solidFill>
                            <a:srgbClr val="0D0D0D"/>
                          </a:solidFill>
                        </a:rPr>
                        <a:t>の広告商品（</a:t>
                      </a:r>
                      <a:r>
                        <a:rPr lang="en-US" altLang="ja-JP" sz="1050" dirty="0">
                          <a:solidFill>
                            <a:srgbClr val="0D0D0D"/>
                          </a:solidFill>
                        </a:rPr>
                        <a:t>LINE</a:t>
                      </a:r>
                      <a:r>
                        <a:rPr lang="ja-JP" altLang="en-US" sz="1050" dirty="0">
                          <a:solidFill>
                            <a:srgbClr val="0D0D0D"/>
                          </a:solidFill>
                        </a:rPr>
                        <a:t>広告、</a:t>
                      </a:r>
                      <a:r>
                        <a:rPr lang="en-US" altLang="ja-JP" sz="1050" dirty="0">
                          <a:solidFill>
                            <a:srgbClr val="0D0D0D"/>
                          </a:solidFill>
                        </a:rPr>
                        <a:t>Talk</a:t>
                      </a:r>
                      <a:r>
                        <a:rPr lang="ja-JP" altLang="en-US" sz="1050" dirty="0">
                          <a:solidFill>
                            <a:srgbClr val="0D0D0D"/>
                          </a:solidFill>
                        </a:rPr>
                        <a:t> </a:t>
                      </a:r>
                      <a:r>
                        <a:rPr lang="en-US" altLang="ja-JP" sz="1050" dirty="0">
                          <a:solidFill>
                            <a:srgbClr val="0D0D0D"/>
                          </a:solidFill>
                        </a:rPr>
                        <a:t>Head</a:t>
                      </a:r>
                      <a:r>
                        <a:rPr lang="ja-JP" altLang="en-US" sz="1050" dirty="0">
                          <a:solidFill>
                            <a:srgbClr val="0D0D0D"/>
                          </a:solidFill>
                        </a:rPr>
                        <a:t> </a:t>
                      </a:r>
                      <a:r>
                        <a:rPr lang="en-US" altLang="ja-JP" sz="1050" dirty="0">
                          <a:solidFill>
                            <a:srgbClr val="0D0D0D"/>
                          </a:solidFill>
                        </a:rPr>
                        <a:t>View</a:t>
                      </a:r>
                      <a:r>
                        <a:rPr lang="ja-JP" altLang="en-US" sz="1050" dirty="0">
                          <a:solidFill>
                            <a:srgbClr val="0D0D0D"/>
                          </a:solidFill>
                        </a:rPr>
                        <a:t>、</a:t>
                      </a:r>
                      <a:r>
                        <a:rPr lang="en-US" altLang="ja-JP" sz="1050" dirty="0">
                          <a:solidFill>
                            <a:srgbClr val="0D0D0D"/>
                          </a:solidFill>
                        </a:rPr>
                        <a:t>NEWS</a:t>
                      </a:r>
                      <a:r>
                        <a:rPr lang="ja-JP" altLang="en-US" sz="1050" dirty="0">
                          <a:solidFill>
                            <a:srgbClr val="0D0D0D"/>
                          </a:solidFill>
                        </a:rPr>
                        <a:t> </a:t>
                      </a:r>
                      <a:r>
                        <a:rPr lang="en-US" altLang="ja-JP" sz="1050" dirty="0">
                          <a:solidFill>
                            <a:srgbClr val="0D0D0D"/>
                          </a:solidFill>
                        </a:rPr>
                        <a:t>TOP</a:t>
                      </a:r>
                      <a:r>
                        <a:rPr lang="ja-JP" altLang="en-US" sz="1050" dirty="0">
                          <a:solidFill>
                            <a:srgbClr val="0D0D0D"/>
                          </a:solidFill>
                        </a:rPr>
                        <a:t> </a:t>
                      </a:r>
                      <a:r>
                        <a:rPr lang="en-US" altLang="ja-JP" sz="1050" dirty="0">
                          <a:solidFill>
                            <a:srgbClr val="0D0D0D"/>
                          </a:solidFill>
                        </a:rPr>
                        <a:t>AD</a:t>
                      </a:r>
                      <a:r>
                        <a:rPr lang="ja-JP" altLang="en-US" sz="1050" dirty="0">
                          <a:solidFill>
                            <a:srgbClr val="0D0D0D"/>
                          </a:solidFill>
                        </a:rPr>
                        <a:t>）</a:t>
                      </a:r>
                      <a:r>
                        <a:rPr lang="ja-JP" altLang="en-US" sz="1050" b="0" i="0" u="none" strike="noStrike" dirty="0">
                          <a:solidFill>
                            <a:srgbClr val="0D0D0D"/>
                          </a:solidFill>
                          <a:latin typeface="+mn-ea"/>
                          <a:ea typeface="+mn-ea"/>
                          <a:cs typeface="Meiryo UI" pitchFamily="50" charset="-128"/>
                        </a:rPr>
                        <a:t>から自由選択</a:t>
                      </a:r>
                      <a:endParaRPr lang="en-US" altLang="ja-JP" sz="1050" b="0" i="0" u="none" strike="noStrike" dirty="0">
                        <a:solidFill>
                          <a:srgbClr val="0D0D0D"/>
                        </a:solidFill>
                        <a:latin typeface="+mn-ea"/>
                        <a:ea typeface="+mn-ea"/>
                        <a:cs typeface="Meiryo UI" pitchFamily="50" charset="-128"/>
                      </a:endParaRPr>
                    </a:p>
                    <a:p>
                      <a:pPr marL="179388" indent="-179388" algn="l" fontAlgn="ctr">
                        <a:buClr>
                          <a:srgbClr val="687080"/>
                        </a:buClr>
                        <a:buFont typeface="Wingdings" pitchFamily="2" charset="2"/>
                        <a:buNone/>
                      </a:pPr>
                      <a:r>
                        <a:rPr lang="en-US" altLang="ja-JP" sz="1050" b="0" i="0" u="none" strike="noStrike" dirty="0">
                          <a:solidFill>
                            <a:srgbClr val="0D0D0D"/>
                          </a:solidFill>
                          <a:latin typeface="+mn-ea"/>
                          <a:ea typeface="+mn-ea"/>
                          <a:cs typeface="Meiryo UI" pitchFamily="50" charset="-128"/>
                        </a:rPr>
                        <a:t>※</a:t>
                      </a:r>
                      <a:r>
                        <a:rPr lang="ja-JP" altLang="en-US" sz="1050" b="0" i="0" u="none" strike="noStrike" dirty="0">
                          <a:solidFill>
                            <a:srgbClr val="0D0D0D"/>
                          </a:solidFill>
                          <a:latin typeface="+mn-ea"/>
                          <a:ea typeface="+mn-ea"/>
                          <a:cs typeface="Meiryo UI" pitchFamily="50" charset="-128"/>
                        </a:rPr>
                        <a:t>クリエイティブの制作は、代理店様・広告主様、または</a:t>
                      </a:r>
                      <a:r>
                        <a:rPr lang="en-US" altLang="ja-JP" sz="1050" spc="-5" dirty="0">
                          <a:solidFill>
                            <a:srgbClr val="0D0D0D"/>
                          </a:solidFill>
                          <a:latin typeface="メイリオ"/>
                          <a:cs typeface="メイリオ"/>
                        </a:rPr>
                        <a:t>LINE</a:t>
                      </a:r>
                      <a:r>
                        <a:rPr lang="ja-JP" altLang="en-US" sz="1050" b="0" i="0" u="none" strike="noStrike" dirty="0">
                          <a:solidFill>
                            <a:srgbClr val="0D0D0D"/>
                          </a:solidFill>
                          <a:latin typeface="+mn-ea"/>
                          <a:ea typeface="+mn-ea"/>
                          <a:cs typeface="Meiryo UI" pitchFamily="50" charset="-128"/>
                        </a:rPr>
                        <a:t>ヤフーにて行います</a:t>
                      </a:r>
                      <a:endParaRPr lang="en-US" altLang="ja-JP" sz="1050" b="0" i="0" u="none" strike="noStrike" dirty="0">
                        <a:solidFill>
                          <a:srgbClr val="0D0D0D"/>
                        </a:solidFill>
                        <a:latin typeface="+mn-ea"/>
                        <a:ea typeface="+mn-ea"/>
                        <a:cs typeface="Meiryo UI" pitchFamily="50" charset="-128"/>
                      </a:endParaRPr>
                    </a:p>
                    <a:p>
                      <a:pPr marL="179388" indent="-179388" algn="l" fontAlgn="ctr">
                        <a:buClr>
                          <a:srgbClr val="687080"/>
                        </a:buClr>
                        <a:buFont typeface="Wingdings" pitchFamily="2" charset="2"/>
                        <a:buNone/>
                      </a:pPr>
                      <a:r>
                        <a:rPr lang="ja-JP" altLang="en-US" sz="1050" b="0" i="0" u="none" strike="noStrike" dirty="0">
                          <a:solidFill>
                            <a:srgbClr val="0D0D0D"/>
                          </a:solidFill>
                          <a:latin typeface="+mn-ea"/>
                          <a:ea typeface="+mn-ea"/>
                          <a:cs typeface="Meiryo UI" pitchFamily="50" charset="-128"/>
                        </a:rPr>
                        <a:t>　</a:t>
                      </a:r>
                      <a:r>
                        <a:rPr lang="en-US" altLang="ja-JP" sz="1050" spc="-5" dirty="0">
                          <a:solidFill>
                            <a:srgbClr val="0D0D0D"/>
                          </a:solidFill>
                          <a:latin typeface="メイリオ"/>
                          <a:cs typeface="メイリオ"/>
                        </a:rPr>
                        <a:t>LINE</a:t>
                      </a:r>
                      <a:r>
                        <a:rPr lang="ja-JP" altLang="en-US" sz="1050" b="0" i="0" u="none" strike="noStrike" dirty="0">
                          <a:solidFill>
                            <a:srgbClr val="0D0D0D"/>
                          </a:solidFill>
                          <a:latin typeface="+mn-ea"/>
                          <a:ea typeface="+mn-ea"/>
                          <a:cs typeface="Meiryo UI" pitchFamily="50" charset="-128"/>
                        </a:rPr>
                        <a:t>ヤフーで制作の場合、静止画限定で最大</a:t>
                      </a:r>
                      <a:r>
                        <a:rPr lang="en-US" altLang="ja-JP" sz="1050" b="0" i="0" u="none" strike="noStrike" dirty="0">
                          <a:solidFill>
                            <a:srgbClr val="0D0D0D"/>
                          </a:solidFill>
                          <a:latin typeface="+mn-ea"/>
                          <a:ea typeface="+mn-ea"/>
                          <a:cs typeface="Meiryo UI" pitchFamily="50" charset="-128"/>
                        </a:rPr>
                        <a:t>6</a:t>
                      </a:r>
                      <a:r>
                        <a:rPr lang="ja-JP" altLang="en-US" sz="1050" b="0" i="0" u="none" strike="noStrike" dirty="0">
                          <a:solidFill>
                            <a:srgbClr val="0D0D0D"/>
                          </a:solidFill>
                          <a:latin typeface="+mn-ea"/>
                          <a:ea typeface="+mn-ea"/>
                          <a:cs typeface="Meiryo UI" pitchFamily="50" charset="-128"/>
                        </a:rPr>
                        <a:t>本（</a:t>
                      </a:r>
                      <a:r>
                        <a:rPr lang="en-US" altLang="ja-JP" sz="1050" b="0" i="0" u="none" strike="noStrike" dirty="0">
                          <a:solidFill>
                            <a:srgbClr val="0D0D0D"/>
                          </a:solidFill>
                          <a:latin typeface="+mn-ea"/>
                          <a:ea typeface="+mn-ea"/>
                          <a:cs typeface="Meiryo UI" pitchFamily="50" charset="-128"/>
                        </a:rPr>
                        <a:t>2</a:t>
                      </a:r>
                      <a:r>
                        <a:rPr lang="ja-JP" altLang="en-US" sz="1050" b="0" i="0" u="none" strike="noStrike" dirty="0">
                          <a:solidFill>
                            <a:srgbClr val="0D0D0D"/>
                          </a:solidFill>
                          <a:latin typeface="+mn-ea"/>
                          <a:ea typeface="+mn-ea"/>
                          <a:cs typeface="Meiryo UI" pitchFamily="50" charset="-128"/>
                        </a:rPr>
                        <a:t>バリエーション</a:t>
                      </a:r>
                      <a:r>
                        <a:rPr lang="en-US" altLang="ja-JP" sz="1050" b="0" i="0" u="none" strike="noStrike" dirty="0">
                          <a:solidFill>
                            <a:srgbClr val="0D0D0D"/>
                          </a:solidFill>
                          <a:latin typeface="+mn-ea"/>
                          <a:ea typeface="+mn-ea"/>
                          <a:cs typeface="Meiryo UI" pitchFamily="50" charset="-128"/>
                        </a:rPr>
                        <a:t>×3</a:t>
                      </a:r>
                      <a:r>
                        <a:rPr lang="ja-JP" altLang="en-US" sz="1050" b="0" i="0" u="none" strike="noStrike" dirty="0">
                          <a:solidFill>
                            <a:srgbClr val="0D0D0D"/>
                          </a:solidFill>
                          <a:latin typeface="+mn-ea"/>
                          <a:ea typeface="+mn-ea"/>
                          <a:cs typeface="Meiryo UI" pitchFamily="50" charset="-128"/>
                        </a:rPr>
                        <a:t>サイズの組み合わせ）までとさせていただきます</a:t>
                      </a:r>
                      <a:endParaRPr lang="en-US" altLang="ja-JP" sz="1050" b="0" i="0" u="none" strike="noStrike" dirty="0">
                        <a:solidFill>
                          <a:srgbClr val="0D0D0D"/>
                        </a:solidFill>
                        <a:latin typeface="+mn-ea"/>
                        <a:ea typeface="+mn-ea"/>
                        <a:cs typeface="Meiryo UI" pitchFamily="50" charset="-128"/>
                      </a:endParaRPr>
                    </a:p>
                    <a:p>
                      <a:pPr marL="179388" indent="-179388" algn="l" fontAlgn="ctr">
                        <a:buClr>
                          <a:srgbClr val="687080"/>
                        </a:buClr>
                        <a:buFont typeface="Wingdings" pitchFamily="2" charset="2"/>
                        <a:buNone/>
                      </a:pPr>
                      <a:r>
                        <a:rPr lang="en-US" altLang="ja-JP" sz="1050" b="0" i="0" u="none" strike="noStrike" dirty="0">
                          <a:solidFill>
                            <a:srgbClr val="0D0D0D"/>
                          </a:solidFill>
                          <a:latin typeface="+mn-ea"/>
                          <a:ea typeface="+mn-ea"/>
                          <a:cs typeface="Meiryo UI" pitchFamily="50" charset="-128"/>
                        </a:rPr>
                        <a:t>※</a:t>
                      </a:r>
                      <a:r>
                        <a:rPr lang="ja-JP" altLang="en-US" sz="1050" b="0" i="0" u="none" strike="noStrike" dirty="0">
                          <a:solidFill>
                            <a:srgbClr val="0D0D0D"/>
                          </a:solidFill>
                          <a:latin typeface="+mn-ea"/>
                          <a:ea typeface="+mn-ea"/>
                          <a:cs typeface="Meiryo UI" pitchFamily="50" charset="-128"/>
                        </a:rPr>
                        <a:t>入稿、運用は代理店様・広告主様で行っていただきます</a:t>
                      </a:r>
                      <a:endParaRPr lang="en-US" altLang="ja-JP" sz="1050" b="0" i="0" u="none" strike="noStrike" dirty="0">
                        <a:solidFill>
                          <a:srgbClr val="0D0D0D"/>
                        </a:solidFill>
                        <a:latin typeface="+mn-ea"/>
                        <a:ea typeface="+mn-ea"/>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2"/>
                  </a:ext>
                </a:extLst>
              </a:tr>
              <a:tr h="877602">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タイアップ</a:t>
                      </a:r>
                      <a:endParaRPr kumimoji="1" lang="en-US" altLang="ja-JP" sz="1050" b="0" i="0" dirty="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ページ</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lang="ja-JP" altLang="en-US" sz="1050" dirty="0">
                          <a:solidFill>
                            <a:srgbClr val="0D0D0D"/>
                          </a:solidFill>
                          <a:latin typeface="+mn-ea"/>
                          <a:ea typeface="+mn-ea"/>
                          <a:cs typeface="メイリオ" panose="020B0604030504040204" pitchFamily="50" charset="-128"/>
                        </a:rPr>
                        <a:t>・掲載場所：</a:t>
                      </a:r>
                      <a:r>
                        <a:rPr lang="en-US" altLang="ja-JP" sz="1050" dirty="0">
                          <a:solidFill>
                            <a:srgbClr val="0D0D0D"/>
                          </a:solidFill>
                          <a:latin typeface="+mn-ea"/>
                          <a:ea typeface="+mn-ea"/>
                          <a:cs typeface="メイリオ" panose="020B0604030504040204" pitchFamily="50" charset="-128"/>
                        </a:rPr>
                        <a:t>LINE</a:t>
                      </a:r>
                      <a:r>
                        <a:rPr lang="ja-JP" altLang="en-US" sz="1050" dirty="0">
                          <a:solidFill>
                            <a:srgbClr val="0D0D0D"/>
                          </a:solidFill>
                          <a:latin typeface="+mn-ea"/>
                          <a:ea typeface="+mn-ea"/>
                          <a:cs typeface="メイリオ" panose="020B0604030504040204" pitchFamily="50" charset="-128"/>
                        </a:rPr>
                        <a:t>ヤフー特別企画 広告主様専用のページ</a:t>
                      </a:r>
                      <a:endParaRPr lang="en-US" altLang="ja-JP" sz="1050" dirty="0">
                        <a:solidFill>
                          <a:srgbClr val="0D0D0D"/>
                        </a:solidFill>
                        <a:latin typeface="+mn-ea"/>
                        <a:ea typeface="+mn-ea"/>
                        <a:cs typeface="メイリオ" panose="020B0604030504040204" pitchFamily="50" charset="-128"/>
                      </a:endParaRPr>
                    </a:p>
                    <a:p>
                      <a:pPr marL="0" indent="0">
                        <a:buNone/>
                      </a:pPr>
                      <a:r>
                        <a:rPr lang="ja-JP" altLang="en-US" sz="1050" dirty="0">
                          <a:solidFill>
                            <a:srgbClr val="0D0D0D"/>
                          </a:solidFill>
                          <a:latin typeface="+mn-ea"/>
                          <a:ea typeface="+mn-ea"/>
                          <a:cs typeface="メイリオ" panose="020B0604030504040204" pitchFamily="50" charset="-128"/>
                        </a:rPr>
                        <a:t>・デバイス：</a:t>
                      </a:r>
                      <a:r>
                        <a:rPr lang="en-US" altLang="ja-JP" sz="1050" dirty="0">
                          <a:solidFill>
                            <a:srgbClr val="0D0D0D"/>
                          </a:solidFill>
                          <a:latin typeface="+mn-ea"/>
                          <a:ea typeface="+mn-ea"/>
                          <a:cs typeface="メイリオ" panose="020B0604030504040204" pitchFamily="50" charset="-128"/>
                        </a:rPr>
                        <a:t>PC</a:t>
                      </a:r>
                      <a:r>
                        <a:rPr lang="ja-JP" altLang="en-US" sz="1050" dirty="0">
                          <a:solidFill>
                            <a:srgbClr val="0D0D0D"/>
                          </a:solidFill>
                          <a:latin typeface="+mn-ea"/>
                          <a:ea typeface="+mn-ea"/>
                          <a:cs typeface="メイリオ" panose="020B0604030504040204" pitchFamily="50" charset="-128"/>
                        </a:rPr>
                        <a:t>・スマートフォン</a:t>
                      </a:r>
                      <a:endParaRPr lang="en-US" altLang="ja-JP" sz="1050" dirty="0">
                        <a:solidFill>
                          <a:srgbClr val="0D0D0D"/>
                        </a:solidFill>
                        <a:latin typeface="+mn-ea"/>
                        <a:ea typeface="+mn-ea"/>
                        <a:cs typeface="メイリオ" panose="020B0604030504040204" pitchFamily="50" charset="-128"/>
                      </a:endParaRPr>
                    </a:p>
                    <a:p>
                      <a:pPr marL="0" indent="0">
                        <a:buNone/>
                      </a:pPr>
                      <a:r>
                        <a:rPr lang="ja-JP" altLang="en-US" sz="1050" dirty="0">
                          <a:solidFill>
                            <a:srgbClr val="0D0D0D"/>
                          </a:solidFill>
                          <a:latin typeface="+mn-ea"/>
                          <a:ea typeface="+mn-ea"/>
                          <a:cs typeface="メイリオ" panose="020B0604030504040204" pitchFamily="50" charset="-128"/>
                        </a:rPr>
                        <a:t>・ページ数：</a:t>
                      </a:r>
                      <a:r>
                        <a:rPr lang="en-US" altLang="ja-JP" sz="1050" dirty="0">
                          <a:solidFill>
                            <a:srgbClr val="0D0D0D"/>
                          </a:solidFill>
                          <a:latin typeface="+mn-ea"/>
                          <a:ea typeface="+mn-ea"/>
                          <a:cs typeface="メイリオ" panose="020B0604030504040204" pitchFamily="50" charset="-128"/>
                        </a:rPr>
                        <a:t>1</a:t>
                      </a:r>
                      <a:r>
                        <a:rPr lang="ja-JP" altLang="en-US" sz="1050" dirty="0">
                          <a:solidFill>
                            <a:srgbClr val="0D0D0D"/>
                          </a:solidFill>
                          <a:latin typeface="+mn-ea"/>
                          <a:ea typeface="+mn-ea"/>
                          <a:cs typeface="メイリオ" panose="020B0604030504040204" pitchFamily="50" charset="-128"/>
                        </a:rPr>
                        <a:t>ページ～</a:t>
                      </a:r>
                      <a:endParaRPr lang="en-US" altLang="ja-JP" sz="1050" dirty="0">
                        <a:solidFill>
                          <a:srgbClr val="0D0D0D"/>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メイリオ" panose="020B0604030504040204" pitchFamily="50" charset="-128"/>
                        </a:rPr>
                        <a:t>・更新：内容や回数などにより可否を判断させていただきます。また、別途費用が発生します。</a:t>
                      </a:r>
                      <a:endParaRPr lang="en-US" altLang="ja-JP" sz="1050" dirty="0">
                        <a:solidFill>
                          <a:srgbClr val="0D0D0D"/>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メイリオ" panose="020B0604030504040204" pitchFamily="50" charset="-128"/>
                        </a:rPr>
                        <a:t>・二次利用：可　</a:t>
                      </a:r>
                      <a:r>
                        <a:rPr lang="en-US" altLang="ja-JP" sz="1050" dirty="0">
                          <a:solidFill>
                            <a:srgbClr val="0D0D0D"/>
                          </a:solidFill>
                          <a:latin typeface="+mn-ea"/>
                          <a:ea typeface="+mn-ea"/>
                          <a:cs typeface="メイリオ" panose="020B0604030504040204" pitchFamily="50" charset="-128"/>
                        </a:rPr>
                        <a:t>※</a:t>
                      </a:r>
                      <a:r>
                        <a:rPr lang="ja-JP" altLang="en-US" sz="1050" dirty="0">
                          <a:solidFill>
                            <a:srgbClr val="0D0D0D"/>
                          </a:solidFill>
                          <a:latin typeface="+mn-ea"/>
                          <a:ea typeface="+mn-ea"/>
                          <a:cs typeface="メイリオ" panose="020B0604030504040204" pitchFamily="50" charset="-128"/>
                        </a:rPr>
                        <a:t>内容によっては不可とさせていただく場合があります。利用費や条件を定めた契約を締結させていただきます</a:t>
                      </a:r>
                      <a:endParaRPr lang="en-US" altLang="ja-JP" sz="1050" dirty="0">
                        <a:solidFill>
                          <a:srgbClr val="0D0D0D"/>
                        </a:solidFill>
                        <a:latin typeface="+mn-ea"/>
                        <a:ea typeface="+mn-ea"/>
                        <a:cs typeface="メイリオ" panose="020B0604030504040204"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3"/>
                  </a:ext>
                </a:extLst>
              </a:tr>
              <a:tr h="1423358">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契約分類</a:t>
                      </a:r>
                      <a:endParaRPr kumimoji="1" lang="en-US" altLang="ja-JP" sz="1050" b="0" i="0" dirty="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1050" b="0" i="0" dirty="0">
                          <a:solidFill>
                            <a:schemeClr val="bg1"/>
                          </a:solidFill>
                          <a:latin typeface="+mn-ea"/>
                          <a:ea typeface="+mn-ea"/>
                          <a:cs typeface="Meiryo UI" pitchFamily="50" charset="-128"/>
                        </a:rPr>
                        <a:t>※</a:t>
                      </a:r>
                      <a:r>
                        <a:rPr kumimoji="1" lang="ja-JP" altLang="en-US" sz="1050" b="0" i="0" dirty="0">
                          <a:solidFill>
                            <a:schemeClr val="bg1"/>
                          </a:solidFill>
                          <a:latin typeface="+mn-ea"/>
                          <a:ea typeface="+mn-ea"/>
                          <a:cs typeface="Meiryo UI" pitchFamily="50" charset="-128"/>
                        </a:rPr>
                        <a:t>お申し込み時に選択</a:t>
                      </a:r>
                      <a:endParaRPr kumimoji="1" lang="en-US" altLang="ja-JP" sz="1050" b="0" i="0" dirty="0">
                        <a:solidFill>
                          <a:schemeClr val="bg1"/>
                        </a:solidFill>
                        <a:latin typeface="+mn-ea"/>
                        <a:ea typeface="+mn-ea"/>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メイリオ" panose="020B0604030504040204" pitchFamily="50" charset="-128"/>
                        </a:rPr>
                        <a:t>■タイアップページの制作・掲載</a:t>
                      </a:r>
                      <a:endParaRPr lang="en-US" altLang="ja-JP" sz="1050" dirty="0">
                        <a:solidFill>
                          <a:srgbClr val="0D0D0D"/>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メイリオ" panose="020B0604030504040204" pitchFamily="50" charset="-128"/>
                        </a:rPr>
                        <a:t>①契約分類：制作＋掲載</a:t>
                      </a:r>
                      <a:endParaRPr lang="en-US" altLang="ja-JP" sz="1050" dirty="0">
                        <a:solidFill>
                          <a:srgbClr val="0D0D0D"/>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メイリオ" panose="020B0604030504040204" pitchFamily="50" charset="-128"/>
                        </a:rPr>
                        <a:t>②契約サービス：</a:t>
                      </a:r>
                      <a:r>
                        <a:rPr lang="en-US" altLang="ja-JP" sz="1050" dirty="0">
                          <a:solidFill>
                            <a:srgbClr val="0D0D0D"/>
                          </a:solidFill>
                          <a:latin typeface="+mn-ea"/>
                          <a:ea typeface="+mn-ea"/>
                          <a:cs typeface="メイリオ" panose="020B0604030504040204" pitchFamily="50" charset="-128"/>
                        </a:rPr>
                        <a:t>【</a:t>
                      </a:r>
                      <a:r>
                        <a:rPr lang="ja-JP" altLang="en-US" sz="1050" dirty="0">
                          <a:solidFill>
                            <a:srgbClr val="0D0D0D"/>
                          </a:solidFill>
                          <a:latin typeface="+mn-ea"/>
                          <a:ea typeface="+mn-ea"/>
                          <a:cs typeface="メイリオ" panose="020B0604030504040204" pitchFamily="50" charset="-128"/>
                        </a:rPr>
                        <a:t>制作＋掲載</a:t>
                      </a:r>
                      <a:r>
                        <a:rPr lang="en-US" altLang="ja-JP" sz="1050" dirty="0">
                          <a:solidFill>
                            <a:srgbClr val="0D0D0D"/>
                          </a:solidFill>
                          <a:latin typeface="+mn-ea"/>
                          <a:ea typeface="+mn-ea"/>
                          <a:cs typeface="メイリオ" panose="020B0604030504040204" pitchFamily="50" charset="-128"/>
                        </a:rPr>
                        <a:t>】LINE</a:t>
                      </a:r>
                      <a:r>
                        <a:rPr lang="ja-JP" altLang="en-US" sz="1050" dirty="0">
                          <a:solidFill>
                            <a:srgbClr val="0D0D0D"/>
                          </a:solidFill>
                          <a:latin typeface="+mn-ea"/>
                          <a:ea typeface="+mn-ea"/>
                          <a:cs typeface="メイリオ" panose="020B0604030504040204" pitchFamily="50" charset="-128"/>
                        </a:rPr>
                        <a:t>ヤフー特別企画　タイアップ</a:t>
                      </a:r>
                      <a:endParaRPr lang="en-US" altLang="ja-JP" sz="1050" dirty="0">
                        <a:solidFill>
                          <a:srgbClr val="0D0D0D"/>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メイリオ" panose="020B0604030504040204" pitchFamily="50" charset="-128"/>
                        </a:rPr>
                        <a:t>③契約サービス詳細：</a:t>
                      </a:r>
                      <a:r>
                        <a:rPr lang="en-US" altLang="ja-JP" sz="1050" dirty="0">
                          <a:solidFill>
                            <a:srgbClr val="0D0D0D"/>
                          </a:solidFill>
                          <a:latin typeface="+mn-ea"/>
                          <a:ea typeface="+mn-ea"/>
                          <a:cs typeface="メイリオ" panose="020B0604030504040204" pitchFamily="50" charset="-128"/>
                        </a:rPr>
                        <a:t>LINE</a:t>
                      </a:r>
                      <a:r>
                        <a:rPr lang="ja-JP" altLang="en-US" sz="1050" dirty="0">
                          <a:solidFill>
                            <a:srgbClr val="0D0D0D"/>
                          </a:solidFill>
                          <a:latin typeface="+mn-ea"/>
                          <a:ea typeface="+mn-ea"/>
                          <a:cs typeface="メイリオ" panose="020B0604030504040204" pitchFamily="50" charset="-128"/>
                        </a:rPr>
                        <a:t>ヤフー特別企画　タイアップ　カスタマイズ型　制作・掲載費</a:t>
                      </a:r>
                      <a:endParaRPr lang="en-US" altLang="ja-JP" sz="1050" dirty="0">
                        <a:solidFill>
                          <a:srgbClr val="0D0D0D"/>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メイリオ" panose="020B0604030504040204" pitchFamily="50" charset="-128"/>
                        </a:rPr>
                        <a:t>■</a:t>
                      </a:r>
                      <a:r>
                        <a:rPr lang="en-US" altLang="ja-JP" sz="1050" dirty="0">
                          <a:solidFill>
                            <a:srgbClr val="0D0D0D"/>
                          </a:solidFill>
                          <a:latin typeface="+mn-ea"/>
                          <a:ea typeface="+mn-ea"/>
                          <a:cs typeface="メイリオ" panose="020B0604030504040204" pitchFamily="50" charset="-128"/>
                        </a:rPr>
                        <a:t>3</a:t>
                      </a:r>
                      <a:r>
                        <a:rPr lang="ja-JP" altLang="en-US" sz="1050" dirty="0" err="1">
                          <a:solidFill>
                            <a:srgbClr val="0D0D0D"/>
                          </a:solidFill>
                          <a:latin typeface="+mn-ea"/>
                          <a:ea typeface="+mn-ea"/>
                          <a:cs typeface="メイリオ" panose="020B0604030504040204" pitchFamily="50" charset="-128"/>
                        </a:rPr>
                        <a:t>か月超の</a:t>
                      </a:r>
                      <a:r>
                        <a:rPr lang="ja-JP" altLang="en-US" sz="1050" dirty="0">
                          <a:solidFill>
                            <a:srgbClr val="0D0D0D"/>
                          </a:solidFill>
                          <a:latin typeface="+mn-ea"/>
                          <a:ea typeface="+mn-ea"/>
                          <a:cs typeface="メイリオ" panose="020B0604030504040204" pitchFamily="50" charset="-128"/>
                        </a:rPr>
                        <a:t>期間での掲載延長</a:t>
                      </a:r>
                      <a:endParaRPr lang="en-US" altLang="ja-JP" sz="1050" dirty="0">
                        <a:solidFill>
                          <a:srgbClr val="0D0D0D"/>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メイリオ" panose="020B0604030504040204" pitchFamily="50" charset="-128"/>
                        </a:rPr>
                        <a:t>①契約分類：掲載</a:t>
                      </a:r>
                      <a:endParaRPr lang="en-US" altLang="ja-JP" sz="1050" dirty="0">
                        <a:solidFill>
                          <a:srgbClr val="0D0D0D"/>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メイリオ" panose="020B0604030504040204" pitchFamily="50" charset="-128"/>
                        </a:rPr>
                        <a:t>②契約サービス：</a:t>
                      </a:r>
                      <a:r>
                        <a:rPr lang="en-US" altLang="ja-JP" sz="1050" dirty="0">
                          <a:solidFill>
                            <a:srgbClr val="0D0D0D"/>
                          </a:solidFill>
                          <a:latin typeface="+mn-ea"/>
                          <a:ea typeface="+mn-ea"/>
                          <a:cs typeface="メイリオ" panose="020B0604030504040204" pitchFamily="50" charset="-128"/>
                        </a:rPr>
                        <a:t>【</a:t>
                      </a:r>
                      <a:r>
                        <a:rPr lang="ja-JP" altLang="en-US" sz="1050" dirty="0">
                          <a:solidFill>
                            <a:srgbClr val="0D0D0D"/>
                          </a:solidFill>
                          <a:latin typeface="+mn-ea"/>
                          <a:ea typeface="+mn-ea"/>
                          <a:cs typeface="メイリオ" panose="020B0604030504040204" pitchFamily="50" charset="-128"/>
                        </a:rPr>
                        <a:t>掲載</a:t>
                      </a:r>
                      <a:r>
                        <a:rPr lang="en-US" altLang="ja-JP" sz="1050" dirty="0">
                          <a:solidFill>
                            <a:srgbClr val="0D0D0D"/>
                          </a:solidFill>
                          <a:latin typeface="+mn-ea"/>
                          <a:ea typeface="+mn-ea"/>
                          <a:cs typeface="メイリオ" panose="020B0604030504040204" pitchFamily="50" charset="-128"/>
                        </a:rPr>
                        <a:t>】LINE</a:t>
                      </a:r>
                      <a:r>
                        <a:rPr lang="ja-JP" altLang="en-US" sz="1050" dirty="0">
                          <a:solidFill>
                            <a:srgbClr val="0D0D0D"/>
                          </a:solidFill>
                          <a:latin typeface="+mn-ea"/>
                          <a:ea typeface="+mn-ea"/>
                          <a:cs typeface="メイリオ" panose="020B0604030504040204" pitchFamily="50" charset="-128"/>
                        </a:rPr>
                        <a:t>ヤフー特別企画　タイアップ</a:t>
                      </a:r>
                      <a:endParaRPr lang="en-US" altLang="ja-JP" sz="1050" dirty="0">
                        <a:solidFill>
                          <a:srgbClr val="0D0D0D"/>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メイリオ" panose="020B0604030504040204" pitchFamily="50" charset="-128"/>
                        </a:rPr>
                        <a:t>③契約サービス詳細：</a:t>
                      </a:r>
                      <a:r>
                        <a:rPr lang="en-US" altLang="ja-JP" sz="1050" dirty="0">
                          <a:solidFill>
                            <a:srgbClr val="0D0D0D"/>
                          </a:solidFill>
                          <a:latin typeface="+mn-ea"/>
                          <a:ea typeface="+mn-ea"/>
                          <a:cs typeface="メイリオ" panose="020B0604030504040204" pitchFamily="50" charset="-128"/>
                        </a:rPr>
                        <a:t>LINE</a:t>
                      </a:r>
                      <a:r>
                        <a:rPr lang="ja-JP" altLang="en-US" sz="1050" dirty="0">
                          <a:solidFill>
                            <a:srgbClr val="0D0D0D"/>
                          </a:solidFill>
                          <a:latin typeface="+mn-ea"/>
                          <a:ea typeface="+mn-ea"/>
                          <a:cs typeface="メイリオ" panose="020B0604030504040204" pitchFamily="50" charset="-128"/>
                        </a:rPr>
                        <a:t>ヤフー特別企画　タイアップ　掲載延長費</a:t>
                      </a:r>
                      <a:endParaRPr lang="en-US" altLang="ja-JP" sz="1050" dirty="0">
                        <a:solidFill>
                          <a:srgbClr val="0D0D0D"/>
                        </a:solidFill>
                        <a:latin typeface="+mn-ea"/>
                        <a:ea typeface="+mn-ea"/>
                        <a:cs typeface="メイリオ" panose="020B0604030504040204"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247624747"/>
                  </a:ext>
                </a:extLst>
              </a:tr>
              <a:tr h="40006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dirty="0">
                          <a:solidFill>
                            <a:schemeClr val="bg1"/>
                          </a:solidFill>
                          <a:latin typeface="+mn-ea"/>
                          <a:ea typeface="+mn-ea"/>
                        </a:rPr>
                        <a:t>掲載期間</a:t>
                      </a:r>
                      <a:endParaRPr kumimoji="1" lang="ja-JP" altLang="en-US" sz="1050" b="0" i="0" dirty="0">
                        <a:solidFill>
                          <a:schemeClr val="bg1"/>
                        </a:solidFill>
                        <a:latin typeface="+mn-ea"/>
                        <a:ea typeface="+mn-ea"/>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ja-JP" altLang="en-US" sz="1050" dirty="0">
                          <a:solidFill>
                            <a:srgbClr val="0D0D0D"/>
                          </a:solidFill>
                          <a:latin typeface="+mn-ea"/>
                          <a:ea typeface="+mn-ea"/>
                          <a:cs typeface="Meiryo UI" panose="020B0604030504040204" pitchFamily="50" charset="-128"/>
                        </a:rPr>
                        <a:t>～</a:t>
                      </a:r>
                      <a:r>
                        <a:rPr lang="en-US" altLang="ja-JP" sz="1050" dirty="0">
                          <a:solidFill>
                            <a:srgbClr val="0D0D0D"/>
                          </a:solidFill>
                          <a:latin typeface="+mn-ea"/>
                          <a:ea typeface="+mn-ea"/>
                          <a:cs typeface="Meiryo UI" panose="020B0604030504040204" pitchFamily="50" charset="-128"/>
                        </a:rPr>
                        <a:t>3</a:t>
                      </a:r>
                      <a:r>
                        <a:rPr lang="ja-JP" altLang="en-US" sz="1050" dirty="0">
                          <a:solidFill>
                            <a:srgbClr val="0D0D0D"/>
                          </a:solidFill>
                          <a:latin typeface="+mn-ea"/>
                          <a:ea typeface="+mn-ea"/>
                          <a:cs typeface="Meiryo UI" panose="020B0604030504040204" pitchFamily="50" charset="-128"/>
                        </a:rPr>
                        <a:t>か月間</a:t>
                      </a:r>
                      <a:endParaRPr lang="en-US" altLang="ja-JP" sz="1050" dirty="0">
                        <a:solidFill>
                          <a:srgbClr val="0D0D0D"/>
                        </a:solidFill>
                        <a:latin typeface="+mn-ea"/>
                        <a:ea typeface="+mn-ea"/>
                        <a:cs typeface="Meiryo UI" panose="020B0604030504040204" pitchFamily="50" charset="-128"/>
                      </a:endParaRPr>
                    </a:p>
                    <a:p>
                      <a:r>
                        <a:rPr lang="en-US" altLang="ja-JP" sz="1050" dirty="0">
                          <a:solidFill>
                            <a:srgbClr val="0D0D0D"/>
                          </a:solidFill>
                          <a:latin typeface="+mn-ea"/>
                          <a:ea typeface="+mn-ea"/>
                          <a:cs typeface="Meiryo UI" panose="020B0604030504040204" pitchFamily="50" charset="-128"/>
                        </a:rPr>
                        <a:t>※</a:t>
                      </a:r>
                      <a:r>
                        <a:rPr lang="ja-JP" altLang="en-US" sz="1050" dirty="0">
                          <a:solidFill>
                            <a:srgbClr val="0D0D0D"/>
                          </a:solidFill>
                          <a:latin typeface="+mn-ea"/>
                          <a:ea typeface="+mn-ea"/>
                          <a:cs typeface="Meiryo UI" panose="020B0604030504040204" pitchFamily="50" charset="-128"/>
                        </a:rPr>
                        <a:t>タイアップページは、掲載開始日の前営業日までにアップします</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5"/>
                  </a:ext>
                </a:extLst>
              </a:tr>
              <a:tr h="1860057">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料金</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rgbClr val="0D0D0D"/>
                          </a:solidFill>
                          <a:effectLst/>
                          <a:uLnTx/>
                          <a:uFillTx/>
                          <a:latin typeface="+mn-ea"/>
                          <a:ea typeface="+mn-ea"/>
                        </a:rPr>
                        <a:t>■誘導広告・</a:t>
                      </a:r>
                      <a:r>
                        <a:rPr kumimoji="1" lang="ja-JP" altLang="en-US" sz="1050" b="0" u="none" strike="noStrike" kern="1200" cap="none" spc="0" normalizeH="0" baseline="0" noProof="0" dirty="0">
                          <a:ln>
                            <a:noFill/>
                          </a:ln>
                          <a:solidFill>
                            <a:srgbClr val="0D0D0D"/>
                          </a:solidFill>
                          <a:effectLst/>
                          <a:uLnTx/>
                          <a:uFillTx/>
                          <a:latin typeface="+mn-ea"/>
                          <a:ea typeface="+mn-ea"/>
                          <a:cs typeface="+mn-cs"/>
                        </a:rPr>
                        <a:t>タイアップページの制作・掲載</a:t>
                      </a:r>
                      <a:endParaRPr kumimoji="1" lang="en-US" altLang="ja-JP" sz="1050" b="0" u="none" strike="noStrike" kern="1200" cap="none" spc="0" normalizeH="0" baseline="0" noProof="0" dirty="0">
                        <a:ln>
                          <a:noFill/>
                        </a:ln>
                        <a:solidFill>
                          <a:srgbClr val="0D0D0D"/>
                        </a:solidFill>
                        <a:effectLst/>
                        <a:uLnTx/>
                        <a:uFillTx/>
                        <a:latin typeface="+mn-ea"/>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rgbClr val="0D0D0D"/>
                          </a:solidFill>
                          <a:effectLst/>
                          <a:uLnTx/>
                          <a:uFillTx/>
                          <a:latin typeface="+mn-ea"/>
                          <a:ea typeface="+mn-ea"/>
                          <a:cs typeface="+mn-cs"/>
                        </a:rPr>
                        <a:t>総額：</a:t>
                      </a:r>
                      <a:r>
                        <a:rPr kumimoji="1" lang="en-US" altLang="ja-JP" sz="1050" b="0" u="none" strike="noStrike" kern="1200" cap="none" spc="0" normalizeH="0" baseline="0" noProof="0" dirty="0">
                          <a:ln>
                            <a:noFill/>
                          </a:ln>
                          <a:solidFill>
                            <a:srgbClr val="0D0D0D"/>
                          </a:solidFill>
                          <a:effectLst/>
                          <a:uLnTx/>
                          <a:uFillTx/>
                          <a:latin typeface="+mn-ea"/>
                          <a:ea typeface="+mn-ea"/>
                          <a:cs typeface="+mn-cs"/>
                        </a:rPr>
                        <a:t>1,500</a:t>
                      </a:r>
                      <a:r>
                        <a:rPr kumimoji="1" lang="ja-JP" altLang="en-US" sz="1050" b="0" u="none" strike="noStrike" kern="1200" cap="none" spc="0" normalizeH="0" baseline="0" noProof="0" dirty="0">
                          <a:ln>
                            <a:noFill/>
                          </a:ln>
                          <a:solidFill>
                            <a:srgbClr val="0D0D0D"/>
                          </a:solidFill>
                          <a:effectLst/>
                          <a:uLnTx/>
                          <a:uFillTx/>
                          <a:latin typeface="+mn-ea"/>
                          <a:ea typeface="+mn-ea"/>
                          <a:cs typeface="+mn-cs"/>
                        </a:rPr>
                        <a:t>万円～（ネット）</a:t>
                      </a:r>
                      <a:endParaRPr kumimoji="1" lang="en-US" altLang="ja-JP" sz="1050" b="0" u="none" strike="noStrike" kern="1200" cap="none" spc="0" normalizeH="0" baseline="0" noProof="0" dirty="0">
                        <a:ln>
                          <a:noFill/>
                        </a:ln>
                        <a:solidFill>
                          <a:srgbClr val="0D0D0D"/>
                        </a:solidFill>
                        <a:effectLst/>
                        <a:uLnTx/>
                        <a:uFillTx/>
                        <a:latin typeface="+mn-ea"/>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rgbClr val="0D0D0D"/>
                          </a:solidFill>
                          <a:effectLst/>
                          <a:uLnTx/>
                          <a:uFillTx/>
                          <a:latin typeface="+mn-ea"/>
                          <a:ea typeface="+mn-ea"/>
                        </a:rPr>
                        <a:t>＜料金内訳目安＞</a:t>
                      </a:r>
                      <a:endParaRPr kumimoji="1" lang="en-US" altLang="ja-JP" sz="1050" b="0"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rgbClr val="0D0D0D"/>
                          </a:solidFill>
                          <a:effectLst/>
                          <a:uLnTx/>
                          <a:uFillTx/>
                          <a:latin typeface="+mn-ea"/>
                          <a:ea typeface="+mn-ea"/>
                          <a:cs typeface="+mn-cs"/>
                        </a:rPr>
                        <a:t>・誘導広告：</a:t>
                      </a:r>
                      <a:r>
                        <a:rPr kumimoji="1" lang="en-US" altLang="ja-JP" sz="1050" b="0" u="none" strike="noStrike" kern="1200" cap="none" spc="0" normalizeH="0" baseline="0" noProof="0" dirty="0">
                          <a:ln>
                            <a:noFill/>
                          </a:ln>
                          <a:solidFill>
                            <a:srgbClr val="0D0D0D"/>
                          </a:solidFill>
                          <a:effectLst/>
                          <a:uLnTx/>
                          <a:uFillTx/>
                          <a:latin typeface="+mn-ea"/>
                          <a:ea typeface="+mn-ea"/>
                        </a:rPr>
                        <a:t>1,200</a:t>
                      </a:r>
                      <a:r>
                        <a:rPr kumimoji="1" lang="ja-JP" altLang="en-US" sz="1050" b="0" u="none" strike="noStrike" kern="1200" cap="none" spc="0" normalizeH="0" baseline="0" noProof="0" dirty="0">
                          <a:ln>
                            <a:noFill/>
                          </a:ln>
                          <a:solidFill>
                            <a:srgbClr val="0D0D0D"/>
                          </a:solidFill>
                          <a:effectLst/>
                          <a:uLnTx/>
                          <a:uFillTx/>
                          <a:latin typeface="+mn-ea"/>
                          <a:ea typeface="+mn-ea"/>
                        </a:rPr>
                        <a:t>万～</a:t>
                      </a:r>
                      <a:r>
                        <a:rPr kumimoji="1" lang="en-US" altLang="ja-JP" sz="1050" b="0" u="none" strike="noStrike" kern="1200" cap="none" spc="0" normalizeH="0" baseline="0" noProof="0" dirty="0">
                          <a:ln>
                            <a:noFill/>
                          </a:ln>
                          <a:solidFill>
                            <a:srgbClr val="0D0D0D"/>
                          </a:solidFill>
                          <a:effectLst/>
                          <a:uLnTx/>
                          <a:uFillTx/>
                          <a:latin typeface="+mn-ea"/>
                          <a:ea typeface="+mn-ea"/>
                        </a:rPr>
                        <a:t>1,300</a:t>
                      </a:r>
                      <a:r>
                        <a:rPr kumimoji="1" lang="ja-JP" altLang="en-US" sz="1050" b="0" u="none" strike="noStrike" kern="1200" cap="none" spc="0" normalizeH="0" baseline="0" noProof="0" dirty="0">
                          <a:ln>
                            <a:noFill/>
                          </a:ln>
                          <a:solidFill>
                            <a:srgbClr val="0D0D0D"/>
                          </a:solidFill>
                          <a:effectLst/>
                          <a:uLnTx/>
                          <a:uFillTx/>
                          <a:latin typeface="+mn-ea"/>
                          <a:ea typeface="+mn-ea"/>
                        </a:rPr>
                        <a:t>万円（ネット） ／</a:t>
                      </a:r>
                      <a:r>
                        <a:rPr kumimoji="1" lang="en-US" altLang="ja-JP" sz="1050" b="0" i="0" u="none" strike="noStrike" kern="1200" dirty="0">
                          <a:solidFill>
                            <a:srgbClr val="0D0D0D"/>
                          </a:solidFill>
                          <a:latin typeface="+mn-ea"/>
                          <a:ea typeface="メイリオ"/>
                          <a:cs typeface="Meiryo UI" pitchFamily="50" charset="-128"/>
                        </a:rPr>
                        <a:t>Yahoo!</a:t>
                      </a:r>
                      <a:r>
                        <a:rPr kumimoji="1" lang="ja-JP" altLang="en-US" sz="1050" b="0" i="0" u="none" strike="noStrike" kern="1200" dirty="0">
                          <a:solidFill>
                            <a:srgbClr val="0D0D0D"/>
                          </a:solidFill>
                          <a:latin typeface="+mn-ea"/>
                          <a:ea typeface="メイリオ"/>
                          <a:cs typeface="Meiryo UI" pitchFamily="50" charset="-128"/>
                        </a:rPr>
                        <a:t>広告</a:t>
                      </a:r>
                      <a:r>
                        <a:rPr kumimoji="1" lang="en-US" altLang="ja-JP" sz="1050" b="0" i="0" u="none" strike="noStrike" kern="1200" dirty="0">
                          <a:solidFill>
                            <a:srgbClr val="0D0D0D"/>
                          </a:solidFill>
                          <a:latin typeface="+mn-ea"/>
                          <a:ea typeface="メイリオ"/>
                          <a:cs typeface="Meiryo UI" pitchFamily="50" charset="-128"/>
                        </a:rPr>
                        <a:t>/</a:t>
                      </a:r>
                      <a:r>
                        <a:rPr kumimoji="1" lang="ja-JP" altLang="en-US" sz="1050" b="0" i="0" u="none" strike="noStrike" kern="1200" dirty="0">
                          <a:solidFill>
                            <a:srgbClr val="0D0D0D"/>
                          </a:solidFill>
                          <a:latin typeface="+mn-ea"/>
                          <a:ea typeface="メイリオ"/>
                          <a:cs typeface="Meiryo UI" pitchFamily="50" charset="-128"/>
                        </a:rPr>
                        <a:t>ディスプレイ広告</a:t>
                      </a:r>
                      <a:r>
                        <a:rPr kumimoji="1" lang="ja-JP" altLang="en-US" sz="1050" b="0" u="none" strike="noStrike" kern="1200" cap="none" spc="0" normalizeH="0" baseline="0" noProof="0" dirty="0">
                          <a:ln>
                            <a:noFill/>
                          </a:ln>
                          <a:solidFill>
                            <a:srgbClr val="0D0D0D"/>
                          </a:solidFill>
                          <a:effectLst/>
                          <a:uLnTx/>
                          <a:uFillTx/>
                          <a:latin typeface="+mn-ea"/>
                          <a:ea typeface="+mn-ea"/>
                        </a:rPr>
                        <a:t>、</a:t>
                      </a:r>
                      <a:r>
                        <a:rPr kumimoji="1" lang="en-US" altLang="ja-JP" sz="1050" b="0" u="none" strike="noStrike" kern="1200" cap="none" spc="0" normalizeH="0" baseline="0" noProof="0" dirty="0">
                          <a:ln>
                            <a:noFill/>
                          </a:ln>
                          <a:solidFill>
                            <a:srgbClr val="0D0D0D"/>
                          </a:solidFill>
                          <a:effectLst/>
                          <a:uLnTx/>
                          <a:uFillTx/>
                          <a:latin typeface="+mn-ea"/>
                          <a:ea typeface="+mn-ea"/>
                        </a:rPr>
                        <a:t>LINE</a:t>
                      </a:r>
                      <a:r>
                        <a:rPr kumimoji="1" lang="ja-JP" altLang="en-US" sz="1050" b="0" u="none" strike="noStrike" kern="1200" cap="none" spc="0" normalizeH="0" baseline="0" noProof="0" dirty="0">
                          <a:ln>
                            <a:noFill/>
                          </a:ln>
                          <a:solidFill>
                            <a:srgbClr val="0D0D0D"/>
                          </a:solidFill>
                          <a:effectLst/>
                          <a:uLnTx/>
                          <a:uFillTx/>
                          <a:latin typeface="+mn-ea"/>
                          <a:ea typeface="+mn-ea"/>
                        </a:rPr>
                        <a:t>の各広告商品のツールからお申し込み</a:t>
                      </a:r>
                      <a:endParaRPr kumimoji="1" lang="en-US" altLang="ja-JP" sz="1050" b="0" u="none" strike="noStrike" kern="1200" cap="none" spc="0" normalizeH="0" baseline="0" noProof="0" dirty="0">
                        <a:ln>
                          <a:noFill/>
                        </a:ln>
                        <a:solidFill>
                          <a:srgbClr val="0D0D0D"/>
                        </a:solidFill>
                        <a:effectLst/>
                        <a:uLnTx/>
                        <a:uFillTx/>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u="none" strike="noStrike" kern="1200" cap="none" spc="0" normalizeH="0" baseline="0" noProof="0" dirty="0">
                          <a:ln>
                            <a:noFill/>
                          </a:ln>
                          <a:solidFill>
                            <a:srgbClr val="0D0D0D"/>
                          </a:solidFill>
                          <a:effectLst/>
                          <a:uLnTx/>
                          <a:uFillTx/>
                          <a:latin typeface="+mn-ea"/>
                          <a:ea typeface="+mn-ea"/>
                        </a:rPr>
                        <a:t>・タイアップページの制作・掲載：</a:t>
                      </a:r>
                      <a:r>
                        <a:rPr kumimoji="1" lang="en-US" altLang="ja-JP" sz="1050" b="0" u="none" strike="noStrike" kern="1200" cap="none" spc="0" normalizeH="0" baseline="0" noProof="0" dirty="0">
                          <a:ln>
                            <a:noFill/>
                          </a:ln>
                          <a:solidFill>
                            <a:srgbClr val="0D0D0D"/>
                          </a:solidFill>
                          <a:effectLst/>
                          <a:uLnTx/>
                          <a:uFillTx/>
                          <a:latin typeface="+mn-ea"/>
                          <a:ea typeface="+mn-ea"/>
                        </a:rPr>
                        <a:t>200</a:t>
                      </a:r>
                      <a:r>
                        <a:rPr kumimoji="1" lang="ja-JP" altLang="en-US" sz="1050" b="0" u="none" strike="noStrike" kern="1200" cap="none" spc="0" normalizeH="0" baseline="0" noProof="0" dirty="0">
                          <a:ln>
                            <a:noFill/>
                          </a:ln>
                          <a:solidFill>
                            <a:srgbClr val="0D0D0D"/>
                          </a:solidFill>
                          <a:effectLst/>
                          <a:uLnTx/>
                          <a:uFillTx/>
                          <a:latin typeface="+mn-ea"/>
                          <a:ea typeface="+mn-ea"/>
                        </a:rPr>
                        <a:t>万～</a:t>
                      </a:r>
                      <a:r>
                        <a:rPr kumimoji="1" lang="en-US" altLang="ja-JP" sz="1050" b="0" u="none" strike="noStrike" kern="1200" cap="none" spc="0" normalizeH="0" baseline="0" noProof="0" dirty="0">
                          <a:ln>
                            <a:noFill/>
                          </a:ln>
                          <a:solidFill>
                            <a:srgbClr val="0D0D0D"/>
                          </a:solidFill>
                          <a:effectLst/>
                          <a:uLnTx/>
                          <a:uFillTx/>
                          <a:latin typeface="+mn-ea"/>
                          <a:ea typeface="+mn-ea"/>
                        </a:rPr>
                        <a:t>300</a:t>
                      </a:r>
                      <a:r>
                        <a:rPr kumimoji="1" lang="ja-JP" altLang="en-US" sz="1050" b="0" u="none" strike="noStrike" kern="1200" cap="none" spc="0" normalizeH="0" baseline="0" noProof="0" dirty="0">
                          <a:ln>
                            <a:noFill/>
                          </a:ln>
                          <a:solidFill>
                            <a:srgbClr val="0D0D0D"/>
                          </a:solidFill>
                          <a:effectLst/>
                          <a:uLnTx/>
                          <a:uFillTx/>
                          <a:latin typeface="+mn-ea"/>
                          <a:ea typeface="+mn-ea"/>
                        </a:rPr>
                        <a:t>万円（ネット）／事前見積もり：必要／専用フォームからお申し込み</a:t>
                      </a:r>
                      <a:endParaRPr kumimoji="1" lang="en-US" altLang="ja-JP" sz="1050" b="0"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rgbClr val="0D0D0D"/>
                          </a:solidFill>
                          <a:effectLst/>
                          <a:uLnTx/>
                          <a:uFillTx/>
                          <a:latin typeface="+mn-ea"/>
                          <a:ea typeface="+mn-ea"/>
                        </a:rPr>
                        <a:t>※</a:t>
                      </a:r>
                      <a:r>
                        <a:rPr kumimoji="1" lang="ja-JP" altLang="en-US" sz="1050" b="0" u="none" strike="noStrike" kern="1200" cap="none" spc="0" normalizeH="0" baseline="0" noProof="0" dirty="0">
                          <a:ln>
                            <a:noFill/>
                          </a:ln>
                          <a:solidFill>
                            <a:srgbClr val="0D0D0D"/>
                          </a:solidFill>
                          <a:effectLst/>
                          <a:uLnTx/>
                          <a:uFillTx/>
                          <a:latin typeface="+mn-ea"/>
                          <a:ea typeface="+mn-ea"/>
                        </a:rPr>
                        <a:t>料金は目安です。プラン総額</a:t>
                      </a:r>
                      <a:r>
                        <a:rPr kumimoji="1" lang="en-US" altLang="ja-JP" sz="1050" b="0" u="none" strike="noStrike" kern="1200" cap="none" spc="0" normalizeH="0" baseline="0" noProof="0" dirty="0">
                          <a:ln>
                            <a:noFill/>
                          </a:ln>
                          <a:solidFill>
                            <a:srgbClr val="0D0D0D"/>
                          </a:solidFill>
                          <a:effectLst/>
                          <a:uLnTx/>
                          <a:uFillTx/>
                          <a:latin typeface="+mn-ea"/>
                          <a:ea typeface="+mn-ea"/>
                        </a:rPr>
                        <a:t>1,500</a:t>
                      </a:r>
                      <a:r>
                        <a:rPr kumimoji="1" lang="ja-JP" altLang="en-US" sz="1050" b="0" u="none" strike="noStrike" kern="1200" cap="none" spc="0" normalizeH="0" baseline="0" noProof="0" dirty="0">
                          <a:ln>
                            <a:noFill/>
                          </a:ln>
                          <a:solidFill>
                            <a:srgbClr val="0D0D0D"/>
                          </a:solidFill>
                          <a:effectLst/>
                          <a:uLnTx/>
                          <a:uFillTx/>
                          <a:latin typeface="+mn-ea"/>
                          <a:ea typeface="+mn-ea"/>
                        </a:rPr>
                        <a:t>万円からタイアップページの制作・掲載費を引いた料金を、誘導広告としてご出稿ください。</a:t>
                      </a:r>
                      <a:endParaRPr kumimoji="1" lang="en-US" altLang="ja-JP" sz="1050" b="0"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rgbClr val="0D0D0D"/>
                          </a:solidFill>
                          <a:effectLst/>
                          <a:uLnTx/>
                          <a:uFillTx/>
                          <a:latin typeface="+mn-ea"/>
                          <a:ea typeface="+mn-ea"/>
                        </a:rPr>
                        <a:t>※</a:t>
                      </a:r>
                      <a:r>
                        <a:rPr kumimoji="1" lang="ja-JP" altLang="en-US" sz="1050" b="0" u="none" strike="noStrike" kern="1200" cap="none" spc="0" normalizeH="0" baseline="0" noProof="0" dirty="0">
                          <a:ln>
                            <a:noFill/>
                          </a:ln>
                          <a:solidFill>
                            <a:srgbClr val="0D0D0D"/>
                          </a:solidFill>
                          <a:effectLst/>
                          <a:uLnTx/>
                          <a:uFillTx/>
                          <a:latin typeface="+mn-ea"/>
                          <a:ea typeface="+mn-ea"/>
                        </a:rPr>
                        <a:t>企画内容によって、別途費用が発生する場合があります</a:t>
                      </a:r>
                      <a:endParaRPr kumimoji="1" lang="en-US" altLang="ja-JP" sz="1050" b="0" u="none" strike="noStrike" kern="1200" cap="none" spc="0" normalizeH="0" baseline="0" noProof="0" dirty="0">
                        <a:ln>
                          <a:noFill/>
                        </a:ln>
                        <a:solidFill>
                          <a:srgbClr val="0D0D0D"/>
                        </a:solidFill>
                        <a:effectLst/>
                        <a:uLnTx/>
                        <a:uFillTx/>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rPr>
                        <a:t>■</a:t>
                      </a:r>
                      <a:r>
                        <a:rPr kumimoji="1" lang="en-US" altLang="ja-JP" sz="105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rPr>
                        <a:t>3</a:t>
                      </a:r>
                      <a:r>
                        <a:rPr kumimoji="1" lang="ja-JP" altLang="en-US" sz="1050" b="0" i="0" u="none" strike="noStrike" kern="1200" cap="none" spc="0" normalizeH="0" baseline="0" noProof="0" dirty="0" err="1">
                          <a:ln>
                            <a:noFill/>
                          </a:ln>
                          <a:solidFill>
                            <a:srgbClr val="0D0D0D"/>
                          </a:solidFill>
                          <a:effectLst/>
                          <a:uLnTx/>
                          <a:uFillTx/>
                          <a:latin typeface="+mn-ea"/>
                          <a:ea typeface="+mn-ea"/>
                          <a:cs typeface="メイリオ" panose="020B0604030504040204" pitchFamily="50" charset="-128"/>
                        </a:rPr>
                        <a:t>か月超の</a:t>
                      </a:r>
                      <a:r>
                        <a:rPr kumimoji="1" lang="ja-JP" altLang="en-US" sz="105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rPr>
                        <a:t>期間での掲載延長</a:t>
                      </a:r>
                      <a:endParaRPr kumimoji="1" lang="en-US" altLang="ja-JP" sz="105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rgbClr val="0D0D0D"/>
                          </a:solidFill>
                          <a:effectLst/>
                          <a:uLnTx/>
                          <a:uFillTx/>
                          <a:latin typeface="+mn-ea"/>
                          <a:ea typeface="+mn-ea"/>
                        </a:rPr>
                        <a:t>3,000</a:t>
                      </a:r>
                      <a:r>
                        <a:rPr kumimoji="1" lang="ja-JP" altLang="en-US" sz="1050" b="0" u="none" strike="noStrike" kern="1200" cap="none" spc="0" normalizeH="0" baseline="0" noProof="0" dirty="0">
                          <a:ln>
                            <a:noFill/>
                          </a:ln>
                          <a:solidFill>
                            <a:srgbClr val="0D0D0D"/>
                          </a:solidFill>
                          <a:effectLst/>
                          <a:uLnTx/>
                          <a:uFillTx/>
                          <a:latin typeface="+mn-ea"/>
                          <a:ea typeface="+mn-ea"/>
                        </a:rPr>
                        <a:t>円</a:t>
                      </a:r>
                      <a:r>
                        <a:rPr kumimoji="1" lang="en-US" altLang="ja-JP" sz="1050" b="0" u="none" strike="noStrike" kern="1200" cap="none" spc="0" normalizeH="0" baseline="0" noProof="0" dirty="0">
                          <a:ln>
                            <a:noFill/>
                          </a:ln>
                          <a:solidFill>
                            <a:srgbClr val="0D0D0D"/>
                          </a:solidFill>
                          <a:effectLst/>
                          <a:uLnTx/>
                          <a:uFillTx/>
                          <a:latin typeface="+mn-ea"/>
                          <a:ea typeface="+mn-ea"/>
                        </a:rPr>
                        <a:t>/</a:t>
                      </a:r>
                      <a:r>
                        <a:rPr kumimoji="1" lang="ja-JP" altLang="en-US" sz="1050" b="0" u="none" strike="noStrike" kern="1200" cap="none" spc="0" normalizeH="0" baseline="0" noProof="0" dirty="0">
                          <a:ln>
                            <a:noFill/>
                          </a:ln>
                          <a:solidFill>
                            <a:srgbClr val="0D0D0D"/>
                          </a:solidFill>
                          <a:effectLst/>
                          <a:uLnTx/>
                          <a:uFillTx/>
                          <a:latin typeface="+mn-ea"/>
                          <a:ea typeface="+mn-ea"/>
                        </a:rPr>
                        <a:t>日（ネット）／事前見積もり：不要／専用フォームからお申し込み</a:t>
                      </a:r>
                      <a:endParaRPr kumimoji="1" lang="en-US" altLang="ja-JP" sz="1050" b="0" u="none" strike="noStrike" kern="1200" cap="none" spc="0" normalizeH="0" baseline="0" noProof="0" dirty="0">
                        <a:ln>
                          <a:noFill/>
                        </a:ln>
                        <a:solidFill>
                          <a:srgbClr val="0D0D0D"/>
                        </a:solidFill>
                        <a:effectLst/>
                        <a:uLnTx/>
                        <a:uFillTx/>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rPr>
                        <a:t>※</a:t>
                      </a:r>
                      <a:r>
                        <a:rPr kumimoji="1" lang="ja-JP" altLang="en-US" sz="105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rPr>
                        <a:t>ただし、広告誘導を追加購入いただく場合無償となります</a:t>
                      </a:r>
                      <a:endParaRPr kumimoji="1" lang="en-US" altLang="ja-JP" sz="105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7839030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2BA4E44-FA07-CFA0-0E62-40502420EBF8}"/>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0B429674-AAAC-BA1D-167E-E3447AFAE28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8" name="テキスト プレースホルダー 3">
            <a:extLst>
              <a:ext uri="{FF2B5EF4-FFF2-40B4-BE49-F238E27FC236}">
                <a16:creationId xmlns:a16="http://schemas.microsoft.com/office/drawing/2014/main" id="{5D3C7099-F938-1507-CBD0-ED2474535817}"/>
              </a:ext>
            </a:extLst>
          </p:cNvPr>
          <p:cNvSpPr txBox="1">
            <a:spLocks/>
          </p:cNvSpPr>
          <p:nvPr/>
        </p:nvSpPr>
        <p:spPr>
          <a:xfrm>
            <a:off x="1880722"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3E"/>
                </a:solidFill>
                <a:effectLst/>
                <a:uLnTx/>
                <a:uFillTx/>
                <a:latin typeface="+mn-ea"/>
                <a:ea typeface="+mn-ea"/>
                <a:cs typeface="+mn-cs"/>
              </a:rPr>
              <a:t>スペック詳細（テンプレ型）</a:t>
            </a:r>
            <a:endParaRPr kumimoji="1" lang="ja-JP" altLang="en-US" sz="1600" b="1" i="0" u="none" strike="noStrike" kern="1200" cap="none" spc="0" normalizeH="0" baseline="0" noProof="0" dirty="0">
              <a:ln>
                <a:noFill/>
              </a:ln>
              <a:solidFill>
                <a:srgbClr val="00003E"/>
              </a:solidFill>
              <a:effectLst/>
              <a:uLnTx/>
              <a:uFillTx/>
              <a:latin typeface="+mn-ea"/>
              <a:ea typeface="+mn-ea"/>
              <a:cs typeface="+mn-cs"/>
            </a:endParaRPr>
          </a:p>
        </p:txBody>
      </p:sp>
      <p:graphicFrame>
        <p:nvGraphicFramePr>
          <p:cNvPr id="7" name="表 6"/>
          <p:cNvGraphicFramePr>
            <a:graphicFrameLocks noGrp="1"/>
          </p:cNvGraphicFramePr>
          <p:nvPr>
            <p:extLst>
              <p:ext uri="{D42A27DB-BD31-4B8C-83A1-F6EECF244321}">
                <p14:modId xmlns:p14="http://schemas.microsoft.com/office/powerpoint/2010/main" val="3780030054"/>
              </p:ext>
            </p:extLst>
          </p:nvPr>
        </p:nvGraphicFramePr>
        <p:xfrm>
          <a:off x="662305" y="971981"/>
          <a:ext cx="11011849" cy="5479850"/>
        </p:xfrm>
        <a:graphic>
          <a:graphicData uri="http://schemas.openxmlformats.org/drawingml/2006/table">
            <a:tbl>
              <a:tblPr firstRow="1" bandRow="1"/>
              <a:tblGrid>
                <a:gridCol w="1544412">
                  <a:extLst>
                    <a:ext uri="{9D8B030D-6E8A-4147-A177-3AD203B41FA5}">
                      <a16:colId xmlns:a16="http://schemas.microsoft.com/office/drawing/2014/main" val="20000"/>
                    </a:ext>
                  </a:extLst>
                </a:gridCol>
                <a:gridCol w="9467437">
                  <a:extLst>
                    <a:ext uri="{9D8B030D-6E8A-4147-A177-3AD203B41FA5}">
                      <a16:colId xmlns:a16="http://schemas.microsoft.com/office/drawing/2014/main" val="20001"/>
                    </a:ext>
                  </a:extLst>
                </a:gridCol>
              </a:tblGrid>
              <a:tr h="792088">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タイアップへの</a:t>
                      </a:r>
                      <a:endParaRPr kumimoji="1" lang="en-US" altLang="ja-JP" sz="1050" b="0" i="0" dirty="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誘導枠</a:t>
                      </a:r>
                      <a:endParaRPr kumimoji="1" lang="en-US" altLang="ja-JP" sz="1050" b="0" i="0" dirty="0">
                        <a:solidFill>
                          <a:schemeClr val="bg1"/>
                        </a:solidFill>
                        <a:latin typeface="+mn-ea"/>
                        <a:ea typeface="+mn-ea"/>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kumimoji="1" lang="en-US" altLang="ja-JP" sz="1050" b="0" i="0" u="none" strike="noStrike" kern="1200" dirty="0">
                          <a:solidFill>
                            <a:srgbClr val="0D0D0D"/>
                          </a:solidFill>
                          <a:latin typeface="+mn-ea"/>
                          <a:ea typeface="メイリオ"/>
                          <a:cs typeface="Meiryo UI" pitchFamily="50" charset="-128"/>
                        </a:rPr>
                        <a:t>Yahoo!</a:t>
                      </a:r>
                      <a:r>
                        <a:rPr kumimoji="1" lang="ja-JP" altLang="en-US" sz="1050" b="0" i="0" u="none" strike="noStrike" kern="1200" dirty="0">
                          <a:solidFill>
                            <a:srgbClr val="0D0D0D"/>
                          </a:solidFill>
                          <a:latin typeface="+mn-ea"/>
                          <a:ea typeface="メイリオ"/>
                          <a:cs typeface="Meiryo UI" pitchFamily="50" charset="-128"/>
                        </a:rPr>
                        <a:t>広告</a:t>
                      </a:r>
                      <a:r>
                        <a:rPr kumimoji="1" lang="en-US" altLang="ja-JP" sz="1050" b="0" i="0" u="none" strike="noStrike" kern="1200" dirty="0">
                          <a:solidFill>
                            <a:srgbClr val="0D0D0D"/>
                          </a:solidFill>
                          <a:latin typeface="+mn-ea"/>
                          <a:ea typeface="メイリオ"/>
                          <a:cs typeface="Meiryo UI" pitchFamily="50" charset="-128"/>
                        </a:rPr>
                        <a:t>/</a:t>
                      </a:r>
                      <a:r>
                        <a:rPr kumimoji="1" lang="ja-JP" altLang="en-US" sz="1050" b="0" i="0" u="none" strike="noStrike" kern="1200" dirty="0">
                          <a:solidFill>
                            <a:srgbClr val="0D0D0D"/>
                          </a:solidFill>
                          <a:latin typeface="+mn-ea"/>
                          <a:ea typeface="メイリオ"/>
                          <a:cs typeface="Meiryo UI" pitchFamily="50" charset="-128"/>
                        </a:rPr>
                        <a:t>ディスプレイ広告（予約型／運用型）、</a:t>
                      </a:r>
                      <a:r>
                        <a:rPr lang="en-US" altLang="ja-JP" sz="1050" dirty="0">
                          <a:solidFill>
                            <a:srgbClr val="0D0D0D"/>
                          </a:solidFill>
                        </a:rPr>
                        <a:t>LINE</a:t>
                      </a:r>
                      <a:r>
                        <a:rPr lang="ja-JP" altLang="en-US" sz="1050" dirty="0">
                          <a:solidFill>
                            <a:srgbClr val="0D0D0D"/>
                          </a:solidFill>
                        </a:rPr>
                        <a:t>の広告商品（</a:t>
                      </a:r>
                      <a:r>
                        <a:rPr lang="en-US" altLang="ja-JP" sz="1050" dirty="0">
                          <a:solidFill>
                            <a:srgbClr val="0D0D0D"/>
                          </a:solidFill>
                        </a:rPr>
                        <a:t>LINE</a:t>
                      </a:r>
                      <a:r>
                        <a:rPr lang="ja-JP" altLang="en-US" sz="1050" dirty="0">
                          <a:solidFill>
                            <a:srgbClr val="0D0D0D"/>
                          </a:solidFill>
                        </a:rPr>
                        <a:t>広告、</a:t>
                      </a:r>
                      <a:r>
                        <a:rPr lang="en-US" altLang="ja-JP" sz="1050" dirty="0">
                          <a:solidFill>
                            <a:srgbClr val="0D0D0D"/>
                          </a:solidFill>
                        </a:rPr>
                        <a:t>Talk</a:t>
                      </a:r>
                      <a:r>
                        <a:rPr lang="ja-JP" altLang="en-US" sz="1050" dirty="0">
                          <a:solidFill>
                            <a:srgbClr val="0D0D0D"/>
                          </a:solidFill>
                        </a:rPr>
                        <a:t> </a:t>
                      </a:r>
                      <a:r>
                        <a:rPr lang="en-US" altLang="ja-JP" sz="1050" dirty="0">
                          <a:solidFill>
                            <a:srgbClr val="0D0D0D"/>
                          </a:solidFill>
                        </a:rPr>
                        <a:t>Head</a:t>
                      </a:r>
                      <a:r>
                        <a:rPr lang="ja-JP" altLang="en-US" sz="1050" dirty="0">
                          <a:solidFill>
                            <a:srgbClr val="0D0D0D"/>
                          </a:solidFill>
                        </a:rPr>
                        <a:t> </a:t>
                      </a:r>
                      <a:r>
                        <a:rPr lang="en-US" altLang="ja-JP" sz="1050" dirty="0">
                          <a:solidFill>
                            <a:srgbClr val="0D0D0D"/>
                          </a:solidFill>
                        </a:rPr>
                        <a:t>View</a:t>
                      </a:r>
                      <a:r>
                        <a:rPr lang="ja-JP" altLang="en-US" sz="1050" dirty="0">
                          <a:solidFill>
                            <a:srgbClr val="0D0D0D"/>
                          </a:solidFill>
                        </a:rPr>
                        <a:t>、</a:t>
                      </a:r>
                      <a:r>
                        <a:rPr lang="en-US" altLang="ja-JP" sz="1050" dirty="0">
                          <a:solidFill>
                            <a:srgbClr val="0D0D0D"/>
                          </a:solidFill>
                        </a:rPr>
                        <a:t>NEWS</a:t>
                      </a:r>
                      <a:r>
                        <a:rPr lang="ja-JP" altLang="en-US" sz="1050" dirty="0">
                          <a:solidFill>
                            <a:srgbClr val="0D0D0D"/>
                          </a:solidFill>
                        </a:rPr>
                        <a:t> </a:t>
                      </a:r>
                      <a:r>
                        <a:rPr lang="en-US" altLang="ja-JP" sz="1050" dirty="0">
                          <a:solidFill>
                            <a:srgbClr val="0D0D0D"/>
                          </a:solidFill>
                        </a:rPr>
                        <a:t>TOP</a:t>
                      </a:r>
                      <a:r>
                        <a:rPr lang="ja-JP" altLang="en-US" sz="1050" dirty="0">
                          <a:solidFill>
                            <a:srgbClr val="0D0D0D"/>
                          </a:solidFill>
                        </a:rPr>
                        <a:t> </a:t>
                      </a:r>
                      <a:r>
                        <a:rPr lang="en-US" altLang="ja-JP" sz="1050" dirty="0">
                          <a:solidFill>
                            <a:srgbClr val="0D0D0D"/>
                          </a:solidFill>
                        </a:rPr>
                        <a:t>AD</a:t>
                      </a:r>
                      <a:r>
                        <a:rPr lang="ja-JP" altLang="en-US" sz="1050" dirty="0">
                          <a:solidFill>
                            <a:srgbClr val="0D0D0D"/>
                          </a:solidFill>
                        </a:rPr>
                        <a:t>）</a:t>
                      </a:r>
                      <a:r>
                        <a:rPr kumimoji="1" lang="ja-JP" altLang="en-US" sz="1050" b="0" i="0" u="none" strike="noStrike" kern="1200" dirty="0">
                          <a:solidFill>
                            <a:srgbClr val="0D0D0D"/>
                          </a:solidFill>
                          <a:latin typeface="+mn-ea"/>
                          <a:ea typeface="メイリオ"/>
                          <a:cs typeface="Meiryo UI" pitchFamily="50" charset="-128"/>
                        </a:rPr>
                        <a:t>から自由選択</a:t>
                      </a:r>
                      <a:endParaRPr kumimoji="1" lang="en-US" altLang="ja-JP" sz="1050" b="0" i="0" u="none" strike="noStrike" kern="1200" dirty="0">
                        <a:solidFill>
                          <a:srgbClr val="0D0D0D"/>
                        </a:solidFill>
                        <a:latin typeface="+mn-ea"/>
                        <a:ea typeface="メイリオ"/>
                        <a:cs typeface="Meiryo UI" pitchFamily="50" charset="-128"/>
                      </a:endParaRPr>
                    </a:p>
                    <a:p>
                      <a:pPr marL="179388" indent="-179388" algn="l" fontAlgn="ctr">
                        <a:buClr>
                          <a:srgbClr val="687080"/>
                        </a:buClr>
                        <a:buFont typeface="Wingdings" pitchFamily="2" charset="2"/>
                        <a:buNone/>
                      </a:pPr>
                      <a:r>
                        <a:rPr lang="en-US" altLang="ja-JP" sz="1050" b="0" i="0" u="none" strike="noStrike" dirty="0">
                          <a:solidFill>
                            <a:srgbClr val="0D0D0D"/>
                          </a:solidFill>
                          <a:latin typeface="+mn-ea"/>
                          <a:ea typeface="+mn-ea"/>
                          <a:cs typeface="Meiryo UI" pitchFamily="50" charset="-128"/>
                        </a:rPr>
                        <a:t>※</a:t>
                      </a:r>
                      <a:r>
                        <a:rPr lang="ja-JP" altLang="en-US" sz="1050" b="0" i="0" u="none" strike="noStrike" dirty="0">
                          <a:solidFill>
                            <a:srgbClr val="0D0D0D"/>
                          </a:solidFill>
                          <a:latin typeface="+mn-ea"/>
                          <a:ea typeface="+mn-ea"/>
                          <a:cs typeface="Meiryo UI" pitchFamily="50" charset="-128"/>
                        </a:rPr>
                        <a:t>クリエイティブの制作は、代理店様・広告主様、または</a:t>
                      </a:r>
                      <a:r>
                        <a:rPr lang="en-US" altLang="ja-JP" sz="1050" spc="-5" dirty="0">
                          <a:solidFill>
                            <a:srgbClr val="0D0D0D"/>
                          </a:solidFill>
                          <a:latin typeface="メイリオ"/>
                          <a:cs typeface="メイリオ"/>
                        </a:rPr>
                        <a:t>LINE</a:t>
                      </a:r>
                      <a:r>
                        <a:rPr lang="ja-JP" altLang="en-US" sz="1050" b="0" i="0" u="none" strike="noStrike" dirty="0">
                          <a:solidFill>
                            <a:srgbClr val="0D0D0D"/>
                          </a:solidFill>
                          <a:latin typeface="+mn-ea"/>
                          <a:ea typeface="+mn-ea"/>
                          <a:cs typeface="Meiryo UI" pitchFamily="50" charset="-128"/>
                        </a:rPr>
                        <a:t>ヤフーにて行います</a:t>
                      </a:r>
                      <a:endParaRPr lang="en-US" altLang="ja-JP" sz="1050" b="0" i="0" u="none" strike="noStrike" dirty="0">
                        <a:solidFill>
                          <a:srgbClr val="0D0D0D"/>
                        </a:solidFill>
                        <a:latin typeface="+mn-ea"/>
                        <a:ea typeface="+mn-ea"/>
                        <a:cs typeface="Meiryo UI" pitchFamily="50" charset="-128"/>
                      </a:endParaRPr>
                    </a:p>
                    <a:p>
                      <a:pPr marL="179388" indent="-179388" algn="l" fontAlgn="ctr">
                        <a:buClr>
                          <a:srgbClr val="687080"/>
                        </a:buClr>
                        <a:buFont typeface="Wingdings" pitchFamily="2" charset="2"/>
                        <a:buNone/>
                      </a:pPr>
                      <a:r>
                        <a:rPr lang="ja-JP" altLang="en-US" sz="1050" b="0" i="0" u="none" strike="noStrike" dirty="0">
                          <a:solidFill>
                            <a:srgbClr val="0D0D0D"/>
                          </a:solidFill>
                          <a:latin typeface="+mn-ea"/>
                          <a:ea typeface="+mn-ea"/>
                          <a:cs typeface="Meiryo UI" pitchFamily="50" charset="-128"/>
                        </a:rPr>
                        <a:t>　</a:t>
                      </a:r>
                      <a:r>
                        <a:rPr lang="en-US" altLang="ja-JP" sz="1050" spc="-5" dirty="0">
                          <a:solidFill>
                            <a:srgbClr val="0D0D0D"/>
                          </a:solidFill>
                          <a:latin typeface="メイリオ"/>
                          <a:cs typeface="メイリオ"/>
                        </a:rPr>
                        <a:t>LINE</a:t>
                      </a:r>
                      <a:r>
                        <a:rPr lang="ja-JP" altLang="en-US" sz="1050" b="0" i="0" u="none" strike="noStrike" dirty="0">
                          <a:solidFill>
                            <a:srgbClr val="0D0D0D"/>
                          </a:solidFill>
                          <a:latin typeface="+mn-ea"/>
                          <a:ea typeface="+mn-ea"/>
                          <a:cs typeface="Meiryo UI" pitchFamily="50" charset="-128"/>
                        </a:rPr>
                        <a:t>ヤフーで制作の場合、静止画限定で最大</a:t>
                      </a:r>
                      <a:r>
                        <a:rPr lang="en-US" altLang="ja-JP" sz="1050" b="0" i="0" u="none" strike="noStrike" dirty="0">
                          <a:solidFill>
                            <a:srgbClr val="0D0D0D"/>
                          </a:solidFill>
                          <a:latin typeface="+mn-ea"/>
                          <a:ea typeface="+mn-ea"/>
                          <a:cs typeface="Meiryo UI" pitchFamily="50" charset="-128"/>
                        </a:rPr>
                        <a:t>6</a:t>
                      </a:r>
                      <a:r>
                        <a:rPr lang="ja-JP" altLang="en-US" sz="1050" b="0" i="0" u="none" strike="noStrike" dirty="0">
                          <a:solidFill>
                            <a:srgbClr val="0D0D0D"/>
                          </a:solidFill>
                          <a:latin typeface="+mn-ea"/>
                          <a:ea typeface="+mn-ea"/>
                          <a:cs typeface="Meiryo UI" pitchFamily="50" charset="-128"/>
                        </a:rPr>
                        <a:t>本（</a:t>
                      </a:r>
                      <a:r>
                        <a:rPr lang="en-US" altLang="ja-JP" sz="1050" b="0" i="0" u="none" strike="noStrike" dirty="0">
                          <a:solidFill>
                            <a:srgbClr val="0D0D0D"/>
                          </a:solidFill>
                          <a:latin typeface="+mn-ea"/>
                          <a:ea typeface="+mn-ea"/>
                          <a:cs typeface="Meiryo UI" pitchFamily="50" charset="-128"/>
                        </a:rPr>
                        <a:t>2</a:t>
                      </a:r>
                      <a:r>
                        <a:rPr lang="ja-JP" altLang="en-US" sz="1050" b="0" i="0" u="none" strike="noStrike" dirty="0">
                          <a:solidFill>
                            <a:srgbClr val="0D0D0D"/>
                          </a:solidFill>
                          <a:latin typeface="+mn-ea"/>
                          <a:ea typeface="+mn-ea"/>
                          <a:cs typeface="Meiryo UI" pitchFamily="50" charset="-128"/>
                        </a:rPr>
                        <a:t>バリエーション</a:t>
                      </a:r>
                      <a:r>
                        <a:rPr lang="en-US" altLang="ja-JP" sz="1050" b="0" i="0" u="none" strike="noStrike" dirty="0">
                          <a:solidFill>
                            <a:srgbClr val="0D0D0D"/>
                          </a:solidFill>
                          <a:latin typeface="+mn-ea"/>
                          <a:ea typeface="+mn-ea"/>
                          <a:cs typeface="Meiryo UI" pitchFamily="50" charset="-128"/>
                        </a:rPr>
                        <a:t>×3</a:t>
                      </a:r>
                      <a:r>
                        <a:rPr lang="ja-JP" altLang="en-US" sz="1050" b="0" i="0" u="none" strike="noStrike" dirty="0">
                          <a:solidFill>
                            <a:srgbClr val="0D0D0D"/>
                          </a:solidFill>
                          <a:latin typeface="+mn-ea"/>
                          <a:ea typeface="+mn-ea"/>
                          <a:cs typeface="Meiryo UI" pitchFamily="50" charset="-128"/>
                        </a:rPr>
                        <a:t>サイズの組み合わせ）までとさせていただきます</a:t>
                      </a:r>
                      <a:endParaRPr lang="en-US" altLang="ja-JP" sz="1050" b="0" i="0" u="none" strike="noStrike" dirty="0">
                        <a:solidFill>
                          <a:srgbClr val="0D0D0D"/>
                        </a:solidFill>
                        <a:latin typeface="+mn-ea"/>
                        <a:ea typeface="+mn-ea"/>
                        <a:cs typeface="Meiryo UI" pitchFamily="50" charset="-128"/>
                      </a:endParaRPr>
                    </a:p>
                    <a:p>
                      <a:pPr marL="179388" indent="-179388" algn="l" fontAlgn="ctr">
                        <a:buClr>
                          <a:srgbClr val="687080"/>
                        </a:buClr>
                        <a:buFont typeface="Wingdings" pitchFamily="2" charset="2"/>
                        <a:buNone/>
                      </a:pPr>
                      <a:r>
                        <a:rPr lang="en-US" altLang="ja-JP" sz="1050" b="0" i="0" u="none" strike="noStrike" dirty="0">
                          <a:solidFill>
                            <a:srgbClr val="0D0D0D"/>
                          </a:solidFill>
                          <a:latin typeface="+mn-ea"/>
                          <a:ea typeface="+mn-ea"/>
                          <a:cs typeface="Meiryo UI" pitchFamily="50" charset="-128"/>
                        </a:rPr>
                        <a:t>※</a:t>
                      </a:r>
                      <a:r>
                        <a:rPr lang="ja-JP" altLang="en-US" sz="1050" b="0" i="0" u="none" strike="noStrike" dirty="0">
                          <a:solidFill>
                            <a:srgbClr val="0D0D0D"/>
                          </a:solidFill>
                          <a:latin typeface="+mn-ea"/>
                          <a:ea typeface="+mn-ea"/>
                          <a:cs typeface="Meiryo UI" pitchFamily="50" charset="-128"/>
                        </a:rPr>
                        <a:t>入稿、運用は代理店様・広告主様で行っていただきます</a:t>
                      </a:r>
                      <a:endParaRPr lang="en-US" altLang="ja-JP" sz="1050" b="0" i="0" u="none" strike="noStrike" dirty="0">
                        <a:solidFill>
                          <a:srgbClr val="0D0D0D"/>
                        </a:solidFill>
                        <a:latin typeface="+mn-ea"/>
                        <a:ea typeface="+mn-ea"/>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2"/>
                  </a:ext>
                </a:extLst>
              </a:tr>
              <a:tr h="877602">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タイアップ</a:t>
                      </a:r>
                      <a:endParaRPr kumimoji="1" lang="en-US" altLang="ja-JP" sz="1050" b="0" i="0" dirty="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ページ</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lang="ja-JP" altLang="en-US" sz="1050" dirty="0">
                          <a:solidFill>
                            <a:srgbClr val="0D0D0D"/>
                          </a:solidFill>
                          <a:latin typeface="メイリオ"/>
                          <a:ea typeface="メイリオ"/>
                          <a:cs typeface="メイリオ" panose="020B0604030504040204" pitchFamily="50" charset="-128"/>
                        </a:rPr>
                        <a:t>・掲載場所：</a:t>
                      </a:r>
                      <a:r>
                        <a:rPr lang="en-US" altLang="ja-JP" sz="1050" dirty="0">
                          <a:solidFill>
                            <a:srgbClr val="0D0D0D"/>
                          </a:solidFill>
                          <a:latin typeface="メイリオ"/>
                          <a:ea typeface="メイリオ"/>
                          <a:cs typeface="メイリオ" panose="020B0604030504040204" pitchFamily="50" charset="-128"/>
                        </a:rPr>
                        <a:t>LINE</a:t>
                      </a:r>
                      <a:r>
                        <a:rPr lang="ja-JP" altLang="en-US" sz="1050" dirty="0">
                          <a:solidFill>
                            <a:srgbClr val="0D0D0D"/>
                          </a:solidFill>
                          <a:latin typeface="メイリオ"/>
                          <a:ea typeface="メイリオ"/>
                          <a:cs typeface="メイリオ" panose="020B0604030504040204" pitchFamily="50" charset="-128"/>
                        </a:rPr>
                        <a:t>ヤフー特別企画 広告主様専用のページ</a:t>
                      </a:r>
                      <a:endParaRPr lang="en-US" altLang="ja-JP" sz="1050" dirty="0">
                        <a:solidFill>
                          <a:srgbClr val="0D0D0D"/>
                        </a:solidFill>
                        <a:latin typeface="メイリオ"/>
                        <a:ea typeface="メイリオ"/>
                        <a:cs typeface="メイリオ" panose="020B0604030504040204" pitchFamily="50" charset="-128"/>
                      </a:endParaRPr>
                    </a:p>
                    <a:p>
                      <a:pPr marL="0" indent="0">
                        <a:buNone/>
                      </a:pPr>
                      <a:r>
                        <a:rPr lang="ja-JP" altLang="en-US" sz="1050" dirty="0">
                          <a:solidFill>
                            <a:srgbClr val="0D0D0D"/>
                          </a:solidFill>
                          <a:latin typeface="メイリオ"/>
                          <a:ea typeface="メイリオ"/>
                          <a:cs typeface="メイリオ" panose="020B0604030504040204" pitchFamily="50" charset="-128"/>
                        </a:rPr>
                        <a:t>・デバイス：</a:t>
                      </a:r>
                      <a:r>
                        <a:rPr lang="en-US" altLang="ja-JP" sz="1050" dirty="0">
                          <a:solidFill>
                            <a:srgbClr val="0D0D0D"/>
                          </a:solidFill>
                          <a:latin typeface="メイリオ"/>
                          <a:ea typeface="メイリオ"/>
                          <a:cs typeface="メイリオ" panose="020B0604030504040204" pitchFamily="50" charset="-128"/>
                        </a:rPr>
                        <a:t>PC</a:t>
                      </a:r>
                      <a:r>
                        <a:rPr lang="ja-JP" altLang="en-US" sz="1050" dirty="0">
                          <a:solidFill>
                            <a:srgbClr val="0D0D0D"/>
                          </a:solidFill>
                          <a:latin typeface="メイリオ"/>
                          <a:ea typeface="メイリオ"/>
                          <a:cs typeface="メイリオ" panose="020B0604030504040204" pitchFamily="50" charset="-128"/>
                        </a:rPr>
                        <a:t>・スマートフォン</a:t>
                      </a:r>
                      <a:endParaRPr lang="en-US" altLang="ja-JP" sz="1050" dirty="0">
                        <a:solidFill>
                          <a:srgbClr val="0D0D0D"/>
                        </a:solidFill>
                        <a:latin typeface="メイリオ"/>
                        <a:ea typeface="メイリオ"/>
                        <a:cs typeface="メイリオ" panose="020B0604030504040204" pitchFamily="50" charset="-128"/>
                      </a:endParaRPr>
                    </a:p>
                    <a:p>
                      <a:pPr marL="0" indent="0">
                        <a:buNone/>
                      </a:pPr>
                      <a:r>
                        <a:rPr lang="ja-JP" altLang="en-US" sz="1050" dirty="0">
                          <a:solidFill>
                            <a:srgbClr val="0D0D0D"/>
                          </a:solidFill>
                          <a:latin typeface="メイリオ"/>
                          <a:ea typeface="メイリオ"/>
                          <a:cs typeface="メイリオ" panose="020B0604030504040204" pitchFamily="50" charset="-128"/>
                        </a:rPr>
                        <a:t>・ページ数：</a:t>
                      </a:r>
                      <a:r>
                        <a:rPr lang="en-US" altLang="ja-JP" sz="1050" dirty="0">
                          <a:solidFill>
                            <a:srgbClr val="0D0D0D"/>
                          </a:solidFill>
                          <a:latin typeface="メイリオ"/>
                          <a:ea typeface="メイリオ"/>
                          <a:cs typeface="メイリオ" panose="020B0604030504040204" pitchFamily="50" charset="-128"/>
                        </a:rPr>
                        <a:t>1</a:t>
                      </a:r>
                      <a:r>
                        <a:rPr lang="ja-JP" altLang="en-US" sz="1050" dirty="0">
                          <a:solidFill>
                            <a:srgbClr val="0D0D0D"/>
                          </a:solidFill>
                          <a:latin typeface="メイリオ"/>
                          <a:ea typeface="メイリオ"/>
                          <a:cs typeface="メイリオ" panose="020B0604030504040204" pitchFamily="50" charset="-128"/>
                        </a:rPr>
                        <a:t>ページ</a:t>
                      </a:r>
                      <a:endParaRPr lang="en-US" altLang="ja-JP" sz="1050" dirty="0">
                        <a:solidFill>
                          <a:srgbClr val="0D0D0D"/>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メイリオ"/>
                          <a:ea typeface="メイリオ"/>
                          <a:cs typeface="メイリオ" panose="020B0604030504040204" pitchFamily="50" charset="-128"/>
                        </a:rPr>
                        <a:t>・文字数：</a:t>
                      </a:r>
                      <a:r>
                        <a:rPr lang="en-US" altLang="ja-JP" sz="1050" dirty="0">
                          <a:solidFill>
                            <a:srgbClr val="0D0D0D"/>
                          </a:solidFill>
                          <a:latin typeface="メイリオ"/>
                          <a:ea typeface="メイリオ"/>
                          <a:cs typeface="メイリオ" panose="020B0604030504040204" pitchFamily="50" charset="-128"/>
                        </a:rPr>
                        <a:t>3,000</a:t>
                      </a:r>
                      <a:r>
                        <a:rPr lang="ja-JP" altLang="en-US" sz="1050" dirty="0">
                          <a:solidFill>
                            <a:srgbClr val="0D0D0D"/>
                          </a:solidFill>
                          <a:latin typeface="メイリオ"/>
                          <a:ea typeface="メイリオ"/>
                          <a:cs typeface="メイリオ" panose="020B0604030504040204" pitchFamily="50" charset="-128"/>
                        </a:rPr>
                        <a:t>文字程度</a:t>
                      </a:r>
                      <a:endParaRPr lang="en-US" altLang="ja-JP" sz="1050" dirty="0">
                        <a:solidFill>
                          <a:srgbClr val="0D0D0D"/>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メイリオ"/>
                          <a:ea typeface="メイリオ"/>
                          <a:cs typeface="メイリオ" panose="020B0604030504040204" pitchFamily="50" charset="-128"/>
                        </a:rPr>
                        <a:t>・更新：内容や回数などにより可否を判断させていただきます。また、別途費用が発生します。</a:t>
                      </a:r>
                      <a:endParaRPr lang="en-US" altLang="ja-JP" sz="1050" dirty="0">
                        <a:solidFill>
                          <a:srgbClr val="0D0D0D"/>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メイリオ"/>
                          <a:ea typeface="メイリオ"/>
                          <a:cs typeface="メイリオ" panose="020B0604030504040204" pitchFamily="50" charset="-128"/>
                        </a:rPr>
                        <a:t>・二次利用：可　</a:t>
                      </a:r>
                      <a:r>
                        <a:rPr lang="en-US" altLang="ja-JP" sz="1050" dirty="0">
                          <a:solidFill>
                            <a:srgbClr val="0D0D0D"/>
                          </a:solidFill>
                          <a:latin typeface="メイリオ"/>
                          <a:ea typeface="メイリオ"/>
                          <a:cs typeface="メイリオ" panose="020B0604030504040204" pitchFamily="50" charset="-128"/>
                        </a:rPr>
                        <a:t>※</a:t>
                      </a:r>
                      <a:r>
                        <a:rPr lang="ja-JP" altLang="en-US" sz="1050" dirty="0">
                          <a:solidFill>
                            <a:srgbClr val="0D0D0D"/>
                          </a:solidFill>
                          <a:latin typeface="メイリオ"/>
                          <a:ea typeface="メイリオ"/>
                          <a:cs typeface="メイリオ" panose="020B0604030504040204" pitchFamily="50" charset="-128"/>
                        </a:rPr>
                        <a:t>内容によっては不可とさせていただく場合があります</a:t>
                      </a:r>
                      <a:endParaRPr lang="en-US" altLang="ja-JP" sz="1050" dirty="0">
                        <a:solidFill>
                          <a:srgbClr val="0D0D0D"/>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メイリオ"/>
                          <a:ea typeface="メイリオ"/>
                          <a:cs typeface="メイリオ" panose="020B0604030504040204" pitchFamily="50" charset="-128"/>
                        </a:rPr>
                        <a:t>　　　　　　　　</a:t>
                      </a:r>
                      <a:r>
                        <a:rPr lang="en-US" altLang="ja-JP" sz="1050" dirty="0">
                          <a:solidFill>
                            <a:srgbClr val="0D0D0D"/>
                          </a:solidFill>
                          <a:latin typeface="メイリオ"/>
                          <a:ea typeface="メイリオ"/>
                          <a:cs typeface="メイリオ" panose="020B0604030504040204" pitchFamily="50" charset="-128"/>
                        </a:rPr>
                        <a:t>※</a:t>
                      </a:r>
                      <a:r>
                        <a:rPr lang="ja-JP" altLang="en-US" sz="1050" dirty="0">
                          <a:solidFill>
                            <a:srgbClr val="0D0D0D"/>
                          </a:solidFill>
                          <a:latin typeface="メイリオ"/>
                          <a:ea typeface="メイリオ"/>
                          <a:cs typeface="メイリオ" panose="020B0604030504040204" pitchFamily="50" charset="-128"/>
                        </a:rPr>
                        <a:t>利用費や条件を定めた契約を締結させていただきます</a:t>
                      </a:r>
                      <a:endParaRPr lang="en-US" altLang="ja-JP" sz="1050" dirty="0">
                        <a:solidFill>
                          <a:srgbClr val="0D0D0D"/>
                        </a:solidFill>
                        <a:latin typeface="メイリオ"/>
                        <a:ea typeface="メイリオ"/>
                        <a:cs typeface="メイリオ" panose="020B0604030504040204"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3"/>
                  </a:ext>
                </a:extLst>
              </a:tr>
              <a:tr h="1423358">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契約分類</a:t>
                      </a:r>
                      <a:endParaRPr kumimoji="1" lang="en-US" altLang="ja-JP" sz="1050" b="0" i="0" dirty="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1050" b="0" i="0" dirty="0">
                          <a:solidFill>
                            <a:schemeClr val="bg1"/>
                          </a:solidFill>
                          <a:latin typeface="+mn-ea"/>
                          <a:ea typeface="+mn-ea"/>
                          <a:cs typeface="Meiryo UI" pitchFamily="50" charset="-128"/>
                        </a:rPr>
                        <a:t>※</a:t>
                      </a:r>
                      <a:r>
                        <a:rPr kumimoji="1" lang="ja-JP" altLang="en-US" sz="1050" b="0" i="0" dirty="0">
                          <a:solidFill>
                            <a:schemeClr val="bg1"/>
                          </a:solidFill>
                          <a:latin typeface="+mn-ea"/>
                          <a:ea typeface="+mn-ea"/>
                          <a:cs typeface="Meiryo UI" pitchFamily="50" charset="-128"/>
                        </a:rPr>
                        <a:t>お申し込み時に選択</a:t>
                      </a:r>
                      <a:endParaRPr kumimoji="1" lang="en-US" altLang="ja-JP" sz="1050" b="0" i="0" dirty="0">
                        <a:solidFill>
                          <a:schemeClr val="bg1"/>
                        </a:solidFill>
                        <a:latin typeface="+mn-ea"/>
                        <a:ea typeface="+mn-ea"/>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メイリオ"/>
                          <a:ea typeface="メイリオ"/>
                          <a:cs typeface="メイリオ" panose="020B0604030504040204" pitchFamily="50" charset="-128"/>
                        </a:rPr>
                        <a:t>■タイアップページの制作・掲載</a:t>
                      </a:r>
                      <a:endParaRPr lang="en-US" altLang="ja-JP" sz="1050" dirty="0">
                        <a:solidFill>
                          <a:srgbClr val="0D0D0D"/>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メイリオ"/>
                          <a:ea typeface="メイリオ"/>
                          <a:cs typeface="メイリオ" panose="020B0604030504040204" pitchFamily="50" charset="-128"/>
                        </a:rPr>
                        <a:t>①契約分類：制作＋掲載</a:t>
                      </a:r>
                      <a:endParaRPr lang="en-US" altLang="ja-JP" sz="1050" dirty="0">
                        <a:solidFill>
                          <a:srgbClr val="0D0D0D"/>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メイリオ"/>
                          <a:ea typeface="メイリオ"/>
                          <a:cs typeface="メイリオ" panose="020B0604030504040204" pitchFamily="50" charset="-128"/>
                        </a:rPr>
                        <a:t>②契約サービス：</a:t>
                      </a:r>
                      <a:r>
                        <a:rPr lang="en-US" altLang="ja-JP" sz="1050" dirty="0">
                          <a:solidFill>
                            <a:srgbClr val="0D0D0D"/>
                          </a:solidFill>
                          <a:latin typeface="メイリオ"/>
                          <a:ea typeface="メイリオ"/>
                          <a:cs typeface="メイリオ" panose="020B0604030504040204" pitchFamily="50" charset="-128"/>
                        </a:rPr>
                        <a:t>【</a:t>
                      </a:r>
                      <a:r>
                        <a:rPr lang="ja-JP" altLang="en-US" sz="1050" dirty="0">
                          <a:solidFill>
                            <a:srgbClr val="0D0D0D"/>
                          </a:solidFill>
                          <a:latin typeface="メイリオ"/>
                          <a:ea typeface="メイリオ"/>
                          <a:cs typeface="メイリオ" panose="020B0604030504040204" pitchFamily="50" charset="-128"/>
                        </a:rPr>
                        <a:t>制作＋掲載</a:t>
                      </a:r>
                      <a:r>
                        <a:rPr lang="en-US" altLang="ja-JP" sz="1050" dirty="0">
                          <a:solidFill>
                            <a:srgbClr val="0D0D0D"/>
                          </a:solidFill>
                          <a:latin typeface="メイリオ"/>
                          <a:ea typeface="メイリオ"/>
                          <a:cs typeface="メイリオ" panose="020B0604030504040204" pitchFamily="50" charset="-128"/>
                        </a:rPr>
                        <a:t>】LINE</a:t>
                      </a:r>
                      <a:r>
                        <a:rPr lang="ja-JP" altLang="en-US" sz="1050" dirty="0">
                          <a:solidFill>
                            <a:srgbClr val="0D0D0D"/>
                          </a:solidFill>
                          <a:latin typeface="メイリオ"/>
                          <a:ea typeface="メイリオ"/>
                          <a:cs typeface="メイリオ" panose="020B0604030504040204" pitchFamily="50" charset="-128"/>
                        </a:rPr>
                        <a:t>ヤフー特別企画　タイアップ</a:t>
                      </a:r>
                      <a:endParaRPr lang="en-US" altLang="ja-JP" sz="1050" dirty="0">
                        <a:solidFill>
                          <a:srgbClr val="0D0D0D"/>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メイリオ"/>
                          <a:ea typeface="メイリオ"/>
                          <a:cs typeface="メイリオ" panose="020B0604030504040204" pitchFamily="50" charset="-128"/>
                        </a:rPr>
                        <a:t>③契約サービス詳細：</a:t>
                      </a:r>
                      <a:r>
                        <a:rPr lang="en-US" altLang="ja-JP" sz="1050" dirty="0">
                          <a:solidFill>
                            <a:srgbClr val="0D0D0D"/>
                          </a:solidFill>
                          <a:latin typeface="+mn-lt"/>
                          <a:ea typeface="+mn-ea"/>
                          <a:cs typeface="メイリオ" panose="020B0604030504040204" pitchFamily="50" charset="-128"/>
                        </a:rPr>
                        <a:t>LINE</a:t>
                      </a:r>
                      <a:r>
                        <a:rPr lang="ja-JP" altLang="en-US" sz="1050" dirty="0">
                          <a:solidFill>
                            <a:srgbClr val="0D0D0D"/>
                          </a:solidFill>
                          <a:latin typeface="+mn-lt"/>
                          <a:ea typeface="+mn-ea"/>
                          <a:cs typeface="メイリオ" panose="020B0604030504040204" pitchFamily="50" charset="-128"/>
                        </a:rPr>
                        <a:t>ヤフー特別企画　タイアップ　テンプレート型　制作・掲載費</a:t>
                      </a:r>
                      <a:endParaRPr lang="en-US" altLang="ja-JP" sz="1050" dirty="0">
                        <a:solidFill>
                          <a:srgbClr val="0D0D0D"/>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lt"/>
                          <a:ea typeface="+mn-ea"/>
                          <a:cs typeface="メイリオ" panose="020B0604030504040204" pitchFamily="50" charset="-128"/>
                        </a:rPr>
                        <a:t>■１か月超の期間での掲載延長</a:t>
                      </a:r>
                      <a:endParaRPr lang="en-US" altLang="ja-JP" sz="1050" dirty="0">
                        <a:solidFill>
                          <a:srgbClr val="0D0D0D"/>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lt"/>
                          <a:ea typeface="+mn-ea"/>
                          <a:cs typeface="メイリオ" panose="020B0604030504040204" pitchFamily="50" charset="-128"/>
                        </a:rPr>
                        <a:t>①契約分類：掲載</a:t>
                      </a:r>
                      <a:endParaRPr lang="en-US" altLang="ja-JP" sz="1050" dirty="0">
                        <a:solidFill>
                          <a:srgbClr val="0D0D0D"/>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lt"/>
                          <a:ea typeface="+mn-ea"/>
                          <a:cs typeface="メイリオ" panose="020B0604030504040204" pitchFamily="50" charset="-128"/>
                        </a:rPr>
                        <a:t>②契約サービス：</a:t>
                      </a:r>
                      <a:r>
                        <a:rPr lang="en-US" altLang="ja-JP" sz="1050" dirty="0">
                          <a:solidFill>
                            <a:srgbClr val="0D0D0D"/>
                          </a:solidFill>
                          <a:latin typeface="+mn-lt"/>
                          <a:ea typeface="+mn-ea"/>
                          <a:cs typeface="メイリオ" panose="020B0604030504040204" pitchFamily="50" charset="-128"/>
                        </a:rPr>
                        <a:t>【</a:t>
                      </a:r>
                      <a:r>
                        <a:rPr lang="ja-JP" altLang="en-US" sz="1050" dirty="0">
                          <a:solidFill>
                            <a:srgbClr val="0D0D0D"/>
                          </a:solidFill>
                          <a:latin typeface="+mn-lt"/>
                          <a:ea typeface="+mn-ea"/>
                          <a:cs typeface="メイリオ" panose="020B0604030504040204" pitchFamily="50" charset="-128"/>
                        </a:rPr>
                        <a:t>掲載</a:t>
                      </a:r>
                      <a:r>
                        <a:rPr lang="en-US" altLang="ja-JP" sz="1050" dirty="0">
                          <a:solidFill>
                            <a:srgbClr val="0D0D0D"/>
                          </a:solidFill>
                          <a:latin typeface="+mn-lt"/>
                          <a:ea typeface="+mn-ea"/>
                          <a:cs typeface="メイリオ" panose="020B0604030504040204" pitchFamily="50" charset="-128"/>
                        </a:rPr>
                        <a:t>】LINE</a:t>
                      </a:r>
                      <a:r>
                        <a:rPr lang="ja-JP" altLang="en-US" sz="1050" dirty="0">
                          <a:solidFill>
                            <a:srgbClr val="0D0D0D"/>
                          </a:solidFill>
                          <a:latin typeface="+mn-lt"/>
                          <a:ea typeface="+mn-ea"/>
                          <a:cs typeface="メイリオ" panose="020B0604030504040204" pitchFamily="50" charset="-128"/>
                        </a:rPr>
                        <a:t>ヤフー特別企画　タイアップ</a:t>
                      </a:r>
                      <a:endParaRPr lang="en-US" altLang="ja-JP" sz="1050" dirty="0">
                        <a:solidFill>
                          <a:srgbClr val="0D0D0D"/>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lt"/>
                          <a:ea typeface="+mn-ea"/>
                          <a:cs typeface="メイリオ" panose="020B0604030504040204" pitchFamily="50" charset="-128"/>
                        </a:rPr>
                        <a:t>③契約サービス詳細：</a:t>
                      </a:r>
                      <a:r>
                        <a:rPr lang="en-US" altLang="ja-JP" sz="1050" dirty="0">
                          <a:solidFill>
                            <a:srgbClr val="0D0D0D"/>
                          </a:solidFill>
                          <a:latin typeface="+mn-lt"/>
                          <a:ea typeface="+mn-ea"/>
                          <a:cs typeface="メイリオ" panose="020B0604030504040204" pitchFamily="50" charset="-128"/>
                        </a:rPr>
                        <a:t>LINE</a:t>
                      </a:r>
                      <a:r>
                        <a:rPr lang="ja-JP" altLang="en-US" sz="1050" dirty="0">
                          <a:solidFill>
                            <a:srgbClr val="0D0D0D"/>
                          </a:solidFill>
                          <a:latin typeface="+mn-lt"/>
                          <a:ea typeface="+mn-ea"/>
                          <a:cs typeface="メイリオ" panose="020B0604030504040204" pitchFamily="50" charset="-128"/>
                        </a:rPr>
                        <a:t>ヤフー特別企画　タイアップ　掲載延長費</a:t>
                      </a:r>
                      <a:endParaRPr lang="en-US" altLang="ja-JP" sz="1050" dirty="0">
                        <a:solidFill>
                          <a:srgbClr val="0D0D0D"/>
                        </a:solidFill>
                        <a:latin typeface="+mn-lt"/>
                        <a:ea typeface="+mn-ea"/>
                        <a:cs typeface="メイリオ" panose="020B0604030504040204"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247624747"/>
                  </a:ext>
                </a:extLst>
              </a:tr>
              <a:tr h="40006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dirty="0">
                          <a:solidFill>
                            <a:schemeClr val="bg1"/>
                          </a:solidFill>
                          <a:latin typeface="+mn-ea"/>
                          <a:ea typeface="+mn-ea"/>
                        </a:rPr>
                        <a:t>掲載期間</a:t>
                      </a:r>
                      <a:endParaRPr kumimoji="1" lang="ja-JP" altLang="en-US" sz="1050" b="0" i="0" dirty="0">
                        <a:solidFill>
                          <a:schemeClr val="bg1"/>
                        </a:solidFill>
                        <a:latin typeface="+mn-ea"/>
                        <a:ea typeface="+mn-ea"/>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ja-JP" altLang="en-US" sz="1050" dirty="0">
                          <a:solidFill>
                            <a:srgbClr val="0D0D0D"/>
                          </a:solidFill>
                          <a:latin typeface="メイリオ"/>
                          <a:ea typeface="メイリオ"/>
                          <a:cs typeface="Meiryo UI" panose="020B0604030504040204" pitchFamily="50" charset="-128"/>
                        </a:rPr>
                        <a:t>～</a:t>
                      </a:r>
                      <a:r>
                        <a:rPr lang="en-US" altLang="ja-JP" sz="1050" dirty="0">
                          <a:solidFill>
                            <a:srgbClr val="0D0D0D"/>
                          </a:solidFill>
                          <a:latin typeface="メイリオ"/>
                          <a:ea typeface="メイリオ"/>
                          <a:cs typeface="Meiryo UI" panose="020B0604030504040204" pitchFamily="50" charset="-128"/>
                        </a:rPr>
                        <a:t>1</a:t>
                      </a:r>
                      <a:r>
                        <a:rPr lang="ja-JP" altLang="en-US" sz="1050" dirty="0">
                          <a:solidFill>
                            <a:srgbClr val="0D0D0D"/>
                          </a:solidFill>
                          <a:latin typeface="メイリオ"/>
                          <a:ea typeface="メイリオ"/>
                          <a:cs typeface="Meiryo UI" panose="020B0604030504040204" pitchFamily="50" charset="-128"/>
                        </a:rPr>
                        <a:t>か月間</a:t>
                      </a:r>
                      <a:endParaRPr lang="en-US" altLang="ja-JP" sz="1050" dirty="0">
                        <a:solidFill>
                          <a:srgbClr val="0D0D0D"/>
                        </a:solidFill>
                        <a:latin typeface="メイリオ"/>
                        <a:ea typeface="メイリオ"/>
                        <a:cs typeface="Meiryo UI" panose="020B0604030504040204" pitchFamily="50" charset="-128"/>
                      </a:endParaRPr>
                    </a:p>
                    <a:p>
                      <a:r>
                        <a:rPr lang="en-US" altLang="ja-JP" sz="1050" dirty="0">
                          <a:solidFill>
                            <a:srgbClr val="0D0D0D"/>
                          </a:solidFill>
                          <a:latin typeface="メイリオ"/>
                          <a:ea typeface="メイリオ"/>
                          <a:cs typeface="Meiryo UI" panose="020B0604030504040204" pitchFamily="50" charset="-128"/>
                        </a:rPr>
                        <a:t>※</a:t>
                      </a:r>
                      <a:r>
                        <a:rPr lang="ja-JP" altLang="en-US" sz="1050" dirty="0">
                          <a:solidFill>
                            <a:srgbClr val="0D0D0D"/>
                          </a:solidFill>
                          <a:latin typeface="メイリオ"/>
                          <a:ea typeface="メイリオ"/>
                          <a:cs typeface="Meiryo UI" panose="020B0604030504040204" pitchFamily="50" charset="-128"/>
                        </a:rPr>
                        <a:t>タイアップページは、掲載開始日の前営業日までにアップします</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5"/>
                  </a:ext>
                </a:extLst>
              </a:tr>
              <a:tr h="1624895">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料金</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rgbClr val="0D0D0D"/>
                          </a:solidFill>
                          <a:effectLst/>
                          <a:uLnTx/>
                          <a:uFillTx/>
                          <a:latin typeface="+mn-lt"/>
                          <a:ea typeface="+mn-ea"/>
                        </a:rPr>
                        <a:t>■誘導広告</a:t>
                      </a:r>
                      <a:endParaRPr kumimoji="1" lang="en-US" altLang="ja-JP" sz="1050" b="0" u="none" strike="noStrike" kern="1200" cap="none" spc="0" normalizeH="0" baseline="0" noProof="0" dirty="0">
                        <a:ln>
                          <a:noFill/>
                        </a:ln>
                        <a:solidFill>
                          <a:srgbClr val="0D0D0D"/>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rgbClr val="0D0D0D"/>
                          </a:solidFill>
                          <a:effectLst/>
                          <a:uLnTx/>
                          <a:uFillTx/>
                          <a:latin typeface="+mn-lt"/>
                          <a:ea typeface="+mn-ea"/>
                        </a:rPr>
                        <a:t>400</a:t>
                      </a:r>
                      <a:r>
                        <a:rPr kumimoji="1" lang="ja-JP" altLang="en-US" sz="1050" b="0" u="none" strike="noStrike" kern="1200" cap="none" spc="0" normalizeH="0" baseline="0" noProof="0" dirty="0">
                          <a:ln>
                            <a:noFill/>
                          </a:ln>
                          <a:solidFill>
                            <a:srgbClr val="0D0D0D"/>
                          </a:solidFill>
                          <a:effectLst/>
                          <a:uLnTx/>
                          <a:uFillTx/>
                          <a:latin typeface="+mn-lt"/>
                          <a:ea typeface="+mn-ea"/>
                        </a:rPr>
                        <a:t>万円～（ネット） ／</a:t>
                      </a:r>
                      <a:r>
                        <a:rPr kumimoji="1" lang="en-US" altLang="ja-JP" sz="1050" b="0" i="0" u="none" strike="noStrike" kern="1200" dirty="0">
                          <a:solidFill>
                            <a:srgbClr val="0D0D0D"/>
                          </a:solidFill>
                          <a:latin typeface="+mn-ea"/>
                          <a:ea typeface="メイリオ"/>
                          <a:cs typeface="Meiryo UI" pitchFamily="50" charset="-128"/>
                        </a:rPr>
                        <a:t>Yahoo!</a:t>
                      </a:r>
                      <a:r>
                        <a:rPr kumimoji="1" lang="ja-JP" altLang="en-US" sz="1050" b="0" i="0" u="none" strike="noStrike" kern="1200" dirty="0">
                          <a:solidFill>
                            <a:srgbClr val="0D0D0D"/>
                          </a:solidFill>
                          <a:latin typeface="+mn-ea"/>
                          <a:ea typeface="メイリオ"/>
                          <a:cs typeface="Meiryo UI" pitchFamily="50" charset="-128"/>
                        </a:rPr>
                        <a:t>広告</a:t>
                      </a:r>
                      <a:r>
                        <a:rPr kumimoji="1" lang="en-US" altLang="ja-JP" sz="1050" b="0" i="0" u="none" strike="noStrike" kern="1200" dirty="0">
                          <a:solidFill>
                            <a:srgbClr val="0D0D0D"/>
                          </a:solidFill>
                          <a:latin typeface="+mn-ea"/>
                          <a:ea typeface="メイリオ"/>
                          <a:cs typeface="Meiryo UI" pitchFamily="50" charset="-128"/>
                        </a:rPr>
                        <a:t>/</a:t>
                      </a:r>
                      <a:r>
                        <a:rPr kumimoji="1" lang="ja-JP" altLang="en-US" sz="1050" b="0" i="0" u="none" strike="noStrike" kern="1200" dirty="0">
                          <a:solidFill>
                            <a:srgbClr val="0D0D0D"/>
                          </a:solidFill>
                          <a:latin typeface="+mn-ea"/>
                          <a:ea typeface="メイリオ"/>
                          <a:cs typeface="Meiryo UI" pitchFamily="50" charset="-128"/>
                        </a:rPr>
                        <a:t>ディスプレイ広告</a:t>
                      </a:r>
                      <a:r>
                        <a:rPr kumimoji="1" lang="ja-JP" altLang="en-US" sz="1050" b="0" u="none" strike="noStrike" kern="1200" cap="none" spc="0" normalizeH="0" baseline="0" noProof="0" dirty="0">
                          <a:ln>
                            <a:noFill/>
                          </a:ln>
                          <a:solidFill>
                            <a:srgbClr val="0D0D0D"/>
                          </a:solidFill>
                          <a:effectLst/>
                          <a:uLnTx/>
                          <a:uFillTx/>
                          <a:latin typeface="+mn-ea"/>
                          <a:ea typeface="メイリオ"/>
                          <a:cs typeface="+mn-cs"/>
                        </a:rPr>
                        <a:t>、</a:t>
                      </a:r>
                      <a:r>
                        <a:rPr kumimoji="1" lang="en-US" altLang="ja-JP" sz="1050" b="0" u="none" strike="noStrike" kern="1200" cap="none" spc="0" normalizeH="0" baseline="0" noProof="0" dirty="0">
                          <a:ln>
                            <a:noFill/>
                          </a:ln>
                          <a:solidFill>
                            <a:srgbClr val="0D0D0D"/>
                          </a:solidFill>
                          <a:effectLst/>
                          <a:uLnTx/>
                          <a:uFillTx/>
                          <a:latin typeface="+mn-ea"/>
                          <a:ea typeface="メイリオ"/>
                          <a:cs typeface="+mn-cs"/>
                        </a:rPr>
                        <a:t>LINE</a:t>
                      </a:r>
                      <a:r>
                        <a:rPr kumimoji="1" lang="ja-JP" altLang="en-US" sz="1050" b="0" u="none" strike="noStrike" kern="1200" cap="none" spc="0" normalizeH="0" baseline="0" noProof="0" dirty="0">
                          <a:ln>
                            <a:noFill/>
                          </a:ln>
                          <a:solidFill>
                            <a:srgbClr val="0D0D0D"/>
                          </a:solidFill>
                          <a:effectLst/>
                          <a:uLnTx/>
                          <a:uFillTx/>
                          <a:latin typeface="+mn-ea"/>
                          <a:ea typeface="メイリオ"/>
                          <a:cs typeface="+mn-cs"/>
                        </a:rPr>
                        <a:t>の各広告商品のツールからお申し込み</a:t>
                      </a:r>
                      <a:endParaRPr kumimoji="1" lang="en-US" altLang="ja-JP" sz="1050" b="0" u="none" strike="noStrike" kern="1200" cap="none" spc="0" normalizeH="0" baseline="0" noProof="0" dirty="0">
                        <a:ln>
                          <a:noFill/>
                        </a:ln>
                        <a:solidFill>
                          <a:srgbClr val="0D0D0D"/>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D0D0D"/>
                          </a:solidFill>
                          <a:effectLst/>
                          <a:uLnTx/>
                          <a:uFillTx/>
                          <a:latin typeface="メイリオ"/>
                          <a:ea typeface="メイリオ"/>
                          <a:cs typeface="メイリオ" panose="020B0604030504040204" pitchFamily="50" charset="-128"/>
                        </a:rPr>
                        <a:t>※</a:t>
                      </a:r>
                      <a:r>
                        <a:rPr kumimoji="1" lang="ja-JP" altLang="en-US" sz="1050" b="0" i="0" u="none" strike="noStrike" kern="1200" cap="none" spc="0" normalizeH="0" baseline="0" noProof="0" dirty="0">
                          <a:ln>
                            <a:noFill/>
                          </a:ln>
                          <a:solidFill>
                            <a:srgbClr val="0D0D0D"/>
                          </a:solidFill>
                          <a:effectLst/>
                          <a:uLnTx/>
                          <a:uFillTx/>
                          <a:latin typeface="メイリオ"/>
                          <a:ea typeface="メイリオ"/>
                          <a:cs typeface="メイリオ" panose="020B0604030504040204" pitchFamily="50" charset="-128"/>
                        </a:rPr>
                        <a:t>総額が</a:t>
                      </a:r>
                      <a:r>
                        <a:rPr kumimoji="1" lang="en-US" altLang="ja-JP" sz="1050" b="0" i="0" u="none" strike="noStrike" kern="1200" cap="none" spc="0" normalizeH="0" baseline="0" noProof="0" dirty="0">
                          <a:ln>
                            <a:noFill/>
                          </a:ln>
                          <a:solidFill>
                            <a:srgbClr val="0D0D0D"/>
                          </a:solidFill>
                          <a:effectLst/>
                          <a:uLnTx/>
                          <a:uFillTx/>
                          <a:latin typeface="メイリオ"/>
                          <a:ea typeface="メイリオ"/>
                          <a:cs typeface="メイリオ" panose="020B0604030504040204" pitchFamily="50" charset="-128"/>
                        </a:rPr>
                        <a:t>400</a:t>
                      </a:r>
                      <a:r>
                        <a:rPr kumimoji="1" lang="ja-JP" altLang="en-US" sz="1050" b="0" i="0" u="none" strike="noStrike" kern="1200" cap="none" spc="0" normalizeH="0" baseline="0" noProof="0" dirty="0">
                          <a:ln>
                            <a:noFill/>
                          </a:ln>
                          <a:solidFill>
                            <a:srgbClr val="0D0D0D"/>
                          </a:solidFill>
                          <a:effectLst/>
                          <a:uLnTx/>
                          <a:uFillTx/>
                          <a:latin typeface="メイリオ"/>
                          <a:ea typeface="メイリオ"/>
                          <a:cs typeface="メイリオ" panose="020B0604030504040204" pitchFamily="50" charset="-128"/>
                        </a:rPr>
                        <a:t>万円～（ネット）相当になるように商品を選定、組み合わせてお申し込みください</a:t>
                      </a:r>
                      <a:endParaRPr kumimoji="1" lang="en-US" altLang="ja-JP" sz="1050" b="0" i="0" u="none" strike="noStrike" kern="1200" cap="none" spc="0" normalizeH="0" baseline="0" noProof="0" dirty="0">
                        <a:ln>
                          <a:noFill/>
                        </a:ln>
                        <a:solidFill>
                          <a:srgbClr val="0D0D0D"/>
                        </a:solidFill>
                        <a:effectLst/>
                        <a:uLnTx/>
                        <a:uFillTx/>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D0D0D"/>
                          </a:solidFill>
                          <a:effectLst/>
                          <a:uLnTx/>
                          <a:uFillTx/>
                          <a:latin typeface="メイリオ"/>
                          <a:ea typeface="メイリオ"/>
                          <a:cs typeface="Meiryo UI" pitchFamily="50" charset="-128"/>
                        </a:rPr>
                        <a:t>※</a:t>
                      </a:r>
                      <a:r>
                        <a:rPr kumimoji="1" lang="en-US" altLang="ja-JP" sz="1050" b="0" i="0" u="none" strike="noStrike" kern="1200" dirty="0">
                          <a:solidFill>
                            <a:srgbClr val="0D0D0D"/>
                          </a:solidFill>
                          <a:latin typeface="+mn-ea"/>
                          <a:ea typeface="メイリオ"/>
                          <a:cs typeface="Meiryo UI" pitchFamily="50" charset="-128"/>
                        </a:rPr>
                        <a:t>Yahoo!</a:t>
                      </a:r>
                      <a:r>
                        <a:rPr kumimoji="1" lang="ja-JP" altLang="en-US" sz="1050" b="0" i="0" u="none" strike="noStrike" kern="1200" dirty="0">
                          <a:solidFill>
                            <a:srgbClr val="0D0D0D"/>
                          </a:solidFill>
                          <a:latin typeface="+mn-ea"/>
                          <a:ea typeface="メイリオ"/>
                          <a:cs typeface="Meiryo UI" pitchFamily="50" charset="-128"/>
                        </a:rPr>
                        <a:t>広告</a:t>
                      </a:r>
                      <a:r>
                        <a:rPr kumimoji="1" lang="en-US" altLang="ja-JP" sz="1050" b="0" i="0" u="none" strike="noStrike" kern="1200" dirty="0">
                          <a:solidFill>
                            <a:srgbClr val="0D0D0D"/>
                          </a:solidFill>
                          <a:latin typeface="+mn-ea"/>
                          <a:ea typeface="メイリオ"/>
                          <a:cs typeface="Meiryo UI" pitchFamily="50" charset="-128"/>
                        </a:rPr>
                        <a:t>/</a:t>
                      </a:r>
                      <a:r>
                        <a:rPr kumimoji="1" lang="ja-JP" altLang="en-US" sz="1050" b="0" i="0" u="none" strike="noStrike" kern="1200" dirty="0">
                          <a:solidFill>
                            <a:srgbClr val="0D0D0D"/>
                          </a:solidFill>
                          <a:latin typeface="+mn-ea"/>
                          <a:ea typeface="メイリオ"/>
                          <a:cs typeface="Meiryo UI" pitchFamily="50" charset="-128"/>
                        </a:rPr>
                        <a:t>ディスプレイ広告 予約型</a:t>
                      </a:r>
                      <a:r>
                        <a:rPr kumimoji="1" lang="ja-JP" altLang="en-US" sz="1050" b="0" i="0" u="none" strike="noStrike" kern="1200" cap="none" spc="0" normalizeH="0" baseline="0" noProof="0" dirty="0">
                          <a:ln>
                            <a:noFill/>
                          </a:ln>
                          <a:solidFill>
                            <a:srgbClr val="0D0D0D"/>
                          </a:solidFill>
                          <a:effectLst/>
                          <a:uLnTx/>
                          <a:uFillTx/>
                          <a:latin typeface="メイリオ"/>
                          <a:ea typeface="メイリオ"/>
                          <a:cs typeface="メイリオ" panose="020B0604030504040204" pitchFamily="50" charset="-128"/>
                        </a:rPr>
                        <a:t>、</a:t>
                      </a:r>
                      <a:r>
                        <a:rPr kumimoji="1" lang="en-US" altLang="ja-JP" sz="105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Talk</a:t>
                      </a:r>
                      <a:r>
                        <a:rPr kumimoji="1" lang="ja-JP" altLang="en-US" sz="105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 </a:t>
                      </a:r>
                      <a:r>
                        <a:rPr kumimoji="1" lang="en-US" altLang="ja-JP" sz="105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Head</a:t>
                      </a:r>
                      <a:r>
                        <a:rPr kumimoji="1" lang="ja-JP" altLang="en-US" sz="105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 </a:t>
                      </a:r>
                      <a:r>
                        <a:rPr kumimoji="1" lang="en-US" altLang="ja-JP" sz="105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View</a:t>
                      </a:r>
                      <a:r>
                        <a:rPr kumimoji="1" lang="ja-JP" altLang="en-US" sz="105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a:t>
                      </a:r>
                      <a:r>
                        <a:rPr kumimoji="1" lang="en-US" altLang="ja-JP" sz="105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NEWS</a:t>
                      </a:r>
                      <a:r>
                        <a:rPr kumimoji="1" lang="ja-JP" altLang="en-US" sz="105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 </a:t>
                      </a:r>
                      <a:r>
                        <a:rPr kumimoji="1" lang="en-US" altLang="ja-JP" sz="105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TOP</a:t>
                      </a:r>
                      <a:r>
                        <a:rPr kumimoji="1" lang="ja-JP" altLang="en-US" sz="105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 </a:t>
                      </a:r>
                      <a:r>
                        <a:rPr kumimoji="1" lang="en-US" altLang="ja-JP" sz="105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AD</a:t>
                      </a:r>
                      <a:r>
                        <a:rPr kumimoji="1" lang="ja-JP" altLang="en-US" sz="105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は代理店様手数料を除いた額で換算ください</a:t>
                      </a:r>
                      <a:endParaRPr kumimoji="1" lang="en-US" altLang="ja-JP" sz="1050" b="0" u="none" strike="noStrike" kern="1200" cap="none" spc="0" normalizeH="0" baseline="0" noProof="0" dirty="0">
                        <a:ln>
                          <a:noFill/>
                        </a:ln>
                        <a:solidFill>
                          <a:srgbClr val="0D0D0D"/>
                        </a:solidFill>
                        <a:effectLst/>
                        <a:uLnTx/>
                        <a:uFillTx/>
                        <a:latin typeface="メイリオ"/>
                        <a:ea typeface="メイリオ"/>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rgbClr val="0D0D0D"/>
                          </a:solidFill>
                          <a:effectLst/>
                          <a:uLnTx/>
                          <a:uFillTx/>
                          <a:latin typeface="+mn-lt"/>
                          <a:ea typeface="+mn-ea"/>
                        </a:rPr>
                        <a:t>■タイアップページの制作・掲載</a:t>
                      </a:r>
                      <a:endParaRPr kumimoji="1" lang="en-US" altLang="ja-JP" sz="1050" b="0" u="none" strike="noStrike" kern="1200" cap="none" spc="0" normalizeH="0" baseline="0" noProof="0" dirty="0">
                        <a:ln>
                          <a:noFill/>
                        </a:ln>
                        <a:solidFill>
                          <a:srgbClr val="0D0D0D"/>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rgbClr val="0D0D0D"/>
                          </a:solidFill>
                          <a:effectLst/>
                          <a:uLnTx/>
                          <a:uFillTx/>
                          <a:latin typeface="+mn-lt"/>
                          <a:ea typeface="+mn-ea"/>
                        </a:rPr>
                        <a:t>80</a:t>
                      </a:r>
                      <a:r>
                        <a:rPr kumimoji="1" lang="ja-JP" altLang="en-US" sz="1050" b="0" u="none" strike="noStrike" kern="1200" cap="none" spc="0" normalizeH="0" baseline="0" noProof="0" dirty="0">
                          <a:ln>
                            <a:noFill/>
                          </a:ln>
                          <a:solidFill>
                            <a:srgbClr val="0D0D0D"/>
                          </a:solidFill>
                          <a:effectLst/>
                          <a:uLnTx/>
                          <a:uFillTx/>
                          <a:latin typeface="+mn-lt"/>
                          <a:ea typeface="+mn-ea"/>
                        </a:rPr>
                        <a:t>万円～（ネット）／事前見積もり：必要／専用フォームからお申し込み</a:t>
                      </a:r>
                      <a:endParaRPr kumimoji="1" lang="en-US" altLang="ja-JP" sz="1050" b="0" u="none" strike="noStrike" kern="1200" cap="none" spc="0" normalizeH="0" baseline="0" noProof="0" dirty="0">
                        <a:ln>
                          <a:noFill/>
                        </a:ln>
                        <a:solidFill>
                          <a:srgbClr val="0D0D0D"/>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rgbClr val="0D0D0D"/>
                          </a:solidFill>
                          <a:effectLst/>
                          <a:uLnTx/>
                          <a:uFillTx/>
                          <a:latin typeface="メイリオ"/>
                          <a:ea typeface="メイリオ"/>
                        </a:rPr>
                        <a:t>※</a:t>
                      </a:r>
                      <a:r>
                        <a:rPr kumimoji="1" lang="ja-JP" altLang="en-US" sz="1050" b="0" u="none" strike="noStrike" kern="1200" cap="none" spc="0" normalizeH="0" baseline="0" noProof="0" dirty="0">
                          <a:ln>
                            <a:noFill/>
                          </a:ln>
                          <a:solidFill>
                            <a:srgbClr val="0D0D0D"/>
                          </a:solidFill>
                          <a:effectLst/>
                          <a:uLnTx/>
                          <a:uFillTx/>
                          <a:latin typeface="メイリオ"/>
                          <a:ea typeface="メイリオ"/>
                        </a:rPr>
                        <a:t>企画内容によって、別途費用が発生する場合があります</a:t>
                      </a:r>
                      <a:endParaRPr kumimoji="1" lang="en-US" altLang="ja-JP" sz="1050" b="0" u="none" strike="noStrike" kern="1200" cap="none" spc="0" normalizeH="0" baseline="0" noProof="0" dirty="0">
                        <a:ln>
                          <a:noFill/>
                        </a:ln>
                        <a:solidFill>
                          <a:srgbClr val="0D0D0D"/>
                        </a:solidFill>
                        <a:effectLst/>
                        <a:uLnTx/>
                        <a:uFillTx/>
                        <a:latin typeface="メイリオ"/>
                        <a:ea typeface="メイリオ"/>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0D0D0D"/>
                          </a:solidFill>
                          <a:effectLst/>
                          <a:uLnTx/>
                          <a:uFillTx/>
                          <a:latin typeface="+mn-lt"/>
                          <a:ea typeface="+mn-ea"/>
                          <a:cs typeface="メイリオ" panose="020B0604030504040204" pitchFamily="50" charset="-128"/>
                        </a:rPr>
                        <a:t>■１か月超の期間での掲載延長</a:t>
                      </a:r>
                      <a:endParaRPr kumimoji="1" lang="en-US" altLang="ja-JP" sz="1050" b="0" i="0" u="none" strike="noStrike" kern="1200" cap="none" spc="0" normalizeH="0" baseline="0" noProof="0" dirty="0">
                        <a:ln>
                          <a:noFill/>
                        </a:ln>
                        <a:solidFill>
                          <a:srgbClr val="0D0D0D"/>
                        </a:solidFill>
                        <a:effectLst/>
                        <a:uLnTx/>
                        <a:uFillTx/>
                        <a:latin typeface="+mn-lt"/>
                        <a:ea typeface="+mn-ea"/>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rgbClr val="0D0D0D"/>
                          </a:solidFill>
                          <a:effectLst/>
                          <a:uLnTx/>
                          <a:uFillTx/>
                          <a:latin typeface="メイリオ"/>
                          <a:ea typeface="メイリオ"/>
                        </a:rPr>
                        <a:t>3,000</a:t>
                      </a:r>
                      <a:r>
                        <a:rPr kumimoji="1" lang="ja-JP" altLang="en-US" sz="1050" b="0" u="none" strike="noStrike" kern="1200" cap="none" spc="0" normalizeH="0" baseline="0" noProof="0" dirty="0">
                          <a:ln>
                            <a:noFill/>
                          </a:ln>
                          <a:solidFill>
                            <a:srgbClr val="0D0D0D"/>
                          </a:solidFill>
                          <a:effectLst/>
                          <a:uLnTx/>
                          <a:uFillTx/>
                          <a:latin typeface="メイリオ"/>
                          <a:ea typeface="メイリオ"/>
                        </a:rPr>
                        <a:t>円</a:t>
                      </a:r>
                      <a:r>
                        <a:rPr kumimoji="1" lang="en-US" altLang="ja-JP" sz="1050" b="0" u="none" strike="noStrike" kern="1200" cap="none" spc="0" normalizeH="0" baseline="0" noProof="0" dirty="0">
                          <a:ln>
                            <a:noFill/>
                          </a:ln>
                          <a:solidFill>
                            <a:srgbClr val="0D0D0D"/>
                          </a:solidFill>
                          <a:effectLst/>
                          <a:uLnTx/>
                          <a:uFillTx/>
                          <a:latin typeface="メイリオ"/>
                          <a:ea typeface="メイリオ"/>
                        </a:rPr>
                        <a:t>/</a:t>
                      </a:r>
                      <a:r>
                        <a:rPr kumimoji="1" lang="ja-JP" altLang="en-US" sz="1050" b="0" u="none" strike="noStrike" kern="1200" cap="none" spc="0" normalizeH="0" baseline="0" noProof="0" dirty="0">
                          <a:ln>
                            <a:noFill/>
                          </a:ln>
                          <a:solidFill>
                            <a:srgbClr val="0D0D0D"/>
                          </a:solidFill>
                          <a:effectLst/>
                          <a:uLnTx/>
                          <a:uFillTx/>
                          <a:latin typeface="メイリオ"/>
                          <a:ea typeface="メイリオ"/>
                        </a:rPr>
                        <a:t>日（ネット）</a:t>
                      </a:r>
                      <a:r>
                        <a:rPr kumimoji="1" lang="ja-JP" altLang="en-US" sz="1050" b="0" u="none" strike="noStrike" kern="1200" cap="none" spc="0" normalizeH="0" baseline="0" noProof="0" dirty="0">
                          <a:ln>
                            <a:noFill/>
                          </a:ln>
                          <a:solidFill>
                            <a:srgbClr val="0D0D0D"/>
                          </a:solidFill>
                          <a:effectLst/>
                          <a:uLnTx/>
                          <a:uFillTx/>
                          <a:latin typeface="+mn-lt"/>
                          <a:ea typeface="+mn-ea"/>
                        </a:rPr>
                        <a:t>／事前見積もり：不要／専用フォームからお申し込み</a:t>
                      </a:r>
                      <a:endParaRPr kumimoji="1" lang="en-US" altLang="ja-JP" sz="1050" b="0" u="none" strike="noStrike" kern="1200" cap="none" spc="0" normalizeH="0" baseline="0" noProof="0" dirty="0">
                        <a:ln>
                          <a:noFill/>
                        </a:ln>
                        <a:solidFill>
                          <a:srgbClr val="0D0D0D"/>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D0D0D"/>
                          </a:solidFill>
                          <a:effectLst/>
                          <a:uLnTx/>
                          <a:uFillTx/>
                          <a:latin typeface="+mn-lt"/>
                          <a:ea typeface="+mn-ea"/>
                          <a:cs typeface="メイリオ" panose="020B0604030504040204" pitchFamily="50" charset="-128"/>
                        </a:rPr>
                        <a:t>※</a:t>
                      </a:r>
                      <a:r>
                        <a:rPr kumimoji="1" lang="ja-JP" altLang="en-US" sz="1050" b="0" i="0" u="none" strike="noStrike" kern="1200" cap="none" spc="0" normalizeH="0" baseline="0" noProof="0" dirty="0">
                          <a:ln>
                            <a:noFill/>
                          </a:ln>
                          <a:solidFill>
                            <a:srgbClr val="0D0D0D"/>
                          </a:solidFill>
                          <a:effectLst/>
                          <a:uLnTx/>
                          <a:uFillTx/>
                          <a:latin typeface="+mn-lt"/>
                          <a:ea typeface="+mn-ea"/>
                          <a:cs typeface="メイリオ" panose="020B0604030504040204" pitchFamily="50" charset="-128"/>
                        </a:rPr>
                        <a:t>ただし、広告誘導を追加購入いただく場合無償となります</a:t>
                      </a:r>
                      <a:endParaRPr kumimoji="1" lang="en-US" altLang="ja-JP" sz="1050" b="0" i="0" u="none" strike="noStrike" kern="1200" cap="none" spc="0" normalizeH="0" baseline="0" noProof="0" dirty="0">
                        <a:ln>
                          <a:noFill/>
                        </a:ln>
                        <a:solidFill>
                          <a:srgbClr val="0D0D0D"/>
                        </a:solidFill>
                        <a:effectLst/>
                        <a:uLnTx/>
                        <a:uFillTx/>
                        <a:latin typeface="+mn-lt"/>
                        <a:ea typeface="+mn-ea"/>
                        <a:cs typeface="メイリオ" panose="020B0604030504040204"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7383615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2BA4E44-FA07-CFA0-0E62-40502420EBF8}"/>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0B429674-AAAC-BA1D-167E-E3447AFAE28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8" name="テキスト プレースホルダー 3">
            <a:extLst>
              <a:ext uri="{FF2B5EF4-FFF2-40B4-BE49-F238E27FC236}">
                <a16:creationId xmlns:a16="http://schemas.microsoft.com/office/drawing/2014/main" id="{5D3C7099-F938-1507-CBD0-ED2474535817}"/>
              </a:ext>
            </a:extLst>
          </p:cNvPr>
          <p:cNvSpPr txBox="1">
            <a:spLocks/>
          </p:cNvSpPr>
          <p:nvPr/>
        </p:nvSpPr>
        <p:spPr>
          <a:xfrm>
            <a:off x="1880722"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rPr>
              <a:t>スペック詳細（プラン共通）</a:t>
            </a:r>
            <a:endParaRPr kumimoji="1" lang="ja-JP" altLang="en-US" sz="16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endParaRPr>
          </a:p>
        </p:txBody>
      </p:sp>
      <p:graphicFrame>
        <p:nvGraphicFramePr>
          <p:cNvPr id="2" name="表 1"/>
          <p:cNvGraphicFramePr>
            <a:graphicFrameLocks noGrp="1"/>
          </p:cNvGraphicFramePr>
          <p:nvPr>
            <p:extLst>
              <p:ext uri="{D42A27DB-BD31-4B8C-83A1-F6EECF244321}">
                <p14:modId xmlns:p14="http://schemas.microsoft.com/office/powerpoint/2010/main" val="3001989368"/>
              </p:ext>
            </p:extLst>
          </p:nvPr>
        </p:nvGraphicFramePr>
        <p:xfrm>
          <a:off x="479425" y="1089025"/>
          <a:ext cx="11011849" cy="2707202"/>
        </p:xfrm>
        <a:graphic>
          <a:graphicData uri="http://schemas.openxmlformats.org/drawingml/2006/table">
            <a:tbl>
              <a:tblPr firstRow="1" bandRow="1"/>
              <a:tblGrid>
                <a:gridCol w="1544412">
                  <a:extLst>
                    <a:ext uri="{9D8B030D-6E8A-4147-A177-3AD203B41FA5}">
                      <a16:colId xmlns:a16="http://schemas.microsoft.com/office/drawing/2014/main" val="20000"/>
                    </a:ext>
                  </a:extLst>
                </a:gridCol>
                <a:gridCol w="9467437">
                  <a:extLst>
                    <a:ext uri="{9D8B030D-6E8A-4147-A177-3AD203B41FA5}">
                      <a16:colId xmlns:a16="http://schemas.microsoft.com/office/drawing/2014/main" val="20001"/>
                    </a:ext>
                  </a:extLst>
                </a:gridCol>
              </a:tblGrid>
              <a:tr h="851918">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メイリオ"/>
                          <a:ea typeface="メイリオ"/>
                          <a:cs typeface="Meiryo UI" pitchFamily="50" charset="-128"/>
                        </a:rPr>
                        <a:t>お申し込み期限</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rgbClr val="0D0D0D"/>
                          </a:solidFill>
                          <a:effectLst/>
                          <a:uLnTx/>
                          <a:uFillTx/>
                          <a:latin typeface="メイリオ"/>
                          <a:ea typeface="メイリオ"/>
                        </a:rPr>
                        <a:t>原則として、掲載開始の</a:t>
                      </a:r>
                      <a:r>
                        <a:rPr kumimoji="1" lang="en-US" altLang="ja-JP" sz="1050" b="0" u="none" strike="noStrike" kern="1200" cap="none" spc="0" normalizeH="0" baseline="0" noProof="0" dirty="0">
                          <a:ln>
                            <a:noFill/>
                          </a:ln>
                          <a:solidFill>
                            <a:srgbClr val="0D0D0D"/>
                          </a:solidFill>
                          <a:effectLst/>
                          <a:uLnTx/>
                          <a:uFillTx/>
                          <a:latin typeface="メイリオ"/>
                          <a:ea typeface="メイリオ"/>
                        </a:rPr>
                        <a:t>2</a:t>
                      </a:r>
                      <a:r>
                        <a:rPr kumimoji="1" lang="ja-JP" altLang="en-US" sz="1050" b="0" u="none" strike="noStrike" kern="1200" cap="none" spc="0" normalizeH="0" baseline="0" noProof="0" dirty="0">
                          <a:ln>
                            <a:noFill/>
                          </a:ln>
                          <a:solidFill>
                            <a:srgbClr val="0D0D0D"/>
                          </a:solidFill>
                          <a:effectLst/>
                          <a:uLnTx/>
                          <a:uFillTx/>
                          <a:latin typeface="メイリオ"/>
                          <a:ea typeface="メイリオ"/>
                        </a:rPr>
                        <a:t>カ月前までにお申し込みおよびオリエンテーションを完了ください</a:t>
                      </a:r>
                      <a:endParaRPr kumimoji="1" lang="en-US" altLang="ja-JP" sz="1050" b="0" u="none" strike="noStrike" kern="1200" cap="none" spc="0" normalizeH="0" baseline="0" noProof="0" dirty="0">
                        <a:ln>
                          <a:noFill/>
                        </a:ln>
                        <a:solidFill>
                          <a:srgbClr val="0D0D0D"/>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i="0" kern="1200" dirty="0">
                          <a:solidFill>
                            <a:srgbClr val="0D0D0D"/>
                          </a:solidFill>
                          <a:effectLst/>
                          <a:latin typeface="+mn-lt"/>
                          <a:ea typeface="+mn-ea"/>
                          <a:cs typeface="+mn-cs"/>
                        </a:rPr>
                        <a:t>※</a:t>
                      </a:r>
                      <a:r>
                        <a:rPr kumimoji="1" lang="ja-JP" altLang="en-US" sz="1050" b="0" i="0" kern="1200" dirty="0">
                          <a:solidFill>
                            <a:srgbClr val="0D0D0D"/>
                          </a:solidFill>
                          <a:effectLst/>
                          <a:latin typeface="+mn-lt"/>
                          <a:ea typeface="+mn-ea"/>
                          <a:cs typeface="+mn-cs"/>
                        </a:rPr>
                        <a:t>主にカスタマイズ型において、内容によって上記期限以前にお申し込みが必要となる場合があります</a:t>
                      </a:r>
                      <a:endParaRPr kumimoji="1" lang="en-US" altLang="ja-JP" sz="1050" b="0" i="0" kern="1200" dirty="0">
                        <a:solidFill>
                          <a:srgbClr val="0D0D0D"/>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rgbClr val="0D0D0D"/>
                          </a:solidFill>
                          <a:effectLst/>
                          <a:uLnTx/>
                          <a:uFillTx/>
                          <a:latin typeface="メイリオ"/>
                          <a:ea typeface="メイリオ"/>
                        </a:rPr>
                        <a:t>※</a:t>
                      </a:r>
                      <a:r>
                        <a:rPr kumimoji="1" lang="ja-JP" altLang="en-US" sz="1050" b="0" u="none" strike="noStrike" kern="1200" cap="none" spc="0" normalizeH="0" baseline="0" noProof="0" dirty="0">
                          <a:ln>
                            <a:noFill/>
                          </a:ln>
                          <a:solidFill>
                            <a:srgbClr val="0D0D0D"/>
                          </a:solidFill>
                          <a:effectLst/>
                          <a:uLnTx/>
                          <a:uFillTx/>
                          <a:latin typeface="メイリオ"/>
                          <a:ea typeface="メイリオ"/>
                        </a:rPr>
                        <a:t>同期間に掲載可能な案件数に制限を設けており、決定優先とさせていただいております</a:t>
                      </a:r>
                      <a:endParaRPr kumimoji="1" lang="en-US" altLang="ja-JP" sz="1050" b="0" u="none" strike="noStrike" kern="1200" cap="none" spc="0" normalizeH="0" baseline="0" noProof="0" dirty="0">
                        <a:ln>
                          <a:noFill/>
                        </a:ln>
                        <a:solidFill>
                          <a:srgbClr val="0D0D0D"/>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rgbClr val="0D0D0D"/>
                          </a:solidFill>
                          <a:effectLst/>
                          <a:uLnTx/>
                          <a:uFillTx/>
                          <a:latin typeface="メイリオ"/>
                          <a:ea typeface="メイリオ"/>
                        </a:rPr>
                        <a:t>※</a:t>
                      </a:r>
                      <a:r>
                        <a:rPr kumimoji="1" lang="ja-JP" altLang="en-US" sz="1050" b="0" u="none" strike="noStrike" kern="1200" cap="none" spc="0" normalizeH="0" baseline="0" noProof="0" dirty="0">
                          <a:ln>
                            <a:noFill/>
                          </a:ln>
                          <a:solidFill>
                            <a:srgbClr val="0D0D0D"/>
                          </a:solidFill>
                          <a:effectLst/>
                          <a:uLnTx/>
                          <a:uFillTx/>
                          <a:latin typeface="メイリオ"/>
                          <a:ea typeface="メイリオ"/>
                        </a:rPr>
                        <a:t>所定の方法によるお申し込み契約の成立後はキャンセルは不可となります</a:t>
                      </a:r>
                      <a:endParaRPr kumimoji="1" lang="en-US" altLang="ja-JP" sz="1050" b="0" u="none" strike="noStrike" kern="1200" cap="none" spc="0" normalizeH="0" baseline="0" noProof="0" dirty="0">
                        <a:ln>
                          <a:noFill/>
                        </a:ln>
                        <a:solidFill>
                          <a:srgbClr val="0D0D0D"/>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rgbClr val="0D0D0D"/>
                          </a:solidFill>
                          <a:effectLst/>
                          <a:uLnTx/>
                          <a:uFillTx/>
                          <a:latin typeface="メイリオ"/>
                          <a:ea typeface="メイリオ"/>
                        </a:rPr>
                        <a:t>※</a:t>
                      </a:r>
                      <a:r>
                        <a:rPr kumimoji="1" lang="ja-JP" altLang="en-US" sz="1050" b="0" u="none" strike="noStrike" kern="1200" cap="none" spc="0" normalizeH="0" baseline="0" noProof="0" dirty="0">
                          <a:ln>
                            <a:noFill/>
                          </a:ln>
                          <a:solidFill>
                            <a:srgbClr val="0D0D0D"/>
                          </a:solidFill>
                          <a:effectLst/>
                          <a:uLnTx/>
                          <a:uFillTx/>
                          <a:latin typeface="メイリオ"/>
                          <a:ea typeface="メイリオ"/>
                        </a:rPr>
                        <a:t>お申し込み時に掲載期間が未決定の場合は、別途、掲載開始日の</a:t>
                      </a:r>
                      <a:r>
                        <a:rPr kumimoji="1" lang="en-US" altLang="ja-JP" sz="1050" b="0" u="none" strike="noStrike" kern="1200" cap="none" spc="0" normalizeH="0" baseline="0" noProof="0" dirty="0">
                          <a:ln>
                            <a:noFill/>
                          </a:ln>
                          <a:solidFill>
                            <a:srgbClr val="0D0D0D"/>
                          </a:solidFill>
                          <a:effectLst/>
                          <a:uLnTx/>
                          <a:uFillTx/>
                          <a:latin typeface="メイリオ"/>
                          <a:ea typeface="メイリオ"/>
                        </a:rPr>
                        <a:t>5</a:t>
                      </a:r>
                      <a:r>
                        <a:rPr kumimoji="1" lang="ja-JP" altLang="en-US" sz="1050" b="0" u="none" strike="noStrike" kern="1200" cap="none" spc="0" normalizeH="0" baseline="0" noProof="0" dirty="0">
                          <a:ln>
                            <a:noFill/>
                          </a:ln>
                          <a:solidFill>
                            <a:srgbClr val="0D0D0D"/>
                          </a:solidFill>
                          <a:effectLst/>
                          <a:uLnTx/>
                          <a:uFillTx/>
                          <a:latin typeface="メイリオ"/>
                          <a:ea typeface="メイリオ"/>
                        </a:rPr>
                        <a:t>営業日前までに掲載期間のご連絡をメールでいただきます</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2"/>
                  </a:ext>
                </a:extLst>
              </a:tr>
              <a:tr h="486949">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dirty="0">
                          <a:solidFill>
                            <a:schemeClr val="bg1"/>
                          </a:solidFill>
                          <a:latin typeface="+mn-lt"/>
                          <a:ea typeface="+mn-ea"/>
                        </a:rPr>
                        <a:t>有効期限</a:t>
                      </a:r>
                      <a:endParaRPr kumimoji="1" lang="ja-JP" altLang="en-US" sz="1200" b="0" i="0" dirty="0">
                        <a:solidFill>
                          <a:schemeClr val="bg1"/>
                        </a:solidFill>
                        <a:latin typeface="メイリオ"/>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a:solidFill>
                            <a:srgbClr val="0D0D0D"/>
                          </a:solidFill>
                          <a:latin typeface="メイリオ"/>
                          <a:ea typeface="メイリオ"/>
                          <a:cs typeface="Meiryo UI" panose="020B0604030504040204" pitchFamily="50" charset="-128"/>
                        </a:rPr>
                        <a:t>2025</a:t>
                      </a:r>
                      <a:r>
                        <a:rPr lang="ja-JP" altLang="en-US" sz="1050" dirty="0">
                          <a:solidFill>
                            <a:srgbClr val="0D0D0D"/>
                          </a:solidFill>
                          <a:latin typeface="メイリオ"/>
                          <a:ea typeface="メイリオ"/>
                          <a:cs typeface="Meiryo UI" panose="020B0604030504040204" pitchFamily="50" charset="-128"/>
                        </a:rPr>
                        <a:t>年</a:t>
                      </a:r>
                      <a:r>
                        <a:rPr lang="en-US" altLang="ja-JP" sz="1050" dirty="0">
                          <a:solidFill>
                            <a:srgbClr val="0D0D0D"/>
                          </a:solidFill>
                          <a:latin typeface="メイリオ"/>
                          <a:ea typeface="メイリオ"/>
                          <a:cs typeface="Meiryo UI" panose="020B0604030504040204" pitchFamily="50" charset="-128"/>
                        </a:rPr>
                        <a:t>3</a:t>
                      </a:r>
                      <a:r>
                        <a:rPr lang="ja-JP" altLang="en-US" sz="1050" dirty="0">
                          <a:solidFill>
                            <a:srgbClr val="0D0D0D"/>
                          </a:solidFill>
                          <a:latin typeface="メイリオ"/>
                          <a:ea typeface="メイリオ"/>
                          <a:cs typeface="Meiryo UI" panose="020B0604030504040204" pitchFamily="50" charset="-128"/>
                        </a:rPr>
                        <a:t>月</a:t>
                      </a:r>
                      <a:r>
                        <a:rPr lang="en-US" altLang="ja-JP" sz="1050" dirty="0">
                          <a:solidFill>
                            <a:srgbClr val="0D0D0D"/>
                          </a:solidFill>
                          <a:latin typeface="メイリオ"/>
                          <a:ea typeface="メイリオ"/>
                          <a:cs typeface="Meiryo UI" panose="020B0604030504040204" pitchFamily="50" charset="-128"/>
                        </a:rPr>
                        <a:t>31</a:t>
                      </a:r>
                      <a:r>
                        <a:rPr lang="ja-JP" altLang="en-US" sz="1050" dirty="0">
                          <a:solidFill>
                            <a:srgbClr val="0D0D0D"/>
                          </a:solidFill>
                          <a:latin typeface="メイリオ"/>
                          <a:ea typeface="メイリオ"/>
                          <a:cs typeface="Meiryo UI" panose="020B0604030504040204" pitchFamily="50" charset="-128"/>
                        </a:rPr>
                        <a:t>日掲載終了分</a:t>
                      </a:r>
                      <a:endParaRPr lang="ja-JP" altLang="en-US" sz="1050" dirty="0">
                        <a:solidFill>
                          <a:srgbClr val="0D0D0D"/>
                        </a:solidFill>
                        <a:latin typeface="メイリオ"/>
                        <a:ea typeface="メイリオ"/>
                        <a:cs typeface="Verdana" pitchFamily="34" charset="0"/>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3"/>
                  </a:ext>
                </a:extLst>
              </a:tr>
              <a:tr h="539261">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メイリオ"/>
                          <a:ea typeface="メイリオ"/>
                          <a:cs typeface="Meiryo UI" pitchFamily="50" charset="-128"/>
                        </a:rPr>
                        <a:t>レポート項目</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a:solidFill>
                            <a:srgbClr val="0D0D0D"/>
                          </a:solidFill>
                          <a:latin typeface="メイリオ"/>
                          <a:ea typeface="メイリオ"/>
                          <a:cs typeface="Verdana" pitchFamily="34" charset="0"/>
                        </a:rPr>
                        <a:t>PV</a:t>
                      </a:r>
                      <a:r>
                        <a:rPr lang="ja-JP" altLang="en-US" sz="1050" dirty="0" err="1">
                          <a:solidFill>
                            <a:srgbClr val="0D0D0D"/>
                          </a:solidFill>
                          <a:latin typeface="メイリオ"/>
                          <a:ea typeface="メイリオ"/>
                          <a:cs typeface="Verdana" pitchFamily="34" charset="0"/>
                        </a:rPr>
                        <a:t>、</a:t>
                      </a:r>
                      <a:r>
                        <a:rPr lang="en-US" altLang="ja-JP" sz="1050" dirty="0">
                          <a:solidFill>
                            <a:srgbClr val="0D0D0D"/>
                          </a:solidFill>
                          <a:latin typeface="メイリオ"/>
                          <a:ea typeface="メイリオ"/>
                          <a:cs typeface="Verdana" pitchFamily="34" charset="0"/>
                        </a:rPr>
                        <a:t>UB</a:t>
                      </a:r>
                      <a:r>
                        <a:rPr lang="ja-JP" altLang="en-US" sz="1050" dirty="0" err="1">
                          <a:solidFill>
                            <a:srgbClr val="0D0D0D"/>
                          </a:solidFill>
                          <a:latin typeface="メイリオ"/>
                          <a:ea typeface="メイリオ"/>
                          <a:cs typeface="Verdana" pitchFamily="34" charset="0"/>
                        </a:rPr>
                        <a:t>、</a:t>
                      </a:r>
                      <a:r>
                        <a:rPr lang="ja-JP" altLang="en-US" sz="1050" dirty="0">
                          <a:solidFill>
                            <a:srgbClr val="0D0D0D"/>
                          </a:solidFill>
                          <a:latin typeface="メイリオ"/>
                          <a:ea typeface="メイリオ"/>
                          <a:cs typeface="Verdana" pitchFamily="34" charset="0"/>
                        </a:rPr>
                        <a:t>ページ内リンクのクリック数、訪問者の性別・性別</a:t>
                      </a:r>
                      <a:r>
                        <a:rPr lang="en-US" altLang="ja-JP" sz="1050" dirty="0">
                          <a:solidFill>
                            <a:srgbClr val="0D0D0D"/>
                          </a:solidFill>
                          <a:latin typeface="メイリオ"/>
                          <a:ea typeface="メイリオ"/>
                          <a:cs typeface="Verdana" pitchFamily="34" charset="0"/>
                        </a:rPr>
                        <a:t>×</a:t>
                      </a:r>
                      <a:r>
                        <a:rPr lang="ja-JP" altLang="en-US" sz="1050" dirty="0">
                          <a:solidFill>
                            <a:srgbClr val="0D0D0D"/>
                          </a:solidFill>
                          <a:latin typeface="メイリオ"/>
                          <a:ea typeface="メイリオ"/>
                          <a:cs typeface="Verdana" pitchFamily="34" charset="0"/>
                        </a:rPr>
                        <a:t>年代の比率、読了率、アンケート結果</a:t>
                      </a:r>
                      <a:endParaRPr lang="en-US" altLang="ja-JP" sz="1050" dirty="0">
                        <a:solidFill>
                          <a:srgbClr val="0D0D0D"/>
                        </a:solidFill>
                        <a:latin typeface="メイリオ"/>
                        <a:ea typeface="メイリオ"/>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a:solidFill>
                            <a:srgbClr val="0D0D0D"/>
                          </a:solidFill>
                          <a:latin typeface="メイリオ"/>
                          <a:ea typeface="メイリオ"/>
                          <a:cs typeface="Verdana" pitchFamily="34" charset="0"/>
                        </a:rPr>
                        <a:t>※</a:t>
                      </a:r>
                      <a:r>
                        <a:rPr lang="ja-JP" altLang="en-US" sz="1050" dirty="0">
                          <a:solidFill>
                            <a:srgbClr val="0D0D0D"/>
                          </a:solidFill>
                          <a:latin typeface="メイリオ"/>
                          <a:ea typeface="メイリオ"/>
                          <a:cs typeface="Verdana" pitchFamily="34" charset="0"/>
                        </a:rPr>
                        <a:t>掲載終了から</a:t>
                      </a:r>
                      <a:r>
                        <a:rPr lang="en-US" altLang="ja-JP" sz="1050" dirty="0">
                          <a:solidFill>
                            <a:srgbClr val="0D0D0D"/>
                          </a:solidFill>
                          <a:latin typeface="メイリオ"/>
                          <a:ea typeface="メイリオ"/>
                          <a:cs typeface="Verdana" pitchFamily="34" charset="0"/>
                        </a:rPr>
                        <a:t>2</a:t>
                      </a:r>
                      <a:r>
                        <a:rPr lang="ja-JP" altLang="en-US" sz="1050" dirty="0">
                          <a:solidFill>
                            <a:srgbClr val="0D0D0D"/>
                          </a:solidFill>
                          <a:latin typeface="メイリオ"/>
                          <a:ea typeface="メイリオ"/>
                          <a:cs typeface="Verdana" pitchFamily="34" charset="0"/>
                        </a:rPr>
                        <a:t>週間程度でご提出いたします</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247624747"/>
                  </a:ext>
                </a:extLst>
              </a:tr>
              <a:tr h="808892">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メイリオ"/>
                          <a:ea typeface="メイリオ"/>
                          <a:cs typeface="Meiryo UI" pitchFamily="50" charset="-128"/>
                        </a:rPr>
                        <a:t>備考</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Meiryo UI" panose="020B0604030504040204" pitchFamily="50" charset="-128"/>
                        </a:rPr>
                        <a:t>・タイアップ読者に対するアンケートを無償で実施することが可能です。</a:t>
                      </a:r>
                      <a:endParaRPr lang="en-US" altLang="ja-JP" sz="1050" dirty="0">
                        <a:solidFill>
                          <a:srgbClr val="0D0D0D"/>
                        </a:solidFill>
                        <a:latin typeface="+mn-ea"/>
                        <a:ea typeface="+mn-ea"/>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u="none" strike="noStrike" kern="1200" cap="none" spc="0" normalizeH="0" baseline="0" noProof="0" dirty="0">
                          <a:ln>
                            <a:noFill/>
                          </a:ln>
                          <a:solidFill>
                            <a:srgbClr val="0D0D0D"/>
                          </a:solidFill>
                          <a:effectLst/>
                          <a:uLnTx/>
                          <a:uFillTx/>
                          <a:latin typeface="+mn-ea"/>
                          <a:ea typeface="+mn-ea"/>
                        </a:rPr>
                        <a:t>※</a:t>
                      </a:r>
                      <a:r>
                        <a:rPr kumimoji="1" lang="ja-JP" altLang="en-US" sz="1050" b="0" u="none" strike="noStrike" kern="1200" cap="none" spc="0" normalizeH="0" baseline="0" noProof="0" dirty="0">
                          <a:ln>
                            <a:noFill/>
                          </a:ln>
                          <a:solidFill>
                            <a:srgbClr val="0D0D0D"/>
                          </a:solidFill>
                          <a:effectLst/>
                          <a:uLnTx/>
                          <a:uFillTx/>
                          <a:latin typeface="+mn-ea"/>
                          <a:ea typeface="+mn-ea"/>
                        </a:rPr>
                        <a:t>定型のアンケートのため、設問をカスタマイズすることは不可</a:t>
                      </a:r>
                      <a:endParaRPr kumimoji="1" lang="en-US" altLang="ja-JP" sz="1050" b="0" u="none" strike="noStrike" kern="1200" cap="none" spc="0" normalizeH="0" baseline="0" noProof="0" dirty="0">
                        <a:ln>
                          <a:noFill/>
                        </a:ln>
                        <a:solidFill>
                          <a:srgbClr val="0D0D0D"/>
                        </a:solidFill>
                        <a:effectLst/>
                        <a:uLnTx/>
                        <a:uFillTx/>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effectLst/>
                          <a:latin typeface="+mn-ea"/>
                          <a:ea typeface="+mn-ea"/>
                          <a:cs typeface="+mn-cs"/>
                        </a:rPr>
                        <a:t>・原則として、</a:t>
                      </a:r>
                      <a:r>
                        <a:rPr kumimoji="1" lang="en-US" altLang="ja-JP" sz="1050" b="0" i="0" kern="1200" dirty="0">
                          <a:solidFill>
                            <a:srgbClr val="0D0D0D"/>
                          </a:solidFill>
                          <a:effectLst/>
                          <a:latin typeface="+mn-ea"/>
                          <a:ea typeface="+mn-ea"/>
                          <a:cs typeface="+mn-cs"/>
                        </a:rPr>
                        <a:t>1</a:t>
                      </a:r>
                      <a:r>
                        <a:rPr kumimoji="1" lang="ja-JP" altLang="en-US" sz="1050" b="0" i="0" kern="1200" dirty="0">
                          <a:solidFill>
                            <a:srgbClr val="0D0D0D"/>
                          </a:solidFill>
                          <a:effectLst/>
                          <a:latin typeface="+mn-ea"/>
                          <a:ea typeface="+mn-ea"/>
                          <a:cs typeface="+mn-cs"/>
                        </a:rPr>
                        <a:t>社単独でのご協賛に限り、複数社による連合協賛形式は不可となります。</a:t>
                      </a:r>
                      <a:endParaRPr kumimoji="1" lang="en-US" altLang="ja-JP" sz="1050" b="0" u="none" strike="noStrike" kern="1200" cap="none" spc="0" normalizeH="0" baseline="0" noProof="0" dirty="0">
                        <a:ln>
                          <a:noFill/>
                        </a:ln>
                        <a:solidFill>
                          <a:srgbClr val="0D0D0D"/>
                        </a:solidFill>
                        <a:effectLst/>
                        <a:uLnTx/>
                        <a:uFillTx/>
                        <a:latin typeface="+mn-ea"/>
                        <a:ea typeface="+mn-ea"/>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3985879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2BA4E44-FA07-CFA0-0E62-40502420EBF8}"/>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0B429674-AAAC-BA1D-167E-E3447AFAE28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8" name="テキスト プレースホルダー 3">
            <a:extLst>
              <a:ext uri="{FF2B5EF4-FFF2-40B4-BE49-F238E27FC236}">
                <a16:creationId xmlns:a16="http://schemas.microsoft.com/office/drawing/2014/main" id="{5D3C7099-F938-1507-CBD0-ED2474535817}"/>
              </a:ext>
            </a:extLst>
          </p:cNvPr>
          <p:cNvSpPr txBox="1">
            <a:spLocks/>
          </p:cNvSpPr>
          <p:nvPr/>
        </p:nvSpPr>
        <p:spPr>
          <a:xfrm>
            <a:off x="1880722"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3E"/>
                </a:solidFill>
                <a:effectLst/>
                <a:uLnTx/>
                <a:uFillTx/>
                <a:latin typeface="+mn-ea"/>
                <a:ea typeface="+mn-ea"/>
                <a:cs typeface="+mn-cs"/>
              </a:rPr>
              <a:t>実施フロー</a:t>
            </a:r>
            <a:endParaRPr kumimoji="1" lang="ja-JP" altLang="en-US" sz="1600" b="1" i="0" u="none" strike="noStrike" kern="1200" cap="none" spc="0" normalizeH="0" baseline="0" noProof="0" dirty="0">
              <a:ln>
                <a:noFill/>
              </a:ln>
              <a:solidFill>
                <a:srgbClr val="00003E"/>
              </a:solidFill>
              <a:effectLst/>
              <a:uLnTx/>
              <a:uFillTx/>
              <a:latin typeface="+mn-ea"/>
              <a:ea typeface="+mn-ea"/>
              <a:cs typeface="+mn-cs"/>
            </a:endParaRPr>
          </a:p>
        </p:txBody>
      </p:sp>
      <p:sp>
        <p:nvSpPr>
          <p:cNvPr id="47" name="テキスト ボックス 46">
            <a:extLst>
              <a:ext uri="{FF2B5EF4-FFF2-40B4-BE49-F238E27FC236}">
                <a16:creationId xmlns:a16="http://schemas.microsoft.com/office/drawing/2014/main" id="{14CCE2E6-11B1-E56A-CD77-92D49D02A65A}"/>
              </a:ext>
            </a:extLst>
          </p:cNvPr>
          <p:cNvSpPr txBox="1"/>
          <p:nvPr/>
        </p:nvSpPr>
        <p:spPr>
          <a:xfrm>
            <a:off x="1562153" y="6021985"/>
            <a:ext cx="9358279" cy="775597"/>
          </a:xfrm>
          <a:prstGeom prst="rect">
            <a:avLst/>
          </a:prstGeom>
          <a:noFill/>
        </p:spPr>
        <p:txBody>
          <a:bodyPr wrap="square" lIns="0" tIns="0" rIns="0" bIns="0">
            <a:spAutoFit/>
          </a:bodyPr>
          <a:lstStyle/>
          <a:p>
            <a:pPr marL="108000" indent="-108000" eaLnBrk="1" fontAlgn="auto" hangingPunct="1">
              <a:lnSpc>
                <a:spcPct val="120000"/>
              </a:lnSpc>
              <a:spcBef>
                <a:spcPts val="0"/>
              </a:spcBef>
              <a:spcAft>
                <a:spcPts val="0"/>
              </a:spcAft>
              <a:defRPr/>
            </a:pPr>
            <a:r>
              <a:rPr kumimoji="0" lang="en-US" altLang="ja-JP" sz="1050" kern="0" dirty="0">
                <a:solidFill>
                  <a:srgbClr val="0D0D0D"/>
                </a:solidFill>
                <a:latin typeface="Meiryo" panose="020B0604030504040204" pitchFamily="34" charset="-128"/>
                <a:ea typeface="Meiryo" panose="020B0604030504040204" pitchFamily="34" charset="-128"/>
              </a:rPr>
              <a:t>※</a:t>
            </a:r>
            <a:r>
              <a:rPr kumimoji="0" lang="ja-JP" altLang="en-US" sz="1050" kern="0" dirty="0">
                <a:solidFill>
                  <a:srgbClr val="0D0D0D"/>
                </a:solidFill>
                <a:latin typeface="Meiryo" panose="020B0604030504040204" pitchFamily="34" charset="-128"/>
                <a:ea typeface="Meiryo" panose="020B0604030504040204" pitchFamily="34" charset="-128"/>
              </a:rPr>
              <a:t>工程で弊社内確認を行います。社内指摘事項は、広告主様側で特別な理由がない限り修正いたします。 </a:t>
            </a:r>
            <a:endParaRPr kumimoji="0" lang="en-US" altLang="ja-JP" sz="1050" kern="0" dirty="0">
              <a:solidFill>
                <a:srgbClr val="0D0D0D"/>
              </a:solidFill>
              <a:latin typeface="Meiryo" panose="020B0604030504040204" pitchFamily="34" charset="-128"/>
              <a:ea typeface="Meiryo" panose="020B0604030504040204" pitchFamily="34" charset="-128"/>
            </a:endParaRPr>
          </a:p>
          <a:p>
            <a:pPr marL="108000" indent="-108000" eaLnBrk="1" fontAlgn="auto" hangingPunct="1">
              <a:lnSpc>
                <a:spcPct val="120000"/>
              </a:lnSpc>
              <a:spcBef>
                <a:spcPts val="0"/>
              </a:spcBef>
              <a:spcAft>
                <a:spcPts val="0"/>
              </a:spcAft>
              <a:defRPr/>
            </a:pPr>
            <a:r>
              <a:rPr kumimoji="0" lang="en-US" altLang="ja-JP" sz="1050" kern="0" dirty="0">
                <a:solidFill>
                  <a:srgbClr val="0D0D0D"/>
                </a:solidFill>
                <a:latin typeface="Meiryo" panose="020B0604030504040204" pitchFamily="34" charset="-128"/>
                <a:ea typeface="Meiryo" panose="020B0604030504040204" pitchFamily="34" charset="-128"/>
              </a:rPr>
              <a:t>※</a:t>
            </a:r>
            <a:r>
              <a:rPr kumimoji="0" lang="ja-JP" altLang="en-US" sz="1050" kern="0" dirty="0">
                <a:solidFill>
                  <a:srgbClr val="0D0D0D"/>
                </a:solidFill>
                <a:latin typeface="Meiryo" panose="020B0604030504040204" pitchFamily="34" charset="-128"/>
                <a:ea typeface="Meiryo" panose="020B0604030504040204" pitchFamily="34" charset="-128"/>
              </a:rPr>
              <a:t>薬機法など、法的な規制がかかる商品、プロモーションでは、制作期間が増加する場合があります。</a:t>
            </a:r>
            <a:endParaRPr kumimoji="0" lang="en-US" altLang="ja-JP" sz="1050" kern="0" dirty="0">
              <a:solidFill>
                <a:srgbClr val="0D0D0D"/>
              </a:solidFill>
              <a:latin typeface="Meiryo" panose="020B0604030504040204" pitchFamily="34" charset="-128"/>
              <a:ea typeface="Meiryo" panose="020B0604030504040204" pitchFamily="34" charset="-128"/>
            </a:endParaRPr>
          </a:p>
          <a:p>
            <a:pPr marL="108000" indent="-108000" eaLnBrk="1" fontAlgn="auto" hangingPunct="1">
              <a:lnSpc>
                <a:spcPct val="120000"/>
              </a:lnSpc>
              <a:spcBef>
                <a:spcPts val="0"/>
              </a:spcBef>
              <a:spcAft>
                <a:spcPts val="0"/>
              </a:spcAft>
              <a:defRPr/>
            </a:pPr>
            <a:r>
              <a:rPr kumimoji="0" lang="en-US" altLang="ja-JP" sz="1050" kern="0" dirty="0">
                <a:solidFill>
                  <a:srgbClr val="0D0D0D"/>
                </a:solidFill>
                <a:latin typeface="Meiryo" panose="020B0604030504040204" pitchFamily="34" charset="-128"/>
                <a:ea typeface="Meiryo" panose="020B0604030504040204" pitchFamily="34" charset="-128"/>
              </a:rPr>
              <a:t>※</a:t>
            </a:r>
            <a:r>
              <a:rPr kumimoji="0" lang="ja-JP" altLang="en-US" sz="1050" kern="0" dirty="0">
                <a:solidFill>
                  <a:srgbClr val="0D0D0D"/>
                </a:solidFill>
                <a:latin typeface="Meiryo" panose="020B0604030504040204" pitchFamily="34" charset="-128"/>
                <a:ea typeface="Meiryo" panose="020B0604030504040204" pitchFamily="34" charset="-128"/>
              </a:rPr>
              <a:t>企画や取材等の内容によって、制作期間が変動します。実施が確定した段階で正式なスケジュールを広告主様に提出し、こちらの確認回数や期間にしたがって進行いただきます。ただし、制作の進捗状況により進行途中でスケジュールを変更させていただく場合があります。</a:t>
            </a:r>
            <a:endParaRPr kumimoji="0" lang="en-US" altLang="ja-JP" sz="1050" kern="0" dirty="0">
              <a:solidFill>
                <a:srgbClr val="0D0D0D"/>
              </a:solidFill>
              <a:latin typeface="Meiryo" panose="020B0604030504040204" pitchFamily="34" charset="-128"/>
              <a:ea typeface="Meiryo" panose="020B0604030504040204" pitchFamily="34" charset="-128"/>
            </a:endParaRPr>
          </a:p>
        </p:txBody>
      </p:sp>
      <p:sp>
        <p:nvSpPr>
          <p:cNvPr id="48" name="テキスト ボックス 47">
            <a:extLst>
              <a:ext uri="{FF2B5EF4-FFF2-40B4-BE49-F238E27FC236}">
                <a16:creationId xmlns:a16="http://schemas.microsoft.com/office/drawing/2014/main" id="{AB0658A8-CCC3-C0A2-DBEB-FA5453458059}"/>
              </a:ext>
            </a:extLst>
          </p:cNvPr>
          <p:cNvSpPr txBox="1"/>
          <p:nvPr/>
        </p:nvSpPr>
        <p:spPr>
          <a:xfrm>
            <a:off x="1398619" y="2542269"/>
            <a:ext cx="8733560" cy="3462486"/>
          </a:xfrm>
          <a:prstGeom prst="rect">
            <a:avLst/>
          </a:prstGeom>
          <a:noFill/>
        </p:spPr>
        <p:txBody>
          <a:bodyPr wrap="square" anchor="t">
            <a:spAutoFit/>
          </a:bodyPr>
          <a:lstStyle/>
          <a:p>
            <a:pPr eaLnBrk="1" fontAlgn="auto" hangingPunct="1">
              <a:spcBef>
                <a:spcPts val="0"/>
              </a:spcBef>
              <a:spcAft>
                <a:spcPts val="0"/>
              </a:spcAft>
              <a:defRPr/>
            </a:pPr>
            <a:r>
              <a:rPr kumimoji="0" lang="ja-JP" altLang="en-US" sz="1400" b="1" kern="0" dirty="0">
                <a:solidFill>
                  <a:srgbClr val="0D0D0D"/>
                </a:solidFill>
                <a:latin typeface="メイリオ"/>
                <a:ea typeface="メイリオ"/>
              </a:rPr>
              <a:t>①</a:t>
            </a:r>
            <a:r>
              <a:rPr kumimoji="0" lang="ja-JP" altLang="en-US" sz="600" b="1" kern="0" dirty="0">
                <a:solidFill>
                  <a:srgbClr val="0D0D0D"/>
                </a:solidFill>
                <a:latin typeface="メイリオ"/>
                <a:ea typeface="メイリオ"/>
              </a:rPr>
              <a:t>　</a:t>
            </a:r>
            <a:r>
              <a:rPr kumimoji="0" lang="ja-JP" altLang="en-US" sz="1400" b="1" kern="0" dirty="0">
                <a:solidFill>
                  <a:srgbClr val="0D0D0D"/>
                </a:solidFill>
                <a:latin typeface="メイリオ"/>
                <a:ea typeface="メイリオ"/>
              </a:rPr>
              <a:t>オリエンテーション実施</a:t>
            </a:r>
            <a:endParaRPr kumimoji="0" lang="en-US" altLang="ja-JP" sz="1400" b="1" kern="0" dirty="0">
              <a:solidFill>
                <a:srgbClr val="0D0D0D"/>
              </a:solidFill>
              <a:latin typeface="メイリオ"/>
              <a:ea typeface="メイリオ"/>
            </a:endParaRPr>
          </a:p>
          <a:p>
            <a:pPr eaLnBrk="1" fontAlgn="auto" hangingPunct="1">
              <a:spcBef>
                <a:spcPts val="0"/>
              </a:spcBef>
              <a:spcAft>
                <a:spcPts val="0"/>
              </a:spcAft>
              <a:defRPr/>
            </a:pPr>
            <a:r>
              <a:rPr kumimoji="0" lang="ja-JP" altLang="en-US" sz="1050" kern="0" dirty="0">
                <a:solidFill>
                  <a:srgbClr val="0D0D0D"/>
                </a:solidFill>
                <a:latin typeface="メイリオ"/>
                <a:ea typeface="メイリオ"/>
              </a:rPr>
              <a:t>　　事前にヒアリングシートを記入いただいた上でオリエンテーションを実施。</a:t>
            </a:r>
            <a:r>
              <a:rPr kumimoji="0" lang="ja-JP" altLang="en-US" sz="1050" b="1" kern="0" dirty="0">
                <a:solidFill>
                  <a:srgbClr val="0D0D0D"/>
                </a:solidFill>
                <a:latin typeface="メイリオ"/>
                <a:ea typeface="メイリオ"/>
              </a:rPr>
              <a:t>ターゲットや訴求ポイントなど企画目的を明確に</a:t>
            </a:r>
            <a:r>
              <a:rPr kumimoji="0" lang="ja-JP" altLang="en-US" sz="1050" kern="0" dirty="0">
                <a:solidFill>
                  <a:srgbClr val="0D0D0D"/>
                </a:solidFill>
                <a:latin typeface="メイリオ"/>
                <a:ea typeface="メイリオ"/>
              </a:rPr>
              <a:t>します。</a:t>
            </a:r>
            <a:endParaRPr kumimoji="0" lang="en-US" altLang="ja-JP" sz="1050" kern="0" dirty="0">
              <a:solidFill>
                <a:srgbClr val="0D0D0D"/>
              </a:solidFill>
              <a:latin typeface="メイリオ"/>
              <a:ea typeface="メイリオ"/>
            </a:endParaRPr>
          </a:p>
          <a:p>
            <a:pPr eaLnBrk="1" fontAlgn="auto" hangingPunct="1">
              <a:spcBef>
                <a:spcPts val="0"/>
              </a:spcBef>
              <a:spcAft>
                <a:spcPts val="0"/>
              </a:spcAft>
              <a:defRPr/>
            </a:pPr>
            <a:r>
              <a:rPr kumimoji="0" lang="ja-JP" altLang="en-US" sz="1050" kern="0" dirty="0">
                <a:solidFill>
                  <a:srgbClr val="0D0D0D"/>
                </a:solidFill>
                <a:latin typeface="メイリオ"/>
                <a:ea typeface="メイリオ"/>
              </a:rPr>
              <a:t>　　</a:t>
            </a:r>
            <a:r>
              <a:rPr kumimoji="0" lang="en-US" altLang="ja-JP" sz="1050" kern="0" dirty="0">
                <a:solidFill>
                  <a:srgbClr val="0D0D0D"/>
                </a:solidFill>
                <a:latin typeface="メイリオ"/>
                <a:ea typeface="メイリオ"/>
              </a:rPr>
              <a:t>※</a:t>
            </a:r>
            <a:r>
              <a:rPr kumimoji="0" lang="ja-JP" altLang="en-US" sz="1050" kern="0" dirty="0">
                <a:solidFill>
                  <a:srgbClr val="0D0D0D"/>
                </a:solidFill>
                <a:latin typeface="メイリオ"/>
                <a:ea typeface="メイリオ"/>
              </a:rPr>
              <a:t>制作・掲載内容が固まり次第、代理店様より、所定の手続きにて正式にお申し込みいただきます。</a:t>
            </a:r>
          </a:p>
          <a:p>
            <a:pPr eaLnBrk="1" fontAlgn="auto" hangingPunct="1">
              <a:spcBef>
                <a:spcPts val="0"/>
              </a:spcBef>
              <a:spcAft>
                <a:spcPts val="0"/>
              </a:spcAft>
              <a:defRPr/>
            </a:pPr>
            <a:endParaRPr kumimoji="0" lang="ja-JP" altLang="en-US" sz="600" kern="0" dirty="0">
              <a:solidFill>
                <a:srgbClr val="0D0D0D"/>
              </a:solidFill>
              <a:latin typeface="メイリオ"/>
              <a:ea typeface="メイリオ"/>
            </a:endParaRPr>
          </a:p>
          <a:p>
            <a:pPr eaLnBrk="1" fontAlgn="auto" hangingPunct="1">
              <a:spcBef>
                <a:spcPts val="0"/>
              </a:spcBef>
              <a:spcAft>
                <a:spcPts val="0"/>
              </a:spcAft>
              <a:defRPr/>
            </a:pPr>
            <a:r>
              <a:rPr kumimoji="0" lang="ja-JP" altLang="en-US" sz="1400" b="1" kern="0" dirty="0">
                <a:solidFill>
                  <a:srgbClr val="0D0D0D"/>
                </a:solidFill>
                <a:latin typeface="メイリオ"/>
                <a:ea typeface="メイリオ"/>
              </a:rPr>
              <a:t>②</a:t>
            </a:r>
            <a:r>
              <a:rPr kumimoji="0" lang="ja-JP" altLang="en-US" sz="600" b="1" kern="0" dirty="0">
                <a:solidFill>
                  <a:srgbClr val="0D0D0D"/>
                </a:solidFill>
                <a:latin typeface="メイリオ"/>
                <a:ea typeface="メイリオ"/>
              </a:rPr>
              <a:t>　</a:t>
            </a:r>
            <a:r>
              <a:rPr kumimoji="0" lang="ja-JP" altLang="en-US" sz="1400" b="1" kern="0" dirty="0">
                <a:solidFill>
                  <a:srgbClr val="0D0D0D"/>
                </a:solidFill>
                <a:latin typeface="メイリオ"/>
                <a:ea typeface="メイリオ"/>
              </a:rPr>
              <a:t>企画案のご提出</a:t>
            </a:r>
            <a:r>
              <a:rPr kumimoji="0" lang="en-US" altLang="ja-JP" sz="1400" b="1" kern="0" dirty="0">
                <a:solidFill>
                  <a:srgbClr val="0D0D0D"/>
                </a:solidFill>
                <a:latin typeface="メイリオ"/>
                <a:ea typeface="メイリオ"/>
              </a:rPr>
              <a:t>/</a:t>
            </a:r>
            <a:r>
              <a:rPr kumimoji="0" lang="ja-JP" altLang="en-US" sz="1400" b="1" kern="0" dirty="0">
                <a:solidFill>
                  <a:srgbClr val="0D0D0D"/>
                </a:solidFill>
                <a:latin typeface="メイリオ"/>
                <a:ea typeface="メイリオ"/>
              </a:rPr>
              <a:t>ご確認</a:t>
            </a:r>
            <a:endParaRPr kumimoji="0" lang="en-US" altLang="ja-JP" sz="1400" b="1" kern="0" dirty="0">
              <a:solidFill>
                <a:srgbClr val="0D0D0D"/>
              </a:solidFill>
              <a:latin typeface="メイリオ"/>
              <a:ea typeface="メイリオ"/>
            </a:endParaRPr>
          </a:p>
          <a:p>
            <a:pPr eaLnBrk="1" fontAlgn="auto" hangingPunct="1">
              <a:spcBef>
                <a:spcPts val="0"/>
              </a:spcBef>
              <a:spcAft>
                <a:spcPts val="0"/>
              </a:spcAft>
              <a:defRPr/>
            </a:pPr>
            <a:r>
              <a:rPr kumimoji="0" lang="ja-JP" altLang="en-US" sz="1050" kern="0" dirty="0">
                <a:solidFill>
                  <a:srgbClr val="0D0D0D"/>
                </a:solidFill>
                <a:latin typeface="メイリオ"/>
                <a:ea typeface="メイリオ"/>
              </a:rPr>
              <a:t>　　①をもとに企画案をご提出し、広告主様と協議の上、企画の方向性を確定させます。</a:t>
            </a:r>
          </a:p>
          <a:p>
            <a:pPr eaLnBrk="1" fontAlgn="auto" hangingPunct="1">
              <a:spcBef>
                <a:spcPts val="0"/>
              </a:spcBef>
              <a:spcAft>
                <a:spcPts val="0"/>
              </a:spcAft>
              <a:defRPr/>
            </a:pPr>
            <a:endParaRPr kumimoji="0" lang="ja-JP" altLang="en-US" sz="600" kern="0" dirty="0">
              <a:solidFill>
                <a:srgbClr val="0D0D0D"/>
              </a:solidFill>
              <a:latin typeface="メイリオ"/>
              <a:ea typeface="メイリオ"/>
            </a:endParaRPr>
          </a:p>
          <a:p>
            <a:pPr eaLnBrk="1" fontAlgn="auto" hangingPunct="1">
              <a:spcBef>
                <a:spcPts val="0"/>
              </a:spcBef>
              <a:spcAft>
                <a:spcPts val="0"/>
              </a:spcAft>
              <a:defRPr/>
            </a:pPr>
            <a:r>
              <a:rPr kumimoji="0" lang="ja-JP" altLang="en-US" sz="1400" b="1" kern="0" dirty="0">
                <a:solidFill>
                  <a:srgbClr val="0D0D0D"/>
                </a:solidFill>
                <a:latin typeface="メイリオ"/>
                <a:ea typeface="メイリオ"/>
              </a:rPr>
              <a:t>③ 構成案のご提出</a:t>
            </a:r>
            <a:r>
              <a:rPr kumimoji="0" lang="en-US" altLang="ja-JP" sz="1400" b="1" kern="0" dirty="0">
                <a:solidFill>
                  <a:srgbClr val="0D0D0D"/>
                </a:solidFill>
                <a:latin typeface="メイリオ"/>
                <a:ea typeface="メイリオ"/>
              </a:rPr>
              <a:t>/</a:t>
            </a:r>
            <a:r>
              <a:rPr kumimoji="0" lang="ja-JP" altLang="en-US" sz="1400" b="1" kern="0" dirty="0">
                <a:solidFill>
                  <a:srgbClr val="0D0D0D"/>
                </a:solidFill>
                <a:latin typeface="メイリオ"/>
                <a:ea typeface="メイリオ"/>
              </a:rPr>
              <a:t>ご確認</a:t>
            </a:r>
            <a:endParaRPr kumimoji="0" lang="en-US" altLang="ja-JP" sz="1400" b="1" kern="0" dirty="0">
              <a:solidFill>
                <a:srgbClr val="0D0D0D"/>
              </a:solidFill>
              <a:latin typeface="メイリオ"/>
              <a:ea typeface="メイリオ"/>
            </a:endParaRPr>
          </a:p>
          <a:p>
            <a:pPr eaLnBrk="1" fontAlgn="auto" hangingPunct="1">
              <a:spcBef>
                <a:spcPts val="0"/>
              </a:spcBef>
              <a:spcAft>
                <a:spcPts val="0"/>
              </a:spcAft>
              <a:defRPr/>
            </a:pPr>
            <a:r>
              <a:rPr kumimoji="0" lang="ja-JP" altLang="en-US" sz="1050" kern="0" dirty="0">
                <a:solidFill>
                  <a:srgbClr val="0D0D0D"/>
                </a:solidFill>
                <a:latin typeface="メイリオ"/>
                <a:ea typeface="メイリオ"/>
              </a:rPr>
              <a:t>　　②で確定した方向性にしたがって、コンテンツ概要とページ体裁をご提出し、全体構成を確定させます。</a:t>
            </a:r>
          </a:p>
          <a:p>
            <a:pPr eaLnBrk="1" fontAlgn="auto" hangingPunct="1">
              <a:spcBef>
                <a:spcPts val="0"/>
              </a:spcBef>
              <a:spcAft>
                <a:spcPts val="0"/>
              </a:spcAft>
              <a:defRPr/>
            </a:pPr>
            <a:endParaRPr kumimoji="0" lang="en-US" altLang="ja-JP" sz="600" b="1" kern="0" dirty="0">
              <a:solidFill>
                <a:srgbClr val="0D0D0D"/>
              </a:solidFill>
              <a:latin typeface="メイリオ"/>
              <a:ea typeface="メイリオ"/>
            </a:endParaRPr>
          </a:p>
          <a:p>
            <a:pPr eaLnBrk="1" fontAlgn="auto" hangingPunct="1">
              <a:spcBef>
                <a:spcPts val="0"/>
              </a:spcBef>
              <a:spcAft>
                <a:spcPts val="0"/>
              </a:spcAft>
              <a:defRPr/>
            </a:pPr>
            <a:r>
              <a:rPr kumimoji="0" lang="ja-JP" altLang="en-US" sz="1400" b="1" kern="0" dirty="0">
                <a:solidFill>
                  <a:srgbClr val="0D0D0D"/>
                </a:solidFill>
                <a:latin typeface="メイリオ"/>
                <a:ea typeface="メイリオ"/>
              </a:rPr>
              <a:t>④</a:t>
            </a:r>
            <a:r>
              <a:rPr kumimoji="0" lang="ja-JP" altLang="en-US" sz="600" b="1" kern="0" dirty="0">
                <a:solidFill>
                  <a:srgbClr val="0D0D0D"/>
                </a:solidFill>
                <a:latin typeface="メイリオ"/>
                <a:ea typeface="メイリオ"/>
              </a:rPr>
              <a:t>　</a:t>
            </a:r>
            <a:r>
              <a:rPr kumimoji="0" lang="ja-JP" altLang="en-US" sz="1400" b="1" kern="0" dirty="0">
                <a:solidFill>
                  <a:srgbClr val="0D0D0D"/>
                </a:solidFill>
                <a:latin typeface="メイリオ"/>
                <a:ea typeface="メイリオ"/>
              </a:rPr>
              <a:t>テキスト原稿・デザインのご提出</a:t>
            </a:r>
            <a:r>
              <a:rPr kumimoji="0" lang="en-US" altLang="ja-JP" sz="1400" b="1" kern="0" dirty="0">
                <a:solidFill>
                  <a:srgbClr val="0D0D0D"/>
                </a:solidFill>
                <a:latin typeface="メイリオ"/>
                <a:ea typeface="メイリオ"/>
              </a:rPr>
              <a:t>/</a:t>
            </a:r>
            <a:r>
              <a:rPr kumimoji="0" lang="ja-JP" altLang="en-US" sz="1400" b="1" kern="0" dirty="0">
                <a:solidFill>
                  <a:srgbClr val="0D0D0D"/>
                </a:solidFill>
                <a:latin typeface="メイリオ"/>
                <a:ea typeface="メイリオ"/>
              </a:rPr>
              <a:t>ご確認　</a:t>
            </a:r>
            <a:r>
              <a:rPr kumimoji="0" lang="en-US" altLang="ja-JP" sz="1400" b="1" kern="0" dirty="0">
                <a:solidFill>
                  <a:srgbClr val="0D0D0D"/>
                </a:solidFill>
                <a:latin typeface="メイリオ"/>
                <a:ea typeface="メイリオ"/>
              </a:rPr>
              <a:t>※</a:t>
            </a:r>
            <a:r>
              <a:rPr kumimoji="0" lang="ja-JP" altLang="en-US" sz="1400" b="1" kern="0" dirty="0">
                <a:solidFill>
                  <a:srgbClr val="0D0D0D"/>
                </a:solidFill>
                <a:latin typeface="メイリオ"/>
                <a:ea typeface="メイリオ"/>
              </a:rPr>
              <a:t>テンプレート型ではデザインのご提出はございません</a:t>
            </a:r>
            <a:endParaRPr kumimoji="0" lang="en-US" altLang="ja-JP" sz="1400" b="1" kern="0" dirty="0">
              <a:solidFill>
                <a:srgbClr val="0D0D0D"/>
              </a:solidFill>
              <a:latin typeface="メイリオ"/>
              <a:ea typeface="メイリオ"/>
            </a:endParaRPr>
          </a:p>
          <a:p>
            <a:pPr eaLnBrk="1" fontAlgn="auto" hangingPunct="1">
              <a:spcBef>
                <a:spcPts val="0"/>
              </a:spcBef>
              <a:spcAft>
                <a:spcPts val="0"/>
              </a:spcAft>
              <a:defRPr/>
            </a:pPr>
            <a:r>
              <a:rPr kumimoji="0" lang="ja-JP" altLang="en-US" sz="1050" kern="0" dirty="0">
                <a:solidFill>
                  <a:srgbClr val="0D0D0D"/>
                </a:solidFill>
                <a:latin typeface="メイリオ"/>
                <a:ea typeface="メイリオ"/>
              </a:rPr>
              <a:t>　　テキスト原稿およびデザインの制作を行います。広告主様に確認いただき、適宜修正を加えながら確定させます。</a:t>
            </a:r>
            <a:endParaRPr kumimoji="0" lang="en-US" altLang="ja-JP" sz="1050" kern="0" dirty="0">
              <a:solidFill>
                <a:srgbClr val="0D0D0D"/>
              </a:solidFill>
              <a:latin typeface="メイリオ"/>
              <a:ea typeface="メイリオ"/>
            </a:endParaRPr>
          </a:p>
          <a:p>
            <a:pPr eaLnBrk="1" fontAlgn="auto" hangingPunct="1">
              <a:spcBef>
                <a:spcPts val="0"/>
              </a:spcBef>
              <a:spcAft>
                <a:spcPts val="0"/>
              </a:spcAft>
              <a:defRPr/>
            </a:pPr>
            <a:r>
              <a:rPr kumimoji="0" lang="ja-JP" altLang="en-US" sz="1050" kern="0" dirty="0">
                <a:solidFill>
                  <a:srgbClr val="0D0D0D"/>
                </a:solidFill>
                <a:latin typeface="メイリオ"/>
                <a:ea typeface="メイリオ"/>
              </a:rPr>
              <a:t>　　　</a:t>
            </a:r>
            <a:r>
              <a:rPr kumimoji="0" lang="en-US" altLang="ja-JP" sz="1050" kern="0" dirty="0">
                <a:solidFill>
                  <a:srgbClr val="0D0D0D"/>
                </a:solidFill>
                <a:latin typeface="メイリオ"/>
                <a:ea typeface="メイリオ"/>
              </a:rPr>
              <a:t>※</a:t>
            </a:r>
            <a:r>
              <a:rPr kumimoji="0" lang="ja-JP" altLang="en-US" sz="1050" kern="0" dirty="0">
                <a:solidFill>
                  <a:srgbClr val="0D0D0D"/>
                </a:solidFill>
                <a:latin typeface="メイリオ"/>
                <a:ea typeface="メイリオ"/>
              </a:rPr>
              <a:t>ご確認は初校、再校の</a:t>
            </a:r>
            <a:r>
              <a:rPr kumimoji="0" lang="en-US" altLang="ja-JP" sz="1050" kern="0" dirty="0">
                <a:solidFill>
                  <a:srgbClr val="0D0D0D"/>
                </a:solidFill>
                <a:latin typeface="メイリオ"/>
                <a:ea typeface="メイリオ"/>
              </a:rPr>
              <a:t>2</a:t>
            </a:r>
            <a:r>
              <a:rPr kumimoji="0" lang="ja-JP" altLang="en-US" sz="1050" kern="0" dirty="0">
                <a:solidFill>
                  <a:srgbClr val="0D0D0D"/>
                </a:solidFill>
                <a:latin typeface="メイリオ"/>
                <a:ea typeface="メイリオ"/>
              </a:rPr>
              <a:t>回となります</a:t>
            </a:r>
            <a:endParaRPr kumimoji="0" lang="en-US" altLang="ja-JP" sz="1050" kern="0" dirty="0">
              <a:solidFill>
                <a:srgbClr val="0D0D0D"/>
              </a:solidFill>
              <a:latin typeface="メイリオ"/>
              <a:ea typeface="メイリオ"/>
            </a:endParaRPr>
          </a:p>
          <a:p>
            <a:pPr eaLnBrk="1" fontAlgn="auto" hangingPunct="1">
              <a:spcBef>
                <a:spcPts val="0"/>
              </a:spcBef>
              <a:spcAft>
                <a:spcPts val="0"/>
              </a:spcAft>
              <a:defRPr/>
            </a:pPr>
            <a:r>
              <a:rPr kumimoji="0" lang="ja-JP" altLang="en-US" sz="1050" kern="0" dirty="0">
                <a:solidFill>
                  <a:srgbClr val="0D0D0D"/>
                </a:solidFill>
                <a:latin typeface="メイリオ"/>
                <a:ea typeface="メイリオ"/>
              </a:rPr>
              <a:t>　　　</a:t>
            </a:r>
            <a:r>
              <a:rPr kumimoji="0" lang="en-US" altLang="ja-JP" sz="1050" kern="0" dirty="0">
                <a:solidFill>
                  <a:srgbClr val="0D0D0D"/>
                </a:solidFill>
                <a:latin typeface="メイリオ"/>
                <a:ea typeface="メイリオ"/>
              </a:rPr>
              <a:t>※</a:t>
            </a:r>
            <a:r>
              <a:rPr kumimoji="0" lang="ja-JP" altLang="en-US" sz="1050" kern="0" dirty="0">
                <a:solidFill>
                  <a:srgbClr val="0D0D0D"/>
                </a:solidFill>
                <a:latin typeface="メイリオ"/>
                <a:ea typeface="メイリオ"/>
              </a:rPr>
              <a:t>再校の段階では初校でのご指摘事項の反映確認のみとなります。</a:t>
            </a:r>
            <a:endParaRPr kumimoji="0" lang="en-US" altLang="ja-JP" sz="1050" kern="0" dirty="0">
              <a:solidFill>
                <a:srgbClr val="0D0D0D"/>
              </a:solidFill>
              <a:latin typeface="メイリオ"/>
              <a:ea typeface="メイリオ"/>
            </a:endParaRPr>
          </a:p>
          <a:p>
            <a:pPr eaLnBrk="1" fontAlgn="auto" hangingPunct="1">
              <a:spcBef>
                <a:spcPts val="0"/>
              </a:spcBef>
              <a:spcAft>
                <a:spcPts val="0"/>
              </a:spcAft>
              <a:defRPr/>
            </a:pPr>
            <a:endParaRPr kumimoji="0" lang="ja-JP" altLang="en-US" sz="600" kern="0" dirty="0">
              <a:solidFill>
                <a:srgbClr val="0D0D0D"/>
              </a:solidFill>
              <a:latin typeface="メイリオ"/>
              <a:ea typeface="メイリオ"/>
            </a:endParaRPr>
          </a:p>
          <a:p>
            <a:pPr eaLnBrk="1" fontAlgn="auto" hangingPunct="1">
              <a:spcBef>
                <a:spcPts val="0"/>
              </a:spcBef>
              <a:spcAft>
                <a:spcPts val="0"/>
              </a:spcAft>
              <a:defRPr/>
            </a:pPr>
            <a:r>
              <a:rPr kumimoji="0" lang="ja-JP" altLang="en-US" sz="1400" b="1" kern="0" dirty="0">
                <a:solidFill>
                  <a:srgbClr val="0D0D0D"/>
                </a:solidFill>
                <a:latin typeface="メイリオ"/>
                <a:ea typeface="メイリオ"/>
              </a:rPr>
              <a:t>⑤</a:t>
            </a:r>
            <a:r>
              <a:rPr kumimoji="0" lang="ja-JP" altLang="en-US" sz="600" b="1" kern="0" dirty="0">
                <a:solidFill>
                  <a:srgbClr val="0D0D0D"/>
                </a:solidFill>
                <a:latin typeface="メイリオ"/>
                <a:ea typeface="メイリオ"/>
              </a:rPr>
              <a:t>　</a:t>
            </a:r>
            <a:r>
              <a:rPr kumimoji="0" lang="en-US" altLang="ja-JP" sz="1400" b="1" kern="0" dirty="0">
                <a:solidFill>
                  <a:srgbClr val="0D0D0D"/>
                </a:solidFill>
                <a:latin typeface="メイリオ"/>
                <a:ea typeface="メイリオ"/>
              </a:rPr>
              <a:t>HTML</a:t>
            </a:r>
            <a:r>
              <a:rPr kumimoji="0" lang="ja-JP" altLang="en-US" sz="1400" b="1" kern="0" dirty="0" err="1">
                <a:solidFill>
                  <a:srgbClr val="0D0D0D"/>
                </a:solidFill>
                <a:latin typeface="メイリオ"/>
                <a:ea typeface="メイリオ"/>
              </a:rPr>
              <a:t>での</a:t>
            </a:r>
            <a:r>
              <a:rPr kumimoji="0" lang="ja-JP" altLang="en-US" sz="1400" b="1" kern="0" dirty="0">
                <a:solidFill>
                  <a:srgbClr val="0D0D0D"/>
                </a:solidFill>
                <a:latin typeface="メイリオ"/>
                <a:ea typeface="メイリオ"/>
              </a:rPr>
              <a:t>動作確認</a:t>
            </a:r>
            <a:r>
              <a:rPr kumimoji="0" lang="en-US" altLang="ja-JP" sz="1400" b="1" kern="0" dirty="0">
                <a:solidFill>
                  <a:srgbClr val="0D0D0D"/>
                </a:solidFill>
                <a:latin typeface="メイリオ"/>
                <a:ea typeface="メイリオ"/>
              </a:rPr>
              <a:t>/</a:t>
            </a:r>
            <a:r>
              <a:rPr kumimoji="0" lang="ja-JP" altLang="en-US" sz="1400" b="1" kern="0" dirty="0">
                <a:solidFill>
                  <a:srgbClr val="0D0D0D"/>
                </a:solidFill>
                <a:latin typeface="メイリオ"/>
                <a:ea typeface="メイリオ"/>
              </a:rPr>
              <a:t>校了</a:t>
            </a:r>
            <a:endParaRPr kumimoji="0" lang="en-US" altLang="ja-JP" sz="1400" b="1" kern="0" dirty="0">
              <a:solidFill>
                <a:srgbClr val="0D0D0D"/>
              </a:solidFill>
              <a:latin typeface="メイリオ"/>
              <a:ea typeface="メイリオ"/>
            </a:endParaRPr>
          </a:p>
          <a:p>
            <a:pPr eaLnBrk="1" fontAlgn="auto" hangingPunct="1">
              <a:spcBef>
                <a:spcPts val="0"/>
              </a:spcBef>
              <a:spcAft>
                <a:spcPts val="0"/>
              </a:spcAft>
              <a:defRPr/>
            </a:pPr>
            <a:r>
              <a:rPr kumimoji="0" lang="ja-JP" altLang="en-US" sz="1050" kern="0" dirty="0">
                <a:solidFill>
                  <a:srgbClr val="0D0D0D"/>
                </a:solidFill>
                <a:latin typeface="メイリオ"/>
                <a:ea typeface="メイリオ"/>
              </a:rPr>
              <a:t>　　テストサーバー上もしくは</a:t>
            </a:r>
            <a:r>
              <a:rPr kumimoji="0" lang="en-US" altLang="ja-JP" sz="1050" kern="0" dirty="0">
                <a:solidFill>
                  <a:srgbClr val="0D0D0D"/>
                </a:solidFill>
                <a:latin typeface="メイリオ"/>
                <a:ea typeface="メイリオ"/>
              </a:rPr>
              <a:t>HTML</a:t>
            </a:r>
            <a:r>
              <a:rPr kumimoji="0" lang="ja-JP" altLang="en-US" sz="1050" kern="0" dirty="0">
                <a:solidFill>
                  <a:srgbClr val="0D0D0D"/>
                </a:solidFill>
                <a:latin typeface="メイリオ"/>
                <a:ea typeface="メイリオ"/>
              </a:rPr>
              <a:t>ファイルにて、ページの動作確認を行っていただき校了となります。</a:t>
            </a:r>
            <a:endParaRPr kumimoji="0" lang="en-US" altLang="ja-JP" sz="1050" kern="0" dirty="0">
              <a:solidFill>
                <a:srgbClr val="0D0D0D"/>
              </a:solidFill>
              <a:latin typeface="メイリオ"/>
              <a:ea typeface="メイリオ"/>
            </a:endParaRPr>
          </a:p>
          <a:p>
            <a:pPr eaLnBrk="1" fontAlgn="auto" hangingPunct="1">
              <a:spcBef>
                <a:spcPts val="0"/>
              </a:spcBef>
              <a:spcAft>
                <a:spcPts val="0"/>
              </a:spcAft>
              <a:defRPr/>
            </a:pPr>
            <a:r>
              <a:rPr kumimoji="0" lang="ja-JP" altLang="en-US" sz="1050" kern="0" dirty="0">
                <a:solidFill>
                  <a:srgbClr val="0D0D0D"/>
                </a:solidFill>
                <a:latin typeface="メイリオ"/>
                <a:ea typeface="メイリオ"/>
              </a:rPr>
              <a:t>　　   </a:t>
            </a:r>
            <a:r>
              <a:rPr kumimoji="0" lang="en-US" altLang="ja-JP" sz="1050" kern="0" dirty="0">
                <a:solidFill>
                  <a:srgbClr val="0D0D0D"/>
                </a:solidFill>
                <a:latin typeface="メイリオ"/>
                <a:ea typeface="メイリオ"/>
              </a:rPr>
              <a:t>※</a:t>
            </a:r>
            <a:r>
              <a:rPr kumimoji="0" lang="ja-JP" altLang="en-US" sz="1050" kern="0" dirty="0">
                <a:solidFill>
                  <a:srgbClr val="0D0D0D"/>
                </a:solidFill>
                <a:latin typeface="メイリオ"/>
                <a:ea typeface="メイリオ"/>
              </a:rPr>
              <a:t>原則として、この段階での修正はお受けできません。</a:t>
            </a:r>
          </a:p>
          <a:p>
            <a:pPr eaLnBrk="1" fontAlgn="auto" hangingPunct="1">
              <a:spcBef>
                <a:spcPts val="0"/>
              </a:spcBef>
              <a:spcAft>
                <a:spcPts val="0"/>
              </a:spcAft>
              <a:defRPr/>
            </a:pPr>
            <a:endParaRPr kumimoji="0" lang="ja-JP" altLang="en-US" sz="600" kern="0" dirty="0">
              <a:solidFill>
                <a:srgbClr val="0D0D0D"/>
              </a:solidFill>
              <a:latin typeface="メイリオ"/>
              <a:ea typeface="メイリオ"/>
            </a:endParaRPr>
          </a:p>
          <a:p>
            <a:pPr eaLnBrk="1" fontAlgn="auto" hangingPunct="1">
              <a:spcBef>
                <a:spcPts val="0"/>
              </a:spcBef>
              <a:spcAft>
                <a:spcPts val="0"/>
              </a:spcAft>
              <a:defRPr/>
            </a:pPr>
            <a:r>
              <a:rPr kumimoji="0" lang="ja-JP" altLang="en-US" sz="1400" b="1" kern="0" dirty="0">
                <a:solidFill>
                  <a:srgbClr val="0D0D0D"/>
                </a:solidFill>
                <a:latin typeface="メイリオ"/>
                <a:ea typeface="メイリオ"/>
              </a:rPr>
              <a:t>⑥</a:t>
            </a:r>
            <a:r>
              <a:rPr kumimoji="0" lang="ja-JP" altLang="en-US" sz="600" b="1" kern="0" dirty="0">
                <a:solidFill>
                  <a:srgbClr val="0D0D0D"/>
                </a:solidFill>
                <a:latin typeface="メイリオ"/>
                <a:ea typeface="メイリオ"/>
              </a:rPr>
              <a:t>　</a:t>
            </a:r>
            <a:r>
              <a:rPr kumimoji="0" lang="ja-JP" altLang="en-US" sz="1400" b="1" kern="0" dirty="0">
                <a:solidFill>
                  <a:srgbClr val="0D0D0D"/>
                </a:solidFill>
                <a:latin typeface="メイリオ"/>
                <a:ea typeface="メイリオ"/>
              </a:rPr>
              <a:t>弊社内チェック</a:t>
            </a:r>
            <a:r>
              <a:rPr kumimoji="0" lang="en-US" altLang="ja-JP" sz="1400" b="1" kern="0" dirty="0">
                <a:solidFill>
                  <a:srgbClr val="0D0D0D"/>
                </a:solidFill>
                <a:latin typeface="メイリオ"/>
                <a:ea typeface="メイリオ"/>
              </a:rPr>
              <a:t>/</a:t>
            </a:r>
            <a:r>
              <a:rPr kumimoji="0" lang="ja-JP" altLang="en-US" sz="1400" b="1" kern="0" dirty="0">
                <a:solidFill>
                  <a:srgbClr val="0D0D0D"/>
                </a:solidFill>
                <a:latin typeface="メイリオ"/>
                <a:ea typeface="メイリオ"/>
              </a:rPr>
              <a:t>本番環境へのファイルアップ</a:t>
            </a:r>
            <a:endParaRPr kumimoji="0" lang="en-US" altLang="ja-JP" sz="1400" b="1" kern="0" dirty="0">
              <a:solidFill>
                <a:srgbClr val="0D0D0D"/>
              </a:solidFill>
              <a:latin typeface="メイリオ"/>
              <a:ea typeface="メイリオ"/>
            </a:endParaRPr>
          </a:p>
          <a:p>
            <a:pPr eaLnBrk="1" fontAlgn="auto" hangingPunct="1">
              <a:spcBef>
                <a:spcPts val="0"/>
              </a:spcBef>
              <a:spcAft>
                <a:spcPts val="0"/>
              </a:spcAft>
              <a:defRPr/>
            </a:pPr>
            <a:r>
              <a:rPr kumimoji="0" lang="ja-JP" altLang="en-US" sz="1050" kern="0" dirty="0">
                <a:solidFill>
                  <a:srgbClr val="0D0D0D"/>
                </a:solidFill>
                <a:latin typeface="メイリオ"/>
                <a:ea typeface="メイリオ"/>
              </a:rPr>
              <a:t>　　弊社において最終確認を行った上で、本番公開を行います。</a:t>
            </a:r>
            <a:endParaRPr kumimoji="0" lang="en-US" altLang="ja-JP" sz="1050" kern="0" dirty="0">
              <a:solidFill>
                <a:srgbClr val="0D0D0D"/>
              </a:solidFill>
              <a:latin typeface="メイリオ"/>
              <a:ea typeface="メイリオ"/>
            </a:endParaRPr>
          </a:p>
        </p:txBody>
      </p:sp>
      <p:sp>
        <p:nvSpPr>
          <p:cNvPr id="31" name="ホームベース 22">
            <a:extLst>
              <a:ext uri="{FF2B5EF4-FFF2-40B4-BE49-F238E27FC236}">
                <a16:creationId xmlns:a16="http://schemas.microsoft.com/office/drawing/2014/main" id="{8F506721-3A66-B26E-9CDD-B225102ACADE}"/>
              </a:ext>
            </a:extLst>
          </p:cNvPr>
          <p:cNvSpPr/>
          <p:nvPr/>
        </p:nvSpPr>
        <p:spPr>
          <a:xfrm>
            <a:off x="9723553" y="1361718"/>
            <a:ext cx="1800000"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掲載開始</a:t>
            </a: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32" name="ホームベース 23">
            <a:extLst>
              <a:ext uri="{FF2B5EF4-FFF2-40B4-BE49-F238E27FC236}">
                <a16:creationId xmlns:a16="http://schemas.microsoft.com/office/drawing/2014/main" id="{723C4E78-ABB6-7487-C1E3-1C1E78297CCF}"/>
              </a:ext>
            </a:extLst>
          </p:cNvPr>
          <p:cNvSpPr/>
          <p:nvPr/>
        </p:nvSpPr>
        <p:spPr>
          <a:xfrm>
            <a:off x="8377499" y="1345605"/>
            <a:ext cx="1800000" cy="756000"/>
          </a:xfrm>
          <a:prstGeom prst="homePlate">
            <a:avLst/>
          </a:prstGeom>
          <a:solidFill>
            <a:srgbClr val="66668B"/>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公開準備</a:t>
            </a: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2" name="ホームベース 23">
            <a:extLst>
              <a:ext uri="{FF2B5EF4-FFF2-40B4-BE49-F238E27FC236}">
                <a16:creationId xmlns:a16="http://schemas.microsoft.com/office/drawing/2014/main" id="{FDC01945-D59B-B8D5-A374-BD08687E3805}"/>
              </a:ext>
            </a:extLst>
          </p:cNvPr>
          <p:cNvSpPr/>
          <p:nvPr/>
        </p:nvSpPr>
        <p:spPr>
          <a:xfrm>
            <a:off x="6935383" y="1344020"/>
            <a:ext cx="1800000" cy="756000"/>
          </a:xfrm>
          <a:prstGeom prst="homePlate">
            <a:avLst/>
          </a:prstGeom>
          <a:solidFill>
            <a:srgbClr val="A1AFED"/>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FFFFFF"/>
                </a:solidFill>
                <a:latin typeface="Meiryo" panose="020B0604030504040204" pitchFamily="34" charset="-128"/>
                <a:ea typeface="Meiryo" panose="020B0604030504040204" pitchFamily="34" charset="-128"/>
              </a:rPr>
              <a:t>テストアップ</a:t>
            </a:r>
          </a:p>
        </p:txBody>
      </p:sp>
      <p:sp>
        <p:nvSpPr>
          <p:cNvPr id="33" name="円/楕円 24">
            <a:extLst>
              <a:ext uri="{FF2B5EF4-FFF2-40B4-BE49-F238E27FC236}">
                <a16:creationId xmlns:a16="http://schemas.microsoft.com/office/drawing/2014/main" id="{2D63F127-5D3A-02A6-5AC2-9D697C1E7BCE}"/>
              </a:ext>
            </a:extLst>
          </p:cNvPr>
          <p:cNvSpPr>
            <a:spLocks noChangeAspect="1"/>
          </p:cNvSpPr>
          <p:nvPr/>
        </p:nvSpPr>
        <p:spPr>
          <a:xfrm>
            <a:off x="7025951" y="815548"/>
            <a:ext cx="432000" cy="432000"/>
          </a:xfrm>
          <a:prstGeom prst="ellipse">
            <a:avLst/>
          </a:prstGeom>
          <a:solidFill>
            <a:srgbClr val="A1AFED"/>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5</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34" name="ホームベース 25">
            <a:extLst>
              <a:ext uri="{FF2B5EF4-FFF2-40B4-BE49-F238E27FC236}">
                <a16:creationId xmlns:a16="http://schemas.microsoft.com/office/drawing/2014/main" id="{56FDEFDC-409B-E3CF-DEE6-2789144949BB}"/>
              </a:ext>
            </a:extLst>
          </p:cNvPr>
          <p:cNvSpPr/>
          <p:nvPr/>
        </p:nvSpPr>
        <p:spPr>
          <a:xfrm>
            <a:off x="5457611" y="1335963"/>
            <a:ext cx="1800000" cy="756000"/>
          </a:xfrm>
          <a:prstGeom prst="homePlate">
            <a:avLst/>
          </a:prstGeom>
          <a:solidFill>
            <a:srgbClr val="E5E5EB"/>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0D0D0D"/>
                </a:solidFill>
                <a:latin typeface="Meiryo" panose="020B0604030504040204" pitchFamily="34" charset="-128"/>
                <a:ea typeface="Meiryo" panose="020B0604030504040204" pitchFamily="34" charset="-128"/>
              </a:rPr>
              <a:t>デザイン・原稿</a:t>
            </a:r>
            <a:r>
              <a:rPr kumimoji="0" lang="ja-JP" altLang="en-US" sz="1100" b="1" kern="0" spc="100" dirty="0">
                <a:solidFill>
                  <a:srgbClr val="FFFFFF"/>
                </a:solidFill>
                <a:latin typeface="Meiryo" panose="020B0604030504040204" pitchFamily="34" charset="-128"/>
                <a:ea typeface="Meiryo" panose="020B0604030504040204" pitchFamily="34" charset="-128"/>
              </a:rPr>
              <a:t>　</a:t>
            </a:r>
          </a:p>
        </p:txBody>
      </p:sp>
      <p:sp>
        <p:nvSpPr>
          <p:cNvPr id="35" name="円/楕円 26">
            <a:extLst>
              <a:ext uri="{FF2B5EF4-FFF2-40B4-BE49-F238E27FC236}">
                <a16:creationId xmlns:a16="http://schemas.microsoft.com/office/drawing/2014/main" id="{88101CEE-0BFB-B694-14D2-3C7FD819969F}"/>
              </a:ext>
            </a:extLst>
          </p:cNvPr>
          <p:cNvSpPr>
            <a:spLocks noChangeAspect="1"/>
          </p:cNvSpPr>
          <p:nvPr/>
        </p:nvSpPr>
        <p:spPr>
          <a:xfrm>
            <a:off x="5565118" y="824895"/>
            <a:ext cx="432000" cy="432000"/>
          </a:xfrm>
          <a:prstGeom prst="ellipse">
            <a:avLst/>
          </a:prstGeom>
          <a:solidFill>
            <a:srgbClr val="E5E5E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0D0D0D"/>
                </a:solidFill>
                <a:latin typeface="Meiryo" panose="020B0604030504040204" pitchFamily="34" charset="-128"/>
                <a:ea typeface="Meiryo" panose="020B0604030504040204" pitchFamily="34" charset="-128"/>
              </a:rPr>
              <a:t>4</a:t>
            </a:r>
            <a:endParaRPr kumimoji="0" lang="ja-JP" altLang="en-US" sz="1200" b="1" kern="0" dirty="0">
              <a:solidFill>
                <a:srgbClr val="0D0D0D"/>
              </a:solidFill>
              <a:latin typeface="Meiryo" panose="020B0604030504040204" pitchFamily="34" charset="-128"/>
              <a:ea typeface="Meiryo" panose="020B0604030504040204" pitchFamily="34" charset="-128"/>
            </a:endParaRPr>
          </a:p>
        </p:txBody>
      </p:sp>
      <p:sp>
        <p:nvSpPr>
          <p:cNvPr id="36" name="ホームベース 27">
            <a:extLst>
              <a:ext uri="{FF2B5EF4-FFF2-40B4-BE49-F238E27FC236}">
                <a16:creationId xmlns:a16="http://schemas.microsoft.com/office/drawing/2014/main" id="{F9724BCF-3208-A380-1D55-73811917F332}"/>
              </a:ext>
            </a:extLst>
          </p:cNvPr>
          <p:cNvSpPr/>
          <p:nvPr/>
        </p:nvSpPr>
        <p:spPr>
          <a:xfrm>
            <a:off x="4079243" y="1327503"/>
            <a:ext cx="1800000" cy="756000"/>
          </a:xfrm>
          <a:prstGeom prst="homePlate">
            <a:avLst/>
          </a:prstGeom>
          <a:solidFill>
            <a:srgbClr val="F5F5F5">
              <a:lumMod val="50000"/>
            </a:srgbClr>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FFFFFF"/>
                </a:solidFill>
                <a:latin typeface="Meiryo" panose="020B0604030504040204" pitchFamily="34" charset="-128"/>
                <a:ea typeface="Meiryo" panose="020B0604030504040204" pitchFamily="34" charset="-128"/>
              </a:rPr>
              <a:t>構成案</a:t>
            </a:r>
          </a:p>
        </p:txBody>
      </p:sp>
      <p:sp>
        <p:nvSpPr>
          <p:cNvPr id="37" name="円/楕円 28">
            <a:extLst>
              <a:ext uri="{FF2B5EF4-FFF2-40B4-BE49-F238E27FC236}">
                <a16:creationId xmlns:a16="http://schemas.microsoft.com/office/drawing/2014/main" id="{8A5707D6-11C3-4964-BE71-F35CEE14846E}"/>
              </a:ext>
            </a:extLst>
          </p:cNvPr>
          <p:cNvSpPr>
            <a:spLocks noChangeAspect="1"/>
          </p:cNvSpPr>
          <p:nvPr/>
        </p:nvSpPr>
        <p:spPr>
          <a:xfrm>
            <a:off x="4104285" y="792815"/>
            <a:ext cx="432000" cy="432000"/>
          </a:xfrm>
          <a:prstGeom prst="ellipse">
            <a:avLst/>
          </a:prstGeom>
          <a:solidFill>
            <a:srgbClr val="F5F5F5">
              <a:lumMod val="5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3</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38" name="ホームベース 29">
            <a:extLst>
              <a:ext uri="{FF2B5EF4-FFF2-40B4-BE49-F238E27FC236}">
                <a16:creationId xmlns:a16="http://schemas.microsoft.com/office/drawing/2014/main" id="{146C8756-4D25-9F1D-525A-53E108C8D460}"/>
              </a:ext>
            </a:extLst>
          </p:cNvPr>
          <p:cNvSpPr/>
          <p:nvPr/>
        </p:nvSpPr>
        <p:spPr>
          <a:xfrm>
            <a:off x="2590055" y="1312343"/>
            <a:ext cx="1800000" cy="756000"/>
          </a:xfrm>
          <a:prstGeom prst="homePlate">
            <a:avLst/>
          </a:prstGeom>
          <a:solidFill>
            <a:srgbClr val="F5F5F5">
              <a:lumMod val="75000"/>
            </a:srgbClr>
          </a:solidFill>
          <a:ln w="50800" cap="flat" cmpd="sng" algn="ctr">
            <a:solidFill>
              <a:srgbClr val="FFFFFF"/>
            </a:solidFill>
            <a:prstDash val="solid"/>
          </a:ln>
          <a:effectLst/>
        </p:spPr>
        <p:txBody>
          <a:bodyPr rot="0" spcFirstLastPara="0" vertOverflow="overflow" horzOverflow="overflow" vert="horz" wrap="none" lIns="612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000000"/>
                </a:solidFill>
                <a:latin typeface="Meiryo" panose="020B0604030504040204" pitchFamily="34" charset="-128"/>
                <a:ea typeface="Meiryo" panose="020B0604030504040204" pitchFamily="34" charset="-128"/>
              </a:rPr>
              <a:t>企画案</a:t>
            </a:r>
          </a:p>
        </p:txBody>
      </p:sp>
      <p:sp>
        <p:nvSpPr>
          <p:cNvPr id="39" name="円/楕円 30">
            <a:extLst>
              <a:ext uri="{FF2B5EF4-FFF2-40B4-BE49-F238E27FC236}">
                <a16:creationId xmlns:a16="http://schemas.microsoft.com/office/drawing/2014/main" id="{77C1FDD4-DD82-D943-E1C0-617F8F21A0A3}"/>
              </a:ext>
            </a:extLst>
          </p:cNvPr>
          <p:cNvSpPr>
            <a:spLocks noChangeAspect="1"/>
          </p:cNvSpPr>
          <p:nvPr/>
        </p:nvSpPr>
        <p:spPr>
          <a:xfrm>
            <a:off x="2643452" y="826755"/>
            <a:ext cx="432000" cy="432000"/>
          </a:xfrm>
          <a:prstGeom prst="ellipse">
            <a:avLst/>
          </a:prstGeom>
          <a:solidFill>
            <a:srgbClr val="F5F5F5">
              <a:lumMod val="75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2</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40" name="ホームベース 31">
            <a:extLst>
              <a:ext uri="{FF2B5EF4-FFF2-40B4-BE49-F238E27FC236}">
                <a16:creationId xmlns:a16="http://schemas.microsoft.com/office/drawing/2014/main" id="{B6336307-69E4-558E-113B-026242093785}"/>
              </a:ext>
            </a:extLst>
          </p:cNvPr>
          <p:cNvSpPr/>
          <p:nvPr/>
        </p:nvSpPr>
        <p:spPr>
          <a:xfrm>
            <a:off x="1096455" y="1318642"/>
            <a:ext cx="1800000" cy="756000"/>
          </a:xfrm>
          <a:prstGeom prst="homePlate">
            <a:avLst/>
          </a:prstGeom>
          <a:solidFill>
            <a:srgbClr val="EBEBEB"/>
          </a:solidFill>
          <a:ln w="50800" cap="flat" cmpd="sng" algn="ctr">
            <a:solidFill>
              <a:srgbClr val="FFFFFF"/>
            </a:solidFill>
            <a:prstDash val="solid"/>
          </a:ln>
          <a:effectLst/>
        </p:spPr>
        <p:txBody>
          <a:bodyPr rot="0" spcFirstLastPara="0" vertOverflow="overflow" horzOverflow="overflow" vert="horz" wrap="none" lIns="144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000000"/>
                </a:solidFill>
                <a:latin typeface="Meiryo" panose="020B0604030504040204" pitchFamily="34" charset="-128"/>
                <a:ea typeface="Meiryo" panose="020B0604030504040204" pitchFamily="34" charset="-128"/>
              </a:rPr>
              <a:t>お申し込み</a:t>
            </a:r>
          </a:p>
          <a:p>
            <a:pPr>
              <a:defRPr/>
            </a:pPr>
            <a:r>
              <a:rPr kumimoji="0" lang="ja-JP" altLang="en-US" sz="1100" b="1" kern="0" spc="100">
                <a:solidFill>
                  <a:srgbClr val="000000"/>
                </a:solidFill>
                <a:latin typeface="Meiryo" panose="020B0604030504040204" pitchFamily="34" charset="-128"/>
                <a:ea typeface="Meiryo" panose="020B0604030504040204" pitchFamily="34" charset="-128"/>
              </a:rPr>
              <a:t>オリエンテーション</a:t>
            </a:r>
            <a:endParaRPr kumimoji="0" lang="ja-JP" altLang="en-US" sz="1100" b="1" kern="0" spc="100" dirty="0">
              <a:solidFill>
                <a:srgbClr val="000000"/>
              </a:solidFill>
              <a:latin typeface="Meiryo" panose="020B0604030504040204" pitchFamily="34" charset="-128"/>
              <a:ea typeface="Meiryo" panose="020B0604030504040204" pitchFamily="34" charset="-128"/>
            </a:endParaRPr>
          </a:p>
        </p:txBody>
      </p:sp>
      <p:sp>
        <p:nvSpPr>
          <p:cNvPr id="41" name="円/楕円 32">
            <a:extLst>
              <a:ext uri="{FF2B5EF4-FFF2-40B4-BE49-F238E27FC236}">
                <a16:creationId xmlns:a16="http://schemas.microsoft.com/office/drawing/2014/main" id="{D98CE69E-AAB8-5BDD-066F-5ECBF49DF813}"/>
              </a:ext>
            </a:extLst>
          </p:cNvPr>
          <p:cNvSpPr>
            <a:spLocks noChangeAspect="1"/>
          </p:cNvSpPr>
          <p:nvPr/>
        </p:nvSpPr>
        <p:spPr>
          <a:xfrm>
            <a:off x="1182619" y="880343"/>
            <a:ext cx="432000" cy="432000"/>
          </a:xfrm>
          <a:prstGeom prst="ellipse">
            <a:avLst/>
          </a:prstGeom>
          <a:solidFill>
            <a:srgbClr val="999999">
              <a:lumMod val="20000"/>
              <a:lumOff val="8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000000"/>
                </a:solidFill>
                <a:latin typeface="Meiryo" panose="020B0604030504040204" pitchFamily="34" charset="-128"/>
                <a:ea typeface="Meiryo" panose="020B0604030504040204" pitchFamily="34" charset="-128"/>
              </a:rPr>
              <a:t>1</a:t>
            </a:r>
            <a:endParaRPr kumimoji="0" lang="ja-JP" altLang="en-US" sz="1200" b="1" kern="0" dirty="0">
              <a:solidFill>
                <a:srgbClr val="000000"/>
              </a:solidFill>
              <a:latin typeface="Meiryo" panose="020B0604030504040204" pitchFamily="34" charset="-128"/>
              <a:ea typeface="Meiryo" panose="020B0604030504040204" pitchFamily="34" charset="-128"/>
            </a:endParaRPr>
          </a:p>
        </p:txBody>
      </p:sp>
      <p:cxnSp>
        <p:nvCxnSpPr>
          <p:cNvPr id="42" name="直線矢印コネクタ 41">
            <a:extLst>
              <a:ext uri="{FF2B5EF4-FFF2-40B4-BE49-F238E27FC236}">
                <a16:creationId xmlns:a16="http://schemas.microsoft.com/office/drawing/2014/main" id="{6F5E8B41-F23C-28E9-8A7B-9E0C96E75AEF}"/>
              </a:ext>
            </a:extLst>
          </p:cNvPr>
          <p:cNvCxnSpPr>
            <a:cxnSpLocks/>
          </p:cNvCxnSpPr>
          <p:nvPr/>
        </p:nvCxnSpPr>
        <p:spPr>
          <a:xfrm>
            <a:off x="1158947" y="2271059"/>
            <a:ext cx="10001053" cy="13960"/>
          </a:xfrm>
          <a:prstGeom prst="straightConnector1">
            <a:avLst/>
          </a:prstGeom>
          <a:noFill/>
          <a:ln w="28575" cap="flat" cmpd="sng" algn="ctr">
            <a:solidFill>
              <a:srgbClr val="00003E"/>
            </a:solidFill>
            <a:prstDash val="sysDot"/>
            <a:headEnd type="triangle" w="lg" len="med"/>
            <a:tailEnd type="triangle" w="lg" len="med"/>
          </a:ln>
          <a:effectLst/>
        </p:spPr>
      </p:cxnSp>
      <p:sp>
        <p:nvSpPr>
          <p:cNvPr id="43" name="object 39">
            <a:extLst>
              <a:ext uri="{FF2B5EF4-FFF2-40B4-BE49-F238E27FC236}">
                <a16:creationId xmlns:a16="http://schemas.microsoft.com/office/drawing/2014/main" id="{000239B2-0A10-B93D-DE6F-9B80F3C0DA0E}"/>
              </a:ext>
            </a:extLst>
          </p:cNvPr>
          <p:cNvSpPr/>
          <p:nvPr/>
        </p:nvSpPr>
        <p:spPr>
          <a:xfrm>
            <a:off x="3908817" y="2134370"/>
            <a:ext cx="3887570" cy="288000"/>
          </a:xfrm>
          <a:prstGeom prst="roundRect">
            <a:avLst>
              <a:gd name="adj" fmla="val 50000"/>
            </a:avLst>
          </a:prstGeom>
          <a:solidFill>
            <a:srgbClr val="FFFFFF"/>
          </a:solidFill>
          <a:ln w="19050" cap="flat" cmpd="sng" algn="ctr">
            <a:solidFill>
              <a:srgbClr val="00003E"/>
            </a:solidFill>
            <a:prstDash val="solid"/>
          </a:ln>
          <a:effectLst/>
        </p:spPr>
        <p:txBody>
          <a:bodyPr rot="0" spcFirstLastPara="0" vertOverflow="overflow" horzOverflow="overflow" vert="horz" wrap="none" lIns="91440" tIns="72000" rIns="0" bIns="45720" numCol="1" spcCol="0" rtlCol="0" fromWordArt="0" anchor="ctr" anchorCtr="0" forceAA="0" compatLnSpc="1">
            <a:prstTxWarp prst="textNoShape">
              <a:avLst/>
            </a:prstTxWarp>
            <a:noAutofit/>
          </a:bodyPr>
          <a:lstStyle/>
          <a:p>
            <a:pPr algn="ctr">
              <a:defRPr/>
            </a:pPr>
            <a:r>
              <a:rPr kumimoji="0" lang="ja-JP" altLang="en-US" sz="1000" b="1" kern="0" spc="300" dirty="0">
                <a:solidFill>
                  <a:srgbClr val="00003E"/>
                </a:solidFill>
                <a:latin typeface="Meiryo" panose="020B0604030504040204" pitchFamily="34" charset="-128"/>
                <a:ea typeface="Meiryo" panose="020B0604030504040204" pitchFamily="34" charset="-128"/>
                <a:cs typeface="Calibri" panose="020F0502020204030204"/>
              </a:rPr>
              <a:t>オリエン</a:t>
            </a:r>
            <a:r>
              <a:rPr kumimoji="0" lang="en-US" altLang="ja-JP" sz="1000" b="1" kern="0" spc="300" dirty="0">
                <a:solidFill>
                  <a:srgbClr val="00003E"/>
                </a:solidFill>
                <a:latin typeface="Meiryo" panose="020B0604030504040204" pitchFamily="34" charset="-128"/>
                <a:ea typeface="Meiryo" panose="020B0604030504040204" pitchFamily="34" charset="-128"/>
                <a:cs typeface="Calibri" panose="020F0502020204030204"/>
              </a:rPr>
              <a:t>-</a:t>
            </a:r>
            <a:r>
              <a:rPr kumimoji="0" lang="ja-JP" altLang="en-US" sz="1000" b="1" kern="0" spc="300" dirty="0">
                <a:solidFill>
                  <a:srgbClr val="00003E"/>
                </a:solidFill>
                <a:latin typeface="Meiryo" panose="020B0604030504040204" pitchFamily="34" charset="-128"/>
                <a:ea typeface="Meiryo" panose="020B0604030504040204" pitchFamily="34" charset="-128"/>
                <a:cs typeface="Calibri" panose="020F0502020204030204"/>
              </a:rPr>
              <a:t>掲載開始</a:t>
            </a:r>
            <a:r>
              <a:rPr kumimoji="0" lang="en-US" altLang="ja-JP" sz="1000" b="1" kern="0" spc="300" dirty="0">
                <a:solidFill>
                  <a:srgbClr val="00003E"/>
                </a:solidFill>
                <a:latin typeface="Meiryo" panose="020B0604030504040204" pitchFamily="34" charset="-128"/>
                <a:ea typeface="Meiryo" panose="020B0604030504040204" pitchFamily="34" charset="-128"/>
                <a:cs typeface="Calibri" panose="020F0502020204030204"/>
              </a:rPr>
              <a:t>  2</a:t>
            </a:r>
            <a:r>
              <a:rPr kumimoji="0" lang="ja-JP" altLang="en-US" sz="1000" b="1" kern="0" spc="300" dirty="0">
                <a:solidFill>
                  <a:srgbClr val="00003E"/>
                </a:solidFill>
                <a:latin typeface="Meiryo" panose="020B0604030504040204" pitchFamily="34" charset="-128"/>
                <a:ea typeface="Meiryo" panose="020B0604030504040204" pitchFamily="34" charset="-128"/>
                <a:cs typeface="Calibri" panose="020F0502020204030204"/>
              </a:rPr>
              <a:t>ヶ月</a:t>
            </a:r>
            <a:endParaRPr kumimoji="0" lang="en-US" altLang="ja-JP" sz="1000" b="1" kern="0" spc="300" dirty="0">
              <a:solidFill>
                <a:srgbClr val="00003E"/>
              </a:solidFill>
              <a:latin typeface="Meiryo" panose="020B0604030504040204" pitchFamily="34" charset="-128"/>
              <a:ea typeface="Meiryo" panose="020B0604030504040204" pitchFamily="34" charset="-128"/>
              <a:cs typeface="Calibri" panose="020F0502020204030204"/>
            </a:endParaRPr>
          </a:p>
        </p:txBody>
      </p:sp>
      <p:sp>
        <p:nvSpPr>
          <p:cNvPr id="9" name="円/楕円 24">
            <a:extLst>
              <a:ext uri="{FF2B5EF4-FFF2-40B4-BE49-F238E27FC236}">
                <a16:creationId xmlns:a16="http://schemas.microsoft.com/office/drawing/2014/main" id="{E3F61728-018D-DBC4-0675-9421AAB2F4C1}"/>
              </a:ext>
            </a:extLst>
          </p:cNvPr>
          <p:cNvSpPr>
            <a:spLocks noChangeAspect="1"/>
          </p:cNvSpPr>
          <p:nvPr/>
        </p:nvSpPr>
        <p:spPr>
          <a:xfrm>
            <a:off x="8519383" y="859514"/>
            <a:ext cx="432000" cy="432000"/>
          </a:xfrm>
          <a:prstGeom prst="ellipse">
            <a:avLst/>
          </a:prstGeom>
          <a:solidFill>
            <a:srgbClr val="66668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6</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5293176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2BA4E44-FA07-CFA0-0E62-40502420EBF8}"/>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0B429674-AAAC-BA1D-167E-E3447AFAE28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8" name="テキスト プレースホルダー 3">
            <a:extLst>
              <a:ext uri="{FF2B5EF4-FFF2-40B4-BE49-F238E27FC236}">
                <a16:creationId xmlns:a16="http://schemas.microsoft.com/office/drawing/2014/main" id="{5D3C7099-F938-1507-CBD0-ED2474535817}"/>
              </a:ext>
            </a:extLst>
          </p:cNvPr>
          <p:cNvSpPr txBox="1">
            <a:spLocks/>
          </p:cNvSpPr>
          <p:nvPr/>
        </p:nvSpPr>
        <p:spPr>
          <a:xfrm>
            <a:off x="1880722"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rPr>
              <a:t>効果検証レポート</a:t>
            </a:r>
            <a:endParaRPr kumimoji="1" lang="ja-JP" altLang="en-US" sz="16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endParaRPr>
          </a:p>
        </p:txBody>
      </p:sp>
      <p:sp>
        <p:nvSpPr>
          <p:cNvPr id="10" name="正方形/長方形 9">
            <a:extLst>
              <a:ext uri="{FF2B5EF4-FFF2-40B4-BE49-F238E27FC236}">
                <a16:creationId xmlns:a16="http://schemas.microsoft.com/office/drawing/2014/main" id="{918315BB-3160-9499-5314-BE96E4035022}"/>
              </a:ext>
            </a:extLst>
          </p:cNvPr>
          <p:cNvSpPr/>
          <p:nvPr/>
        </p:nvSpPr>
        <p:spPr>
          <a:xfrm>
            <a:off x="518837" y="1268413"/>
            <a:ext cx="11193737" cy="283154"/>
          </a:xfrm>
          <a:prstGeom prst="rect">
            <a:avLst/>
          </a:prstGeom>
        </p:spPr>
        <p:txBody>
          <a:bodyPr wrap="square" lIns="0" tIns="0" rIns="0" bIns="0">
            <a:spAutoFit/>
          </a:bodyPr>
          <a:lstStyle/>
          <a:p>
            <a:pPr eaLnBrk="1" fontAlgn="auto" hangingPunct="1">
              <a:lnSpc>
                <a:spcPct val="120000"/>
              </a:lnSpc>
              <a:spcBef>
                <a:spcPts val="0"/>
              </a:spcBef>
              <a:spcAft>
                <a:spcPts val="0"/>
              </a:spcAft>
            </a:pPr>
            <a:r>
              <a:rPr lang="ja-JP" altLang="en-US" sz="1600" dirty="0">
                <a:solidFill>
                  <a:srgbClr val="0D0D0D"/>
                </a:solidFill>
                <a:latin typeface="Meiryo" panose="020B0604030504040204" pitchFamily="34" charset="-128"/>
                <a:ea typeface="Meiryo" panose="020B0604030504040204" pitchFamily="34" charset="-128"/>
              </a:rPr>
              <a:t>定量・定性両面から、施策の実績を集計、分析し、タイアップ実施効果のレポーティングを行います。</a:t>
            </a:r>
            <a:endParaRPr lang="en-US" altLang="ja-JP" sz="1600" dirty="0">
              <a:solidFill>
                <a:srgbClr val="0D0D0D"/>
              </a:solidFill>
              <a:latin typeface="Meiryo" panose="020B0604030504040204" pitchFamily="34" charset="-128"/>
              <a:ea typeface="Meiryo" panose="020B0604030504040204" pitchFamily="34" charset="-128"/>
            </a:endParaRPr>
          </a:p>
        </p:txBody>
      </p:sp>
      <p:grpSp>
        <p:nvGrpSpPr>
          <p:cNvPr id="11" name="グループ化 10">
            <a:extLst>
              <a:ext uri="{FF2B5EF4-FFF2-40B4-BE49-F238E27FC236}">
                <a16:creationId xmlns:a16="http://schemas.microsoft.com/office/drawing/2014/main" id="{ECCB6E50-DA6E-0E6F-6ADD-2FB05ED88F09}"/>
              </a:ext>
            </a:extLst>
          </p:cNvPr>
          <p:cNvGrpSpPr/>
          <p:nvPr/>
        </p:nvGrpSpPr>
        <p:grpSpPr>
          <a:xfrm>
            <a:off x="479425" y="1689474"/>
            <a:ext cx="5870524" cy="1491468"/>
            <a:chOff x="479425" y="1607413"/>
            <a:chExt cx="5870524" cy="1491468"/>
          </a:xfrm>
        </p:grpSpPr>
        <p:sp>
          <p:nvSpPr>
            <p:cNvPr id="12" name="角丸四角形 59">
              <a:extLst>
                <a:ext uri="{FF2B5EF4-FFF2-40B4-BE49-F238E27FC236}">
                  <a16:creationId xmlns:a16="http://schemas.microsoft.com/office/drawing/2014/main" id="{69BBD0B9-3BAE-5E42-2292-268D2DF026C8}"/>
                </a:ext>
              </a:extLst>
            </p:cNvPr>
            <p:cNvSpPr/>
            <p:nvPr/>
          </p:nvSpPr>
          <p:spPr>
            <a:xfrm>
              <a:off x="1258812" y="2221718"/>
              <a:ext cx="5091137" cy="877163"/>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marR="0" lvl="0" indent="-177750" defTabSz="914400" eaLnBrk="1" fontAlgn="auto" latinLnBrk="0" hangingPunct="1">
                <a:lnSpc>
                  <a:spcPct val="120000"/>
                </a:lnSpc>
                <a:spcBef>
                  <a:spcPts val="0"/>
                </a:spcBef>
                <a:spcAft>
                  <a:spcPts val="0"/>
                </a:spcAft>
                <a:buClrTx/>
                <a:buSzTx/>
                <a:buFont typeface="Wingdings" pitchFamily="2" charset="2"/>
                <a:buChar char="n"/>
                <a:tabLst/>
                <a:defRPr/>
              </a:pP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タイアップページ</a:t>
              </a:r>
            </a:p>
            <a:p>
              <a:pPr marL="418950" marR="0" lvl="1" indent="-141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 altLang="ja-JP"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PV</a:t>
              </a:r>
              <a:r>
                <a:rPr kumimoji="0" lang="ja-JP" altLang="en"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0" lang="en" altLang="ja-JP"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UB</a:t>
              </a:r>
            </a:p>
            <a:p>
              <a:pPr marL="418950" marR="0" lvl="1" indent="-141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タイアップ内の広告主様ページへの誘導枠クリック数・率</a:t>
              </a:r>
            </a:p>
            <a:p>
              <a:pPr marL="418950" marR="0" lvl="1" indent="-141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タイアップ訪問者の性別・性別</a:t>
              </a:r>
              <a:r>
                <a:rPr kumimoji="0" lang="en-US" altLang="ja-JP"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年齢層比率</a:t>
              </a:r>
              <a:endParaRPr kumimoji="0" lang="en-US" altLang="ja-JP"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p:txBody>
        </p:sp>
        <p:sp>
          <p:nvSpPr>
            <p:cNvPr id="20" name="角丸四角形 60">
              <a:extLst>
                <a:ext uri="{FF2B5EF4-FFF2-40B4-BE49-F238E27FC236}">
                  <a16:creationId xmlns:a16="http://schemas.microsoft.com/office/drawing/2014/main" id="{C5F06520-7E92-9072-242B-75665F017330}"/>
                </a:ext>
              </a:extLst>
            </p:cNvPr>
            <p:cNvSpPr/>
            <p:nvPr/>
          </p:nvSpPr>
          <p:spPr>
            <a:xfrm>
              <a:off x="803425" y="1661413"/>
              <a:ext cx="5322291" cy="468000"/>
            </a:xfrm>
            <a:prstGeom prst="roundRect">
              <a:avLst>
                <a:gd name="adj" fmla="val 0"/>
              </a:avLst>
            </a:prstGeom>
            <a:solidFill>
              <a:srgbClr val="212121">
                <a:lumMod val="10000"/>
                <a:lumOff val="90000"/>
              </a:srgb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rPr>
                <a:t>集客数・属性広告主様ページへの送客数</a:t>
              </a:r>
              <a:endParaRPr kumimoji="0" lang="en-US" altLang="ja-JP" sz="1600" b="1" i="0" u="none" strike="noStrike" kern="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endParaRPr>
            </a:p>
          </p:txBody>
        </p:sp>
        <p:grpSp>
          <p:nvGrpSpPr>
            <p:cNvPr id="21" name="グループ化 20">
              <a:extLst>
                <a:ext uri="{FF2B5EF4-FFF2-40B4-BE49-F238E27FC236}">
                  <a16:creationId xmlns:a16="http://schemas.microsoft.com/office/drawing/2014/main" id="{12D5CBC3-28C7-0F75-FBDC-C5FD9C27986B}"/>
                </a:ext>
              </a:extLst>
            </p:cNvPr>
            <p:cNvGrpSpPr>
              <a:grpSpLocks noChangeAspect="1"/>
            </p:cNvGrpSpPr>
            <p:nvPr/>
          </p:nvGrpSpPr>
          <p:grpSpPr>
            <a:xfrm>
              <a:off x="479425" y="1607413"/>
              <a:ext cx="576000" cy="576000"/>
              <a:chOff x="2435103" y="2081892"/>
              <a:chExt cx="792088" cy="792088"/>
            </a:xfrm>
          </p:grpSpPr>
          <p:sp>
            <p:nvSpPr>
              <p:cNvPr id="22" name="円/楕円 63">
                <a:extLst>
                  <a:ext uri="{FF2B5EF4-FFF2-40B4-BE49-F238E27FC236}">
                    <a16:creationId xmlns:a16="http://schemas.microsoft.com/office/drawing/2014/main" id="{221CD53A-B416-6D15-0425-CF0A7E351D21}"/>
                  </a:ext>
                </a:extLst>
              </p:cNvPr>
              <p:cNvSpPr/>
              <p:nvPr/>
            </p:nvSpPr>
            <p:spPr>
              <a:xfrm>
                <a:off x="2435103" y="2081892"/>
                <a:ext cx="792088" cy="792088"/>
              </a:xfrm>
              <a:prstGeom prst="ellipse">
                <a:avLst/>
              </a:prstGeom>
              <a:solidFill>
                <a:srgbClr val="03004A"/>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pic>
            <p:nvPicPr>
              <p:cNvPr id="23" name="グラフィックス 22" descr="棒グラフ (上昇) 単色塗りつぶし">
                <a:extLst>
                  <a:ext uri="{FF2B5EF4-FFF2-40B4-BE49-F238E27FC236}">
                    <a16:creationId xmlns:a16="http://schemas.microsoft.com/office/drawing/2014/main" id="{14A75665-B499-8417-4E64-67999511A974}"/>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00963" y="2247752"/>
                <a:ext cx="460368" cy="460368"/>
              </a:xfrm>
              <a:prstGeom prst="rect">
                <a:avLst/>
              </a:prstGeom>
            </p:spPr>
          </p:pic>
        </p:grpSp>
      </p:grpSp>
      <p:pic>
        <p:nvPicPr>
          <p:cNvPr id="24" name="図 23">
            <a:extLst>
              <a:ext uri="{FF2B5EF4-FFF2-40B4-BE49-F238E27FC236}">
                <a16:creationId xmlns:a16="http://schemas.microsoft.com/office/drawing/2014/main" id="{7921685C-D2F0-A59A-0953-EE45452A923A}"/>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6449716" y="1971399"/>
            <a:ext cx="2802407" cy="1478333"/>
          </a:xfrm>
          <a:prstGeom prst="rect">
            <a:avLst/>
          </a:prstGeom>
          <a:ln w="6350">
            <a:solidFill>
              <a:srgbClr val="545454"/>
            </a:solidFill>
          </a:ln>
          <a:effectLst>
            <a:outerShdw dist="38100" dir="2700000" algn="tl" rotWithShape="0">
              <a:srgbClr val="545454">
                <a:alpha val="40000"/>
              </a:srgbClr>
            </a:outerShdw>
          </a:effectLst>
        </p:spPr>
      </p:pic>
      <p:pic>
        <p:nvPicPr>
          <p:cNvPr id="25" name="図 24">
            <a:extLst>
              <a:ext uri="{FF2B5EF4-FFF2-40B4-BE49-F238E27FC236}">
                <a16:creationId xmlns:a16="http://schemas.microsoft.com/office/drawing/2014/main" id="{7F7F7CEC-5E57-70D5-8EB2-E73BA4981EEF}"/>
              </a:ext>
            </a:extLst>
          </p:cNvPr>
          <p:cNvPicPr>
            <a:picLocks noChangeAspect="1"/>
          </p:cNvPicPr>
          <p:nvPr/>
        </p:nvPicPr>
        <p:blipFill>
          <a:blip r:embed="rId7"/>
          <a:stretch>
            <a:fillRect/>
          </a:stretch>
        </p:blipFill>
        <p:spPr>
          <a:xfrm>
            <a:off x="8907023" y="2180418"/>
            <a:ext cx="2770146" cy="1564979"/>
          </a:xfrm>
          <a:prstGeom prst="rect">
            <a:avLst/>
          </a:prstGeom>
          <a:ln w="6350">
            <a:solidFill>
              <a:srgbClr val="545454"/>
            </a:solidFill>
          </a:ln>
          <a:effectLst>
            <a:outerShdw dist="38100" dir="2700000" algn="tl" rotWithShape="0">
              <a:srgbClr val="545454">
                <a:alpha val="40000"/>
              </a:srgbClr>
            </a:outerShdw>
          </a:effectLst>
        </p:spPr>
      </p:pic>
      <p:sp>
        <p:nvSpPr>
          <p:cNvPr id="26" name="角丸四角形 68">
            <a:extLst>
              <a:ext uri="{FF2B5EF4-FFF2-40B4-BE49-F238E27FC236}">
                <a16:creationId xmlns:a16="http://schemas.microsoft.com/office/drawing/2014/main" id="{3C0D2C62-8E51-7B78-3BB0-B83822BD87B7}"/>
              </a:ext>
            </a:extLst>
          </p:cNvPr>
          <p:cNvSpPr/>
          <p:nvPr/>
        </p:nvSpPr>
        <p:spPr>
          <a:xfrm>
            <a:off x="9148115" y="4969631"/>
            <a:ext cx="2564459" cy="1323439"/>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08000" indent="-180000" eaLnBrk="1" fontAlgn="auto" hangingPunct="1">
              <a:lnSpc>
                <a:spcPct val="120000"/>
              </a:lnSpc>
              <a:spcBef>
                <a:spcPts val="0"/>
              </a:spcBef>
              <a:spcAft>
                <a:spcPts val="0"/>
              </a:spcAft>
              <a:defRPr/>
            </a:pPr>
            <a:r>
              <a:rPr kumimoji="0" lang="en-US" altLang="ja-JP" sz="800" kern="0" dirty="0">
                <a:solidFill>
                  <a:srgbClr val="0D0D0D"/>
                </a:solidFill>
                <a:latin typeface="Meiryo" panose="020B0604030504040204" pitchFamily="34" charset="-128"/>
                <a:ea typeface="Meiryo" panose="020B0604030504040204" pitchFamily="34" charset="-128"/>
              </a:rPr>
              <a:t>※</a:t>
            </a:r>
            <a:r>
              <a:rPr kumimoji="0" lang="ja-JP" altLang="en-US" sz="800" kern="0" dirty="0">
                <a:solidFill>
                  <a:srgbClr val="0D0D0D"/>
                </a:solidFill>
                <a:latin typeface="Meiryo" panose="020B0604030504040204" pitchFamily="34" charset="-128"/>
                <a:ea typeface="Meiryo" panose="020B0604030504040204" pitchFamily="34" charset="-128"/>
              </a:rPr>
              <a:t>定型項目での実施となります。</a:t>
            </a:r>
          </a:p>
          <a:p>
            <a:pPr marL="108000" indent="-180000" eaLnBrk="1" fontAlgn="auto" hangingPunct="1">
              <a:lnSpc>
                <a:spcPct val="120000"/>
              </a:lnSpc>
              <a:spcBef>
                <a:spcPts val="0"/>
              </a:spcBef>
              <a:spcAft>
                <a:spcPts val="0"/>
              </a:spcAft>
              <a:defRPr/>
            </a:pPr>
            <a:r>
              <a:rPr kumimoji="0" lang="en-US" altLang="ja-JP" sz="800" kern="0" dirty="0">
                <a:solidFill>
                  <a:srgbClr val="0D0D0D"/>
                </a:solidFill>
                <a:latin typeface="Meiryo" panose="020B0604030504040204" pitchFamily="34" charset="-128"/>
                <a:ea typeface="Meiryo" panose="020B0604030504040204" pitchFamily="34" charset="-128"/>
              </a:rPr>
              <a:t>※</a:t>
            </a:r>
            <a:r>
              <a:rPr kumimoji="0" lang="ja-JP" altLang="en-US" sz="800" kern="0" dirty="0">
                <a:solidFill>
                  <a:srgbClr val="0D0D0D"/>
                </a:solidFill>
                <a:latin typeface="Meiryo" panose="020B0604030504040204" pitchFamily="34" charset="-128"/>
                <a:ea typeface="Meiryo" panose="020B0604030504040204" pitchFamily="34" charset="-128"/>
              </a:rPr>
              <a:t>アンケート回答数の保証はいたしかねます。</a:t>
            </a:r>
            <a:br>
              <a:rPr kumimoji="0" lang="en-US" altLang="ja-JP" sz="800" kern="0" dirty="0">
                <a:solidFill>
                  <a:srgbClr val="0D0D0D"/>
                </a:solidFill>
                <a:latin typeface="Meiryo" panose="020B0604030504040204" pitchFamily="34" charset="-128"/>
                <a:ea typeface="Meiryo" panose="020B0604030504040204" pitchFamily="34" charset="-128"/>
              </a:rPr>
            </a:br>
            <a:r>
              <a:rPr kumimoji="0" lang="ja-JP" altLang="en-US" sz="800" kern="0" dirty="0">
                <a:solidFill>
                  <a:srgbClr val="0D0D0D"/>
                </a:solidFill>
                <a:latin typeface="Meiryo" panose="020B0604030504040204" pitchFamily="34" charset="-128"/>
                <a:ea typeface="Meiryo" panose="020B0604030504040204" pitchFamily="34" charset="-128"/>
              </a:rPr>
              <a:t>また、回答数は</a:t>
            </a:r>
            <a:r>
              <a:rPr kumimoji="0" lang="en-US" altLang="ja-JP" sz="800" kern="0" dirty="0">
                <a:solidFill>
                  <a:srgbClr val="0D0D0D"/>
                </a:solidFill>
                <a:latin typeface="Meiryo" panose="020B0604030504040204" pitchFamily="34" charset="-128"/>
                <a:ea typeface="Meiryo" panose="020B0604030504040204" pitchFamily="34" charset="-128"/>
              </a:rPr>
              <a:t>500</a:t>
            </a:r>
            <a:r>
              <a:rPr kumimoji="0" lang="ja-JP" altLang="en-US" sz="800" kern="0" dirty="0">
                <a:solidFill>
                  <a:srgbClr val="0D0D0D"/>
                </a:solidFill>
                <a:latin typeface="Meiryo" panose="020B0604030504040204" pitchFamily="34" charset="-128"/>
                <a:ea typeface="Meiryo" panose="020B0604030504040204" pitchFamily="34" charset="-128"/>
              </a:rPr>
              <a:t>件を上限とし、これを超えた場合、掲載途中でもアンケートを終了させていただきます。</a:t>
            </a:r>
            <a:endParaRPr kumimoji="0" lang="en-US" altLang="ja-JP" sz="800" kern="0" dirty="0">
              <a:solidFill>
                <a:srgbClr val="0D0D0D"/>
              </a:solidFill>
              <a:latin typeface="Meiryo" panose="020B0604030504040204" pitchFamily="34" charset="-128"/>
              <a:ea typeface="Meiryo" panose="020B0604030504040204" pitchFamily="34" charset="-128"/>
            </a:endParaRPr>
          </a:p>
          <a:p>
            <a:pPr marL="108000" indent="-180000" eaLnBrk="1" fontAlgn="auto" hangingPunct="1">
              <a:lnSpc>
                <a:spcPct val="120000"/>
              </a:lnSpc>
              <a:spcBef>
                <a:spcPts val="0"/>
              </a:spcBef>
              <a:spcAft>
                <a:spcPts val="0"/>
              </a:spcAft>
              <a:defRPr/>
            </a:pPr>
            <a:r>
              <a:rPr kumimoji="0" lang="en-US" altLang="ja-JP" sz="800" kern="0" dirty="0">
                <a:solidFill>
                  <a:srgbClr val="0D0D0D"/>
                </a:solidFill>
                <a:latin typeface="Meiryo" panose="020B0604030504040204" pitchFamily="34" charset="-128"/>
                <a:ea typeface="Meiryo" panose="020B0604030504040204" pitchFamily="34" charset="-128"/>
              </a:rPr>
              <a:t>※</a:t>
            </a:r>
            <a:r>
              <a:rPr kumimoji="0" lang="ja-JP" altLang="en-US" sz="800" kern="0" dirty="0">
                <a:solidFill>
                  <a:srgbClr val="0D0D0D"/>
                </a:solidFill>
                <a:latin typeface="Meiryo" panose="020B0604030504040204" pitchFamily="34" charset="-128"/>
                <a:ea typeface="Meiryo" panose="020B0604030504040204" pitchFamily="34" charset="-128"/>
              </a:rPr>
              <a:t>予告なくアンケートサーバーのサイトメンテナンスを行い、一時的にアンケートの受付ができなくなる場合があります</a:t>
            </a:r>
            <a:endParaRPr kumimoji="0" lang="en-US" altLang="ja-JP" sz="800" kern="0" dirty="0">
              <a:solidFill>
                <a:srgbClr val="0D0D0D"/>
              </a:solidFill>
              <a:latin typeface="Meiryo" panose="020B0604030504040204" pitchFamily="34" charset="-128"/>
              <a:ea typeface="Meiryo" panose="020B0604030504040204" pitchFamily="34" charset="-128"/>
            </a:endParaRPr>
          </a:p>
          <a:p>
            <a:pPr marL="108000" indent="-180000" eaLnBrk="1" fontAlgn="auto" hangingPunct="1">
              <a:lnSpc>
                <a:spcPct val="120000"/>
              </a:lnSpc>
              <a:spcBef>
                <a:spcPts val="0"/>
              </a:spcBef>
              <a:spcAft>
                <a:spcPts val="0"/>
              </a:spcAft>
              <a:defRPr/>
            </a:pPr>
            <a:r>
              <a:rPr kumimoji="0" lang="en-US" altLang="ja-JP" sz="800" kern="0" dirty="0">
                <a:solidFill>
                  <a:srgbClr val="0D0D0D"/>
                </a:solidFill>
                <a:latin typeface="Meiryo" panose="020B0604030504040204" pitchFamily="34" charset="-128"/>
                <a:ea typeface="Meiryo" panose="020B0604030504040204" pitchFamily="34" charset="-128"/>
              </a:rPr>
              <a:t>※</a:t>
            </a:r>
            <a:r>
              <a:rPr kumimoji="0" lang="ja-JP" altLang="en-US" sz="800" kern="0" dirty="0">
                <a:solidFill>
                  <a:srgbClr val="0D0D0D"/>
                </a:solidFill>
                <a:latin typeface="Meiryo" panose="020B0604030504040204" pitchFamily="34" charset="-128"/>
                <a:ea typeface="Meiryo" panose="020B0604030504040204" pitchFamily="34" charset="-128"/>
              </a:rPr>
              <a:t>一部データは、非正規の参考値としてのご提出となります。</a:t>
            </a:r>
          </a:p>
        </p:txBody>
      </p:sp>
      <p:pic>
        <p:nvPicPr>
          <p:cNvPr id="27" name="図 26">
            <a:extLst>
              <a:ext uri="{FF2B5EF4-FFF2-40B4-BE49-F238E27FC236}">
                <a16:creationId xmlns:a16="http://schemas.microsoft.com/office/drawing/2014/main" id="{E6AA5990-FAD9-0BBB-D4E9-37687768B6A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471505" y="3988732"/>
            <a:ext cx="2258417" cy="1835599"/>
          </a:xfrm>
          <a:prstGeom prst="rect">
            <a:avLst/>
          </a:prstGeom>
          <a:ln w="6350">
            <a:solidFill>
              <a:srgbClr val="545454"/>
            </a:solidFill>
          </a:ln>
          <a:effectLst>
            <a:outerShdw dist="38100" dir="2700000" algn="tl" rotWithShape="0">
              <a:srgbClr val="545454">
                <a:alpha val="40000"/>
              </a:srgbClr>
            </a:outerShdw>
          </a:effectLst>
        </p:spPr>
      </p:pic>
      <p:pic>
        <p:nvPicPr>
          <p:cNvPr id="28" name="Picture 2" descr="B1D2497D-1EBE-4057-8CE8-D155B6774F92-L0-001">
            <a:extLst>
              <a:ext uri="{FF2B5EF4-FFF2-40B4-BE49-F238E27FC236}">
                <a16:creationId xmlns:a16="http://schemas.microsoft.com/office/drawing/2014/main" id="{DE4E72C1-24EC-F9D7-81F1-489DD58CAF33}"/>
              </a:ext>
            </a:extLst>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t="6420"/>
          <a:stretch/>
        </p:blipFill>
        <p:spPr bwMode="auto">
          <a:xfrm>
            <a:off x="7835412" y="4366385"/>
            <a:ext cx="1160427" cy="1931500"/>
          </a:xfrm>
          <a:prstGeom prst="rect">
            <a:avLst/>
          </a:prstGeom>
          <a:noFill/>
          <a:ln w="6350">
            <a:solidFill>
              <a:srgbClr val="545454"/>
            </a:solidFill>
            <a:miter lim="800000"/>
            <a:headEnd/>
            <a:tailEnd/>
          </a:ln>
          <a:effectLst>
            <a:outerShdw dist="38100" dir="2700000" algn="tl" rotWithShape="0">
              <a:srgbClr val="545454">
                <a:alpha val="40000"/>
              </a:srgbClr>
            </a:outerShdw>
          </a:effectLst>
          <a:extLst>
            <a:ext uri="{909E8E84-426E-40DD-AFC4-6F175D3DCCD1}">
              <a14:hiddenFill xmlns:a14="http://schemas.microsoft.com/office/drawing/2010/main">
                <a:solidFill>
                  <a:srgbClr val="FFFFFF"/>
                </a:solidFill>
              </a14:hiddenFill>
            </a:ext>
          </a:extLst>
        </p:spPr>
      </p:pic>
      <p:sp>
        <p:nvSpPr>
          <p:cNvPr id="29" name="角丸四角形 77">
            <a:extLst>
              <a:ext uri="{FF2B5EF4-FFF2-40B4-BE49-F238E27FC236}">
                <a16:creationId xmlns:a16="http://schemas.microsoft.com/office/drawing/2014/main" id="{7B8CF82B-0AE9-82B9-F8DE-2B3FE8EE70B9}"/>
              </a:ext>
            </a:extLst>
          </p:cNvPr>
          <p:cNvSpPr/>
          <p:nvPr/>
        </p:nvSpPr>
        <p:spPr>
          <a:xfrm>
            <a:off x="8153370" y="1751947"/>
            <a:ext cx="1887360" cy="288000"/>
          </a:xfrm>
          <a:prstGeom prst="roundRect">
            <a:avLst>
              <a:gd name="adj" fmla="val 50000"/>
            </a:avLst>
          </a:prstGeom>
          <a:solidFill>
            <a:srgbClr val="000000">
              <a:lumMod val="50000"/>
              <a:lumOff val="50000"/>
            </a:srgbClr>
          </a:solidFill>
          <a:ln>
            <a:noFill/>
          </a:ln>
        </p:spPr>
        <p:txBody>
          <a:bodyPr wrap="none" lIns="0" tIns="3600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レポートサンプル</a:t>
            </a:r>
            <a:endParaRPr kumimoji="0" lang="en-US" altLang="ja-JP" sz="10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endParaRPr>
          </a:p>
        </p:txBody>
      </p:sp>
      <p:sp>
        <p:nvSpPr>
          <p:cNvPr id="30" name="角丸四角形 78">
            <a:extLst>
              <a:ext uri="{FF2B5EF4-FFF2-40B4-BE49-F238E27FC236}">
                <a16:creationId xmlns:a16="http://schemas.microsoft.com/office/drawing/2014/main" id="{62BD24D8-34E3-24E0-11C9-ACB286547A3E}"/>
              </a:ext>
            </a:extLst>
          </p:cNvPr>
          <p:cNvSpPr/>
          <p:nvPr/>
        </p:nvSpPr>
        <p:spPr>
          <a:xfrm>
            <a:off x="7108480" y="3780947"/>
            <a:ext cx="1887360" cy="288000"/>
          </a:xfrm>
          <a:prstGeom prst="roundRect">
            <a:avLst>
              <a:gd name="adj" fmla="val 50000"/>
            </a:avLst>
          </a:prstGeom>
          <a:solidFill>
            <a:srgbClr val="000000">
              <a:lumMod val="50000"/>
              <a:lumOff val="50000"/>
            </a:srgbClr>
          </a:solidFill>
          <a:ln>
            <a:noFill/>
          </a:ln>
        </p:spPr>
        <p:txBody>
          <a:bodyPr wrap="none" lIns="0" tIns="3600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アンケート画面サンプル</a:t>
            </a:r>
            <a:endParaRPr kumimoji="0" lang="en-US" altLang="ja-JP" sz="10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endParaRPr>
          </a:p>
        </p:txBody>
      </p:sp>
      <p:grpSp>
        <p:nvGrpSpPr>
          <p:cNvPr id="31" name="グループ化 30">
            <a:extLst>
              <a:ext uri="{FF2B5EF4-FFF2-40B4-BE49-F238E27FC236}">
                <a16:creationId xmlns:a16="http://schemas.microsoft.com/office/drawing/2014/main" id="{D8C1DC65-6609-2859-4412-E2EC6AC7D931}"/>
              </a:ext>
            </a:extLst>
          </p:cNvPr>
          <p:cNvGrpSpPr/>
          <p:nvPr/>
        </p:nvGrpSpPr>
        <p:grpSpPr>
          <a:xfrm>
            <a:off x="479425" y="3516098"/>
            <a:ext cx="5870523" cy="905304"/>
            <a:chOff x="479425" y="3844167"/>
            <a:chExt cx="5870523" cy="905304"/>
          </a:xfrm>
        </p:grpSpPr>
        <p:sp>
          <p:nvSpPr>
            <p:cNvPr id="46" name="角丸四角形 21">
              <a:extLst>
                <a:ext uri="{FF2B5EF4-FFF2-40B4-BE49-F238E27FC236}">
                  <a16:creationId xmlns:a16="http://schemas.microsoft.com/office/drawing/2014/main" id="{F3F1E9F9-A84A-02E0-6499-F21FB02829E6}"/>
                </a:ext>
              </a:extLst>
            </p:cNvPr>
            <p:cNvSpPr/>
            <p:nvPr/>
          </p:nvSpPr>
          <p:spPr>
            <a:xfrm>
              <a:off x="1258812" y="4537105"/>
              <a:ext cx="5091136" cy="212366"/>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marR="0" lvl="0" indent="-177750" defTabSz="914400" eaLnBrk="1" fontAlgn="auto" latinLnBrk="0" hangingPunct="1">
                <a:lnSpc>
                  <a:spcPct val="120000"/>
                </a:lnSpc>
                <a:spcBef>
                  <a:spcPts val="0"/>
                </a:spcBef>
                <a:spcAft>
                  <a:spcPts val="0"/>
                </a:spcAft>
                <a:buClrTx/>
                <a:buSzTx/>
                <a:buFont typeface="Wingdings" pitchFamily="2" charset="2"/>
                <a:buChar char="n"/>
                <a:tabLst/>
                <a:defRPr/>
              </a:pP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読了率</a:t>
              </a:r>
              <a:endParaRPr kumimoji="0" lang="en-US" altLang="ja-JP"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p:txBody>
        </p:sp>
        <p:sp>
          <p:nvSpPr>
            <p:cNvPr id="47" name="角丸四角形 22">
              <a:extLst>
                <a:ext uri="{FF2B5EF4-FFF2-40B4-BE49-F238E27FC236}">
                  <a16:creationId xmlns:a16="http://schemas.microsoft.com/office/drawing/2014/main" id="{D9EC3230-92FA-ABC0-40BA-EB43AF0C4D90}"/>
                </a:ext>
              </a:extLst>
            </p:cNvPr>
            <p:cNvSpPr/>
            <p:nvPr/>
          </p:nvSpPr>
          <p:spPr>
            <a:xfrm>
              <a:off x="803425" y="3898167"/>
              <a:ext cx="5322291" cy="468000"/>
            </a:xfrm>
            <a:prstGeom prst="roundRect">
              <a:avLst>
                <a:gd name="adj" fmla="val 0"/>
              </a:avLst>
            </a:prstGeom>
            <a:solidFill>
              <a:srgbClr val="212121">
                <a:lumMod val="10000"/>
                <a:lumOff val="90000"/>
              </a:srgb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rPr>
                <a:t>記事閲覧態度</a:t>
              </a:r>
            </a:p>
          </p:txBody>
        </p:sp>
        <p:grpSp>
          <p:nvGrpSpPr>
            <p:cNvPr id="48" name="グループ化 47">
              <a:extLst>
                <a:ext uri="{FF2B5EF4-FFF2-40B4-BE49-F238E27FC236}">
                  <a16:creationId xmlns:a16="http://schemas.microsoft.com/office/drawing/2014/main" id="{959A46F1-820E-8B87-171E-837A4DA36084}"/>
                </a:ext>
              </a:extLst>
            </p:cNvPr>
            <p:cNvGrpSpPr>
              <a:grpSpLocks noChangeAspect="1"/>
            </p:cNvGrpSpPr>
            <p:nvPr/>
          </p:nvGrpSpPr>
          <p:grpSpPr>
            <a:xfrm>
              <a:off x="479425" y="3844167"/>
              <a:ext cx="576000" cy="576000"/>
              <a:chOff x="2435103" y="2081892"/>
              <a:chExt cx="792088" cy="792088"/>
            </a:xfrm>
          </p:grpSpPr>
          <p:sp>
            <p:nvSpPr>
              <p:cNvPr id="49" name="円/楕円 24">
                <a:extLst>
                  <a:ext uri="{FF2B5EF4-FFF2-40B4-BE49-F238E27FC236}">
                    <a16:creationId xmlns:a16="http://schemas.microsoft.com/office/drawing/2014/main" id="{18F481C4-C9CD-5CDA-9400-CEC521173113}"/>
                  </a:ext>
                </a:extLst>
              </p:cNvPr>
              <p:cNvSpPr/>
              <p:nvPr/>
            </p:nvSpPr>
            <p:spPr>
              <a:xfrm>
                <a:off x="2435103" y="2081892"/>
                <a:ext cx="792088" cy="792088"/>
              </a:xfrm>
              <a:prstGeom prst="ellipse">
                <a:avLst/>
              </a:prstGeom>
              <a:solidFill>
                <a:srgbClr val="03004A"/>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pic>
            <p:nvPicPr>
              <p:cNvPr id="50" name="グラフィックス 49">
                <a:extLst>
                  <a:ext uri="{FF2B5EF4-FFF2-40B4-BE49-F238E27FC236}">
                    <a16:creationId xmlns:a16="http://schemas.microsoft.com/office/drawing/2014/main" id="{90A76423-BC97-9CE0-DA45-87D931B8438D}"/>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p:blipFill>
            <p:spPr>
              <a:xfrm>
                <a:off x="2600964" y="2247753"/>
                <a:ext cx="460368" cy="460368"/>
              </a:xfrm>
              <a:prstGeom prst="rect">
                <a:avLst/>
              </a:prstGeom>
            </p:spPr>
          </p:pic>
        </p:grpSp>
      </p:grpSp>
      <p:grpSp>
        <p:nvGrpSpPr>
          <p:cNvPr id="51" name="グループ化 50">
            <a:extLst>
              <a:ext uri="{FF2B5EF4-FFF2-40B4-BE49-F238E27FC236}">
                <a16:creationId xmlns:a16="http://schemas.microsoft.com/office/drawing/2014/main" id="{FB792FF3-38FD-E2D1-8095-BF6CC09B38F0}"/>
              </a:ext>
            </a:extLst>
          </p:cNvPr>
          <p:cNvGrpSpPr/>
          <p:nvPr/>
        </p:nvGrpSpPr>
        <p:grpSpPr>
          <a:xfrm>
            <a:off x="479425" y="4594946"/>
            <a:ext cx="5847077" cy="2023276"/>
            <a:chOff x="479425" y="4775746"/>
            <a:chExt cx="5847077" cy="2023276"/>
          </a:xfrm>
        </p:grpSpPr>
        <p:sp>
          <p:nvSpPr>
            <p:cNvPr id="52" name="角丸四角形 26">
              <a:extLst>
                <a:ext uri="{FF2B5EF4-FFF2-40B4-BE49-F238E27FC236}">
                  <a16:creationId xmlns:a16="http://schemas.microsoft.com/office/drawing/2014/main" id="{77601BB1-1889-5BFE-F231-4AA5AC654AB5}"/>
                </a:ext>
              </a:extLst>
            </p:cNvPr>
            <p:cNvSpPr/>
            <p:nvPr/>
          </p:nvSpPr>
          <p:spPr>
            <a:xfrm>
              <a:off x="1235366" y="5441727"/>
              <a:ext cx="5091136" cy="1357295"/>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marR="0" lvl="0" indent="-177750" defTabSz="914400" eaLnBrk="1" fontAlgn="auto" latinLnBrk="0" hangingPunct="1">
                <a:lnSpc>
                  <a:spcPct val="120000"/>
                </a:lnSpc>
                <a:spcBef>
                  <a:spcPts val="0"/>
                </a:spcBef>
                <a:spcAft>
                  <a:spcPts val="0"/>
                </a:spcAft>
                <a:buClrTx/>
                <a:buSzTx/>
                <a:buFont typeface="Wingdings" pitchFamily="2" charset="2"/>
                <a:buChar char="n"/>
                <a:tabLst/>
                <a:defRPr/>
              </a:pPr>
              <a:r>
                <a:rPr kumimoji="0" lang="ja-JP" altLang="en-US" sz="1400" b="1"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タイアップ読者に対するアンケートを無償でご提供します。</a:t>
              </a:r>
              <a:br>
                <a:rPr kumimoji="0" lang="en-US" altLang="ja-JP" sz="1400" b="1"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b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タイアップ記事への評価、読了後の態度変容を問うアンケートです</a:t>
              </a:r>
              <a:r>
                <a:rPr kumimoji="0" lang="ja-JP" altLang="en-US" sz="12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a:t>
              </a:r>
              <a:endParaRPr kumimoji="0" lang="en-US" altLang="ja-JP" sz="12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a:p>
              <a:pPr marL="171450" marR="0" lvl="0" indent="-1714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kern="0" dirty="0">
                  <a:solidFill>
                    <a:srgbClr val="545454"/>
                  </a:solidFill>
                  <a:latin typeface="Meiryo" panose="020B0604030504040204" pitchFamily="34" charset="-128"/>
                  <a:ea typeface="Meiryo" panose="020B0604030504040204" pitchFamily="34" charset="-128"/>
                </a:rPr>
                <a:t>認知</a:t>
              </a:r>
              <a:endParaRPr kumimoji="0" lang="en-US" altLang="ja-JP" sz="1200" kern="0" dirty="0">
                <a:solidFill>
                  <a:srgbClr val="545454"/>
                </a:solidFill>
                <a:latin typeface="Meiryo" panose="020B0604030504040204" pitchFamily="34" charset="-128"/>
                <a:ea typeface="Meiryo" panose="020B0604030504040204" pitchFamily="34" charset="-128"/>
              </a:endParaRPr>
            </a:p>
            <a:p>
              <a:pPr marL="171450" marR="0" lvl="0" indent="-1714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興味・関心</a:t>
              </a:r>
              <a:endParaRPr kumimoji="0" lang="en-US" altLang="ja-JP" sz="12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a:p>
              <a:pPr marL="171450" marR="0" lvl="0" indent="-1714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kern="0" dirty="0">
                  <a:solidFill>
                    <a:srgbClr val="545454"/>
                  </a:solidFill>
                  <a:latin typeface="Meiryo" panose="020B0604030504040204" pitchFamily="34" charset="-128"/>
                  <a:ea typeface="Meiryo" panose="020B0604030504040204" pitchFamily="34" charset="-128"/>
                </a:rPr>
                <a:t>購買意向など</a:t>
              </a:r>
              <a:endParaRPr kumimoji="0" lang="en-US" altLang="ja-JP" sz="1200" kern="0" dirty="0">
                <a:solidFill>
                  <a:srgbClr val="545454"/>
                </a:solidFill>
                <a:latin typeface="Meiryo" panose="020B0604030504040204" pitchFamily="34" charset="-128"/>
                <a:ea typeface="Meiryo" panose="020B0604030504040204" pitchFamily="34" charset="-128"/>
              </a:endParaRPr>
            </a:p>
            <a:p>
              <a:pPr marR="0" lvl="0" defTabSz="914400" eaLnBrk="1" fontAlgn="auto" latinLnBrk="0" hangingPunct="1">
                <a:lnSpc>
                  <a:spcPct val="120000"/>
                </a:lnSpc>
                <a:spcBef>
                  <a:spcPts val="0"/>
                </a:spcBef>
                <a:spcAft>
                  <a:spcPts val="0"/>
                </a:spcAft>
                <a:buClrTx/>
                <a:buSzTx/>
                <a:tabLst/>
                <a:defRPr/>
              </a:pPr>
              <a:r>
                <a:rPr kumimoji="0" lang="en-US" altLang="ja-JP" sz="10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a:t>
              </a:r>
              <a:r>
                <a:rPr kumimoji="0" lang="ja-JP" altLang="en-US" sz="10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商材やタイアップの内容によって調査内容が異なることがございます。</a:t>
              </a:r>
            </a:p>
          </p:txBody>
        </p:sp>
        <p:sp>
          <p:nvSpPr>
            <p:cNvPr id="53" name="角丸四角形 27">
              <a:extLst>
                <a:ext uri="{FF2B5EF4-FFF2-40B4-BE49-F238E27FC236}">
                  <a16:creationId xmlns:a16="http://schemas.microsoft.com/office/drawing/2014/main" id="{FF3B090E-E1C8-FCD4-B55E-E0C48FA9CFCF}"/>
                </a:ext>
              </a:extLst>
            </p:cNvPr>
            <p:cNvSpPr/>
            <p:nvPr/>
          </p:nvSpPr>
          <p:spPr>
            <a:xfrm>
              <a:off x="803425" y="4829746"/>
              <a:ext cx="5322291" cy="468000"/>
            </a:xfrm>
            <a:prstGeom prst="roundRect">
              <a:avLst>
                <a:gd name="adj" fmla="val 0"/>
              </a:avLst>
            </a:prstGeom>
            <a:solidFill>
              <a:srgbClr val="212121">
                <a:lumMod val="10000"/>
                <a:lumOff val="90000"/>
              </a:srgb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rPr>
                <a:t>態度変容効果</a:t>
              </a:r>
              <a:endParaRPr kumimoji="0" lang="en-US" altLang="ja-JP" sz="1600" b="1" i="0" u="none" strike="noStrike" kern="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endParaRPr>
            </a:p>
          </p:txBody>
        </p:sp>
        <p:grpSp>
          <p:nvGrpSpPr>
            <p:cNvPr id="54" name="グループ化 53">
              <a:extLst>
                <a:ext uri="{FF2B5EF4-FFF2-40B4-BE49-F238E27FC236}">
                  <a16:creationId xmlns:a16="http://schemas.microsoft.com/office/drawing/2014/main" id="{3E2D0C7A-13A1-285C-2520-047B0E2C8339}"/>
                </a:ext>
              </a:extLst>
            </p:cNvPr>
            <p:cNvGrpSpPr>
              <a:grpSpLocks noChangeAspect="1"/>
            </p:cNvGrpSpPr>
            <p:nvPr/>
          </p:nvGrpSpPr>
          <p:grpSpPr>
            <a:xfrm>
              <a:off x="479425" y="4775746"/>
              <a:ext cx="576000" cy="576000"/>
              <a:chOff x="2435103" y="2081892"/>
              <a:chExt cx="792088" cy="792088"/>
            </a:xfrm>
          </p:grpSpPr>
          <p:sp>
            <p:nvSpPr>
              <p:cNvPr id="55" name="円/楕円 29">
                <a:extLst>
                  <a:ext uri="{FF2B5EF4-FFF2-40B4-BE49-F238E27FC236}">
                    <a16:creationId xmlns:a16="http://schemas.microsoft.com/office/drawing/2014/main" id="{7898730A-6AE7-16FD-AE5A-637EB01415F6}"/>
                  </a:ext>
                </a:extLst>
              </p:cNvPr>
              <p:cNvSpPr/>
              <p:nvPr/>
            </p:nvSpPr>
            <p:spPr>
              <a:xfrm>
                <a:off x="2435103" y="2081892"/>
                <a:ext cx="792088" cy="792088"/>
              </a:xfrm>
              <a:prstGeom prst="ellipse">
                <a:avLst/>
              </a:prstGeom>
              <a:solidFill>
                <a:srgbClr val="03004A"/>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pic>
            <p:nvPicPr>
              <p:cNvPr id="56" name="グラフィックス 55">
                <a:extLst>
                  <a:ext uri="{FF2B5EF4-FFF2-40B4-BE49-F238E27FC236}">
                    <a16:creationId xmlns:a16="http://schemas.microsoft.com/office/drawing/2014/main" id="{30E1D684-E723-2950-58DA-892A6A2E8640}"/>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p:blipFill>
            <p:spPr>
              <a:xfrm>
                <a:off x="2600964" y="2247753"/>
                <a:ext cx="460368" cy="460368"/>
              </a:xfrm>
              <a:prstGeom prst="rect">
                <a:avLst/>
              </a:prstGeom>
            </p:spPr>
          </p:pic>
        </p:grpSp>
      </p:grpSp>
    </p:spTree>
    <p:extLst>
      <p:ext uri="{BB962C8B-B14F-4D97-AF65-F5344CB8AC3E}">
        <p14:creationId xmlns:p14="http://schemas.microsoft.com/office/powerpoint/2010/main" val="26707907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2BA4E44-FA07-CFA0-0E62-40502420EBF8}"/>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0B429674-AAAC-BA1D-167E-E3447AFAE28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8" name="テキスト プレースホルダー 3">
            <a:extLst>
              <a:ext uri="{FF2B5EF4-FFF2-40B4-BE49-F238E27FC236}">
                <a16:creationId xmlns:a16="http://schemas.microsoft.com/office/drawing/2014/main" id="{5D3C7099-F938-1507-CBD0-ED2474535817}"/>
              </a:ext>
            </a:extLst>
          </p:cNvPr>
          <p:cNvSpPr txBox="1">
            <a:spLocks/>
          </p:cNvSpPr>
          <p:nvPr/>
        </p:nvSpPr>
        <p:spPr>
          <a:xfrm>
            <a:off x="1880722"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rPr>
              <a:t>お申し込み方法</a:t>
            </a:r>
            <a:endParaRPr kumimoji="1" lang="ja-JP" altLang="en-US" sz="16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endParaRPr>
          </a:p>
        </p:txBody>
      </p:sp>
      <p:sp>
        <p:nvSpPr>
          <p:cNvPr id="20" name="タイトル 2">
            <a:extLst>
              <a:ext uri="{FF2B5EF4-FFF2-40B4-BE49-F238E27FC236}">
                <a16:creationId xmlns:a16="http://schemas.microsoft.com/office/drawing/2014/main" id="{F098D606-E5EA-9FC3-990D-316D3AE1A8DC}"/>
              </a:ext>
            </a:extLst>
          </p:cNvPr>
          <p:cNvSpPr txBox="1">
            <a:spLocks/>
          </p:cNvSpPr>
          <p:nvPr/>
        </p:nvSpPr>
        <p:spPr>
          <a:xfrm>
            <a:off x="479425" y="1044507"/>
            <a:ext cx="10235613" cy="1023357"/>
          </a:xfrm>
          <a:prstGeom prst="rect">
            <a:avLst/>
          </a:prstGeom>
        </p:spPr>
        <p:txBody>
          <a:bodyPr vert="horz" wrap="square" lIns="0" tIns="0" rIns="0" bIns="0" rtlCol="0" anchor="t">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fontAlgn="auto">
              <a:lnSpc>
                <a:spcPct val="120000"/>
              </a:lnSpc>
              <a:spcAft>
                <a:spcPts val="0"/>
              </a:spcAft>
              <a:defRPr/>
            </a:pPr>
            <a:r>
              <a:rPr lang="ja-JP" altLang="en-US" sz="1400" dirty="0">
                <a:solidFill>
                  <a:srgbClr val="0D0D0D"/>
                </a:solidFill>
                <a:latin typeface="Meiryo" panose="020B0604030504040204" pitchFamily="34" charset="-128"/>
                <a:ea typeface="Meiryo" panose="020B0604030504040204" pitchFamily="34" charset="-128"/>
              </a:rPr>
              <a:t>以下のフローに沿ってお申し込み</a:t>
            </a:r>
            <a:r>
              <a:rPr lang="en-US" altLang="ja-JP" sz="1400" dirty="0">
                <a:solidFill>
                  <a:srgbClr val="0D0D0D"/>
                </a:solidFill>
                <a:latin typeface="Meiryo" panose="020B0604030504040204" pitchFamily="34" charset="-128"/>
                <a:ea typeface="Meiryo" panose="020B0604030504040204" pitchFamily="34" charset="-128"/>
              </a:rPr>
              <a:t>(※)</a:t>
            </a:r>
            <a:r>
              <a:rPr lang="ja-JP" altLang="en-US" sz="1400" dirty="0">
                <a:solidFill>
                  <a:srgbClr val="0D0D0D"/>
                </a:solidFill>
                <a:latin typeface="Meiryo" panose="020B0604030504040204" pitchFamily="34" charset="-128"/>
                <a:ea typeface="Meiryo" panose="020B0604030504040204" pitchFamily="34" charset="-128"/>
              </a:rPr>
              <a:t>の上、</a:t>
            </a:r>
            <a:r>
              <a:rPr lang="ja-JP" altLang="en-US" sz="1400" dirty="0">
                <a:solidFill>
                  <a:srgbClr val="C9002C"/>
                </a:solidFill>
                <a:latin typeface="Meiryo" panose="020B0604030504040204" pitchFamily="34" charset="-128"/>
                <a:ea typeface="Meiryo" panose="020B0604030504040204" pitchFamily="34" charset="-128"/>
              </a:rPr>
              <a:t>クリエイティブ制作委託約款の第</a:t>
            </a:r>
            <a:r>
              <a:rPr lang="en-US" altLang="ja-JP" sz="1400" dirty="0">
                <a:solidFill>
                  <a:srgbClr val="C9002C"/>
                </a:solidFill>
                <a:latin typeface="Meiryo" panose="020B0604030504040204" pitchFamily="34" charset="-128"/>
                <a:ea typeface="Meiryo" panose="020B0604030504040204" pitchFamily="34" charset="-128"/>
              </a:rPr>
              <a:t>9</a:t>
            </a:r>
            <a:r>
              <a:rPr lang="ja-JP" altLang="en-US" sz="1400" dirty="0">
                <a:solidFill>
                  <a:srgbClr val="C9002C"/>
                </a:solidFill>
                <a:latin typeface="Meiryo" panose="020B0604030504040204" pitchFamily="34" charset="-128"/>
                <a:ea typeface="Meiryo" panose="020B0604030504040204" pitchFamily="34" charset="-128"/>
              </a:rPr>
              <a:t>条</a:t>
            </a:r>
            <a:r>
              <a:rPr lang="en-US" altLang="ja-JP" sz="1400" dirty="0">
                <a:solidFill>
                  <a:srgbClr val="C9002C"/>
                </a:solidFill>
                <a:latin typeface="Meiryo" panose="020B0604030504040204" pitchFamily="34" charset="-128"/>
                <a:ea typeface="Meiryo" panose="020B0604030504040204" pitchFamily="34" charset="-128"/>
              </a:rPr>
              <a:t>(2)</a:t>
            </a:r>
            <a:r>
              <a:rPr lang="ja-JP" altLang="en-US" sz="1400" dirty="0">
                <a:solidFill>
                  <a:srgbClr val="C9002C"/>
                </a:solidFill>
                <a:latin typeface="Meiryo" panose="020B0604030504040204" pitchFamily="34" charset="-128"/>
                <a:ea typeface="Meiryo" panose="020B0604030504040204" pitchFamily="34" charset="-128"/>
              </a:rPr>
              <a:t>支払条件</a:t>
            </a:r>
            <a:r>
              <a:rPr lang="en-US" altLang="ja-JP" sz="1400" dirty="0">
                <a:solidFill>
                  <a:srgbClr val="C9002C"/>
                </a:solidFill>
                <a:latin typeface="Meiryo" panose="020B0604030504040204" pitchFamily="34" charset="-128"/>
                <a:ea typeface="Meiryo" panose="020B0604030504040204" pitchFamily="34" charset="-128"/>
              </a:rPr>
              <a:t>2</a:t>
            </a:r>
            <a:r>
              <a:rPr lang="ja-JP" altLang="en-US" sz="1400" dirty="0">
                <a:solidFill>
                  <a:srgbClr val="0D0D0D"/>
                </a:solidFill>
                <a:latin typeface="Meiryo" panose="020B0604030504040204" pitchFamily="34" charset="-128"/>
                <a:ea typeface="Meiryo" panose="020B0604030504040204" pitchFamily="34" charset="-128"/>
              </a:rPr>
              <a:t>にしたがってお支払いいただきます。ただし、協賛内容のうち広告配信を伴うものは当該広告商品のお申し込み方法に準じます。</a:t>
            </a:r>
            <a:endParaRPr lang="en-US" altLang="ja-JP" sz="1400" dirty="0">
              <a:solidFill>
                <a:srgbClr val="0D0D0D"/>
              </a:solidFill>
              <a:latin typeface="Meiryo" panose="020B0604030504040204" pitchFamily="34" charset="-128"/>
              <a:ea typeface="Meiryo" panose="020B0604030504040204" pitchFamily="34" charset="-128"/>
            </a:endParaRPr>
          </a:p>
          <a:p>
            <a:pPr fontAlgn="auto">
              <a:lnSpc>
                <a:spcPct val="120000"/>
              </a:lnSpc>
              <a:spcAft>
                <a:spcPts val="0"/>
              </a:spcAft>
              <a:defRPr/>
            </a:pPr>
            <a:r>
              <a:rPr lang="ja-JP" altLang="en-US" sz="1400" dirty="0">
                <a:solidFill>
                  <a:srgbClr val="0D0D0D"/>
                </a:solidFill>
                <a:latin typeface="Meiryo" panose="020B0604030504040204" pitchFamily="34" charset="-128"/>
                <a:ea typeface="Meiryo" panose="020B0604030504040204" pitchFamily="34" charset="-128"/>
              </a:rPr>
              <a:t>詳細は、お申し込みのマニュアル資料「</a:t>
            </a:r>
            <a:r>
              <a:rPr lang="en-US" altLang="ja-JP" sz="1400" dirty="0">
                <a:solidFill>
                  <a:prstClr val="black">
                    <a:lumMod val="65000"/>
                    <a:lumOff val="35000"/>
                  </a:prstClr>
                </a:solidFill>
                <a:latin typeface="Meiryo" panose="020B0604030504040204" pitchFamily="34" charset="-128"/>
                <a:ea typeface="Meiryo" panose="020B0604030504040204" pitchFamily="34" charset="-128"/>
                <a:hlinkClick r:id="rId3"/>
              </a:rPr>
              <a:t>Yahoo!</a:t>
            </a:r>
            <a:r>
              <a:rPr lang="ja-JP" altLang="en-US" sz="1400" dirty="0">
                <a:solidFill>
                  <a:prstClr val="black">
                    <a:lumMod val="65000"/>
                    <a:lumOff val="35000"/>
                  </a:prstClr>
                </a:solidFill>
                <a:latin typeface="Meiryo" panose="020B0604030504040204" pitchFamily="34" charset="-128"/>
                <a:ea typeface="Meiryo" panose="020B0604030504040204" pitchFamily="34" charset="-128"/>
                <a:hlinkClick r:id="rId3"/>
              </a:rPr>
              <a:t>広告ディスプレイ広告（予約型）広告関連サービスのお申込について</a:t>
            </a:r>
            <a:r>
              <a:rPr lang="ja-JP" altLang="en-US" sz="1400" dirty="0">
                <a:solidFill>
                  <a:srgbClr val="0D0D0D"/>
                </a:solidFill>
                <a:latin typeface="Meiryo" panose="020B0604030504040204" pitchFamily="34" charset="-128"/>
                <a:ea typeface="Meiryo" panose="020B0604030504040204" pitchFamily="34" charset="-128"/>
              </a:rPr>
              <a:t>」をご参照ください。なお、お申し込み可能な代理店様に一部制限がございますので、事前に弊社担当営業までお問い合わせください。</a:t>
            </a:r>
            <a:endParaRPr lang="en-US" altLang="ja-JP" sz="1200" dirty="0">
              <a:solidFill>
                <a:srgbClr val="0D0D0D"/>
              </a:solidFill>
              <a:latin typeface="Meiryo" panose="020B0604030504040204" pitchFamily="34" charset="-128"/>
              <a:ea typeface="Meiryo" panose="020B0604030504040204" pitchFamily="34" charset="-128"/>
            </a:endParaRPr>
          </a:p>
        </p:txBody>
      </p:sp>
      <p:sp>
        <p:nvSpPr>
          <p:cNvPr id="2" name="正方形/長方形 1">
            <a:extLst>
              <a:ext uri="{FF2B5EF4-FFF2-40B4-BE49-F238E27FC236}">
                <a16:creationId xmlns:a16="http://schemas.microsoft.com/office/drawing/2014/main" id="{DABF1022-DD22-9CF4-54D7-D36AF6F2281A}"/>
              </a:ext>
            </a:extLst>
          </p:cNvPr>
          <p:cNvSpPr/>
          <p:nvPr/>
        </p:nvSpPr>
        <p:spPr>
          <a:xfrm>
            <a:off x="623394" y="4175114"/>
            <a:ext cx="11089179" cy="943443"/>
          </a:xfrm>
          <a:prstGeom prst="rect">
            <a:avLst/>
          </a:prstGeom>
          <a:solidFill>
            <a:srgbClr val="FFFFFF"/>
          </a:solidFill>
          <a:ln w="9525" cap="flat" cmpd="sng" algn="ctr">
            <a:solidFill>
              <a:srgbClr val="656565"/>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4" name="正方形/長方形 3">
            <a:extLst>
              <a:ext uri="{FF2B5EF4-FFF2-40B4-BE49-F238E27FC236}">
                <a16:creationId xmlns:a16="http://schemas.microsoft.com/office/drawing/2014/main" id="{989C30E1-0EB1-1220-80D0-B692ABB3B524}"/>
              </a:ext>
            </a:extLst>
          </p:cNvPr>
          <p:cNvSpPr/>
          <p:nvPr/>
        </p:nvSpPr>
        <p:spPr>
          <a:xfrm>
            <a:off x="623394" y="2912631"/>
            <a:ext cx="11089179" cy="943443"/>
          </a:xfrm>
          <a:prstGeom prst="rect">
            <a:avLst/>
          </a:prstGeom>
          <a:solidFill>
            <a:srgbClr val="FFFFFF"/>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5" name="タイトル 2">
            <a:extLst>
              <a:ext uri="{FF2B5EF4-FFF2-40B4-BE49-F238E27FC236}">
                <a16:creationId xmlns:a16="http://schemas.microsoft.com/office/drawing/2014/main" id="{C11AACCB-F4A8-0886-7F12-A60AE34A58F5}"/>
              </a:ext>
            </a:extLst>
          </p:cNvPr>
          <p:cNvSpPr txBox="1">
            <a:spLocks/>
          </p:cNvSpPr>
          <p:nvPr/>
        </p:nvSpPr>
        <p:spPr>
          <a:xfrm>
            <a:off x="8765282" y="2592254"/>
            <a:ext cx="2680221" cy="169277"/>
          </a:xfrm>
          <a:prstGeom prst="rect">
            <a:avLst/>
          </a:prstGeom>
        </p:spPr>
        <p:txBody>
          <a:bodyPr vert="horz" wrap="none" lIns="0" tIns="0" rIns="0" bIns="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これ以降の</a:t>
            </a: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キャンセルは不可</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となります</a:t>
            </a:r>
          </a:p>
        </p:txBody>
      </p:sp>
      <p:sp>
        <p:nvSpPr>
          <p:cNvPr id="7" name="ホームベース 58">
            <a:extLst>
              <a:ext uri="{FF2B5EF4-FFF2-40B4-BE49-F238E27FC236}">
                <a16:creationId xmlns:a16="http://schemas.microsoft.com/office/drawing/2014/main" id="{2A2473D1-1AE8-0CDB-6F19-B0AEA468F8ED}"/>
              </a:ext>
            </a:extLst>
          </p:cNvPr>
          <p:cNvSpPr/>
          <p:nvPr/>
        </p:nvSpPr>
        <p:spPr>
          <a:xfrm>
            <a:off x="9607855" y="3005688"/>
            <a:ext cx="1844421"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請求書発行</a:t>
            </a:r>
          </a:p>
        </p:txBody>
      </p:sp>
      <p:sp>
        <p:nvSpPr>
          <p:cNvPr id="9" name="ホームベース 59">
            <a:extLst>
              <a:ext uri="{FF2B5EF4-FFF2-40B4-BE49-F238E27FC236}">
                <a16:creationId xmlns:a16="http://schemas.microsoft.com/office/drawing/2014/main" id="{C180E32B-B170-BACF-EB0D-0E9D61220462}"/>
              </a:ext>
            </a:extLst>
          </p:cNvPr>
          <p:cNvSpPr/>
          <p:nvPr/>
        </p:nvSpPr>
        <p:spPr>
          <a:xfrm>
            <a:off x="8247978" y="3005688"/>
            <a:ext cx="1844421"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納品・掲載</a:t>
            </a:r>
          </a:p>
        </p:txBody>
      </p:sp>
      <p:sp>
        <p:nvSpPr>
          <p:cNvPr id="13" name="ホームベース 60">
            <a:extLst>
              <a:ext uri="{FF2B5EF4-FFF2-40B4-BE49-F238E27FC236}">
                <a16:creationId xmlns:a16="http://schemas.microsoft.com/office/drawing/2014/main" id="{627D0F58-83B4-9582-67A0-A811C4D58D59}"/>
              </a:ext>
            </a:extLst>
          </p:cNvPr>
          <p:cNvSpPr/>
          <p:nvPr/>
        </p:nvSpPr>
        <p:spPr>
          <a:xfrm>
            <a:off x="6609638" y="3005688"/>
            <a:ext cx="2117745"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制作・掲載準備</a:t>
            </a:r>
          </a:p>
        </p:txBody>
      </p:sp>
      <p:sp>
        <p:nvSpPr>
          <p:cNvPr id="14" name="ホームベース 65">
            <a:extLst>
              <a:ext uri="{FF2B5EF4-FFF2-40B4-BE49-F238E27FC236}">
                <a16:creationId xmlns:a16="http://schemas.microsoft.com/office/drawing/2014/main" id="{EDFCA4D3-7725-B7E1-9306-0B619726C429}"/>
              </a:ext>
            </a:extLst>
          </p:cNvPr>
          <p:cNvSpPr/>
          <p:nvPr/>
        </p:nvSpPr>
        <p:spPr>
          <a:xfrm>
            <a:off x="9607855" y="4256702"/>
            <a:ext cx="1844421"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756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お支払い</a:t>
            </a:r>
          </a:p>
        </p:txBody>
      </p:sp>
      <p:sp>
        <p:nvSpPr>
          <p:cNvPr id="15" name="ホームベース 66">
            <a:extLst>
              <a:ext uri="{FF2B5EF4-FFF2-40B4-BE49-F238E27FC236}">
                <a16:creationId xmlns:a16="http://schemas.microsoft.com/office/drawing/2014/main" id="{D64BCE34-1A9F-C847-E037-DC69D5541EBD}"/>
              </a:ext>
            </a:extLst>
          </p:cNvPr>
          <p:cNvSpPr/>
          <p:nvPr/>
        </p:nvSpPr>
        <p:spPr>
          <a:xfrm>
            <a:off x="6609638" y="4256702"/>
            <a:ext cx="3523193"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確認・検収</a:t>
            </a:r>
          </a:p>
        </p:txBody>
      </p:sp>
      <p:sp>
        <p:nvSpPr>
          <p:cNvPr id="16" name="ホームベース 67">
            <a:extLst>
              <a:ext uri="{FF2B5EF4-FFF2-40B4-BE49-F238E27FC236}">
                <a16:creationId xmlns:a16="http://schemas.microsoft.com/office/drawing/2014/main" id="{3DB5FADF-EA7F-31D0-7F86-0DED7C1F1292}"/>
              </a:ext>
            </a:extLst>
          </p:cNvPr>
          <p:cNvSpPr/>
          <p:nvPr/>
        </p:nvSpPr>
        <p:spPr>
          <a:xfrm>
            <a:off x="5158733" y="4256702"/>
            <a:ext cx="1922721"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送信</a:t>
            </a:r>
          </a:p>
        </p:txBody>
      </p:sp>
      <p:sp>
        <p:nvSpPr>
          <p:cNvPr id="17" name="ホームベース 68">
            <a:extLst>
              <a:ext uri="{FF2B5EF4-FFF2-40B4-BE49-F238E27FC236}">
                <a16:creationId xmlns:a16="http://schemas.microsoft.com/office/drawing/2014/main" id="{4D4484CE-F325-E6E8-7396-0334611C9E59}"/>
              </a:ext>
            </a:extLst>
          </p:cNvPr>
          <p:cNvSpPr/>
          <p:nvPr/>
        </p:nvSpPr>
        <p:spPr>
          <a:xfrm>
            <a:off x="3629869" y="4256702"/>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確認・承認</a:t>
            </a:r>
          </a:p>
        </p:txBody>
      </p:sp>
      <p:sp>
        <p:nvSpPr>
          <p:cNvPr id="18" name="ホームベース 69">
            <a:extLst>
              <a:ext uri="{FF2B5EF4-FFF2-40B4-BE49-F238E27FC236}">
                <a16:creationId xmlns:a16="http://schemas.microsoft.com/office/drawing/2014/main" id="{EEE88F9A-B398-362D-510E-2011612409F8}"/>
              </a:ext>
            </a:extLst>
          </p:cNvPr>
          <p:cNvSpPr/>
          <p:nvPr/>
        </p:nvSpPr>
        <p:spPr>
          <a:xfrm>
            <a:off x="2601421" y="4256702"/>
            <a:ext cx="1734203"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確認・申し込み</a:t>
            </a:r>
          </a:p>
        </p:txBody>
      </p:sp>
      <p:cxnSp>
        <p:nvCxnSpPr>
          <p:cNvPr id="19" name="直線コネクタ 18">
            <a:extLst>
              <a:ext uri="{FF2B5EF4-FFF2-40B4-BE49-F238E27FC236}">
                <a16:creationId xmlns:a16="http://schemas.microsoft.com/office/drawing/2014/main" id="{BF10861C-C0C5-D5B0-0289-7F7EA2C0E6F2}"/>
              </a:ext>
            </a:extLst>
          </p:cNvPr>
          <p:cNvCxnSpPr>
            <a:cxnSpLocks/>
          </p:cNvCxnSpPr>
          <p:nvPr/>
        </p:nvCxnSpPr>
        <p:spPr>
          <a:xfrm>
            <a:off x="7085176" y="2796651"/>
            <a:ext cx="0" cy="2321906"/>
          </a:xfrm>
          <a:prstGeom prst="line">
            <a:avLst/>
          </a:prstGeom>
          <a:noFill/>
          <a:ln w="34925" cap="flat" cmpd="sng" algn="ctr">
            <a:solidFill>
              <a:srgbClr val="00003E"/>
            </a:solidFill>
            <a:prstDash val="sysDot"/>
          </a:ln>
          <a:effectLst>
            <a:glow rad="38651">
              <a:srgbClr val="FFFFFF"/>
            </a:glow>
          </a:effectLst>
        </p:spPr>
      </p:cxnSp>
      <p:grpSp>
        <p:nvGrpSpPr>
          <p:cNvPr id="32" name="グループ化 31">
            <a:extLst>
              <a:ext uri="{FF2B5EF4-FFF2-40B4-BE49-F238E27FC236}">
                <a16:creationId xmlns:a16="http://schemas.microsoft.com/office/drawing/2014/main" id="{6F7B3D90-8CBC-E2E0-B2F5-955B66C6C973}"/>
              </a:ext>
            </a:extLst>
          </p:cNvPr>
          <p:cNvGrpSpPr/>
          <p:nvPr/>
        </p:nvGrpSpPr>
        <p:grpSpPr>
          <a:xfrm>
            <a:off x="6838767" y="2316263"/>
            <a:ext cx="1876415" cy="469804"/>
            <a:chOff x="6757793" y="2283586"/>
            <a:chExt cx="1876415" cy="469804"/>
          </a:xfrm>
        </p:grpSpPr>
        <p:sp>
          <p:nvSpPr>
            <p:cNvPr id="33" name="テキスト ボックス 32">
              <a:extLst>
                <a:ext uri="{FF2B5EF4-FFF2-40B4-BE49-F238E27FC236}">
                  <a16:creationId xmlns:a16="http://schemas.microsoft.com/office/drawing/2014/main" id="{74DAF2C0-3506-6B70-8A2A-AF493D19384A}"/>
                </a:ext>
              </a:extLst>
            </p:cNvPr>
            <p:cNvSpPr txBox="1"/>
            <p:nvPr/>
          </p:nvSpPr>
          <p:spPr>
            <a:xfrm>
              <a:off x="6757793" y="2285390"/>
              <a:ext cx="1876415" cy="468000"/>
            </a:xfrm>
            <a:prstGeom prst="roundRect">
              <a:avLst>
                <a:gd name="adj" fmla="val 50000"/>
              </a:avLst>
            </a:prstGeom>
            <a:solidFill>
              <a:srgbClr val="FFFFFF"/>
            </a:solidFill>
            <a:ln w="25400">
              <a:solidFill>
                <a:srgbClr val="00003E"/>
              </a:solidFill>
            </a:ln>
          </p:spPr>
          <p:txBody>
            <a:bodyPr wrap="square" lIns="576000" tIns="36000" bIns="0" rtlCol="0" anchor="ctr">
              <a:noAutofit/>
            </a:bodyPr>
            <a:lstStyle/>
            <a:p>
              <a:pPr>
                <a:defRPr/>
              </a:pPr>
              <a:r>
                <a:rPr kumimoji="0" lang="ja-JP" altLang="en-US" sz="1600" kern="0" dirty="0">
                  <a:solidFill>
                    <a:srgbClr val="00003E"/>
                  </a:solidFill>
                  <a:latin typeface="Meiryo" panose="020B0604030504040204" pitchFamily="34" charset="-128"/>
                  <a:ea typeface="Meiryo" panose="020B0604030504040204" pitchFamily="34" charset="-128"/>
                </a:rPr>
                <a:t>契約成立</a:t>
              </a:r>
            </a:p>
          </p:txBody>
        </p:sp>
        <p:pic>
          <p:nvPicPr>
            <p:cNvPr id="34" name="グラフィックス 33" descr="バッジ: チェックマーク 1 単色塗りつぶし">
              <a:extLst>
                <a:ext uri="{FF2B5EF4-FFF2-40B4-BE49-F238E27FC236}">
                  <a16:creationId xmlns:a16="http://schemas.microsoft.com/office/drawing/2014/main" id="{A62E9ACF-E98A-1291-B173-D02FE121115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757793" y="2283586"/>
              <a:ext cx="469037" cy="469037"/>
            </a:xfrm>
            <a:prstGeom prst="rect">
              <a:avLst/>
            </a:prstGeom>
          </p:spPr>
        </p:pic>
      </p:grpSp>
      <p:grpSp>
        <p:nvGrpSpPr>
          <p:cNvPr id="35" name="グループ化 34">
            <a:extLst>
              <a:ext uri="{FF2B5EF4-FFF2-40B4-BE49-F238E27FC236}">
                <a16:creationId xmlns:a16="http://schemas.microsoft.com/office/drawing/2014/main" id="{7E713EBB-1C03-B459-2E90-D80B3061644A}"/>
              </a:ext>
            </a:extLst>
          </p:cNvPr>
          <p:cNvGrpSpPr/>
          <p:nvPr/>
        </p:nvGrpSpPr>
        <p:grpSpPr>
          <a:xfrm>
            <a:off x="497907" y="2725521"/>
            <a:ext cx="885476" cy="1130553"/>
            <a:chOff x="455043" y="2752415"/>
            <a:chExt cx="885476" cy="1130553"/>
          </a:xfrm>
          <a:solidFill>
            <a:srgbClr val="00003E"/>
          </a:solidFill>
        </p:grpSpPr>
        <p:sp>
          <p:nvSpPr>
            <p:cNvPr id="36" name="角丸四角形 75">
              <a:extLst>
                <a:ext uri="{FF2B5EF4-FFF2-40B4-BE49-F238E27FC236}">
                  <a16:creationId xmlns:a16="http://schemas.microsoft.com/office/drawing/2014/main" id="{2AF51849-BF99-7D15-8E4E-A46FAA43969E}"/>
                </a:ext>
              </a:extLst>
            </p:cNvPr>
            <p:cNvSpPr/>
            <p:nvPr/>
          </p:nvSpPr>
          <p:spPr>
            <a:xfrm>
              <a:off x="455043" y="2752415"/>
              <a:ext cx="885476" cy="1036964"/>
            </a:xfrm>
            <a:prstGeom prst="roundRect">
              <a:avLst>
                <a:gd name="adj" fmla="val 2711"/>
              </a:avLst>
            </a:prstGeom>
            <a:grp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LINE</a:t>
              </a:r>
            </a:p>
            <a:p>
              <a:pPr algn="ctr">
                <a:defRPr/>
              </a:pPr>
              <a:r>
                <a:rPr kumimoji="0" lang="ja-JP" altLang="en-US" sz="1200" b="1" kern="0" dirty="0">
                  <a:solidFill>
                    <a:srgbClr val="FFFFFF"/>
                  </a:solidFill>
                  <a:latin typeface="Meiryo" panose="020B0604030504040204" pitchFamily="34" charset="-128"/>
                  <a:ea typeface="Meiryo" panose="020B0604030504040204" pitchFamily="34" charset="-128"/>
                </a:rPr>
                <a:t>ヤフー</a:t>
              </a:r>
            </a:p>
          </p:txBody>
        </p:sp>
        <p:sp>
          <p:nvSpPr>
            <p:cNvPr id="37" name="直角三角形 36">
              <a:extLst>
                <a:ext uri="{FF2B5EF4-FFF2-40B4-BE49-F238E27FC236}">
                  <a16:creationId xmlns:a16="http://schemas.microsoft.com/office/drawing/2014/main" id="{0D70A3D5-EAA5-234E-F9A7-49D310556CA6}"/>
                </a:ext>
              </a:extLst>
            </p:cNvPr>
            <p:cNvSpPr>
              <a:spLocks noChangeAspect="1"/>
            </p:cNvSpPr>
            <p:nvPr/>
          </p:nvSpPr>
          <p:spPr>
            <a:xfrm rot="10800000">
              <a:off x="462842" y="3779862"/>
              <a:ext cx="157590" cy="103106"/>
            </a:xfrm>
            <a:prstGeom prst="rtTriangle">
              <a:avLst/>
            </a:prstGeom>
            <a:grp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grpSp>
      <p:cxnSp>
        <p:nvCxnSpPr>
          <p:cNvPr id="38" name="直線コネクタ 37">
            <a:extLst>
              <a:ext uri="{FF2B5EF4-FFF2-40B4-BE49-F238E27FC236}">
                <a16:creationId xmlns:a16="http://schemas.microsoft.com/office/drawing/2014/main" id="{019A2572-1895-4373-AA40-EEC9DEB20F9E}"/>
              </a:ext>
            </a:extLst>
          </p:cNvPr>
          <p:cNvCxnSpPr>
            <a:cxnSpLocks/>
          </p:cNvCxnSpPr>
          <p:nvPr/>
        </p:nvCxnSpPr>
        <p:spPr>
          <a:xfrm>
            <a:off x="2683079" y="4889738"/>
            <a:ext cx="0" cy="519310"/>
          </a:xfrm>
          <a:prstGeom prst="line">
            <a:avLst/>
          </a:prstGeom>
          <a:noFill/>
          <a:ln w="9525" cap="flat" cmpd="sng" algn="ctr">
            <a:solidFill>
              <a:srgbClr val="0D0D0D"/>
            </a:solidFill>
            <a:prstDash val="solid"/>
          </a:ln>
          <a:effectLst/>
        </p:spPr>
      </p:cxnSp>
      <p:sp>
        <p:nvSpPr>
          <p:cNvPr id="39" name="円/楕円 78">
            <a:extLst>
              <a:ext uri="{FF2B5EF4-FFF2-40B4-BE49-F238E27FC236}">
                <a16:creationId xmlns:a16="http://schemas.microsoft.com/office/drawing/2014/main" id="{93054917-97D6-E542-6E08-3755D6E64C9C}"/>
              </a:ext>
            </a:extLst>
          </p:cNvPr>
          <p:cNvSpPr>
            <a:spLocks noChangeAspect="1"/>
          </p:cNvSpPr>
          <p:nvPr/>
        </p:nvSpPr>
        <p:spPr>
          <a:xfrm>
            <a:off x="2629079" y="4835738"/>
            <a:ext cx="110666" cy="108000"/>
          </a:xfrm>
          <a:prstGeom prst="ellipse">
            <a:avLst/>
          </a:prstGeom>
          <a:solidFill>
            <a:srgbClr val="656565"/>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40" name="タイトル 2">
            <a:extLst>
              <a:ext uri="{FF2B5EF4-FFF2-40B4-BE49-F238E27FC236}">
                <a16:creationId xmlns:a16="http://schemas.microsoft.com/office/drawing/2014/main" id="{D4D6C62E-01C6-3331-E45D-AA2D72885F75}"/>
              </a:ext>
            </a:extLst>
          </p:cNvPr>
          <p:cNvSpPr txBox="1">
            <a:spLocks/>
          </p:cNvSpPr>
          <p:nvPr/>
        </p:nvSpPr>
        <p:spPr>
          <a:xfrm>
            <a:off x="2563321" y="5332320"/>
            <a:ext cx="2511489" cy="1058527"/>
          </a:xfrm>
          <a:prstGeom prst="rect">
            <a:avLst/>
          </a:prstGeom>
          <a:solidFill>
            <a:srgbClr val="FFFFFF"/>
          </a:solidFill>
          <a:ln>
            <a:solidFill>
              <a:srgbClr val="656565"/>
            </a:solidFill>
          </a:ln>
        </p:spPr>
        <p:txBody>
          <a:bodyPr vert="horz" wrap="none" lIns="108000" tIns="144000" rIns="144000" bIns="10800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以下をセット</a:t>
            </a: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で確認いただきます</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フォーム</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に</a:t>
            </a: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記載の申し込み</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内容</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商品</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資料</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該当</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する約款</a:t>
            </a:r>
          </a:p>
        </p:txBody>
      </p:sp>
      <p:grpSp>
        <p:nvGrpSpPr>
          <p:cNvPr id="41" name="グループ化 40">
            <a:extLst>
              <a:ext uri="{FF2B5EF4-FFF2-40B4-BE49-F238E27FC236}">
                <a16:creationId xmlns:a16="http://schemas.microsoft.com/office/drawing/2014/main" id="{5EE2EFEE-80A6-74FC-D329-F474A911781A}"/>
              </a:ext>
            </a:extLst>
          </p:cNvPr>
          <p:cNvGrpSpPr/>
          <p:nvPr/>
        </p:nvGrpSpPr>
        <p:grpSpPr>
          <a:xfrm>
            <a:off x="497907" y="3985671"/>
            <a:ext cx="885476" cy="1134053"/>
            <a:chOff x="455043" y="4012565"/>
            <a:chExt cx="885476" cy="1134053"/>
          </a:xfrm>
        </p:grpSpPr>
        <p:sp>
          <p:nvSpPr>
            <p:cNvPr id="42" name="直角三角形 41">
              <a:extLst>
                <a:ext uri="{FF2B5EF4-FFF2-40B4-BE49-F238E27FC236}">
                  <a16:creationId xmlns:a16="http://schemas.microsoft.com/office/drawing/2014/main" id="{CD9B54AC-BCB4-DE64-18C9-59EB43FC3A56}"/>
                </a:ext>
              </a:extLst>
            </p:cNvPr>
            <p:cNvSpPr>
              <a:spLocks noChangeAspect="1"/>
            </p:cNvSpPr>
            <p:nvPr/>
          </p:nvSpPr>
          <p:spPr>
            <a:xfrm rot="10800000">
              <a:off x="462842" y="5043512"/>
              <a:ext cx="157590" cy="103106"/>
            </a:xfrm>
            <a:prstGeom prst="rtTriangle">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43" name="角丸四角形 82">
              <a:extLst>
                <a:ext uri="{FF2B5EF4-FFF2-40B4-BE49-F238E27FC236}">
                  <a16:creationId xmlns:a16="http://schemas.microsoft.com/office/drawing/2014/main" id="{0A9DCFE9-4BAA-49A2-A577-29A38BC995DD}"/>
                </a:ext>
              </a:extLst>
            </p:cNvPr>
            <p:cNvSpPr/>
            <p:nvPr/>
          </p:nvSpPr>
          <p:spPr>
            <a:xfrm>
              <a:off x="455043" y="4012565"/>
              <a:ext cx="885476" cy="1036964"/>
            </a:xfrm>
            <a:prstGeom prst="roundRect">
              <a:avLst>
                <a:gd name="adj" fmla="val 2711"/>
              </a:avLst>
            </a:prstGeom>
            <a:solidFill>
              <a:srgbClr val="656565"/>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ja-JP" altLang="en-US" sz="1200" b="1" kern="0">
                  <a:solidFill>
                    <a:srgbClr val="FFFFFF"/>
                  </a:solidFill>
                  <a:latin typeface="Meiryo" panose="020B0604030504040204" pitchFamily="34" charset="-128"/>
                  <a:ea typeface="Meiryo" panose="020B0604030504040204" pitchFamily="34" charset="-128"/>
                </a:rPr>
                <a:t>代理店様</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grpSp>
      <p:sp>
        <p:nvSpPr>
          <p:cNvPr id="44" name="直角三角形 43">
            <a:extLst>
              <a:ext uri="{FF2B5EF4-FFF2-40B4-BE49-F238E27FC236}">
                <a16:creationId xmlns:a16="http://schemas.microsoft.com/office/drawing/2014/main" id="{C3E1D396-F5BA-9625-CFB3-DC8EA1D1A704}"/>
              </a:ext>
            </a:extLst>
          </p:cNvPr>
          <p:cNvSpPr>
            <a:spLocks noChangeAspect="1"/>
          </p:cNvSpPr>
          <p:nvPr/>
        </p:nvSpPr>
        <p:spPr>
          <a:xfrm rot="10800000">
            <a:off x="1197343" y="2761542"/>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45" name="直角三角形 44">
            <a:extLst>
              <a:ext uri="{FF2B5EF4-FFF2-40B4-BE49-F238E27FC236}">
                <a16:creationId xmlns:a16="http://schemas.microsoft.com/office/drawing/2014/main" id="{1393993F-9EA6-FE92-F47F-EE413471A256}"/>
              </a:ext>
            </a:extLst>
          </p:cNvPr>
          <p:cNvSpPr>
            <a:spLocks noChangeAspect="1"/>
          </p:cNvSpPr>
          <p:nvPr/>
        </p:nvSpPr>
        <p:spPr>
          <a:xfrm rot="10800000">
            <a:off x="1197343" y="4023109"/>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cxnSp>
        <p:nvCxnSpPr>
          <p:cNvPr id="64" name="直線コネクタ 63">
            <a:extLst>
              <a:ext uri="{FF2B5EF4-FFF2-40B4-BE49-F238E27FC236}">
                <a16:creationId xmlns:a16="http://schemas.microsoft.com/office/drawing/2014/main" id="{94E6DA5C-7508-06C9-9C9D-E6503602FD0F}"/>
              </a:ext>
            </a:extLst>
          </p:cNvPr>
          <p:cNvCxnSpPr/>
          <p:nvPr/>
        </p:nvCxnSpPr>
        <p:spPr>
          <a:xfrm>
            <a:off x="620432" y="3393106"/>
            <a:ext cx="576000" cy="0"/>
          </a:xfrm>
          <a:prstGeom prst="line">
            <a:avLst/>
          </a:prstGeom>
          <a:noFill/>
          <a:ln w="12700" cap="flat" cmpd="sng" algn="ctr">
            <a:solidFill>
              <a:srgbClr val="FFFFFF"/>
            </a:solidFill>
            <a:prstDash val="solid"/>
          </a:ln>
          <a:effectLst/>
        </p:spPr>
      </p:cxnSp>
      <p:sp>
        <p:nvSpPr>
          <p:cNvPr id="65" name="ホームベース 63">
            <a:extLst>
              <a:ext uri="{FF2B5EF4-FFF2-40B4-BE49-F238E27FC236}">
                <a16:creationId xmlns:a16="http://schemas.microsoft.com/office/drawing/2014/main" id="{4C592FB0-81B9-63B1-D0AC-F4A2F5F4CF86}"/>
              </a:ext>
            </a:extLst>
          </p:cNvPr>
          <p:cNvSpPr/>
          <p:nvPr/>
        </p:nvSpPr>
        <p:spPr>
          <a:xfrm>
            <a:off x="4859169" y="3028993"/>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cxnSp>
        <p:nvCxnSpPr>
          <p:cNvPr id="66" name="直線コネクタ 65">
            <a:extLst>
              <a:ext uri="{FF2B5EF4-FFF2-40B4-BE49-F238E27FC236}">
                <a16:creationId xmlns:a16="http://schemas.microsoft.com/office/drawing/2014/main" id="{5A097195-4AAC-3327-192F-073023E781DB}"/>
              </a:ext>
            </a:extLst>
          </p:cNvPr>
          <p:cNvCxnSpPr/>
          <p:nvPr/>
        </p:nvCxnSpPr>
        <p:spPr>
          <a:xfrm>
            <a:off x="597070" y="4668199"/>
            <a:ext cx="576000" cy="0"/>
          </a:xfrm>
          <a:prstGeom prst="line">
            <a:avLst/>
          </a:prstGeom>
          <a:noFill/>
          <a:ln w="12700" cap="flat" cmpd="sng" algn="ctr">
            <a:solidFill>
              <a:srgbClr val="FFFFFF"/>
            </a:solidFill>
            <a:prstDash val="solid"/>
          </a:ln>
          <a:effectLst/>
        </p:spPr>
      </p:cxnSp>
      <p:sp>
        <p:nvSpPr>
          <p:cNvPr id="67" name="ホームベース 61">
            <a:extLst>
              <a:ext uri="{FF2B5EF4-FFF2-40B4-BE49-F238E27FC236}">
                <a16:creationId xmlns:a16="http://schemas.microsoft.com/office/drawing/2014/main" id="{6A5A80C0-B117-96D0-6ADB-8FE6ED917BCE}"/>
              </a:ext>
            </a:extLst>
          </p:cNvPr>
          <p:cNvSpPr/>
          <p:nvPr/>
        </p:nvSpPr>
        <p:spPr>
          <a:xfrm>
            <a:off x="5194558" y="3017481"/>
            <a:ext cx="1844474" cy="763862"/>
          </a:xfrm>
          <a:prstGeom prst="homePlate">
            <a:avLst/>
          </a:prstGeom>
          <a:solidFill>
            <a:srgbClr val="66668B"/>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送信</a:t>
            </a:r>
          </a:p>
        </p:txBody>
      </p:sp>
      <p:sp>
        <p:nvSpPr>
          <p:cNvPr id="68" name="ホームベース 63">
            <a:extLst>
              <a:ext uri="{FF2B5EF4-FFF2-40B4-BE49-F238E27FC236}">
                <a16:creationId xmlns:a16="http://schemas.microsoft.com/office/drawing/2014/main" id="{BFA595BC-3F4B-5E9B-57CD-AF5BE13EB2FE}"/>
              </a:ext>
            </a:extLst>
          </p:cNvPr>
          <p:cNvSpPr/>
          <p:nvPr/>
        </p:nvSpPr>
        <p:spPr>
          <a:xfrm>
            <a:off x="3641418" y="3021412"/>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69" name="ホームベース 62">
            <a:extLst>
              <a:ext uri="{FF2B5EF4-FFF2-40B4-BE49-F238E27FC236}">
                <a16:creationId xmlns:a16="http://schemas.microsoft.com/office/drawing/2014/main" id="{C902513F-DA29-93A1-6C2D-C4552E7D260E}"/>
              </a:ext>
            </a:extLst>
          </p:cNvPr>
          <p:cNvSpPr/>
          <p:nvPr/>
        </p:nvSpPr>
        <p:spPr>
          <a:xfrm>
            <a:off x="3621373" y="3021476"/>
            <a:ext cx="2191977" cy="756000"/>
          </a:xfrm>
          <a:prstGeom prst="homePlate">
            <a:avLst/>
          </a:prstGeom>
          <a:solidFill>
            <a:srgbClr val="00003E">
              <a:alpha val="60000"/>
            </a:srgbClr>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確認・承認</a:t>
            </a:r>
          </a:p>
        </p:txBody>
      </p:sp>
      <p:sp>
        <p:nvSpPr>
          <p:cNvPr id="70" name="ホームベース 63">
            <a:extLst>
              <a:ext uri="{FF2B5EF4-FFF2-40B4-BE49-F238E27FC236}">
                <a16:creationId xmlns:a16="http://schemas.microsoft.com/office/drawing/2014/main" id="{27B29BB3-6E6D-EF17-866F-2965D4EFCCAC}"/>
              </a:ext>
            </a:extLst>
          </p:cNvPr>
          <p:cNvSpPr/>
          <p:nvPr/>
        </p:nvSpPr>
        <p:spPr>
          <a:xfrm>
            <a:off x="2117592" y="3005688"/>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71" name="ホームベース 64">
            <a:extLst>
              <a:ext uri="{FF2B5EF4-FFF2-40B4-BE49-F238E27FC236}">
                <a16:creationId xmlns:a16="http://schemas.microsoft.com/office/drawing/2014/main" id="{E2398CA6-578D-F612-DBDC-2447A2A94522}"/>
              </a:ext>
            </a:extLst>
          </p:cNvPr>
          <p:cNvSpPr/>
          <p:nvPr/>
        </p:nvSpPr>
        <p:spPr>
          <a:xfrm>
            <a:off x="1415480" y="3005688"/>
            <a:ext cx="1734203" cy="759600"/>
          </a:xfrm>
          <a:prstGeom prst="homePlate">
            <a:avLst/>
          </a:prstGeom>
          <a:solidFill>
            <a:srgbClr val="00003E">
              <a:alpha val="60000"/>
            </a:srgbClr>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ご連絡</a:t>
            </a:r>
          </a:p>
        </p:txBody>
      </p:sp>
    </p:spTree>
    <p:extLst>
      <p:ext uri="{BB962C8B-B14F-4D97-AF65-F5344CB8AC3E}">
        <p14:creationId xmlns:p14="http://schemas.microsoft.com/office/powerpoint/2010/main" val="11712066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a:xfrm>
            <a:off x="3124200" y="4755707"/>
            <a:ext cx="5943600" cy="543702"/>
          </a:xfrm>
        </p:spPr>
        <p:txBody>
          <a:bodyPr/>
          <a:lstStyle/>
          <a:p>
            <a:r>
              <a:rPr kumimoji="1" lang="ja-JP" altLang="en-US" dirty="0"/>
              <a:t>その他・注意事項</a:t>
            </a:r>
          </a:p>
          <a:p>
            <a:endParaRPr kumimoji="1" lang="ja-JP" altLang="en-US" dirty="0"/>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353893" y="1267880"/>
            <a:ext cx="1368152" cy="1057321"/>
          </a:xfrm>
        </p:spPr>
        <p:txBody>
          <a:bodyPr/>
          <a:lstStyle/>
          <a:p>
            <a:r>
              <a:rPr kumimoji="1" lang="en-US" altLang="ja-JP" dirty="0"/>
              <a:t>04</a:t>
            </a:r>
            <a:endParaRPr kumimoji="1" lang="ja-JP" altLang="en-US" dirty="0"/>
          </a:p>
        </p:txBody>
      </p:sp>
      <p:pic>
        <p:nvPicPr>
          <p:cNvPr id="2" name="図プレースホルダー 10" descr="アイコン&#10;&#10;自動的に生成された説明">
            <a:extLst>
              <a:ext uri="{FF2B5EF4-FFF2-40B4-BE49-F238E27FC236}">
                <a16:creationId xmlns:a16="http://schemas.microsoft.com/office/drawing/2014/main" id="{54E032ED-49C1-04FB-AA0A-8AC365E67F19}"/>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244828" y="2990235"/>
            <a:ext cx="1586282" cy="1464484"/>
          </a:xfrm>
        </p:spPr>
      </p:pic>
    </p:spTree>
    <p:extLst>
      <p:ext uri="{BB962C8B-B14F-4D97-AF65-F5344CB8AC3E}">
        <p14:creationId xmlns:p14="http://schemas.microsoft.com/office/powerpoint/2010/main" val="38628803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7BC722A8-7AF7-CE59-E416-896404679F67}"/>
              </a:ext>
            </a:extLst>
          </p:cNvPr>
          <p:cNvSpPr>
            <a:spLocks noGrp="1"/>
          </p:cNvSpPr>
          <p:nvPr>
            <p:ph type="body" sz="quarter" idx="12"/>
          </p:nvPr>
        </p:nvSpPr>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6" name="図プレースホルダー 8" descr="アイコン&#10;&#10;自動的に生成された説明">
            <a:extLst>
              <a:ext uri="{FF2B5EF4-FFF2-40B4-BE49-F238E27FC236}">
                <a16:creationId xmlns:a16="http://schemas.microsoft.com/office/drawing/2014/main" id="{16C718F1-6086-FBE6-C43B-A3F5FDEA67CB}"/>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7" name="テキスト プレースホルダー 3">
            <a:extLst>
              <a:ext uri="{FF2B5EF4-FFF2-40B4-BE49-F238E27FC236}">
                <a16:creationId xmlns:a16="http://schemas.microsoft.com/office/drawing/2014/main" id="{CA2EFCC3-E692-ABDD-BF53-7418933DD99A}"/>
              </a:ext>
            </a:extLst>
          </p:cNvPr>
          <p:cNvSpPr txBox="1">
            <a:spLocks/>
          </p:cNvSpPr>
          <p:nvPr/>
        </p:nvSpPr>
        <p:spPr>
          <a:xfrm>
            <a:off x="2027548" y="229080"/>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dirty="0">
                <a:solidFill>
                  <a:srgbClr val="00003E"/>
                </a:solidFill>
                <a:latin typeface="+mn-ea"/>
                <a:ea typeface="+mn-ea"/>
              </a:rPr>
              <a:t>注意事項</a:t>
            </a:r>
            <a:endParaRPr kumimoji="1" lang="ja-JP" altLang="en-US" b="1" i="0" u="none" strike="noStrike" kern="1200" cap="none" spc="0" normalizeH="0" baseline="0" noProof="0" dirty="0">
              <a:ln>
                <a:noFill/>
              </a:ln>
              <a:solidFill>
                <a:srgbClr val="00003E"/>
              </a:solidFill>
              <a:effectLst/>
              <a:uLnTx/>
              <a:uFillTx/>
              <a:latin typeface="+mn-ea"/>
              <a:ea typeface="+mn-ea"/>
              <a:cs typeface="+mn-cs"/>
            </a:endParaRPr>
          </a:p>
        </p:txBody>
      </p:sp>
      <p:sp>
        <p:nvSpPr>
          <p:cNvPr id="2" name="Rectangle 46">
            <a:extLst>
              <a:ext uri="{FF2B5EF4-FFF2-40B4-BE49-F238E27FC236}">
                <a16:creationId xmlns:a16="http://schemas.microsoft.com/office/drawing/2014/main" id="{9B06AF80-C12C-5ABF-FB99-2EE6D057E524}"/>
              </a:ext>
            </a:extLst>
          </p:cNvPr>
          <p:cNvSpPr>
            <a:spLocks noChangeArrowheads="1"/>
          </p:cNvSpPr>
          <p:nvPr/>
        </p:nvSpPr>
        <p:spPr bwMode="auto">
          <a:xfrm>
            <a:off x="381724" y="1209798"/>
            <a:ext cx="11342574" cy="5062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fontAlgn="auto" hangingPunct="1">
              <a:spcBef>
                <a:spcPct val="0"/>
              </a:spcBef>
              <a:spcAft>
                <a:spcPts val="0"/>
              </a:spcAft>
              <a:buFontTx/>
              <a:buNone/>
            </a:pPr>
            <a:r>
              <a:rPr lang="ja-JP" altLang="en-US" sz="1400" dirty="0">
                <a:solidFill>
                  <a:srgbClr val="0D0D0D"/>
                </a:solidFill>
                <a:latin typeface="メイリオ"/>
                <a:ea typeface="メイリオ"/>
              </a:rPr>
              <a:t>■編集・制作</a:t>
            </a:r>
            <a:endParaRPr lang="en-US" altLang="ja-JP" sz="1400" dirty="0">
              <a:solidFill>
                <a:srgbClr val="0D0D0D"/>
              </a:solidFill>
              <a:latin typeface="メイリオ"/>
              <a:ea typeface="メイリオ"/>
            </a:endParaRPr>
          </a:p>
          <a:p>
            <a:pPr eaLnBrk="1" fontAlgn="auto" hangingPunct="1">
              <a:spcBef>
                <a:spcPct val="0"/>
              </a:spcBef>
              <a:spcAft>
                <a:spcPts val="0"/>
              </a:spcAft>
              <a:buFontTx/>
              <a:buNone/>
            </a:pPr>
            <a:r>
              <a:rPr lang="ja-JP" altLang="en-US" sz="1050" dirty="0">
                <a:solidFill>
                  <a:srgbClr val="0D0D0D"/>
                </a:solidFill>
                <a:latin typeface="メイリオ" panose="020B0604030504040204" pitchFamily="50" charset="-128"/>
                <a:ea typeface="メイリオ" panose="020B0604030504040204" pitchFamily="50" charset="-128"/>
              </a:rPr>
              <a:t>　・企画内容は申込者・広告主様と</a:t>
            </a:r>
            <a:r>
              <a:rPr lang="en-US" altLang="ja-JP" sz="1050" dirty="0">
                <a:solidFill>
                  <a:srgbClr val="0D0D0D"/>
                </a:solidFill>
                <a:latin typeface="メイリオ" panose="020B0604030504040204" pitchFamily="50" charset="-128"/>
                <a:ea typeface="メイリオ" panose="020B0604030504040204" pitchFamily="50" charset="-128"/>
              </a:rPr>
              <a:t>LINE</a:t>
            </a:r>
            <a:r>
              <a:rPr lang="ja-JP" altLang="en-US" sz="1050" dirty="0">
                <a:solidFill>
                  <a:srgbClr val="0D0D0D"/>
                </a:solidFill>
                <a:latin typeface="メイリオ" panose="020B0604030504040204" pitchFamily="50" charset="-128"/>
                <a:ea typeface="メイリオ" panose="020B0604030504040204" pitchFamily="50" charset="-128"/>
              </a:rPr>
              <a:t>ヤフーとの間で協議の上決定し、最終的な編集権は</a:t>
            </a:r>
            <a:r>
              <a:rPr lang="en-US" altLang="ja-JP" sz="1050" dirty="0">
                <a:solidFill>
                  <a:srgbClr val="0D0D0D"/>
                </a:solidFill>
                <a:latin typeface="メイリオ" panose="020B0604030504040204" pitchFamily="50" charset="-128"/>
                <a:ea typeface="メイリオ" panose="020B0604030504040204" pitchFamily="50" charset="-128"/>
              </a:rPr>
              <a:t>LINE</a:t>
            </a:r>
            <a:r>
              <a:rPr lang="ja-JP" altLang="en-US" sz="1050" dirty="0">
                <a:solidFill>
                  <a:srgbClr val="0D0D0D"/>
                </a:solidFill>
                <a:latin typeface="メイリオ" panose="020B0604030504040204" pitchFamily="50" charset="-128"/>
                <a:ea typeface="メイリオ" panose="020B0604030504040204" pitchFamily="50" charset="-128"/>
              </a:rPr>
              <a:t>ヤフーに帰属します。</a:t>
            </a:r>
            <a:endParaRPr lang="en-US" altLang="ja-JP" sz="1050" dirty="0">
              <a:solidFill>
                <a:srgbClr val="0D0D0D"/>
              </a:solidFill>
              <a:latin typeface="メイリオ" panose="020B0604030504040204" pitchFamily="50" charset="-128"/>
              <a:ea typeface="メイリオ" panose="020B0604030504040204" pitchFamily="50" charset="-128"/>
            </a:endParaRPr>
          </a:p>
          <a:p>
            <a:pPr eaLnBrk="1" fontAlgn="auto" hangingPunct="1">
              <a:spcBef>
                <a:spcPct val="0"/>
              </a:spcBef>
              <a:spcAft>
                <a:spcPts val="0"/>
              </a:spcAft>
              <a:buFontTx/>
              <a:buNone/>
            </a:pPr>
            <a:r>
              <a:rPr lang="ja-JP" altLang="en-US" sz="1050" dirty="0">
                <a:solidFill>
                  <a:srgbClr val="0D0D0D"/>
                </a:solidFill>
                <a:latin typeface="メイリオ" panose="020B0604030504040204" pitchFamily="50" charset="-128"/>
                <a:ea typeface="メイリオ" panose="020B0604030504040204" pitchFamily="50" charset="-128"/>
              </a:rPr>
              <a:t>　・申込者・広告主様より提供いただく製品画像等の素材については第三者の権利を侵害するものではないこと、および記載内容に係わる財産権全ての権利処理が完了していること、</a:t>
            </a:r>
            <a:endParaRPr lang="en-US" altLang="ja-JP" sz="1050" dirty="0">
              <a:solidFill>
                <a:srgbClr val="0D0D0D"/>
              </a:solidFill>
              <a:latin typeface="メイリオ" panose="020B0604030504040204" pitchFamily="50" charset="-128"/>
              <a:ea typeface="メイリオ" panose="020B0604030504040204" pitchFamily="50" charset="-128"/>
            </a:endParaRPr>
          </a:p>
          <a:p>
            <a:pPr eaLnBrk="1" fontAlgn="auto" hangingPunct="1">
              <a:spcBef>
                <a:spcPct val="0"/>
              </a:spcBef>
              <a:spcAft>
                <a:spcPts val="0"/>
              </a:spcAft>
              <a:buFontTx/>
              <a:buNone/>
            </a:pPr>
            <a:r>
              <a:rPr lang="ja-JP" altLang="en-US" sz="1050" dirty="0">
                <a:solidFill>
                  <a:srgbClr val="0D0D0D"/>
                </a:solidFill>
                <a:latin typeface="メイリオ" panose="020B0604030504040204" pitchFamily="50" charset="-128"/>
                <a:ea typeface="メイリオ" panose="020B0604030504040204" pitchFamily="50" charset="-128"/>
              </a:rPr>
              <a:t>　　情報の正確性について</a:t>
            </a:r>
            <a:r>
              <a:rPr lang="en-US" altLang="ja-JP" sz="1050" dirty="0">
                <a:solidFill>
                  <a:srgbClr val="0D0D0D"/>
                </a:solidFill>
                <a:latin typeface="メイリオ" panose="020B0604030504040204" pitchFamily="50" charset="-128"/>
                <a:ea typeface="メイリオ" panose="020B0604030504040204" pitchFamily="50" charset="-128"/>
              </a:rPr>
              <a:t>LINE</a:t>
            </a:r>
            <a:r>
              <a:rPr lang="ja-JP" altLang="en-US" sz="1050" dirty="0">
                <a:solidFill>
                  <a:srgbClr val="0D0D0D"/>
                </a:solidFill>
                <a:latin typeface="メイリオ" panose="020B0604030504040204" pitchFamily="50" charset="-128"/>
                <a:ea typeface="メイリオ" panose="020B0604030504040204" pitchFamily="50" charset="-128"/>
              </a:rPr>
              <a:t>ヤフーに対して保証いただくものとします。</a:t>
            </a:r>
            <a:endParaRPr lang="en-US" altLang="ja-JP" sz="1050" dirty="0">
              <a:solidFill>
                <a:srgbClr val="0D0D0D"/>
              </a:solidFill>
              <a:latin typeface="メイリオ" panose="020B0604030504040204" pitchFamily="50" charset="-128"/>
              <a:ea typeface="メイリオ" panose="020B0604030504040204" pitchFamily="50" charset="-128"/>
            </a:endParaRPr>
          </a:p>
          <a:p>
            <a:pPr marL="0" indent="0" eaLnBrk="1" fontAlgn="auto" hangingPunct="1">
              <a:spcBef>
                <a:spcPct val="0"/>
              </a:spcBef>
              <a:spcAft>
                <a:spcPts val="0"/>
              </a:spcAft>
              <a:buFontTx/>
              <a:buNone/>
              <a:defRPr/>
            </a:pPr>
            <a:r>
              <a:rPr lang="ja-JP" altLang="en-US" sz="1050" dirty="0">
                <a:solidFill>
                  <a:srgbClr val="0D0D0D"/>
                </a:solidFill>
                <a:latin typeface="メイリオ" panose="020B0604030504040204" pitchFamily="50" charset="-128"/>
                <a:ea typeface="メイリオ" panose="020B0604030504040204" pitchFamily="50" charset="-128"/>
              </a:rPr>
              <a:t>　・企画ページ上には「提供：○○」のスポンサークレジットの掲載が必須となります。</a:t>
            </a:r>
            <a:endParaRPr lang="en-US" altLang="ja-JP" sz="1050" dirty="0">
              <a:solidFill>
                <a:srgbClr val="0D0D0D"/>
              </a:solidFill>
              <a:latin typeface="メイリオ" panose="020B0604030504040204" pitchFamily="50" charset="-128"/>
              <a:ea typeface="メイリオ" panose="020B0604030504040204" pitchFamily="50" charset="-128"/>
            </a:endParaRPr>
          </a:p>
          <a:p>
            <a:pPr marL="0" indent="0" eaLnBrk="1" fontAlgn="auto" hangingPunct="1">
              <a:spcBef>
                <a:spcPct val="0"/>
              </a:spcBef>
              <a:spcAft>
                <a:spcPts val="0"/>
              </a:spcAft>
              <a:buFontTx/>
              <a:buNone/>
              <a:defRPr/>
            </a:pPr>
            <a:r>
              <a:rPr lang="ja-JP" altLang="en-US" sz="1050" dirty="0">
                <a:solidFill>
                  <a:srgbClr val="0D0D0D"/>
                </a:solidFill>
                <a:latin typeface="メイリオ"/>
                <a:ea typeface="メイリオ"/>
              </a:rPr>
              <a:t>　・原則として掲載終了後はアーカイブ保存せず、企画ページは削除いたします。</a:t>
            </a:r>
            <a:endParaRPr lang="en-US" altLang="ja-JP" sz="1050" dirty="0">
              <a:solidFill>
                <a:srgbClr val="0D0D0D"/>
              </a:solidFill>
              <a:latin typeface="メイリオ"/>
              <a:ea typeface="メイリオ"/>
            </a:endParaRPr>
          </a:p>
          <a:p>
            <a:pPr eaLnBrk="1" fontAlgn="auto" hangingPunct="1">
              <a:spcBef>
                <a:spcPct val="0"/>
              </a:spcBef>
              <a:spcAft>
                <a:spcPts val="0"/>
              </a:spcAft>
              <a:buFontTx/>
              <a:buNone/>
            </a:pPr>
            <a:endParaRPr lang="en-US" altLang="ja-JP" sz="1600" dirty="0">
              <a:solidFill>
                <a:srgbClr val="0D0D0D"/>
              </a:solidFill>
              <a:latin typeface="メイリオ" panose="020B0604030504040204" pitchFamily="50" charset="-128"/>
              <a:ea typeface="メイリオ" panose="020B0604030504040204" pitchFamily="50" charset="-128"/>
            </a:endParaRPr>
          </a:p>
          <a:p>
            <a:pPr eaLnBrk="1" fontAlgn="auto" hangingPunct="1">
              <a:spcBef>
                <a:spcPct val="0"/>
              </a:spcBef>
              <a:spcAft>
                <a:spcPts val="0"/>
              </a:spcAft>
              <a:buFontTx/>
              <a:buNone/>
            </a:pPr>
            <a:r>
              <a:rPr lang="ja-JP" altLang="en-US" sz="1400" dirty="0">
                <a:solidFill>
                  <a:srgbClr val="0D0D0D"/>
                </a:solidFill>
                <a:latin typeface="メイリオ"/>
                <a:ea typeface="メイリオ"/>
              </a:rPr>
              <a:t>■災害情報告知モジュールの掲載</a:t>
            </a:r>
            <a:endParaRPr lang="en-US" altLang="ja-JP" sz="1400" dirty="0">
              <a:solidFill>
                <a:srgbClr val="0D0D0D"/>
              </a:solidFill>
              <a:latin typeface="メイリオ"/>
              <a:ea typeface="メイリオ"/>
            </a:endParaRPr>
          </a:p>
          <a:p>
            <a:pPr eaLnBrk="1" fontAlgn="auto" hangingPunct="1">
              <a:spcBef>
                <a:spcPct val="0"/>
              </a:spcBef>
              <a:spcAft>
                <a:spcPts val="0"/>
              </a:spcAft>
              <a:buFontTx/>
              <a:buNone/>
            </a:pPr>
            <a:r>
              <a:rPr lang="ja-JP" altLang="en-US" sz="1050" dirty="0">
                <a:solidFill>
                  <a:srgbClr val="0D0D0D"/>
                </a:solidFill>
                <a:latin typeface="メイリオ" panose="020B0604030504040204" pitchFamily="50" charset="-128"/>
                <a:ea typeface="メイリオ" panose="020B0604030504040204" pitchFamily="50" charset="-128"/>
              </a:rPr>
              <a:t>　・地震、津波、その他有事が発生した際、</a:t>
            </a:r>
            <a:r>
              <a:rPr lang="en-US" altLang="ja-JP" sz="1050" dirty="0">
                <a:solidFill>
                  <a:srgbClr val="0D0D0D"/>
                </a:solidFill>
                <a:latin typeface="メイリオ" panose="020B0604030504040204" pitchFamily="50" charset="-128"/>
                <a:ea typeface="メイリオ" panose="020B0604030504040204" pitchFamily="50" charset="-128"/>
              </a:rPr>
              <a:t>LINE</a:t>
            </a:r>
            <a:r>
              <a:rPr lang="ja-JP" altLang="en-US" sz="1050" dirty="0">
                <a:solidFill>
                  <a:srgbClr val="0D0D0D"/>
                </a:solidFill>
                <a:latin typeface="メイリオ" panose="020B0604030504040204" pitchFamily="50" charset="-128"/>
                <a:ea typeface="メイリオ" panose="020B0604030504040204" pitchFamily="50" charset="-128"/>
              </a:rPr>
              <a:t>ヤフーを利用するお客様に対して速やかに災害情報をお伝えするために、企画ページについても、ページ上部に災害情報告知モジュール</a:t>
            </a:r>
            <a:endParaRPr lang="en-US" altLang="ja-JP" sz="1050" dirty="0">
              <a:solidFill>
                <a:srgbClr val="0D0D0D"/>
              </a:solidFill>
              <a:latin typeface="メイリオ" panose="020B0604030504040204" pitchFamily="50" charset="-128"/>
              <a:ea typeface="メイリオ" panose="020B0604030504040204" pitchFamily="50" charset="-128"/>
            </a:endParaRPr>
          </a:p>
          <a:p>
            <a:pPr eaLnBrk="1" fontAlgn="auto" hangingPunct="1">
              <a:spcBef>
                <a:spcPct val="0"/>
              </a:spcBef>
              <a:spcAft>
                <a:spcPts val="0"/>
              </a:spcAft>
              <a:buFontTx/>
              <a:buNone/>
            </a:pPr>
            <a:r>
              <a:rPr lang="ja-JP" altLang="en-US" sz="1050" dirty="0">
                <a:solidFill>
                  <a:srgbClr val="0D0D0D"/>
                </a:solidFill>
                <a:latin typeface="メイリオ" panose="020B0604030504040204" pitchFamily="50" charset="-128"/>
                <a:ea typeface="メイリオ" panose="020B0604030504040204" pitchFamily="50" charset="-128"/>
              </a:rPr>
              <a:t>　　の掲載を行います。</a:t>
            </a:r>
            <a:endParaRPr lang="en-US" altLang="ja-JP" sz="1050" dirty="0">
              <a:solidFill>
                <a:srgbClr val="0D0D0D"/>
              </a:solidFill>
              <a:latin typeface="メイリオ" panose="020B0604030504040204" pitchFamily="50" charset="-128"/>
              <a:ea typeface="メイリオ" panose="020B0604030504040204" pitchFamily="50" charset="-128"/>
            </a:endParaRPr>
          </a:p>
          <a:p>
            <a:pPr marL="0" indent="0" eaLnBrk="1" fontAlgn="auto" hangingPunct="1">
              <a:spcBef>
                <a:spcPct val="0"/>
              </a:spcBef>
              <a:spcAft>
                <a:spcPts val="0"/>
              </a:spcAft>
              <a:buFontTx/>
              <a:buNone/>
            </a:pPr>
            <a:r>
              <a:rPr lang="ja-JP" altLang="en-US" sz="1050" dirty="0">
                <a:solidFill>
                  <a:srgbClr val="0D0D0D"/>
                </a:solidFill>
                <a:latin typeface="メイリオ"/>
                <a:ea typeface="メイリオ"/>
              </a:rPr>
              <a:t>　　</a:t>
            </a:r>
            <a:r>
              <a:rPr lang="en-US" altLang="ja-JP" sz="1050" dirty="0">
                <a:solidFill>
                  <a:srgbClr val="0D0D0D"/>
                </a:solidFill>
                <a:latin typeface="メイリオ"/>
                <a:ea typeface="メイリオ"/>
              </a:rPr>
              <a:t>※</a:t>
            </a:r>
            <a:r>
              <a:rPr lang="ja-JP" altLang="en-US" sz="1050" dirty="0">
                <a:solidFill>
                  <a:srgbClr val="0D0D0D"/>
                </a:solidFill>
                <a:latin typeface="メイリオ"/>
                <a:ea typeface="メイリオ"/>
              </a:rPr>
              <a:t>掲載方法（場所、内容、タイミングと期間など）は、</a:t>
            </a:r>
            <a:r>
              <a:rPr lang="en-US" altLang="ja-JP" sz="1050" dirty="0">
                <a:solidFill>
                  <a:srgbClr val="0D0D0D"/>
                </a:solidFill>
                <a:latin typeface="メイリオ"/>
                <a:ea typeface="メイリオ"/>
              </a:rPr>
              <a:t>LINE</a:t>
            </a:r>
            <a:r>
              <a:rPr lang="ja-JP" altLang="en-US" sz="1050" dirty="0">
                <a:solidFill>
                  <a:srgbClr val="0D0D0D"/>
                </a:solidFill>
                <a:latin typeface="メイリオ"/>
                <a:ea typeface="メイリオ"/>
              </a:rPr>
              <a:t>ヤフーの統一運用ルールにしたがいます。</a:t>
            </a:r>
            <a:endParaRPr lang="en-US" altLang="ja-JP" sz="1050" dirty="0">
              <a:solidFill>
                <a:srgbClr val="0D0D0D"/>
              </a:solidFill>
              <a:latin typeface="メイリオ"/>
              <a:ea typeface="メイリオ"/>
            </a:endParaRPr>
          </a:p>
          <a:p>
            <a:pPr eaLnBrk="1" fontAlgn="auto" hangingPunct="1">
              <a:spcBef>
                <a:spcPct val="0"/>
              </a:spcBef>
              <a:spcAft>
                <a:spcPts val="0"/>
              </a:spcAft>
              <a:buFontTx/>
              <a:buNone/>
            </a:pPr>
            <a:endParaRPr lang="en-US" altLang="ja-JP" sz="1600" dirty="0">
              <a:solidFill>
                <a:srgbClr val="0D0D0D"/>
              </a:solidFill>
              <a:latin typeface="メイリオ" panose="020B0604030504040204" pitchFamily="50" charset="-128"/>
              <a:ea typeface="メイリオ" panose="020B0604030504040204" pitchFamily="50" charset="-128"/>
            </a:endParaRPr>
          </a:p>
          <a:p>
            <a:pPr eaLnBrk="1" fontAlgn="auto" hangingPunct="1">
              <a:spcBef>
                <a:spcPct val="0"/>
              </a:spcBef>
              <a:spcAft>
                <a:spcPts val="0"/>
              </a:spcAft>
              <a:buFontTx/>
              <a:buNone/>
            </a:pPr>
            <a:r>
              <a:rPr lang="ja-JP" altLang="en-US" sz="1400" dirty="0">
                <a:solidFill>
                  <a:srgbClr val="0D0D0D"/>
                </a:solidFill>
                <a:latin typeface="メイリオ"/>
                <a:ea typeface="メイリオ"/>
              </a:rPr>
              <a:t>■誘導広告</a:t>
            </a:r>
          </a:p>
          <a:p>
            <a:pPr eaLnBrk="1" fontAlgn="auto" hangingPunct="1">
              <a:spcBef>
                <a:spcPct val="0"/>
              </a:spcBef>
              <a:spcAft>
                <a:spcPts val="0"/>
              </a:spcAft>
              <a:buFontTx/>
              <a:buNone/>
            </a:pPr>
            <a:r>
              <a:rPr lang="ja-JP" altLang="en-US" sz="1050" dirty="0">
                <a:solidFill>
                  <a:srgbClr val="0D0D0D"/>
                </a:solidFill>
                <a:latin typeface="メイリオ" panose="020B0604030504040204" pitchFamily="50" charset="-128"/>
                <a:ea typeface="メイリオ" panose="020B0604030504040204" pitchFamily="50" charset="-128"/>
              </a:rPr>
              <a:t>　・誘導広告を申込者・広告主様で制作いただく場合、別紙「</a:t>
            </a:r>
            <a:r>
              <a:rPr lang="ja-JP" altLang="en-US" sz="1050" dirty="0">
                <a:solidFill>
                  <a:srgbClr val="545454"/>
                </a:solidFill>
                <a:latin typeface="メイリオ" panose="020B0604030504040204" pitchFamily="50" charset="-128"/>
                <a:ea typeface="メイリオ" panose="020B0604030504040204" pitchFamily="50" charset="-128"/>
                <a:hlinkClick r:id="rId3"/>
              </a:rPr>
              <a:t>タイアップ広告・クリエイティブ企画商品の誘導広告クリエイティブにおける表記ガイドライン</a:t>
            </a:r>
            <a:r>
              <a:rPr lang="ja-JP" altLang="en-US" sz="1050" dirty="0">
                <a:solidFill>
                  <a:srgbClr val="0D0D0D"/>
                </a:solidFill>
                <a:latin typeface="メイリオ" panose="020B0604030504040204" pitchFamily="50" charset="-128"/>
                <a:ea typeface="メイリオ" panose="020B0604030504040204" pitchFamily="50" charset="-128"/>
              </a:rPr>
              <a:t>」を遵守してください。</a:t>
            </a:r>
            <a:endParaRPr lang="en-US" altLang="ja-JP" sz="1050" dirty="0">
              <a:solidFill>
                <a:srgbClr val="0D0D0D"/>
              </a:solidFill>
              <a:latin typeface="メイリオ" panose="020B0604030504040204" pitchFamily="50" charset="-128"/>
              <a:ea typeface="メイリオ" panose="020B0604030504040204" pitchFamily="50" charset="-128"/>
            </a:endParaRPr>
          </a:p>
          <a:p>
            <a:pPr eaLnBrk="1" fontAlgn="auto" hangingPunct="1">
              <a:spcBef>
                <a:spcPct val="0"/>
              </a:spcBef>
              <a:spcAft>
                <a:spcPts val="0"/>
              </a:spcAft>
              <a:buFontTx/>
              <a:buNone/>
            </a:pPr>
            <a:r>
              <a:rPr lang="ja-JP" altLang="en-US" sz="1050" dirty="0">
                <a:solidFill>
                  <a:srgbClr val="0D0D0D"/>
                </a:solidFill>
                <a:latin typeface="メイリオ" panose="020B0604030504040204" pitchFamily="50" charset="-128"/>
                <a:ea typeface="メイリオ" panose="020B0604030504040204" pitchFamily="50" charset="-128"/>
              </a:rPr>
              <a:t>　　また原則として、タイアップを実施する</a:t>
            </a:r>
            <a:r>
              <a:rPr lang="en-US" altLang="ja-JP" sz="1050" dirty="0">
                <a:solidFill>
                  <a:srgbClr val="0D0D0D"/>
                </a:solidFill>
                <a:latin typeface="メイリオ" panose="020B0604030504040204" pitchFamily="50" charset="-128"/>
                <a:ea typeface="メイリオ" panose="020B0604030504040204" pitchFamily="50" charset="-128"/>
              </a:rPr>
              <a:t>LINE</a:t>
            </a:r>
            <a:r>
              <a:rPr lang="ja-JP" altLang="en-US" sz="1050" dirty="0">
                <a:solidFill>
                  <a:srgbClr val="0D0D0D"/>
                </a:solidFill>
                <a:latin typeface="メイリオ" panose="020B0604030504040204" pitchFamily="50" charset="-128"/>
                <a:ea typeface="メイリオ" panose="020B0604030504040204" pitchFamily="50" charset="-128"/>
              </a:rPr>
              <a:t>ヤフーサービスのロゴやテキストの掲載が必須となります。そのため、通常の審査とは別にサービス部門でのブランドチェックが必要と</a:t>
            </a:r>
            <a:endParaRPr lang="en-US" altLang="ja-JP" sz="1050" dirty="0">
              <a:solidFill>
                <a:srgbClr val="0D0D0D"/>
              </a:solidFill>
              <a:latin typeface="メイリオ" panose="020B0604030504040204" pitchFamily="50" charset="-128"/>
              <a:ea typeface="メイリオ" panose="020B0604030504040204" pitchFamily="50" charset="-128"/>
            </a:endParaRPr>
          </a:p>
          <a:p>
            <a:pPr eaLnBrk="1" fontAlgn="auto" hangingPunct="1">
              <a:spcBef>
                <a:spcPct val="0"/>
              </a:spcBef>
              <a:spcAft>
                <a:spcPts val="0"/>
              </a:spcAft>
              <a:buFontTx/>
              <a:buNone/>
            </a:pPr>
            <a:r>
              <a:rPr lang="ja-JP" altLang="en-US" sz="1050" dirty="0">
                <a:solidFill>
                  <a:srgbClr val="0D0D0D"/>
                </a:solidFill>
                <a:latin typeface="メイリオ" panose="020B0604030504040204" pitchFamily="50" charset="-128"/>
                <a:ea typeface="メイリオ" panose="020B0604030504040204" pitchFamily="50" charset="-128"/>
              </a:rPr>
              <a:t>　　なりますので、必ず入稿前に弊社担当営業を通じてクリエイティブの確認をご依頼願います。</a:t>
            </a:r>
            <a:endParaRPr lang="en-US" altLang="ja-JP" sz="1050" dirty="0">
              <a:solidFill>
                <a:srgbClr val="0D0D0D"/>
              </a:solidFill>
              <a:latin typeface="メイリオ" panose="020B0604030504040204" pitchFamily="50" charset="-128"/>
              <a:ea typeface="メイリオ" panose="020B0604030504040204" pitchFamily="50" charset="-128"/>
            </a:endParaRPr>
          </a:p>
          <a:p>
            <a:pPr eaLnBrk="1" fontAlgn="auto" hangingPunct="1">
              <a:spcBef>
                <a:spcPct val="0"/>
              </a:spcBef>
              <a:spcAft>
                <a:spcPts val="0"/>
              </a:spcAft>
              <a:buFontTx/>
              <a:buNone/>
            </a:pPr>
            <a:endParaRPr lang="en-US" altLang="ja-JP" sz="1600" dirty="0">
              <a:solidFill>
                <a:srgbClr val="0D0D0D"/>
              </a:solidFill>
              <a:latin typeface="メイリオ"/>
              <a:ea typeface="メイリオ"/>
            </a:endParaRPr>
          </a:p>
          <a:p>
            <a:pPr marL="0" indent="0" eaLnBrk="1" fontAlgn="auto" hangingPunct="1">
              <a:spcBef>
                <a:spcPct val="0"/>
              </a:spcBef>
              <a:spcAft>
                <a:spcPts val="0"/>
              </a:spcAft>
              <a:buFontTx/>
              <a:buNone/>
            </a:pPr>
            <a:r>
              <a:rPr lang="ja-JP" altLang="en-US" sz="1400" dirty="0">
                <a:solidFill>
                  <a:srgbClr val="0D0D0D"/>
                </a:solidFill>
                <a:latin typeface="メイリオ"/>
                <a:ea typeface="メイリオ"/>
              </a:rPr>
              <a:t>■効果計測用</a:t>
            </a:r>
            <a:r>
              <a:rPr lang="en-US" altLang="ja-JP" sz="1400" dirty="0">
                <a:solidFill>
                  <a:srgbClr val="0D0D0D"/>
                </a:solidFill>
                <a:latin typeface="メイリオ"/>
                <a:ea typeface="メイリオ"/>
              </a:rPr>
              <a:t>URL</a:t>
            </a:r>
          </a:p>
          <a:p>
            <a:pPr marL="0" indent="0" eaLnBrk="1" fontAlgn="auto" hangingPunct="1">
              <a:spcBef>
                <a:spcPct val="0"/>
              </a:spcBef>
              <a:spcAft>
                <a:spcPts val="0"/>
              </a:spcAft>
              <a:buFontTx/>
              <a:buNone/>
            </a:pPr>
            <a:r>
              <a:rPr lang="ja-JP" altLang="en-US" sz="1050" dirty="0">
                <a:solidFill>
                  <a:srgbClr val="0D0D0D"/>
                </a:solidFill>
                <a:latin typeface="メイリオ" panose="020B0604030504040204" pitchFamily="50" charset="-128"/>
                <a:ea typeface="メイリオ" panose="020B0604030504040204" pitchFamily="50" charset="-128"/>
              </a:rPr>
              <a:t>　・セキュリティ等の観点から、下記いずれの場合もリンク先への効果計測用のパラメータ付き</a:t>
            </a:r>
            <a:r>
              <a:rPr lang="en-US" altLang="ja-JP" sz="1050" dirty="0">
                <a:solidFill>
                  <a:srgbClr val="0D0D0D"/>
                </a:solidFill>
                <a:latin typeface="メイリオ" panose="020B0604030504040204" pitchFamily="50" charset="-128"/>
                <a:ea typeface="メイリオ" panose="020B0604030504040204" pitchFamily="50" charset="-128"/>
              </a:rPr>
              <a:t>URL</a:t>
            </a:r>
            <a:r>
              <a:rPr lang="ja-JP" altLang="en-US" sz="1050" dirty="0">
                <a:solidFill>
                  <a:srgbClr val="0D0D0D"/>
                </a:solidFill>
                <a:latin typeface="メイリオ" panose="020B0604030504040204" pitchFamily="50" charset="-128"/>
                <a:ea typeface="メイリオ" panose="020B0604030504040204" pitchFamily="50" charset="-128"/>
              </a:rPr>
              <a:t>の設定は不可となります。ただし、一部効果計測ベンダーにおいては効果測定データ</a:t>
            </a:r>
            <a:endParaRPr lang="en-US" altLang="ja-JP" sz="1050" dirty="0">
              <a:solidFill>
                <a:srgbClr val="0D0D0D"/>
              </a:solidFill>
              <a:latin typeface="メイリオ" panose="020B0604030504040204" pitchFamily="50" charset="-128"/>
              <a:ea typeface="メイリオ" panose="020B0604030504040204" pitchFamily="50" charset="-128"/>
            </a:endParaRPr>
          </a:p>
          <a:p>
            <a:pPr marL="0" indent="0" eaLnBrk="1" fontAlgn="auto" hangingPunct="1">
              <a:spcBef>
                <a:spcPct val="0"/>
              </a:spcBef>
              <a:spcAft>
                <a:spcPts val="0"/>
              </a:spcAft>
              <a:buFontTx/>
              <a:buNone/>
            </a:pPr>
            <a:r>
              <a:rPr lang="ja-JP" altLang="en-US" sz="1050" dirty="0">
                <a:solidFill>
                  <a:srgbClr val="0D0D0D"/>
                </a:solidFill>
                <a:latin typeface="メイリオ" panose="020B0604030504040204" pitchFamily="50" charset="-128"/>
                <a:ea typeface="メイリオ" panose="020B0604030504040204" pitchFamily="50" charset="-128"/>
              </a:rPr>
              <a:t>　　取扱約款の確認・同意をいただいた上で設定することが可能です。弊社担当営業までご相談ください。</a:t>
            </a:r>
            <a:endParaRPr lang="en-US" altLang="ja-JP" sz="1050" dirty="0">
              <a:solidFill>
                <a:srgbClr val="0D0D0D"/>
              </a:solidFill>
              <a:latin typeface="メイリオ" panose="020B0604030504040204" pitchFamily="50" charset="-128"/>
              <a:ea typeface="メイリオ" panose="020B0604030504040204" pitchFamily="50" charset="-128"/>
            </a:endParaRPr>
          </a:p>
          <a:p>
            <a:pPr marL="0" indent="0" eaLnBrk="1" fontAlgn="auto" hangingPunct="1">
              <a:spcBef>
                <a:spcPct val="0"/>
              </a:spcBef>
              <a:spcAft>
                <a:spcPts val="0"/>
              </a:spcAft>
              <a:buFontTx/>
              <a:buNone/>
            </a:pPr>
            <a:r>
              <a:rPr lang="ja-JP" altLang="en-US" sz="1050" dirty="0">
                <a:solidFill>
                  <a:srgbClr val="0D0D0D"/>
                </a:solidFill>
                <a:latin typeface="メイリオ" panose="020B0604030504040204" pitchFamily="50" charset="-128"/>
                <a:ea typeface="メイリオ" panose="020B0604030504040204" pitchFamily="50" charset="-128"/>
              </a:rPr>
              <a:t>　　　　誘導広告→企画ページ ｜ 企画ページ→広告主様サイト</a:t>
            </a:r>
            <a:endParaRPr lang="en-US" altLang="ja-JP" sz="1050" dirty="0">
              <a:solidFill>
                <a:srgbClr val="0D0D0D"/>
              </a:solidFill>
              <a:latin typeface="メイリオ"/>
              <a:ea typeface="メイリオ"/>
            </a:endParaRPr>
          </a:p>
          <a:p>
            <a:pPr marL="0" indent="0" eaLnBrk="1" fontAlgn="auto" hangingPunct="1">
              <a:spcBef>
                <a:spcPct val="0"/>
              </a:spcBef>
              <a:spcAft>
                <a:spcPts val="0"/>
              </a:spcAft>
              <a:buFontTx/>
              <a:buNone/>
            </a:pPr>
            <a:endParaRPr lang="en-US" altLang="ja-JP" sz="1600" dirty="0">
              <a:solidFill>
                <a:srgbClr val="0D0D0D"/>
              </a:solidFill>
              <a:latin typeface="メイリオ"/>
              <a:ea typeface="メイリオ"/>
            </a:endParaRPr>
          </a:p>
          <a:p>
            <a:pPr marL="0" indent="0" eaLnBrk="1" fontAlgn="auto" hangingPunct="1">
              <a:spcBef>
                <a:spcPct val="0"/>
              </a:spcBef>
              <a:spcAft>
                <a:spcPts val="0"/>
              </a:spcAft>
              <a:buFontTx/>
              <a:buNone/>
            </a:pPr>
            <a:r>
              <a:rPr lang="ja-JP" altLang="en-US" sz="1400" dirty="0">
                <a:solidFill>
                  <a:srgbClr val="0D0D0D"/>
                </a:solidFill>
                <a:latin typeface="メイリオ"/>
                <a:ea typeface="メイリオ"/>
              </a:rPr>
              <a:t>■効果検証レポート</a:t>
            </a:r>
            <a:endParaRPr lang="en-US" altLang="ja-JP" sz="1400" dirty="0">
              <a:solidFill>
                <a:srgbClr val="0D0D0D"/>
              </a:solidFill>
              <a:latin typeface="メイリオ"/>
              <a:ea typeface="メイリオ"/>
            </a:endParaRPr>
          </a:p>
          <a:p>
            <a:pPr marL="0" indent="0" eaLnBrk="1" fontAlgn="auto" hangingPunct="1">
              <a:spcBef>
                <a:spcPct val="0"/>
              </a:spcBef>
              <a:spcAft>
                <a:spcPts val="0"/>
              </a:spcAft>
              <a:buFontTx/>
              <a:buNone/>
            </a:pPr>
            <a:r>
              <a:rPr lang="ja-JP" altLang="en-US" sz="1050" dirty="0">
                <a:solidFill>
                  <a:srgbClr val="0D0D0D"/>
                </a:solidFill>
                <a:latin typeface="メイリオ"/>
                <a:ea typeface="メイリオ"/>
              </a:rPr>
              <a:t>　・レポートには、</a:t>
            </a:r>
            <a:r>
              <a:rPr lang="en-US" altLang="ja-JP" sz="1050" dirty="0">
                <a:solidFill>
                  <a:srgbClr val="0D0D0D"/>
                </a:solidFill>
                <a:latin typeface="メイリオ" panose="020B0604030504040204" pitchFamily="50" charset="-128"/>
                <a:ea typeface="メイリオ" panose="020B0604030504040204" pitchFamily="50" charset="-128"/>
              </a:rPr>
              <a:t>LINE</a:t>
            </a:r>
            <a:r>
              <a:rPr lang="ja-JP" altLang="en-US" sz="1050" dirty="0">
                <a:solidFill>
                  <a:srgbClr val="0D0D0D"/>
                </a:solidFill>
                <a:latin typeface="メイリオ"/>
                <a:ea typeface="メイリオ"/>
              </a:rPr>
              <a:t>ヤフーの管理するお客様の個人情報</a:t>
            </a:r>
            <a:r>
              <a:rPr lang="en-US" altLang="ja-JP" sz="1050" dirty="0">
                <a:solidFill>
                  <a:srgbClr val="0D0D0D"/>
                </a:solidFill>
                <a:latin typeface="メイリオ"/>
                <a:ea typeface="メイリオ"/>
              </a:rPr>
              <a:t>*1</a:t>
            </a:r>
            <a:r>
              <a:rPr lang="ja-JP" altLang="en-US" sz="1050" dirty="0">
                <a:solidFill>
                  <a:srgbClr val="0D0D0D"/>
                </a:solidFill>
                <a:latin typeface="メイリオ"/>
                <a:ea typeface="メイリオ"/>
              </a:rPr>
              <a:t>（個人情報の保護に関する法律に定める個人情報。以下同じ。）が含まれる場合があります。個人情報の保護に関する法律</a:t>
            </a:r>
            <a:endParaRPr lang="en-US" altLang="ja-JP" sz="1050" dirty="0">
              <a:solidFill>
                <a:srgbClr val="0D0D0D"/>
              </a:solidFill>
              <a:latin typeface="メイリオ"/>
              <a:ea typeface="メイリオ"/>
            </a:endParaRPr>
          </a:p>
          <a:p>
            <a:pPr marL="0" indent="0" eaLnBrk="1" fontAlgn="auto" hangingPunct="1">
              <a:spcBef>
                <a:spcPct val="0"/>
              </a:spcBef>
              <a:spcAft>
                <a:spcPts val="0"/>
              </a:spcAft>
              <a:buFontTx/>
              <a:buNone/>
            </a:pPr>
            <a:r>
              <a:rPr lang="ja-JP" altLang="en-US" sz="1050" dirty="0">
                <a:solidFill>
                  <a:srgbClr val="0D0D0D"/>
                </a:solidFill>
                <a:latin typeface="メイリオ"/>
                <a:ea typeface="メイリオ"/>
              </a:rPr>
              <a:t>　　その他の関係法令・ガイドラインを遵守するとともに、善良な管理者の注意をもって適切に取り扱い、不正アクセスおよび不正利用の防止に努めていただくようにお願いいたします。</a:t>
            </a:r>
            <a:br>
              <a:rPr lang="ja-JP" altLang="en-US" sz="1050" dirty="0">
                <a:solidFill>
                  <a:srgbClr val="0D0D0D"/>
                </a:solidFill>
                <a:latin typeface="メイリオ"/>
                <a:ea typeface="メイリオ"/>
              </a:rPr>
            </a:br>
            <a:r>
              <a:rPr lang="ja-JP" altLang="en-US" sz="1050" dirty="0">
                <a:solidFill>
                  <a:srgbClr val="0D0D0D"/>
                </a:solidFill>
                <a:latin typeface="メイリオ"/>
                <a:ea typeface="メイリオ"/>
              </a:rPr>
              <a:t>　　</a:t>
            </a:r>
            <a:r>
              <a:rPr lang="en-US" altLang="ja-JP" sz="1050" dirty="0">
                <a:solidFill>
                  <a:srgbClr val="0D0D0D"/>
                </a:solidFill>
                <a:latin typeface="メイリオ"/>
                <a:ea typeface="メイリオ"/>
              </a:rPr>
              <a:t>*1.</a:t>
            </a:r>
            <a:r>
              <a:rPr lang="ja-JP" altLang="en-US" sz="1050" dirty="0">
                <a:solidFill>
                  <a:srgbClr val="0D0D0D"/>
                </a:solidFill>
                <a:latin typeface="メイリオ"/>
                <a:ea typeface="メイリオ"/>
              </a:rPr>
              <a:t>例：ユーザーアンケートを実施し自由回答を含む場合、</a:t>
            </a:r>
            <a:r>
              <a:rPr lang="en-US" altLang="ja-JP" sz="1050" dirty="0">
                <a:solidFill>
                  <a:srgbClr val="0D0D0D"/>
                </a:solidFill>
                <a:latin typeface="メイリオ" panose="020B0604030504040204" pitchFamily="50" charset="-128"/>
                <a:ea typeface="メイリオ" panose="020B0604030504040204" pitchFamily="50" charset="-128"/>
              </a:rPr>
              <a:t>LINE</a:t>
            </a:r>
            <a:r>
              <a:rPr lang="ja-JP" altLang="en-US" sz="1050" dirty="0">
                <a:solidFill>
                  <a:srgbClr val="0D0D0D"/>
                </a:solidFill>
                <a:latin typeface="メイリオ"/>
                <a:ea typeface="メイリオ"/>
              </a:rPr>
              <a:t>ヤフーにおいて特定の個人を識別することができる情報に該当</a:t>
            </a:r>
            <a:endParaRPr lang="en-US" altLang="ja-JP" sz="1050" dirty="0">
              <a:solidFill>
                <a:srgbClr val="0D0D0D"/>
              </a:solidFill>
              <a:latin typeface="メイリオ"/>
              <a:ea typeface="メイリオ"/>
            </a:endParaRPr>
          </a:p>
        </p:txBody>
      </p:sp>
    </p:spTree>
    <p:extLst>
      <p:ext uri="{BB962C8B-B14F-4D97-AF65-F5344CB8AC3E}">
        <p14:creationId xmlns:p14="http://schemas.microsoft.com/office/powerpoint/2010/main" val="26910351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F7C2E434-12F9-9A31-7E21-8AD256202515}"/>
              </a:ext>
            </a:extLst>
          </p:cNvPr>
          <p:cNvSpPr>
            <a:spLocks noGrp="1"/>
          </p:cNvSpPr>
          <p:nvPr>
            <p:ph type="body" sz="quarter" idx="15"/>
          </p:nvPr>
        </p:nvSpPr>
        <p:spPr>
          <a:xfrm>
            <a:off x="1848388" y="1546931"/>
            <a:ext cx="5414600" cy="360040"/>
          </a:xfrm>
        </p:spPr>
        <p:txBody>
          <a:bodyPr/>
          <a:lstStyle/>
          <a:p>
            <a:pPr marL="0" indent="0">
              <a:buNone/>
            </a:pPr>
            <a:r>
              <a:rPr kumimoji="1" lang="ja-JP" altLang="en-US" dirty="0">
                <a:solidFill>
                  <a:srgbClr val="0D0D0D"/>
                </a:solidFill>
                <a:latin typeface="+mn-ea"/>
              </a:rPr>
              <a:t>はじめに</a:t>
            </a:r>
            <a:endParaRPr kumimoji="1" lang="ja-JP" altLang="en-US" dirty="0">
              <a:solidFill>
                <a:srgbClr val="0D0D0D"/>
              </a:solidFill>
            </a:endParaRPr>
          </a:p>
        </p:txBody>
      </p:sp>
      <p:sp>
        <p:nvSpPr>
          <p:cNvPr id="6" name="テキスト プレースホルダー 1">
            <a:extLst>
              <a:ext uri="{FF2B5EF4-FFF2-40B4-BE49-F238E27FC236}">
                <a16:creationId xmlns:a16="http://schemas.microsoft.com/office/drawing/2014/main" id="{C3E10EFA-B42C-486F-1465-205F9EA1C7AB}"/>
              </a:ext>
            </a:extLst>
          </p:cNvPr>
          <p:cNvSpPr txBox="1">
            <a:spLocks/>
          </p:cNvSpPr>
          <p:nvPr/>
        </p:nvSpPr>
        <p:spPr>
          <a:xfrm>
            <a:off x="1848388" y="3335173"/>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800" b="1" dirty="0">
                <a:solidFill>
                  <a:srgbClr val="0D0D0D"/>
                </a:solidFill>
                <a:latin typeface="+mn-ea"/>
                <a:ea typeface="+mn-ea"/>
              </a:rPr>
              <a:t>商品スペック</a:t>
            </a:r>
          </a:p>
          <a:p>
            <a:pPr marL="0" indent="0">
              <a:buFont typeface="Arial" panose="020B0604020202020204" pitchFamily="34" charset="0"/>
              <a:buNone/>
            </a:pPr>
            <a:endParaRPr lang="en-US" altLang="ja-JP" dirty="0">
              <a:solidFill>
                <a:srgbClr val="0D0D0D"/>
              </a:solidFill>
              <a:latin typeface="+mn-ea"/>
            </a:endParaRPr>
          </a:p>
          <a:p>
            <a:pPr marL="0" indent="0">
              <a:buFont typeface="Arial" panose="020B0604020202020204" pitchFamily="34" charset="0"/>
              <a:buNone/>
            </a:pPr>
            <a:endParaRPr lang="ja-JP" altLang="en-US" dirty="0">
              <a:solidFill>
                <a:srgbClr val="0D0D0D"/>
              </a:solidFill>
            </a:endParaRPr>
          </a:p>
        </p:txBody>
      </p:sp>
      <p:sp>
        <p:nvSpPr>
          <p:cNvPr id="7" name="テキスト プレースホルダー 1">
            <a:extLst>
              <a:ext uri="{FF2B5EF4-FFF2-40B4-BE49-F238E27FC236}">
                <a16:creationId xmlns:a16="http://schemas.microsoft.com/office/drawing/2014/main" id="{2AE72ADF-63A0-F4A5-1FFB-DCC9E7B05970}"/>
              </a:ext>
            </a:extLst>
          </p:cNvPr>
          <p:cNvSpPr txBox="1">
            <a:spLocks/>
          </p:cNvSpPr>
          <p:nvPr/>
        </p:nvSpPr>
        <p:spPr>
          <a:xfrm>
            <a:off x="1848388" y="4311585"/>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0D0D0D"/>
                </a:solidFill>
                <a:latin typeface="+mn-ea"/>
              </a:rPr>
              <a:t>その他・注意事項</a:t>
            </a:r>
          </a:p>
          <a:p>
            <a:pPr marL="0" indent="0">
              <a:buFont typeface="Arial" panose="020B0604020202020204" pitchFamily="34" charset="0"/>
              <a:buNone/>
            </a:pPr>
            <a:endParaRPr lang="ja-JP" altLang="en-US" dirty="0">
              <a:solidFill>
                <a:srgbClr val="0D0D0D"/>
              </a:solidFill>
              <a:latin typeface="+mn-ea"/>
            </a:endParaRPr>
          </a:p>
          <a:p>
            <a:pPr marL="0" indent="0">
              <a:buFont typeface="Arial" panose="020B0604020202020204" pitchFamily="34" charset="0"/>
              <a:buNone/>
            </a:pPr>
            <a:endParaRPr lang="en-US" altLang="ja-JP" dirty="0">
              <a:solidFill>
                <a:srgbClr val="0D0D0D"/>
              </a:solidFill>
              <a:latin typeface="+mn-ea"/>
            </a:endParaRPr>
          </a:p>
          <a:p>
            <a:pPr marL="0" indent="0">
              <a:buFont typeface="Arial" panose="020B0604020202020204" pitchFamily="34" charset="0"/>
              <a:buNone/>
            </a:pPr>
            <a:endParaRPr lang="ja-JP" altLang="en-US" dirty="0">
              <a:solidFill>
                <a:srgbClr val="0D0D0D"/>
              </a:solidFill>
            </a:endParaRPr>
          </a:p>
        </p:txBody>
      </p:sp>
      <p:sp>
        <p:nvSpPr>
          <p:cNvPr id="8" name="テキスト プレースホルダー 1">
            <a:extLst>
              <a:ext uri="{FF2B5EF4-FFF2-40B4-BE49-F238E27FC236}">
                <a16:creationId xmlns:a16="http://schemas.microsoft.com/office/drawing/2014/main" id="{C40AF81C-51E1-9C54-229C-D03A010C5E54}"/>
              </a:ext>
            </a:extLst>
          </p:cNvPr>
          <p:cNvSpPr txBox="1">
            <a:spLocks/>
          </p:cNvSpPr>
          <p:nvPr/>
        </p:nvSpPr>
        <p:spPr>
          <a:xfrm>
            <a:off x="1848388" y="5303988"/>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dirty="0">
                <a:solidFill>
                  <a:srgbClr val="0D0D0D"/>
                </a:solidFill>
                <a:latin typeface="+mn-ea"/>
              </a:rPr>
              <a:t>Appendix</a:t>
            </a:r>
            <a:endParaRPr lang="ja-JP" altLang="en-US" dirty="0">
              <a:solidFill>
                <a:srgbClr val="0D0D0D"/>
              </a:solidFill>
              <a:latin typeface="+mn-ea"/>
            </a:endParaRPr>
          </a:p>
          <a:p>
            <a:pPr marL="0" indent="0">
              <a:buFont typeface="Arial" panose="020B0604020202020204" pitchFamily="34" charset="0"/>
              <a:buNone/>
            </a:pPr>
            <a:endParaRPr lang="en-US" altLang="ja-JP" dirty="0">
              <a:solidFill>
                <a:srgbClr val="0D0D0D"/>
              </a:solidFill>
              <a:latin typeface="+mn-ea"/>
            </a:endParaRPr>
          </a:p>
          <a:p>
            <a:pPr marL="0" indent="0">
              <a:buFont typeface="Arial" panose="020B0604020202020204" pitchFamily="34" charset="0"/>
              <a:buNone/>
            </a:pPr>
            <a:endParaRPr lang="ja-JP" altLang="en-US" dirty="0">
              <a:solidFill>
                <a:srgbClr val="0D0D0D"/>
              </a:solidFill>
            </a:endParaRPr>
          </a:p>
        </p:txBody>
      </p:sp>
      <p:sp>
        <p:nvSpPr>
          <p:cNvPr id="2" name="テキスト プレースホルダー 1">
            <a:extLst>
              <a:ext uri="{FF2B5EF4-FFF2-40B4-BE49-F238E27FC236}">
                <a16:creationId xmlns:a16="http://schemas.microsoft.com/office/drawing/2014/main" id="{0ABEBD8D-F4E5-54FA-09C7-090864533105}"/>
              </a:ext>
            </a:extLst>
          </p:cNvPr>
          <p:cNvSpPr txBox="1">
            <a:spLocks/>
          </p:cNvSpPr>
          <p:nvPr/>
        </p:nvSpPr>
        <p:spPr>
          <a:xfrm>
            <a:off x="1848388" y="2441052"/>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800" b="1" dirty="0">
                <a:solidFill>
                  <a:srgbClr val="0D0D0D"/>
                </a:solidFill>
                <a:latin typeface="+mn-ea"/>
                <a:ea typeface="+mn-ea"/>
              </a:rPr>
              <a:t>LINE</a:t>
            </a:r>
            <a:r>
              <a:rPr lang="ja-JP" altLang="en-US" sz="1800" b="1" dirty="0">
                <a:solidFill>
                  <a:srgbClr val="0D0D0D"/>
                </a:solidFill>
                <a:latin typeface="+mn-ea"/>
                <a:ea typeface="+mn-ea"/>
              </a:rPr>
              <a:t>ヤフー特別企画の特長</a:t>
            </a:r>
          </a:p>
          <a:p>
            <a:pPr marL="0" indent="0">
              <a:buFont typeface="Arial" panose="020B0604020202020204" pitchFamily="34" charset="0"/>
              <a:buNone/>
            </a:pPr>
            <a:endParaRPr lang="en-US" altLang="ja-JP" dirty="0">
              <a:solidFill>
                <a:srgbClr val="0D0D0D"/>
              </a:solidFill>
              <a:latin typeface="+mn-ea"/>
            </a:endParaRPr>
          </a:p>
          <a:p>
            <a:pPr marL="0" indent="0">
              <a:buFont typeface="Arial" panose="020B0604020202020204" pitchFamily="34" charset="0"/>
              <a:buNone/>
            </a:pPr>
            <a:endParaRPr lang="ja-JP" altLang="en-US" dirty="0">
              <a:solidFill>
                <a:srgbClr val="0D0D0D"/>
              </a:solidFill>
            </a:endParaRPr>
          </a:p>
        </p:txBody>
      </p:sp>
    </p:spTree>
    <p:extLst>
      <p:ext uri="{BB962C8B-B14F-4D97-AF65-F5344CB8AC3E}">
        <p14:creationId xmlns:p14="http://schemas.microsoft.com/office/powerpoint/2010/main" val="27200247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7BC722A8-7AF7-CE59-E416-896404679F67}"/>
              </a:ext>
            </a:extLst>
          </p:cNvPr>
          <p:cNvSpPr>
            <a:spLocks noGrp="1"/>
          </p:cNvSpPr>
          <p:nvPr>
            <p:ph type="body" sz="quarter" idx="12"/>
          </p:nvPr>
        </p:nvSpPr>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6" name="図プレースホルダー 8" descr="アイコン&#10;&#10;自動的に生成された説明">
            <a:extLst>
              <a:ext uri="{FF2B5EF4-FFF2-40B4-BE49-F238E27FC236}">
                <a16:creationId xmlns:a16="http://schemas.microsoft.com/office/drawing/2014/main" id="{16C718F1-6086-FBE6-C43B-A3F5FDEA67CB}"/>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7" name="テキスト プレースホルダー 3">
            <a:extLst>
              <a:ext uri="{FF2B5EF4-FFF2-40B4-BE49-F238E27FC236}">
                <a16:creationId xmlns:a16="http://schemas.microsoft.com/office/drawing/2014/main" id="{CA2EFCC3-E692-ABDD-BF53-7418933DD99A}"/>
              </a:ext>
            </a:extLst>
          </p:cNvPr>
          <p:cNvSpPr txBox="1">
            <a:spLocks/>
          </p:cNvSpPr>
          <p:nvPr/>
        </p:nvSpPr>
        <p:spPr>
          <a:xfrm>
            <a:off x="2027548" y="229080"/>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dirty="0">
                <a:solidFill>
                  <a:srgbClr val="00003E"/>
                </a:solidFill>
                <a:latin typeface="メイリオ" panose="020B0604030504040204" pitchFamily="50" charset="-128"/>
                <a:ea typeface="メイリオ" panose="020B0604030504040204" pitchFamily="50" charset="-128"/>
              </a:rPr>
              <a:t>免責</a:t>
            </a:r>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rPr>
              <a:t>事項</a:t>
            </a:r>
          </a:p>
        </p:txBody>
      </p:sp>
      <p:sp>
        <p:nvSpPr>
          <p:cNvPr id="4" name="Rectangle 46">
            <a:extLst>
              <a:ext uri="{FF2B5EF4-FFF2-40B4-BE49-F238E27FC236}">
                <a16:creationId xmlns:a16="http://schemas.microsoft.com/office/drawing/2014/main" id="{46F685A8-5075-FFF9-8541-CC3306D875CB}"/>
              </a:ext>
            </a:extLst>
          </p:cNvPr>
          <p:cNvSpPr>
            <a:spLocks noChangeArrowheads="1"/>
          </p:cNvSpPr>
          <p:nvPr/>
        </p:nvSpPr>
        <p:spPr bwMode="auto">
          <a:xfrm>
            <a:off x="455980" y="1227317"/>
            <a:ext cx="10628964" cy="4343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fontAlgn="auto" hangingPunct="1">
              <a:lnSpc>
                <a:spcPct val="120000"/>
              </a:lnSpc>
              <a:spcBef>
                <a:spcPct val="0"/>
              </a:spcBef>
              <a:spcAft>
                <a:spcPts val="600"/>
              </a:spcAft>
              <a:buFontTx/>
              <a:buNone/>
              <a:defRPr/>
            </a:pPr>
            <a:r>
              <a:rPr lang="ja-JP" altLang="en-US" sz="1400" kern="0" dirty="0">
                <a:solidFill>
                  <a:srgbClr val="0D0D0D"/>
                </a:solidFill>
                <a:latin typeface="メイリオ"/>
                <a:ea typeface="メイリオ"/>
              </a:rPr>
              <a:t>■ 免責事項</a:t>
            </a:r>
            <a:endParaRPr lang="en-US" altLang="ja-JP" sz="1400" kern="0" dirty="0">
              <a:solidFill>
                <a:srgbClr val="0D0D0D"/>
              </a:solidFill>
              <a:latin typeface="メイリオ"/>
              <a:ea typeface="メイリオ"/>
            </a:endParaRP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メイリオ"/>
                <a:ea typeface="メイリオ"/>
              </a:rPr>
              <a:t>申込者・広告主様の故意または過失によって、</a:t>
            </a:r>
            <a:r>
              <a:rPr lang="en-US" altLang="ja-JP" sz="1050" dirty="0">
                <a:solidFill>
                  <a:srgbClr val="0D0D0D"/>
                </a:solidFill>
                <a:latin typeface="メイリオ" panose="020B0604030504040204" pitchFamily="50" charset="-128"/>
                <a:ea typeface="メイリオ" panose="020B0604030504040204" pitchFamily="50" charset="-128"/>
              </a:rPr>
              <a:t>LINE</a:t>
            </a:r>
            <a:r>
              <a:rPr lang="ja-JP" altLang="en-US" sz="1050" kern="0" dirty="0">
                <a:solidFill>
                  <a:srgbClr val="0D0D0D"/>
                </a:solidFill>
                <a:latin typeface="メイリオ"/>
                <a:ea typeface="メイリオ"/>
              </a:rPr>
              <a:t>ヤフーと申込者間の広告掲載契約に定める掲載開始日までに企画ページの掲載を開始できなかった場合、</a:t>
            </a:r>
            <a:br>
              <a:rPr lang="en-US" altLang="ja-JP" sz="1050" kern="0" dirty="0">
                <a:solidFill>
                  <a:srgbClr val="0D0D0D"/>
                </a:solidFill>
                <a:latin typeface="メイリオ"/>
                <a:ea typeface="メイリオ"/>
              </a:rPr>
            </a:br>
            <a:r>
              <a:rPr lang="en-US" altLang="ja-JP" sz="1050" dirty="0">
                <a:solidFill>
                  <a:srgbClr val="0D0D0D"/>
                </a:solidFill>
                <a:latin typeface="メイリオ" panose="020B0604030504040204" pitchFamily="50" charset="-128"/>
                <a:ea typeface="メイリオ" panose="020B0604030504040204" pitchFamily="50" charset="-128"/>
              </a:rPr>
              <a:t>LINE</a:t>
            </a:r>
            <a:r>
              <a:rPr lang="ja-JP" altLang="en-US" sz="1050" kern="0" dirty="0">
                <a:solidFill>
                  <a:srgbClr val="0D0D0D"/>
                </a:solidFill>
                <a:latin typeface="メイリオ"/>
                <a:ea typeface="メイリオ"/>
              </a:rPr>
              <a:t>ヤフーは広告掲載契約に基づく企画ページの掲載を履行する義務を免れるものとします。また、その場合、当該企画ページの掲載を行うことができなかった期間の広告料金（広告掲載費、制作費その他広告掲載契約に基づき申込者および</a:t>
            </a:r>
            <a:r>
              <a:rPr lang="en-US" altLang="ja-JP" sz="1050" dirty="0">
                <a:solidFill>
                  <a:srgbClr val="0D0D0D"/>
                </a:solidFill>
                <a:latin typeface="メイリオ" panose="020B0604030504040204" pitchFamily="50" charset="-128"/>
                <a:ea typeface="メイリオ" panose="020B0604030504040204" pitchFamily="50" charset="-128"/>
              </a:rPr>
              <a:t>LINE</a:t>
            </a:r>
            <a:r>
              <a:rPr lang="ja-JP" altLang="en-US" sz="1050" kern="0" dirty="0">
                <a:solidFill>
                  <a:srgbClr val="0D0D0D"/>
                </a:solidFill>
                <a:latin typeface="メイリオ"/>
                <a:ea typeface="メイリオ"/>
              </a:rPr>
              <a:t>ヤフー間で事前に合意した金額をいいます）は何ら減免されません。</a:t>
            </a:r>
            <a:endParaRPr lang="en-US" altLang="ja-JP" sz="1050" kern="0" dirty="0">
              <a:solidFill>
                <a:srgbClr val="0D0D0D"/>
              </a:solidFill>
              <a:latin typeface="メイリオ"/>
              <a:ea typeface="メイリオ"/>
            </a:endParaRPr>
          </a:p>
          <a:p>
            <a:pPr marL="345600" indent="-104400" eaLnBrk="1" fontAlgn="auto" hangingPunct="1">
              <a:lnSpc>
                <a:spcPct val="120000"/>
              </a:lnSpc>
              <a:spcBef>
                <a:spcPct val="0"/>
              </a:spcBef>
              <a:spcAft>
                <a:spcPts val="600"/>
              </a:spcAft>
              <a:buFont typeface="Arial" panose="020B0604020202020204" pitchFamily="34" charset="0"/>
              <a:buChar char="•"/>
              <a:defRPr/>
            </a:pPr>
            <a:r>
              <a:rPr lang="en-US" altLang="ja-JP" sz="1050" dirty="0">
                <a:solidFill>
                  <a:srgbClr val="0D0D0D"/>
                </a:solidFill>
                <a:latin typeface="メイリオ" panose="020B0604030504040204" pitchFamily="50" charset="-128"/>
                <a:ea typeface="メイリオ" panose="020B0604030504040204" pitchFamily="50" charset="-128"/>
              </a:rPr>
              <a:t>LINE</a:t>
            </a:r>
            <a:r>
              <a:rPr lang="ja-JP" altLang="en-US" sz="1050" kern="0" dirty="0">
                <a:solidFill>
                  <a:srgbClr val="0D0D0D"/>
                </a:solidFill>
                <a:latin typeface="メイリオ"/>
                <a:ea typeface="メイリオ"/>
              </a:rPr>
              <a:t>ヤフーが定めるサポート環境（</a:t>
            </a:r>
            <a:r>
              <a:rPr lang="en-US" altLang="ja-JP" sz="1050" kern="0" dirty="0">
                <a:solidFill>
                  <a:srgbClr val="0D0D0D"/>
                </a:solidFill>
                <a:latin typeface="メイリオ"/>
                <a:ea typeface="メイリオ"/>
              </a:rPr>
              <a:t>OS/</a:t>
            </a:r>
            <a:r>
              <a:rPr lang="ja-JP" altLang="en-US" sz="1050" kern="0" dirty="0">
                <a:solidFill>
                  <a:srgbClr val="0D0D0D"/>
                </a:solidFill>
                <a:latin typeface="メイリオ"/>
                <a:ea typeface="メイリオ"/>
              </a:rPr>
              <a:t>ブラウザー）以外では、企画ページの非表示や表示崩れを起こす場合があり、</a:t>
            </a:r>
            <a:r>
              <a:rPr lang="en-US" altLang="ja-JP" sz="1050" dirty="0">
                <a:solidFill>
                  <a:srgbClr val="0D0D0D"/>
                </a:solidFill>
                <a:latin typeface="メイリオ" panose="020B0604030504040204" pitchFamily="50" charset="-128"/>
                <a:ea typeface="メイリオ" panose="020B0604030504040204" pitchFamily="50" charset="-128"/>
              </a:rPr>
              <a:t> LINE</a:t>
            </a:r>
            <a:r>
              <a:rPr lang="ja-JP" altLang="en-US" sz="1050" kern="0" dirty="0">
                <a:solidFill>
                  <a:srgbClr val="0D0D0D"/>
                </a:solidFill>
                <a:latin typeface="メイリオ"/>
                <a:ea typeface="メイリオ"/>
              </a:rPr>
              <a:t>ヤフーは当該非表示または表示崩れに関して一切の責任を負いません。</a:t>
            </a:r>
          </a:p>
          <a:p>
            <a:pPr marL="345600" indent="-104400" eaLnBrk="1" fontAlgn="auto" hangingPunct="1">
              <a:lnSpc>
                <a:spcPct val="120000"/>
              </a:lnSpc>
              <a:spcBef>
                <a:spcPct val="0"/>
              </a:spcBef>
              <a:spcAft>
                <a:spcPts val="600"/>
              </a:spcAft>
              <a:buFont typeface="Arial" panose="020B0604020202020204" pitchFamily="34" charset="0"/>
              <a:buChar char="•"/>
              <a:defRPr/>
            </a:pPr>
            <a:r>
              <a:rPr lang="ja-JP" altLang="en-US" sz="1050" kern="0" dirty="0">
                <a:solidFill>
                  <a:srgbClr val="0D0D0D"/>
                </a:solidFill>
                <a:latin typeface="メイリオ"/>
                <a:ea typeface="メイリオ"/>
              </a:rPr>
              <a:t>停電・通信回線の事故・天災等の不可抗力、通信事業者の不履行、インターネットインフラその他サーバー等のシステム上の不具合、緊急メンテナンスの発生など</a:t>
            </a:r>
            <a:r>
              <a:rPr lang="en-US" altLang="ja-JP" sz="1050" dirty="0">
                <a:solidFill>
                  <a:srgbClr val="0D0D0D"/>
                </a:solidFill>
                <a:latin typeface="メイリオ" panose="020B0604030504040204" pitchFamily="50" charset="-128"/>
                <a:ea typeface="メイリオ" panose="020B0604030504040204" pitchFamily="50" charset="-128"/>
              </a:rPr>
              <a:t>LINE</a:t>
            </a:r>
            <a:r>
              <a:rPr lang="ja-JP" altLang="en-US" sz="1050" kern="0" dirty="0">
                <a:solidFill>
                  <a:srgbClr val="0D0D0D"/>
                </a:solidFill>
                <a:latin typeface="メイリオ"/>
                <a:ea typeface="メイリオ"/>
              </a:rPr>
              <a:t>ヤフーの責に帰すべき事由以外の原因により、企画ページの全部または一部を掲載できなかった場合、</a:t>
            </a:r>
            <a:r>
              <a:rPr lang="en-US" altLang="ja-JP" sz="1050" dirty="0">
                <a:solidFill>
                  <a:srgbClr val="0D0D0D"/>
                </a:solidFill>
                <a:latin typeface="メイリオ" panose="020B0604030504040204" pitchFamily="50" charset="-128"/>
                <a:ea typeface="メイリオ" panose="020B0604030504040204" pitchFamily="50" charset="-128"/>
              </a:rPr>
              <a:t>LINE</a:t>
            </a:r>
            <a:r>
              <a:rPr lang="ja-JP" altLang="en-US" sz="1050" kern="0" dirty="0">
                <a:solidFill>
                  <a:srgbClr val="0D0D0D"/>
                </a:solidFill>
                <a:latin typeface="メイリオ"/>
                <a:ea typeface="メイリオ"/>
              </a:rPr>
              <a:t>ヤフーはその責を問われないものとし、当該履行については、当該原因の影響とみなされる範囲まで義務を免除されるものとします。</a:t>
            </a:r>
            <a:br>
              <a:rPr lang="en-US" altLang="ja-JP" sz="1050" kern="0" dirty="0">
                <a:solidFill>
                  <a:srgbClr val="0D0D0D"/>
                </a:solidFill>
                <a:latin typeface="メイリオ"/>
                <a:ea typeface="メイリオ"/>
              </a:rPr>
            </a:br>
            <a:r>
              <a:rPr lang="ja-JP" altLang="en-US" sz="1050" kern="0" dirty="0">
                <a:solidFill>
                  <a:srgbClr val="0D0D0D"/>
                </a:solidFill>
                <a:latin typeface="メイリオ"/>
                <a:ea typeface="メイリオ"/>
              </a:rPr>
              <a:t>ただし、</a:t>
            </a:r>
            <a:r>
              <a:rPr lang="en-US" altLang="ja-JP" sz="1050" dirty="0">
                <a:solidFill>
                  <a:srgbClr val="0D0D0D"/>
                </a:solidFill>
                <a:latin typeface="メイリオ" panose="020B0604030504040204" pitchFamily="50" charset="-128"/>
                <a:ea typeface="メイリオ" panose="020B0604030504040204" pitchFamily="50" charset="-128"/>
              </a:rPr>
              <a:t>LINE</a:t>
            </a:r>
            <a:r>
              <a:rPr lang="ja-JP" altLang="en-US" sz="1050" kern="0" dirty="0">
                <a:solidFill>
                  <a:srgbClr val="0D0D0D"/>
                </a:solidFill>
                <a:latin typeface="メイリオ"/>
                <a:ea typeface="メイリオ"/>
              </a:rPr>
              <a:t>ヤフーの故意または重過失による場合はこの限りではありません。</a:t>
            </a:r>
            <a:br>
              <a:rPr lang="en-US" altLang="ja-JP" sz="1050" kern="0" dirty="0">
                <a:solidFill>
                  <a:srgbClr val="0D0D0D"/>
                </a:solidFill>
                <a:latin typeface="メイリオ"/>
                <a:ea typeface="メイリオ"/>
              </a:rPr>
            </a:br>
            <a:r>
              <a:rPr lang="ja-JP" altLang="en-US" sz="1050" kern="0" dirty="0">
                <a:solidFill>
                  <a:srgbClr val="0D0D0D"/>
                </a:solidFill>
                <a:latin typeface="メイリオ"/>
                <a:ea typeface="メイリオ"/>
              </a:rPr>
              <a:t>なお、この場合、</a:t>
            </a:r>
            <a:r>
              <a:rPr lang="en-US" altLang="ja-JP" sz="1050" dirty="0">
                <a:solidFill>
                  <a:srgbClr val="0D0D0D"/>
                </a:solidFill>
                <a:latin typeface="メイリオ" panose="020B0604030504040204" pitchFamily="50" charset="-128"/>
                <a:ea typeface="メイリオ" panose="020B0604030504040204" pitchFamily="50" charset="-128"/>
              </a:rPr>
              <a:t>LINE</a:t>
            </a:r>
            <a:r>
              <a:rPr lang="ja-JP" altLang="en-US" sz="1050" kern="0" dirty="0">
                <a:solidFill>
                  <a:srgbClr val="0D0D0D"/>
                </a:solidFill>
                <a:latin typeface="メイリオ"/>
                <a:ea typeface="メイリオ"/>
              </a:rPr>
              <a:t>ヤフーが掲載を行わなかった部分については、協賛料金への申込者の支払債務は生じないものとします。</a:t>
            </a:r>
          </a:p>
          <a:p>
            <a:pPr marL="345600" indent="-104400" eaLnBrk="1" fontAlgn="auto" hangingPunct="1">
              <a:lnSpc>
                <a:spcPct val="120000"/>
              </a:lnSpc>
              <a:spcBef>
                <a:spcPct val="0"/>
              </a:spcBef>
              <a:spcAft>
                <a:spcPts val="600"/>
              </a:spcAft>
              <a:buFont typeface="Arial" panose="020B0604020202020204" pitchFamily="34" charset="0"/>
              <a:buChar char="•"/>
              <a:defRPr/>
            </a:pPr>
            <a:r>
              <a:rPr lang="ja-JP" altLang="en-US" sz="1050" kern="0" dirty="0">
                <a:solidFill>
                  <a:srgbClr val="0D0D0D"/>
                </a:solidFill>
                <a:latin typeface="メイリオ"/>
                <a:ea typeface="メイリオ"/>
              </a:rPr>
              <a:t>企画ページ掲載中に、当該サイトからのリンクがデッドリンクとなった場合や、リンク先のサイトに不具合が発生した場合、</a:t>
            </a:r>
            <a:r>
              <a:rPr lang="en-US" altLang="ja-JP" sz="1050" dirty="0">
                <a:solidFill>
                  <a:srgbClr val="0D0D0D"/>
                </a:solidFill>
                <a:latin typeface="メイリオ" panose="020B0604030504040204" pitchFamily="50" charset="-128"/>
                <a:ea typeface="メイリオ" panose="020B0604030504040204" pitchFamily="50" charset="-128"/>
              </a:rPr>
              <a:t>LINE</a:t>
            </a:r>
            <a:r>
              <a:rPr lang="ja-JP" altLang="en-US" sz="1050" kern="0" dirty="0">
                <a:solidFill>
                  <a:srgbClr val="0D0D0D"/>
                </a:solidFill>
                <a:latin typeface="メイリオ"/>
                <a:ea typeface="メイリオ"/>
              </a:rPr>
              <a:t>ヤフーは当該企画ページの掲載を停止することができるものとし、この場合、</a:t>
            </a:r>
            <a:r>
              <a:rPr lang="en-US" altLang="ja-JP" sz="1050" dirty="0">
                <a:solidFill>
                  <a:srgbClr val="0D0D0D"/>
                </a:solidFill>
                <a:latin typeface="メイリオ" panose="020B0604030504040204" pitchFamily="50" charset="-128"/>
                <a:ea typeface="メイリオ" panose="020B0604030504040204" pitchFamily="50" charset="-128"/>
              </a:rPr>
              <a:t>LINE</a:t>
            </a:r>
            <a:r>
              <a:rPr lang="ja-JP" altLang="en-US" sz="1050" kern="0" dirty="0">
                <a:solidFill>
                  <a:srgbClr val="0D0D0D"/>
                </a:solidFill>
                <a:latin typeface="メイリオ"/>
                <a:ea typeface="メイリオ"/>
              </a:rPr>
              <a:t>ヤフーは企画ページ不掲載の責を負わないものとします。</a:t>
            </a:r>
            <a:endParaRPr lang="en-US" altLang="ja-JP" sz="1050" kern="0" dirty="0">
              <a:solidFill>
                <a:srgbClr val="0D0D0D"/>
              </a:solidFill>
              <a:latin typeface="メイリオ"/>
              <a:ea typeface="メイリオ"/>
            </a:endParaRPr>
          </a:p>
          <a:p>
            <a:pPr marL="0" indent="0" eaLnBrk="1" fontAlgn="auto" hangingPunct="1">
              <a:lnSpc>
                <a:spcPct val="120000"/>
              </a:lnSpc>
              <a:spcBef>
                <a:spcPct val="0"/>
              </a:spcBef>
              <a:spcAft>
                <a:spcPts val="600"/>
              </a:spcAft>
              <a:buFontTx/>
              <a:buNone/>
              <a:defRPr/>
            </a:pPr>
            <a:r>
              <a:rPr lang="ja-JP" altLang="en-US" sz="1400" kern="0" dirty="0">
                <a:solidFill>
                  <a:srgbClr val="0D0D0D"/>
                </a:solidFill>
                <a:latin typeface="メイリオ"/>
                <a:ea typeface="メイリオ"/>
              </a:rPr>
              <a:t>■ 免責期間</a:t>
            </a:r>
            <a:endParaRPr lang="en-US" altLang="ja-JP" sz="1400" kern="0" dirty="0">
              <a:solidFill>
                <a:srgbClr val="0D0D0D"/>
              </a:solidFill>
              <a:latin typeface="メイリオ"/>
              <a:ea typeface="メイリオ"/>
            </a:endParaRPr>
          </a:p>
          <a:p>
            <a:pPr marL="345600" indent="-104400" eaLnBrk="1" fontAlgn="auto" hangingPunct="1">
              <a:lnSpc>
                <a:spcPct val="130000"/>
              </a:lnSpc>
              <a:spcBef>
                <a:spcPct val="0"/>
              </a:spcBef>
              <a:spcAft>
                <a:spcPts val="0"/>
              </a:spcAft>
              <a:buFont typeface="Arial" panose="020B0604020202020204" pitchFamily="34" charset="0"/>
              <a:buChar char="•"/>
              <a:defRPr/>
            </a:pPr>
            <a:r>
              <a:rPr lang="ja-JP" altLang="en-US" sz="1050" kern="0" dirty="0">
                <a:solidFill>
                  <a:srgbClr val="0D0D0D"/>
                </a:solidFill>
                <a:latin typeface="メイリオ"/>
                <a:ea typeface="メイリオ"/>
              </a:rPr>
              <a:t>本商品につきましては、以下①～③を企画ページの掲載調整時間とし、</a:t>
            </a:r>
            <a:r>
              <a:rPr lang="en-US" altLang="ja-JP" sz="1050" dirty="0">
                <a:solidFill>
                  <a:srgbClr val="0D0D0D"/>
                </a:solidFill>
                <a:latin typeface="メイリオ" panose="020B0604030504040204" pitchFamily="50" charset="-128"/>
                <a:ea typeface="メイリオ" panose="020B0604030504040204" pitchFamily="50" charset="-128"/>
              </a:rPr>
              <a:t>LINE</a:t>
            </a:r>
            <a:r>
              <a:rPr lang="ja-JP" altLang="en-US" sz="1050" kern="0" dirty="0">
                <a:solidFill>
                  <a:srgbClr val="0D0D0D"/>
                </a:solidFill>
                <a:latin typeface="メイリオ"/>
                <a:ea typeface="メイリオ"/>
              </a:rPr>
              <a:t>ヤフーは当該掲載調整時間内の不具合、不完全掲載または未掲載について免責されるものとします。</a:t>
            </a:r>
            <a:br>
              <a:rPr lang="en-US" altLang="ja-JP" sz="1050" kern="0" dirty="0">
                <a:solidFill>
                  <a:srgbClr val="0D0D0D"/>
                </a:solidFill>
                <a:latin typeface="メイリオ"/>
                <a:ea typeface="メイリオ"/>
              </a:rPr>
            </a:br>
            <a:r>
              <a:rPr lang="ja-JP" altLang="en-US" sz="1050" kern="0" dirty="0">
                <a:solidFill>
                  <a:srgbClr val="0D0D0D"/>
                </a:solidFill>
                <a:latin typeface="メイリオ"/>
                <a:ea typeface="メイリオ"/>
              </a:rPr>
              <a:t>①企画ページ掲載の初日の午前</a:t>
            </a:r>
            <a:r>
              <a:rPr lang="en-US" altLang="ja-JP" sz="1050" kern="0" dirty="0">
                <a:solidFill>
                  <a:srgbClr val="0D0D0D"/>
                </a:solidFill>
                <a:latin typeface="メイリオ"/>
                <a:ea typeface="メイリオ"/>
              </a:rPr>
              <a:t>0</a:t>
            </a:r>
            <a:r>
              <a:rPr lang="ja-JP" altLang="en-US" sz="1050" kern="0" dirty="0">
                <a:solidFill>
                  <a:srgbClr val="0D0D0D"/>
                </a:solidFill>
                <a:latin typeface="メイリオ"/>
                <a:ea typeface="メイリオ"/>
              </a:rPr>
              <a:t>時から</a:t>
            </a:r>
            <a:r>
              <a:rPr lang="en-US" altLang="ja-JP" sz="1050" kern="0" dirty="0">
                <a:solidFill>
                  <a:srgbClr val="0D0D0D"/>
                </a:solidFill>
                <a:latin typeface="メイリオ"/>
                <a:ea typeface="メイリオ"/>
              </a:rPr>
              <a:t>12</a:t>
            </a:r>
            <a:r>
              <a:rPr lang="ja-JP" altLang="en-US" sz="1050" kern="0" dirty="0">
                <a:solidFill>
                  <a:srgbClr val="0D0D0D"/>
                </a:solidFill>
                <a:latin typeface="メイリオ"/>
                <a:ea typeface="メイリオ"/>
              </a:rPr>
              <a:t>時間、および企画ページの内容が変更もしくは追加された場合における、当該企画ページの掲載予定時刻から</a:t>
            </a:r>
            <a:r>
              <a:rPr lang="en-US" altLang="ja-JP" sz="1050" kern="0" dirty="0">
                <a:solidFill>
                  <a:srgbClr val="0D0D0D"/>
                </a:solidFill>
                <a:latin typeface="メイリオ"/>
                <a:ea typeface="メイリオ"/>
              </a:rPr>
              <a:t>12</a:t>
            </a:r>
            <a:r>
              <a:rPr lang="ja-JP" altLang="en-US" sz="1050" kern="0" dirty="0">
                <a:solidFill>
                  <a:srgbClr val="0D0D0D"/>
                </a:solidFill>
                <a:latin typeface="メイリオ"/>
                <a:ea typeface="メイリオ"/>
              </a:rPr>
              <a:t>時間</a:t>
            </a:r>
            <a:br>
              <a:rPr lang="en-US" altLang="ja-JP" sz="1050" kern="0" dirty="0">
                <a:solidFill>
                  <a:srgbClr val="0D0D0D"/>
                </a:solidFill>
                <a:latin typeface="メイリオ"/>
                <a:ea typeface="メイリオ"/>
              </a:rPr>
            </a:br>
            <a:r>
              <a:rPr lang="ja-JP" altLang="en-US" sz="1050" kern="0" dirty="0">
                <a:solidFill>
                  <a:srgbClr val="0D0D0D"/>
                </a:solidFill>
                <a:latin typeface="メイリオ"/>
                <a:ea typeface="メイリオ"/>
              </a:rPr>
              <a:t>②企画ページの掲載開始日が営業日以外の場合における、当該掲載開始時間から翌営業日正午まで</a:t>
            </a:r>
            <a:br>
              <a:rPr lang="en-US" altLang="ja-JP" sz="1050" kern="0" dirty="0">
                <a:solidFill>
                  <a:srgbClr val="0D0D0D"/>
                </a:solidFill>
                <a:latin typeface="メイリオ"/>
                <a:ea typeface="メイリオ"/>
              </a:rPr>
            </a:br>
            <a:r>
              <a:rPr lang="ja-JP" altLang="en-US" sz="1050" kern="0" dirty="0">
                <a:solidFill>
                  <a:srgbClr val="0D0D0D"/>
                </a:solidFill>
                <a:latin typeface="メイリオ"/>
                <a:ea typeface="メイリオ"/>
              </a:rPr>
              <a:t>③企画ページの総掲載予定時間が</a:t>
            </a:r>
            <a:r>
              <a:rPr lang="en-US" altLang="ja-JP" sz="1050" kern="0" dirty="0">
                <a:solidFill>
                  <a:srgbClr val="0D0D0D"/>
                </a:solidFill>
                <a:latin typeface="メイリオ"/>
                <a:ea typeface="メイリオ"/>
              </a:rPr>
              <a:t>12</a:t>
            </a:r>
            <a:r>
              <a:rPr lang="ja-JP" altLang="en-US" sz="1050" kern="0" dirty="0">
                <a:solidFill>
                  <a:srgbClr val="0D0D0D"/>
                </a:solidFill>
                <a:latin typeface="メイリオ"/>
                <a:ea typeface="メイリオ"/>
              </a:rPr>
              <a:t>時間未満の場合における、総掲載予定時間の</a:t>
            </a:r>
            <a:r>
              <a:rPr lang="en-US" altLang="ja-JP" sz="1050" kern="0" dirty="0">
                <a:solidFill>
                  <a:srgbClr val="0D0D0D"/>
                </a:solidFill>
                <a:latin typeface="メイリオ"/>
                <a:ea typeface="メイリオ"/>
              </a:rPr>
              <a:t>10%</a:t>
            </a:r>
            <a:r>
              <a:rPr lang="ja-JP" altLang="en-US" sz="1050" kern="0" dirty="0">
                <a:solidFill>
                  <a:srgbClr val="0D0D0D"/>
                </a:solidFill>
                <a:latin typeface="メイリオ"/>
                <a:ea typeface="メイリオ"/>
              </a:rPr>
              <a:t>にあたる時間まで</a:t>
            </a:r>
          </a:p>
        </p:txBody>
      </p:sp>
    </p:spTree>
    <p:extLst>
      <p:ext uri="{BB962C8B-B14F-4D97-AF65-F5344CB8AC3E}">
        <p14:creationId xmlns:p14="http://schemas.microsoft.com/office/powerpoint/2010/main" val="8393057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片側の 2 つの角を丸めた四角形 22">
            <a:extLst>
              <a:ext uri="{FF2B5EF4-FFF2-40B4-BE49-F238E27FC236}">
                <a16:creationId xmlns:a16="http://schemas.microsoft.com/office/drawing/2014/main" id="{DF9ABD45-12B3-3F9B-A5DA-93B882B02F87}"/>
              </a:ext>
            </a:extLst>
          </p:cNvPr>
          <p:cNvSpPr/>
          <p:nvPr/>
        </p:nvSpPr>
        <p:spPr>
          <a:xfrm>
            <a:off x="6240463" y="3379016"/>
            <a:ext cx="5472112" cy="3002734"/>
          </a:xfrm>
          <a:prstGeom prst="round2SameRect">
            <a:avLst>
              <a:gd name="adj1" fmla="val 4115"/>
              <a:gd name="adj2" fmla="val 0"/>
            </a:avLst>
          </a:prstGeom>
          <a:solidFill>
            <a:srgbClr val="00003E">
              <a:alpha val="10196"/>
            </a:srgbClr>
          </a:solidFill>
          <a:ln w="25400" cap="flat" cmpd="sng" algn="ctr">
            <a:noFill/>
            <a:prstDash val="solid"/>
          </a:ln>
          <a:effectLst/>
        </p:spPr>
        <p:txBody>
          <a:bodyPr bIns="0" rtlCol="0" anchor="ctr"/>
          <a:lstStyle/>
          <a:p>
            <a:pPr algn="ctr" eaLnBrk="1" fontAlgn="auto" hangingPunct="1">
              <a:spcBef>
                <a:spcPts val="0"/>
              </a:spcBef>
              <a:spcAft>
                <a:spcPts val="0"/>
              </a:spcAft>
              <a:defRPr/>
            </a:pPr>
            <a:endParaRPr kumimoji="0" lang="en-US" altLang="ja-JP" sz="2000" b="1" kern="0" dirty="0">
              <a:solidFill>
                <a:srgbClr val="FFFFFF"/>
              </a:solidFill>
              <a:latin typeface="メイリオ"/>
              <a:ea typeface="メイリオ" panose="020B0604030504040204" pitchFamily="50" charset="-128"/>
            </a:endParaRPr>
          </a:p>
        </p:txBody>
      </p:sp>
      <p:sp>
        <p:nvSpPr>
          <p:cNvPr id="18" name="片側の 2 つの角を丸めた四角形 23">
            <a:extLst>
              <a:ext uri="{FF2B5EF4-FFF2-40B4-BE49-F238E27FC236}">
                <a16:creationId xmlns:a16="http://schemas.microsoft.com/office/drawing/2014/main" id="{BC33496D-1639-A2E3-0FE7-3BD23111A891}"/>
              </a:ext>
            </a:extLst>
          </p:cNvPr>
          <p:cNvSpPr/>
          <p:nvPr/>
        </p:nvSpPr>
        <p:spPr>
          <a:xfrm>
            <a:off x="6240463" y="3379015"/>
            <a:ext cx="5472112" cy="504000"/>
          </a:xfrm>
          <a:prstGeom prst="round2SameRect">
            <a:avLst>
              <a:gd name="adj1" fmla="val 20214"/>
              <a:gd name="adj2" fmla="val 0"/>
            </a:avLst>
          </a:prstGeom>
          <a:solidFill>
            <a:srgbClr val="00003E"/>
          </a:solidFill>
          <a:ln w="25400" cap="flat" cmpd="sng" algn="ctr">
            <a:noFill/>
            <a:prstDash val="solid"/>
          </a:ln>
          <a:effectLst/>
        </p:spPr>
        <p:txBody>
          <a:bodyPr tIns="0" bIns="0" rtlCol="0" anchor="ctr"/>
          <a:lstStyle/>
          <a:p>
            <a:pPr algn="ctr" eaLnBrk="1" fontAlgn="auto" hangingPunct="1">
              <a:spcBef>
                <a:spcPts val="0"/>
              </a:spcBef>
              <a:spcAft>
                <a:spcPts val="0"/>
              </a:spcAft>
              <a:defRPr/>
            </a:pPr>
            <a:r>
              <a:rPr kumimoji="0" lang="ja-JP" altLang="en-US" b="1" kern="0">
                <a:solidFill>
                  <a:srgbClr val="FFFFFF"/>
                </a:solidFill>
                <a:latin typeface="Meiryo" panose="020B0604030504040204" pitchFamily="34" charset="-128"/>
                <a:ea typeface="Meiryo" panose="020B0604030504040204" pitchFamily="34" charset="-128"/>
              </a:rPr>
              <a:t>スペシャル商品</a:t>
            </a:r>
          </a:p>
        </p:txBody>
      </p:sp>
      <p:sp>
        <p:nvSpPr>
          <p:cNvPr id="3" name="テキスト プレースホルダー 2">
            <a:extLst>
              <a:ext uri="{FF2B5EF4-FFF2-40B4-BE49-F238E27FC236}">
                <a16:creationId xmlns:a16="http://schemas.microsoft.com/office/drawing/2014/main" id="{7BC722A8-7AF7-CE59-E416-896404679F67}"/>
              </a:ext>
            </a:extLst>
          </p:cNvPr>
          <p:cNvSpPr>
            <a:spLocks noGrp="1"/>
          </p:cNvSpPr>
          <p:nvPr>
            <p:ph type="body" sz="quarter" idx="12"/>
          </p:nvPr>
        </p:nvSpPr>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6" name="図プレースホルダー 8" descr="アイコン&#10;&#10;自動的に生成された説明">
            <a:extLst>
              <a:ext uri="{FF2B5EF4-FFF2-40B4-BE49-F238E27FC236}">
                <a16:creationId xmlns:a16="http://schemas.microsoft.com/office/drawing/2014/main" id="{16C718F1-6086-FBE6-C43B-A3F5FDEA67CB}"/>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7" name="テキスト プレースホルダー 3">
            <a:extLst>
              <a:ext uri="{FF2B5EF4-FFF2-40B4-BE49-F238E27FC236}">
                <a16:creationId xmlns:a16="http://schemas.microsoft.com/office/drawing/2014/main" id="{CA2EFCC3-E692-ABDD-BF53-7418933DD99A}"/>
              </a:ext>
            </a:extLst>
          </p:cNvPr>
          <p:cNvSpPr txBox="1">
            <a:spLocks/>
          </p:cNvSpPr>
          <p:nvPr/>
        </p:nvSpPr>
        <p:spPr>
          <a:xfrm>
            <a:off x="2027548" y="229080"/>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rPr>
              <a:t>事前提案可否申請について</a:t>
            </a:r>
          </a:p>
        </p:txBody>
      </p:sp>
      <p:sp>
        <p:nvSpPr>
          <p:cNvPr id="2" name="正方形/長方形 1">
            <a:extLst>
              <a:ext uri="{FF2B5EF4-FFF2-40B4-BE49-F238E27FC236}">
                <a16:creationId xmlns:a16="http://schemas.microsoft.com/office/drawing/2014/main" id="{C67E5814-EA62-14DA-020D-F7FA7094D141}"/>
              </a:ext>
            </a:extLst>
          </p:cNvPr>
          <p:cNvSpPr/>
          <p:nvPr/>
        </p:nvSpPr>
        <p:spPr>
          <a:xfrm>
            <a:off x="479425" y="1275101"/>
            <a:ext cx="11269662" cy="1581972"/>
          </a:xfrm>
          <a:prstGeom prst="rect">
            <a:avLst/>
          </a:prstGeom>
        </p:spPr>
        <p:txBody>
          <a:bodyPr wrap="square" lIns="0" tIns="0" rIns="0" bIns="0" anchor="t">
            <a:spAutoFit/>
          </a:bodyPr>
          <a:lstStyle/>
          <a:p>
            <a:pPr eaLnBrk="1" fontAlgn="auto" hangingPunct="1">
              <a:lnSpc>
                <a:spcPct val="130000"/>
              </a:lnSpc>
              <a:spcBef>
                <a:spcPts val="0"/>
              </a:spcBef>
              <a:spcAft>
                <a:spcPts val="0"/>
              </a:spcAft>
              <a:defRPr/>
            </a:pPr>
            <a:r>
              <a:rPr kumimoji="0" lang="ja-JP" altLang="en-US" sz="1600" kern="0" dirty="0">
                <a:solidFill>
                  <a:srgbClr val="0D0D0D"/>
                </a:solidFill>
                <a:latin typeface="Meiryo"/>
                <a:ea typeface="Meiryo"/>
              </a:rPr>
              <a:t>本商品は</a:t>
            </a:r>
            <a:r>
              <a:rPr kumimoji="0" lang="ja-JP" altLang="en-US" sz="1600" b="1" kern="0" dirty="0">
                <a:solidFill>
                  <a:srgbClr val="C9002C"/>
                </a:solidFill>
                <a:latin typeface="Meiryo"/>
                <a:ea typeface="Meiryo"/>
              </a:rPr>
              <a:t>事前に弊社による出稿可否判断が必要</a:t>
            </a:r>
            <a:r>
              <a:rPr kumimoji="0" lang="ja-JP" altLang="en-US" sz="1600" kern="0" dirty="0">
                <a:solidFill>
                  <a:srgbClr val="0D0D0D"/>
                </a:solidFill>
                <a:latin typeface="Meiryo"/>
                <a:ea typeface="Meiryo"/>
              </a:rPr>
              <a:t>となります。</a:t>
            </a:r>
            <a:endParaRPr lang="en-US" altLang="ja-JP" sz="1600" kern="0" dirty="0">
              <a:solidFill>
                <a:srgbClr val="0D0D0D"/>
              </a:solidFill>
              <a:latin typeface="Meiryo"/>
              <a:ea typeface="Meiryo"/>
            </a:endParaRPr>
          </a:p>
          <a:p>
            <a:pPr eaLnBrk="1" fontAlgn="auto" hangingPunct="1">
              <a:lnSpc>
                <a:spcPct val="130000"/>
              </a:lnSpc>
              <a:spcBef>
                <a:spcPts val="0"/>
              </a:spcBef>
              <a:spcAft>
                <a:spcPts val="0"/>
              </a:spcAft>
            </a:pPr>
            <a:r>
              <a:rPr lang="ja-JP" altLang="en-US" sz="1600" dirty="0">
                <a:solidFill>
                  <a:srgbClr val="0D0D0D"/>
                </a:solidFill>
                <a:latin typeface="Meiryo"/>
                <a:ea typeface="Meiryo"/>
                <a:cs typeface="Calibri" panose="020F0502020204030204"/>
              </a:rPr>
              <a:t>本セールスシートに記載の「販売制限カテゴリー」</a:t>
            </a:r>
            <a:r>
              <a:rPr lang="ja-JP" altLang="ja-JP" sz="1600" dirty="0">
                <a:solidFill>
                  <a:srgbClr val="0D0D0D"/>
                </a:solidFill>
                <a:latin typeface="Meiryo"/>
                <a:ea typeface="Meiryo"/>
                <a:cs typeface="Calibri" panose="020F0502020204030204"/>
              </a:rPr>
              <a:t> </a:t>
            </a:r>
            <a:r>
              <a:rPr lang="ja-JP" altLang="en-US" sz="1600" dirty="0">
                <a:solidFill>
                  <a:srgbClr val="0D0D0D"/>
                </a:solidFill>
                <a:latin typeface="Meiryo"/>
                <a:ea typeface="Meiryo"/>
                <a:cs typeface="Calibri"/>
              </a:rPr>
              <a:t>に基づき</a:t>
            </a:r>
            <a:r>
              <a:rPr lang="ja-JP" altLang="en-US" sz="1600" kern="0" dirty="0">
                <a:solidFill>
                  <a:srgbClr val="0D0D0D"/>
                </a:solidFill>
                <a:latin typeface="Meiryo"/>
                <a:ea typeface="Meiryo"/>
                <a:cs typeface="Calibri"/>
              </a:rPr>
              <a:t>確認させていただき、</a:t>
            </a:r>
            <a:r>
              <a:rPr lang="ja-JP" altLang="en-US" sz="1600" b="1" kern="0" dirty="0">
                <a:solidFill>
                  <a:srgbClr val="0D0D0D"/>
                </a:solidFill>
                <a:latin typeface="Meiryo"/>
                <a:ea typeface="Meiryo"/>
                <a:cs typeface="Calibri"/>
              </a:rPr>
              <a:t>場合によっては</a:t>
            </a:r>
            <a:r>
              <a:rPr lang="ja-JP" altLang="en-US" sz="1600" b="1" dirty="0">
                <a:solidFill>
                  <a:srgbClr val="0D0D0D"/>
                </a:solidFill>
                <a:latin typeface="Meiryo"/>
                <a:ea typeface="Meiryo"/>
                <a:cs typeface="Calibri"/>
              </a:rPr>
              <a:t>掲載をお断りさせていただくことがございます。</a:t>
            </a:r>
            <a:endParaRPr lang="en-US" altLang="ja-JP" sz="1600" b="1" dirty="0">
              <a:solidFill>
                <a:srgbClr val="0D0D0D"/>
              </a:solidFill>
              <a:latin typeface="Meiryo"/>
              <a:ea typeface="Meiryo"/>
              <a:cs typeface="Calibri"/>
            </a:endParaRPr>
          </a:p>
          <a:p>
            <a:pPr eaLnBrk="1" fontAlgn="auto" hangingPunct="1">
              <a:lnSpc>
                <a:spcPct val="130000"/>
              </a:lnSpc>
              <a:spcBef>
                <a:spcPts val="0"/>
              </a:spcBef>
              <a:spcAft>
                <a:spcPts val="0"/>
              </a:spcAft>
            </a:pPr>
            <a:endParaRPr lang="en-US" altLang="ja-JP" sz="1600" b="1" dirty="0">
              <a:solidFill>
                <a:srgbClr val="0D0D0D"/>
              </a:solidFill>
              <a:latin typeface="Meiryo"/>
              <a:ea typeface="Meiryo"/>
              <a:cs typeface="Calibri"/>
            </a:endParaRPr>
          </a:p>
          <a:p>
            <a:pPr eaLnBrk="1" fontAlgn="auto" hangingPunct="1">
              <a:lnSpc>
                <a:spcPct val="130000"/>
              </a:lnSpc>
              <a:spcBef>
                <a:spcPts val="0"/>
              </a:spcBef>
              <a:spcAft>
                <a:spcPts val="0"/>
              </a:spcAft>
            </a:pPr>
            <a:r>
              <a:rPr lang="ja-JP" altLang="en-US" sz="1600" dirty="0">
                <a:solidFill>
                  <a:srgbClr val="0D0D0D"/>
                </a:solidFill>
                <a:latin typeface="Meiryo"/>
                <a:ea typeface="Meiryo"/>
                <a:cs typeface="Calibri"/>
              </a:rPr>
              <a:t>また、制作スケジュールが確保できない場合も掲載をお断りさせていただくことがございます。</a:t>
            </a:r>
            <a:endParaRPr lang="en-US" altLang="ja-JP" sz="1600" dirty="0">
              <a:solidFill>
                <a:srgbClr val="0D0D0D"/>
              </a:solidFill>
              <a:latin typeface="Meiryo"/>
              <a:ea typeface="Meiryo"/>
              <a:cs typeface="Calibri"/>
            </a:endParaRPr>
          </a:p>
        </p:txBody>
      </p:sp>
      <p:sp>
        <p:nvSpPr>
          <p:cNvPr id="5" name="片側の 2 つの角を丸めた四角形 17">
            <a:extLst>
              <a:ext uri="{FF2B5EF4-FFF2-40B4-BE49-F238E27FC236}">
                <a16:creationId xmlns:a16="http://schemas.microsoft.com/office/drawing/2014/main" id="{85EFF67D-65A8-D2B2-974E-89475B63DD5A}"/>
              </a:ext>
            </a:extLst>
          </p:cNvPr>
          <p:cNvSpPr/>
          <p:nvPr/>
        </p:nvSpPr>
        <p:spPr>
          <a:xfrm>
            <a:off x="406005" y="3379503"/>
            <a:ext cx="5472113" cy="3002734"/>
          </a:xfrm>
          <a:prstGeom prst="round2SameRect">
            <a:avLst>
              <a:gd name="adj1" fmla="val 4527"/>
              <a:gd name="adj2" fmla="val 0"/>
            </a:avLst>
          </a:prstGeom>
          <a:solidFill>
            <a:srgbClr val="F5F5F5"/>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algn="ctr" eaLnBrk="1" fontAlgn="auto" hangingPunct="1">
              <a:spcBef>
                <a:spcPts val="0"/>
              </a:spcBef>
              <a:spcAft>
                <a:spcPts val="0"/>
              </a:spcAft>
              <a:defRPr/>
            </a:pPr>
            <a:endParaRPr kumimoji="0" lang="en-US" altLang="ja-JP" sz="2000" b="1" kern="0">
              <a:solidFill>
                <a:srgbClr val="FFFFFF"/>
              </a:solidFill>
              <a:latin typeface="メイリオ"/>
              <a:ea typeface="メイリオ" panose="020B0604030504040204" pitchFamily="50" charset="-128"/>
            </a:endParaRPr>
          </a:p>
        </p:txBody>
      </p:sp>
      <p:sp>
        <p:nvSpPr>
          <p:cNvPr id="8" name="片側の 2 つの角を丸めた四角形 19">
            <a:extLst>
              <a:ext uri="{FF2B5EF4-FFF2-40B4-BE49-F238E27FC236}">
                <a16:creationId xmlns:a16="http://schemas.microsoft.com/office/drawing/2014/main" id="{3E60077E-2B53-942C-6893-6587AE288AEB}"/>
              </a:ext>
            </a:extLst>
          </p:cNvPr>
          <p:cNvSpPr/>
          <p:nvPr/>
        </p:nvSpPr>
        <p:spPr>
          <a:xfrm>
            <a:off x="406005" y="3379502"/>
            <a:ext cx="5472113" cy="504000"/>
          </a:xfrm>
          <a:prstGeom prst="round2SameRect">
            <a:avLst>
              <a:gd name="adj1" fmla="val 20214"/>
              <a:gd name="adj2" fmla="val 0"/>
            </a:avLst>
          </a:prstGeom>
          <a:solidFill>
            <a:srgbClr val="999999"/>
          </a:solidFill>
          <a:ln w="25400" cap="flat" cmpd="sng" algn="ctr">
            <a:noFill/>
            <a:prstDash val="solid"/>
          </a:ln>
          <a:effectLst/>
        </p:spPr>
        <p:txBody>
          <a:bodyPr tIns="0" bIns="0" rtlCol="0" anchor="ctr"/>
          <a:lstStyle/>
          <a:p>
            <a:pPr algn="ctr" eaLnBrk="1" fontAlgn="auto" hangingPunct="1">
              <a:spcBef>
                <a:spcPts val="0"/>
              </a:spcBef>
              <a:spcAft>
                <a:spcPts val="0"/>
              </a:spcAft>
              <a:defRPr/>
            </a:pPr>
            <a:r>
              <a:rPr kumimoji="0" lang="ja-JP" altLang="en-US" b="1" kern="0">
                <a:solidFill>
                  <a:srgbClr val="FFFFFF"/>
                </a:solidFill>
                <a:latin typeface="Meiryo" panose="020B0604030504040204" pitchFamily="34" charset="-128"/>
                <a:ea typeface="Meiryo" panose="020B0604030504040204" pitchFamily="34" charset="-128"/>
              </a:rPr>
              <a:t>レギュラー商品</a:t>
            </a:r>
            <a:endParaRPr kumimoji="0" lang="en-US" altLang="ja-JP" b="1" kern="0">
              <a:solidFill>
                <a:srgbClr val="FFFFFF"/>
              </a:solidFill>
              <a:latin typeface="Meiryo" panose="020B0604030504040204" pitchFamily="34" charset="-128"/>
              <a:ea typeface="Meiryo" panose="020B0604030504040204" pitchFamily="34" charset="-128"/>
            </a:endParaRPr>
          </a:p>
        </p:txBody>
      </p:sp>
      <p:sp>
        <p:nvSpPr>
          <p:cNvPr id="9" name="正方形/長方形 8">
            <a:extLst>
              <a:ext uri="{FF2B5EF4-FFF2-40B4-BE49-F238E27FC236}">
                <a16:creationId xmlns:a16="http://schemas.microsoft.com/office/drawing/2014/main" id="{7B7555AB-154D-479B-405A-FA30A210D493}"/>
              </a:ext>
            </a:extLst>
          </p:cNvPr>
          <p:cNvSpPr/>
          <p:nvPr/>
        </p:nvSpPr>
        <p:spPr>
          <a:xfrm>
            <a:off x="1305494" y="4290805"/>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dirty="0">
                <a:solidFill>
                  <a:srgbClr val="000000">
                    <a:lumMod val="50000"/>
                    <a:lumOff val="50000"/>
                  </a:srgbClr>
                </a:solidFill>
                <a:latin typeface="Meiryo" panose="020B0604030504040204" pitchFamily="34" charset="-128"/>
                <a:ea typeface="Meiryo" panose="020B0604030504040204" pitchFamily="34" charset="-128"/>
              </a:rPr>
              <a:t>通常商品</a:t>
            </a:r>
          </a:p>
        </p:txBody>
      </p:sp>
      <p:sp>
        <p:nvSpPr>
          <p:cNvPr id="10" name="正方形/長方形 9">
            <a:extLst>
              <a:ext uri="{FF2B5EF4-FFF2-40B4-BE49-F238E27FC236}">
                <a16:creationId xmlns:a16="http://schemas.microsoft.com/office/drawing/2014/main" id="{664131D6-DE97-EAC3-9398-962CD32C9357}"/>
              </a:ext>
            </a:extLst>
          </p:cNvPr>
          <p:cNvSpPr/>
          <p:nvPr/>
        </p:nvSpPr>
        <p:spPr>
          <a:xfrm>
            <a:off x="1305494" y="5589777"/>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dirty="0">
                <a:solidFill>
                  <a:srgbClr val="7F7F7F"/>
                </a:solidFill>
                <a:latin typeface="Meiryo" panose="020B0604030504040204" pitchFamily="34" charset="-128"/>
                <a:ea typeface="Meiryo" panose="020B0604030504040204" pitchFamily="34" charset="-128"/>
              </a:rPr>
              <a:t>事前提案可否判断必須商品</a:t>
            </a:r>
          </a:p>
        </p:txBody>
      </p:sp>
      <p:sp>
        <p:nvSpPr>
          <p:cNvPr id="13" name="正方形/長方形 12">
            <a:extLst>
              <a:ext uri="{FF2B5EF4-FFF2-40B4-BE49-F238E27FC236}">
                <a16:creationId xmlns:a16="http://schemas.microsoft.com/office/drawing/2014/main" id="{A1DA6854-CC21-3C60-BDE1-B7D89D13C82C}"/>
              </a:ext>
            </a:extLst>
          </p:cNvPr>
          <p:cNvSpPr/>
          <p:nvPr/>
        </p:nvSpPr>
        <p:spPr>
          <a:xfrm>
            <a:off x="7103044" y="4005972"/>
            <a:ext cx="3600000" cy="504000"/>
          </a:xfrm>
          <a:prstGeom prst="rect">
            <a:avLst/>
          </a:prstGeom>
          <a:solidFill>
            <a:srgbClr val="FFFFFF"/>
          </a:solidFill>
          <a:ln w="31750" cap="rnd" cmpd="sng" algn="ctr">
            <a:solidFill>
              <a:srgbClr val="C9002C"/>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a:solidFill>
                  <a:srgbClr val="C9002C"/>
                </a:solidFill>
                <a:latin typeface="Meiryo" panose="020B0604030504040204" pitchFamily="34" charset="-128"/>
                <a:ea typeface="Meiryo" panose="020B0604030504040204" pitchFamily="34" charset="-128"/>
              </a:rPr>
              <a:t>事前提案可否判断必須商品</a:t>
            </a:r>
          </a:p>
        </p:txBody>
      </p:sp>
      <p:sp>
        <p:nvSpPr>
          <p:cNvPr id="14" name="正方形/長方形 13">
            <a:extLst>
              <a:ext uri="{FF2B5EF4-FFF2-40B4-BE49-F238E27FC236}">
                <a16:creationId xmlns:a16="http://schemas.microsoft.com/office/drawing/2014/main" id="{88B9294F-D5C3-5EB0-1D71-93A151E52C54}"/>
              </a:ext>
            </a:extLst>
          </p:cNvPr>
          <p:cNvSpPr/>
          <p:nvPr/>
        </p:nvSpPr>
        <p:spPr>
          <a:xfrm>
            <a:off x="7103044" y="4582055"/>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a:solidFill>
                  <a:srgbClr val="000000">
                    <a:lumMod val="50000"/>
                    <a:lumOff val="50000"/>
                  </a:srgbClr>
                </a:solidFill>
                <a:latin typeface="Meiryo" panose="020B0604030504040204" pitchFamily="34" charset="-128"/>
                <a:ea typeface="Meiryo" panose="020B0604030504040204" pitchFamily="34" charset="-128"/>
              </a:rPr>
              <a:t>期間限定特別商品</a:t>
            </a:r>
          </a:p>
        </p:txBody>
      </p:sp>
      <p:sp>
        <p:nvSpPr>
          <p:cNvPr id="15" name="正方形/長方形 14">
            <a:extLst>
              <a:ext uri="{FF2B5EF4-FFF2-40B4-BE49-F238E27FC236}">
                <a16:creationId xmlns:a16="http://schemas.microsoft.com/office/drawing/2014/main" id="{3EB07EDB-5D5A-B048-8854-E07671996D13}"/>
              </a:ext>
            </a:extLst>
          </p:cNvPr>
          <p:cNvSpPr/>
          <p:nvPr/>
        </p:nvSpPr>
        <p:spPr>
          <a:xfrm>
            <a:off x="7103044" y="515813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a:solidFill>
                  <a:srgbClr val="000000">
                    <a:lumMod val="50000"/>
                    <a:lumOff val="50000"/>
                  </a:srgbClr>
                </a:solidFill>
                <a:latin typeface="Meiryo" panose="020B0604030504040204" pitchFamily="34" charset="-128"/>
                <a:ea typeface="Meiryo" panose="020B0604030504040204" pitchFamily="34" charset="-128"/>
              </a:rPr>
              <a:t>広告主様限定商品</a:t>
            </a:r>
          </a:p>
        </p:txBody>
      </p:sp>
      <p:sp>
        <p:nvSpPr>
          <p:cNvPr id="16" name="正方形/長方形 15">
            <a:extLst>
              <a:ext uri="{FF2B5EF4-FFF2-40B4-BE49-F238E27FC236}">
                <a16:creationId xmlns:a16="http://schemas.microsoft.com/office/drawing/2014/main" id="{A5404C86-6186-BA83-93EC-A8ACEC1499E5}"/>
              </a:ext>
            </a:extLst>
          </p:cNvPr>
          <p:cNvSpPr/>
          <p:nvPr/>
        </p:nvSpPr>
        <p:spPr>
          <a:xfrm>
            <a:off x="7103044" y="5734220"/>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a:solidFill>
                  <a:srgbClr val="000000">
                    <a:lumMod val="50000"/>
                    <a:lumOff val="50000"/>
                  </a:srgbClr>
                </a:solidFill>
                <a:latin typeface="Meiryo" panose="020B0604030504040204" pitchFamily="34" charset="-128"/>
                <a:ea typeface="Meiryo" panose="020B0604030504040204" pitchFamily="34" charset="-128"/>
              </a:rPr>
              <a:t>その他特別対応商品</a:t>
            </a:r>
          </a:p>
        </p:txBody>
      </p:sp>
      <p:sp>
        <p:nvSpPr>
          <p:cNvPr id="17" name="正方形/長方形 16">
            <a:extLst>
              <a:ext uri="{FF2B5EF4-FFF2-40B4-BE49-F238E27FC236}">
                <a16:creationId xmlns:a16="http://schemas.microsoft.com/office/drawing/2014/main" id="{F5B3F935-C200-8955-0BE2-0ED065969BE1}"/>
              </a:ext>
            </a:extLst>
          </p:cNvPr>
          <p:cNvSpPr/>
          <p:nvPr/>
        </p:nvSpPr>
        <p:spPr>
          <a:xfrm>
            <a:off x="1305494" y="4940291"/>
            <a:ext cx="3600000" cy="504000"/>
          </a:xfrm>
          <a:prstGeom prst="rect">
            <a:avLst/>
          </a:prstGeom>
          <a:solidFill>
            <a:srgbClr val="FFFFFF"/>
          </a:solidFill>
          <a:ln w="31750" cap="rnd" cmpd="sng" algn="ctr">
            <a:solidFill>
              <a:srgbClr val="C9002C"/>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dirty="0">
                <a:solidFill>
                  <a:srgbClr val="C9002C"/>
                </a:solidFill>
                <a:latin typeface="Meiryo" panose="020B0604030504040204" pitchFamily="34" charset="-128"/>
                <a:ea typeface="Meiryo" panose="020B0604030504040204" pitchFamily="34" charset="-128"/>
              </a:rPr>
              <a:t>特集・企画</a:t>
            </a:r>
          </a:p>
        </p:txBody>
      </p:sp>
      <p:sp>
        <p:nvSpPr>
          <p:cNvPr id="19" name="正方形/長方形 18">
            <a:extLst>
              <a:ext uri="{FF2B5EF4-FFF2-40B4-BE49-F238E27FC236}">
                <a16:creationId xmlns:a16="http://schemas.microsoft.com/office/drawing/2014/main" id="{30A2195F-E2D7-13C6-88E9-AC090274E196}"/>
              </a:ext>
            </a:extLst>
          </p:cNvPr>
          <p:cNvSpPr/>
          <p:nvPr/>
        </p:nvSpPr>
        <p:spPr>
          <a:xfrm>
            <a:off x="7075995" y="3991665"/>
            <a:ext cx="3663673" cy="540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dirty="0">
                <a:solidFill>
                  <a:srgbClr val="000000">
                    <a:lumMod val="50000"/>
                    <a:lumOff val="50000"/>
                  </a:srgbClr>
                </a:solidFill>
                <a:latin typeface="Meiryo" panose="020B0604030504040204" pitchFamily="34" charset="-128"/>
                <a:ea typeface="Meiryo" panose="020B0604030504040204" pitchFamily="34" charset="-128"/>
              </a:rPr>
              <a:t>事前提案可否判断必須商品</a:t>
            </a:r>
          </a:p>
        </p:txBody>
      </p:sp>
    </p:spTree>
    <p:extLst>
      <p:ext uri="{BB962C8B-B14F-4D97-AF65-F5344CB8AC3E}">
        <p14:creationId xmlns:p14="http://schemas.microsoft.com/office/powerpoint/2010/main" val="22725945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7BC722A8-7AF7-CE59-E416-896404679F67}"/>
              </a:ext>
            </a:extLst>
          </p:cNvPr>
          <p:cNvSpPr>
            <a:spLocks noGrp="1"/>
          </p:cNvSpPr>
          <p:nvPr>
            <p:ph type="body" sz="quarter" idx="12"/>
          </p:nvPr>
        </p:nvSpPr>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6" name="図プレースホルダー 8" descr="アイコン&#10;&#10;自動的に生成された説明">
            <a:extLst>
              <a:ext uri="{FF2B5EF4-FFF2-40B4-BE49-F238E27FC236}">
                <a16:creationId xmlns:a16="http://schemas.microsoft.com/office/drawing/2014/main" id="{16C718F1-6086-FBE6-C43B-A3F5FDEA67CB}"/>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7" name="テキスト プレースホルダー 3">
            <a:extLst>
              <a:ext uri="{FF2B5EF4-FFF2-40B4-BE49-F238E27FC236}">
                <a16:creationId xmlns:a16="http://schemas.microsoft.com/office/drawing/2014/main" id="{CA2EFCC3-E692-ABDD-BF53-7418933DD99A}"/>
              </a:ext>
            </a:extLst>
          </p:cNvPr>
          <p:cNvSpPr txBox="1">
            <a:spLocks/>
          </p:cNvSpPr>
          <p:nvPr/>
        </p:nvSpPr>
        <p:spPr>
          <a:xfrm>
            <a:off x="2027548" y="229080"/>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rPr>
              <a:t>事前提案可否申請について</a:t>
            </a:r>
          </a:p>
        </p:txBody>
      </p:sp>
      <p:sp>
        <p:nvSpPr>
          <p:cNvPr id="4" name="正方形/長方形 3">
            <a:extLst>
              <a:ext uri="{FF2B5EF4-FFF2-40B4-BE49-F238E27FC236}">
                <a16:creationId xmlns:a16="http://schemas.microsoft.com/office/drawing/2014/main" id="{C67E5814-EA62-14DA-020D-F7FA7094D141}"/>
              </a:ext>
            </a:extLst>
          </p:cNvPr>
          <p:cNvSpPr/>
          <p:nvPr/>
        </p:nvSpPr>
        <p:spPr>
          <a:xfrm>
            <a:off x="479425" y="1280445"/>
            <a:ext cx="11269662" cy="621709"/>
          </a:xfrm>
          <a:prstGeom prst="rect">
            <a:avLst/>
          </a:prstGeom>
        </p:spPr>
        <p:txBody>
          <a:bodyPr wrap="square" lIns="0" tIns="0" rIns="0" bIns="0">
            <a:spAutoFit/>
          </a:bodyPr>
          <a:lstStyle/>
          <a:p>
            <a:pPr eaLnBrk="1" fontAlgn="auto" hangingPunct="1">
              <a:lnSpc>
                <a:spcPct val="130000"/>
              </a:lnSpc>
              <a:spcBef>
                <a:spcPts val="0"/>
              </a:spcBef>
              <a:spcAft>
                <a:spcPts val="0"/>
              </a:spcAft>
            </a:pPr>
            <a:r>
              <a:rPr lang="ja-JP" altLang="en-US" sz="1600" b="1" u="sng" dirty="0">
                <a:solidFill>
                  <a:srgbClr val="C9002C"/>
                </a:solidFill>
                <a:latin typeface="Meiryo" panose="020B0604030504040204" pitchFamily="34" charset="-128"/>
                <a:ea typeface="Meiryo" panose="020B0604030504040204" pitchFamily="34" charset="-128"/>
              </a:rPr>
              <a:t>本商品（事前提案可否必須商品）</a:t>
            </a:r>
            <a:r>
              <a:rPr lang="ja-JP" altLang="en-US" sz="1600" dirty="0">
                <a:solidFill>
                  <a:srgbClr val="0D0D0D"/>
                </a:solidFill>
                <a:latin typeface="Meiryo" panose="020B0604030504040204" pitchFamily="34" charset="-128"/>
                <a:ea typeface="Meiryo" panose="020B0604030504040204" pitchFamily="34" charset="-128"/>
              </a:rPr>
              <a:t>への掲載をご希望の場合は、弊社担当営業または</a:t>
            </a:r>
            <a:endParaRPr lang="en-US" altLang="ja-JP" sz="1600" dirty="0">
              <a:solidFill>
                <a:srgbClr val="0D0D0D"/>
              </a:solidFill>
              <a:latin typeface="Meiryo" panose="020B0604030504040204" pitchFamily="34" charset="-128"/>
              <a:ea typeface="Meiryo" panose="020B0604030504040204" pitchFamily="34" charset="-128"/>
            </a:endParaRPr>
          </a:p>
          <a:p>
            <a:pPr eaLnBrk="1" fontAlgn="auto" hangingPunct="1">
              <a:lnSpc>
                <a:spcPct val="130000"/>
              </a:lnSpc>
              <a:spcBef>
                <a:spcPts val="0"/>
              </a:spcBef>
              <a:spcAft>
                <a:spcPts val="0"/>
              </a:spcAft>
            </a:pPr>
            <a:r>
              <a:rPr lang="en-US" altLang="ja-JP" sz="1600" dirty="0">
                <a:solidFill>
                  <a:srgbClr val="0D0D0D"/>
                </a:solidFill>
                <a:latin typeface="Meiryo" panose="020B0604030504040204" pitchFamily="34" charset="-128"/>
                <a:ea typeface="Meiryo" panose="020B0604030504040204" pitchFamily="34" charset="-128"/>
              </a:rPr>
              <a:t>Yahoo!</a:t>
            </a:r>
            <a:r>
              <a:rPr lang="ja-JP" altLang="en-US" sz="1600" dirty="0">
                <a:solidFill>
                  <a:srgbClr val="0D0D0D"/>
                </a:solidFill>
                <a:latin typeface="Meiryo" panose="020B0604030504040204" pitchFamily="34" charset="-128"/>
                <a:ea typeface="Meiryo" panose="020B0604030504040204" pitchFamily="34" charset="-128"/>
              </a:rPr>
              <a:t>広告パートナーサポート宛に以下の項目をご連絡ください。回答まで最大5営業日いただきます。</a:t>
            </a:r>
            <a:endParaRPr lang="en-US" altLang="ja-JP" sz="1600" dirty="0">
              <a:solidFill>
                <a:srgbClr val="0D0D0D"/>
              </a:solidFill>
              <a:latin typeface="Meiryo" panose="020B0604030504040204" pitchFamily="34" charset="-128"/>
              <a:ea typeface="Meiryo" panose="020B0604030504040204" pitchFamily="34" charset="-128"/>
            </a:endParaRPr>
          </a:p>
        </p:txBody>
      </p:sp>
      <p:graphicFrame>
        <p:nvGraphicFramePr>
          <p:cNvPr id="20" name="表 19">
            <a:extLst>
              <a:ext uri="{FF2B5EF4-FFF2-40B4-BE49-F238E27FC236}">
                <a16:creationId xmlns:a16="http://schemas.microsoft.com/office/drawing/2014/main" id="{8CD2998F-0650-E1A5-1AA9-0EAF4DC6EE0A}"/>
              </a:ext>
            </a:extLst>
          </p:cNvPr>
          <p:cNvGraphicFramePr>
            <a:graphicFrameLocks noGrp="1"/>
          </p:cNvGraphicFramePr>
          <p:nvPr>
            <p:extLst>
              <p:ext uri="{D42A27DB-BD31-4B8C-83A1-F6EECF244321}">
                <p14:modId xmlns:p14="http://schemas.microsoft.com/office/powerpoint/2010/main" val="1842599069"/>
              </p:ext>
            </p:extLst>
          </p:nvPr>
        </p:nvGraphicFramePr>
        <p:xfrm>
          <a:off x="479425" y="2784042"/>
          <a:ext cx="11233150" cy="3147998"/>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掲載を希望されるタイアップ広告商品</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r>
                        <a:rPr kumimoji="1" lang="en-US" altLang="ja-JP" sz="1400" b="0" i="0" dirty="0">
                          <a:solidFill>
                            <a:srgbClr val="0D0D0D"/>
                          </a:solidFill>
                          <a:latin typeface="Meiryo" panose="020B0604030504040204" pitchFamily="34" charset="-128"/>
                          <a:ea typeface="Meiryo" panose="020B0604030504040204" pitchFamily="34" charset="-128"/>
                        </a:rPr>
                        <a:t>LINE</a:t>
                      </a:r>
                      <a:r>
                        <a:rPr kumimoji="1" lang="ja-JP" altLang="en-US" sz="1400" b="0" i="0" dirty="0">
                          <a:solidFill>
                            <a:srgbClr val="0D0D0D"/>
                          </a:solidFill>
                          <a:latin typeface="Meiryo" panose="020B0604030504040204" pitchFamily="34" charset="-128"/>
                          <a:ea typeface="Meiryo" panose="020B0604030504040204" pitchFamily="34" charset="-128"/>
                        </a:rPr>
                        <a:t>ヤフー特別企画</a:t>
                      </a:r>
                      <a:r>
                        <a:rPr kumimoji="1" lang="en-US" altLang="ja-JP" sz="1400" b="0" i="0" dirty="0">
                          <a:solidFill>
                            <a:srgbClr val="0D0D0D"/>
                          </a:solidFill>
                          <a:latin typeface="Meiryo" panose="020B0604030504040204" pitchFamily="34" charset="-128"/>
                          <a:ea typeface="Meiryo" panose="020B0604030504040204" pitchFamily="34" charset="-128"/>
                        </a:rPr>
                        <a:t>  </a:t>
                      </a:r>
                      <a:r>
                        <a:rPr kumimoji="1" lang="ja-JP" altLang="en-US" sz="1400" b="0" i="0" dirty="0">
                          <a:solidFill>
                            <a:srgbClr val="0D0D0D"/>
                          </a:solidFill>
                          <a:latin typeface="Meiryo" panose="020B0604030504040204" pitchFamily="34" charset="-128"/>
                          <a:ea typeface="Meiryo" panose="020B0604030504040204" pitchFamily="34" charset="-128"/>
                        </a:rPr>
                        <a:t>タイアップ</a:t>
                      </a: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000"/>
                      </a:srgbClr>
                    </a:solidFill>
                  </a:tcPr>
                </a:tc>
                <a:extLst>
                  <a:ext uri="{0D108BD9-81ED-4DB2-BD59-A6C34878D82A}">
                    <a16:rowId xmlns:a16="http://schemas.microsoft.com/office/drawing/2014/main" val="1127601938"/>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000"/>
                      </a:srgbClr>
                    </a:solidFill>
                  </a:tcPr>
                </a:tc>
                <a:extLst>
                  <a:ext uri="{0D108BD9-81ED-4DB2-BD59-A6C34878D82A}">
                    <a16:rowId xmlns:a16="http://schemas.microsoft.com/office/drawing/2014/main" val="4129829377"/>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対象商材</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000"/>
                      </a:srgbClr>
                    </a:solidFill>
                  </a:tcPr>
                </a:tc>
                <a:extLst>
                  <a:ext uri="{0D108BD9-81ED-4DB2-BD59-A6C34878D82A}">
                    <a16:rowId xmlns:a16="http://schemas.microsoft.com/office/drawing/2014/main" val="3705213913"/>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参考</a:t>
                      </a:r>
                      <a:r>
                        <a:rPr kumimoji="1" lang="en" altLang="ja-JP" sz="1200" b="0" i="0" dirty="0">
                          <a:solidFill>
                            <a:schemeClr val="bg1"/>
                          </a:solidFill>
                          <a:latin typeface="Meiryo" panose="020B0604030504040204" pitchFamily="34" charset="-128"/>
                          <a:ea typeface="Meiryo" panose="020B0604030504040204" pitchFamily="34" charset="-128"/>
                        </a:rPr>
                        <a:t>URL</a:t>
                      </a:r>
                      <a:r>
                        <a:rPr kumimoji="1" lang="ja-JP" altLang="en" sz="1200" b="0" i="0">
                          <a:solidFill>
                            <a:schemeClr val="bg1"/>
                          </a:solidFill>
                          <a:latin typeface="Meiryo" panose="020B0604030504040204" pitchFamily="34" charset="-128"/>
                          <a:ea typeface="Meiryo" panose="020B0604030504040204" pitchFamily="34" charset="-128"/>
                        </a:rPr>
                        <a:t>（</a:t>
                      </a:r>
                      <a:r>
                        <a:rPr kumimoji="1" lang="ja-JP" altLang="en-US" sz="1200" b="0" i="0">
                          <a:solidFill>
                            <a:schemeClr val="bg1"/>
                          </a:solidFill>
                          <a:latin typeface="Meiryo" panose="020B0604030504040204" pitchFamily="34" charset="-128"/>
                          <a:ea typeface="Meiryo" panose="020B0604030504040204" pitchFamily="34" charset="-128"/>
                        </a:rPr>
                        <a:t>商品やキャンペーンのサイト）</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000"/>
                      </a:srgbClr>
                    </a:solidFill>
                  </a:tcPr>
                </a:tc>
                <a:extLst>
                  <a:ext uri="{0D108BD9-81ED-4DB2-BD59-A6C34878D82A}">
                    <a16:rowId xmlns:a16="http://schemas.microsoft.com/office/drawing/2014/main" val="2502694705"/>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タイアップ実施の目的・</a:t>
                      </a:r>
                      <a:r>
                        <a:rPr kumimoji="1" lang="en" altLang="ja-JP" sz="1200" b="0" i="0" dirty="0">
                          <a:solidFill>
                            <a:schemeClr val="bg1"/>
                          </a:solidFill>
                          <a:latin typeface="Meiryo" panose="020B0604030504040204" pitchFamily="34" charset="-128"/>
                          <a:ea typeface="Meiryo" panose="020B0604030504040204" pitchFamily="34" charset="-128"/>
                        </a:rPr>
                        <a:t>KPI</a:t>
                      </a:r>
                      <a:endParaRPr kumimoji="1" lang="ja-JP" altLang="en-US" sz="1000" b="0" i="0" dirty="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000"/>
                      </a:srgbClr>
                    </a:solidFill>
                  </a:tcPr>
                </a:tc>
                <a:extLst>
                  <a:ext uri="{0D108BD9-81ED-4DB2-BD59-A6C34878D82A}">
                    <a16:rowId xmlns:a16="http://schemas.microsoft.com/office/drawing/2014/main" val="2676607046"/>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000"/>
                      </a:srgbClr>
                    </a:solidFill>
                  </a:tcPr>
                </a:tc>
                <a:extLst>
                  <a:ext uri="{0D108BD9-81ED-4DB2-BD59-A6C34878D82A}">
                    <a16:rowId xmlns:a16="http://schemas.microsoft.com/office/drawing/2014/main" val="787020545"/>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000"/>
                      </a:srgbClr>
                    </a:solidFill>
                  </a:tcPr>
                </a:tc>
                <a:extLst>
                  <a:ext uri="{0D108BD9-81ED-4DB2-BD59-A6C34878D82A}">
                    <a16:rowId xmlns:a16="http://schemas.microsoft.com/office/drawing/2014/main" val="2441025398"/>
                  </a:ext>
                </a:extLst>
              </a:tr>
            </a:tbl>
          </a:graphicData>
        </a:graphic>
      </p:graphicFrame>
      <p:sp>
        <p:nvSpPr>
          <p:cNvPr id="2" name="角丸四角形 7">
            <a:extLst>
              <a:ext uri="{FF2B5EF4-FFF2-40B4-BE49-F238E27FC236}">
                <a16:creationId xmlns:a16="http://schemas.microsoft.com/office/drawing/2014/main" id="{9AEC3FAE-E6E7-C781-6684-2654113EB83E}"/>
              </a:ext>
            </a:extLst>
          </p:cNvPr>
          <p:cNvSpPr/>
          <p:nvPr/>
        </p:nvSpPr>
        <p:spPr>
          <a:xfrm>
            <a:off x="479425" y="2258347"/>
            <a:ext cx="11233150" cy="432000"/>
          </a:xfrm>
          <a:prstGeom prst="roundRect">
            <a:avLst>
              <a:gd name="adj" fmla="val 50000"/>
            </a:avLst>
          </a:prstGeom>
          <a:solidFill>
            <a:srgbClr val="00003E">
              <a:alpha val="60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ご連絡いただきたい項目</a:t>
            </a:r>
          </a:p>
        </p:txBody>
      </p:sp>
    </p:spTree>
    <p:extLst>
      <p:ext uri="{BB962C8B-B14F-4D97-AF65-F5344CB8AC3E}">
        <p14:creationId xmlns:p14="http://schemas.microsoft.com/office/powerpoint/2010/main" val="6300449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7BC722A8-7AF7-CE59-E416-896404679F67}"/>
              </a:ext>
            </a:extLst>
          </p:cNvPr>
          <p:cNvSpPr>
            <a:spLocks noGrp="1"/>
          </p:cNvSpPr>
          <p:nvPr>
            <p:ph type="body" sz="quarter" idx="12"/>
          </p:nvPr>
        </p:nvSpPr>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6" name="図プレースホルダー 8" descr="アイコン&#10;&#10;自動的に生成された説明">
            <a:extLst>
              <a:ext uri="{FF2B5EF4-FFF2-40B4-BE49-F238E27FC236}">
                <a16:creationId xmlns:a16="http://schemas.microsoft.com/office/drawing/2014/main" id="{16C718F1-6086-FBE6-C43B-A3F5FDEA67CB}"/>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7" name="テキスト プレースホルダー 3">
            <a:extLst>
              <a:ext uri="{FF2B5EF4-FFF2-40B4-BE49-F238E27FC236}">
                <a16:creationId xmlns:a16="http://schemas.microsoft.com/office/drawing/2014/main" id="{CA2EFCC3-E692-ABDD-BF53-7418933DD99A}"/>
              </a:ext>
            </a:extLst>
          </p:cNvPr>
          <p:cNvSpPr txBox="1">
            <a:spLocks/>
          </p:cNvSpPr>
          <p:nvPr/>
        </p:nvSpPr>
        <p:spPr>
          <a:xfrm>
            <a:off x="2027548" y="229080"/>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dirty="0">
                <a:solidFill>
                  <a:srgbClr val="00003E"/>
                </a:solidFill>
                <a:latin typeface="メイリオ" panose="020B0604030504040204" pitchFamily="50" charset="-128"/>
                <a:ea typeface="メイリオ" panose="020B0604030504040204" pitchFamily="50" charset="-128"/>
              </a:rPr>
              <a:t>販売制限カテゴリー</a:t>
            </a:r>
            <a:endPar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endParaRPr>
          </a:p>
        </p:txBody>
      </p:sp>
      <p:sp>
        <p:nvSpPr>
          <p:cNvPr id="2" name="Text Box 1031">
            <a:extLst>
              <a:ext uri="{FF2B5EF4-FFF2-40B4-BE49-F238E27FC236}">
                <a16:creationId xmlns:a16="http://schemas.microsoft.com/office/drawing/2014/main" id="{0850A835-89C3-14EE-FFEA-39E959C6DE87}"/>
              </a:ext>
            </a:extLst>
          </p:cNvPr>
          <p:cNvSpPr txBox="1">
            <a:spLocks noChangeArrowheads="1"/>
          </p:cNvSpPr>
          <p:nvPr/>
        </p:nvSpPr>
        <p:spPr bwMode="auto">
          <a:xfrm>
            <a:off x="509286" y="920583"/>
            <a:ext cx="11233150" cy="5421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lnSpc>
                <a:spcPct val="120000"/>
              </a:lnSpc>
              <a:spcAft>
                <a:spcPts val="0"/>
              </a:spcAft>
              <a:defRPr/>
            </a:pPr>
            <a:r>
              <a:rPr lang="ja-JP" altLang="en-US" sz="1050" dirty="0">
                <a:solidFill>
                  <a:srgbClr val="0D0D0D"/>
                </a:solidFill>
                <a:latin typeface="Meiryo" panose="020B0604030504040204" pitchFamily="34" charset="-128"/>
              </a:rPr>
              <a:t>以下に該当する業種、商品・サービスにつきましては、</a:t>
            </a:r>
            <a:r>
              <a:rPr lang="en-US" altLang="ja-JP" sz="1050" dirty="0">
                <a:solidFill>
                  <a:srgbClr val="0D0D0D"/>
                </a:solidFill>
                <a:latin typeface="Meiryo" panose="020B0604030504040204" pitchFamily="34" charset="-128"/>
              </a:rPr>
              <a:t>LINE</a:t>
            </a:r>
            <a:r>
              <a:rPr lang="ja-JP" altLang="en-US" sz="1050" dirty="0">
                <a:solidFill>
                  <a:srgbClr val="0D0D0D"/>
                </a:solidFill>
                <a:latin typeface="Meiryo" panose="020B0604030504040204" pitchFamily="34" charset="-128"/>
              </a:rPr>
              <a:t>ヤフー特別企画の実施は原則不可となります。</a:t>
            </a:r>
          </a:p>
          <a:p>
            <a:pPr fontAlgn="auto">
              <a:lnSpc>
                <a:spcPct val="120000"/>
              </a:lnSpc>
              <a:spcAft>
                <a:spcPts val="0"/>
              </a:spcAft>
              <a:defRPr/>
            </a:pPr>
            <a:r>
              <a:rPr lang="ja-JP" altLang="en-US" sz="1050" dirty="0">
                <a:solidFill>
                  <a:srgbClr val="0D0D0D"/>
                </a:solidFill>
                <a:latin typeface="Meiryo" panose="020B0604030504040204" pitchFamily="34" charset="-128"/>
              </a:rPr>
              <a:t>また、広告主様のサイトが弊社の広告掲載基準を満たすことが、</a:t>
            </a:r>
            <a:r>
              <a:rPr lang="en-US" altLang="ja-JP" sz="1050" dirty="0">
                <a:solidFill>
                  <a:srgbClr val="0D0D0D"/>
                </a:solidFill>
                <a:latin typeface="Meiryo" panose="020B0604030504040204" pitchFamily="34" charset="-128"/>
              </a:rPr>
              <a:t>LINE</a:t>
            </a:r>
            <a:r>
              <a:rPr lang="ja-JP" altLang="en-US" sz="1050" dirty="0">
                <a:solidFill>
                  <a:srgbClr val="0D0D0D"/>
                </a:solidFill>
                <a:latin typeface="Meiryo" panose="020B0604030504040204" pitchFamily="34" charset="-128"/>
              </a:rPr>
              <a:t>ヤフー特別企画実施の条件となります。</a:t>
            </a:r>
          </a:p>
          <a:p>
            <a:pPr fontAlgn="auto">
              <a:lnSpc>
                <a:spcPct val="120000"/>
              </a:lnSpc>
              <a:spcAft>
                <a:spcPts val="0"/>
              </a:spcAft>
              <a:defRPr/>
            </a:pPr>
            <a:endParaRPr lang="ja-JP" altLang="en-US" sz="1050" dirty="0">
              <a:solidFill>
                <a:srgbClr val="0D0D0D"/>
              </a:solidFill>
              <a:latin typeface="Meiryo" panose="020B0604030504040204" pitchFamily="34" charset="-128"/>
            </a:endParaRPr>
          </a:p>
          <a:p>
            <a:pPr fontAlgn="auto">
              <a:lnSpc>
                <a:spcPct val="120000"/>
              </a:lnSpc>
              <a:spcAft>
                <a:spcPts val="0"/>
              </a:spcAft>
              <a:defRPr/>
            </a:pPr>
            <a:r>
              <a:rPr lang="ja-JP" altLang="en-US" sz="1050" dirty="0">
                <a:solidFill>
                  <a:srgbClr val="0D0D0D"/>
                </a:solidFill>
                <a:latin typeface="Meiryo" panose="020B0604030504040204" pitchFamily="34" charset="-128"/>
              </a:rPr>
              <a:t>・消費者金融業（消費者向無担保貸金業）、商工ローン、手形割引、その他ハイリスク型の金融商品</a:t>
            </a:r>
          </a:p>
          <a:p>
            <a:pPr fontAlgn="auto">
              <a:lnSpc>
                <a:spcPct val="120000"/>
              </a:lnSpc>
              <a:spcAft>
                <a:spcPts val="0"/>
              </a:spcAft>
              <a:defRPr/>
            </a:pPr>
            <a:r>
              <a:rPr lang="ja-JP" altLang="en-US" sz="1050" dirty="0">
                <a:solidFill>
                  <a:srgbClr val="0D0D0D"/>
                </a:solidFill>
                <a:latin typeface="Meiryo" panose="020B0604030504040204" pitchFamily="34" charset="-128"/>
              </a:rPr>
              <a:t>・パチンコ・パチスロの営業および機種、カジノ（企業広告含む）、ギャンブル（公営は除く）</a:t>
            </a:r>
          </a:p>
          <a:p>
            <a:pPr fontAlgn="auto">
              <a:lnSpc>
                <a:spcPct val="120000"/>
              </a:lnSpc>
              <a:spcAft>
                <a:spcPts val="0"/>
              </a:spcAft>
              <a:defRPr/>
            </a:pPr>
            <a:r>
              <a:rPr lang="ja-JP" altLang="en-US" sz="1050" dirty="0">
                <a:solidFill>
                  <a:srgbClr val="0D0D0D"/>
                </a:solidFill>
                <a:latin typeface="Meiryo" panose="020B0604030504040204" pitchFamily="34" charset="-128"/>
              </a:rPr>
              <a:t>・レーシック、美容整形・美容外科・美容皮膚科、その他医療機関全般</a:t>
            </a:r>
          </a:p>
          <a:p>
            <a:pPr fontAlgn="auto">
              <a:lnSpc>
                <a:spcPct val="120000"/>
              </a:lnSpc>
              <a:spcAft>
                <a:spcPts val="0"/>
              </a:spcAft>
              <a:defRPr/>
            </a:pPr>
            <a:r>
              <a:rPr lang="ja-JP" altLang="en-US" sz="1050" dirty="0">
                <a:solidFill>
                  <a:srgbClr val="0D0D0D"/>
                </a:solidFill>
                <a:latin typeface="Meiryo" panose="020B0604030504040204" pitchFamily="34" charset="-128"/>
              </a:rPr>
              <a:t>・医療機関による保険外治療</a:t>
            </a:r>
          </a:p>
          <a:p>
            <a:pPr fontAlgn="auto">
              <a:lnSpc>
                <a:spcPct val="120000"/>
              </a:lnSpc>
              <a:spcAft>
                <a:spcPts val="0"/>
              </a:spcAft>
              <a:defRPr/>
            </a:pPr>
            <a:r>
              <a:rPr lang="ja-JP" altLang="en-US" sz="1050" dirty="0">
                <a:solidFill>
                  <a:srgbClr val="0D0D0D"/>
                </a:solidFill>
                <a:latin typeface="Meiryo" panose="020B0604030504040204" pitchFamily="34" charset="-128"/>
              </a:rPr>
              <a:t>・美容エステティックサロン</a:t>
            </a:r>
          </a:p>
          <a:p>
            <a:pPr fontAlgn="auto">
              <a:lnSpc>
                <a:spcPct val="120000"/>
              </a:lnSpc>
              <a:spcAft>
                <a:spcPts val="0"/>
              </a:spcAft>
              <a:defRPr/>
            </a:pPr>
            <a:r>
              <a:rPr lang="ja-JP" altLang="en-US" sz="1050" dirty="0">
                <a:solidFill>
                  <a:srgbClr val="0D0D0D"/>
                </a:solidFill>
                <a:latin typeface="Meiryo" panose="020B0604030504040204" pitchFamily="34" charset="-128"/>
              </a:rPr>
              <a:t>・あん摩業、マッサージ業、指圧業、はり業、きゅう業等</a:t>
            </a:r>
          </a:p>
          <a:p>
            <a:pPr fontAlgn="auto">
              <a:lnSpc>
                <a:spcPct val="120000"/>
              </a:lnSpc>
              <a:spcAft>
                <a:spcPts val="0"/>
              </a:spcAft>
              <a:defRPr/>
            </a:pPr>
            <a:r>
              <a:rPr lang="ja-JP" altLang="en-US" sz="1050" dirty="0">
                <a:solidFill>
                  <a:srgbClr val="0D0D0D"/>
                </a:solidFill>
                <a:latin typeface="Meiryo" panose="020B0604030504040204" pitchFamily="34" charset="-128"/>
              </a:rPr>
              <a:t>・不妊治療</a:t>
            </a:r>
          </a:p>
          <a:p>
            <a:pPr fontAlgn="auto">
              <a:lnSpc>
                <a:spcPct val="120000"/>
              </a:lnSpc>
              <a:spcAft>
                <a:spcPts val="0"/>
              </a:spcAft>
              <a:defRPr/>
            </a:pPr>
            <a:r>
              <a:rPr lang="ja-JP" altLang="en-US" sz="1050" dirty="0">
                <a:solidFill>
                  <a:srgbClr val="0D0D0D"/>
                </a:solidFill>
                <a:latin typeface="Meiryo" panose="020B0604030504040204" pitchFamily="34" charset="-128"/>
              </a:rPr>
              <a:t>・治験</a:t>
            </a:r>
          </a:p>
          <a:p>
            <a:pPr fontAlgn="auto">
              <a:lnSpc>
                <a:spcPct val="120000"/>
              </a:lnSpc>
              <a:spcAft>
                <a:spcPts val="0"/>
              </a:spcAft>
              <a:defRPr/>
            </a:pPr>
            <a:r>
              <a:rPr lang="ja-JP" altLang="en-US" sz="1050" dirty="0">
                <a:solidFill>
                  <a:srgbClr val="0D0D0D"/>
                </a:solidFill>
                <a:latin typeface="Meiryo" panose="020B0604030504040204" pitchFamily="34" charset="-128"/>
              </a:rPr>
              <a:t>・</a:t>
            </a:r>
            <a:r>
              <a:rPr lang="en-US" altLang="ja-JP" sz="1050" dirty="0">
                <a:solidFill>
                  <a:srgbClr val="0D0D0D"/>
                </a:solidFill>
                <a:latin typeface="Meiryo" panose="020B0604030504040204" pitchFamily="34" charset="-128"/>
              </a:rPr>
              <a:t>ED</a:t>
            </a:r>
            <a:r>
              <a:rPr lang="ja-JP" altLang="en-US" sz="1050" dirty="0">
                <a:solidFill>
                  <a:srgbClr val="0D0D0D"/>
                </a:solidFill>
                <a:latin typeface="Meiryo" panose="020B0604030504040204" pitchFamily="34" charset="-128"/>
              </a:rPr>
              <a:t>（治療、医薬品、情報、啓蒙サイト等）</a:t>
            </a:r>
          </a:p>
          <a:p>
            <a:pPr fontAlgn="auto">
              <a:lnSpc>
                <a:spcPct val="120000"/>
              </a:lnSpc>
              <a:spcAft>
                <a:spcPts val="0"/>
              </a:spcAft>
              <a:defRPr/>
            </a:pPr>
            <a:r>
              <a:rPr lang="ja-JP" altLang="en-US" sz="1050" dirty="0">
                <a:solidFill>
                  <a:srgbClr val="0D0D0D"/>
                </a:solidFill>
                <a:latin typeface="Meiryo" panose="020B0604030504040204" pitchFamily="34" charset="-128"/>
              </a:rPr>
              <a:t>・性的機能強化、改善を期待させる経口物</a:t>
            </a:r>
          </a:p>
          <a:p>
            <a:pPr fontAlgn="auto">
              <a:lnSpc>
                <a:spcPct val="120000"/>
              </a:lnSpc>
              <a:spcAft>
                <a:spcPts val="0"/>
              </a:spcAft>
              <a:defRPr/>
            </a:pPr>
            <a:r>
              <a:rPr lang="ja-JP" altLang="en-US" sz="1050" dirty="0">
                <a:solidFill>
                  <a:srgbClr val="0D0D0D"/>
                </a:solidFill>
                <a:latin typeface="Meiryo" panose="020B0604030504040204" pitchFamily="34" charset="-128"/>
              </a:rPr>
              <a:t>・健康・美容食品、健康器具、健康雑貨その他商品やサービス</a:t>
            </a:r>
          </a:p>
          <a:p>
            <a:pPr fontAlgn="auto">
              <a:lnSpc>
                <a:spcPct val="120000"/>
              </a:lnSpc>
              <a:spcAft>
                <a:spcPts val="0"/>
              </a:spcAft>
              <a:defRPr/>
            </a:pPr>
            <a:r>
              <a:rPr lang="ja-JP" altLang="en-US" sz="1050" dirty="0">
                <a:solidFill>
                  <a:srgbClr val="0D0D0D"/>
                </a:solidFill>
                <a:latin typeface="Meiryo" panose="020B0604030504040204" pitchFamily="34" charset="-128"/>
              </a:rPr>
              <a:t>・発毛、育毛・増毛効果を訴求する商品・サービス全般（医薬品の発毛・育毛剤は除く）、かつら</a:t>
            </a:r>
          </a:p>
          <a:p>
            <a:pPr fontAlgn="auto">
              <a:lnSpc>
                <a:spcPct val="120000"/>
              </a:lnSpc>
              <a:spcAft>
                <a:spcPts val="0"/>
              </a:spcAft>
              <a:defRPr/>
            </a:pPr>
            <a:r>
              <a:rPr lang="ja-JP" altLang="en-US" sz="1050" dirty="0">
                <a:solidFill>
                  <a:srgbClr val="0D0D0D"/>
                </a:solidFill>
                <a:latin typeface="Meiryo" panose="020B0604030504040204" pitchFamily="34" charset="-128"/>
              </a:rPr>
              <a:t>・能力開発関連商品</a:t>
            </a:r>
          </a:p>
          <a:p>
            <a:pPr fontAlgn="auto">
              <a:lnSpc>
                <a:spcPct val="120000"/>
              </a:lnSpc>
              <a:spcAft>
                <a:spcPts val="0"/>
              </a:spcAft>
              <a:defRPr/>
            </a:pPr>
            <a:r>
              <a:rPr lang="ja-JP" altLang="en-US" sz="1050" dirty="0">
                <a:solidFill>
                  <a:srgbClr val="0D0D0D"/>
                </a:solidFill>
                <a:latin typeface="Meiryo" panose="020B0604030504040204" pitchFamily="34" charset="-128"/>
              </a:rPr>
              <a:t>・占い</a:t>
            </a:r>
          </a:p>
          <a:p>
            <a:pPr fontAlgn="auto">
              <a:lnSpc>
                <a:spcPct val="120000"/>
              </a:lnSpc>
              <a:spcAft>
                <a:spcPts val="0"/>
              </a:spcAft>
              <a:defRPr/>
            </a:pPr>
            <a:r>
              <a:rPr lang="ja-JP" altLang="en-US" sz="1050" dirty="0">
                <a:solidFill>
                  <a:srgbClr val="0D0D0D"/>
                </a:solidFill>
                <a:latin typeface="Meiryo" panose="020B0604030504040204" pitchFamily="34" charset="-128"/>
              </a:rPr>
              <a:t>・国家資格を有する業種（弁護士、司法書士、行政書士、弁理士、公認会計士、税理士）</a:t>
            </a:r>
          </a:p>
          <a:p>
            <a:pPr fontAlgn="auto">
              <a:lnSpc>
                <a:spcPct val="120000"/>
              </a:lnSpc>
              <a:spcAft>
                <a:spcPts val="0"/>
              </a:spcAft>
              <a:defRPr/>
            </a:pPr>
            <a:r>
              <a:rPr lang="ja-JP" altLang="en-US" sz="1050" dirty="0">
                <a:solidFill>
                  <a:srgbClr val="0D0D0D"/>
                </a:solidFill>
                <a:latin typeface="Meiryo" panose="020B0604030504040204" pitchFamily="34" charset="-128"/>
              </a:rPr>
              <a:t>・法務、税務</a:t>
            </a:r>
          </a:p>
          <a:p>
            <a:pPr fontAlgn="auto">
              <a:lnSpc>
                <a:spcPct val="120000"/>
              </a:lnSpc>
              <a:spcAft>
                <a:spcPts val="0"/>
              </a:spcAft>
              <a:defRPr/>
            </a:pPr>
            <a:r>
              <a:rPr lang="ja-JP" altLang="en-US" sz="1050" dirty="0">
                <a:solidFill>
                  <a:srgbClr val="0D0D0D"/>
                </a:solidFill>
                <a:latin typeface="Meiryo" panose="020B0604030504040204" pitchFamily="34" charset="-128"/>
              </a:rPr>
              <a:t>・探偵業</a:t>
            </a:r>
          </a:p>
          <a:p>
            <a:pPr fontAlgn="auto">
              <a:lnSpc>
                <a:spcPct val="120000"/>
              </a:lnSpc>
              <a:spcAft>
                <a:spcPts val="0"/>
              </a:spcAft>
              <a:defRPr/>
            </a:pPr>
            <a:r>
              <a:rPr lang="ja-JP" altLang="en-US" sz="1050" dirty="0">
                <a:solidFill>
                  <a:srgbClr val="0D0D0D"/>
                </a:solidFill>
                <a:latin typeface="Meiryo" panose="020B0604030504040204" pitchFamily="34" charset="-128"/>
              </a:rPr>
              <a:t>・葬儀社、斎場、墓石販売</a:t>
            </a:r>
          </a:p>
          <a:p>
            <a:pPr fontAlgn="auto">
              <a:lnSpc>
                <a:spcPct val="120000"/>
              </a:lnSpc>
              <a:spcAft>
                <a:spcPts val="0"/>
              </a:spcAft>
              <a:defRPr/>
            </a:pPr>
            <a:r>
              <a:rPr lang="ja-JP" altLang="en-US" sz="1050" dirty="0">
                <a:solidFill>
                  <a:srgbClr val="0D0D0D"/>
                </a:solidFill>
                <a:latin typeface="Meiryo" panose="020B0604030504040204" pitchFamily="34" charset="-128"/>
              </a:rPr>
              <a:t>・ナイトワーク求人</a:t>
            </a:r>
          </a:p>
          <a:p>
            <a:pPr fontAlgn="auto">
              <a:lnSpc>
                <a:spcPct val="120000"/>
              </a:lnSpc>
              <a:spcAft>
                <a:spcPts val="0"/>
              </a:spcAft>
              <a:defRPr/>
            </a:pPr>
            <a:r>
              <a:rPr lang="ja-JP" altLang="en-US" sz="1050" dirty="0">
                <a:solidFill>
                  <a:srgbClr val="0D0D0D"/>
                </a:solidFill>
                <a:latin typeface="Meiryo" panose="020B0604030504040204" pitchFamily="34" charset="-128"/>
              </a:rPr>
              <a:t>・出会い系サイト、結婚紹介（インターネット異性紹介事業）</a:t>
            </a:r>
          </a:p>
          <a:p>
            <a:pPr fontAlgn="auto">
              <a:lnSpc>
                <a:spcPct val="120000"/>
              </a:lnSpc>
              <a:spcAft>
                <a:spcPts val="0"/>
              </a:spcAft>
              <a:defRPr/>
            </a:pPr>
            <a:r>
              <a:rPr lang="ja-JP" altLang="en-US" sz="1050" dirty="0">
                <a:solidFill>
                  <a:srgbClr val="0D0D0D"/>
                </a:solidFill>
                <a:latin typeface="Meiryo" panose="020B0604030504040204" pitchFamily="34" charset="-128"/>
              </a:rPr>
              <a:t>・代理店募集、フランチャイズ、起業支援、経営セミナー</a:t>
            </a:r>
          </a:p>
          <a:p>
            <a:pPr fontAlgn="auto">
              <a:lnSpc>
                <a:spcPct val="120000"/>
              </a:lnSpc>
              <a:spcAft>
                <a:spcPts val="0"/>
              </a:spcAft>
              <a:defRPr/>
            </a:pPr>
            <a:r>
              <a:rPr lang="ja-JP" altLang="en-US" sz="1050" dirty="0">
                <a:solidFill>
                  <a:srgbClr val="0D0D0D"/>
                </a:solidFill>
                <a:latin typeface="Meiryo" panose="020B0604030504040204" pitchFamily="34" charset="-128"/>
              </a:rPr>
              <a:t>・団体による意見広告</a:t>
            </a:r>
          </a:p>
          <a:p>
            <a:pPr fontAlgn="auto">
              <a:lnSpc>
                <a:spcPct val="120000"/>
              </a:lnSpc>
              <a:spcAft>
                <a:spcPts val="0"/>
              </a:spcAft>
              <a:defRPr/>
            </a:pPr>
            <a:r>
              <a:rPr lang="ja-JP" altLang="en-US" sz="1050" dirty="0">
                <a:solidFill>
                  <a:srgbClr val="0D0D0D"/>
                </a:solidFill>
                <a:latin typeface="Meiryo" panose="020B0604030504040204" pitchFamily="34" charset="-128"/>
              </a:rPr>
              <a:t>・宗教団体、活動</a:t>
            </a:r>
            <a:endParaRPr lang="en-US" altLang="ja-JP" sz="1050" dirty="0">
              <a:solidFill>
                <a:srgbClr val="0D0D0D"/>
              </a:solidFill>
              <a:latin typeface="Meiryo" panose="020B0604030504040204" pitchFamily="34" charset="-128"/>
            </a:endParaRPr>
          </a:p>
          <a:p>
            <a:pPr fontAlgn="auto">
              <a:lnSpc>
                <a:spcPct val="120000"/>
              </a:lnSpc>
              <a:spcAft>
                <a:spcPts val="0"/>
              </a:spcAft>
              <a:defRPr/>
            </a:pPr>
            <a:r>
              <a:rPr lang="ja-JP" altLang="en-US" sz="1050" dirty="0">
                <a:solidFill>
                  <a:srgbClr val="0D0D0D"/>
                </a:solidFill>
                <a:latin typeface="Meiryo" panose="020B0604030504040204" pitchFamily="34" charset="-128"/>
              </a:rPr>
              <a:t>・政党</a:t>
            </a:r>
            <a:endParaRPr lang="en-US" altLang="ja-JP" sz="1050" dirty="0">
              <a:solidFill>
                <a:srgbClr val="0D0D0D"/>
              </a:solidFill>
              <a:latin typeface="Meiryo" panose="020B0604030504040204" pitchFamily="34" charset="-128"/>
            </a:endParaRPr>
          </a:p>
          <a:p>
            <a:pPr fontAlgn="auto">
              <a:lnSpc>
                <a:spcPct val="120000"/>
              </a:lnSpc>
              <a:spcAft>
                <a:spcPts val="0"/>
              </a:spcAft>
              <a:defRPr/>
            </a:pPr>
            <a:r>
              <a:rPr lang="ja-JP" altLang="en-US" sz="1050" dirty="0">
                <a:solidFill>
                  <a:srgbClr val="0D0D0D"/>
                </a:solidFill>
                <a:latin typeface="Meiryo" panose="020B0604030504040204" pitchFamily="34" charset="-128"/>
              </a:rPr>
              <a:t>・たばこ、および喫煙に関連する情報全般（喫煙マナー、分煙など）</a:t>
            </a:r>
          </a:p>
        </p:txBody>
      </p:sp>
    </p:spTree>
    <p:extLst>
      <p:ext uri="{BB962C8B-B14F-4D97-AF65-F5344CB8AC3E}">
        <p14:creationId xmlns:p14="http://schemas.microsoft.com/office/powerpoint/2010/main" val="31090524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7BC722A8-7AF7-CE59-E416-896404679F67}"/>
              </a:ext>
            </a:extLst>
          </p:cNvPr>
          <p:cNvSpPr>
            <a:spLocks noGrp="1"/>
          </p:cNvSpPr>
          <p:nvPr>
            <p:ph type="body" sz="quarter" idx="12"/>
          </p:nvPr>
        </p:nvSpPr>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6" name="図プレースホルダー 8" descr="アイコン&#10;&#10;自動的に生成された説明">
            <a:extLst>
              <a:ext uri="{FF2B5EF4-FFF2-40B4-BE49-F238E27FC236}">
                <a16:creationId xmlns:a16="http://schemas.microsoft.com/office/drawing/2014/main" id="{16C718F1-6086-FBE6-C43B-A3F5FDEA67CB}"/>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7" name="テキスト プレースホルダー 3">
            <a:extLst>
              <a:ext uri="{FF2B5EF4-FFF2-40B4-BE49-F238E27FC236}">
                <a16:creationId xmlns:a16="http://schemas.microsoft.com/office/drawing/2014/main" id="{CA2EFCC3-E692-ABDD-BF53-7418933DD99A}"/>
              </a:ext>
            </a:extLst>
          </p:cNvPr>
          <p:cNvSpPr txBox="1">
            <a:spLocks/>
          </p:cNvSpPr>
          <p:nvPr/>
        </p:nvSpPr>
        <p:spPr>
          <a:xfrm>
            <a:off x="2027548" y="229080"/>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rPr>
              <a:t>販売制限カテゴリー</a:t>
            </a:r>
          </a:p>
        </p:txBody>
      </p:sp>
      <p:sp>
        <p:nvSpPr>
          <p:cNvPr id="5" name="テキスト ボックス 4">
            <a:extLst>
              <a:ext uri="{FF2B5EF4-FFF2-40B4-BE49-F238E27FC236}">
                <a16:creationId xmlns:a16="http://schemas.microsoft.com/office/drawing/2014/main" id="{B17A04AE-24F9-C37C-E4CB-735B8CA6FE80}"/>
              </a:ext>
            </a:extLst>
          </p:cNvPr>
          <p:cNvSpPr txBox="1"/>
          <p:nvPr/>
        </p:nvSpPr>
        <p:spPr>
          <a:xfrm>
            <a:off x="443620" y="1268413"/>
            <a:ext cx="11593685" cy="3108543"/>
          </a:xfrm>
          <a:prstGeom prst="rect">
            <a:avLst/>
          </a:prstGeom>
          <a:noFill/>
        </p:spPr>
        <p:txBody>
          <a:bodyPr wrap="square">
            <a:spAutoFit/>
          </a:bodyPr>
          <a:lstStyle/>
          <a:p>
            <a:pPr eaLnBrk="1" fontAlgn="auto" hangingPunct="1">
              <a:spcBef>
                <a:spcPts val="0"/>
              </a:spcBef>
              <a:spcAft>
                <a:spcPts val="0"/>
              </a:spcAft>
            </a:pPr>
            <a:r>
              <a:rPr lang="ja-JP" altLang="en-US" dirty="0">
                <a:solidFill>
                  <a:srgbClr val="0D0D0D"/>
                </a:solidFill>
                <a:latin typeface="メイリオ" panose="020B0604030504040204" pitchFamily="50" charset="-128"/>
                <a:ea typeface="メイリオ" panose="020B0604030504040204" pitchFamily="50" charset="-128"/>
              </a:rPr>
              <a:t>以下の内容はメディア観点でお断りすることがございます。</a:t>
            </a:r>
            <a:endParaRPr lang="en-US" altLang="ja-JP"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endParaRPr lang="en-US" altLang="ja-JP" dirty="0">
              <a:solidFill>
                <a:srgbClr val="0D0D0D"/>
              </a:solidFill>
              <a:latin typeface="メイリオ" panose="020B0604030504040204" pitchFamily="50" charset="-128"/>
              <a:ea typeface="メイリオ" panose="020B0604030504040204" pitchFamily="50" charset="-128"/>
            </a:endParaRPr>
          </a:p>
          <a:p>
            <a:pPr marL="285750" indent="-285750" eaLnBrk="1" fontAlgn="auto" hangingPunct="1">
              <a:spcBef>
                <a:spcPts val="0"/>
              </a:spcBef>
              <a:spcAft>
                <a:spcPts val="0"/>
              </a:spcAft>
              <a:buFont typeface="Arial" panose="020B0604020202020204" pitchFamily="34" charset="0"/>
              <a:buChar char="•"/>
            </a:pPr>
            <a:r>
              <a:rPr lang="ja-JP" altLang="en-US" dirty="0">
                <a:solidFill>
                  <a:srgbClr val="0D0D0D"/>
                </a:solidFill>
                <a:latin typeface="メイリオ" panose="020B0604030504040204" pitchFamily="50" charset="-128"/>
                <a:ea typeface="メイリオ" panose="020B0604030504040204" pitchFamily="50" charset="-128"/>
              </a:rPr>
              <a:t>ユーザーの健康・生命を害したり不快感を与える可能性のあるもの</a:t>
            </a:r>
            <a:endParaRPr lang="en-US" altLang="ja-JP" dirty="0">
              <a:solidFill>
                <a:srgbClr val="0D0D0D"/>
              </a:solidFill>
              <a:latin typeface="メイリオ" panose="020B0604030504040204" pitchFamily="50" charset="-128"/>
              <a:ea typeface="メイリオ" panose="020B0604030504040204" pitchFamily="50" charset="-128"/>
            </a:endParaRPr>
          </a:p>
          <a:p>
            <a:pPr marL="285750" indent="-285750" eaLnBrk="1" fontAlgn="auto" hangingPunct="1">
              <a:spcBef>
                <a:spcPts val="0"/>
              </a:spcBef>
              <a:spcAft>
                <a:spcPts val="0"/>
              </a:spcAft>
              <a:buFont typeface="Arial" panose="020B0604020202020204" pitchFamily="34" charset="0"/>
              <a:buChar char="•"/>
            </a:pPr>
            <a:r>
              <a:rPr lang="ja-JP" altLang="en-US" dirty="0">
                <a:solidFill>
                  <a:srgbClr val="0D0D0D"/>
                </a:solidFill>
                <a:latin typeface="メイリオ" panose="020B0604030504040204" pitchFamily="50" charset="-128"/>
                <a:ea typeface="メイリオ" panose="020B0604030504040204" pitchFamily="50" charset="-128"/>
              </a:rPr>
              <a:t>コンプライアンス違反や訴訟などの法的リスク、不適切なものを助長する可能性があるもの</a:t>
            </a:r>
            <a:endParaRPr lang="en-US" altLang="ja-JP" dirty="0">
              <a:solidFill>
                <a:srgbClr val="0D0D0D"/>
              </a:solidFill>
              <a:latin typeface="メイリオ" panose="020B0604030504040204" pitchFamily="50" charset="-128"/>
              <a:ea typeface="メイリオ" panose="020B0604030504040204" pitchFamily="50" charset="-128"/>
            </a:endParaRPr>
          </a:p>
          <a:p>
            <a:pPr marL="285750" indent="-285750" eaLnBrk="1" fontAlgn="auto" hangingPunct="1">
              <a:spcBef>
                <a:spcPts val="0"/>
              </a:spcBef>
              <a:spcAft>
                <a:spcPts val="0"/>
              </a:spcAft>
              <a:buFont typeface="Arial" panose="020B0604020202020204" pitchFamily="34" charset="0"/>
              <a:buChar char="•"/>
            </a:pPr>
            <a:r>
              <a:rPr lang="ja-JP" altLang="en-US" dirty="0">
                <a:solidFill>
                  <a:srgbClr val="0D0D0D"/>
                </a:solidFill>
                <a:latin typeface="メイリオ" panose="020B0604030504040204" pitchFamily="50" charset="-128"/>
                <a:ea typeface="メイリオ" panose="020B0604030504040204" pitchFamily="50" charset="-128"/>
              </a:rPr>
              <a:t>子どもを含めユーザーに悪影響を及ぼす可能性のあるものおよびクライアント</a:t>
            </a:r>
            <a:r>
              <a:rPr lang="en-US" altLang="ja-JP" dirty="0">
                <a:solidFill>
                  <a:srgbClr val="0D0D0D"/>
                </a:solidFill>
                <a:latin typeface="メイリオ" panose="020B0604030504040204" pitchFamily="50" charset="-128"/>
                <a:ea typeface="メイリオ" panose="020B0604030504040204" pitchFamily="50" charset="-128"/>
              </a:rPr>
              <a:t>/</a:t>
            </a:r>
            <a:r>
              <a:rPr lang="ja-JP" altLang="en-US" dirty="0">
                <a:solidFill>
                  <a:srgbClr val="0D0D0D"/>
                </a:solidFill>
                <a:latin typeface="メイリオ" panose="020B0604030504040204" pitchFamily="50" charset="-128"/>
                <a:ea typeface="メイリオ" panose="020B0604030504040204" pitchFamily="50" charset="-128"/>
              </a:rPr>
              <a:t>当社の信用低下を招くもの</a:t>
            </a:r>
            <a:endParaRPr lang="en-US" altLang="ja-JP" dirty="0">
              <a:solidFill>
                <a:srgbClr val="0D0D0D"/>
              </a:solidFill>
              <a:latin typeface="メイリオ" panose="020B0604030504040204" pitchFamily="50" charset="-128"/>
              <a:ea typeface="メイリオ" panose="020B0604030504040204" pitchFamily="50" charset="-128"/>
            </a:endParaRPr>
          </a:p>
          <a:p>
            <a:pPr marL="285750" indent="-285750" eaLnBrk="1" fontAlgn="auto" hangingPunct="1">
              <a:spcBef>
                <a:spcPts val="0"/>
              </a:spcBef>
              <a:spcAft>
                <a:spcPts val="0"/>
              </a:spcAft>
              <a:buFont typeface="Arial" panose="020B0604020202020204" pitchFamily="34" charset="0"/>
              <a:buChar char="•"/>
            </a:pPr>
            <a:r>
              <a:rPr lang="ja-JP" altLang="en-US" dirty="0">
                <a:solidFill>
                  <a:srgbClr val="0D0D0D"/>
                </a:solidFill>
                <a:latin typeface="メイリオ" panose="020B0604030504040204" pitchFamily="50" charset="-128"/>
                <a:ea typeface="メイリオ" panose="020B0604030504040204" pitchFamily="50" charset="-128"/>
              </a:rPr>
              <a:t>訴求する内容がセンシティブで当社が不適切と判断したもの</a:t>
            </a:r>
            <a:endParaRPr lang="en-US" altLang="ja-JP"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endParaRPr lang="en-US" altLang="ja-JP" sz="140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sz="1400" dirty="0">
                <a:solidFill>
                  <a:srgbClr val="0D0D0D"/>
                </a:solidFill>
                <a:latin typeface="メイリオ" panose="020B0604030504040204" pitchFamily="50" charset="-128"/>
                <a:ea typeface="メイリオ" panose="020B0604030504040204" pitchFamily="50" charset="-128"/>
              </a:rPr>
              <a:t>　</a:t>
            </a:r>
            <a:r>
              <a:rPr lang="ja-JP" altLang="en-US" sz="1400" dirty="0">
                <a:solidFill>
                  <a:srgbClr val="0D0D0D"/>
                </a:solidFill>
                <a:latin typeface="ヒラギノ角ゴ Pro W3"/>
                <a:ea typeface="メイリオ" panose="020B0604030504040204" pitchFamily="50" charset="-128"/>
              </a:rPr>
              <a:t> </a:t>
            </a:r>
            <a:endParaRPr lang="en-US" altLang="ja-JP" sz="140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endParaRPr lang="en-US" altLang="ja-JP" sz="140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endParaRPr lang="en-US" altLang="ja-JP" sz="1400" b="1" dirty="0">
              <a:solidFill>
                <a:srgbClr val="0D0D0D"/>
              </a:solidFill>
              <a:latin typeface="メイリオ" panose="020B0604030504040204" pitchFamily="50" charset="-128"/>
              <a:ea typeface="メイリオ" panose="020B0604030504040204" pitchFamily="50" charset="-128"/>
            </a:endParaRPr>
          </a:p>
          <a:p>
            <a:pPr marL="449263" indent="-449263" eaLnBrk="1" fontAlgn="auto" hangingPunct="1">
              <a:spcBef>
                <a:spcPts val="0"/>
              </a:spcBef>
              <a:spcAft>
                <a:spcPts val="0"/>
              </a:spcAft>
            </a:pPr>
            <a:r>
              <a:rPr lang="ja-JP" altLang="en-US" sz="1400" dirty="0">
                <a:solidFill>
                  <a:srgbClr val="0D0D0D"/>
                </a:solidFill>
                <a:latin typeface="ヒラギノ角ゴ Pro W3"/>
                <a:ea typeface="メイリオ" panose="020B0604030504040204" pitchFamily="50" charset="-128"/>
              </a:rPr>
              <a:t> </a:t>
            </a:r>
            <a:endParaRPr lang="en-US" altLang="ja-JP" dirty="0">
              <a:solidFill>
                <a:srgbClr val="0D0D0D"/>
              </a:solidFill>
              <a:latin typeface="ヒラギノ角ゴ Pro W3"/>
              <a:ea typeface="メイリオ" panose="020B0604030504040204" pitchFamily="50" charset="-128"/>
            </a:endParaRPr>
          </a:p>
          <a:p>
            <a:pPr eaLnBrk="1" fontAlgn="auto" hangingPunct="1">
              <a:spcBef>
                <a:spcPts val="0"/>
              </a:spcBef>
              <a:spcAft>
                <a:spcPts val="0"/>
              </a:spcAft>
            </a:pPr>
            <a:r>
              <a:rPr lang="ja-JP" altLang="en-US" dirty="0">
                <a:solidFill>
                  <a:srgbClr val="0D0D0D"/>
                </a:solidFill>
                <a:latin typeface="ヒラギノ角ゴ Pro W3"/>
                <a:ea typeface="メイリオ" panose="020B0604030504040204" pitchFamily="50" charset="-128"/>
              </a:rPr>
              <a:t>　</a:t>
            </a:r>
            <a:endParaRPr lang="en-US" altLang="ja-JP" sz="1400" dirty="0">
              <a:solidFill>
                <a:srgbClr val="0D0D0D"/>
              </a:solidFill>
              <a:latin typeface="ヒラギノ角ゴ Pro W3"/>
              <a:ea typeface="メイリオ" panose="020B0604030504040204" pitchFamily="50" charset="-128"/>
            </a:endParaRPr>
          </a:p>
        </p:txBody>
      </p:sp>
    </p:spTree>
    <p:extLst>
      <p:ext uri="{BB962C8B-B14F-4D97-AF65-F5344CB8AC3E}">
        <p14:creationId xmlns:p14="http://schemas.microsoft.com/office/powerpoint/2010/main" val="20814899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a:xfrm>
            <a:off x="3263864" y="4780091"/>
            <a:ext cx="5943600" cy="543702"/>
          </a:xfrm>
        </p:spPr>
        <p:txBody>
          <a:bodyPr/>
          <a:lstStyle/>
          <a:p>
            <a:r>
              <a:rPr lang="en-US" altLang="ja-JP" sz="2800" b="1" dirty="0">
                <a:latin typeface="+mn-ea"/>
                <a:ea typeface="+mn-ea"/>
              </a:rPr>
              <a:t>Appendix</a:t>
            </a:r>
            <a:endParaRPr kumimoji="1" lang="ja-JP" altLang="en-US" dirty="0"/>
          </a:p>
          <a:p>
            <a:endParaRPr kumimoji="1" lang="ja-JP" altLang="en-US" dirty="0"/>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353893" y="1267880"/>
            <a:ext cx="1368152" cy="1057321"/>
          </a:xfrm>
        </p:spPr>
        <p:txBody>
          <a:bodyPr/>
          <a:lstStyle/>
          <a:p>
            <a:r>
              <a:rPr kumimoji="1" lang="en-US" altLang="ja-JP" dirty="0"/>
              <a:t>05</a:t>
            </a:r>
            <a:endParaRPr kumimoji="1" lang="ja-JP" altLang="en-US" dirty="0"/>
          </a:p>
        </p:txBody>
      </p:sp>
      <p:pic>
        <p:nvPicPr>
          <p:cNvPr id="5" name="図プレースホルダー 10" descr="アイコン&#10;&#10;自動的に生成された説明">
            <a:extLst>
              <a:ext uri="{FF2B5EF4-FFF2-40B4-BE49-F238E27FC236}">
                <a16:creationId xmlns:a16="http://schemas.microsoft.com/office/drawing/2014/main" id="{04CDD132-F858-0887-82DB-1380558181DA}"/>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02859" y="3004635"/>
            <a:ext cx="1586282" cy="1464484"/>
          </a:xfrm>
          <a:solidFill>
            <a:srgbClr val="FFFFFF"/>
          </a:solidFill>
        </p:spPr>
      </p:pic>
    </p:spTree>
    <p:extLst>
      <p:ext uri="{BB962C8B-B14F-4D97-AF65-F5344CB8AC3E}">
        <p14:creationId xmlns:p14="http://schemas.microsoft.com/office/powerpoint/2010/main" val="3588304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5874134-4B33-6C2D-4380-9A415ED09111}"/>
              </a:ext>
            </a:extLst>
          </p:cNvPr>
          <p:cNvSpPr>
            <a:spLocks noGrp="1"/>
          </p:cNvSpPr>
          <p:nvPr>
            <p:ph type="body" sz="quarter" idx="12"/>
          </p:nvPr>
        </p:nvSpPr>
        <p:spPr/>
        <p:txBody>
          <a:bodyPr/>
          <a:lstStyle/>
          <a:p>
            <a:pPr marL="0" indent="0">
              <a:buNone/>
            </a:pPr>
            <a:r>
              <a:rPr lang="en-US" altLang="ja-JP" dirty="0">
                <a:latin typeface="+mn-ea"/>
              </a:rPr>
              <a:t>Appendix</a:t>
            </a:r>
            <a:endParaRPr kumimoji="1" lang="ja-JP" altLang="en-US" dirty="0">
              <a:latin typeface="+mn-ea"/>
            </a:endParaRPr>
          </a:p>
        </p:txBody>
      </p:sp>
      <p:pic>
        <p:nvPicPr>
          <p:cNvPr id="7" name="図プレースホルダー 50" descr="アイコン&#10;&#10;自動的に生成された説明">
            <a:extLst>
              <a:ext uri="{FF2B5EF4-FFF2-40B4-BE49-F238E27FC236}">
                <a16:creationId xmlns:a16="http://schemas.microsoft.com/office/drawing/2014/main" id="{473D32B7-1D14-4F8B-1B04-878301F8828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8" name="テキスト プレースホルダー 3">
            <a:extLst>
              <a:ext uri="{FF2B5EF4-FFF2-40B4-BE49-F238E27FC236}">
                <a16:creationId xmlns:a16="http://schemas.microsoft.com/office/drawing/2014/main" id="{C273BC0F-7E66-B9BC-E6E8-583D8E4048D2}"/>
              </a:ext>
            </a:extLst>
          </p:cNvPr>
          <p:cNvSpPr txBox="1">
            <a:spLocks noGrp="1"/>
          </p:cNvSpPr>
          <p:nvPr>
            <p:ph type="body" sz="quarter" idx="10"/>
          </p:nvPr>
        </p:nvSpPr>
        <p:spPr>
          <a:xfrm>
            <a:off x="1887538" y="234125"/>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3E"/>
                </a:solidFill>
                <a:effectLst/>
                <a:uLnTx/>
                <a:uFillTx/>
                <a:latin typeface="+mn-ea"/>
                <a:ea typeface="+mn-ea"/>
                <a:cs typeface="+mn-cs"/>
              </a:rPr>
              <a:t>カスタマイズ型のコンテンツフォーマット例</a:t>
            </a:r>
            <a:endParaRPr kumimoji="1" lang="ja-JP" altLang="en-US" sz="1600" b="1" i="0" u="none" strike="noStrike" kern="1200" cap="none" spc="0" normalizeH="0" baseline="0" noProof="0" dirty="0">
              <a:ln>
                <a:noFill/>
              </a:ln>
              <a:solidFill>
                <a:srgbClr val="00003E"/>
              </a:solidFill>
              <a:effectLst/>
              <a:uLnTx/>
              <a:uFillTx/>
              <a:latin typeface="+mn-ea"/>
              <a:ea typeface="+mn-ea"/>
              <a:cs typeface="+mn-cs"/>
            </a:endParaRPr>
          </a:p>
        </p:txBody>
      </p:sp>
      <p:pic>
        <p:nvPicPr>
          <p:cNvPr id="2" name="図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62340" y="4852575"/>
            <a:ext cx="2096767" cy="1397504"/>
          </a:xfrm>
          <a:prstGeom prst="rect">
            <a:avLst/>
          </a:prstGeom>
        </p:spPr>
      </p:pic>
      <p:sp>
        <p:nvSpPr>
          <p:cNvPr id="4" name="正方形/長方形 3"/>
          <p:cNvSpPr/>
          <p:nvPr/>
        </p:nvSpPr>
        <p:spPr>
          <a:xfrm>
            <a:off x="504492" y="1145432"/>
            <a:ext cx="2308110" cy="1145099"/>
          </a:xfrm>
          <a:prstGeom prst="rect">
            <a:avLst/>
          </a:prstGeom>
          <a:solidFill>
            <a:srgbClr val="FFFFFF">
              <a:lumMod val="50000"/>
            </a:srgbClr>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イラスト化</a:t>
            </a:r>
          </a:p>
        </p:txBody>
      </p:sp>
      <p:sp>
        <p:nvSpPr>
          <p:cNvPr id="5" name="正方形/長方形 4"/>
          <p:cNvSpPr/>
          <p:nvPr/>
        </p:nvSpPr>
        <p:spPr>
          <a:xfrm>
            <a:off x="500638" y="2438161"/>
            <a:ext cx="2308110" cy="1146155"/>
          </a:xfrm>
          <a:prstGeom prst="rect">
            <a:avLst/>
          </a:prstGeom>
          <a:solidFill>
            <a:srgbClr val="FFFFFF">
              <a:lumMod val="50000"/>
            </a:srgbClr>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漫画化</a:t>
            </a:r>
          </a:p>
        </p:txBody>
      </p:sp>
      <p:sp>
        <p:nvSpPr>
          <p:cNvPr id="6" name="正方形/長方形 5"/>
          <p:cNvSpPr/>
          <p:nvPr/>
        </p:nvSpPr>
        <p:spPr>
          <a:xfrm>
            <a:off x="500638" y="3716003"/>
            <a:ext cx="2308110" cy="1145078"/>
          </a:xfrm>
          <a:prstGeom prst="rect">
            <a:avLst/>
          </a:prstGeom>
          <a:solidFill>
            <a:srgbClr val="FFFFFF">
              <a:lumMod val="50000"/>
            </a:srgbClr>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専門家への</a:t>
            </a:r>
            <a:endParaRPr kumimoji="0" lang="en-US" altLang="ja-JP" sz="18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取材</a:t>
            </a:r>
          </a:p>
        </p:txBody>
      </p:sp>
      <p:sp>
        <p:nvSpPr>
          <p:cNvPr id="41" name="正方形/長方形 40"/>
          <p:cNvSpPr/>
          <p:nvPr/>
        </p:nvSpPr>
        <p:spPr>
          <a:xfrm>
            <a:off x="2956618" y="1145432"/>
            <a:ext cx="4680520" cy="1145099"/>
          </a:xfrm>
          <a:prstGeom prst="rect">
            <a:avLst/>
          </a:prstGeom>
          <a:no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42" name="テキスト ボックス 41"/>
          <p:cNvSpPr txBox="1"/>
          <p:nvPr/>
        </p:nvSpPr>
        <p:spPr>
          <a:xfrm>
            <a:off x="3069866" y="1120981"/>
            <a:ext cx="4624373" cy="1169551"/>
          </a:xfrm>
          <a:prstGeom prst="rect">
            <a:avLst/>
          </a:prstGeom>
          <a:noFill/>
        </p:spPr>
        <p:txBody>
          <a:bodyPr wrap="square" rtlCol="0">
            <a:spAutoFit/>
          </a:bodyPr>
          <a:lstStyle/>
          <a:p>
            <a:pPr eaLnBrk="1" fontAlgn="auto" hangingPunct="1">
              <a:spcBef>
                <a:spcPts val="0"/>
              </a:spcBef>
              <a:spcAft>
                <a:spcPts val="0"/>
              </a:spcAft>
            </a:pPr>
            <a:r>
              <a:rPr lang="ja-JP" altLang="en-US" sz="1400" dirty="0">
                <a:solidFill>
                  <a:srgbClr val="0D0D0D"/>
                </a:solidFill>
                <a:latin typeface="Calibri" panose="020F0502020204030204"/>
                <a:ea typeface="メイリオ" panose="020B0604030504040204" pitchFamily="50" charset="-128"/>
              </a:rPr>
              <a:t>文章では伝わりにくいことをイラスト化し</a:t>
            </a:r>
            <a:endParaRPr lang="en-US" altLang="ja-JP" sz="1400" dirty="0">
              <a:solidFill>
                <a:srgbClr val="0D0D0D"/>
              </a:solidFill>
              <a:latin typeface="Calibri" panose="020F0502020204030204"/>
              <a:ea typeface="メイリオ" panose="020B0604030504040204" pitchFamily="50" charset="-128"/>
            </a:endParaRPr>
          </a:p>
          <a:p>
            <a:pPr eaLnBrk="1" fontAlgn="auto" hangingPunct="1">
              <a:spcBef>
                <a:spcPts val="0"/>
              </a:spcBef>
              <a:spcAft>
                <a:spcPts val="0"/>
              </a:spcAft>
            </a:pPr>
            <a:r>
              <a:rPr lang="ja-JP" altLang="en-US" sz="1400" dirty="0">
                <a:solidFill>
                  <a:srgbClr val="0D0D0D"/>
                </a:solidFill>
                <a:latin typeface="Calibri" panose="020F0502020204030204"/>
                <a:ea typeface="メイリオ" panose="020B0604030504040204" pitchFamily="50" charset="-128"/>
              </a:rPr>
              <a:t>ビジュアルで訴求するパターン。</a:t>
            </a:r>
            <a:endParaRPr lang="en-US" altLang="ja-JP" sz="1400" dirty="0">
              <a:solidFill>
                <a:srgbClr val="0D0D0D"/>
              </a:solidFill>
              <a:latin typeface="Calibri" panose="020F0502020204030204"/>
              <a:ea typeface="メイリオ" panose="020B0604030504040204" pitchFamily="50" charset="-128"/>
            </a:endParaRPr>
          </a:p>
          <a:p>
            <a:pPr eaLnBrk="1" fontAlgn="auto" hangingPunct="1">
              <a:spcBef>
                <a:spcPts val="0"/>
              </a:spcBef>
              <a:spcAft>
                <a:spcPts val="0"/>
              </a:spcAft>
            </a:pPr>
            <a:endParaRPr lang="en-US" altLang="ja-JP" sz="1400" dirty="0">
              <a:solidFill>
                <a:srgbClr val="0D0D0D"/>
              </a:solidFill>
              <a:latin typeface="Calibri" panose="020F0502020204030204"/>
              <a:ea typeface="メイリオ" panose="020B0604030504040204" pitchFamily="50" charset="-128"/>
            </a:endParaRPr>
          </a:p>
          <a:p>
            <a:pPr eaLnBrk="1" fontAlgn="auto" hangingPunct="1">
              <a:spcBef>
                <a:spcPts val="0"/>
              </a:spcBef>
              <a:spcAft>
                <a:spcPts val="0"/>
              </a:spcAft>
            </a:pPr>
            <a:r>
              <a:rPr lang="ja-JP" altLang="en-US" sz="1400" dirty="0">
                <a:solidFill>
                  <a:srgbClr val="0D0D0D"/>
                </a:solidFill>
                <a:latin typeface="Calibri" panose="020F0502020204030204"/>
                <a:ea typeface="メイリオ" panose="020B0604030504040204" pitchFamily="50" charset="-128"/>
              </a:rPr>
              <a:t>記事・商品のテイストに合ったイラストレーターを</a:t>
            </a:r>
            <a:endParaRPr lang="en-US" altLang="ja-JP" sz="1400" dirty="0">
              <a:solidFill>
                <a:srgbClr val="0D0D0D"/>
              </a:solidFill>
              <a:latin typeface="Calibri" panose="020F0502020204030204"/>
              <a:ea typeface="メイリオ" panose="020B0604030504040204" pitchFamily="50" charset="-128"/>
            </a:endParaRPr>
          </a:p>
          <a:p>
            <a:pPr eaLnBrk="1" fontAlgn="auto" hangingPunct="1">
              <a:spcBef>
                <a:spcPts val="0"/>
              </a:spcBef>
              <a:spcAft>
                <a:spcPts val="0"/>
              </a:spcAft>
            </a:pPr>
            <a:r>
              <a:rPr lang="ja-JP" altLang="en-US" sz="1400" dirty="0">
                <a:solidFill>
                  <a:srgbClr val="0D0D0D"/>
                </a:solidFill>
                <a:latin typeface="Calibri" panose="020F0502020204030204"/>
                <a:ea typeface="メイリオ" panose="020B0604030504040204" pitchFamily="50" charset="-128"/>
              </a:rPr>
              <a:t>アサインします。</a:t>
            </a:r>
            <a:endParaRPr lang="en-US" altLang="ja-JP" sz="1400" dirty="0">
              <a:solidFill>
                <a:srgbClr val="0D0D0D"/>
              </a:solidFill>
              <a:latin typeface="Calibri" panose="020F0502020204030204"/>
              <a:ea typeface="メイリオ" panose="020B0604030504040204" pitchFamily="50" charset="-128"/>
            </a:endParaRPr>
          </a:p>
        </p:txBody>
      </p:sp>
      <p:sp>
        <p:nvSpPr>
          <p:cNvPr id="43" name="正方形/長方形 42"/>
          <p:cNvSpPr/>
          <p:nvPr/>
        </p:nvSpPr>
        <p:spPr>
          <a:xfrm>
            <a:off x="2961588" y="2463028"/>
            <a:ext cx="4693333" cy="1121288"/>
          </a:xfrm>
          <a:prstGeom prst="rect">
            <a:avLst/>
          </a:prstGeom>
          <a:no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44" name="テキスト ボックス 43"/>
          <p:cNvSpPr txBox="1"/>
          <p:nvPr/>
        </p:nvSpPr>
        <p:spPr>
          <a:xfrm>
            <a:off x="3084774" y="2648212"/>
            <a:ext cx="4624373" cy="738664"/>
          </a:xfrm>
          <a:prstGeom prst="rect">
            <a:avLst/>
          </a:prstGeom>
          <a:noFill/>
        </p:spPr>
        <p:txBody>
          <a:bodyPr wrap="square" rtlCol="0">
            <a:spAutoFit/>
          </a:bodyPr>
          <a:lstStyle/>
          <a:p>
            <a:pPr eaLnBrk="1" fontAlgn="auto" hangingPunct="1">
              <a:spcBef>
                <a:spcPts val="0"/>
              </a:spcBef>
              <a:spcAft>
                <a:spcPts val="0"/>
              </a:spcAft>
            </a:pPr>
            <a:r>
              <a:rPr lang="ja-JP" altLang="en-US" sz="1400" dirty="0">
                <a:solidFill>
                  <a:srgbClr val="0D0D0D"/>
                </a:solidFill>
                <a:latin typeface="Calibri" panose="020F0502020204030204"/>
                <a:ea typeface="メイリオ" panose="020B0604030504040204" pitchFamily="50" charset="-128"/>
              </a:rPr>
              <a:t>漫画風にイラストとセリフで訴求。</a:t>
            </a:r>
            <a:endParaRPr lang="en-US" altLang="ja-JP" sz="1400" dirty="0">
              <a:solidFill>
                <a:srgbClr val="0D0D0D"/>
              </a:solidFill>
              <a:latin typeface="Calibri" panose="020F0502020204030204"/>
              <a:ea typeface="メイリオ" panose="020B0604030504040204" pitchFamily="50" charset="-128"/>
            </a:endParaRPr>
          </a:p>
          <a:p>
            <a:pPr eaLnBrk="1" fontAlgn="auto" hangingPunct="1">
              <a:spcBef>
                <a:spcPts val="0"/>
              </a:spcBef>
              <a:spcAft>
                <a:spcPts val="0"/>
              </a:spcAft>
            </a:pPr>
            <a:endParaRPr lang="en-US" altLang="ja-JP" sz="1400" dirty="0">
              <a:solidFill>
                <a:srgbClr val="0D0D0D"/>
              </a:solidFill>
              <a:latin typeface="Calibri" panose="020F0502020204030204"/>
              <a:ea typeface="メイリオ" panose="020B0604030504040204" pitchFamily="50" charset="-128"/>
            </a:endParaRPr>
          </a:p>
          <a:p>
            <a:pPr eaLnBrk="1" fontAlgn="auto" hangingPunct="1">
              <a:spcBef>
                <a:spcPts val="0"/>
              </a:spcBef>
              <a:spcAft>
                <a:spcPts val="0"/>
              </a:spcAft>
            </a:pPr>
            <a:r>
              <a:rPr lang="ja-JP" altLang="en-US" sz="1400" dirty="0">
                <a:solidFill>
                  <a:srgbClr val="0D0D0D"/>
                </a:solidFill>
                <a:latin typeface="Calibri" panose="020F0502020204030204"/>
                <a:ea typeface="メイリオ" panose="020B0604030504040204" pitchFamily="50" charset="-128"/>
              </a:rPr>
              <a:t>ストーリー仕立てでサービス・活動の紹介をします。</a:t>
            </a:r>
            <a:endParaRPr lang="en-US" altLang="ja-JP" sz="1400" dirty="0">
              <a:solidFill>
                <a:srgbClr val="0D0D0D"/>
              </a:solidFill>
              <a:latin typeface="Calibri" panose="020F0502020204030204"/>
              <a:ea typeface="メイリオ" panose="020B0604030504040204" pitchFamily="50" charset="-128"/>
            </a:endParaRPr>
          </a:p>
        </p:txBody>
      </p:sp>
      <p:sp>
        <p:nvSpPr>
          <p:cNvPr id="45" name="正方形/長方形 44"/>
          <p:cNvSpPr/>
          <p:nvPr/>
        </p:nvSpPr>
        <p:spPr>
          <a:xfrm>
            <a:off x="2959930" y="3716003"/>
            <a:ext cx="4694990" cy="1145078"/>
          </a:xfrm>
          <a:prstGeom prst="rect">
            <a:avLst/>
          </a:prstGeom>
          <a:no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46" name="テキスト ボックス 45"/>
          <p:cNvSpPr txBox="1"/>
          <p:nvPr/>
        </p:nvSpPr>
        <p:spPr>
          <a:xfrm>
            <a:off x="3100635" y="3918660"/>
            <a:ext cx="4624373" cy="684803"/>
          </a:xfrm>
          <a:prstGeom prst="rect">
            <a:avLst/>
          </a:prstGeom>
          <a:noFill/>
        </p:spPr>
        <p:txBody>
          <a:bodyPr wrap="square" rtlCol="0">
            <a:spAutoFit/>
          </a:bodyPr>
          <a:lstStyle/>
          <a:p>
            <a:pPr eaLnBrk="1" fontAlgn="auto" hangingPunct="1">
              <a:spcBef>
                <a:spcPts val="0"/>
              </a:spcBef>
              <a:spcAft>
                <a:spcPts val="0"/>
              </a:spcAft>
            </a:pPr>
            <a:r>
              <a:rPr lang="ja-JP" altLang="en-US" sz="1400" dirty="0">
                <a:solidFill>
                  <a:srgbClr val="0D0D0D"/>
                </a:solidFill>
                <a:latin typeface="Calibri" panose="020F0502020204030204"/>
                <a:ea typeface="メイリオ" panose="020B0604030504040204" pitchFamily="50" charset="-128"/>
              </a:rPr>
              <a:t>専門家へ取材し、インタビュー内容や</a:t>
            </a:r>
            <a:r>
              <a:rPr lang="en-US" altLang="ja-JP" sz="1400" dirty="0">
                <a:solidFill>
                  <a:srgbClr val="0D0D0D"/>
                </a:solidFill>
                <a:latin typeface="Calibri" panose="020F0502020204030204"/>
                <a:ea typeface="メイリオ" panose="020B0604030504040204" pitchFamily="50" charset="-128"/>
              </a:rPr>
              <a:t>Q&amp;A</a:t>
            </a:r>
            <a:r>
              <a:rPr lang="ja-JP" altLang="en-US" sz="1400" dirty="0">
                <a:solidFill>
                  <a:srgbClr val="0D0D0D"/>
                </a:solidFill>
                <a:latin typeface="Calibri" panose="020F0502020204030204"/>
                <a:ea typeface="メイリオ" panose="020B0604030504040204" pitchFamily="50" charset="-128"/>
              </a:rPr>
              <a:t>を記事に。</a:t>
            </a:r>
            <a:endParaRPr lang="en-US" altLang="ja-JP" sz="1400" dirty="0">
              <a:solidFill>
                <a:srgbClr val="0D0D0D"/>
              </a:solidFill>
              <a:latin typeface="Calibri" panose="020F0502020204030204"/>
              <a:ea typeface="メイリオ" panose="020B0604030504040204" pitchFamily="50" charset="-128"/>
            </a:endParaRPr>
          </a:p>
          <a:p>
            <a:pPr eaLnBrk="1" fontAlgn="auto" hangingPunct="1">
              <a:spcBef>
                <a:spcPts val="0"/>
              </a:spcBef>
              <a:spcAft>
                <a:spcPts val="0"/>
              </a:spcAft>
            </a:pPr>
            <a:r>
              <a:rPr lang="ja-JP" altLang="en-US" sz="1400" dirty="0">
                <a:solidFill>
                  <a:srgbClr val="0D0D0D"/>
                </a:solidFill>
                <a:latin typeface="Calibri" panose="020F0502020204030204"/>
                <a:ea typeface="メイリオ" panose="020B0604030504040204" pitchFamily="50" charset="-128"/>
              </a:rPr>
              <a:t>第三者の解説で記事の信ぴょう性を高めます。</a:t>
            </a:r>
            <a:endParaRPr lang="en-US" altLang="ja-JP" sz="1400" dirty="0">
              <a:solidFill>
                <a:srgbClr val="0D0D0D"/>
              </a:solidFill>
              <a:latin typeface="Calibri" panose="020F0502020204030204"/>
              <a:ea typeface="メイリオ" panose="020B0604030504040204" pitchFamily="50" charset="-128"/>
            </a:endParaRPr>
          </a:p>
          <a:p>
            <a:pPr eaLnBrk="1" fontAlgn="auto" hangingPunct="1">
              <a:spcBef>
                <a:spcPts val="0"/>
              </a:spcBef>
              <a:spcAft>
                <a:spcPts val="0"/>
              </a:spcAft>
            </a:pPr>
            <a:r>
              <a:rPr lang="en-US" altLang="ja-JP" sz="1050" dirty="0">
                <a:solidFill>
                  <a:srgbClr val="0D0D0D"/>
                </a:solidFill>
                <a:latin typeface="Calibri" panose="020F0502020204030204"/>
                <a:ea typeface="メイリオ" panose="020B0604030504040204" pitchFamily="50" charset="-128"/>
              </a:rPr>
              <a:t>※</a:t>
            </a:r>
            <a:r>
              <a:rPr lang="ja-JP" altLang="en-US" sz="1050" dirty="0">
                <a:solidFill>
                  <a:srgbClr val="0D0D0D"/>
                </a:solidFill>
                <a:latin typeface="Calibri" panose="020F0502020204030204"/>
                <a:ea typeface="メイリオ" panose="020B0604030504040204" pitchFamily="50" charset="-128"/>
              </a:rPr>
              <a:t>専門家のアサインは原則として広告主様・代理店様で対応いただきます</a:t>
            </a:r>
            <a:endParaRPr lang="en-US" altLang="ja-JP" sz="1050" dirty="0">
              <a:solidFill>
                <a:srgbClr val="0D0D0D"/>
              </a:solidFill>
              <a:latin typeface="Calibri" panose="020F0502020204030204"/>
              <a:ea typeface="メイリオ" panose="020B0604030504040204" pitchFamily="50" charset="-128"/>
            </a:endParaRPr>
          </a:p>
        </p:txBody>
      </p:sp>
      <p:pic>
        <p:nvPicPr>
          <p:cNvPr id="47" name="図 4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24392" y="3993434"/>
            <a:ext cx="2043239" cy="1031668"/>
          </a:xfrm>
          <a:prstGeom prst="rect">
            <a:avLst/>
          </a:prstGeom>
          <a:ln>
            <a:solidFill>
              <a:srgbClr val="FFFFFF">
                <a:lumMod val="50000"/>
              </a:srgbClr>
            </a:solidFill>
          </a:ln>
        </p:spPr>
      </p:pic>
      <p:sp>
        <p:nvSpPr>
          <p:cNvPr id="48" name="正方形/長方形 47"/>
          <p:cNvSpPr/>
          <p:nvPr/>
        </p:nvSpPr>
        <p:spPr>
          <a:xfrm>
            <a:off x="9048901" y="4616048"/>
            <a:ext cx="394628" cy="77944"/>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49" name="正方形/長方形 48"/>
          <p:cNvSpPr/>
          <p:nvPr/>
        </p:nvSpPr>
        <p:spPr>
          <a:xfrm>
            <a:off x="504492" y="4991314"/>
            <a:ext cx="2308110" cy="1145078"/>
          </a:xfrm>
          <a:prstGeom prst="rect">
            <a:avLst/>
          </a:prstGeom>
          <a:solidFill>
            <a:srgbClr val="FFFFFF">
              <a:lumMod val="50000"/>
            </a:srgbClr>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アンケート</a:t>
            </a:r>
            <a:endParaRPr kumimoji="0" lang="en-US" altLang="ja-JP" sz="18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50" name="正方形/長方形 49"/>
          <p:cNvSpPr/>
          <p:nvPr/>
        </p:nvSpPr>
        <p:spPr>
          <a:xfrm>
            <a:off x="2963784" y="4991314"/>
            <a:ext cx="4694990" cy="1145078"/>
          </a:xfrm>
          <a:prstGeom prst="rect">
            <a:avLst/>
          </a:prstGeom>
          <a:no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51" name="テキスト ボックス 50"/>
          <p:cNvSpPr txBox="1"/>
          <p:nvPr/>
        </p:nvSpPr>
        <p:spPr>
          <a:xfrm>
            <a:off x="3104489" y="5099081"/>
            <a:ext cx="4624373" cy="954107"/>
          </a:xfrm>
          <a:prstGeom prst="rect">
            <a:avLst/>
          </a:prstGeom>
          <a:noFill/>
        </p:spPr>
        <p:txBody>
          <a:bodyPr wrap="square" rtlCol="0">
            <a:spAutoFit/>
          </a:bodyPr>
          <a:lstStyle/>
          <a:p>
            <a:pPr eaLnBrk="1" fontAlgn="auto" hangingPunct="1">
              <a:spcBef>
                <a:spcPts val="0"/>
              </a:spcBef>
              <a:spcAft>
                <a:spcPts val="0"/>
              </a:spcAft>
            </a:pPr>
            <a:r>
              <a:rPr lang="ja-JP" altLang="en-US" sz="1400" dirty="0">
                <a:solidFill>
                  <a:srgbClr val="0D0D0D"/>
                </a:solidFill>
                <a:latin typeface="Calibri" panose="020F0502020204030204"/>
                <a:ea typeface="メイリオ" panose="020B0604030504040204" pitchFamily="50" charset="-128"/>
              </a:rPr>
              <a:t>一般ユーザーにアンケートを実施し、結果をビジュアライズ。アンケート（</a:t>
            </a:r>
            <a:r>
              <a:rPr lang="en-US" altLang="ja-JP" sz="1400" dirty="0">
                <a:solidFill>
                  <a:srgbClr val="0D0D0D"/>
                </a:solidFill>
                <a:latin typeface="Calibri" panose="020F0502020204030204"/>
                <a:ea typeface="メイリオ" panose="020B0604030504040204" pitchFamily="50" charset="-128"/>
              </a:rPr>
              <a:t>※</a:t>
            </a:r>
            <a:r>
              <a:rPr lang="ja-JP" altLang="en-US" sz="1400" dirty="0">
                <a:solidFill>
                  <a:srgbClr val="0D0D0D"/>
                </a:solidFill>
                <a:latin typeface="Calibri" panose="020F0502020204030204"/>
                <a:ea typeface="メイリオ" panose="020B0604030504040204" pitchFamily="50" charset="-128"/>
              </a:rPr>
              <a:t>）をもとに問題提起し、</a:t>
            </a:r>
            <a:endParaRPr lang="en-US" altLang="ja-JP" sz="1400" dirty="0">
              <a:solidFill>
                <a:srgbClr val="0D0D0D"/>
              </a:solidFill>
              <a:latin typeface="Calibri" panose="020F0502020204030204"/>
              <a:ea typeface="メイリオ" panose="020B0604030504040204" pitchFamily="50" charset="-128"/>
            </a:endParaRPr>
          </a:p>
          <a:p>
            <a:pPr eaLnBrk="1" fontAlgn="auto" hangingPunct="1">
              <a:spcBef>
                <a:spcPts val="0"/>
              </a:spcBef>
              <a:spcAft>
                <a:spcPts val="0"/>
              </a:spcAft>
            </a:pPr>
            <a:r>
              <a:rPr lang="ja-JP" altLang="en-US" sz="1400" dirty="0">
                <a:solidFill>
                  <a:srgbClr val="0D0D0D"/>
                </a:solidFill>
                <a:latin typeface="Calibri" panose="020F0502020204030204"/>
                <a:ea typeface="メイリオ" panose="020B0604030504040204" pitchFamily="50" charset="-128"/>
              </a:rPr>
              <a:t>解決方法を提示するといった形態。</a:t>
            </a:r>
            <a:endParaRPr lang="en-US" altLang="ja-JP" sz="1400" dirty="0">
              <a:solidFill>
                <a:srgbClr val="0D0D0D"/>
              </a:solidFill>
              <a:latin typeface="Calibri" panose="020F0502020204030204"/>
              <a:ea typeface="メイリオ" panose="020B0604030504040204" pitchFamily="50" charset="-128"/>
            </a:endParaRPr>
          </a:p>
          <a:p>
            <a:pPr eaLnBrk="1" fontAlgn="auto" hangingPunct="1">
              <a:spcBef>
                <a:spcPts val="0"/>
              </a:spcBef>
              <a:spcAft>
                <a:spcPts val="0"/>
              </a:spcAft>
            </a:pPr>
            <a:r>
              <a:rPr lang="en-US" altLang="ja-JP" sz="1400" dirty="0">
                <a:solidFill>
                  <a:srgbClr val="0D0D0D"/>
                </a:solidFill>
                <a:latin typeface="Calibri" panose="020F0502020204030204"/>
                <a:ea typeface="メイリオ" panose="020B0604030504040204" pitchFamily="50" charset="-128"/>
              </a:rPr>
              <a:t>※Yahoo!</a:t>
            </a:r>
            <a:r>
              <a:rPr lang="ja-JP" altLang="en-US" sz="1400" dirty="0">
                <a:solidFill>
                  <a:srgbClr val="0D0D0D"/>
                </a:solidFill>
                <a:latin typeface="Calibri" panose="020F0502020204030204"/>
                <a:ea typeface="メイリオ" panose="020B0604030504040204" pitchFamily="50" charset="-128"/>
              </a:rPr>
              <a:t>クラウドソーシングによるアンケート</a:t>
            </a:r>
            <a:endParaRPr lang="en-US" altLang="ja-JP" sz="1400" dirty="0">
              <a:solidFill>
                <a:srgbClr val="0D0D0D"/>
              </a:solidFill>
              <a:latin typeface="Calibri" panose="020F0502020204030204"/>
              <a:ea typeface="メイリオ" panose="020B0604030504040204" pitchFamily="50" charset="-128"/>
            </a:endParaRPr>
          </a:p>
        </p:txBody>
      </p:sp>
      <p:pic>
        <p:nvPicPr>
          <p:cNvPr id="52" name="図 5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81138" y="2309682"/>
            <a:ext cx="2019299" cy="1527397"/>
          </a:xfrm>
          <a:prstGeom prst="rect">
            <a:avLst/>
          </a:prstGeom>
        </p:spPr>
      </p:pic>
      <p:sp>
        <p:nvSpPr>
          <p:cNvPr id="53" name="正方形/長方形 52"/>
          <p:cNvSpPr/>
          <p:nvPr/>
        </p:nvSpPr>
        <p:spPr>
          <a:xfrm>
            <a:off x="9688549" y="4489285"/>
            <a:ext cx="620754" cy="453129"/>
          </a:xfrm>
          <a:prstGeom prst="rect">
            <a:avLst/>
          </a:prstGeom>
          <a:solidFill>
            <a:srgbClr val="FFFFFF">
              <a:lumMod val="8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54" name="図 5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22249" y="4628950"/>
            <a:ext cx="342263" cy="342263"/>
          </a:xfrm>
          <a:prstGeom prst="rect">
            <a:avLst/>
          </a:prstGeom>
        </p:spPr>
      </p:pic>
      <p:pic>
        <p:nvPicPr>
          <p:cNvPr id="55" name="図 5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67201" y="1273877"/>
            <a:ext cx="1728143" cy="1276545"/>
          </a:xfrm>
          <a:prstGeom prst="rect">
            <a:avLst/>
          </a:prstGeom>
        </p:spPr>
      </p:pic>
      <p:sp>
        <p:nvSpPr>
          <p:cNvPr id="56" name="正方形/長方形 55"/>
          <p:cNvSpPr/>
          <p:nvPr/>
        </p:nvSpPr>
        <p:spPr>
          <a:xfrm>
            <a:off x="10410153" y="4564003"/>
            <a:ext cx="389329" cy="96531"/>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Tree>
    <p:extLst>
      <p:ext uri="{BB962C8B-B14F-4D97-AF65-F5344CB8AC3E}">
        <p14:creationId xmlns:p14="http://schemas.microsoft.com/office/powerpoint/2010/main" val="24337680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03187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4A29292-73BA-9A2F-5F05-E36BF8F774FB}"/>
              </a:ext>
            </a:extLst>
          </p:cNvPr>
          <p:cNvSpPr>
            <a:spLocks noGrp="1"/>
          </p:cNvSpPr>
          <p:nvPr>
            <p:ph type="body" sz="quarter" idx="19"/>
          </p:nvPr>
        </p:nvSpPr>
        <p:spPr>
          <a:xfrm>
            <a:off x="3343112" y="4798379"/>
            <a:ext cx="5943600" cy="543702"/>
          </a:xfrm>
        </p:spPr>
        <p:txBody>
          <a:bodyPr/>
          <a:lstStyle/>
          <a:p>
            <a:r>
              <a:rPr lang="ja-JP" altLang="en-US" dirty="0"/>
              <a:t>はじめに</a:t>
            </a:r>
            <a:endParaRPr kumimoji="1" lang="ja-JP" altLang="en-US" dirty="0"/>
          </a:p>
        </p:txBody>
      </p:sp>
      <p:sp>
        <p:nvSpPr>
          <p:cNvPr id="6" name="テキスト プレースホルダー 5">
            <a:extLst>
              <a:ext uri="{FF2B5EF4-FFF2-40B4-BE49-F238E27FC236}">
                <a16:creationId xmlns:a16="http://schemas.microsoft.com/office/drawing/2014/main" id="{E6D0E7BA-7337-377F-E34C-25FDF6E64451}"/>
              </a:ext>
            </a:extLst>
          </p:cNvPr>
          <p:cNvSpPr txBox="1">
            <a:spLocks/>
          </p:cNvSpPr>
          <p:nvPr/>
        </p:nvSpPr>
        <p:spPr>
          <a:xfrm>
            <a:off x="5589739" y="1329160"/>
            <a:ext cx="1450346" cy="1057321"/>
          </a:xfrm>
          <a:prstGeom prst="rect">
            <a:avLst/>
          </a:prstGeom>
        </p:spPr>
        <p:txBody>
          <a:bodyP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6600" b="1" i="0" kern="1200">
                <a:solidFill>
                  <a:srgbClr val="00003E"/>
                </a:solidFill>
                <a:latin typeface="+mj-ea"/>
                <a:ea typeface="+mj-ea"/>
                <a:cs typeface="Segoe UI" panose="020B0502040204020203"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dirty="0"/>
              <a:t>01</a:t>
            </a:r>
            <a:endParaRPr lang="ja-JP" altLang="en-US" dirty="0"/>
          </a:p>
        </p:txBody>
      </p:sp>
      <p:pic>
        <p:nvPicPr>
          <p:cNvPr id="2" name="図プレースホルダー 10" descr="アイコン&#10;&#10;自動的に生成された説明">
            <a:extLst>
              <a:ext uri="{FF2B5EF4-FFF2-40B4-BE49-F238E27FC236}">
                <a16:creationId xmlns:a16="http://schemas.microsoft.com/office/drawing/2014/main" id="{22D94C2C-ED08-E9A0-6FFF-F3844BC53684}"/>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442523" y="3019035"/>
            <a:ext cx="1586282" cy="1464484"/>
          </a:xfrm>
          <a:solidFill>
            <a:srgbClr val="FFFFFF"/>
          </a:solidFill>
        </p:spPr>
      </p:pic>
    </p:spTree>
    <p:extLst>
      <p:ext uri="{BB962C8B-B14F-4D97-AF65-F5344CB8AC3E}">
        <p14:creationId xmlns:p14="http://schemas.microsoft.com/office/powerpoint/2010/main" val="26153478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6252231-C56A-161F-A617-F3984B8F1EAE}"/>
              </a:ext>
            </a:extLst>
          </p:cNvPr>
          <p:cNvSpPr>
            <a:spLocks noGrp="1"/>
          </p:cNvSpPr>
          <p:nvPr>
            <p:ph type="body" sz="quarter" idx="12"/>
          </p:nvPr>
        </p:nvSpPr>
        <p:spPr>
          <a:xfrm>
            <a:off x="788221" y="67514"/>
            <a:ext cx="866756" cy="410840"/>
          </a:xfrm>
        </p:spPr>
        <p:txBody>
          <a:bodyPr/>
          <a:lstStyle/>
          <a:p>
            <a:pPr marL="0" indent="0">
              <a:buNone/>
            </a:pPr>
            <a:r>
              <a:rPr kumimoji="1" lang="ja-JP" altLang="en-US" dirty="0"/>
              <a:t>はじめに</a:t>
            </a:r>
          </a:p>
        </p:txBody>
      </p:sp>
      <p:pic>
        <p:nvPicPr>
          <p:cNvPr id="6" name="図プレースホルダー 8" descr="アイコン&#10;&#10;自動的に生成された説明">
            <a:extLst>
              <a:ext uri="{FF2B5EF4-FFF2-40B4-BE49-F238E27FC236}">
                <a16:creationId xmlns:a16="http://schemas.microsoft.com/office/drawing/2014/main" id="{868114DF-9B5C-9BB3-3B2A-6DC15807AF89}"/>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1BE9A763-B533-EC0C-357E-6091B37132B2}"/>
              </a:ext>
            </a:extLst>
          </p:cNvPr>
          <p:cNvSpPr txBox="1">
            <a:spLocks noChangeArrowheads="1"/>
          </p:cNvSpPr>
          <p:nvPr/>
        </p:nvSpPr>
        <p:spPr bwMode="auto">
          <a:xfrm>
            <a:off x="1887807" y="196223"/>
            <a:ext cx="11014607"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en-US" altLang="ja-JP" sz="2000" dirty="0">
                <a:latin typeface="+mn-ea"/>
                <a:ea typeface="+mn-ea"/>
                <a:cs typeface="+mn-cs"/>
              </a:rPr>
              <a:t>LINE</a:t>
            </a:r>
            <a:r>
              <a:rPr lang="ja-JP" altLang="en-US" sz="2000" dirty="0">
                <a:latin typeface="+mn-ea"/>
                <a:ea typeface="+mn-ea"/>
                <a:cs typeface="+mn-cs"/>
              </a:rPr>
              <a:t>ヤフー特別企画 タイアップ</a:t>
            </a:r>
            <a:r>
              <a:rPr lang="ja-JP" altLang="en-US" sz="1200" dirty="0">
                <a:latin typeface="+mn-ea"/>
                <a:ea typeface="+mn-ea"/>
              </a:rPr>
              <a:t>（</a:t>
            </a:r>
            <a:r>
              <a:rPr lang="en-US" altLang="ja-JP" sz="1200" dirty="0">
                <a:latin typeface="+mn-ea"/>
                <a:ea typeface="+mn-ea"/>
              </a:rPr>
              <a:t>2024</a:t>
            </a:r>
            <a:r>
              <a:rPr lang="ja-JP" altLang="en-US" sz="1200" dirty="0">
                <a:latin typeface="+mn-ea"/>
                <a:ea typeface="+mn-ea"/>
              </a:rPr>
              <a:t>年</a:t>
            </a:r>
            <a:r>
              <a:rPr lang="en-US" altLang="ja-JP" sz="1200" dirty="0">
                <a:latin typeface="+mn-ea"/>
                <a:ea typeface="+mn-ea"/>
              </a:rPr>
              <a:t>10</a:t>
            </a:r>
            <a:r>
              <a:rPr lang="ja-JP" altLang="en-US" sz="1200" dirty="0">
                <a:latin typeface="+mn-ea"/>
                <a:ea typeface="+mn-ea"/>
              </a:rPr>
              <a:t>月～</a:t>
            </a:r>
            <a:r>
              <a:rPr lang="en-US" altLang="ja-JP" sz="1200" dirty="0">
                <a:latin typeface="+mn-ea"/>
                <a:ea typeface="+mn-ea"/>
              </a:rPr>
              <a:t>2025</a:t>
            </a:r>
            <a:r>
              <a:rPr lang="ja-JP" altLang="en-US" sz="1200" dirty="0">
                <a:latin typeface="+mn-ea"/>
                <a:ea typeface="+mn-ea"/>
              </a:rPr>
              <a:t>年</a:t>
            </a:r>
            <a:r>
              <a:rPr lang="en-US" altLang="ja-JP" sz="1200" dirty="0">
                <a:latin typeface="+mn-ea"/>
                <a:ea typeface="+mn-ea"/>
              </a:rPr>
              <a:t>3</a:t>
            </a:r>
            <a:r>
              <a:rPr lang="ja-JP" altLang="en-US" sz="1200" dirty="0">
                <a:latin typeface="+mn-ea"/>
                <a:ea typeface="+mn-ea"/>
              </a:rPr>
              <a:t>月）</a:t>
            </a:r>
            <a:r>
              <a:rPr lang="ja-JP" altLang="en-US" sz="2000" dirty="0">
                <a:latin typeface="+mn-ea"/>
                <a:ea typeface="+mn-ea"/>
              </a:rPr>
              <a:t>変更点</a:t>
            </a:r>
          </a:p>
        </p:txBody>
      </p:sp>
      <p:sp>
        <p:nvSpPr>
          <p:cNvPr id="8" name="角丸四角形 3">
            <a:extLst>
              <a:ext uri="{FF2B5EF4-FFF2-40B4-BE49-F238E27FC236}">
                <a16:creationId xmlns:a16="http://schemas.microsoft.com/office/drawing/2014/main" id="{65B50B47-1BD6-C1D3-8F00-F98F91B0C3C5}"/>
              </a:ext>
            </a:extLst>
          </p:cNvPr>
          <p:cNvSpPr/>
          <p:nvPr/>
        </p:nvSpPr>
        <p:spPr>
          <a:xfrm>
            <a:off x="713886" y="3175901"/>
            <a:ext cx="6228520" cy="645319"/>
          </a:xfrm>
          <a:prstGeom prst="roundRect">
            <a:avLst>
              <a:gd name="adj" fmla="val 8047"/>
            </a:avLst>
          </a:prstGeom>
          <a:noFill/>
          <a:ln w="15875">
            <a:noFill/>
          </a:ln>
        </p:spPr>
        <p:txBody>
          <a:bodyPr wrap="square" lIns="0" tIns="0" rIns="0" bIns="0" anchor="ct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285750" indent="-285750" fontAlgn="auto">
              <a:spcBef>
                <a:spcPts val="0"/>
              </a:spcBef>
              <a:spcAft>
                <a:spcPts val="0"/>
              </a:spcAft>
              <a:buFont typeface="Wingdings" panose="05000000000000000000" pitchFamily="2" charset="2"/>
              <a:buChar char="l"/>
              <a:defRPr/>
            </a:pPr>
            <a:r>
              <a:rPr lang="ja-JP" altLang="en-US" sz="2000" b="1" spc="300" dirty="0">
                <a:solidFill>
                  <a:srgbClr val="0D0D0D"/>
                </a:solidFill>
                <a:latin typeface="+mn-ea"/>
              </a:rPr>
              <a:t>改定・変更点はございません</a:t>
            </a:r>
          </a:p>
          <a:p>
            <a:pPr fontAlgn="auto">
              <a:spcBef>
                <a:spcPts val="0"/>
              </a:spcBef>
              <a:spcAft>
                <a:spcPts val="0"/>
              </a:spcAft>
              <a:defRPr/>
            </a:pPr>
            <a:endParaRPr lang="ja-JP" altLang="en-US" sz="2000" b="1" spc="300" dirty="0">
              <a:solidFill>
                <a:srgbClr val="0D0D0D"/>
              </a:solidFill>
              <a:latin typeface="+mn-ea"/>
            </a:endParaRPr>
          </a:p>
        </p:txBody>
      </p:sp>
      <p:sp>
        <p:nvSpPr>
          <p:cNvPr id="9" name="テキスト プレースホルダー 3">
            <a:extLst>
              <a:ext uri="{FF2B5EF4-FFF2-40B4-BE49-F238E27FC236}">
                <a16:creationId xmlns:a16="http://schemas.microsoft.com/office/drawing/2014/main" id="{9AE0196B-4DF3-1A9E-CE8C-73269321D5EE}"/>
              </a:ext>
            </a:extLst>
          </p:cNvPr>
          <p:cNvSpPr txBox="1">
            <a:spLocks/>
          </p:cNvSpPr>
          <p:nvPr/>
        </p:nvSpPr>
        <p:spPr>
          <a:xfrm>
            <a:off x="286240" y="909399"/>
            <a:ext cx="11014609" cy="792088"/>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1" fontAlgn="auto" hangingPunct="1">
              <a:spcAft>
                <a:spcPts val="0"/>
              </a:spcAft>
              <a:buNone/>
              <a:defRPr/>
            </a:pPr>
            <a:r>
              <a:rPr lang="en-US" altLang="ja-JP" sz="1400" dirty="0">
                <a:solidFill>
                  <a:srgbClr val="0D0D0D"/>
                </a:solidFill>
                <a:latin typeface="+mn-ea"/>
              </a:rPr>
              <a:t>※LINE</a:t>
            </a:r>
            <a:r>
              <a:rPr lang="ja-JP" altLang="en-US" sz="1400" dirty="0">
                <a:solidFill>
                  <a:srgbClr val="0D0D0D"/>
                </a:solidFill>
                <a:latin typeface="+mn-ea"/>
              </a:rPr>
              <a:t>ヤフー特別企画 タイアップ（</a:t>
            </a:r>
            <a:r>
              <a:rPr lang="en-US" altLang="ja-JP" sz="1400" dirty="0">
                <a:solidFill>
                  <a:srgbClr val="0D0D0D"/>
                </a:solidFill>
                <a:latin typeface="+mn-ea"/>
              </a:rPr>
              <a:t>2024</a:t>
            </a:r>
            <a:r>
              <a:rPr lang="ja-JP" altLang="en-US" sz="1400" dirty="0">
                <a:solidFill>
                  <a:srgbClr val="0D0D0D"/>
                </a:solidFill>
                <a:latin typeface="+mn-ea"/>
              </a:rPr>
              <a:t>年</a:t>
            </a:r>
            <a:r>
              <a:rPr lang="en-US" altLang="ja-JP" sz="1400" dirty="0">
                <a:solidFill>
                  <a:srgbClr val="0D0D0D"/>
                </a:solidFill>
                <a:latin typeface="+mn-ea"/>
              </a:rPr>
              <a:t>4</a:t>
            </a:r>
            <a:r>
              <a:rPr lang="ja-JP" altLang="en-US" sz="1400" dirty="0">
                <a:solidFill>
                  <a:srgbClr val="0D0D0D"/>
                </a:solidFill>
                <a:latin typeface="+mn-ea"/>
              </a:rPr>
              <a:t>月～</a:t>
            </a:r>
            <a:r>
              <a:rPr lang="en-US" altLang="ja-JP" sz="1400" dirty="0">
                <a:solidFill>
                  <a:srgbClr val="0D0D0D"/>
                </a:solidFill>
                <a:latin typeface="+mn-ea"/>
              </a:rPr>
              <a:t>2024</a:t>
            </a:r>
            <a:r>
              <a:rPr lang="ja-JP" altLang="en-US" sz="1400" dirty="0">
                <a:solidFill>
                  <a:srgbClr val="0D0D0D"/>
                </a:solidFill>
                <a:latin typeface="+mn-ea"/>
              </a:rPr>
              <a:t>年</a:t>
            </a:r>
            <a:r>
              <a:rPr lang="en-US" altLang="ja-JP" sz="1400" dirty="0">
                <a:solidFill>
                  <a:srgbClr val="0D0D0D"/>
                </a:solidFill>
                <a:latin typeface="+mn-ea"/>
              </a:rPr>
              <a:t>9</a:t>
            </a:r>
            <a:r>
              <a:rPr lang="ja-JP" altLang="en-US" sz="1400" dirty="0">
                <a:solidFill>
                  <a:srgbClr val="0D0D0D"/>
                </a:solidFill>
                <a:latin typeface="+mn-ea"/>
              </a:rPr>
              <a:t>月）からの変更点</a:t>
            </a:r>
          </a:p>
        </p:txBody>
      </p:sp>
    </p:spTree>
    <p:extLst>
      <p:ext uri="{BB962C8B-B14F-4D97-AF65-F5344CB8AC3E}">
        <p14:creationId xmlns:p14="http://schemas.microsoft.com/office/powerpoint/2010/main" val="27551096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4A29292-73BA-9A2F-5F05-E36BF8F774FB}"/>
              </a:ext>
            </a:extLst>
          </p:cNvPr>
          <p:cNvSpPr>
            <a:spLocks noGrp="1"/>
          </p:cNvSpPr>
          <p:nvPr>
            <p:ph type="body" sz="quarter" idx="19"/>
          </p:nvPr>
        </p:nvSpPr>
        <p:spPr>
          <a:xfrm>
            <a:off x="3343112" y="4798379"/>
            <a:ext cx="5943600" cy="543702"/>
          </a:xfrm>
        </p:spPr>
        <p:txBody>
          <a:bodyPr/>
          <a:lstStyle/>
          <a:p>
            <a:r>
              <a:rPr kumimoji="1" lang="en-US" altLang="ja-JP" dirty="0"/>
              <a:t>LINE</a:t>
            </a:r>
            <a:r>
              <a:rPr kumimoji="1" lang="ja-JP" altLang="en-US" dirty="0"/>
              <a:t>ヤフー特別企画の特長</a:t>
            </a:r>
          </a:p>
        </p:txBody>
      </p:sp>
      <p:sp>
        <p:nvSpPr>
          <p:cNvPr id="6" name="テキスト プレースホルダー 5">
            <a:extLst>
              <a:ext uri="{FF2B5EF4-FFF2-40B4-BE49-F238E27FC236}">
                <a16:creationId xmlns:a16="http://schemas.microsoft.com/office/drawing/2014/main" id="{E6D0E7BA-7337-377F-E34C-25FDF6E64451}"/>
              </a:ext>
            </a:extLst>
          </p:cNvPr>
          <p:cNvSpPr txBox="1">
            <a:spLocks/>
          </p:cNvSpPr>
          <p:nvPr/>
        </p:nvSpPr>
        <p:spPr>
          <a:xfrm>
            <a:off x="5589739" y="1329160"/>
            <a:ext cx="1450346" cy="1057321"/>
          </a:xfrm>
          <a:prstGeom prst="rect">
            <a:avLst/>
          </a:prstGeom>
        </p:spPr>
        <p:txBody>
          <a:bodyP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6600" b="1" i="0" kern="1200">
                <a:solidFill>
                  <a:srgbClr val="00003E"/>
                </a:solidFill>
                <a:latin typeface="+mj-ea"/>
                <a:ea typeface="+mj-ea"/>
                <a:cs typeface="Segoe UI" panose="020B0502040204020203"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en-US" altLang="ja-JP" sz="66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Segoe UI" panose="020B0502040204020203" pitchFamily="34" charset="0"/>
              </a:rPr>
              <a:t>02</a:t>
            </a:r>
            <a:endParaRPr kumimoji="1" lang="ja-JP" altLang="en-US" sz="66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Segoe UI" panose="020B0502040204020203" pitchFamily="34" charset="0"/>
            </a:endParaRPr>
          </a:p>
        </p:txBody>
      </p:sp>
      <p:pic>
        <p:nvPicPr>
          <p:cNvPr id="2" name="図プレースホルダー 10" descr="アイコン&#10;&#10;自動的に生成された説明">
            <a:extLst>
              <a:ext uri="{FF2B5EF4-FFF2-40B4-BE49-F238E27FC236}">
                <a16:creationId xmlns:a16="http://schemas.microsoft.com/office/drawing/2014/main" id="{22D94C2C-ED08-E9A0-6FFF-F3844BC53684}"/>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442523" y="3019035"/>
            <a:ext cx="1586282" cy="1464484"/>
          </a:xfrm>
          <a:solidFill>
            <a:srgbClr val="FFFFFF"/>
          </a:solidFill>
        </p:spPr>
      </p:pic>
    </p:spTree>
    <p:extLst>
      <p:ext uri="{BB962C8B-B14F-4D97-AF65-F5344CB8AC3E}">
        <p14:creationId xmlns:p14="http://schemas.microsoft.com/office/powerpoint/2010/main" val="19494332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楕円 71">
            <a:extLst>
              <a:ext uri="{FF2B5EF4-FFF2-40B4-BE49-F238E27FC236}">
                <a16:creationId xmlns:a16="http://schemas.microsoft.com/office/drawing/2014/main" id="{995224C0-2FE3-CCBA-FC94-60889BAF772E}"/>
              </a:ext>
            </a:extLst>
          </p:cNvPr>
          <p:cNvSpPr/>
          <p:nvPr/>
        </p:nvSpPr>
        <p:spPr>
          <a:xfrm>
            <a:off x="3114131" y="3513347"/>
            <a:ext cx="5960853" cy="2760453"/>
          </a:xfrm>
          <a:prstGeom prst="ellipse">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プレースホルダー 2">
            <a:extLst>
              <a:ext uri="{FF2B5EF4-FFF2-40B4-BE49-F238E27FC236}">
                <a16:creationId xmlns:a16="http://schemas.microsoft.com/office/drawing/2014/main" id="{86252231-C56A-161F-A617-F3984B8F1EAE}"/>
              </a:ext>
            </a:extLst>
          </p:cNvPr>
          <p:cNvSpPr>
            <a:spLocks noGrp="1"/>
          </p:cNvSpPr>
          <p:nvPr>
            <p:ph type="body" sz="quarter" idx="12"/>
          </p:nvPr>
        </p:nvSpPr>
        <p:spPr>
          <a:xfrm>
            <a:off x="638931" y="75225"/>
            <a:ext cx="866756" cy="410840"/>
          </a:xfrm>
        </p:spPr>
        <p:txBody>
          <a:bodyPr/>
          <a:lstStyle/>
          <a:p>
            <a:pPr marL="0" indent="0">
              <a:buNone/>
            </a:pPr>
            <a:r>
              <a:rPr lang="en-US" altLang="ja-JP" dirty="0">
                <a:latin typeface="+mn-ea"/>
              </a:rPr>
              <a:t>LINE</a:t>
            </a:r>
            <a:r>
              <a:rPr lang="ja-JP" altLang="en-US" dirty="0">
                <a:latin typeface="+mn-ea"/>
              </a:rPr>
              <a:t>ヤフー特別企画の特長</a:t>
            </a:r>
            <a:endParaRPr kumimoji="1" lang="ja-JP" altLang="en-US" dirty="0">
              <a:latin typeface="+mn-ea"/>
            </a:endParaRPr>
          </a:p>
        </p:txBody>
      </p:sp>
      <p:pic>
        <p:nvPicPr>
          <p:cNvPr id="6" name="図プレースホルダー 8" descr="アイコン&#10;&#10;自動的に生成された説明">
            <a:extLst>
              <a:ext uri="{FF2B5EF4-FFF2-40B4-BE49-F238E27FC236}">
                <a16:creationId xmlns:a16="http://schemas.microsoft.com/office/drawing/2014/main" id="{868114DF-9B5C-9BB3-3B2A-6DC15807AF89}"/>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2" name="テキスト プレースホルダー 3">
            <a:extLst>
              <a:ext uri="{FF2B5EF4-FFF2-40B4-BE49-F238E27FC236}">
                <a16:creationId xmlns:a16="http://schemas.microsoft.com/office/drawing/2014/main" id="{E6C175AA-EE43-A9D5-BC69-FAD9D7E6D87C}"/>
              </a:ext>
            </a:extLst>
          </p:cNvPr>
          <p:cNvSpPr txBox="1">
            <a:spLocks/>
          </p:cNvSpPr>
          <p:nvPr/>
        </p:nvSpPr>
        <p:spPr>
          <a:xfrm>
            <a:off x="1785348" y="19133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dirty="0">
                <a:solidFill>
                  <a:srgbClr val="00003E"/>
                </a:solidFill>
                <a:latin typeface="+mn-ea"/>
                <a:ea typeface="+mn-ea"/>
              </a:rPr>
              <a:t>圧倒的なターゲット集客力</a:t>
            </a:r>
            <a:endParaRPr kumimoji="1" lang="ja-JP" altLang="en-US" b="1" i="0" u="none" strike="noStrike" kern="1200" cap="none" spc="0" normalizeH="0" baseline="0" noProof="0" dirty="0">
              <a:ln>
                <a:noFill/>
              </a:ln>
              <a:solidFill>
                <a:srgbClr val="00003E"/>
              </a:solidFill>
              <a:effectLst/>
              <a:uLnTx/>
              <a:uFillTx/>
              <a:latin typeface="+mn-ea"/>
              <a:ea typeface="+mn-ea"/>
              <a:cs typeface="+mn-cs"/>
            </a:endParaRPr>
          </a:p>
        </p:txBody>
      </p:sp>
      <p:sp>
        <p:nvSpPr>
          <p:cNvPr id="4" name="テキスト プレースホルダー 3">
            <a:extLst>
              <a:ext uri="{FF2B5EF4-FFF2-40B4-BE49-F238E27FC236}">
                <a16:creationId xmlns:a16="http://schemas.microsoft.com/office/drawing/2014/main" id="{FDD9BA30-B8E0-2518-5AAF-97A52458FAF7}"/>
              </a:ext>
            </a:extLst>
          </p:cNvPr>
          <p:cNvSpPr txBox="1">
            <a:spLocks/>
          </p:cNvSpPr>
          <p:nvPr/>
        </p:nvSpPr>
        <p:spPr>
          <a:xfrm>
            <a:off x="1685788" y="1045514"/>
            <a:ext cx="8844807" cy="678766"/>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dirty="0">
                <a:solidFill>
                  <a:srgbClr val="0D0D0D"/>
                </a:solidFill>
                <a:latin typeface="+mn-ea"/>
                <a:ea typeface="+mn-ea"/>
              </a:rPr>
              <a:t>ともに膨大なアクティブユーザーを抱える</a:t>
            </a:r>
            <a:r>
              <a:rPr lang="en-US" altLang="ja-JP" dirty="0">
                <a:solidFill>
                  <a:srgbClr val="0D0D0D"/>
                </a:solidFill>
                <a:latin typeface="+mn-ea"/>
                <a:ea typeface="+mn-ea"/>
              </a:rPr>
              <a:t>LINE</a:t>
            </a:r>
            <a:r>
              <a:rPr lang="ja-JP" altLang="en-US" dirty="0">
                <a:solidFill>
                  <a:srgbClr val="0D0D0D"/>
                </a:solidFill>
                <a:latin typeface="+mn-ea"/>
                <a:ea typeface="+mn-ea"/>
              </a:rPr>
              <a:t>と</a:t>
            </a:r>
            <a:r>
              <a:rPr lang="en-US" altLang="ja-JP" dirty="0">
                <a:solidFill>
                  <a:srgbClr val="0D0D0D"/>
                </a:solidFill>
                <a:latin typeface="+mn-ea"/>
                <a:ea typeface="+mn-ea"/>
              </a:rPr>
              <a:t>Yahoo!</a:t>
            </a:r>
            <a:r>
              <a:rPr lang="ja-JP" altLang="en-US" dirty="0">
                <a:solidFill>
                  <a:srgbClr val="0D0D0D"/>
                </a:solidFill>
                <a:latin typeface="+mn-ea"/>
                <a:ea typeface="+mn-ea"/>
              </a:rPr>
              <a:t> </a:t>
            </a:r>
            <a:r>
              <a:rPr lang="en-US" altLang="ja-JP">
                <a:solidFill>
                  <a:srgbClr val="0D0D0D"/>
                </a:solidFill>
                <a:latin typeface="+mn-ea"/>
                <a:ea typeface="+mn-ea"/>
              </a:rPr>
              <a:t>JAPAN</a:t>
            </a:r>
            <a:endParaRPr lang="en-US" altLang="ja-JP" dirty="0">
              <a:solidFill>
                <a:srgbClr val="0D0D0D"/>
              </a:solidFill>
              <a:latin typeface="+mn-ea"/>
              <a:ea typeface="+mn-ea"/>
            </a:endParaRPr>
          </a:p>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dirty="0">
                <a:solidFill>
                  <a:srgbClr val="0D0D0D"/>
                </a:solidFill>
                <a:latin typeface="+mn-ea"/>
                <a:ea typeface="+mn-ea"/>
              </a:rPr>
              <a:t>多彩な広告ターゲティング機能で的を絞り、効率的かつ大量にタイアップへの集客が可能</a:t>
            </a:r>
            <a:endParaRPr lang="en-US" altLang="ja-JP" dirty="0">
              <a:solidFill>
                <a:srgbClr val="0D0D0D"/>
              </a:solidFill>
              <a:latin typeface="+mn-ea"/>
              <a:ea typeface="+mn-ea"/>
            </a:endParaRPr>
          </a:p>
        </p:txBody>
      </p:sp>
      <p:sp>
        <p:nvSpPr>
          <p:cNvPr id="10" name="角丸四角形 39">
            <a:extLst>
              <a:ext uri="{FF2B5EF4-FFF2-40B4-BE49-F238E27FC236}">
                <a16:creationId xmlns:a16="http://schemas.microsoft.com/office/drawing/2014/main" id="{6A54B5F5-507F-CCC2-06BD-72FC90A79F4E}"/>
              </a:ext>
            </a:extLst>
          </p:cNvPr>
          <p:cNvSpPr/>
          <p:nvPr/>
        </p:nvSpPr>
        <p:spPr>
          <a:xfrm>
            <a:off x="6802148" y="2283063"/>
            <a:ext cx="3877985" cy="895911"/>
          </a:xfrm>
          <a:prstGeom prst="roundRect">
            <a:avLst>
              <a:gd name="adj" fmla="val 2978"/>
            </a:avLst>
          </a:prstGeom>
          <a:solidFill>
            <a:srgbClr val="FFF2F5"/>
          </a:solidFill>
          <a:ln>
            <a:noFill/>
          </a:ln>
          <a:effectLst>
            <a:outerShdw dist="25400" dir="2700000" algn="tl" rotWithShape="0">
              <a:schemeClr val="accent3">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0" tIns="251999"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0033"/>
                </a:solidFill>
                <a:effectLst/>
                <a:uLnTx/>
                <a:uFillTx/>
                <a:latin typeface="+mn-ea"/>
                <a:cs typeface="Segoe UI" panose="020B0502040204020203" pitchFamily="34" charset="0"/>
              </a:rPr>
              <a:t>約</a:t>
            </a:r>
            <a:r>
              <a:rPr kumimoji="0" lang="en-US" altLang="ja-JP" sz="4000" b="1" kern="0" dirty="0">
                <a:solidFill>
                  <a:srgbClr val="FF0033"/>
                </a:solidFill>
                <a:latin typeface="+mn-ea"/>
                <a:cs typeface="Segoe UI" panose="020B0502040204020203" pitchFamily="34" charset="0"/>
              </a:rPr>
              <a:t>8,500</a:t>
            </a:r>
            <a:r>
              <a:rPr kumimoji="0" lang="ja-JP" altLang="en-US" sz="4000" b="1" kern="0" dirty="0">
                <a:solidFill>
                  <a:srgbClr val="FF0033"/>
                </a:solidFill>
                <a:latin typeface="+mn-ea"/>
                <a:cs typeface="Segoe UI" panose="020B0502040204020203" pitchFamily="34" charset="0"/>
              </a:rPr>
              <a:t>万人</a:t>
            </a:r>
            <a:endParaRPr kumimoji="0" lang="ja-JP" altLang="en-US" sz="700" i="0" u="none" strike="noStrike" kern="0" cap="none" spc="0" normalizeH="0" baseline="0" noProof="0" dirty="0">
              <a:ln>
                <a:noFill/>
              </a:ln>
              <a:solidFill>
                <a:schemeClr val="tx1">
                  <a:lumMod val="95000"/>
                  <a:lumOff val="5000"/>
                </a:schemeClr>
              </a:solidFill>
              <a:effectLst/>
              <a:uLnTx/>
              <a:uFillTx/>
              <a:latin typeface="+mn-ea"/>
              <a:cs typeface="Segoe UI" panose="020B0502040204020203" pitchFamily="34" charset="0"/>
            </a:endParaRPr>
          </a:p>
        </p:txBody>
      </p:sp>
      <p:sp>
        <p:nvSpPr>
          <p:cNvPr id="12" name="フリーフォーム 32">
            <a:extLst>
              <a:ext uri="{FF2B5EF4-FFF2-40B4-BE49-F238E27FC236}">
                <a16:creationId xmlns:a16="http://schemas.microsoft.com/office/drawing/2014/main" id="{E3CB1E0A-DA9C-6F9E-BFF6-226858A3E0E8}"/>
              </a:ext>
            </a:extLst>
          </p:cNvPr>
          <p:cNvSpPr/>
          <p:nvPr/>
        </p:nvSpPr>
        <p:spPr>
          <a:xfrm>
            <a:off x="6916840" y="1997049"/>
            <a:ext cx="3648600" cy="497680"/>
          </a:xfrm>
          <a:custGeom>
            <a:avLst/>
            <a:gdLst>
              <a:gd name="connsiteX0" fmla="*/ 0 w 3382807"/>
              <a:gd name="connsiteY0" fmla="*/ 292214 h 686659"/>
              <a:gd name="connsiteX1" fmla="*/ 0 w 3382807"/>
              <a:gd name="connsiteY1" fmla="*/ 292215 h 686659"/>
              <a:gd name="connsiteX2" fmla="*/ 0 w 3382807"/>
              <a:gd name="connsiteY2" fmla="*/ 292215 h 686659"/>
              <a:gd name="connsiteX3" fmla="*/ 292215 w 3382807"/>
              <a:gd name="connsiteY3" fmla="*/ 0 h 686659"/>
              <a:gd name="connsiteX4" fmla="*/ 3090592 w 3382807"/>
              <a:gd name="connsiteY4" fmla="*/ 0 h 686659"/>
              <a:gd name="connsiteX5" fmla="*/ 3382807 w 3382807"/>
              <a:gd name="connsiteY5" fmla="*/ 292215 h 686659"/>
              <a:gd name="connsiteX6" fmla="*/ 3382806 w 3382807"/>
              <a:gd name="connsiteY6" fmla="*/ 292215 h 686659"/>
              <a:gd name="connsiteX7" fmla="*/ 3090591 w 3382807"/>
              <a:gd name="connsiteY7" fmla="*/ 584430 h 686659"/>
              <a:gd name="connsiteX8" fmla="*/ 1743085 w 3382807"/>
              <a:gd name="connsiteY8" fmla="*/ 584430 h 686659"/>
              <a:gd name="connsiteX9" fmla="*/ 1691403 w 3382807"/>
              <a:gd name="connsiteY9" fmla="*/ 686659 h 686659"/>
              <a:gd name="connsiteX10" fmla="*/ 1639721 w 3382807"/>
              <a:gd name="connsiteY10" fmla="*/ 584430 h 686659"/>
              <a:gd name="connsiteX11" fmla="*/ 292215 w 3382807"/>
              <a:gd name="connsiteY11" fmla="*/ 584429 h 686659"/>
              <a:gd name="connsiteX12" fmla="*/ 22964 w 3382807"/>
              <a:gd name="connsiteY12" fmla="*/ 405957 h 686659"/>
              <a:gd name="connsiteX13" fmla="*/ 0 w 3382807"/>
              <a:gd name="connsiteY13" fmla="*/ 292215 h 686659"/>
              <a:gd name="connsiteX14" fmla="*/ 22964 w 3382807"/>
              <a:gd name="connsiteY14" fmla="*/ 178472 h 686659"/>
              <a:gd name="connsiteX15" fmla="*/ 292215 w 3382807"/>
              <a:gd name="connsiteY15" fmla="*/ 0 h 686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82807" h="686659">
                <a:moveTo>
                  <a:pt x="0" y="292214"/>
                </a:moveTo>
                <a:lnTo>
                  <a:pt x="0" y="292215"/>
                </a:lnTo>
                <a:lnTo>
                  <a:pt x="0" y="292215"/>
                </a:lnTo>
                <a:close/>
                <a:moveTo>
                  <a:pt x="292215" y="0"/>
                </a:moveTo>
                <a:lnTo>
                  <a:pt x="3090592" y="0"/>
                </a:lnTo>
                <a:cubicBezTo>
                  <a:pt x="3251978" y="0"/>
                  <a:pt x="3382807" y="130829"/>
                  <a:pt x="3382807" y="292215"/>
                </a:cubicBezTo>
                <a:lnTo>
                  <a:pt x="3382806" y="292215"/>
                </a:lnTo>
                <a:cubicBezTo>
                  <a:pt x="3382806" y="453601"/>
                  <a:pt x="3251977" y="584430"/>
                  <a:pt x="3090591" y="584430"/>
                </a:cubicBezTo>
                <a:lnTo>
                  <a:pt x="1743085" y="584430"/>
                </a:lnTo>
                <a:lnTo>
                  <a:pt x="1691403" y="686659"/>
                </a:lnTo>
                <a:lnTo>
                  <a:pt x="1639721" y="584430"/>
                </a:lnTo>
                <a:lnTo>
                  <a:pt x="292215" y="584429"/>
                </a:lnTo>
                <a:cubicBezTo>
                  <a:pt x="171176" y="584429"/>
                  <a:pt x="67324" y="510838"/>
                  <a:pt x="22964" y="405957"/>
                </a:cubicBezTo>
                <a:lnTo>
                  <a:pt x="0" y="292215"/>
                </a:lnTo>
                <a:lnTo>
                  <a:pt x="22964" y="178472"/>
                </a:lnTo>
                <a:cubicBezTo>
                  <a:pt x="67324" y="73591"/>
                  <a:pt x="171176" y="0"/>
                  <a:pt x="292215" y="0"/>
                </a:cubicBezTo>
                <a:close/>
              </a:path>
            </a:pathLst>
          </a:custGeom>
          <a:solidFill>
            <a:schemeClr val="accent3"/>
          </a:solidFill>
          <a:ln w="22225" cap="rnd">
            <a:solidFill>
              <a:schemeClr val="accent3"/>
            </a:solidFill>
            <a:round/>
          </a:ln>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108000" rtlCol="0" anchor="ctr">
            <a:noAutofit/>
          </a:bodyPr>
          <a:lstStyle/>
          <a:p>
            <a:pPr algn="ctr">
              <a:lnSpc>
                <a:spcPct val="120000"/>
              </a:lnSpc>
            </a:pPr>
            <a:r>
              <a:rPr lang="en-US" altLang="ja-JP" sz="1200" b="1" dirty="0">
                <a:solidFill>
                  <a:schemeClr val="bg1"/>
                </a:solidFill>
                <a:latin typeface="Meiryo" panose="020B0604030504040204" pitchFamily="34" charset="-128"/>
                <a:ea typeface="Meiryo" panose="020B0604030504040204" pitchFamily="34" charset="-128"/>
              </a:rPr>
              <a:t>Yahoo!</a:t>
            </a:r>
            <a:r>
              <a:rPr lang="ja-JP" altLang="en-US" sz="1200" b="1" dirty="0">
                <a:solidFill>
                  <a:schemeClr val="bg1"/>
                </a:solidFill>
                <a:latin typeface="Meiryo" panose="020B0604030504040204" pitchFamily="34" charset="-128"/>
                <a:ea typeface="Meiryo" panose="020B0604030504040204" pitchFamily="34" charset="-128"/>
              </a:rPr>
              <a:t> </a:t>
            </a:r>
            <a:r>
              <a:rPr lang="en-US" altLang="ja-JP" sz="1200" b="1" dirty="0">
                <a:solidFill>
                  <a:schemeClr val="bg1"/>
                </a:solidFill>
                <a:latin typeface="Meiryo" panose="020B0604030504040204" pitchFamily="34" charset="-128"/>
                <a:ea typeface="Meiryo" panose="020B0604030504040204" pitchFamily="34" charset="-128"/>
              </a:rPr>
              <a:t>JAPAN</a:t>
            </a:r>
            <a:r>
              <a:rPr lang="ja-JP" altLang="en-US" sz="1200" b="1" dirty="0">
                <a:solidFill>
                  <a:schemeClr val="bg1"/>
                </a:solidFill>
                <a:latin typeface="Meiryo" panose="020B0604030504040204" pitchFamily="34" charset="-128"/>
                <a:ea typeface="Meiryo" panose="020B0604030504040204" pitchFamily="34" charset="-128"/>
              </a:rPr>
              <a:t>の月間アクティブユーザー数</a:t>
            </a:r>
          </a:p>
        </p:txBody>
      </p:sp>
      <p:sp>
        <p:nvSpPr>
          <p:cNvPr id="13" name="テキスト ボックス 12">
            <a:extLst>
              <a:ext uri="{FF2B5EF4-FFF2-40B4-BE49-F238E27FC236}">
                <a16:creationId xmlns:a16="http://schemas.microsoft.com/office/drawing/2014/main" id="{10839159-E304-FE05-1F21-5CC79AEA8598}"/>
              </a:ext>
            </a:extLst>
          </p:cNvPr>
          <p:cNvSpPr txBox="1"/>
          <p:nvPr/>
        </p:nvSpPr>
        <p:spPr>
          <a:xfrm>
            <a:off x="8337943" y="3209994"/>
            <a:ext cx="3342223" cy="415498"/>
          </a:xfrm>
          <a:prstGeom prst="rect">
            <a:avLst/>
          </a:prstGeom>
          <a:noFill/>
        </p:spPr>
        <p:txBody>
          <a:bodyPr wrap="square" rtlCol="0">
            <a:spAutoFit/>
          </a:bodyPr>
          <a:lstStyle/>
          <a:p>
            <a:r>
              <a:rPr lang="en-US" altLang="ja-JP" sz="700" dirty="0">
                <a:solidFill>
                  <a:srgbClr val="000000"/>
                </a:solidFill>
                <a:latin typeface="メイリオ" panose="020B0604030504040204" pitchFamily="50" charset="-128"/>
                <a:ea typeface="メイリオ" panose="020B0604030504040204" pitchFamily="50" charset="-128"/>
              </a:rPr>
              <a:t>※2</a:t>
            </a:r>
            <a:r>
              <a:rPr lang="ja-JP" altLang="en-US" sz="700" b="0" i="0" u="none" strike="noStrike" baseline="0" dirty="0">
                <a:solidFill>
                  <a:srgbClr val="000000"/>
                </a:solidFill>
                <a:latin typeface="メイリオ" panose="020B0604030504040204" pitchFamily="50" charset="-128"/>
                <a:ea typeface="メイリオ" panose="020B0604030504040204" pitchFamily="50" charset="-128"/>
              </a:rPr>
              <a:t>「ニールセンデジタルコンテンツ視聴率」（</a:t>
            </a:r>
            <a:r>
              <a:rPr lang="en-US" altLang="ja-JP" sz="700" b="0" i="0" u="none" strike="noStrike" baseline="0" dirty="0">
                <a:solidFill>
                  <a:srgbClr val="000000"/>
                </a:solidFill>
                <a:latin typeface="メイリオ" panose="020B0604030504040204" pitchFamily="50" charset="-128"/>
                <a:ea typeface="メイリオ" panose="020B0604030504040204" pitchFamily="50" charset="-128"/>
              </a:rPr>
              <a:t>2022</a:t>
            </a:r>
            <a:r>
              <a:rPr lang="ja-JP" altLang="en-US" sz="700" b="0" i="0" u="none" strike="noStrike" baseline="0" dirty="0">
                <a:solidFill>
                  <a:srgbClr val="000000"/>
                </a:solidFill>
                <a:latin typeface="メイリオ" panose="020B0604030504040204" pitchFamily="50" charset="-128"/>
                <a:ea typeface="メイリオ" panose="020B0604030504040204" pitchFamily="50" charset="-128"/>
              </a:rPr>
              <a:t>年</a:t>
            </a:r>
            <a:r>
              <a:rPr lang="en-US" altLang="ja-JP" sz="700" b="0" i="0" u="none" strike="noStrike" baseline="0" dirty="0">
                <a:solidFill>
                  <a:srgbClr val="000000"/>
                </a:solidFill>
                <a:latin typeface="メイリオ" panose="020B0604030504040204" pitchFamily="50" charset="-128"/>
                <a:ea typeface="メイリオ" panose="020B0604030504040204" pitchFamily="50" charset="-128"/>
              </a:rPr>
              <a:t>1</a:t>
            </a:r>
            <a:r>
              <a:rPr lang="ja-JP" altLang="en-US" sz="700" b="0" i="0" u="none" strike="noStrike" baseline="0" dirty="0">
                <a:solidFill>
                  <a:srgbClr val="000000"/>
                </a:solidFill>
                <a:latin typeface="メイリオ" panose="020B0604030504040204" pitchFamily="50" charset="-128"/>
                <a:ea typeface="メイリオ" panose="020B0604030504040204" pitchFamily="50" charset="-128"/>
              </a:rPr>
              <a:t>月～</a:t>
            </a:r>
            <a:r>
              <a:rPr lang="en-US" altLang="ja-JP" sz="700" b="0" i="0" u="none" strike="noStrike" baseline="0" dirty="0">
                <a:solidFill>
                  <a:srgbClr val="000000"/>
                </a:solidFill>
                <a:latin typeface="メイリオ" panose="020B0604030504040204" pitchFamily="50" charset="-128"/>
                <a:ea typeface="メイリオ" panose="020B0604030504040204" pitchFamily="50" charset="-128"/>
              </a:rPr>
              <a:t>12</a:t>
            </a:r>
            <a:r>
              <a:rPr lang="ja-JP" altLang="en-US" sz="700" b="0" i="0" u="none" strike="noStrike" baseline="0" dirty="0">
                <a:solidFill>
                  <a:srgbClr val="000000"/>
                </a:solidFill>
                <a:latin typeface="メイリオ" panose="020B0604030504040204" pitchFamily="50" charset="-128"/>
                <a:ea typeface="メイリオ" panose="020B0604030504040204" pitchFamily="50" charset="-128"/>
              </a:rPr>
              <a:t>月の月平均）</a:t>
            </a:r>
          </a:p>
          <a:p>
            <a:r>
              <a:rPr lang="ja-JP" altLang="en-US" sz="700" b="0" i="0" u="none" strike="noStrike" baseline="0" dirty="0">
                <a:solidFill>
                  <a:srgbClr val="000000"/>
                </a:solidFill>
                <a:latin typeface="メイリオ" panose="020B0604030504040204" pitchFamily="50" charset="-128"/>
                <a:ea typeface="メイリオ" panose="020B0604030504040204" pitchFamily="50" charset="-128"/>
              </a:rPr>
              <a:t>［</a:t>
            </a:r>
            <a:r>
              <a:rPr lang="en-US" altLang="ja-JP" sz="700" b="0" i="0" u="none" strike="noStrike" baseline="0" dirty="0">
                <a:solidFill>
                  <a:srgbClr val="000000"/>
                </a:solidFill>
                <a:latin typeface="メイリオ" panose="020B0604030504040204" pitchFamily="50" charset="-128"/>
                <a:ea typeface="メイリオ" panose="020B0604030504040204" pitchFamily="50" charset="-128"/>
              </a:rPr>
              <a:t>Yahoo! JAPAN</a:t>
            </a:r>
            <a:r>
              <a:rPr lang="ja-JP" altLang="en-US" sz="700" b="0" i="0" u="none" strike="noStrike" baseline="0" dirty="0">
                <a:solidFill>
                  <a:srgbClr val="000000"/>
                </a:solidFill>
                <a:latin typeface="メイリオ" panose="020B0604030504040204" pitchFamily="50" charset="-128"/>
                <a:ea typeface="メイリオ" panose="020B0604030504040204" pitchFamily="50" charset="-128"/>
              </a:rPr>
              <a:t>（ブランドレベル）で集計、</a:t>
            </a:r>
            <a:r>
              <a:rPr lang="en-US" altLang="ja-JP" sz="700" b="0" i="0" u="none" strike="noStrike" baseline="0" dirty="0">
                <a:solidFill>
                  <a:srgbClr val="000000"/>
                </a:solidFill>
                <a:latin typeface="メイリオ" panose="020B0604030504040204" pitchFamily="50" charset="-128"/>
                <a:ea typeface="メイリオ" panose="020B0604030504040204" pitchFamily="50" charset="-128"/>
              </a:rPr>
              <a:t>2</a:t>
            </a:r>
            <a:r>
              <a:rPr lang="ja-JP" altLang="en-US" sz="700" b="0" i="0" u="none" strike="noStrike" baseline="0" dirty="0">
                <a:solidFill>
                  <a:srgbClr val="000000"/>
                </a:solidFill>
                <a:latin typeface="メイリオ" panose="020B0604030504040204" pitchFamily="50" charset="-128"/>
                <a:ea typeface="メイリオ" panose="020B0604030504040204" pitchFamily="50" charset="-128"/>
              </a:rPr>
              <a:t>歳以上の男女。スマートフォンとパソコンのユーザーの重複を含まない。］</a:t>
            </a:r>
            <a:r>
              <a:rPr lang="en-US" altLang="ja-JP" sz="700" b="0" i="0" u="none" strike="noStrike" baseline="0" dirty="0">
                <a:solidFill>
                  <a:srgbClr val="000000"/>
                </a:solidFill>
                <a:latin typeface="メイリオ" panose="020B0604030504040204" pitchFamily="50" charset="-128"/>
                <a:ea typeface="メイリオ" panose="020B0604030504040204" pitchFamily="50" charset="-128"/>
              </a:rPr>
              <a:t>※</a:t>
            </a:r>
            <a:r>
              <a:rPr lang="ja-JP" altLang="en-US" sz="700" b="0" i="0" u="none" strike="noStrike" baseline="0" dirty="0">
                <a:solidFill>
                  <a:srgbClr val="000000"/>
                </a:solidFill>
                <a:latin typeface="メイリオ" panose="020B0604030504040204" pitchFamily="50" charset="-128"/>
                <a:ea typeface="メイリオ" panose="020B0604030504040204" pitchFamily="50" charset="-128"/>
              </a:rPr>
              <a:t>上</a:t>
            </a:r>
            <a:r>
              <a:rPr lang="en-US" altLang="ja-JP" sz="700" b="0" i="0" u="none" strike="noStrike" baseline="0" dirty="0">
                <a:solidFill>
                  <a:srgbClr val="000000"/>
                </a:solidFill>
                <a:latin typeface="メイリオ" panose="020B0604030504040204" pitchFamily="50" charset="-128"/>
                <a:ea typeface="メイリオ" panose="020B0604030504040204" pitchFamily="50" charset="-128"/>
              </a:rPr>
              <a:t>3</a:t>
            </a:r>
            <a:r>
              <a:rPr lang="ja-JP" altLang="en-US" sz="700" b="0" i="0" u="none" strike="noStrike" baseline="0" dirty="0">
                <a:solidFill>
                  <a:srgbClr val="000000"/>
                </a:solidFill>
                <a:latin typeface="メイリオ" panose="020B0604030504040204" pitchFamily="50" charset="-128"/>
                <a:ea typeface="メイリオ" panose="020B0604030504040204" pitchFamily="50" charset="-128"/>
              </a:rPr>
              <a:t>桁目の数値を四捨五入</a:t>
            </a:r>
          </a:p>
        </p:txBody>
      </p:sp>
      <p:sp>
        <p:nvSpPr>
          <p:cNvPr id="41" name="角丸四角形 22">
            <a:extLst>
              <a:ext uri="{FF2B5EF4-FFF2-40B4-BE49-F238E27FC236}">
                <a16:creationId xmlns:a16="http://schemas.microsoft.com/office/drawing/2014/main" id="{A2A4BE83-57AF-1F4D-7A47-694EAF245849}"/>
              </a:ext>
            </a:extLst>
          </p:cNvPr>
          <p:cNvSpPr/>
          <p:nvPr/>
        </p:nvSpPr>
        <p:spPr>
          <a:xfrm>
            <a:off x="1533899" y="2267782"/>
            <a:ext cx="3863796" cy="911192"/>
          </a:xfrm>
          <a:prstGeom prst="roundRect">
            <a:avLst>
              <a:gd name="adj" fmla="val 2978"/>
            </a:avLst>
          </a:prstGeom>
          <a:solidFill>
            <a:srgbClr val="F2FCF6"/>
          </a:solidFill>
          <a:ln w="12700" cap="flat" cmpd="sng" algn="ctr">
            <a:noFill/>
            <a:prstDash val="solid"/>
            <a:miter lim="800000"/>
          </a:ln>
          <a:effectLst>
            <a:outerShdw dist="25400" dir="2700000" algn="tl" rotWithShape="0">
              <a:srgbClr val="06C755">
                <a:alpha val="40000"/>
              </a:srgbClr>
            </a:outerShdw>
          </a:effectLst>
        </p:spPr>
        <p:txBody>
          <a:bodyPr lIns="0" tIns="251999"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6C755"/>
                </a:solidFill>
                <a:effectLst/>
                <a:uLnTx/>
                <a:uFillTx/>
                <a:latin typeface="+mn-ea"/>
                <a:ea typeface="+mn-ea"/>
                <a:cs typeface="Segoe UI" panose="020B0502040204020203" pitchFamily="34" charset="0"/>
              </a:rPr>
              <a:t>約</a:t>
            </a:r>
            <a:r>
              <a:rPr kumimoji="0" lang="en-US" altLang="ja-JP" sz="4000" b="1" i="0" u="none" strike="noStrike" kern="0" cap="none" spc="-300" normalizeH="0" baseline="0" noProof="0" dirty="0">
                <a:ln>
                  <a:noFill/>
                </a:ln>
                <a:solidFill>
                  <a:srgbClr val="06C755"/>
                </a:solidFill>
                <a:effectLst/>
                <a:uLnTx/>
                <a:uFillTx/>
                <a:latin typeface="+mn-ea"/>
                <a:ea typeface="+mn-ea"/>
                <a:cs typeface="Segoe UI" panose="020B0502040204020203" pitchFamily="34" charset="0"/>
              </a:rPr>
              <a:t>9</a:t>
            </a:r>
            <a:r>
              <a:rPr kumimoji="0" lang="en-US" altLang="ja-JP" sz="4000" b="1" kern="0" spc="-300" dirty="0">
                <a:solidFill>
                  <a:srgbClr val="06C755"/>
                </a:solidFill>
                <a:latin typeface="+mn-ea"/>
                <a:ea typeface="+mn-ea"/>
                <a:cs typeface="Segoe UI" panose="020B0502040204020203" pitchFamily="34" charset="0"/>
              </a:rPr>
              <a:t>,</a:t>
            </a:r>
            <a:r>
              <a:rPr kumimoji="0" lang="en-US" altLang="ja-JP" sz="4000" b="1" kern="0" dirty="0">
                <a:solidFill>
                  <a:srgbClr val="06C755"/>
                </a:solidFill>
                <a:latin typeface="+mn-ea"/>
                <a:ea typeface="+mn-ea"/>
                <a:cs typeface="Segoe UI" panose="020B0502040204020203" pitchFamily="34" charset="0"/>
              </a:rPr>
              <a:t>6</a:t>
            </a:r>
            <a:r>
              <a:rPr kumimoji="0" lang="en-US" altLang="ja-JP" sz="4000" b="1" i="0" u="none" strike="noStrike" kern="0" cap="none" spc="0" normalizeH="0" baseline="0" noProof="0" dirty="0">
                <a:ln>
                  <a:noFill/>
                </a:ln>
                <a:solidFill>
                  <a:srgbClr val="06C755"/>
                </a:solidFill>
                <a:effectLst/>
                <a:uLnTx/>
                <a:uFillTx/>
                <a:latin typeface="+mn-ea"/>
                <a:ea typeface="+mn-ea"/>
                <a:cs typeface="Segoe UI" panose="020B0502040204020203" pitchFamily="34" charset="0"/>
              </a:rPr>
              <a:t>00</a:t>
            </a:r>
            <a:r>
              <a:rPr kumimoji="0" lang="ja-JP" altLang="en-US" sz="4000" b="1" i="0" u="none" strike="noStrike" kern="0" cap="none" spc="0" normalizeH="0" baseline="0" noProof="0" dirty="0">
                <a:ln>
                  <a:noFill/>
                </a:ln>
                <a:solidFill>
                  <a:srgbClr val="06C755"/>
                </a:solidFill>
                <a:effectLst/>
                <a:uLnTx/>
                <a:uFillTx/>
                <a:latin typeface="+mn-ea"/>
                <a:ea typeface="+mn-ea"/>
                <a:cs typeface="Segoe UI" panose="020B0502040204020203" pitchFamily="34" charset="0"/>
              </a:rPr>
              <a:t>万人</a:t>
            </a:r>
            <a:endParaRPr kumimoji="0" lang="ja-JP" altLang="en-US" b="1" i="0" u="none" strike="noStrike" kern="0" cap="none" spc="0" normalizeH="0" baseline="0" noProof="0" dirty="0">
              <a:ln>
                <a:noFill/>
              </a:ln>
              <a:solidFill>
                <a:srgbClr val="06C755"/>
              </a:solidFill>
              <a:effectLst/>
              <a:uLnTx/>
              <a:uFillTx/>
              <a:latin typeface="+mn-ea"/>
              <a:ea typeface="+mn-ea"/>
              <a:cs typeface="Segoe UI" panose="020B0502040204020203" pitchFamily="34" charset="0"/>
            </a:endParaRPr>
          </a:p>
        </p:txBody>
      </p:sp>
      <p:sp>
        <p:nvSpPr>
          <p:cNvPr id="42" name="フリーフォーム 23">
            <a:extLst>
              <a:ext uri="{FF2B5EF4-FFF2-40B4-BE49-F238E27FC236}">
                <a16:creationId xmlns:a16="http://schemas.microsoft.com/office/drawing/2014/main" id="{09D6B765-A54B-F67D-13D3-79500A32BBDA}"/>
              </a:ext>
            </a:extLst>
          </p:cNvPr>
          <p:cNvSpPr/>
          <p:nvPr/>
        </p:nvSpPr>
        <p:spPr>
          <a:xfrm>
            <a:off x="1626843" y="1985806"/>
            <a:ext cx="3677908" cy="497680"/>
          </a:xfrm>
          <a:custGeom>
            <a:avLst/>
            <a:gdLst>
              <a:gd name="connsiteX0" fmla="*/ 0 w 3382807"/>
              <a:gd name="connsiteY0" fmla="*/ 292214 h 686659"/>
              <a:gd name="connsiteX1" fmla="*/ 0 w 3382807"/>
              <a:gd name="connsiteY1" fmla="*/ 292215 h 686659"/>
              <a:gd name="connsiteX2" fmla="*/ 0 w 3382807"/>
              <a:gd name="connsiteY2" fmla="*/ 292215 h 686659"/>
              <a:gd name="connsiteX3" fmla="*/ 292215 w 3382807"/>
              <a:gd name="connsiteY3" fmla="*/ 0 h 686659"/>
              <a:gd name="connsiteX4" fmla="*/ 3090592 w 3382807"/>
              <a:gd name="connsiteY4" fmla="*/ 0 h 686659"/>
              <a:gd name="connsiteX5" fmla="*/ 3382807 w 3382807"/>
              <a:gd name="connsiteY5" fmla="*/ 292215 h 686659"/>
              <a:gd name="connsiteX6" fmla="*/ 3382806 w 3382807"/>
              <a:gd name="connsiteY6" fmla="*/ 292215 h 686659"/>
              <a:gd name="connsiteX7" fmla="*/ 3090591 w 3382807"/>
              <a:gd name="connsiteY7" fmla="*/ 584430 h 686659"/>
              <a:gd name="connsiteX8" fmla="*/ 1743085 w 3382807"/>
              <a:gd name="connsiteY8" fmla="*/ 584430 h 686659"/>
              <a:gd name="connsiteX9" fmla="*/ 1691403 w 3382807"/>
              <a:gd name="connsiteY9" fmla="*/ 686659 h 686659"/>
              <a:gd name="connsiteX10" fmla="*/ 1639721 w 3382807"/>
              <a:gd name="connsiteY10" fmla="*/ 584430 h 686659"/>
              <a:gd name="connsiteX11" fmla="*/ 292215 w 3382807"/>
              <a:gd name="connsiteY11" fmla="*/ 584429 h 686659"/>
              <a:gd name="connsiteX12" fmla="*/ 22964 w 3382807"/>
              <a:gd name="connsiteY12" fmla="*/ 405957 h 686659"/>
              <a:gd name="connsiteX13" fmla="*/ 0 w 3382807"/>
              <a:gd name="connsiteY13" fmla="*/ 292215 h 686659"/>
              <a:gd name="connsiteX14" fmla="*/ 22964 w 3382807"/>
              <a:gd name="connsiteY14" fmla="*/ 178472 h 686659"/>
              <a:gd name="connsiteX15" fmla="*/ 292215 w 3382807"/>
              <a:gd name="connsiteY15" fmla="*/ 0 h 686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82807" h="686659">
                <a:moveTo>
                  <a:pt x="0" y="292214"/>
                </a:moveTo>
                <a:lnTo>
                  <a:pt x="0" y="292215"/>
                </a:lnTo>
                <a:lnTo>
                  <a:pt x="0" y="292215"/>
                </a:lnTo>
                <a:close/>
                <a:moveTo>
                  <a:pt x="292215" y="0"/>
                </a:moveTo>
                <a:lnTo>
                  <a:pt x="3090592" y="0"/>
                </a:lnTo>
                <a:cubicBezTo>
                  <a:pt x="3251978" y="0"/>
                  <a:pt x="3382807" y="130829"/>
                  <a:pt x="3382807" y="292215"/>
                </a:cubicBezTo>
                <a:lnTo>
                  <a:pt x="3382806" y="292215"/>
                </a:lnTo>
                <a:cubicBezTo>
                  <a:pt x="3382806" y="453601"/>
                  <a:pt x="3251977" y="584430"/>
                  <a:pt x="3090591" y="584430"/>
                </a:cubicBezTo>
                <a:lnTo>
                  <a:pt x="1743085" y="584430"/>
                </a:lnTo>
                <a:lnTo>
                  <a:pt x="1691403" y="686659"/>
                </a:lnTo>
                <a:lnTo>
                  <a:pt x="1639721" y="584430"/>
                </a:lnTo>
                <a:lnTo>
                  <a:pt x="292215" y="584429"/>
                </a:lnTo>
                <a:cubicBezTo>
                  <a:pt x="171176" y="584429"/>
                  <a:pt x="67324" y="510838"/>
                  <a:pt x="22964" y="405957"/>
                </a:cubicBezTo>
                <a:lnTo>
                  <a:pt x="0" y="292215"/>
                </a:lnTo>
                <a:lnTo>
                  <a:pt x="22964" y="178472"/>
                </a:lnTo>
                <a:cubicBezTo>
                  <a:pt x="67324" y="73591"/>
                  <a:pt x="171176" y="0"/>
                  <a:pt x="292215" y="0"/>
                </a:cubicBezTo>
                <a:close/>
              </a:path>
            </a:pathLst>
          </a:custGeom>
          <a:solidFill>
            <a:schemeClr val="accent2"/>
          </a:solidFill>
          <a:ln w="22225" cap="rnd">
            <a:solidFill>
              <a:schemeClr val="accent2"/>
            </a:solidFill>
            <a:round/>
          </a:ln>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72000" rtlCol="0" anchor="ctr">
            <a:noAutofit/>
          </a:bodyPr>
          <a:lstStyle/>
          <a:p>
            <a:pPr algn="ctr"/>
            <a:r>
              <a:rPr lang="en-US" altLang="ja-JP" sz="1400" b="1" dirty="0">
                <a:solidFill>
                  <a:schemeClr val="bg1"/>
                </a:solidFill>
                <a:latin typeface="Meiryo" panose="020B0604030504040204" pitchFamily="34" charset="-128"/>
                <a:ea typeface="Meiryo" panose="020B0604030504040204" pitchFamily="34" charset="-128"/>
              </a:rPr>
              <a:t>LINE</a:t>
            </a:r>
            <a:r>
              <a:rPr lang="ja-JP" altLang="en-US" sz="1400" b="1" dirty="0">
                <a:solidFill>
                  <a:schemeClr val="bg1"/>
                </a:solidFill>
                <a:latin typeface="Meiryo" panose="020B0604030504040204" pitchFamily="34" charset="-128"/>
                <a:ea typeface="Meiryo" panose="020B0604030504040204" pitchFamily="34" charset="-128"/>
              </a:rPr>
              <a:t>アプリ利用者</a:t>
            </a:r>
            <a:endParaRPr lang="en-US" altLang="ja-JP" sz="1400" b="1" dirty="0">
              <a:solidFill>
                <a:schemeClr val="bg1"/>
              </a:solidFill>
              <a:latin typeface="Meiryo" panose="020B0604030504040204" pitchFamily="34" charset="-128"/>
              <a:ea typeface="Meiryo" panose="020B0604030504040204" pitchFamily="34" charset="-128"/>
            </a:endParaRPr>
          </a:p>
        </p:txBody>
      </p:sp>
      <p:sp>
        <p:nvSpPr>
          <p:cNvPr id="61" name="テキスト ボックス 60">
            <a:extLst>
              <a:ext uri="{FF2B5EF4-FFF2-40B4-BE49-F238E27FC236}">
                <a16:creationId xmlns:a16="http://schemas.microsoft.com/office/drawing/2014/main" id="{D9BE6310-BB2E-1121-C64F-EA762BF975D9}"/>
              </a:ext>
            </a:extLst>
          </p:cNvPr>
          <p:cNvSpPr txBox="1"/>
          <p:nvPr/>
        </p:nvSpPr>
        <p:spPr>
          <a:xfrm>
            <a:off x="4241916" y="3475535"/>
            <a:ext cx="3720262" cy="396000"/>
          </a:xfrm>
          <a:prstGeom prst="roundRect">
            <a:avLst>
              <a:gd name="adj" fmla="val 50000"/>
            </a:avLst>
          </a:prstGeom>
          <a:solidFill>
            <a:srgbClr val="00003E"/>
          </a:solidFill>
          <a:effectLst/>
        </p:spPr>
        <p:txBody>
          <a:bodyPr wrap="square" t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b="1" kern="0" dirty="0">
                <a:solidFill>
                  <a:srgbClr val="FFFFFF"/>
                </a:solidFill>
                <a:latin typeface="Meiryo" panose="020B0604030504040204" pitchFamily="34" charset="-128"/>
                <a:ea typeface="Meiryo" panose="020B0604030504040204" pitchFamily="34" charset="-128"/>
              </a:rPr>
              <a:t>広告ターゲティング機能例</a:t>
            </a:r>
            <a:endParaRPr kumimoji="0" lang="ja-JP" altLang="en-US" sz="20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endParaRPr>
          </a:p>
        </p:txBody>
      </p:sp>
      <p:grpSp>
        <p:nvGrpSpPr>
          <p:cNvPr id="40" name="グループ化 39">
            <a:extLst>
              <a:ext uri="{FF2B5EF4-FFF2-40B4-BE49-F238E27FC236}">
                <a16:creationId xmlns:a16="http://schemas.microsoft.com/office/drawing/2014/main" id="{B464A712-451E-B943-A0E1-5C07EF25DEB5}"/>
              </a:ext>
            </a:extLst>
          </p:cNvPr>
          <p:cNvGrpSpPr/>
          <p:nvPr/>
        </p:nvGrpSpPr>
        <p:grpSpPr>
          <a:xfrm>
            <a:off x="4273447" y="3974325"/>
            <a:ext cx="3654283" cy="2099325"/>
            <a:chOff x="867322" y="3429020"/>
            <a:chExt cx="2693380" cy="1547302"/>
          </a:xfrm>
        </p:grpSpPr>
        <p:pic>
          <p:nvPicPr>
            <p:cNvPr id="21" name="図 20">
              <a:extLst>
                <a:ext uri="{FF2B5EF4-FFF2-40B4-BE49-F238E27FC236}">
                  <a16:creationId xmlns:a16="http://schemas.microsoft.com/office/drawing/2014/main" id="{C26CABC6-1BC8-28D1-B6C0-2950E2D6FBAF}"/>
                </a:ext>
              </a:extLst>
            </p:cNvPr>
            <p:cNvPicPr>
              <a:picLocks noChangeAspect="1"/>
            </p:cNvPicPr>
            <p:nvPr/>
          </p:nvPicPr>
          <p:blipFill>
            <a:blip r:embed="rId4">
              <a:alphaModFix amt="70000"/>
            </a:blip>
            <a:stretch>
              <a:fillRect/>
            </a:stretch>
          </p:blipFill>
          <p:spPr>
            <a:xfrm>
              <a:off x="867322" y="3429020"/>
              <a:ext cx="2693380" cy="1547302"/>
            </a:xfrm>
            <a:prstGeom prst="rect">
              <a:avLst/>
            </a:prstGeom>
          </p:spPr>
        </p:pic>
        <p:grpSp>
          <p:nvGrpSpPr>
            <p:cNvPr id="22" name="グループ化 21">
              <a:extLst>
                <a:ext uri="{FF2B5EF4-FFF2-40B4-BE49-F238E27FC236}">
                  <a16:creationId xmlns:a16="http://schemas.microsoft.com/office/drawing/2014/main" id="{1070BEEF-3418-8689-92F4-E6E8470D4A9D}"/>
                </a:ext>
              </a:extLst>
            </p:cNvPr>
            <p:cNvGrpSpPr>
              <a:grpSpLocks noChangeAspect="1"/>
            </p:cNvGrpSpPr>
            <p:nvPr/>
          </p:nvGrpSpPr>
          <p:grpSpPr>
            <a:xfrm>
              <a:off x="1927376" y="3966584"/>
              <a:ext cx="648000" cy="487080"/>
              <a:chOff x="2531562" y="4037213"/>
              <a:chExt cx="986491" cy="741514"/>
            </a:xfrm>
          </p:grpSpPr>
          <p:pic>
            <p:nvPicPr>
              <p:cNvPr id="24" name="図 23">
                <a:extLst>
                  <a:ext uri="{FF2B5EF4-FFF2-40B4-BE49-F238E27FC236}">
                    <a16:creationId xmlns:a16="http://schemas.microsoft.com/office/drawing/2014/main" id="{DF7A4D00-DC58-562B-2996-2ED9D0BD5916}"/>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531562" y="4037213"/>
                <a:ext cx="922582" cy="741514"/>
              </a:xfrm>
              <a:prstGeom prst="rect">
                <a:avLst/>
              </a:prstGeom>
            </p:spPr>
          </p:pic>
          <p:pic>
            <p:nvPicPr>
              <p:cNvPr id="37" name="図 36" descr="ミラー, 車のミラー が含まれている画像&#10;&#10;自動的に生成された説明">
                <a:extLst>
                  <a:ext uri="{FF2B5EF4-FFF2-40B4-BE49-F238E27FC236}">
                    <a16:creationId xmlns:a16="http://schemas.microsoft.com/office/drawing/2014/main" id="{A053C8CA-4E73-6021-8045-31916750EC7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68028" y="4279642"/>
                <a:ext cx="250025" cy="499085"/>
              </a:xfrm>
              <a:prstGeom prst="rect">
                <a:avLst/>
              </a:prstGeom>
            </p:spPr>
          </p:pic>
        </p:grpSp>
        <p:pic>
          <p:nvPicPr>
            <p:cNvPr id="38" name="グラフィックス 37" descr="バッジ: チェックマーク 1 単色塗りつぶし">
              <a:extLst>
                <a:ext uri="{FF2B5EF4-FFF2-40B4-BE49-F238E27FC236}">
                  <a16:creationId xmlns:a16="http://schemas.microsoft.com/office/drawing/2014/main" id="{ABB23AB2-6A56-8943-D789-F2147036D181}"/>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114610" y="4026664"/>
              <a:ext cx="251411" cy="251411"/>
            </a:xfrm>
            <a:prstGeom prst="rect">
              <a:avLst/>
            </a:prstGeom>
          </p:spPr>
        </p:pic>
        <p:pic>
          <p:nvPicPr>
            <p:cNvPr id="39" name="グラフィックス 38" descr="バッジ: チェックマーク 1 単色塗りつぶし">
              <a:extLst>
                <a:ext uri="{FF2B5EF4-FFF2-40B4-BE49-F238E27FC236}">
                  <a16:creationId xmlns:a16="http://schemas.microsoft.com/office/drawing/2014/main" id="{1A392714-EA32-9B9B-9AB7-FF36CEB4600F}"/>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443477" y="4249817"/>
              <a:ext cx="96191" cy="96191"/>
            </a:xfrm>
            <a:prstGeom prst="rect">
              <a:avLst/>
            </a:prstGeom>
          </p:spPr>
        </p:pic>
      </p:grpSp>
      <p:grpSp>
        <p:nvGrpSpPr>
          <p:cNvPr id="49" name="グループ化 48">
            <a:extLst>
              <a:ext uri="{FF2B5EF4-FFF2-40B4-BE49-F238E27FC236}">
                <a16:creationId xmlns:a16="http://schemas.microsoft.com/office/drawing/2014/main" id="{4A1D6290-DEED-8DF9-8AD5-1B899C720504}"/>
              </a:ext>
            </a:extLst>
          </p:cNvPr>
          <p:cNvGrpSpPr/>
          <p:nvPr/>
        </p:nvGrpSpPr>
        <p:grpSpPr>
          <a:xfrm>
            <a:off x="3094666" y="3830862"/>
            <a:ext cx="671120" cy="671120"/>
            <a:chOff x="1459684" y="4135772"/>
            <a:chExt cx="671120" cy="671120"/>
          </a:xfrm>
        </p:grpSpPr>
        <p:sp>
          <p:nvSpPr>
            <p:cNvPr id="45" name="楕円 44">
              <a:extLst>
                <a:ext uri="{FF2B5EF4-FFF2-40B4-BE49-F238E27FC236}">
                  <a16:creationId xmlns:a16="http://schemas.microsoft.com/office/drawing/2014/main" id="{07C1BB34-5D6F-8261-3CCC-580512243F6E}"/>
                </a:ext>
              </a:extLst>
            </p:cNvPr>
            <p:cNvSpPr/>
            <p:nvPr/>
          </p:nvSpPr>
          <p:spPr>
            <a:xfrm>
              <a:off x="1459684" y="4135772"/>
              <a:ext cx="671120" cy="671120"/>
            </a:xfrm>
            <a:prstGeom prst="ellipse">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テキスト ボックス 42">
              <a:extLst>
                <a:ext uri="{FF2B5EF4-FFF2-40B4-BE49-F238E27FC236}">
                  <a16:creationId xmlns:a16="http://schemas.microsoft.com/office/drawing/2014/main" id="{3B2D7EB3-DD2A-6F26-08B7-94F2CF24EA38}"/>
                </a:ext>
              </a:extLst>
            </p:cNvPr>
            <p:cNvSpPr txBox="1"/>
            <p:nvPr/>
          </p:nvSpPr>
          <p:spPr>
            <a:xfrm>
              <a:off x="1515466" y="4239724"/>
              <a:ext cx="543739" cy="523220"/>
            </a:xfrm>
            <a:prstGeom prst="rect">
              <a:avLst/>
            </a:prstGeom>
            <a:noFill/>
          </p:spPr>
          <p:txBody>
            <a:bodyPr wrap="none" rtlCol="0">
              <a:spAutoFit/>
            </a:bodyPr>
            <a:lstStyle/>
            <a:p>
              <a:pPr algn="ctr"/>
              <a:r>
                <a:rPr lang="ja-JP" altLang="en-US" sz="1400" b="1" i="0" u="none" strike="noStrike" baseline="0" dirty="0">
                  <a:solidFill>
                    <a:schemeClr val="bg1"/>
                  </a:solidFill>
                  <a:latin typeface="メイリオ" panose="020B0604030504040204" pitchFamily="50" charset="-128"/>
                  <a:ea typeface="メイリオ" panose="020B0604030504040204" pitchFamily="50" charset="-128"/>
                </a:rPr>
                <a:t>性別</a:t>
              </a:r>
              <a:endParaRPr lang="en-US" altLang="ja-JP" sz="1400" b="1" i="0" u="none" strike="noStrike" baseline="0" dirty="0">
                <a:solidFill>
                  <a:schemeClr val="bg1"/>
                </a:solidFill>
                <a:latin typeface="メイリオ" panose="020B0604030504040204" pitchFamily="50" charset="-128"/>
                <a:ea typeface="メイリオ" panose="020B0604030504040204" pitchFamily="50" charset="-128"/>
              </a:endParaRPr>
            </a:p>
            <a:p>
              <a:pPr algn="ctr"/>
              <a:r>
                <a:rPr lang="ja-JP" altLang="en-US" sz="1400" b="1" dirty="0">
                  <a:solidFill>
                    <a:schemeClr val="bg1"/>
                  </a:solidFill>
                  <a:latin typeface="メイリオ" panose="020B0604030504040204" pitchFamily="50" charset="-128"/>
                  <a:ea typeface="メイリオ" panose="020B0604030504040204" pitchFamily="50" charset="-128"/>
                </a:rPr>
                <a:t>年齢</a:t>
              </a:r>
              <a:endParaRPr lang="ja-JP" altLang="en-US" sz="1400" b="1" i="0" u="none" strike="noStrike" baseline="0" dirty="0">
                <a:solidFill>
                  <a:schemeClr val="bg1"/>
                </a:solidFill>
                <a:latin typeface="メイリオ" panose="020B0604030504040204" pitchFamily="50" charset="-128"/>
                <a:ea typeface="メイリオ" panose="020B0604030504040204" pitchFamily="50" charset="-128"/>
              </a:endParaRPr>
            </a:p>
          </p:txBody>
        </p:sp>
      </p:grpSp>
      <p:grpSp>
        <p:nvGrpSpPr>
          <p:cNvPr id="52" name="グループ化 51">
            <a:extLst>
              <a:ext uri="{FF2B5EF4-FFF2-40B4-BE49-F238E27FC236}">
                <a16:creationId xmlns:a16="http://schemas.microsoft.com/office/drawing/2014/main" id="{B6BB39AF-C0CE-2603-2E26-11974DC067FA}"/>
              </a:ext>
            </a:extLst>
          </p:cNvPr>
          <p:cNvGrpSpPr/>
          <p:nvPr/>
        </p:nvGrpSpPr>
        <p:grpSpPr>
          <a:xfrm>
            <a:off x="3421044" y="5527698"/>
            <a:ext cx="671120" cy="671120"/>
            <a:chOff x="1459684" y="4135772"/>
            <a:chExt cx="671120" cy="671120"/>
          </a:xfrm>
        </p:grpSpPr>
        <p:sp>
          <p:nvSpPr>
            <p:cNvPr id="53" name="楕円 52">
              <a:extLst>
                <a:ext uri="{FF2B5EF4-FFF2-40B4-BE49-F238E27FC236}">
                  <a16:creationId xmlns:a16="http://schemas.microsoft.com/office/drawing/2014/main" id="{E857C652-264C-A5EF-7BD6-711DF6ED4FF6}"/>
                </a:ext>
              </a:extLst>
            </p:cNvPr>
            <p:cNvSpPr/>
            <p:nvPr/>
          </p:nvSpPr>
          <p:spPr>
            <a:xfrm>
              <a:off x="1459684" y="4135772"/>
              <a:ext cx="671120" cy="671120"/>
            </a:xfrm>
            <a:prstGeom prst="ellipse">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テキスト ボックス 54">
              <a:extLst>
                <a:ext uri="{FF2B5EF4-FFF2-40B4-BE49-F238E27FC236}">
                  <a16:creationId xmlns:a16="http://schemas.microsoft.com/office/drawing/2014/main" id="{4C480250-ABF1-BD56-C019-C5A05415AFE1}"/>
                </a:ext>
              </a:extLst>
            </p:cNvPr>
            <p:cNvSpPr txBox="1"/>
            <p:nvPr/>
          </p:nvSpPr>
          <p:spPr>
            <a:xfrm>
              <a:off x="1515466" y="4323614"/>
              <a:ext cx="543739" cy="307777"/>
            </a:xfrm>
            <a:prstGeom prst="rect">
              <a:avLst/>
            </a:prstGeom>
            <a:noFill/>
          </p:spPr>
          <p:txBody>
            <a:bodyPr wrap="none" rtlCol="0">
              <a:spAutoFit/>
            </a:bodyPr>
            <a:lstStyle/>
            <a:p>
              <a:pPr algn="ctr"/>
              <a:r>
                <a:rPr lang="ja-JP" altLang="en-US" sz="1400" b="1" i="0" u="none" strike="noStrike" baseline="0" dirty="0">
                  <a:solidFill>
                    <a:schemeClr val="bg1"/>
                  </a:solidFill>
                  <a:latin typeface="メイリオ" panose="020B0604030504040204" pitchFamily="50" charset="-128"/>
                  <a:ea typeface="メイリオ" panose="020B0604030504040204" pitchFamily="50" charset="-128"/>
                </a:rPr>
                <a:t>地域</a:t>
              </a:r>
            </a:p>
          </p:txBody>
        </p:sp>
      </p:grpSp>
      <p:grpSp>
        <p:nvGrpSpPr>
          <p:cNvPr id="58" name="グループ化 57">
            <a:extLst>
              <a:ext uri="{FF2B5EF4-FFF2-40B4-BE49-F238E27FC236}">
                <a16:creationId xmlns:a16="http://schemas.microsoft.com/office/drawing/2014/main" id="{48D01A4D-5D20-414B-5CEE-5502FD7266A9}"/>
              </a:ext>
            </a:extLst>
          </p:cNvPr>
          <p:cNvGrpSpPr/>
          <p:nvPr/>
        </p:nvGrpSpPr>
        <p:grpSpPr>
          <a:xfrm>
            <a:off x="8274867" y="3813609"/>
            <a:ext cx="671120" cy="671120"/>
            <a:chOff x="1459684" y="4135772"/>
            <a:chExt cx="671120" cy="671120"/>
          </a:xfrm>
        </p:grpSpPr>
        <p:sp>
          <p:nvSpPr>
            <p:cNvPr id="59" name="楕円 58">
              <a:extLst>
                <a:ext uri="{FF2B5EF4-FFF2-40B4-BE49-F238E27FC236}">
                  <a16:creationId xmlns:a16="http://schemas.microsoft.com/office/drawing/2014/main" id="{BFC2AFD2-0B57-2583-0319-29DDF6102F21}"/>
                </a:ext>
              </a:extLst>
            </p:cNvPr>
            <p:cNvSpPr/>
            <p:nvPr/>
          </p:nvSpPr>
          <p:spPr>
            <a:xfrm>
              <a:off x="1459684" y="4135772"/>
              <a:ext cx="671120" cy="671120"/>
            </a:xfrm>
            <a:prstGeom prst="ellipse">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テキスト ボックス 59">
              <a:extLst>
                <a:ext uri="{FF2B5EF4-FFF2-40B4-BE49-F238E27FC236}">
                  <a16:creationId xmlns:a16="http://schemas.microsoft.com/office/drawing/2014/main" id="{EE7AA99F-7DEE-172A-047C-0A9D0D0AA9DB}"/>
                </a:ext>
              </a:extLst>
            </p:cNvPr>
            <p:cNvSpPr txBox="1"/>
            <p:nvPr/>
          </p:nvSpPr>
          <p:spPr>
            <a:xfrm>
              <a:off x="1515466" y="4239724"/>
              <a:ext cx="543739" cy="523220"/>
            </a:xfrm>
            <a:prstGeom prst="rect">
              <a:avLst/>
            </a:prstGeom>
            <a:noFill/>
          </p:spPr>
          <p:txBody>
            <a:bodyPr wrap="none" rtlCol="0">
              <a:spAutoFit/>
            </a:bodyPr>
            <a:lstStyle/>
            <a:p>
              <a:pPr algn="ctr"/>
              <a:r>
                <a:rPr lang="ja-JP" altLang="en-US" sz="1400" b="1" i="0" u="none" strike="noStrike" baseline="0" dirty="0">
                  <a:solidFill>
                    <a:schemeClr val="bg1"/>
                  </a:solidFill>
                  <a:latin typeface="メイリオ" panose="020B0604030504040204" pitchFamily="50" charset="-128"/>
                  <a:ea typeface="メイリオ" panose="020B0604030504040204" pitchFamily="50" charset="-128"/>
                </a:rPr>
                <a:t>興味</a:t>
              </a:r>
              <a:endParaRPr lang="en-US" altLang="ja-JP" sz="1400" b="1" i="0" u="none" strike="noStrike" baseline="0" dirty="0">
                <a:solidFill>
                  <a:schemeClr val="bg1"/>
                </a:solidFill>
                <a:latin typeface="メイリオ" panose="020B0604030504040204" pitchFamily="50" charset="-128"/>
                <a:ea typeface="メイリオ" panose="020B0604030504040204" pitchFamily="50" charset="-128"/>
              </a:endParaRPr>
            </a:p>
            <a:p>
              <a:pPr algn="ctr"/>
              <a:r>
                <a:rPr lang="ja-JP" altLang="en-US" sz="1400" b="1" dirty="0">
                  <a:solidFill>
                    <a:schemeClr val="bg1"/>
                  </a:solidFill>
                  <a:latin typeface="メイリオ" panose="020B0604030504040204" pitchFamily="50" charset="-128"/>
                  <a:ea typeface="メイリオ" panose="020B0604030504040204" pitchFamily="50" charset="-128"/>
                </a:rPr>
                <a:t>関心</a:t>
              </a:r>
              <a:endParaRPr lang="ja-JP" altLang="en-US" sz="1400" b="1" i="0" u="none" strike="noStrike" baseline="0" dirty="0">
                <a:solidFill>
                  <a:schemeClr val="bg1"/>
                </a:solidFill>
                <a:latin typeface="メイリオ" panose="020B0604030504040204" pitchFamily="50" charset="-128"/>
                <a:ea typeface="メイリオ" panose="020B0604030504040204" pitchFamily="50" charset="-128"/>
              </a:endParaRPr>
            </a:p>
          </p:txBody>
        </p:sp>
      </p:grpSp>
      <p:grpSp>
        <p:nvGrpSpPr>
          <p:cNvPr id="62" name="グループ化 61">
            <a:extLst>
              <a:ext uri="{FF2B5EF4-FFF2-40B4-BE49-F238E27FC236}">
                <a16:creationId xmlns:a16="http://schemas.microsoft.com/office/drawing/2014/main" id="{8286DC4A-8538-8857-E049-809A6F7BA8BE}"/>
              </a:ext>
            </a:extLst>
          </p:cNvPr>
          <p:cNvGrpSpPr/>
          <p:nvPr/>
        </p:nvGrpSpPr>
        <p:grpSpPr>
          <a:xfrm>
            <a:off x="8811526" y="4760140"/>
            <a:ext cx="671120" cy="671120"/>
            <a:chOff x="1459684" y="4135772"/>
            <a:chExt cx="671120" cy="671120"/>
          </a:xfrm>
        </p:grpSpPr>
        <p:sp>
          <p:nvSpPr>
            <p:cNvPr id="63" name="楕円 62">
              <a:extLst>
                <a:ext uri="{FF2B5EF4-FFF2-40B4-BE49-F238E27FC236}">
                  <a16:creationId xmlns:a16="http://schemas.microsoft.com/office/drawing/2014/main" id="{524B0C2A-7AE0-AE7A-EA94-ED2B64DCBB99}"/>
                </a:ext>
              </a:extLst>
            </p:cNvPr>
            <p:cNvSpPr/>
            <p:nvPr/>
          </p:nvSpPr>
          <p:spPr>
            <a:xfrm>
              <a:off x="1459684" y="4135772"/>
              <a:ext cx="671120" cy="671120"/>
            </a:xfrm>
            <a:prstGeom prst="ellipse">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4" name="テキスト ボックス 63">
              <a:extLst>
                <a:ext uri="{FF2B5EF4-FFF2-40B4-BE49-F238E27FC236}">
                  <a16:creationId xmlns:a16="http://schemas.microsoft.com/office/drawing/2014/main" id="{B50B48ED-1215-9053-E98C-AB9E2938836C}"/>
                </a:ext>
              </a:extLst>
            </p:cNvPr>
            <p:cNvSpPr txBox="1"/>
            <p:nvPr/>
          </p:nvSpPr>
          <p:spPr>
            <a:xfrm>
              <a:off x="1515466" y="4239724"/>
              <a:ext cx="543739" cy="523220"/>
            </a:xfrm>
            <a:prstGeom prst="rect">
              <a:avLst/>
            </a:prstGeom>
            <a:noFill/>
          </p:spPr>
          <p:txBody>
            <a:bodyPr wrap="none" rtlCol="0">
              <a:spAutoFit/>
            </a:bodyPr>
            <a:lstStyle/>
            <a:p>
              <a:pPr algn="ctr"/>
              <a:r>
                <a:rPr lang="ja-JP" altLang="en-US" sz="1400" b="1" i="0" u="none" strike="noStrike" baseline="0" dirty="0">
                  <a:solidFill>
                    <a:schemeClr val="bg1"/>
                  </a:solidFill>
                  <a:latin typeface="メイリオ" panose="020B0604030504040204" pitchFamily="50" charset="-128"/>
                  <a:ea typeface="メイリオ" panose="020B0604030504040204" pitchFamily="50" charset="-128"/>
                </a:rPr>
                <a:t>購買</a:t>
              </a:r>
              <a:endParaRPr lang="en-US" altLang="ja-JP" sz="1400" b="1" i="0" u="none" strike="noStrike" baseline="0" dirty="0">
                <a:solidFill>
                  <a:schemeClr val="bg1"/>
                </a:solidFill>
                <a:latin typeface="メイリオ" panose="020B0604030504040204" pitchFamily="50" charset="-128"/>
                <a:ea typeface="メイリオ" panose="020B0604030504040204" pitchFamily="50" charset="-128"/>
              </a:endParaRPr>
            </a:p>
            <a:p>
              <a:pPr algn="ctr"/>
              <a:r>
                <a:rPr lang="ja-JP" altLang="en-US" sz="1400" b="1" i="0" u="none" strike="noStrike" baseline="0" dirty="0">
                  <a:solidFill>
                    <a:schemeClr val="bg1"/>
                  </a:solidFill>
                  <a:latin typeface="メイリオ" panose="020B0604030504040204" pitchFamily="50" charset="-128"/>
                  <a:ea typeface="メイリオ" panose="020B0604030504040204" pitchFamily="50" charset="-128"/>
                </a:rPr>
                <a:t>意向</a:t>
              </a:r>
            </a:p>
          </p:txBody>
        </p:sp>
      </p:grpSp>
      <p:grpSp>
        <p:nvGrpSpPr>
          <p:cNvPr id="66" name="グループ化 65">
            <a:extLst>
              <a:ext uri="{FF2B5EF4-FFF2-40B4-BE49-F238E27FC236}">
                <a16:creationId xmlns:a16="http://schemas.microsoft.com/office/drawing/2014/main" id="{D4F99108-2C62-65AE-84AE-8B722AB8DAB2}"/>
              </a:ext>
            </a:extLst>
          </p:cNvPr>
          <p:cNvGrpSpPr/>
          <p:nvPr/>
        </p:nvGrpSpPr>
        <p:grpSpPr>
          <a:xfrm>
            <a:off x="2644004" y="4744523"/>
            <a:ext cx="671120" cy="671120"/>
            <a:chOff x="1459684" y="4135772"/>
            <a:chExt cx="671120" cy="671120"/>
          </a:xfrm>
        </p:grpSpPr>
        <p:sp>
          <p:nvSpPr>
            <p:cNvPr id="67" name="楕円 66">
              <a:extLst>
                <a:ext uri="{FF2B5EF4-FFF2-40B4-BE49-F238E27FC236}">
                  <a16:creationId xmlns:a16="http://schemas.microsoft.com/office/drawing/2014/main" id="{E46D2C8D-D8C0-0077-A700-2EB3AE18C107}"/>
                </a:ext>
              </a:extLst>
            </p:cNvPr>
            <p:cNvSpPr/>
            <p:nvPr/>
          </p:nvSpPr>
          <p:spPr>
            <a:xfrm>
              <a:off x="1459684" y="4135772"/>
              <a:ext cx="671120" cy="671120"/>
            </a:xfrm>
            <a:prstGeom prst="ellipse">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8" name="テキスト ボックス 67">
              <a:extLst>
                <a:ext uri="{FF2B5EF4-FFF2-40B4-BE49-F238E27FC236}">
                  <a16:creationId xmlns:a16="http://schemas.microsoft.com/office/drawing/2014/main" id="{9F0AFD18-C632-3BCA-2DBE-378578BE7543}"/>
                </a:ext>
              </a:extLst>
            </p:cNvPr>
            <p:cNvSpPr txBox="1"/>
            <p:nvPr/>
          </p:nvSpPr>
          <p:spPr>
            <a:xfrm>
              <a:off x="1515466" y="4239724"/>
              <a:ext cx="543739" cy="523220"/>
            </a:xfrm>
            <a:prstGeom prst="rect">
              <a:avLst/>
            </a:prstGeom>
            <a:noFill/>
          </p:spPr>
          <p:txBody>
            <a:bodyPr wrap="none" rtlCol="0">
              <a:spAutoFit/>
            </a:bodyPr>
            <a:lstStyle/>
            <a:p>
              <a:pPr algn="ctr"/>
              <a:r>
                <a:rPr lang="ja-JP" altLang="en-US" sz="1400" b="1" i="0" u="none" strike="noStrike" baseline="0" dirty="0">
                  <a:solidFill>
                    <a:schemeClr val="bg1"/>
                  </a:solidFill>
                  <a:latin typeface="メイリオ" panose="020B0604030504040204" pitchFamily="50" charset="-128"/>
                  <a:ea typeface="メイリオ" panose="020B0604030504040204" pitchFamily="50" charset="-128"/>
                </a:rPr>
                <a:t>家族</a:t>
              </a:r>
              <a:endParaRPr lang="en-US" altLang="ja-JP" sz="1400" b="1" i="0" u="none" strike="noStrike" baseline="0" dirty="0">
                <a:solidFill>
                  <a:schemeClr val="bg1"/>
                </a:solidFill>
                <a:latin typeface="メイリオ" panose="020B0604030504040204" pitchFamily="50" charset="-128"/>
                <a:ea typeface="メイリオ" panose="020B0604030504040204" pitchFamily="50" charset="-128"/>
              </a:endParaRPr>
            </a:p>
            <a:p>
              <a:pPr algn="ctr"/>
              <a:r>
                <a:rPr lang="ja-JP" altLang="en-US" sz="1400" b="1" dirty="0">
                  <a:solidFill>
                    <a:schemeClr val="bg1"/>
                  </a:solidFill>
                  <a:latin typeface="メイリオ" panose="020B0604030504040204" pitchFamily="50" charset="-128"/>
                  <a:ea typeface="メイリオ" panose="020B0604030504040204" pitchFamily="50" charset="-128"/>
                </a:rPr>
                <a:t>構成</a:t>
              </a:r>
              <a:endParaRPr lang="ja-JP" altLang="en-US" sz="1400" b="1" i="0" u="none" strike="noStrike" baseline="0" dirty="0">
                <a:solidFill>
                  <a:schemeClr val="bg1"/>
                </a:solidFill>
                <a:latin typeface="メイリオ" panose="020B0604030504040204" pitchFamily="50" charset="-128"/>
                <a:ea typeface="メイリオ" panose="020B0604030504040204" pitchFamily="50" charset="-128"/>
              </a:endParaRPr>
            </a:p>
          </p:txBody>
        </p:sp>
      </p:grpSp>
      <p:grpSp>
        <p:nvGrpSpPr>
          <p:cNvPr id="69" name="グループ化 68">
            <a:extLst>
              <a:ext uri="{FF2B5EF4-FFF2-40B4-BE49-F238E27FC236}">
                <a16:creationId xmlns:a16="http://schemas.microsoft.com/office/drawing/2014/main" id="{7A837644-81CD-5C9A-3377-27F8048F3589}"/>
              </a:ext>
            </a:extLst>
          </p:cNvPr>
          <p:cNvGrpSpPr/>
          <p:nvPr/>
        </p:nvGrpSpPr>
        <p:grpSpPr>
          <a:xfrm>
            <a:off x="7910983" y="5540053"/>
            <a:ext cx="800219" cy="671120"/>
            <a:chOff x="1387226" y="4135772"/>
            <a:chExt cx="800219" cy="671120"/>
          </a:xfrm>
        </p:grpSpPr>
        <p:sp>
          <p:nvSpPr>
            <p:cNvPr id="70" name="楕円 69">
              <a:extLst>
                <a:ext uri="{FF2B5EF4-FFF2-40B4-BE49-F238E27FC236}">
                  <a16:creationId xmlns:a16="http://schemas.microsoft.com/office/drawing/2014/main" id="{C4257701-5336-47C9-E789-903CADF25B79}"/>
                </a:ext>
              </a:extLst>
            </p:cNvPr>
            <p:cNvSpPr/>
            <p:nvPr/>
          </p:nvSpPr>
          <p:spPr>
            <a:xfrm>
              <a:off x="1459684" y="4135772"/>
              <a:ext cx="671120" cy="671120"/>
            </a:xfrm>
            <a:prstGeom prst="ellipse">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1" name="テキスト ボックス 70">
              <a:extLst>
                <a:ext uri="{FF2B5EF4-FFF2-40B4-BE49-F238E27FC236}">
                  <a16:creationId xmlns:a16="http://schemas.microsoft.com/office/drawing/2014/main" id="{DA38BF9A-84DB-0067-4FF4-E1ECD71D2583}"/>
                </a:ext>
              </a:extLst>
            </p:cNvPr>
            <p:cNvSpPr txBox="1"/>
            <p:nvPr/>
          </p:nvSpPr>
          <p:spPr>
            <a:xfrm>
              <a:off x="1387226" y="4239724"/>
              <a:ext cx="800219" cy="461665"/>
            </a:xfrm>
            <a:prstGeom prst="rect">
              <a:avLst/>
            </a:prstGeom>
            <a:noFill/>
          </p:spPr>
          <p:txBody>
            <a:bodyPr wrap="none" rtlCol="0">
              <a:spAutoFit/>
            </a:bodyPr>
            <a:lstStyle/>
            <a:p>
              <a:pPr algn="ctr"/>
              <a:r>
                <a:rPr lang="ja-JP" altLang="en-US" sz="1200" b="1" i="0" u="none" strike="noStrike" baseline="0" dirty="0">
                  <a:solidFill>
                    <a:schemeClr val="bg1"/>
                  </a:solidFill>
                  <a:latin typeface="メイリオ" panose="020B0604030504040204" pitchFamily="50" charset="-128"/>
                  <a:ea typeface="メイリオ" panose="020B0604030504040204" pitchFamily="50" charset="-128"/>
                </a:rPr>
                <a:t>ライフ</a:t>
              </a:r>
              <a:endParaRPr lang="en-US" altLang="ja-JP" sz="1200" b="1" i="0" u="none" strike="noStrike" baseline="0" dirty="0">
                <a:solidFill>
                  <a:schemeClr val="bg1"/>
                </a:solidFill>
                <a:latin typeface="メイリオ" panose="020B0604030504040204" pitchFamily="50" charset="-128"/>
                <a:ea typeface="メイリオ" panose="020B0604030504040204" pitchFamily="50" charset="-128"/>
              </a:endParaRPr>
            </a:p>
            <a:p>
              <a:pPr algn="ctr"/>
              <a:r>
                <a:rPr lang="ja-JP" altLang="en-US" sz="1200" b="1" i="0" u="none" strike="noStrike" baseline="0" dirty="0">
                  <a:solidFill>
                    <a:schemeClr val="bg1"/>
                  </a:solidFill>
                  <a:latin typeface="メイリオ" panose="020B0604030504040204" pitchFamily="50" charset="-128"/>
                  <a:ea typeface="メイリオ" panose="020B0604030504040204" pitchFamily="50" charset="-128"/>
                </a:rPr>
                <a:t>イベント</a:t>
              </a:r>
            </a:p>
          </p:txBody>
        </p:sp>
      </p:grpSp>
      <p:sp>
        <p:nvSpPr>
          <p:cNvPr id="73" name="テキスト ボックス 72">
            <a:extLst>
              <a:ext uri="{FF2B5EF4-FFF2-40B4-BE49-F238E27FC236}">
                <a16:creationId xmlns:a16="http://schemas.microsoft.com/office/drawing/2014/main" id="{52313A89-EDC4-FAA1-9071-A9FAF3F5A492}"/>
              </a:ext>
            </a:extLst>
          </p:cNvPr>
          <p:cNvSpPr txBox="1"/>
          <p:nvPr/>
        </p:nvSpPr>
        <p:spPr>
          <a:xfrm>
            <a:off x="915179" y="3203547"/>
            <a:ext cx="3877985" cy="200055"/>
          </a:xfrm>
          <a:prstGeom prst="rect">
            <a:avLst/>
          </a:prstGeom>
          <a:noFill/>
        </p:spPr>
        <p:txBody>
          <a:bodyPr wrap="none" rtlCol="0">
            <a:spAutoFit/>
          </a:bodyPr>
          <a:lstStyle/>
          <a:p>
            <a:r>
              <a:rPr lang="en-US" altLang="ja-JP" sz="700" b="0" i="0" u="none" strike="noStrike" baseline="0" dirty="0">
                <a:solidFill>
                  <a:srgbClr val="000000"/>
                </a:solidFill>
                <a:latin typeface="メイリオ" panose="020B0604030504040204" pitchFamily="50" charset="-128"/>
                <a:ea typeface="メイリオ" panose="020B0604030504040204" pitchFamily="50" charset="-128"/>
              </a:rPr>
              <a:t>※1</a:t>
            </a:r>
            <a:r>
              <a:rPr lang="ja-JP" altLang="en-US" sz="700" b="0" i="0" u="none" strike="noStrike" baseline="0" dirty="0">
                <a:solidFill>
                  <a:srgbClr val="000000"/>
                </a:solidFill>
                <a:latin typeface="メイリオ" panose="020B0604030504040204" pitchFamily="50" charset="-128"/>
                <a:ea typeface="メイリオ" panose="020B0604030504040204" pitchFamily="50" charset="-128"/>
              </a:rPr>
              <a:t>自社調べ </a:t>
            </a:r>
            <a:r>
              <a:rPr lang="en-US" altLang="ja-JP" sz="700" b="0" i="0" u="none" strike="noStrike" baseline="0" dirty="0">
                <a:solidFill>
                  <a:srgbClr val="000000"/>
                </a:solidFill>
                <a:latin typeface="メイリオ" panose="020B0604030504040204" pitchFamily="50" charset="-128"/>
                <a:ea typeface="メイリオ" panose="020B0604030504040204" pitchFamily="50" charset="-128"/>
              </a:rPr>
              <a:t>LINE</a:t>
            </a:r>
            <a:r>
              <a:rPr lang="ja-JP" altLang="en-US" sz="700" b="0" i="0" u="none" strike="noStrike" baseline="0" dirty="0">
                <a:solidFill>
                  <a:srgbClr val="000000"/>
                </a:solidFill>
                <a:latin typeface="メイリオ" panose="020B0604030504040204" pitchFamily="50" charset="-128"/>
                <a:ea typeface="メイリオ" panose="020B0604030504040204" pitchFamily="50" charset="-128"/>
              </a:rPr>
              <a:t>アプリ 月間アクティブユーザー </a:t>
            </a:r>
            <a:r>
              <a:rPr lang="en-US" altLang="ja-JP" sz="700" b="0" i="0" u="none" strike="noStrike" baseline="0" dirty="0">
                <a:solidFill>
                  <a:srgbClr val="000000"/>
                </a:solidFill>
                <a:latin typeface="メイリオ" panose="020B0604030504040204" pitchFamily="50" charset="-128"/>
                <a:ea typeface="メイリオ" panose="020B0604030504040204" pitchFamily="50" charset="-128"/>
              </a:rPr>
              <a:t>2023</a:t>
            </a:r>
            <a:r>
              <a:rPr lang="ja-JP" altLang="en-US" sz="700" b="0" i="0" u="none" strike="noStrike" baseline="0" dirty="0">
                <a:solidFill>
                  <a:srgbClr val="000000"/>
                </a:solidFill>
                <a:latin typeface="メイリオ" panose="020B0604030504040204" pitchFamily="50" charset="-128"/>
                <a:ea typeface="メイリオ" panose="020B0604030504040204" pitchFamily="50" charset="-128"/>
              </a:rPr>
              <a:t>年</a:t>
            </a:r>
            <a:r>
              <a:rPr lang="en-US" altLang="ja-JP" sz="700" b="0" i="0" u="none" strike="noStrike" baseline="0" dirty="0">
                <a:solidFill>
                  <a:srgbClr val="000000"/>
                </a:solidFill>
                <a:latin typeface="メイリオ" panose="020B0604030504040204" pitchFamily="50" charset="-128"/>
                <a:ea typeface="メイリオ" panose="020B0604030504040204" pitchFamily="50" charset="-128"/>
              </a:rPr>
              <a:t>9</a:t>
            </a:r>
            <a:r>
              <a:rPr lang="ja-JP" altLang="en-US" sz="700" b="0" i="0" u="none" strike="noStrike" baseline="0" dirty="0">
                <a:solidFill>
                  <a:srgbClr val="000000"/>
                </a:solidFill>
                <a:latin typeface="メイリオ" panose="020B0604030504040204" pitchFamily="50" charset="-128"/>
                <a:ea typeface="メイリオ" panose="020B0604030504040204" pitchFamily="50" charset="-128"/>
              </a:rPr>
              <a:t>月末時点	</a:t>
            </a:r>
          </a:p>
        </p:txBody>
      </p:sp>
      <p:sp>
        <p:nvSpPr>
          <p:cNvPr id="74" name="テキスト ボックス 73">
            <a:extLst>
              <a:ext uri="{FF2B5EF4-FFF2-40B4-BE49-F238E27FC236}">
                <a16:creationId xmlns:a16="http://schemas.microsoft.com/office/drawing/2014/main" id="{DD719675-D30B-607D-5025-A9D87BBEE510}"/>
              </a:ext>
            </a:extLst>
          </p:cNvPr>
          <p:cNvSpPr txBox="1"/>
          <p:nvPr/>
        </p:nvSpPr>
        <p:spPr>
          <a:xfrm>
            <a:off x="4712779" y="2847466"/>
            <a:ext cx="330540" cy="200055"/>
          </a:xfrm>
          <a:prstGeom prst="rect">
            <a:avLst/>
          </a:prstGeom>
          <a:noFill/>
        </p:spPr>
        <p:txBody>
          <a:bodyPr wrap="none" rtlCol="0">
            <a:spAutoFit/>
          </a:bodyPr>
          <a:lstStyle/>
          <a:p>
            <a:r>
              <a:rPr lang="en-US" altLang="ja-JP" sz="700" b="0" i="0" u="none" strike="noStrike" baseline="0" dirty="0">
                <a:solidFill>
                  <a:srgbClr val="000000"/>
                </a:solidFill>
                <a:latin typeface="メイリオ" panose="020B0604030504040204" pitchFamily="50" charset="-128"/>
                <a:ea typeface="メイリオ" panose="020B0604030504040204" pitchFamily="50" charset="-128"/>
              </a:rPr>
              <a:t>※1</a:t>
            </a:r>
            <a:endParaRPr lang="ja-JP" altLang="en-US" sz="700" b="0" i="0" u="none" strike="noStrike" baseline="0" dirty="0">
              <a:solidFill>
                <a:srgbClr val="000000"/>
              </a:solidFill>
              <a:latin typeface="メイリオ" panose="020B0604030504040204" pitchFamily="50" charset="-128"/>
              <a:ea typeface="メイリオ" panose="020B0604030504040204" pitchFamily="50" charset="-128"/>
            </a:endParaRPr>
          </a:p>
        </p:txBody>
      </p:sp>
      <p:sp>
        <p:nvSpPr>
          <p:cNvPr id="75" name="テキスト ボックス 74">
            <a:extLst>
              <a:ext uri="{FF2B5EF4-FFF2-40B4-BE49-F238E27FC236}">
                <a16:creationId xmlns:a16="http://schemas.microsoft.com/office/drawing/2014/main" id="{3DB1A842-265B-7960-E2B4-252B243FA7AA}"/>
              </a:ext>
            </a:extLst>
          </p:cNvPr>
          <p:cNvSpPr txBox="1"/>
          <p:nvPr/>
        </p:nvSpPr>
        <p:spPr>
          <a:xfrm>
            <a:off x="10024751" y="2847466"/>
            <a:ext cx="330540" cy="200055"/>
          </a:xfrm>
          <a:prstGeom prst="rect">
            <a:avLst/>
          </a:prstGeom>
          <a:noFill/>
        </p:spPr>
        <p:txBody>
          <a:bodyPr wrap="none" rtlCol="0">
            <a:spAutoFit/>
          </a:bodyPr>
          <a:lstStyle/>
          <a:p>
            <a:r>
              <a:rPr lang="en-US" altLang="ja-JP" sz="700" b="0" i="0" u="none" strike="noStrike" baseline="0" dirty="0">
                <a:solidFill>
                  <a:srgbClr val="000000"/>
                </a:solidFill>
                <a:latin typeface="メイリオ" panose="020B0604030504040204" pitchFamily="50" charset="-128"/>
                <a:ea typeface="メイリオ" panose="020B0604030504040204" pitchFamily="50" charset="-128"/>
              </a:rPr>
              <a:t>※2</a:t>
            </a:r>
            <a:endParaRPr lang="ja-JP" altLang="en-US" sz="700" b="0" i="0" u="none" strike="noStrike" baseline="0" dirty="0">
              <a:solidFill>
                <a:srgbClr val="000000"/>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0112810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6252231-C56A-161F-A617-F3984B8F1EAE}"/>
              </a:ext>
            </a:extLst>
          </p:cNvPr>
          <p:cNvSpPr>
            <a:spLocks noGrp="1"/>
          </p:cNvSpPr>
          <p:nvPr>
            <p:ph type="body" sz="quarter" idx="12"/>
          </p:nvPr>
        </p:nvSpPr>
        <p:spPr>
          <a:xfrm>
            <a:off x="638931" y="75225"/>
            <a:ext cx="866756" cy="410840"/>
          </a:xfrm>
        </p:spPr>
        <p:txBody>
          <a:bodyPr/>
          <a:lstStyle/>
          <a:p>
            <a:pPr marL="0" indent="0">
              <a:buNone/>
            </a:pPr>
            <a:r>
              <a:rPr lang="en-US" altLang="ja-JP" dirty="0">
                <a:latin typeface="+mn-ea"/>
              </a:rPr>
              <a:t>LINE</a:t>
            </a:r>
            <a:r>
              <a:rPr lang="ja-JP" altLang="en-US" dirty="0">
                <a:latin typeface="+mn-ea"/>
              </a:rPr>
              <a:t>ヤフー特別企画の特長</a:t>
            </a:r>
            <a:endParaRPr kumimoji="1" lang="ja-JP" altLang="en-US" dirty="0">
              <a:latin typeface="+mn-ea"/>
            </a:endParaRPr>
          </a:p>
        </p:txBody>
      </p:sp>
      <p:pic>
        <p:nvPicPr>
          <p:cNvPr id="6" name="図プレースホルダー 8" descr="アイコン&#10;&#10;自動的に生成された説明">
            <a:extLst>
              <a:ext uri="{FF2B5EF4-FFF2-40B4-BE49-F238E27FC236}">
                <a16:creationId xmlns:a16="http://schemas.microsoft.com/office/drawing/2014/main" id="{868114DF-9B5C-9BB3-3B2A-6DC15807AF89}"/>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2" name="テキスト プレースホルダー 3">
            <a:extLst>
              <a:ext uri="{FF2B5EF4-FFF2-40B4-BE49-F238E27FC236}">
                <a16:creationId xmlns:a16="http://schemas.microsoft.com/office/drawing/2014/main" id="{E6C175AA-EE43-A9D5-BC69-FAD9D7E6D87C}"/>
              </a:ext>
            </a:extLst>
          </p:cNvPr>
          <p:cNvSpPr txBox="1">
            <a:spLocks/>
          </p:cNvSpPr>
          <p:nvPr/>
        </p:nvSpPr>
        <p:spPr>
          <a:xfrm>
            <a:off x="1785348" y="19133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dirty="0">
                <a:solidFill>
                  <a:srgbClr val="00003E"/>
                </a:solidFill>
                <a:latin typeface="メイリオ" panose="020B0604030504040204" pitchFamily="50" charset="-128"/>
                <a:ea typeface="メイリオ" panose="020B0604030504040204" pitchFamily="50" charset="-128"/>
              </a:rPr>
              <a:t>情報源としての信用基盤</a:t>
            </a:r>
            <a:endPar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endParaRPr>
          </a:p>
        </p:txBody>
      </p:sp>
      <p:sp>
        <p:nvSpPr>
          <p:cNvPr id="104" name="角丸四角形 29">
            <a:extLst>
              <a:ext uri="{FF2B5EF4-FFF2-40B4-BE49-F238E27FC236}">
                <a16:creationId xmlns:a16="http://schemas.microsoft.com/office/drawing/2014/main" id="{A0FA62B7-F8B1-B2BF-9390-697EF5A30439}"/>
              </a:ext>
            </a:extLst>
          </p:cNvPr>
          <p:cNvSpPr/>
          <p:nvPr/>
        </p:nvSpPr>
        <p:spPr>
          <a:xfrm>
            <a:off x="1579785" y="3012515"/>
            <a:ext cx="1785169" cy="849197"/>
          </a:xfrm>
          <a:prstGeom prst="roundRect">
            <a:avLst>
              <a:gd name="adj" fmla="val 15400"/>
            </a:avLst>
          </a:prstGeom>
          <a:solidFill>
            <a:srgbClr val="FCEDED"/>
          </a:solidFill>
        </p:spPr>
        <p:txBody>
          <a:bodyPr wrap="square"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rPr>
              <a:t>必要な情報源</a:t>
            </a:r>
            <a:br>
              <a:rPr kumimoji="0" lang="en-US" altLang="ja-JP" sz="22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rPr>
            </a:br>
            <a:r>
              <a:rPr kumimoji="0" lang="ja-JP" altLang="en-US" sz="1400" b="0"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rPr>
              <a:t>だと思う</a:t>
            </a:r>
          </a:p>
        </p:txBody>
      </p:sp>
      <p:grpSp>
        <p:nvGrpSpPr>
          <p:cNvPr id="105" name="グループ化 104">
            <a:extLst>
              <a:ext uri="{FF2B5EF4-FFF2-40B4-BE49-F238E27FC236}">
                <a16:creationId xmlns:a16="http://schemas.microsoft.com/office/drawing/2014/main" id="{AB098E9D-00F8-EC59-2D05-A8544D10B7A2}"/>
              </a:ext>
            </a:extLst>
          </p:cNvPr>
          <p:cNvGrpSpPr/>
          <p:nvPr/>
        </p:nvGrpSpPr>
        <p:grpSpPr>
          <a:xfrm>
            <a:off x="1810936" y="3556403"/>
            <a:ext cx="1405987" cy="923330"/>
            <a:chOff x="1863311" y="5716591"/>
            <a:chExt cx="1405987" cy="923330"/>
          </a:xfrm>
        </p:grpSpPr>
        <p:sp>
          <p:nvSpPr>
            <p:cNvPr id="106" name="正方形/長方形 105">
              <a:extLst>
                <a:ext uri="{FF2B5EF4-FFF2-40B4-BE49-F238E27FC236}">
                  <a16:creationId xmlns:a16="http://schemas.microsoft.com/office/drawing/2014/main" id="{CBC555A2-2E43-A8BC-579C-317780D69E28}"/>
                </a:ext>
              </a:extLst>
            </p:cNvPr>
            <p:cNvSpPr/>
            <p:nvPr/>
          </p:nvSpPr>
          <p:spPr>
            <a:xfrm>
              <a:off x="2663120" y="6147274"/>
              <a:ext cx="385042" cy="369332"/>
            </a:xfrm>
            <a:prstGeom prst="rect">
              <a:avLst/>
            </a:prstGeom>
          </p:spPr>
          <p:txBody>
            <a:bodyPr wrap="none">
              <a:spAutoFit/>
            </a:bodyPr>
            <a:lstStyle/>
            <a:p>
              <a:pPr eaLnBrk="1" fontAlgn="auto" hangingPunct="1">
                <a:spcBef>
                  <a:spcPts val="0"/>
                </a:spcBef>
                <a:spcAft>
                  <a:spcPts val="0"/>
                </a:spcAft>
              </a:pPr>
              <a:r>
                <a:rPr lang="en-US" altLang="ja-JP" b="1" dirty="0">
                  <a:solidFill>
                    <a:srgbClr val="C9002B"/>
                  </a:solidFill>
                  <a:latin typeface="Segoe UI" panose="020B0502040204020203" pitchFamily="34" charset="0"/>
                  <a:ea typeface="メイリオ" panose="020B0604030504040204" pitchFamily="50" charset="-128"/>
                  <a:cs typeface="Segoe UI" panose="020B0502040204020203" pitchFamily="34" charset="0"/>
                </a:rPr>
                <a:t>%</a:t>
              </a:r>
              <a:endParaRPr lang="ja-JP" altLang="en-US" b="1" dirty="0">
                <a:solidFill>
                  <a:srgbClr val="C9002B"/>
                </a:solidFill>
                <a:latin typeface="Segoe UI" panose="020B0502040204020203" pitchFamily="34" charset="0"/>
                <a:ea typeface="メイリオ" panose="020B0604030504040204" pitchFamily="50" charset="-128"/>
                <a:cs typeface="Segoe UI" panose="020B0502040204020203" pitchFamily="34" charset="0"/>
              </a:endParaRPr>
            </a:p>
          </p:txBody>
        </p:sp>
        <p:sp>
          <p:nvSpPr>
            <p:cNvPr id="107" name="テキスト プレースホルダー 2">
              <a:extLst>
                <a:ext uri="{FF2B5EF4-FFF2-40B4-BE49-F238E27FC236}">
                  <a16:creationId xmlns:a16="http://schemas.microsoft.com/office/drawing/2014/main" id="{B0EAD71A-CFE8-A2A8-A1FC-7A1577DAD009}"/>
                </a:ext>
              </a:extLst>
            </p:cNvPr>
            <p:cNvSpPr txBox="1">
              <a:spLocks/>
            </p:cNvSpPr>
            <p:nvPr/>
          </p:nvSpPr>
          <p:spPr>
            <a:xfrm>
              <a:off x="1863311" y="5716591"/>
              <a:ext cx="941283" cy="923330"/>
            </a:xfrm>
            <a:prstGeom prst="rect">
              <a:avLst/>
            </a:prstGeom>
          </p:spPr>
          <p:txBody>
            <a:bodyPr vert="horz" wrap="none" lIns="91440" tIns="45720" rIns="91440" bIns="45720" rtlCol="0" anchor="ctr">
              <a:spAutoFit/>
            </a:bodyPr>
            <a:lstStyle>
              <a:lvl1pPr marL="0" indent="0" algn="l" defTabSz="914423" rtl="0" eaLnBrk="1" latinLnBrk="0" hangingPunct="1">
                <a:spcBef>
                  <a:spcPct val="20000"/>
                </a:spcBef>
                <a:buFont typeface="Arial" pitchFamily="34" charset="0"/>
                <a:buNone/>
                <a:defRPr kumimoji="1" sz="2800" kern="1200">
                  <a:solidFill>
                    <a:schemeClr val="tx1"/>
                  </a:solidFill>
                  <a:latin typeface="+mj-ea"/>
                  <a:ea typeface="+mj-ea"/>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fontAlgn="auto">
                <a:spcAft>
                  <a:spcPts val="0"/>
                </a:spcAft>
              </a:pPr>
              <a:r>
                <a:rPr lang="en-US" altLang="ja-JP" sz="5400" b="1" spc="-150" dirty="0">
                  <a:solidFill>
                    <a:srgbClr val="C9002B"/>
                  </a:solidFill>
                  <a:latin typeface="Segoe UI" panose="020B0502040204020203" pitchFamily="34" charset="0"/>
                  <a:cs typeface="Segoe UI" panose="020B0502040204020203" pitchFamily="34" charset="0"/>
                </a:rPr>
                <a:t>74</a:t>
              </a:r>
              <a:endParaRPr lang="ja-JP" altLang="en-US" sz="5400" b="1" dirty="0">
                <a:solidFill>
                  <a:srgbClr val="C9002B"/>
                </a:solidFill>
                <a:latin typeface="Segoe UI" panose="020B0502040204020203" pitchFamily="34" charset="0"/>
                <a:cs typeface="Segoe UI" panose="020B0502040204020203" pitchFamily="34" charset="0"/>
              </a:endParaRPr>
            </a:p>
          </p:txBody>
        </p:sp>
        <p:sp>
          <p:nvSpPr>
            <p:cNvPr id="108" name="正方形/長方形 107">
              <a:extLst>
                <a:ext uri="{FF2B5EF4-FFF2-40B4-BE49-F238E27FC236}">
                  <a16:creationId xmlns:a16="http://schemas.microsoft.com/office/drawing/2014/main" id="{659D2149-AF46-B8D8-B626-07056A94724E}"/>
                </a:ext>
              </a:extLst>
            </p:cNvPr>
            <p:cNvSpPr/>
            <p:nvPr/>
          </p:nvSpPr>
          <p:spPr>
            <a:xfrm>
              <a:off x="2897080" y="6263213"/>
              <a:ext cx="372218" cy="230832"/>
            </a:xfrm>
            <a:prstGeom prst="rect">
              <a:avLst/>
            </a:prstGeom>
          </p:spPr>
          <p:txBody>
            <a:bodyPr wrap="none">
              <a:spAutoFit/>
            </a:bodyPr>
            <a:lstStyle/>
            <a:p>
              <a:pPr algn="ctr" eaLnBrk="1" fontAlgn="auto" hangingPunct="1">
                <a:spcBef>
                  <a:spcPts val="0"/>
                </a:spcBef>
                <a:spcAft>
                  <a:spcPts val="0"/>
                </a:spcAft>
              </a:pPr>
              <a:r>
                <a:rPr lang="en-US" altLang="ja-JP" sz="900" dirty="0">
                  <a:solidFill>
                    <a:srgbClr val="545454"/>
                  </a:solidFill>
                  <a:latin typeface="Meiryo" panose="020B0604030504040204" pitchFamily="34" charset="-128"/>
                  <a:ea typeface="Meiryo" panose="020B0604030504040204" pitchFamily="34" charset="-128"/>
                </a:rPr>
                <a:t>※2</a:t>
              </a:r>
              <a:endParaRPr lang="ja-JP" altLang="en-US" sz="900" dirty="0">
                <a:solidFill>
                  <a:srgbClr val="545454"/>
                </a:solidFill>
                <a:latin typeface="Meiryo" panose="020B0604030504040204" pitchFamily="34" charset="-128"/>
                <a:ea typeface="Meiryo" panose="020B0604030504040204" pitchFamily="34" charset="-128"/>
              </a:endParaRPr>
            </a:p>
          </p:txBody>
        </p:sp>
      </p:grpSp>
      <p:sp>
        <p:nvSpPr>
          <p:cNvPr id="109" name="三角形 44">
            <a:extLst>
              <a:ext uri="{FF2B5EF4-FFF2-40B4-BE49-F238E27FC236}">
                <a16:creationId xmlns:a16="http://schemas.microsoft.com/office/drawing/2014/main" id="{68362E14-0502-138F-019E-BF08E1AC15B5}"/>
              </a:ext>
            </a:extLst>
          </p:cNvPr>
          <p:cNvSpPr/>
          <p:nvPr/>
        </p:nvSpPr>
        <p:spPr>
          <a:xfrm rot="16200000">
            <a:off x="1472757" y="3229095"/>
            <a:ext cx="141530" cy="190015"/>
          </a:xfrm>
          <a:prstGeom prst="triangle">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10" name="角丸四角形 46">
            <a:extLst>
              <a:ext uri="{FF2B5EF4-FFF2-40B4-BE49-F238E27FC236}">
                <a16:creationId xmlns:a16="http://schemas.microsoft.com/office/drawing/2014/main" id="{1CA8D71F-930E-1069-029E-71F79887DEE3}"/>
              </a:ext>
            </a:extLst>
          </p:cNvPr>
          <p:cNvSpPr/>
          <p:nvPr/>
        </p:nvSpPr>
        <p:spPr>
          <a:xfrm>
            <a:off x="8283816" y="4090890"/>
            <a:ext cx="2127660" cy="919539"/>
          </a:xfrm>
          <a:prstGeom prst="roundRect">
            <a:avLst>
              <a:gd name="adj" fmla="val 15400"/>
            </a:avLst>
          </a:prstGeom>
          <a:solidFill>
            <a:srgbClr val="FCEDED"/>
          </a:solidFill>
          <a:ln w="25400">
            <a:solidFill>
              <a:srgbClr val="FFFFFF"/>
            </a:solidFill>
          </a:ln>
        </p:spPr>
        <p:txBody>
          <a:bodyPr wrap="square"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600" b="1" i="0" u="none" strike="noStrike" kern="0" cap="none" spc="0" normalizeH="0" baseline="0" noProof="0">
                <a:ln>
                  <a:noFill/>
                </a:ln>
                <a:solidFill>
                  <a:srgbClr val="545454"/>
                </a:solidFill>
                <a:effectLst/>
                <a:uLnTx/>
                <a:uFillTx/>
                <a:latin typeface="メイリオ" panose="020B0604030504040204" pitchFamily="50" charset="-128"/>
                <a:ea typeface="メイリオ" panose="020B0604030504040204" pitchFamily="50" charset="-128"/>
              </a:rPr>
              <a:t>世の中ゴトの情報</a:t>
            </a:r>
            <a:r>
              <a:rPr kumimoji="0" lang="ja-JP" altLang="en-US" sz="1400" b="0" i="0" u="none" strike="noStrike" kern="0" cap="none" spc="0" normalizeH="0" baseline="0" noProof="0">
                <a:ln>
                  <a:noFill/>
                </a:ln>
                <a:solidFill>
                  <a:srgbClr val="545454"/>
                </a:solidFill>
                <a:effectLst/>
                <a:uLnTx/>
                <a:uFillTx/>
                <a:latin typeface="メイリオ" panose="020B0604030504040204" pitchFamily="50" charset="-128"/>
                <a:ea typeface="メイリオ" panose="020B0604030504040204" pitchFamily="50" charset="-128"/>
              </a:rPr>
              <a:t>を求めて利用する</a:t>
            </a:r>
            <a:endParaRPr kumimoji="0" lang="ja-JP" altLang="en-US" sz="1400" b="0"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endParaRPr>
          </a:p>
        </p:txBody>
      </p:sp>
      <p:sp>
        <p:nvSpPr>
          <p:cNvPr id="111" name="三角形 48">
            <a:extLst>
              <a:ext uri="{FF2B5EF4-FFF2-40B4-BE49-F238E27FC236}">
                <a16:creationId xmlns:a16="http://schemas.microsoft.com/office/drawing/2014/main" id="{A3F8C06C-3B9B-CDE7-ABDC-A1C83724B43F}"/>
              </a:ext>
            </a:extLst>
          </p:cNvPr>
          <p:cNvSpPr/>
          <p:nvPr/>
        </p:nvSpPr>
        <p:spPr>
          <a:xfrm rot="5400000">
            <a:off x="10384587" y="4291816"/>
            <a:ext cx="141530" cy="190015"/>
          </a:xfrm>
          <a:prstGeom prst="triangle">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nvGrpSpPr>
          <p:cNvPr id="112" name="グループ化 111">
            <a:extLst>
              <a:ext uri="{FF2B5EF4-FFF2-40B4-BE49-F238E27FC236}">
                <a16:creationId xmlns:a16="http://schemas.microsoft.com/office/drawing/2014/main" id="{CBC88F19-E699-253F-EFDF-38ADED1CB12C}"/>
              </a:ext>
            </a:extLst>
          </p:cNvPr>
          <p:cNvGrpSpPr/>
          <p:nvPr/>
        </p:nvGrpSpPr>
        <p:grpSpPr>
          <a:xfrm>
            <a:off x="9018523" y="4675739"/>
            <a:ext cx="1409193" cy="923330"/>
            <a:chOff x="1863311" y="5716591"/>
            <a:chExt cx="1409193" cy="923330"/>
          </a:xfrm>
        </p:grpSpPr>
        <p:sp>
          <p:nvSpPr>
            <p:cNvPr id="113" name="正方形/長方形 112">
              <a:extLst>
                <a:ext uri="{FF2B5EF4-FFF2-40B4-BE49-F238E27FC236}">
                  <a16:creationId xmlns:a16="http://schemas.microsoft.com/office/drawing/2014/main" id="{F2F67F84-B471-A656-ACC1-A84B5C4024C8}"/>
                </a:ext>
              </a:extLst>
            </p:cNvPr>
            <p:cNvSpPr/>
            <p:nvPr/>
          </p:nvSpPr>
          <p:spPr>
            <a:xfrm>
              <a:off x="2663120" y="6147274"/>
              <a:ext cx="385042" cy="369332"/>
            </a:xfrm>
            <a:prstGeom prst="rect">
              <a:avLst/>
            </a:prstGeom>
          </p:spPr>
          <p:txBody>
            <a:bodyPr wrap="none">
              <a:spAutoFit/>
            </a:bodyPr>
            <a:lstStyle/>
            <a:p>
              <a:pPr eaLnBrk="1" fontAlgn="auto" hangingPunct="1">
                <a:spcBef>
                  <a:spcPts val="0"/>
                </a:spcBef>
                <a:spcAft>
                  <a:spcPts val="0"/>
                </a:spcAft>
              </a:pPr>
              <a:r>
                <a:rPr lang="en-US" altLang="ja-JP" b="1" dirty="0">
                  <a:solidFill>
                    <a:srgbClr val="C9002B"/>
                  </a:solidFill>
                  <a:latin typeface="Segoe UI" panose="020B0502040204020203" pitchFamily="34" charset="0"/>
                  <a:ea typeface="メイリオ" panose="020B0604030504040204" pitchFamily="50" charset="-128"/>
                  <a:cs typeface="Segoe UI" panose="020B0502040204020203" pitchFamily="34" charset="0"/>
                </a:rPr>
                <a:t>%</a:t>
              </a:r>
              <a:endParaRPr lang="ja-JP" altLang="en-US" b="1" dirty="0">
                <a:solidFill>
                  <a:srgbClr val="C9002B"/>
                </a:solidFill>
                <a:latin typeface="Segoe UI" panose="020B0502040204020203" pitchFamily="34" charset="0"/>
                <a:ea typeface="メイリオ" panose="020B0604030504040204" pitchFamily="50" charset="-128"/>
                <a:cs typeface="Segoe UI" panose="020B0502040204020203" pitchFamily="34" charset="0"/>
              </a:endParaRPr>
            </a:p>
          </p:txBody>
        </p:sp>
        <p:sp>
          <p:nvSpPr>
            <p:cNvPr id="114" name="テキスト プレースホルダー 2">
              <a:extLst>
                <a:ext uri="{FF2B5EF4-FFF2-40B4-BE49-F238E27FC236}">
                  <a16:creationId xmlns:a16="http://schemas.microsoft.com/office/drawing/2014/main" id="{B34627FE-7A35-FAF2-86B0-06B66BCB0EB1}"/>
                </a:ext>
              </a:extLst>
            </p:cNvPr>
            <p:cNvSpPr txBox="1">
              <a:spLocks/>
            </p:cNvSpPr>
            <p:nvPr/>
          </p:nvSpPr>
          <p:spPr>
            <a:xfrm>
              <a:off x="1863311" y="5716591"/>
              <a:ext cx="941283" cy="923330"/>
            </a:xfrm>
            <a:prstGeom prst="rect">
              <a:avLst/>
            </a:prstGeom>
            <a:ln>
              <a:noFill/>
            </a:ln>
          </p:spPr>
          <p:txBody>
            <a:bodyPr vert="horz" wrap="none" lIns="91440" tIns="45720" rIns="91440" bIns="45720" rtlCol="0" anchor="ctr">
              <a:spAutoFit/>
            </a:bodyPr>
            <a:lstStyle>
              <a:lvl1pPr marL="0" indent="0" algn="l" defTabSz="914423" rtl="0" eaLnBrk="1" latinLnBrk="0" hangingPunct="1">
                <a:spcBef>
                  <a:spcPct val="20000"/>
                </a:spcBef>
                <a:buFont typeface="Arial" pitchFamily="34" charset="0"/>
                <a:buNone/>
                <a:defRPr kumimoji="1" sz="2800" kern="1200">
                  <a:solidFill>
                    <a:schemeClr val="tx1"/>
                  </a:solidFill>
                  <a:latin typeface="+mj-ea"/>
                  <a:ea typeface="+mj-ea"/>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fontAlgn="auto">
                <a:spcAft>
                  <a:spcPts val="0"/>
                </a:spcAft>
              </a:pPr>
              <a:r>
                <a:rPr lang="en-US" altLang="ja-JP" sz="5400" b="1" spc="-150" dirty="0">
                  <a:solidFill>
                    <a:srgbClr val="C9002B"/>
                  </a:solidFill>
                  <a:latin typeface="Segoe UI" panose="020B0502040204020203" pitchFamily="34" charset="0"/>
                  <a:cs typeface="Segoe UI" panose="020B0502040204020203" pitchFamily="34" charset="0"/>
                </a:rPr>
                <a:t>73</a:t>
              </a:r>
              <a:endParaRPr lang="ja-JP" altLang="en-US" sz="5400" b="1" dirty="0">
                <a:solidFill>
                  <a:srgbClr val="C9002B"/>
                </a:solidFill>
                <a:latin typeface="Segoe UI" panose="020B0502040204020203" pitchFamily="34" charset="0"/>
                <a:cs typeface="Segoe UI" panose="020B0502040204020203" pitchFamily="34" charset="0"/>
              </a:endParaRPr>
            </a:p>
          </p:txBody>
        </p:sp>
        <p:sp>
          <p:nvSpPr>
            <p:cNvPr id="115" name="正方形/長方形 114">
              <a:extLst>
                <a:ext uri="{FF2B5EF4-FFF2-40B4-BE49-F238E27FC236}">
                  <a16:creationId xmlns:a16="http://schemas.microsoft.com/office/drawing/2014/main" id="{B6A0100F-2C24-D524-2531-979F45CBB970}"/>
                </a:ext>
              </a:extLst>
            </p:cNvPr>
            <p:cNvSpPr/>
            <p:nvPr/>
          </p:nvSpPr>
          <p:spPr>
            <a:xfrm>
              <a:off x="2893874" y="6263213"/>
              <a:ext cx="378630" cy="230832"/>
            </a:xfrm>
            <a:prstGeom prst="rect">
              <a:avLst/>
            </a:prstGeom>
          </p:spPr>
          <p:txBody>
            <a:bodyPr wrap="none">
              <a:spAutoFit/>
            </a:bodyPr>
            <a:lstStyle/>
            <a:p>
              <a:pPr algn="ctr" eaLnBrk="1" fontAlgn="auto" hangingPunct="1">
                <a:spcBef>
                  <a:spcPts val="0"/>
                </a:spcBef>
                <a:spcAft>
                  <a:spcPts val="0"/>
                </a:spcAft>
              </a:pPr>
              <a:r>
                <a:rPr lang="en-US" altLang="ja-JP" sz="900" dirty="0">
                  <a:solidFill>
                    <a:srgbClr val="545454"/>
                  </a:solidFill>
                  <a:latin typeface="Meiryo" panose="020B0604030504040204" pitchFamily="34" charset="-128"/>
                  <a:ea typeface="Meiryo" panose="020B0604030504040204" pitchFamily="34" charset="-128"/>
                </a:rPr>
                <a:t>※3</a:t>
              </a:r>
              <a:endParaRPr lang="ja-JP" altLang="en-US" sz="900" dirty="0">
                <a:solidFill>
                  <a:srgbClr val="545454"/>
                </a:solidFill>
                <a:latin typeface="Meiryo" panose="020B0604030504040204" pitchFamily="34" charset="-128"/>
                <a:ea typeface="Meiryo" panose="020B0604030504040204" pitchFamily="34" charset="-128"/>
              </a:endParaRPr>
            </a:p>
          </p:txBody>
        </p:sp>
      </p:grpSp>
      <p:sp>
        <p:nvSpPr>
          <p:cNvPr id="117" name="正方形/長方形 116">
            <a:extLst>
              <a:ext uri="{FF2B5EF4-FFF2-40B4-BE49-F238E27FC236}">
                <a16:creationId xmlns:a16="http://schemas.microsoft.com/office/drawing/2014/main" id="{43A1CE22-7CFC-16CB-057F-A0B2761409D1}"/>
              </a:ext>
            </a:extLst>
          </p:cNvPr>
          <p:cNvSpPr/>
          <p:nvPr/>
        </p:nvSpPr>
        <p:spPr>
          <a:xfrm>
            <a:off x="2520783" y="6097602"/>
            <a:ext cx="7167211" cy="492443"/>
          </a:xfrm>
          <a:prstGeom prst="rect">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eaLnBrk="1" fontAlgn="auto" hangingPunct="1">
              <a:spcBef>
                <a:spcPts val="0"/>
              </a:spcBef>
              <a:spcAft>
                <a:spcPts val="0"/>
              </a:spcAft>
              <a:defRPr/>
            </a:pPr>
            <a:r>
              <a:rPr kumimoji="0" lang="en-US" altLang="ja-JP" sz="800" kern="0" dirty="0">
                <a:solidFill>
                  <a:srgbClr val="545454"/>
                </a:solidFill>
                <a:latin typeface="メイリオ" panose="020B0604030504040204" pitchFamily="50" charset="-128"/>
                <a:ea typeface="メイリオ" panose="020B0604030504040204" pitchFamily="50" charset="-128"/>
                <a:cs typeface="Calibri" panose="020F0502020204030204"/>
              </a:rPr>
              <a:t>※1.</a:t>
            </a:r>
            <a:r>
              <a:rPr kumimoji="0" lang="ja-JP" altLang="en-US" sz="800" kern="0" dirty="0">
                <a:solidFill>
                  <a:srgbClr val="545454"/>
                </a:solidFill>
                <a:latin typeface="メイリオ" panose="020B0604030504040204" pitchFamily="50" charset="-128"/>
                <a:ea typeface="メイリオ" panose="020B0604030504040204" pitchFamily="50" charset="-128"/>
                <a:cs typeface="Calibri" panose="020F0502020204030204"/>
              </a:rPr>
              <a:t>公共性・信頼性を感じるニュース記事や情報を掲載していると思うメディアを</a:t>
            </a:r>
            <a:r>
              <a:rPr kumimoji="0" lang="en-US" altLang="ja-JP" sz="800" kern="0" dirty="0">
                <a:solidFill>
                  <a:srgbClr val="545454"/>
                </a:solidFill>
                <a:latin typeface="メイリオ" panose="020B0604030504040204" pitchFamily="50" charset="-128"/>
                <a:ea typeface="メイリオ" panose="020B0604030504040204" pitchFamily="50" charset="-128"/>
                <a:cs typeface="Calibri" panose="020F0502020204030204"/>
              </a:rPr>
              <a:t>3</a:t>
            </a:r>
            <a:r>
              <a:rPr kumimoji="0" lang="ja-JP" altLang="en-US" sz="800" kern="0" dirty="0">
                <a:solidFill>
                  <a:srgbClr val="545454"/>
                </a:solidFill>
                <a:latin typeface="メイリオ" panose="020B0604030504040204" pitchFamily="50" charset="-128"/>
                <a:ea typeface="メイリオ" panose="020B0604030504040204" pitchFamily="50" charset="-128"/>
                <a:cs typeface="Calibri" panose="020F0502020204030204"/>
              </a:rPr>
              <a:t>位までお選びください。</a:t>
            </a:r>
            <a:r>
              <a:rPr kumimoji="0" lang="en-US" altLang="ja-JP" sz="800" kern="0" dirty="0">
                <a:solidFill>
                  <a:srgbClr val="545454"/>
                </a:solidFill>
                <a:latin typeface="メイリオ" panose="020B0604030504040204" pitchFamily="50" charset="-128"/>
                <a:ea typeface="メイリオ" panose="020B0604030504040204" pitchFamily="50" charset="-128"/>
                <a:cs typeface="Calibri" panose="020F0502020204030204"/>
              </a:rPr>
              <a:t>1</a:t>
            </a:r>
            <a:r>
              <a:rPr kumimoji="0" lang="ja-JP" altLang="en-US" sz="800" kern="0" dirty="0">
                <a:solidFill>
                  <a:srgbClr val="545454"/>
                </a:solidFill>
                <a:latin typeface="メイリオ" panose="020B0604030504040204" pitchFamily="50" charset="-128"/>
                <a:ea typeface="メイリオ" panose="020B0604030504040204" pitchFamily="50" charset="-128"/>
                <a:cs typeface="Calibri" panose="020F0502020204030204"/>
              </a:rPr>
              <a:t>位～</a:t>
            </a:r>
            <a:r>
              <a:rPr kumimoji="0" lang="en-US" altLang="ja-JP" sz="800" kern="0" dirty="0">
                <a:solidFill>
                  <a:srgbClr val="545454"/>
                </a:solidFill>
                <a:latin typeface="メイリオ" panose="020B0604030504040204" pitchFamily="50" charset="-128"/>
                <a:ea typeface="メイリオ" panose="020B0604030504040204" pitchFamily="50" charset="-128"/>
                <a:cs typeface="Calibri" panose="020F0502020204030204"/>
              </a:rPr>
              <a:t>3</a:t>
            </a:r>
            <a:r>
              <a:rPr kumimoji="0" lang="ja-JP" altLang="en-US" sz="800" kern="0" dirty="0">
                <a:solidFill>
                  <a:srgbClr val="545454"/>
                </a:solidFill>
                <a:latin typeface="メイリオ" panose="020B0604030504040204" pitchFamily="50" charset="-128"/>
                <a:ea typeface="メイリオ" panose="020B0604030504040204" pitchFamily="50" charset="-128"/>
                <a:cs typeface="Calibri" panose="020F0502020204030204"/>
              </a:rPr>
              <a:t>位までの合算</a:t>
            </a:r>
            <a:r>
              <a:rPr kumimoji="0" lang="en-US" altLang="ja-JP" sz="800" kern="0" dirty="0">
                <a:solidFill>
                  <a:srgbClr val="545454"/>
                </a:solidFill>
                <a:latin typeface="メイリオ" panose="020B0604030504040204" pitchFamily="50" charset="-128"/>
                <a:ea typeface="メイリオ" panose="020B0604030504040204" pitchFamily="50" charset="-128"/>
                <a:cs typeface="Calibri" panose="020F0502020204030204"/>
              </a:rPr>
              <a:t> </a:t>
            </a:r>
            <a:endParaRPr kumimoji="0" lang="en" altLang="ja-JP" sz="800" kern="0" dirty="0">
              <a:solidFill>
                <a:srgbClr val="545454"/>
              </a:solidFill>
              <a:latin typeface="メイリオ" panose="020B0604030504040204" pitchFamily="50" charset="-128"/>
              <a:ea typeface="メイリオ" panose="020B0604030504040204" pitchFamily="50" charset="-128"/>
              <a:cs typeface="Calibri" panose="020F0502020204030204"/>
            </a:endParaRPr>
          </a:p>
          <a:p>
            <a:pPr eaLnBrk="1" fontAlgn="auto" hangingPunct="1">
              <a:spcBef>
                <a:spcPts val="0"/>
              </a:spcBef>
              <a:spcAft>
                <a:spcPts val="0"/>
              </a:spcAft>
              <a:defRPr/>
            </a:pPr>
            <a:r>
              <a:rPr kumimoji="0" lang="en" altLang="ja-JP" sz="800" kern="0" dirty="0">
                <a:solidFill>
                  <a:srgbClr val="545454"/>
                </a:solidFill>
                <a:latin typeface="メイリオ" panose="020B0604030504040204" pitchFamily="50" charset="-128"/>
                <a:ea typeface="メイリオ" panose="020B0604030504040204" pitchFamily="50" charset="-128"/>
                <a:cs typeface="Calibri" panose="020F0502020204030204"/>
              </a:rPr>
              <a:t>※2.</a:t>
            </a:r>
            <a:r>
              <a:rPr kumimoji="0" lang="ja-JP" altLang="en-US" sz="800" kern="0" dirty="0">
                <a:solidFill>
                  <a:srgbClr val="545454"/>
                </a:solidFill>
                <a:latin typeface="メイリオ" panose="020B0604030504040204" pitchFamily="50" charset="-128"/>
                <a:ea typeface="メイリオ" panose="020B0604030504040204" pitchFamily="50" charset="-128"/>
                <a:cs typeface="Calibri" panose="020F0502020204030204"/>
              </a:rPr>
              <a:t>情報源としてのメディアをどの程度必要としていますか。「必要である」「やや必要である」の回答を合算。</a:t>
            </a:r>
          </a:p>
          <a:p>
            <a:pPr eaLnBrk="1" fontAlgn="auto" hangingPunct="1">
              <a:spcBef>
                <a:spcPts val="0"/>
              </a:spcBef>
              <a:spcAft>
                <a:spcPts val="0"/>
              </a:spcAft>
              <a:defRPr/>
            </a:pPr>
            <a:r>
              <a:rPr kumimoji="0" lang="en-US" altLang="ja-JP" sz="800" kern="0" dirty="0">
                <a:solidFill>
                  <a:srgbClr val="545454"/>
                </a:solidFill>
                <a:latin typeface="メイリオ" panose="020B0604030504040204" pitchFamily="50" charset="-128"/>
                <a:ea typeface="メイリオ" panose="020B0604030504040204" pitchFamily="50" charset="-128"/>
                <a:cs typeface="Calibri" panose="020F0502020204030204"/>
              </a:rPr>
              <a:t>※3.</a:t>
            </a:r>
            <a:r>
              <a:rPr kumimoji="0" lang="ja-JP" altLang="en-US" sz="800" kern="0" dirty="0">
                <a:solidFill>
                  <a:srgbClr val="545454"/>
                </a:solidFill>
                <a:latin typeface="メイリオ" panose="020B0604030504040204" pitchFamily="50" charset="-128"/>
                <a:ea typeface="メイリオ" panose="020B0604030504040204" pitchFamily="50" charset="-128"/>
                <a:cs typeface="Calibri" panose="020F0502020204030204"/>
              </a:rPr>
              <a:t>メディアを利用する目的として、あてはまるものをすべてお選びください。「世の中で起きているニュースや事件」で</a:t>
            </a:r>
            <a:r>
              <a:rPr kumimoji="0" lang="en" altLang="ja-JP" sz="800" kern="0" dirty="0">
                <a:solidFill>
                  <a:srgbClr val="545454"/>
                </a:solidFill>
                <a:latin typeface="メイリオ" panose="020B0604030504040204" pitchFamily="50" charset="-128"/>
                <a:ea typeface="メイリオ" panose="020B0604030504040204" pitchFamily="50" charset="-128"/>
                <a:cs typeface="Calibri" panose="020F0502020204030204"/>
              </a:rPr>
              <a:t>Yahoo!</a:t>
            </a:r>
            <a:r>
              <a:rPr kumimoji="0" lang="ja-JP" altLang="en-US" sz="800" kern="0" dirty="0">
                <a:solidFill>
                  <a:srgbClr val="545454"/>
                </a:solidFill>
                <a:latin typeface="メイリオ" panose="020B0604030504040204" pitchFamily="50" charset="-128"/>
                <a:ea typeface="メイリオ" panose="020B0604030504040204" pitchFamily="50" charset="-128"/>
                <a:cs typeface="Calibri" panose="020F0502020204030204"/>
              </a:rPr>
              <a:t>ニュースの回答を集計。</a:t>
            </a:r>
          </a:p>
          <a:p>
            <a:pPr eaLnBrk="1" fontAlgn="auto" hangingPunct="1">
              <a:spcBef>
                <a:spcPts val="0"/>
              </a:spcBef>
              <a:spcAft>
                <a:spcPts val="0"/>
              </a:spcAft>
              <a:defRPr/>
            </a:pPr>
            <a:r>
              <a:rPr kumimoji="0" lang="ja-JP" altLang="en-US" sz="800" kern="0" dirty="0">
                <a:solidFill>
                  <a:srgbClr val="545454"/>
                </a:solidFill>
                <a:latin typeface="メイリオ" panose="020B0604030504040204" pitchFamily="50" charset="-128"/>
                <a:ea typeface="メイリオ" panose="020B0604030504040204" pitchFamily="50" charset="-128"/>
                <a:cs typeface="Calibri" panose="020F0502020204030204"/>
              </a:rPr>
              <a:t>＊</a:t>
            </a:r>
            <a:r>
              <a:rPr kumimoji="0" lang="en-US" altLang="ja-JP" sz="800" kern="0" dirty="0">
                <a:solidFill>
                  <a:srgbClr val="545454"/>
                </a:solidFill>
                <a:latin typeface="メイリオ" panose="020B0604030504040204" pitchFamily="50" charset="-128"/>
                <a:ea typeface="メイリオ" panose="020B0604030504040204" pitchFamily="50" charset="-128"/>
                <a:cs typeface="Calibri" panose="020F0502020204030204"/>
              </a:rPr>
              <a:t>※2</a:t>
            </a:r>
            <a:r>
              <a:rPr kumimoji="0" lang="ja-JP" altLang="en-US" sz="800" kern="0" dirty="0">
                <a:solidFill>
                  <a:srgbClr val="545454"/>
                </a:solidFill>
                <a:latin typeface="メイリオ" panose="020B0604030504040204" pitchFamily="50" charset="-128"/>
                <a:ea typeface="メイリオ" panose="020B0604030504040204" pitchFamily="50" charset="-128"/>
                <a:cs typeface="Calibri" panose="020F0502020204030204"/>
              </a:rPr>
              <a:t>、</a:t>
            </a:r>
            <a:r>
              <a:rPr kumimoji="0" lang="en-US" altLang="ja-JP" sz="800" kern="0" dirty="0">
                <a:solidFill>
                  <a:srgbClr val="545454"/>
                </a:solidFill>
                <a:latin typeface="メイリオ" panose="020B0604030504040204" pitchFamily="50" charset="-128"/>
                <a:ea typeface="メイリオ" panose="020B0604030504040204" pitchFamily="50" charset="-128"/>
                <a:cs typeface="Calibri" panose="020F0502020204030204"/>
              </a:rPr>
              <a:t>3</a:t>
            </a:r>
            <a:r>
              <a:rPr kumimoji="0" lang="ja-JP" altLang="en-US" sz="800" kern="0" dirty="0">
                <a:solidFill>
                  <a:srgbClr val="545454"/>
                </a:solidFill>
                <a:latin typeface="メイリオ" panose="020B0604030504040204" pitchFamily="50" charset="-128"/>
                <a:ea typeface="メイリオ" panose="020B0604030504040204" pitchFamily="50" charset="-128"/>
                <a:cs typeface="Calibri" panose="020F0502020204030204"/>
              </a:rPr>
              <a:t>の</a:t>
            </a:r>
            <a:r>
              <a:rPr lang="ja-JP" altLang="en-US" sz="800" dirty="0">
                <a:solidFill>
                  <a:srgbClr val="545454"/>
                </a:solidFill>
                <a:latin typeface="メイリオ" panose="020B0604030504040204" pitchFamily="50" charset="-128"/>
                <a:ea typeface="メイリオ" panose="020B0604030504040204" pitchFamily="50" charset="-128"/>
              </a:rPr>
              <a:t>出典：</a:t>
            </a:r>
            <a:r>
              <a:rPr lang="en-US" altLang="ja-JP" sz="800" dirty="0">
                <a:solidFill>
                  <a:srgbClr val="545454"/>
                </a:solidFill>
                <a:latin typeface="メイリオ" panose="020B0604030504040204" pitchFamily="50" charset="-128"/>
                <a:ea typeface="メイリオ" panose="020B0604030504040204" pitchFamily="50" charset="-128"/>
              </a:rPr>
              <a:t>Yahoo! JAPAN </a:t>
            </a:r>
            <a:r>
              <a:rPr lang="ja-JP" altLang="en-US" sz="800" dirty="0">
                <a:solidFill>
                  <a:srgbClr val="545454"/>
                </a:solidFill>
                <a:latin typeface="メイリオ" panose="020B0604030504040204" pitchFamily="50" charset="-128"/>
                <a:ea typeface="メイリオ" panose="020B0604030504040204" pitchFamily="50" charset="-128"/>
              </a:rPr>
              <a:t>メディア利用実態調査自主調査（</a:t>
            </a:r>
            <a:r>
              <a:rPr lang="en-US" altLang="ja-JP" sz="800" dirty="0">
                <a:solidFill>
                  <a:srgbClr val="545454"/>
                </a:solidFill>
                <a:latin typeface="メイリオ" panose="020B0604030504040204" pitchFamily="50" charset="-128"/>
                <a:ea typeface="メイリオ" panose="020B0604030504040204" pitchFamily="50" charset="-128"/>
              </a:rPr>
              <a:t>n=4125</a:t>
            </a:r>
            <a:r>
              <a:rPr lang="ja-JP" altLang="en-US" sz="800" dirty="0">
                <a:solidFill>
                  <a:srgbClr val="545454"/>
                </a:solidFill>
                <a:latin typeface="メイリオ" panose="020B0604030504040204" pitchFamily="50" charset="-128"/>
                <a:ea typeface="メイリオ" panose="020B0604030504040204" pitchFamily="50" charset="-128"/>
              </a:rPr>
              <a:t>） </a:t>
            </a:r>
            <a:r>
              <a:rPr lang="en-US" altLang="ja-JP" sz="800" dirty="0">
                <a:solidFill>
                  <a:srgbClr val="545454"/>
                </a:solidFill>
                <a:latin typeface="メイリオ" panose="020B0604030504040204" pitchFamily="50" charset="-128"/>
                <a:ea typeface="メイリオ" panose="020B0604030504040204" pitchFamily="50" charset="-128"/>
              </a:rPr>
              <a:t>2022</a:t>
            </a:r>
            <a:r>
              <a:rPr lang="ja-JP" altLang="en-US" sz="800" dirty="0">
                <a:solidFill>
                  <a:srgbClr val="545454"/>
                </a:solidFill>
                <a:latin typeface="メイリオ" panose="020B0604030504040204" pitchFamily="50" charset="-128"/>
                <a:ea typeface="メイリオ" panose="020B0604030504040204" pitchFamily="50" charset="-128"/>
              </a:rPr>
              <a:t>年</a:t>
            </a:r>
            <a:r>
              <a:rPr lang="en-US" altLang="ja-JP" sz="800" dirty="0">
                <a:solidFill>
                  <a:srgbClr val="545454"/>
                </a:solidFill>
                <a:latin typeface="メイリオ" panose="020B0604030504040204" pitchFamily="50" charset="-128"/>
                <a:ea typeface="メイリオ" panose="020B0604030504040204" pitchFamily="50" charset="-128"/>
              </a:rPr>
              <a:t>1</a:t>
            </a:r>
            <a:r>
              <a:rPr lang="ja-JP" altLang="en-US" sz="800" dirty="0">
                <a:solidFill>
                  <a:srgbClr val="545454"/>
                </a:solidFill>
                <a:latin typeface="メイリオ" panose="020B0604030504040204" pitchFamily="50" charset="-128"/>
                <a:ea typeface="メイリオ" panose="020B0604030504040204" pitchFamily="50" charset="-128"/>
              </a:rPr>
              <a:t>月</a:t>
            </a:r>
            <a:endParaRPr lang="en-US" altLang="ja-JP" sz="800" dirty="0">
              <a:solidFill>
                <a:srgbClr val="545454"/>
              </a:solidFill>
              <a:latin typeface="メイリオ" panose="020B0604030504040204" pitchFamily="50" charset="-128"/>
              <a:ea typeface="メイリオ" panose="020B0604030504040204" pitchFamily="50" charset="-128"/>
            </a:endParaRPr>
          </a:p>
        </p:txBody>
      </p:sp>
      <p:sp>
        <p:nvSpPr>
          <p:cNvPr id="118" name="テキスト ボックス 117">
            <a:extLst>
              <a:ext uri="{FF2B5EF4-FFF2-40B4-BE49-F238E27FC236}">
                <a16:creationId xmlns:a16="http://schemas.microsoft.com/office/drawing/2014/main" id="{006443E5-C20A-E681-0C6B-387D394FD5E3}"/>
              </a:ext>
            </a:extLst>
          </p:cNvPr>
          <p:cNvSpPr txBox="1"/>
          <p:nvPr/>
        </p:nvSpPr>
        <p:spPr>
          <a:xfrm>
            <a:off x="3665802" y="2166861"/>
            <a:ext cx="4874191" cy="396000"/>
          </a:xfrm>
          <a:prstGeom prst="roundRect">
            <a:avLst>
              <a:gd name="adj" fmla="val 50000"/>
            </a:avLst>
          </a:prstGeom>
          <a:solidFill>
            <a:srgbClr val="00003E"/>
          </a:solidFill>
          <a:effectLst/>
        </p:spPr>
        <p:txBody>
          <a:bodyPr wrap="square" t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メイリオ" panose="020B0604030504040204" pitchFamily="50" charset="-128"/>
              </a:rPr>
              <a:t>情報の信頼性・公共性があるメディア</a:t>
            </a:r>
            <a:endParaRPr kumimoji="0" lang="ja-JP" altLang="en-US" sz="14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19" name="正方形/長方形 118">
            <a:extLst>
              <a:ext uri="{FF2B5EF4-FFF2-40B4-BE49-F238E27FC236}">
                <a16:creationId xmlns:a16="http://schemas.microsoft.com/office/drawing/2014/main" id="{C735D62C-235C-6771-2CE9-6A446529360C}"/>
              </a:ext>
            </a:extLst>
          </p:cNvPr>
          <p:cNvSpPr/>
          <p:nvPr/>
        </p:nvSpPr>
        <p:spPr>
          <a:xfrm>
            <a:off x="7573171" y="2297275"/>
            <a:ext cx="372218" cy="230832"/>
          </a:xfrm>
          <a:prstGeom prst="rect">
            <a:avLst/>
          </a:prstGeom>
        </p:spPr>
        <p:txBody>
          <a:bodyPr wrap="square">
            <a:spAutoFit/>
          </a:bodyPr>
          <a:lstStyle/>
          <a:p>
            <a:pPr algn="ctr" eaLnBrk="1" fontAlgn="auto" hangingPunct="1">
              <a:spcBef>
                <a:spcPts val="0"/>
              </a:spcBef>
              <a:spcAft>
                <a:spcPts val="0"/>
              </a:spcAft>
            </a:pPr>
            <a:r>
              <a:rPr lang="en-US" altLang="ja-JP" sz="900" dirty="0">
                <a:solidFill>
                  <a:srgbClr val="FFFFFF"/>
                </a:solidFill>
                <a:latin typeface="Meiryo" panose="020B0604030504040204" pitchFamily="34" charset="-128"/>
                <a:ea typeface="Meiryo" panose="020B0604030504040204" pitchFamily="34" charset="-128"/>
              </a:rPr>
              <a:t>※1</a:t>
            </a:r>
            <a:endParaRPr lang="ja-JP" altLang="en-US" sz="900" dirty="0">
              <a:solidFill>
                <a:srgbClr val="FFFFFF"/>
              </a:solidFill>
              <a:latin typeface="Meiryo" panose="020B0604030504040204" pitchFamily="34" charset="-128"/>
              <a:ea typeface="Meiryo" panose="020B0604030504040204" pitchFamily="34" charset="-128"/>
            </a:endParaRPr>
          </a:p>
        </p:txBody>
      </p:sp>
      <p:pic>
        <p:nvPicPr>
          <p:cNvPr id="125" name="図 124">
            <a:extLst>
              <a:ext uri="{FF2B5EF4-FFF2-40B4-BE49-F238E27FC236}">
                <a16:creationId xmlns:a16="http://schemas.microsoft.com/office/drawing/2014/main" id="{285FCC86-C649-7E40-BDED-078126D0E9A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074624" y="2724695"/>
            <a:ext cx="569573" cy="385149"/>
          </a:xfrm>
          <a:prstGeom prst="rect">
            <a:avLst/>
          </a:prstGeom>
        </p:spPr>
      </p:pic>
      <p:sp>
        <p:nvSpPr>
          <p:cNvPr id="126" name="正方形/長方形 125">
            <a:extLst>
              <a:ext uri="{FF2B5EF4-FFF2-40B4-BE49-F238E27FC236}">
                <a16:creationId xmlns:a16="http://schemas.microsoft.com/office/drawing/2014/main" id="{3B46C2D4-8AF6-FE31-1067-A08C9523CA5F}"/>
              </a:ext>
            </a:extLst>
          </p:cNvPr>
          <p:cNvSpPr/>
          <p:nvPr/>
        </p:nvSpPr>
        <p:spPr>
          <a:xfrm>
            <a:off x="4798799" y="5460809"/>
            <a:ext cx="558643" cy="400110"/>
          </a:xfrm>
          <a:prstGeom prst="rect">
            <a:avLst/>
          </a:prstGeom>
        </p:spPr>
        <p:txBody>
          <a:bodyPr wrap="none">
            <a:spAutoFit/>
          </a:bodyPr>
          <a:lstStyle/>
          <a:p>
            <a:pPr marL="0" marR="0" lvl="0" indent="0" algn="ctr" defTabSz="914400" eaLnBrk="1" fontAlgn="t"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a:ln>
                  <a:noFill/>
                </a:ln>
                <a:solidFill>
                  <a:srgbClr val="545454"/>
                </a:solidFill>
                <a:effectLst/>
                <a:uLnTx/>
                <a:uFillTx/>
                <a:latin typeface="メイリオ" panose="020B0604030504040204" pitchFamily="50" charset="-128"/>
                <a:ea typeface="メイリオ" panose="020B0604030504040204" pitchFamily="50" charset="-128"/>
              </a:rPr>
              <a:t>動画配信</a:t>
            </a:r>
            <a:endParaRPr kumimoji="0" lang="en-US" altLang="ja-JP" sz="1000" b="0"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endParaRPr>
          </a:p>
          <a:p>
            <a:pPr marL="0" marR="0" lvl="0" indent="0" algn="ctr" defTabSz="914400" eaLnBrk="1" fontAlgn="t"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rPr>
              <a:t>サービス</a:t>
            </a:r>
          </a:p>
        </p:txBody>
      </p:sp>
      <p:sp>
        <p:nvSpPr>
          <p:cNvPr id="128" name="正方形/長方形 127">
            <a:extLst>
              <a:ext uri="{FF2B5EF4-FFF2-40B4-BE49-F238E27FC236}">
                <a16:creationId xmlns:a16="http://schemas.microsoft.com/office/drawing/2014/main" id="{B4A2EC11-D0BB-5D2E-7235-94C842EA026F}"/>
              </a:ext>
            </a:extLst>
          </p:cNvPr>
          <p:cNvSpPr/>
          <p:nvPr/>
        </p:nvSpPr>
        <p:spPr>
          <a:xfrm>
            <a:off x="5586004" y="5460809"/>
            <a:ext cx="354544" cy="400110"/>
          </a:xfrm>
          <a:prstGeom prst="rect">
            <a:avLst/>
          </a:prstGeom>
        </p:spPr>
        <p:txBody>
          <a:bodyPr wrap="none">
            <a:spAutoFit/>
          </a:bodyPr>
          <a:lstStyle/>
          <a:p>
            <a:pPr marL="0" marR="0" lvl="0" indent="0" algn="ctr" defTabSz="914400" eaLnBrk="1" fontAlgn="t"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rPr>
              <a:t>SNS</a:t>
            </a:r>
          </a:p>
          <a:p>
            <a:pPr marL="0" marR="0" lvl="0" indent="0" algn="ctr" defTabSz="914400" eaLnBrk="1" fontAlgn="t"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a:ln>
                  <a:noFill/>
                </a:ln>
                <a:solidFill>
                  <a:srgbClr val="545454"/>
                </a:solidFill>
                <a:effectLst/>
                <a:uLnTx/>
                <a:uFillTx/>
                <a:latin typeface="メイリオ" panose="020B0604030504040204" pitchFamily="50" charset="-128"/>
                <a:ea typeface="メイリオ" panose="020B0604030504040204" pitchFamily="50" charset="-128"/>
              </a:rPr>
              <a:t>①</a:t>
            </a:r>
            <a:endParaRPr kumimoji="0" lang="ja-JP" altLang="en-US" sz="1000" b="0"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endParaRPr>
          </a:p>
        </p:txBody>
      </p:sp>
      <p:sp>
        <p:nvSpPr>
          <p:cNvPr id="129" name="正方形/長方形 128">
            <a:extLst>
              <a:ext uri="{FF2B5EF4-FFF2-40B4-BE49-F238E27FC236}">
                <a16:creationId xmlns:a16="http://schemas.microsoft.com/office/drawing/2014/main" id="{FBB3F670-815A-0598-4C93-E81AB0D00EE6}"/>
              </a:ext>
            </a:extLst>
          </p:cNvPr>
          <p:cNvSpPr/>
          <p:nvPr/>
        </p:nvSpPr>
        <p:spPr>
          <a:xfrm>
            <a:off x="6311902" y="5460809"/>
            <a:ext cx="354544" cy="400110"/>
          </a:xfrm>
          <a:prstGeom prst="rect">
            <a:avLst/>
          </a:prstGeom>
        </p:spPr>
        <p:txBody>
          <a:bodyPr wrap="none">
            <a:spAutoFit/>
          </a:bodyPr>
          <a:lstStyle/>
          <a:p>
            <a:pPr marL="0" marR="0" lvl="0" indent="0" algn="ctr" defTabSz="914400" eaLnBrk="1" fontAlgn="t"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rPr>
              <a:t>SNS</a:t>
            </a:r>
          </a:p>
          <a:p>
            <a:pPr marL="0" marR="0" lvl="0" indent="0" algn="ctr" defTabSz="914400" eaLnBrk="1" fontAlgn="t"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rPr>
              <a:t>②</a:t>
            </a:r>
          </a:p>
        </p:txBody>
      </p:sp>
      <p:sp>
        <p:nvSpPr>
          <p:cNvPr id="130" name="正方形/長方形 129">
            <a:extLst>
              <a:ext uri="{FF2B5EF4-FFF2-40B4-BE49-F238E27FC236}">
                <a16:creationId xmlns:a16="http://schemas.microsoft.com/office/drawing/2014/main" id="{9D17E201-7927-CA65-898D-0AE976DA2F8A}"/>
              </a:ext>
            </a:extLst>
          </p:cNvPr>
          <p:cNvSpPr/>
          <p:nvPr/>
        </p:nvSpPr>
        <p:spPr>
          <a:xfrm>
            <a:off x="7037800" y="5460809"/>
            <a:ext cx="354544" cy="400110"/>
          </a:xfrm>
          <a:prstGeom prst="rect">
            <a:avLst/>
          </a:prstGeom>
        </p:spPr>
        <p:txBody>
          <a:bodyPr wrap="none">
            <a:spAutoFit/>
          </a:bodyPr>
          <a:lstStyle/>
          <a:p>
            <a:pPr marL="0" marR="0" lvl="0" indent="0" algn="ctr" defTabSz="914400" eaLnBrk="1" fontAlgn="t"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rPr>
              <a:t>SNS</a:t>
            </a:r>
          </a:p>
          <a:p>
            <a:pPr marL="0" marR="0" lvl="0" indent="0" algn="ctr" defTabSz="914400" eaLnBrk="1" fontAlgn="t"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rPr>
              <a:t>③</a:t>
            </a:r>
          </a:p>
        </p:txBody>
      </p:sp>
      <p:sp>
        <p:nvSpPr>
          <p:cNvPr id="122" name="角丸四角形 97">
            <a:extLst>
              <a:ext uri="{FF2B5EF4-FFF2-40B4-BE49-F238E27FC236}">
                <a16:creationId xmlns:a16="http://schemas.microsoft.com/office/drawing/2014/main" id="{EF12025A-2FD6-43EE-8EFB-DFDBDE321A54}"/>
              </a:ext>
            </a:extLst>
          </p:cNvPr>
          <p:cNvSpPr/>
          <p:nvPr/>
        </p:nvSpPr>
        <p:spPr>
          <a:xfrm>
            <a:off x="5009102" y="3032377"/>
            <a:ext cx="2993034" cy="1294771"/>
          </a:xfrm>
          <a:prstGeom prst="roundRect">
            <a:avLst>
              <a:gd name="adj" fmla="val 15400"/>
            </a:avLst>
          </a:prstGeom>
          <a:solidFill>
            <a:srgbClr val="FCEDED"/>
          </a:solidFill>
        </p:spPr>
        <p:txBody>
          <a:bodyPr wrap="square"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ユーザーからの</a:t>
            </a:r>
            <a:endParaRPr kumimoji="0" lang="en-US" altLang="ja-JP" sz="20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圧倒的な信頼</a:t>
            </a:r>
          </a:p>
        </p:txBody>
      </p:sp>
      <p:sp>
        <p:nvSpPr>
          <p:cNvPr id="123" name="三角形 98">
            <a:extLst>
              <a:ext uri="{FF2B5EF4-FFF2-40B4-BE49-F238E27FC236}">
                <a16:creationId xmlns:a16="http://schemas.microsoft.com/office/drawing/2014/main" id="{C2FB3731-318B-ECCF-AF1D-D35BD909CF33}"/>
              </a:ext>
            </a:extLst>
          </p:cNvPr>
          <p:cNvSpPr/>
          <p:nvPr/>
        </p:nvSpPr>
        <p:spPr>
          <a:xfrm rot="16200000">
            <a:off x="4858369" y="3331865"/>
            <a:ext cx="141530" cy="190015"/>
          </a:xfrm>
          <a:prstGeom prst="triangle">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131" name="図 130">
            <a:extLst>
              <a:ext uri="{FF2B5EF4-FFF2-40B4-BE49-F238E27FC236}">
                <a16:creationId xmlns:a16="http://schemas.microsoft.com/office/drawing/2014/main" id="{041DEF4C-6B6B-5E83-DBE4-1551422DF4CE}"/>
              </a:ext>
            </a:extLst>
          </p:cNvPr>
          <p:cNvPicPr>
            <a:picLocks noChangeAspect="1"/>
          </p:cNvPicPr>
          <p:nvPr/>
        </p:nvPicPr>
        <p:blipFill rotWithShape="1">
          <a:blip r:embed="rId5"/>
          <a:srcRect b="55321"/>
          <a:stretch/>
        </p:blipFill>
        <p:spPr>
          <a:xfrm flipH="1">
            <a:off x="687109" y="2969380"/>
            <a:ext cx="1050646" cy="1128458"/>
          </a:xfrm>
          <a:prstGeom prst="rect">
            <a:avLst/>
          </a:prstGeom>
        </p:spPr>
      </p:pic>
      <p:pic>
        <p:nvPicPr>
          <p:cNvPr id="132" name="図 131">
            <a:extLst>
              <a:ext uri="{FF2B5EF4-FFF2-40B4-BE49-F238E27FC236}">
                <a16:creationId xmlns:a16="http://schemas.microsoft.com/office/drawing/2014/main" id="{9E892DDE-2E63-2438-9A86-E64929938D2F}"/>
              </a:ext>
            </a:extLst>
          </p:cNvPr>
          <p:cNvPicPr>
            <a:picLocks noChangeAspect="1"/>
          </p:cNvPicPr>
          <p:nvPr/>
        </p:nvPicPr>
        <p:blipFill rotWithShape="1">
          <a:blip r:embed="rId6"/>
          <a:srcRect t="-1" b="63823"/>
          <a:stretch/>
        </p:blipFill>
        <p:spPr>
          <a:xfrm>
            <a:off x="9933570" y="4025834"/>
            <a:ext cx="1589589" cy="1150164"/>
          </a:xfrm>
          <a:prstGeom prst="rect">
            <a:avLst/>
          </a:prstGeom>
        </p:spPr>
      </p:pic>
      <p:pic>
        <p:nvPicPr>
          <p:cNvPr id="133" name="図 132">
            <a:extLst>
              <a:ext uri="{FF2B5EF4-FFF2-40B4-BE49-F238E27FC236}">
                <a16:creationId xmlns:a16="http://schemas.microsoft.com/office/drawing/2014/main" id="{9CF2895C-1DBE-07A0-8F7D-0EA2643F9BF6}"/>
              </a:ext>
            </a:extLst>
          </p:cNvPr>
          <p:cNvPicPr>
            <a:picLocks noChangeAspect="1"/>
          </p:cNvPicPr>
          <p:nvPr/>
        </p:nvPicPr>
        <p:blipFill>
          <a:blip r:embed="rId7"/>
          <a:stretch>
            <a:fillRect/>
          </a:stretch>
        </p:blipFill>
        <p:spPr>
          <a:xfrm>
            <a:off x="4126479" y="5520196"/>
            <a:ext cx="527228" cy="276167"/>
          </a:xfrm>
          <a:prstGeom prst="rect">
            <a:avLst/>
          </a:prstGeom>
        </p:spPr>
      </p:pic>
      <p:sp>
        <p:nvSpPr>
          <p:cNvPr id="5" name="テキスト プレースホルダー 3">
            <a:extLst>
              <a:ext uri="{FF2B5EF4-FFF2-40B4-BE49-F238E27FC236}">
                <a16:creationId xmlns:a16="http://schemas.microsoft.com/office/drawing/2014/main" id="{77B82E07-1960-6C02-53C3-82CCC997F603}"/>
              </a:ext>
            </a:extLst>
          </p:cNvPr>
          <p:cNvSpPr txBox="1">
            <a:spLocks/>
          </p:cNvSpPr>
          <p:nvPr/>
        </p:nvSpPr>
        <p:spPr>
          <a:xfrm>
            <a:off x="1685788" y="1045514"/>
            <a:ext cx="8844807" cy="678766"/>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dirty="0">
                <a:solidFill>
                  <a:srgbClr val="0D0D0D"/>
                </a:solidFill>
                <a:latin typeface="+mn-ea"/>
                <a:ea typeface="+mn-ea"/>
              </a:rPr>
              <a:t>「世の中ゴト確認メディア」として支持される信頼基盤の下、</a:t>
            </a:r>
            <a:endParaRPr kumimoji="1" lang="en-US" altLang="ja-JP" b="1" i="0" u="none" strike="noStrike" kern="1200" cap="none" spc="0" normalizeH="0" baseline="0" noProof="0" dirty="0">
              <a:ln>
                <a:noFill/>
              </a:ln>
              <a:solidFill>
                <a:srgbClr val="0D0D0D"/>
              </a:solidFill>
              <a:effectLst/>
              <a:uLnTx/>
              <a:uFillTx/>
              <a:latin typeface="+mn-ea"/>
              <a:ea typeface="+mn-ea"/>
              <a:cs typeface="+mn-cs"/>
            </a:endParaRPr>
          </a:p>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D0D0D"/>
                </a:solidFill>
                <a:effectLst/>
                <a:uLnTx/>
                <a:uFillTx/>
                <a:latin typeface="+mn-ea"/>
                <a:ea typeface="+mn-ea"/>
                <a:cs typeface="+mn-cs"/>
              </a:rPr>
              <a:t>広告主様の情報（タイアップ）に対しても高い受容度が期待できます</a:t>
            </a:r>
          </a:p>
        </p:txBody>
      </p:sp>
      <p:grpSp>
        <p:nvGrpSpPr>
          <p:cNvPr id="19" name="グループ化 18">
            <a:extLst>
              <a:ext uri="{FF2B5EF4-FFF2-40B4-BE49-F238E27FC236}">
                <a16:creationId xmlns:a16="http://schemas.microsoft.com/office/drawing/2014/main" id="{BFBD438F-305A-0E43-4FA3-3970AF590338}"/>
              </a:ext>
            </a:extLst>
          </p:cNvPr>
          <p:cNvGrpSpPr/>
          <p:nvPr/>
        </p:nvGrpSpPr>
        <p:grpSpPr>
          <a:xfrm>
            <a:off x="3939365" y="2639106"/>
            <a:ext cx="3609992" cy="2923424"/>
            <a:chOff x="7378851" y="1489814"/>
            <a:chExt cx="3609992" cy="2923424"/>
          </a:xfrm>
        </p:grpSpPr>
        <p:pic>
          <p:nvPicPr>
            <p:cNvPr id="17" name="図 16">
              <a:extLst>
                <a:ext uri="{FF2B5EF4-FFF2-40B4-BE49-F238E27FC236}">
                  <a16:creationId xmlns:a16="http://schemas.microsoft.com/office/drawing/2014/main" id="{E54E86CD-B3CB-2E75-B383-6443FE9CDEFD}"/>
                </a:ext>
              </a:extLst>
            </p:cNvPr>
            <p:cNvPicPr>
              <a:picLocks noChangeAspect="1"/>
            </p:cNvPicPr>
            <p:nvPr/>
          </p:nvPicPr>
          <p:blipFill rotWithShape="1">
            <a:blip r:embed="rId8"/>
            <a:srcRect l="-1" r="68463"/>
            <a:stretch/>
          </p:blipFill>
          <p:spPr>
            <a:xfrm>
              <a:off x="7378851" y="1505194"/>
              <a:ext cx="1370865" cy="2908044"/>
            </a:xfrm>
            <a:prstGeom prst="rect">
              <a:avLst/>
            </a:prstGeom>
          </p:spPr>
        </p:pic>
        <p:pic>
          <p:nvPicPr>
            <p:cNvPr id="18" name="図 17">
              <a:extLst>
                <a:ext uri="{FF2B5EF4-FFF2-40B4-BE49-F238E27FC236}">
                  <a16:creationId xmlns:a16="http://schemas.microsoft.com/office/drawing/2014/main" id="{5A7F495E-0C8C-7ED2-E8A6-8C64DBCF0D81}"/>
                </a:ext>
              </a:extLst>
            </p:cNvPr>
            <p:cNvPicPr>
              <a:picLocks noChangeAspect="1"/>
            </p:cNvPicPr>
            <p:nvPr/>
          </p:nvPicPr>
          <p:blipFill rotWithShape="1">
            <a:blip r:embed="rId8"/>
            <a:srcRect l="54085"/>
            <a:stretch/>
          </p:blipFill>
          <p:spPr>
            <a:xfrm>
              <a:off x="8992998" y="1489814"/>
              <a:ext cx="1995845" cy="2908044"/>
            </a:xfrm>
            <a:prstGeom prst="rect">
              <a:avLst/>
            </a:prstGeom>
          </p:spPr>
        </p:pic>
      </p:grpSp>
    </p:spTree>
    <p:extLst>
      <p:ext uri="{BB962C8B-B14F-4D97-AF65-F5344CB8AC3E}">
        <p14:creationId xmlns:p14="http://schemas.microsoft.com/office/powerpoint/2010/main" val="21251303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6252231-C56A-161F-A617-F3984B8F1EAE}"/>
              </a:ext>
            </a:extLst>
          </p:cNvPr>
          <p:cNvSpPr>
            <a:spLocks noGrp="1"/>
          </p:cNvSpPr>
          <p:nvPr>
            <p:ph type="body" sz="quarter" idx="12"/>
          </p:nvPr>
        </p:nvSpPr>
        <p:spPr>
          <a:xfrm>
            <a:off x="638931" y="75225"/>
            <a:ext cx="866756" cy="410840"/>
          </a:xfrm>
        </p:spPr>
        <p:txBody>
          <a:bodyPr/>
          <a:lstStyle/>
          <a:p>
            <a:pPr marL="0" indent="0">
              <a:buNone/>
            </a:pPr>
            <a:r>
              <a:rPr lang="en-US" altLang="ja-JP" dirty="0">
                <a:latin typeface="+mn-ea"/>
              </a:rPr>
              <a:t>LINE</a:t>
            </a:r>
            <a:r>
              <a:rPr lang="ja-JP" altLang="en-US" dirty="0">
                <a:latin typeface="+mn-ea"/>
              </a:rPr>
              <a:t>ヤフー特別企画の特長</a:t>
            </a:r>
            <a:endParaRPr kumimoji="1" lang="ja-JP" altLang="en-US" dirty="0">
              <a:latin typeface="+mn-ea"/>
            </a:endParaRPr>
          </a:p>
        </p:txBody>
      </p:sp>
      <p:pic>
        <p:nvPicPr>
          <p:cNvPr id="6" name="図プレースホルダー 8" descr="アイコン&#10;&#10;自動的に生成された説明">
            <a:extLst>
              <a:ext uri="{FF2B5EF4-FFF2-40B4-BE49-F238E27FC236}">
                <a16:creationId xmlns:a16="http://schemas.microsoft.com/office/drawing/2014/main" id="{868114DF-9B5C-9BB3-3B2A-6DC15807AF89}"/>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2" name="テキスト プレースホルダー 3">
            <a:extLst>
              <a:ext uri="{FF2B5EF4-FFF2-40B4-BE49-F238E27FC236}">
                <a16:creationId xmlns:a16="http://schemas.microsoft.com/office/drawing/2014/main" id="{E6C175AA-EE43-A9D5-BC69-FAD9D7E6D87C}"/>
              </a:ext>
            </a:extLst>
          </p:cNvPr>
          <p:cNvSpPr txBox="1">
            <a:spLocks/>
          </p:cNvSpPr>
          <p:nvPr/>
        </p:nvSpPr>
        <p:spPr>
          <a:xfrm>
            <a:off x="1785348" y="19133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0003E"/>
                </a:solidFill>
                <a:effectLst/>
                <a:uLnTx/>
                <a:uFillTx/>
                <a:latin typeface="+mn-ea"/>
                <a:ea typeface="+mn-ea"/>
                <a:cs typeface="+mn-cs"/>
              </a:rPr>
              <a:t>ブランドへの態度変容</a:t>
            </a:r>
          </a:p>
        </p:txBody>
      </p:sp>
      <p:sp>
        <p:nvSpPr>
          <p:cNvPr id="5" name="正方形/長方形 4">
            <a:extLst>
              <a:ext uri="{FF2B5EF4-FFF2-40B4-BE49-F238E27FC236}">
                <a16:creationId xmlns:a16="http://schemas.microsoft.com/office/drawing/2014/main" id="{AAC94FA5-B68F-70DF-77F0-D473BEAB5634}"/>
              </a:ext>
            </a:extLst>
          </p:cNvPr>
          <p:cNvSpPr/>
          <p:nvPr/>
        </p:nvSpPr>
        <p:spPr>
          <a:xfrm>
            <a:off x="479425" y="2094198"/>
            <a:ext cx="11233150" cy="4287552"/>
          </a:xfrm>
          <a:prstGeom prst="rect">
            <a:avLst/>
          </a:prstGeom>
          <a:solidFill>
            <a:srgbClr val="F5F5F5"/>
          </a:solidFill>
          <a:ln w="9525" cap="flat" cmpd="sng" algn="ctr">
            <a:noFill/>
            <a:prstDash val="solid"/>
          </a:ln>
          <a:effectLst>
            <a:outerShdw blurRad="50800" dist="38100" dir="2700000" algn="tl" rotWithShape="0">
              <a:srgbClr val="0D0D0D">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9" name="テキスト ボックス 8">
            <a:extLst>
              <a:ext uri="{FF2B5EF4-FFF2-40B4-BE49-F238E27FC236}">
                <a16:creationId xmlns:a16="http://schemas.microsoft.com/office/drawing/2014/main" id="{C82CD144-B3A8-6829-F7E9-2DBA8158D230}"/>
              </a:ext>
            </a:extLst>
          </p:cNvPr>
          <p:cNvSpPr txBox="1"/>
          <p:nvPr/>
        </p:nvSpPr>
        <p:spPr>
          <a:xfrm>
            <a:off x="2199861" y="1970953"/>
            <a:ext cx="7824851" cy="591592"/>
          </a:xfrm>
          <a:prstGeom prst="roundRect">
            <a:avLst>
              <a:gd name="adj" fmla="val 50000"/>
            </a:avLst>
          </a:prstGeom>
          <a:solidFill>
            <a:srgbClr val="00003E"/>
          </a:solidFill>
          <a:effectLst>
            <a:outerShdw blurRad="38100" dist="25400" dir="2700000" algn="tl" rotWithShape="0">
              <a:srgbClr val="0D0D0D">
                <a:alpha val="40000"/>
              </a:srgbClr>
            </a:outerShdw>
          </a:effectLst>
        </p:spPr>
        <p:txBody>
          <a:bodyPr wrap="square" t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chemeClr val="bg1"/>
                </a:solidFill>
                <a:effectLst/>
                <a:uLnTx/>
                <a:uFillTx/>
                <a:latin typeface="+mn-ea"/>
                <a:ea typeface="+mn-ea"/>
                <a:cs typeface="メイリオ" panose="020B0604030504040204" pitchFamily="50" charset="-128"/>
              </a:rPr>
              <a:t>タイアップ読後の訴求ブランド・メッセージに対する態度変容度</a:t>
            </a:r>
          </a:p>
        </p:txBody>
      </p:sp>
      <p:grpSp>
        <p:nvGrpSpPr>
          <p:cNvPr id="8" name="グループ化 7">
            <a:extLst>
              <a:ext uri="{FF2B5EF4-FFF2-40B4-BE49-F238E27FC236}">
                <a16:creationId xmlns:a16="http://schemas.microsoft.com/office/drawing/2014/main" id="{70B17920-838A-E965-ADAA-EF9D46A7EC7F}"/>
              </a:ext>
            </a:extLst>
          </p:cNvPr>
          <p:cNvGrpSpPr/>
          <p:nvPr/>
        </p:nvGrpSpPr>
        <p:grpSpPr>
          <a:xfrm>
            <a:off x="2032000" y="2781043"/>
            <a:ext cx="8128000" cy="3475872"/>
            <a:chOff x="2032000" y="2721422"/>
            <a:chExt cx="8128000" cy="3475872"/>
          </a:xfrm>
        </p:grpSpPr>
        <p:graphicFrame>
          <p:nvGraphicFramePr>
            <p:cNvPr id="23" name="グラフ 22">
              <a:extLst>
                <a:ext uri="{FF2B5EF4-FFF2-40B4-BE49-F238E27FC236}">
                  <a16:creationId xmlns:a16="http://schemas.microsoft.com/office/drawing/2014/main" id="{4622A505-84BB-B33A-04A7-5259FDCB61A9}"/>
                </a:ext>
              </a:extLst>
            </p:cNvPr>
            <p:cNvGraphicFramePr/>
            <p:nvPr>
              <p:extLst>
                <p:ext uri="{D42A27DB-BD31-4B8C-83A1-F6EECF244321}">
                  <p14:modId xmlns:p14="http://schemas.microsoft.com/office/powerpoint/2010/main" val="3083189373"/>
                </p:ext>
              </p:extLst>
            </p:nvPr>
          </p:nvGraphicFramePr>
          <p:xfrm>
            <a:off x="2032000" y="2721422"/>
            <a:ext cx="8128000" cy="3475872"/>
          </p:xfrm>
          <a:graphic>
            <a:graphicData uri="http://schemas.openxmlformats.org/drawingml/2006/chart">
              <c:chart xmlns:c="http://schemas.openxmlformats.org/drawingml/2006/chart" xmlns:r="http://schemas.openxmlformats.org/officeDocument/2006/relationships" r:id="rId3"/>
            </a:graphicData>
          </a:graphic>
        </p:graphicFrame>
        <p:sp>
          <p:nvSpPr>
            <p:cNvPr id="10" name="正方形/長方形 9">
              <a:extLst>
                <a:ext uri="{FF2B5EF4-FFF2-40B4-BE49-F238E27FC236}">
                  <a16:creationId xmlns:a16="http://schemas.microsoft.com/office/drawing/2014/main" id="{5DD523D7-67B3-5704-3F29-5BC85217E46C}"/>
                </a:ext>
              </a:extLst>
            </p:cNvPr>
            <p:cNvSpPr/>
            <p:nvPr/>
          </p:nvSpPr>
          <p:spPr>
            <a:xfrm>
              <a:off x="2720622" y="3869373"/>
              <a:ext cx="914400" cy="914400"/>
            </a:xfrm>
            <a:prstGeom prst="rect">
              <a:avLst/>
            </a:prstGeom>
            <a:noFill/>
            <a:ln w="9525" cap="flat" cmpd="sng" algn="ctr">
              <a:noFill/>
              <a:prstDash val="soli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3200" b="1" i="0" u="none" strike="noStrike" kern="0" cap="none" spc="0" normalizeH="0" baseline="0" noProof="0" dirty="0">
                  <a:ln>
                    <a:noFill/>
                  </a:ln>
                  <a:solidFill>
                    <a:srgbClr val="FFFFFF"/>
                  </a:solidFill>
                  <a:effectLst/>
                  <a:uLnTx/>
                  <a:uFillTx/>
                  <a:latin typeface="+mn-ea"/>
                  <a:ea typeface="+mn-ea"/>
                  <a:cs typeface="Segoe UI" panose="020B0502040204020203" pitchFamily="34" charset="0"/>
                </a:rPr>
                <a:t>95</a:t>
              </a:r>
              <a:r>
                <a:rPr kumimoji="0" lang="ja-JP" altLang="en-US" sz="1200" b="1" i="0" u="none" strike="noStrike" kern="0" cap="none" spc="0" normalizeH="0" baseline="0" noProof="0" dirty="0">
                  <a:ln>
                    <a:noFill/>
                  </a:ln>
                  <a:solidFill>
                    <a:srgbClr val="FFFFFF"/>
                  </a:solidFill>
                  <a:effectLst/>
                  <a:uLnTx/>
                  <a:uFillTx/>
                  <a:latin typeface="+mn-ea"/>
                  <a:ea typeface="+mn-ea"/>
                  <a:cs typeface="Segoe UI" panose="020B0502040204020203" pitchFamily="34" charset="0"/>
                </a:rPr>
                <a:t>％</a:t>
              </a:r>
            </a:p>
          </p:txBody>
        </p:sp>
        <p:sp>
          <p:nvSpPr>
            <p:cNvPr id="11" name="正方形/長方形 10">
              <a:extLst>
                <a:ext uri="{FF2B5EF4-FFF2-40B4-BE49-F238E27FC236}">
                  <a16:creationId xmlns:a16="http://schemas.microsoft.com/office/drawing/2014/main" id="{68EC9949-1E21-7C31-3156-5BA8855D4225}"/>
                </a:ext>
              </a:extLst>
            </p:cNvPr>
            <p:cNvSpPr/>
            <p:nvPr/>
          </p:nvSpPr>
          <p:spPr>
            <a:xfrm>
              <a:off x="4673600" y="4208040"/>
              <a:ext cx="914400" cy="914400"/>
            </a:xfrm>
            <a:prstGeom prst="rect">
              <a:avLst/>
            </a:prstGeom>
            <a:noFill/>
            <a:ln w="9525" cap="flat" cmpd="sng" algn="ctr">
              <a:noFill/>
              <a:prstDash val="soli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3200" b="1" i="0" u="none" strike="noStrike" kern="0" cap="none" spc="0" normalizeH="0" baseline="0" noProof="0" dirty="0">
                  <a:ln>
                    <a:noFill/>
                  </a:ln>
                  <a:solidFill>
                    <a:srgbClr val="FFFFFF"/>
                  </a:solidFill>
                  <a:effectLst/>
                  <a:uLnTx/>
                  <a:uFillTx/>
                  <a:latin typeface="+mn-ea"/>
                  <a:ea typeface="+mn-ea"/>
                  <a:cs typeface="Segoe UI" panose="020B0502040204020203" pitchFamily="34" charset="0"/>
                </a:rPr>
                <a:t>70</a:t>
              </a:r>
              <a:r>
                <a:rPr kumimoji="0" lang="ja-JP" altLang="en-US" sz="1200" b="1" i="0" u="none" strike="noStrike" kern="0" cap="none" spc="0" normalizeH="0" baseline="0" noProof="0" dirty="0">
                  <a:ln>
                    <a:noFill/>
                  </a:ln>
                  <a:solidFill>
                    <a:srgbClr val="FFFFFF"/>
                  </a:solidFill>
                  <a:effectLst/>
                  <a:uLnTx/>
                  <a:uFillTx/>
                  <a:latin typeface="+mn-ea"/>
                  <a:ea typeface="+mn-ea"/>
                  <a:cs typeface="Segoe UI" panose="020B0502040204020203" pitchFamily="34" charset="0"/>
                </a:rPr>
                <a:t>％</a:t>
              </a:r>
            </a:p>
          </p:txBody>
        </p:sp>
        <p:sp>
          <p:nvSpPr>
            <p:cNvPr id="12" name="正方形/長方形 11">
              <a:extLst>
                <a:ext uri="{FF2B5EF4-FFF2-40B4-BE49-F238E27FC236}">
                  <a16:creationId xmlns:a16="http://schemas.microsoft.com/office/drawing/2014/main" id="{6B8080DA-D378-89AF-FCB6-006ED9B70251}"/>
                </a:ext>
              </a:extLst>
            </p:cNvPr>
            <p:cNvSpPr/>
            <p:nvPr/>
          </p:nvSpPr>
          <p:spPr>
            <a:xfrm>
              <a:off x="8579555" y="4208040"/>
              <a:ext cx="914400" cy="914400"/>
            </a:xfrm>
            <a:prstGeom prst="rect">
              <a:avLst/>
            </a:prstGeom>
            <a:noFill/>
            <a:ln w="9525" cap="flat" cmpd="sng" algn="ctr">
              <a:noFill/>
              <a:prstDash val="soli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3200" b="1" i="0" u="none" strike="noStrike" kern="0" cap="none" spc="0" normalizeH="0" baseline="0" noProof="0" dirty="0">
                  <a:ln>
                    <a:noFill/>
                  </a:ln>
                  <a:solidFill>
                    <a:srgbClr val="FFFFFF"/>
                  </a:solidFill>
                  <a:effectLst/>
                  <a:uLnTx/>
                  <a:uFillTx/>
                  <a:latin typeface="+mn-ea"/>
                  <a:ea typeface="+mn-ea"/>
                  <a:cs typeface="Segoe UI" panose="020B0502040204020203" pitchFamily="34" charset="0"/>
                </a:rPr>
                <a:t>70</a:t>
              </a:r>
              <a:r>
                <a:rPr kumimoji="0" lang="ja-JP" altLang="en-US" sz="1200" b="1" i="0" u="none" strike="noStrike" kern="0" cap="none" spc="0" normalizeH="0" baseline="0" noProof="0" dirty="0">
                  <a:ln>
                    <a:noFill/>
                  </a:ln>
                  <a:solidFill>
                    <a:srgbClr val="FFFFFF"/>
                  </a:solidFill>
                  <a:effectLst/>
                  <a:uLnTx/>
                  <a:uFillTx/>
                  <a:latin typeface="+mn-ea"/>
                  <a:ea typeface="+mn-ea"/>
                  <a:cs typeface="Segoe UI" panose="020B0502040204020203" pitchFamily="34" charset="0"/>
                </a:rPr>
                <a:t>％</a:t>
              </a:r>
            </a:p>
          </p:txBody>
        </p:sp>
        <p:sp>
          <p:nvSpPr>
            <p:cNvPr id="13" name="正方形/長方形 12">
              <a:extLst>
                <a:ext uri="{FF2B5EF4-FFF2-40B4-BE49-F238E27FC236}">
                  <a16:creationId xmlns:a16="http://schemas.microsoft.com/office/drawing/2014/main" id="{3AEC120A-123B-8544-EDB3-04A108FA53E8}"/>
                </a:ext>
              </a:extLst>
            </p:cNvPr>
            <p:cNvSpPr/>
            <p:nvPr/>
          </p:nvSpPr>
          <p:spPr>
            <a:xfrm>
              <a:off x="6615288" y="4002158"/>
              <a:ext cx="914400" cy="914400"/>
            </a:xfrm>
            <a:prstGeom prst="rect">
              <a:avLst/>
            </a:prstGeom>
            <a:noFill/>
            <a:ln w="9525" cap="flat" cmpd="sng" algn="ctr">
              <a:noFill/>
              <a:prstDash val="soli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3200" b="1" i="0" u="none" strike="noStrike" kern="0" cap="none" spc="0" normalizeH="0" baseline="0" noProof="0" dirty="0">
                  <a:ln>
                    <a:noFill/>
                  </a:ln>
                  <a:solidFill>
                    <a:srgbClr val="FFFFFF"/>
                  </a:solidFill>
                  <a:effectLst/>
                  <a:uLnTx/>
                  <a:uFillTx/>
                  <a:latin typeface="+mn-ea"/>
                  <a:ea typeface="+mn-ea"/>
                  <a:cs typeface="Segoe UI" panose="020B0502040204020203" pitchFamily="34" charset="0"/>
                </a:rPr>
                <a:t>80</a:t>
              </a:r>
              <a:r>
                <a:rPr kumimoji="0" lang="ja-JP" altLang="en-US" sz="1200" b="1" i="0" u="none" strike="noStrike" kern="0" cap="none" spc="0" normalizeH="0" baseline="0" noProof="0" dirty="0">
                  <a:ln>
                    <a:noFill/>
                  </a:ln>
                  <a:solidFill>
                    <a:srgbClr val="FFFFFF"/>
                  </a:solidFill>
                  <a:effectLst/>
                  <a:uLnTx/>
                  <a:uFillTx/>
                  <a:latin typeface="+mn-ea"/>
                  <a:ea typeface="+mn-ea"/>
                  <a:cs typeface="Segoe UI" panose="020B0502040204020203" pitchFamily="34" charset="0"/>
                </a:rPr>
                <a:t>％</a:t>
              </a:r>
            </a:p>
          </p:txBody>
        </p:sp>
      </p:grpSp>
      <p:sp>
        <p:nvSpPr>
          <p:cNvPr id="14" name="テキスト ボックス 13">
            <a:extLst>
              <a:ext uri="{FF2B5EF4-FFF2-40B4-BE49-F238E27FC236}">
                <a16:creationId xmlns:a16="http://schemas.microsoft.com/office/drawing/2014/main" id="{B9F9E5DC-F775-911A-7D76-B4BC6B0D2B09}"/>
              </a:ext>
            </a:extLst>
          </p:cNvPr>
          <p:cNvSpPr txBox="1"/>
          <p:nvPr/>
        </p:nvSpPr>
        <p:spPr>
          <a:xfrm>
            <a:off x="3872287" y="6479941"/>
            <a:ext cx="7840288" cy="123111"/>
          </a:xfrm>
          <a:prstGeom prst="rect">
            <a:avLst/>
          </a:prstGeom>
          <a:noFill/>
        </p:spPr>
        <p:txBody>
          <a:bodyPr wrap="none" lIns="0" tIns="0" rIns="0" bIns="0" rtlCol="0">
            <a:spAutoFit/>
          </a:bodyPr>
          <a:lstStyle/>
          <a:p>
            <a:pPr algn="r" eaLnBrk="1" fontAlgn="auto" hangingPunct="1">
              <a:spcBef>
                <a:spcPts val="0"/>
              </a:spcBef>
              <a:spcAft>
                <a:spcPts val="0"/>
              </a:spcAft>
              <a:buClr>
                <a:srgbClr val="000000"/>
              </a:buClr>
              <a:buFont typeface="Arial"/>
              <a:buNone/>
            </a:pPr>
            <a:r>
              <a:rPr lang="en-US" altLang="ja-JP" sz="800" kern="0" dirty="0">
                <a:solidFill>
                  <a:srgbClr val="0D0D0D"/>
                </a:solidFill>
                <a:latin typeface="+mn-ea"/>
                <a:ea typeface="+mn-ea"/>
                <a:cs typeface="Arial"/>
                <a:sym typeface="Arial"/>
              </a:rPr>
              <a:t>※</a:t>
            </a:r>
            <a:r>
              <a:rPr kumimoji="0" lang="en-US" altLang="ja-JP" sz="800" kern="0" dirty="0">
                <a:solidFill>
                  <a:srgbClr val="0D0D0D"/>
                </a:solidFill>
                <a:latin typeface="+mn-ea"/>
                <a:ea typeface="+mn-ea"/>
                <a:cs typeface="Arial"/>
                <a:sym typeface="Arial"/>
              </a:rPr>
              <a:t>LINE</a:t>
            </a:r>
            <a:r>
              <a:rPr kumimoji="0" lang="ja-JP" altLang="en-US" sz="800" kern="0" dirty="0">
                <a:solidFill>
                  <a:srgbClr val="0D0D0D"/>
                </a:solidFill>
                <a:latin typeface="+mn-ea"/>
                <a:ea typeface="+mn-ea"/>
                <a:cs typeface="Arial"/>
                <a:sym typeface="Arial"/>
              </a:rPr>
              <a:t>ヤフー特別企画 タイアップの読者向けアンケートより（</a:t>
            </a:r>
            <a:r>
              <a:rPr kumimoji="0" lang="en-US" altLang="ja-JP" sz="800" kern="0" dirty="0">
                <a:solidFill>
                  <a:srgbClr val="0D0D0D"/>
                </a:solidFill>
                <a:latin typeface="+mn-ea"/>
                <a:ea typeface="+mn-ea"/>
                <a:cs typeface="Arial"/>
                <a:sym typeface="Arial"/>
              </a:rPr>
              <a:t>2021</a:t>
            </a:r>
            <a:r>
              <a:rPr kumimoji="0" lang="ja-JP" altLang="en-US" sz="800" kern="0" dirty="0">
                <a:solidFill>
                  <a:srgbClr val="0D0D0D"/>
                </a:solidFill>
                <a:latin typeface="+mn-ea"/>
                <a:ea typeface="+mn-ea"/>
                <a:cs typeface="Arial"/>
                <a:sym typeface="Arial"/>
              </a:rPr>
              <a:t>年</a:t>
            </a:r>
            <a:r>
              <a:rPr kumimoji="0" lang="en-US" altLang="ja-JP" sz="800" kern="0" dirty="0">
                <a:solidFill>
                  <a:srgbClr val="0D0D0D"/>
                </a:solidFill>
                <a:latin typeface="+mn-ea"/>
                <a:ea typeface="+mn-ea"/>
                <a:cs typeface="Arial"/>
                <a:sym typeface="Arial"/>
              </a:rPr>
              <a:t>10</a:t>
            </a:r>
            <a:r>
              <a:rPr kumimoji="0" lang="ja-JP" altLang="en-US" sz="800" kern="0" dirty="0">
                <a:solidFill>
                  <a:srgbClr val="0D0D0D"/>
                </a:solidFill>
                <a:latin typeface="+mn-ea"/>
                <a:ea typeface="+mn-ea"/>
                <a:cs typeface="Arial"/>
                <a:sym typeface="Arial"/>
              </a:rPr>
              <a:t>月～</a:t>
            </a:r>
            <a:r>
              <a:rPr kumimoji="0" lang="en-US" altLang="ja-JP" sz="800" kern="0" dirty="0">
                <a:solidFill>
                  <a:srgbClr val="0D0D0D"/>
                </a:solidFill>
                <a:latin typeface="+mn-ea"/>
                <a:ea typeface="+mn-ea"/>
                <a:cs typeface="Arial"/>
                <a:sym typeface="Arial"/>
              </a:rPr>
              <a:t>2022</a:t>
            </a:r>
            <a:r>
              <a:rPr kumimoji="0" lang="ja-JP" altLang="en-US" sz="800" kern="0" dirty="0">
                <a:solidFill>
                  <a:srgbClr val="0D0D0D"/>
                </a:solidFill>
                <a:latin typeface="+mn-ea"/>
                <a:ea typeface="+mn-ea"/>
                <a:cs typeface="Arial"/>
                <a:sym typeface="Arial"/>
              </a:rPr>
              <a:t>年</a:t>
            </a:r>
            <a:r>
              <a:rPr kumimoji="0" lang="en-US" altLang="ja-JP" sz="800" kern="0" dirty="0">
                <a:solidFill>
                  <a:srgbClr val="0D0D0D"/>
                </a:solidFill>
                <a:latin typeface="+mn-ea"/>
                <a:ea typeface="+mn-ea"/>
                <a:cs typeface="Arial"/>
                <a:sym typeface="Arial"/>
              </a:rPr>
              <a:t>11</a:t>
            </a:r>
            <a:r>
              <a:rPr kumimoji="0" lang="ja-JP" altLang="en-US" sz="800" kern="0" dirty="0">
                <a:solidFill>
                  <a:srgbClr val="0D0D0D"/>
                </a:solidFill>
                <a:latin typeface="+mn-ea"/>
                <a:ea typeface="+mn-ea"/>
                <a:cs typeface="Arial"/>
                <a:sym typeface="Arial"/>
              </a:rPr>
              <a:t>月実施分）。各項目</a:t>
            </a:r>
            <a:r>
              <a:rPr kumimoji="0" lang="en-US" altLang="ja-JP" sz="800" kern="0" dirty="0">
                <a:solidFill>
                  <a:srgbClr val="0D0D0D"/>
                </a:solidFill>
                <a:latin typeface="+mn-ea"/>
                <a:ea typeface="+mn-ea"/>
                <a:cs typeface="Arial"/>
                <a:sym typeface="Arial"/>
              </a:rPr>
              <a:t>5</a:t>
            </a:r>
            <a:r>
              <a:rPr kumimoji="0" lang="ja-JP" altLang="en-US" sz="800" kern="0" dirty="0">
                <a:solidFill>
                  <a:srgbClr val="0D0D0D"/>
                </a:solidFill>
                <a:latin typeface="+mn-ea"/>
                <a:ea typeface="+mn-ea"/>
                <a:cs typeface="Arial"/>
                <a:sym typeface="Arial"/>
              </a:rPr>
              <a:t>段階評価におけるトップ</a:t>
            </a:r>
            <a:r>
              <a:rPr kumimoji="0" lang="en-US" altLang="ja-JP" sz="800" kern="0" dirty="0">
                <a:solidFill>
                  <a:srgbClr val="0D0D0D"/>
                </a:solidFill>
                <a:latin typeface="+mn-ea"/>
                <a:ea typeface="+mn-ea"/>
                <a:cs typeface="Arial"/>
                <a:sym typeface="Arial"/>
              </a:rPr>
              <a:t>2</a:t>
            </a:r>
            <a:r>
              <a:rPr kumimoji="0" lang="ja-JP" altLang="en-US" sz="800" kern="0" dirty="0">
                <a:solidFill>
                  <a:srgbClr val="0D0D0D"/>
                </a:solidFill>
                <a:latin typeface="+mn-ea"/>
                <a:ea typeface="+mn-ea"/>
                <a:cs typeface="Arial"/>
                <a:sym typeface="Arial"/>
              </a:rPr>
              <a:t>の比率の、過去案件実績の平均値</a:t>
            </a:r>
            <a:endParaRPr lang="ja-JP" altLang="en-US" sz="800" kern="0" dirty="0">
              <a:solidFill>
                <a:srgbClr val="0D0D0D"/>
              </a:solidFill>
              <a:latin typeface="+mn-ea"/>
              <a:ea typeface="+mn-ea"/>
              <a:cs typeface="Arial"/>
              <a:sym typeface="Arial"/>
            </a:endParaRPr>
          </a:p>
        </p:txBody>
      </p:sp>
      <p:sp>
        <p:nvSpPr>
          <p:cNvPr id="4" name="テキスト プレースホルダー 3">
            <a:extLst>
              <a:ext uri="{FF2B5EF4-FFF2-40B4-BE49-F238E27FC236}">
                <a16:creationId xmlns:a16="http://schemas.microsoft.com/office/drawing/2014/main" id="{A76ED04C-D672-8CD5-947B-376DC25A0D4D}"/>
              </a:ext>
            </a:extLst>
          </p:cNvPr>
          <p:cNvSpPr txBox="1">
            <a:spLocks/>
          </p:cNvSpPr>
          <p:nvPr/>
        </p:nvSpPr>
        <p:spPr>
          <a:xfrm>
            <a:off x="1677399" y="1045514"/>
            <a:ext cx="8844807" cy="678766"/>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eaLnBrk="1" fontAlgn="auto" hangingPunct="1">
              <a:lnSpc>
                <a:spcPct val="130000"/>
              </a:lnSpc>
              <a:spcBef>
                <a:spcPts val="0"/>
              </a:spcBef>
              <a:spcAft>
                <a:spcPts val="0"/>
              </a:spcAft>
              <a:defRPr/>
            </a:pPr>
            <a:r>
              <a:rPr kumimoji="0" lang="ja-JP" altLang="en-US" sz="2000" b="1" kern="0" dirty="0">
                <a:solidFill>
                  <a:srgbClr val="0D0D0D"/>
                </a:solidFill>
                <a:latin typeface="+mn-ea"/>
                <a:ea typeface="+mn-ea"/>
                <a:cs typeface="Calibri" panose="020F0502020204030204"/>
              </a:rPr>
              <a:t>タイアップコンテンツへの接触を通して、</a:t>
            </a:r>
            <a:endParaRPr kumimoji="0" lang="en-US" altLang="ja-JP" sz="2000" b="1" kern="0" dirty="0">
              <a:solidFill>
                <a:srgbClr val="0D0D0D"/>
              </a:solidFill>
              <a:latin typeface="+mn-ea"/>
              <a:ea typeface="+mn-ea"/>
              <a:cs typeface="Calibri" panose="020F0502020204030204"/>
            </a:endParaRPr>
          </a:p>
          <a:p>
            <a:pPr algn="ctr" eaLnBrk="1" fontAlgn="auto" hangingPunct="1">
              <a:lnSpc>
                <a:spcPct val="130000"/>
              </a:lnSpc>
              <a:spcBef>
                <a:spcPts val="0"/>
              </a:spcBef>
              <a:spcAft>
                <a:spcPts val="0"/>
              </a:spcAft>
              <a:defRPr/>
            </a:pPr>
            <a:r>
              <a:rPr kumimoji="0" lang="ja-JP" altLang="en-US" sz="2000" b="1" kern="0" dirty="0">
                <a:solidFill>
                  <a:srgbClr val="0D0D0D"/>
                </a:solidFill>
                <a:latin typeface="+mn-ea"/>
                <a:ea typeface="+mn-ea"/>
                <a:cs typeface="Calibri" panose="020F0502020204030204"/>
              </a:rPr>
              <a:t>高いブランドエンゲージメント効果がもたらされます</a:t>
            </a:r>
          </a:p>
        </p:txBody>
      </p:sp>
    </p:spTree>
    <p:extLst>
      <p:ext uri="{BB962C8B-B14F-4D97-AF65-F5344CB8AC3E}">
        <p14:creationId xmlns:p14="http://schemas.microsoft.com/office/powerpoint/2010/main" val="40498942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a:xfrm>
            <a:off x="3304152" y="4732213"/>
            <a:ext cx="5943600" cy="543702"/>
          </a:xfrm>
        </p:spPr>
        <p:txBody>
          <a:bodyPr/>
          <a:lstStyle/>
          <a:p>
            <a:r>
              <a:rPr kumimoji="1" lang="ja-JP" altLang="en-US" dirty="0"/>
              <a:t>商品スペック</a:t>
            </a:r>
          </a:p>
          <a:p>
            <a:endParaRPr kumimoji="1" lang="ja-JP" altLang="en-US" dirty="0"/>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353893" y="1267880"/>
            <a:ext cx="1368152" cy="1057321"/>
          </a:xfrm>
        </p:spPr>
        <p:txBody>
          <a:bodyPr/>
          <a:lstStyle/>
          <a:p>
            <a:r>
              <a:rPr kumimoji="1" lang="en-US" altLang="ja-JP" dirty="0"/>
              <a:t>03</a:t>
            </a:r>
            <a:endParaRPr kumimoji="1" lang="ja-JP" altLang="en-US" dirty="0"/>
          </a:p>
        </p:txBody>
      </p:sp>
      <p:pic>
        <p:nvPicPr>
          <p:cNvPr id="2" name="図プレースホルダー 9" descr="アイコン&#10;&#10;自動的に生成された説明">
            <a:extLst>
              <a:ext uri="{FF2B5EF4-FFF2-40B4-BE49-F238E27FC236}">
                <a16:creationId xmlns:a16="http://schemas.microsoft.com/office/drawing/2014/main" id="{84B897C9-564A-680B-404E-5EBE76301991}"/>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53893" y="3068316"/>
            <a:ext cx="1586282" cy="1464484"/>
          </a:xfrm>
        </p:spPr>
      </p:pic>
    </p:spTree>
    <p:extLst>
      <p:ext uri="{BB962C8B-B14F-4D97-AF65-F5344CB8AC3E}">
        <p14:creationId xmlns:p14="http://schemas.microsoft.com/office/powerpoint/2010/main" val="407994119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MSCレイアウト">
  <a:themeElements>
    <a:clrScheme name="MSC">
      <a:dk1>
        <a:srgbClr val="000000"/>
      </a:dk1>
      <a:lt1>
        <a:srgbClr val="FFFFFF"/>
      </a:lt1>
      <a:dk2>
        <a:srgbClr val="00003E"/>
      </a:dk2>
      <a:lt2>
        <a:srgbClr val="FFFFFF"/>
      </a:lt2>
      <a:accent1>
        <a:srgbClr val="00003E"/>
      </a:accent1>
      <a:accent2>
        <a:srgbClr val="06C755"/>
      </a:accent2>
      <a:accent3>
        <a:srgbClr val="FF0033"/>
      </a:accent3>
      <a:accent4>
        <a:srgbClr val="F77911"/>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3E"/>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28575">
          <a:headEnd type="oval" w="lg" len="lg"/>
          <a:tailEnd type="oval" w="lg"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SCプロダクト部門資料FMT_v0.1" id="{67D726DE-EA97-2F46-A448-D8C333267734}" vid="{F79B8FC2-5071-944A-B5F6-F0B4F3C8CD4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Yahoo!広告テンプレー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24787</TotalTime>
  <Words>4501</Words>
  <Application>Microsoft Office PowerPoint</Application>
  <PresentationFormat>ワイド画面</PresentationFormat>
  <Paragraphs>463</Paragraphs>
  <Slides>27</Slides>
  <Notes>3</Notes>
  <HiddenSlides>0</HiddenSlides>
  <MMClips>0</MMClips>
  <ScaleCrop>false</ScaleCrop>
  <HeadingPairs>
    <vt:vector size="8" baseType="variant">
      <vt:variant>
        <vt:lpstr>使用されているフォント</vt:lpstr>
      </vt:variant>
      <vt:variant>
        <vt:i4>10</vt:i4>
      </vt:variant>
      <vt:variant>
        <vt:lpstr>テーマ</vt:lpstr>
      </vt:variant>
      <vt:variant>
        <vt:i4>1</vt:i4>
      </vt:variant>
      <vt:variant>
        <vt:lpstr>埋め込まれた OLE サーバー</vt:lpstr>
      </vt:variant>
      <vt:variant>
        <vt:i4>1</vt:i4>
      </vt:variant>
      <vt:variant>
        <vt:lpstr>スライド タイトル</vt:lpstr>
      </vt:variant>
      <vt:variant>
        <vt:i4>27</vt:i4>
      </vt:variant>
    </vt:vector>
  </HeadingPairs>
  <TitlesOfParts>
    <vt:vector size="39" baseType="lpstr">
      <vt:lpstr>BIZ UD明朝 Medium</vt:lpstr>
      <vt:lpstr>ヒラギノ角ゴ Pro W3</vt:lpstr>
      <vt:lpstr>メイリオ</vt:lpstr>
      <vt:lpstr>メイリオ</vt:lpstr>
      <vt:lpstr>メイリオ 本文</vt:lpstr>
      <vt:lpstr>Arial</vt:lpstr>
      <vt:lpstr>Calibri</vt:lpstr>
      <vt:lpstr>Segoe UI</vt:lpstr>
      <vt:lpstr>Verdana</vt:lpstr>
      <vt:lpstr>Wingdings</vt:lpstr>
      <vt:lpstr>MSCレイアウト</vt:lpstr>
      <vt:lpstr>think-cell スライド</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中根めぐ美</dc:creator>
  <cp:lastModifiedBy>ヤフー</cp:lastModifiedBy>
  <cp:revision>197</cp:revision>
  <dcterms:created xsi:type="dcterms:W3CDTF">2023-12-19T04:51:39Z</dcterms:created>
  <dcterms:modified xsi:type="dcterms:W3CDTF">2024-08-02T00:32:52Z</dcterms:modified>
</cp:coreProperties>
</file>