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68" r:id="rId1"/>
    <p:sldMasterId id="2147484433" r:id="rId2"/>
    <p:sldMasterId id="2147484440" r:id="rId3"/>
  </p:sldMasterIdLst>
  <p:notesMasterIdLst>
    <p:notesMasterId r:id="rId33"/>
  </p:notesMasterIdLst>
  <p:handoutMasterIdLst>
    <p:handoutMasterId r:id="rId34"/>
  </p:handoutMasterIdLst>
  <p:sldIdLst>
    <p:sldId id="553" r:id="rId4"/>
    <p:sldId id="534" r:id="rId5"/>
    <p:sldId id="535" r:id="rId6"/>
    <p:sldId id="445" r:id="rId7"/>
    <p:sldId id="570" r:id="rId8"/>
    <p:sldId id="446" r:id="rId9"/>
    <p:sldId id="1669" r:id="rId10"/>
    <p:sldId id="1180" r:id="rId11"/>
    <p:sldId id="1182" r:id="rId12"/>
    <p:sldId id="1181" r:id="rId13"/>
    <p:sldId id="1183" r:id="rId14"/>
    <p:sldId id="1184" r:id="rId15"/>
    <p:sldId id="1185" r:id="rId16"/>
    <p:sldId id="1188" r:id="rId17"/>
    <p:sldId id="1676" r:id="rId18"/>
    <p:sldId id="1675" r:id="rId19"/>
    <p:sldId id="1677" r:id="rId20"/>
    <p:sldId id="1678" r:id="rId21"/>
    <p:sldId id="1679" r:id="rId22"/>
    <p:sldId id="1189" r:id="rId23"/>
    <p:sldId id="1190" r:id="rId24"/>
    <p:sldId id="1191" r:id="rId25"/>
    <p:sldId id="1192" r:id="rId26"/>
    <p:sldId id="1671" r:id="rId27"/>
    <p:sldId id="1670" r:id="rId28"/>
    <p:sldId id="1672" r:id="rId29"/>
    <p:sldId id="1673" r:id="rId30"/>
    <p:sldId id="1674" r:id="rId31"/>
    <p:sldId id="448" r:id="rId32"/>
  </p:sldIdLst>
  <p:sldSz cx="12192000" cy="6858000"/>
  <p:notesSz cx="6858000" cy="9144000"/>
  <p:custDataLst>
    <p:tags r:id="rId35"/>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521415D9-36F7-43E2-AB2F-B90AF26B5E84}">
      <p14:sectionLst xmlns:p14="http://schemas.microsoft.com/office/powerpoint/2010/main">
        <p14:section name="MSC資料テンプレート" id="{E69104EC-6513-724D-AF60-3BEAAAC85722}">
          <p14:sldIdLst/>
        </p14:section>
        <p14:section name="広告主・代理店限定" id="{A39D9239-5576-7D4D-B9F0-868A80937222}">
          <p14:sldIdLst>
            <p14:sldId id="553"/>
            <p14:sldId id="534"/>
            <p14:sldId id="535"/>
            <p14:sldId id="445"/>
            <p14:sldId id="570"/>
            <p14:sldId id="446"/>
            <p14:sldId id="1669"/>
            <p14:sldId id="1180"/>
            <p14:sldId id="1182"/>
            <p14:sldId id="1181"/>
            <p14:sldId id="1183"/>
            <p14:sldId id="1184"/>
            <p14:sldId id="1185"/>
            <p14:sldId id="1188"/>
            <p14:sldId id="1676"/>
            <p14:sldId id="1675"/>
            <p14:sldId id="1677"/>
            <p14:sldId id="1678"/>
            <p14:sldId id="1679"/>
            <p14:sldId id="1189"/>
            <p14:sldId id="1190"/>
            <p14:sldId id="1191"/>
            <p14:sldId id="1192"/>
            <p14:sldId id="1671"/>
            <p14:sldId id="1670"/>
            <p14:sldId id="1672"/>
            <p14:sldId id="1673"/>
            <p14:sldId id="1674"/>
            <p14:sldId id="448"/>
          </p14:sldIdLst>
        </p14:section>
        <p14:section name="社外秘" id="{8FF9BD2A-B852-3047-AD33-454CCB91615A}">
          <p14:sldIdLst/>
        </p14:section>
        <p14:section name="Appendix" id="{7106BCF3-60A2-FB4C-916D-7CD55426F22C}">
          <p14:sldIdLst/>
        </p14:section>
      </p14:sectionLst>
    </p:ext>
    <p:ext uri="{EFAFB233-063F-42B5-8137-9DF3F51BA10A}">
      <p15:sldGuideLst xmlns:p15="http://schemas.microsoft.com/office/powerpoint/2012/main">
        <p15:guide id="1" orient="horz" pos="368" userDrawn="1">
          <p15:clr>
            <a:srgbClr val="F26B43"/>
          </p15:clr>
        </p15:guide>
        <p15:guide id="2" pos="3840" userDrawn="1">
          <p15:clr>
            <a:srgbClr val="A4A3A4"/>
          </p15:clr>
        </p15:guide>
        <p15:guide id="3" pos="370" userDrawn="1">
          <p15:clr>
            <a:srgbClr val="F26B43"/>
          </p15:clr>
        </p15:guide>
        <p15:guide id="4" pos="7310" userDrawn="1">
          <p15:clr>
            <a:srgbClr val="F26B43"/>
          </p15:clr>
        </p15:guide>
        <p15:guide id="5" orient="horz" pos="2260" userDrawn="1">
          <p15:clr>
            <a:srgbClr val="A4A3A4"/>
          </p15:clr>
        </p15:guide>
        <p15:guide id="6" orient="horz" pos="3952" userDrawn="1">
          <p15:clr>
            <a:srgbClr val="F26B43"/>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9" autoAdjust="0"/>
    <p:restoredTop sz="95728"/>
  </p:normalViewPr>
  <p:slideViewPr>
    <p:cSldViewPr snapToGrid="0">
      <p:cViewPr varScale="1">
        <p:scale>
          <a:sx n="105" d="100"/>
          <a:sy n="105" d="100"/>
        </p:scale>
        <p:origin x="1000" y="480"/>
      </p:cViewPr>
      <p:guideLst>
        <p:guide orient="horz" pos="368"/>
        <p:guide pos="3840"/>
        <p:guide pos="370"/>
        <p:guide pos="7310"/>
        <p:guide orient="horz" pos="2260"/>
        <p:guide orient="horz" pos="3952"/>
      </p:guideLst>
    </p:cSldViewPr>
  </p:slideViewPr>
  <p:notesTextViewPr>
    <p:cViewPr>
      <p:scale>
        <a:sx n="1" d="1"/>
        <a:sy n="1" d="1"/>
      </p:scale>
      <p:origin x="0" y="0"/>
    </p:cViewPr>
  </p:notesTextViewPr>
  <p:sorterViewPr>
    <p:cViewPr>
      <p:scale>
        <a:sx n="83" d="100"/>
        <a:sy n="83"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gs" Target="tags/tag1.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7/23/25</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7/23/25</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602847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989784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1413280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26E5BA-20E7-003D-6323-86B33AC6E5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5D51A65-F0FF-59CF-3D96-20283A5C00B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B0741D3-5575-261E-A0B3-FB799AA9676C}"/>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0620005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70487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1833852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9061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rgbClr val="00003E"/>
                </a:solidFill>
                <a:latin typeface="+mn-ea"/>
                <a:ea typeface="+mn-ea"/>
                <a:cs typeface="Segoe UI" panose="020B0502040204020203" pitchFamily="34" charset="0"/>
              </a:rPr>
              <a:t>CONTENTS</a:t>
            </a:r>
            <a:endParaRPr kumimoji="1" lang="ja-JP" altLang="en-US" sz="2400" b="1" i="0" dirty="0">
              <a:solidFill>
                <a:srgbClr val="00003E"/>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791284"/>
            <a:ext cx="540000" cy="540000"/>
          </a:xfrm>
          <a:prstGeom prst="ellipse">
            <a:avLst/>
          </a:prstGeom>
          <a:solidFill>
            <a:schemeClr val="tx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2709386"/>
            <a:ext cx="540000" cy="540000"/>
          </a:xfrm>
          <a:prstGeom prst="ellipse">
            <a:avLst/>
          </a:prstGeom>
          <a:solidFill>
            <a:srgbClr val="03004A"/>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3627488"/>
            <a:ext cx="540000" cy="540000"/>
          </a:xfrm>
          <a:prstGeom prst="ellipse">
            <a:avLst/>
          </a:prstGeom>
          <a:solidFill>
            <a:srgbClr val="00003E"/>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2331284"/>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3249386"/>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881264"/>
            <a:ext cx="5414600" cy="360040"/>
          </a:xfrm>
          <a:prstGeom prst="rect">
            <a:avLst/>
          </a:prstGeom>
        </p:spPr>
        <p:txBody>
          <a:bodyPr>
            <a:normAutofit/>
          </a:bodyPr>
          <a:lstStyle>
            <a:lvl1pPr marL="0" indent="0">
              <a:buNone/>
              <a:defRPr sz="1800" b="1">
                <a:solidFill>
                  <a:srgbClr val="00003E"/>
                </a:solidFill>
              </a:defRPr>
            </a:lvl1pPr>
          </a:lstStyle>
          <a:p>
            <a:pPr lvl="0"/>
            <a:r>
              <a:rPr kumimoji="1" lang="ja-JP" altLang="en-US" dirty="0"/>
              <a:t>概要</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835858"/>
            <a:ext cx="5414600" cy="360040"/>
          </a:xfrm>
          <a:prstGeom prst="rect">
            <a:avLst/>
          </a:prstGeom>
        </p:spPr>
        <p:txBody>
          <a:bodyPr>
            <a:normAutofit/>
          </a:bodyPr>
          <a:lstStyle>
            <a:lvl1pPr marL="0" indent="0">
              <a:buNone/>
              <a:defRPr sz="1800" b="1">
                <a:solidFill>
                  <a:srgbClr val="00003E"/>
                </a:solidFill>
              </a:defRPr>
            </a:lvl1pPr>
          </a:lstStyle>
          <a:p>
            <a:r>
              <a:rPr lang="ja-JP" altLang="en-US" dirty="0"/>
              <a:t>商品スペック</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3760307"/>
            <a:ext cx="5414600" cy="360040"/>
          </a:xfrm>
          <a:prstGeom prst="rect">
            <a:avLst/>
          </a:prstGeom>
        </p:spPr>
        <p:txBody>
          <a:bodyPr>
            <a:normAutofit/>
          </a:bodyPr>
          <a:lstStyle>
            <a:lvl1pPr marL="0" indent="0">
              <a:buNone/>
              <a:defRPr sz="1800" b="1">
                <a:solidFill>
                  <a:srgbClr val="00003E"/>
                </a:solidFill>
              </a:defRPr>
            </a:lvl1pPr>
          </a:lstStyle>
          <a:p>
            <a:r>
              <a:rPr lang="ja-JP" altLang="en-US" dirty="0"/>
              <a:t>その他・注意事項</a:t>
            </a:r>
          </a:p>
        </p:txBody>
      </p:sp>
    </p:spTree>
    <p:extLst>
      <p:ext uri="{BB962C8B-B14F-4D97-AF65-F5344CB8AC3E}">
        <p14:creationId xmlns:p14="http://schemas.microsoft.com/office/powerpoint/2010/main" val="6993897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3E"/>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551588" y="1225208"/>
            <a:ext cx="1368152" cy="1057321"/>
          </a:xfrm>
          <a:prstGeom prst="rect">
            <a:avLst/>
          </a:prstGeom>
        </p:spPr>
        <p:txBody>
          <a:bodyPr/>
          <a:lstStyle>
            <a:lvl1pPr marL="0" indent="0">
              <a:buNone/>
              <a:defRPr sz="6600" b="1" i="0">
                <a:solidFill>
                  <a:srgbClr val="00003E"/>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Tree>
    <p:extLst>
      <p:ext uri="{BB962C8B-B14F-4D97-AF65-F5344CB8AC3E}">
        <p14:creationId xmlns:p14="http://schemas.microsoft.com/office/powerpoint/2010/main" val="16143443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S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65F8747-0174-E1AE-4BF5-69B373F553CC}"/>
              </a:ext>
            </a:extLst>
          </p:cNvPr>
          <p:cNvSpPr>
            <a:spLocks noGrp="1"/>
          </p:cNvSpPr>
          <p:nvPr>
            <p:ph type="body" sz="quarter" idx="10"/>
          </p:nvPr>
        </p:nvSpPr>
        <p:spPr>
          <a:xfrm>
            <a:off x="587375" y="1698498"/>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132330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社外秘）">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rgbClr val="00003E"/>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69028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社外秘）">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4915269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0281177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4085357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1278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9956847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33D27E4-95DD-1CF2-1603-E3597E94ABC4}"/>
              </a:ext>
            </a:extLst>
          </p:cNvPr>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4" name="字幕 2">
            <a:extLst>
              <a:ext uri="{FF2B5EF4-FFF2-40B4-BE49-F238E27FC236}">
                <a16:creationId xmlns:a16="http://schemas.microsoft.com/office/drawing/2014/main" id="{7F654D57-EFB3-2A21-A516-4FDCD6FF16CE}"/>
              </a:ext>
            </a:extLst>
          </p:cNvPr>
          <p:cNvSpPr>
            <a:spLocks noGrp="1"/>
          </p:cNvSpPr>
          <p:nvPr>
            <p:ph type="subTitle" idx="1" hasCustomPrompt="1"/>
          </p:nvPr>
        </p:nvSpPr>
        <p:spPr>
          <a:xfrm>
            <a:off x="942427" y="1233684"/>
            <a:ext cx="10488109" cy="338554"/>
          </a:xfrm>
        </p:spPr>
        <p:txBody>
          <a:bodyPr wrap="square" anchor="t">
            <a:spAutoFit/>
          </a:bodyPr>
          <a:lstStyle>
            <a:lvl1pPr marL="0" indent="0" algn="l">
              <a:lnSpc>
                <a:spcPct val="120000"/>
              </a:lnSpc>
              <a:spcBef>
                <a:spcPts val="0"/>
              </a:spcBef>
              <a:buNone/>
              <a:defRPr sz="1600" b="1" i="0" spc="100" baseline="0">
                <a:solidFill>
                  <a:srgbClr val="00003E"/>
                </a:solidFill>
                <a:latin typeface="Arial" panose="020B0604020202020204" pitchFamily="34" charset="0"/>
                <a:ea typeface="メイリオ" panose="020B0604030504040204" pitchFamily="34"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dirty="0"/>
          </a:p>
        </p:txBody>
      </p:sp>
      <p:grpSp>
        <p:nvGrpSpPr>
          <p:cNvPr id="7" name="グループ化 6">
            <a:extLst>
              <a:ext uri="{FF2B5EF4-FFF2-40B4-BE49-F238E27FC236}">
                <a16:creationId xmlns:a16="http://schemas.microsoft.com/office/drawing/2014/main" id="{DBC9E746-FDF8-3E3F-D661-E8F8D133C06E}"/>
              </a:ext>
            </a:extLst>
          </p:cNvPr>
          <p:cNvGrpSpPr/>
          <p:nvPr userDrawn="1"/>
        </p:nvGrpSpPr>
        <p:grpSpPr>
          <a:xfrm>
            <a:off x="555102" y="1216721"/>
            <a:ext cx="338554" cy="338554"/>
            <a:chOff x="711200" y="1442638"/>
            <a:chExt cx="338554" cy="338554"/>
          </a:xfrm>
        </p:grpSpPr>
        <p:sp>
          <p:nvSpPr>
            <p:cNvPr id="8" name="円/楕円 7">
              <a:extLst>
                <a:ext uri="{FF2B5EF4-FFF2-40B4-BE49-F238E27FC236}">
                  <a16:creationId xmlns:a16="http://schemas.microsoft.com/office/drawing/2014/main" id="{0DB89515-2F95-E24C-9282-ADDEAF05F209}"/>
                </a:ext>
              </a:extLst>
            </p:cNvPr>
            <p:cNvSpPr/>
            <p:nvPr userDrawn="1"/>
          </p:nvSpPr>
          <p:spPr>
            <a:xfrm>
              <a:off x="711200" y="1442638"/>
              <a:ext cx="338554" cy="338554"/>
            </a:xfrm>
            <a:prstGeom prst="ellipse">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9" name="グループ化 8">
              <a:extLst>
                <a:ext uri="{FF2B5EF4-FFF2-40B4-BE49-F238E27FC236}">
                  <a16:creationId xmlns:a16="http://schemas.microsoft.com/office/drawing/2014/main" id="{0AFD7E21-6679-CD67-EDA0-4F1F72CC5EE0}"/>
                </a:ext>
              </a:extLst>
            </p:cNvPr>
            <p:cNvGrpSpPr/>
            <p:nvPr userDrawn="1"/>
          </p:nvGrpSpPr>
          <p:grpSpPr>
            <a:xfrm rot="18900000">
              <a:off x="817024" y="1534352"/>
              <a:ext cx="131682" cy="110134"/>
              <a:chOff x="4013200" y="2692400"/>
              <a:chExt cx="558800" cy="467360"/>
            </a:xfrm>
            <a:solidFill>
              <a:schemeClr val="bg1"/>
            </a:solidFill>
          </p:grpSpPr>
          <p:sp>
            <p:nvSpPr>
              <p:cNvPr id="10" name="正方形/長方形 9">
                <a:extLst>
                  <a:ext uri="{FF2B5EF4-FFF2-40B4-BE49-F238E27FC236}">
                    <a16:creationId xmlns:a16="http://schemas.microsoft.com/office/drawing/2014/main" id="{434ADAB9-4C53-6026-D442-9BAFC5EDF77D}"/>
                  </a:ext>
                </a:extLst>
              </p:cNvPr>
              <p:cNvSpPr/>
              <p:nvPr userDrawn="1"/>
            </p:nvSpPr>
            <p:spPr>
              <a:xfrm>
                <a:off x="4013200" y="269240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id="{DA15F63B-79FD-83D6-DD73-A3219D41DF33}"/>
                  </a:ext>
                </a:extLst>
              </p:cNvPr>
              <p:cNvSpPr/>
              <p:nvPr userDrawn="1"/>
            </p:nvSpPr>
            <p:spPr>
              <a:xfrm rot="5400000">
                <a:off x="4246880" y="283464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3" name="スライド番号プレースホルダー 5">
            <a:extLst>
              <a:ext uri="{FF2B5EF4-FFF2-40B4-BE49-F238E27FC236}">
                <a16:creationId xmlns:a16="http://schemas.microsoft.com/office/drawing/2014/main" id="{5AC4F7D8-7F11-A206-BC87-2BF05F59D401}"/>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5" name="グラフィックス 4">
            <a:extLst>
              <a:ext uri="{FF2B5EF4-FFF2-40B4-BE49-F238E27FC236}">
                <a16:creationId xmlns:a16="http://schemas.microsoft.com/office/drawing/2014/main" id="{78FA76B7-8752-47EB-1539-CDDD0EF64A7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86310" y="6533996"/>
            <a:ext cx="813256" cy="94565"/>
          </a:xfrm>
          <a:prstGeom prst="rect">
            <a:avLst/>
          </a:prstGeom>
        </p:spPr>
      </p:pic>
    </p:spTree>
    <p:extLst>
      <p:ext uri="{BB962C8B-B14F-4D97-AF65-F5344CB8AC3E}">
        <p14:creationId xmlns:p14="http://schemas.microsoft.com/office/powerpoint/2010/main" val="29506779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962082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最終ページ">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4931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14" name="Text Placeholder 3">
            <a:extLst>
              <a:ext uri="{FF2B5EF4-FFF2-40B4-BE49-F238E27FC236}">
                <a16:creationId xmlns:a16="http://schemas.microsoft.com/office/drawing/2014/main" id="{CF1B3F06-73C7-6284-A08A-6C7B04F7A52F}"/>
              </a:ext>
            </a:extLst>
          </p:cNvPr>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74015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3"/>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rgbClr val="00003E"/>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83968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3305404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385454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5.emf"/><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oleObject" Target="../embeddings/oleObject1.bin"/><Relationship Id="rId5" Type="http://schemas.openxmlformats.org/officeDocument/2006/relationships/slideLayout" Target="../slideLayouts/slideLayout10.xml"/><Relationship Id="rId10" Type="http://schemas.openxmlformats.org/officeDocument/2006/relationships/tags" Target="../tags/tag3.xml"/><Relationship Id="rId4" Type="http://schemas.openxmlformats.org/officeDocument/2006/relationships/slideLayout" Target="../slideLayouts/slideLayout9.xml"/><Relationship Id="rId9"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9.emf"/><Relationship Id="rId5" Type="http://schemas.openxmlformats.org/officeDocument/2006/relationships/slideLayout" Target="../slideLayouts/slideLayout18.xml"/><Relationship Id="rId10" Type="http://schemas.openxmlformats.org/officeDocument/2006/relationships/oleObject" Target="../embeddings/oleObject1.bin"/><Relationship Id="rId4" Type="http://schemas.openxmlformats.org/officeDocument/2006/relationships/slideLayout" Target="../slideLayouts/slideLayout17.xml"/><Relationship Id="rId9"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B2F77BCE-7BC5-0A60-F32B-260926B7EFF2}"/>
              </a:ext>
            </a:extLst>
          </p:cNvPr>
          <p:cNvGraphicFramePr>
            <a:graphicFrameLocks noChangeAspect="1"/>
          </p:cNvGraphicFramePr>
          <p:nvPr userDrawn="1">
            <p:custDataLst>
              <p:tags r:id="rId7"/>
            </p:custDataLst>
            <p:extLst>
              <p:ext uri="{D42A27DB-BD31-4B8C-83A1-F6EECF244321}">
                <p14:modId xmlns:p14="http://schemas.microsoft.com/office/powerpoint/2010/main" val="136035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8" imgW="7772400" imgH="10058400" progId="TCLayout.ActiveDocument.1">
                  <p:embed/>
                </p:oleObj>
              </mc:Choice>
              <mc:Fallback>
                <p:oleObj name="think-cell スライド" r:id="rId8" imgW="7772400" imgH="10058400" progId="TCLayout.ActiveDocument.1">
                  <p:embed/>
                  <p:pic>
                    <p:nvPicPr>
                      <p:cNvPr id="0" name=""/>
                      <p:cNvPicPr/>
                      <p:nvPr/>
                    </p:nvPicPr>
                    <p:blipFill>
                      <a:blip r:embed="rId9"/>
                      <a:stretch>
                        <a:fillRect/>
                      </a:stretch>
                    </p:blipFill>
                    <p:spPr>
                      <a:xfrm>
                        <a:off x="1588" y="1588"/>
                        <a:ext cx="1227" cy="1588"/>
                      </a:xfrm>
                      <a:prstGeom prst="rect">
                        <a:avLst/>
                      </a:prstGeom>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4427" r:id="rId1"/>
    <p:sldLayoutId id="2147484429" r:id="rId2"/>
    <p:sldLayoutId id="2147484430" r:id="rId3"/>
    <p:sldLayoutId id="2147484431" r:id="rId4"/>
    <p:sldLayoutId id="2147484432" r:id="rId5"/>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0"/>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1" imgW="7772400" imgH="10058400" progId="TCLayout.ActiveDocument.1">
                  <p:embed/>
                </p:oleObj>
              </mc:Choice>
              <mc:Fallback>
                <p:oleObj name="think-cell スライド" r:id="rId11" imgW="7772400" imgH="10058400" progId="TCLayout.ActiveDocument.1">
                  <p:embed/>
                  <p:pic>
                    <p:nvPicPr>
                      <p:cNvPr id="0" name=""/>
                      <p:cNvPicPr/>
                      <p:nvPr/>
                    </p:nvPicPr>
                    <p:blipFill>
                      <a:blip r:embed="rId12"/>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792014818"/>
      </p:ext>
    </p:extLst>
  </p:cSld>
  <p:clrMap bg1="lt1" tx1="dk1" bg2="lt2" tx2="dk2" accent1="accent1" accent2="accent2" accent3="accent3" accent4="accent4" accent5="accent5" accent6="accent6" hlink="hlink" folHlink="folHlink"/>
  <p:sldLayoutIdLst>
    <p:sldLayoutId id="2147484434" r:id="rId1"/>
    <p:sldLayoutId id="2147484435" r:id="rId2"/>
    <p:sldLayoutId id="2147484436" r:id="rId3"/>
    <p:sldLayoutId id="2147484437" r:id="rId4"/>
    <p:sldLayoutId id="2147484438" r:id="rId5"/>
    <p:sldLayoutId id="2147484439" r:id="rId6"/>
    <p:sldLayoutId id="2147484448" r:id="rId7"/>
    <p:sldLayoutId id="2147484449" r:id="rId8"/>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EBCABAA8-2C12-15AF-1424-E1DC7E36B449}"/>
              </a:ext>
            </a:extLst>
          </p:cNvPr>
          <p:cNvGraphicFramePr>
            <a:graphicFrameLocks noChangeAspect="1"/>
          </p:cNvGraphicFramePr>
          <p:nvPr userDrawn="1">
            <p:custDataLst>
              <p:tags r:id="rId9"/>
            </p:custDataLst>
            <p:extLst>
              <p:ext uri="{D42A27DB-BD31-4B8C-83A1-F6EECF244321}">
                <p14:modId xmlns:p14="http://schemas.microsoft.com/office/powerpoint/2010/main" val="402705790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0" imgW="7772400" imgH="10058400" progId="TCLayout.ActiveDocument.1">
                  <p:embed/>
                </p:oleObj>
              </mc:Choice>
              <mc:Fallback>
                <p:oleObj name="think-cell スライド" r:id="rId10" imgW="7772400" imgH="10058400" progId="TCLayout.ActiveDocument.1">
                  <p:embed/>
                  <p:pic>
                    <p:nvPicPr>
                      <p:cNvPr id="0" name=""/>
                      <p:cNvPicPr/>
                      <p:nvPr/>
                    </p:nvPicPr>
                    <p:blipFill>
                      <a:blip r:embed="rId11"/>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社外秘</a:t>
            </a:r>
          </a:p>
        </p:txBody>
      </p:sp>
    </p:spTree>
    <p:extLst>
      <p:ext uri="{BB962C8B-B14F-4D97-AF65-F5344CB8AC3E}">
        <p14:creationId xmlns:p14="http://schemas.microsoft.com/office/powerpoint/2010/main" val="3328767484"/>
      </p:ext>
    </p:extLst>
  </p:cSld>
  <p:clrMap bg1="lt1" tx1="dk1" bg2="lt2" tx2="dk2" accent1="accent1" accent2="accent2" accent3="accent3" accent4="accent4" accent5="accent5" accent6="accent6" hlink="hlink" folHlink="folHlink"/>
  <p:sldLayoutIdLst>
    <p:sldLayoutId id="2147484441" r:id="rId1"/>
    <p:sldLayoutId id="2147484442" r:id="rId2"/>
    <p:sldLayoutId id="2147484443" r:id="rId3"/>
    <p:sldLayoutId id="2147484444" r:id="rId4"/>
    <p:sldLayoutId id="2147484445" r:id="rId5"/>
    <p:sldLayoutId id="2147484446" r:id="rId6"/>
    <p:sldLayoutId id="2147484447" r:id="rId7"/>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54.png"/><Relationship Id="rId5" Type="http://schemas.openxmlformats.org/officeDocument/2006/relationships/image" Target="../media/image51.png"/><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54.png"/><Relationship Id="rId5" Type="http://schemas.openxmlformats.org/officeDocument/2006/relationships/image" Target="../media/image51.png"/><Relationship Id="rId4" Type="http://schemas.openxmlformats.org/officeDocument/2006/relationships/image" Target="../media/image5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56.tiff"/><Relationship Id="rId2" Type="http://schemas.openxmlformats.org/officeDocument/2006/relationships/image" Target="../media/image55.tif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8" Type="http://schemas.openxmlformats.org/officeDocument/2006/relationships/image" Target="../media/image63.tiff"/><Relationship Id="rId3" Type="http://schemas.openxmlformats.org/officeDocument/2006/relationships/image" Target="../media/image58.tiff"/><Relationship Id="rId7" Type="http://schemas.openxmlformats.org/officeDocument/2006/relationships/image" Target="../media/image62.tiff"/><Relationship Id="rId2" Type="http://schemas.openxmlformats.org/officeDocument/2006/relationships/image" Target="../media/image57.tiff"/><Relationship Id="rId1" Type="http://schemas.openxmlformats.org/officeDocument/2006/relationships/slideLayout" Target="../slideLayouts/slideLayout8.xml"/><Relationship Id="rId6" Type="http://schemas.openxmlformats.org/officeDocument/2006/relationships/image" Target="../media/image61.tiff"/><Relationship Id="rId5" Type="http://schemas.openxmlformats.org/officeDocument/2006/relationships/image" Target="../media/image60.tiff"/><Relationship Id="rId4" Type="http://schemas.openxmlformats.org/officeDocument/2006/relationships/image" Target="../media/image59.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hyperlink" Target="https://s.yimg.jp/dl/displayads-guarantee/application_advertisingServices.pdf" TargetMode="External"/><Relationship Id="rId1" Type="http://schemas.openxmlformats.org/officeDocument/2006/relationships/slideLayout" Target="../slideLayouts/slideLayout8.xml"/><Relationship Id="rId4" Type="http://schemas.openxmlformats.org/officeDocument/2006/relationships/image" Target="../media/image65.svg"/></Relationships>
</file>

<file path=ppt/slides/_rels/slide2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66.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hyperlink" Target="https://s.yimg.jp/dl/displayads-guarantee/01/displayads-guarantee_ADguideline_Specialfeature.zip" TargetMode="Externa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emf"/><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tiff"/></Relationships>
</file>

<file path=ppt/slides/_rels/slide6.xml.rels><?xml version="1.0" encoding="UTF-8" standalone="yes"?>
<Relationships xmlns="http://schemas.openxmlformats.org/package/2006/relationships"><Relationship Id="rId8" Type="http://schemas.openxmlformats.org/officeDocument/2006/relationships/image" Target="../media/image33.tiff"/><Relationship Id="rId13" Type="http://schemas.openxmlformats.org/officeDocument/2006/relationships/image" Target="../media/image37.png"/><Relationship Id="rId18" Type="http://schemas.openxmlformats.org/officeDocument/2006/relationships/image" Target="../media/image26.png"/><Relationship Id="rId26" Type="http://schemas.openxmlformats.org/officeDocument/2006/relationships/image" Target="../media/image48.png"/><Relationship Id="rId3" Type="http://schemas.openxmlformats.org/officeDocument/2006/relationships/image" Target="../media/image28.png"/><Relationship Id="rId21" Type="http://schemas.openxmlformats.org/officeDocument/2006/relationships/image" Target="../media/image43.png"/><Relationship Id="rId7" Type="http://schemas.openxmlformats.org/officeDocument/2006/relationships/image" Target="../media/image32.emf"/><Relationship Id="rId12" Type="http://schemas.openxmlformats.org/officeDocument/2006/relationships/image" Target="../media/image36.tiff"/><Relationship Id="rId17" Type="http://schemas.openxmlformats.org/officeDocument/2006/relationships/image" Target="../media/image25.png"/><Relationship Id="rId25" Type="http://schemas.openxmlformats.org/officeDocument/2006/relationships/image" Target="../media/image47.png"/><Relationship Id="rId2" Type="http://schemas.openxmlformats.org/officeDocument/2006/relationships/image" Target="../media/image27.png"/><Relationship Id="rId16" Type="http://schemas.openxmlformats.org/officeDocument/2006/relationships/image" Target="../media/image40.png"/><Relationship Id="rId20" Type="http://schemas.openxmlformats.org/officeDocument/2006/relationships/image" Target="../media/image42.png"/><Relationship Id="rId1" Type="http://schemas.openxmlformats.org/officeDocument/2006/relationships/slideLayout" Target="../slideLayouts/slideLayout9.xml"/><Relationship Id="rId6" Type="http://schemas.openxmlformats.org/officeDocument/2006/relationships/image" Target="../media/image31.tiff"/><Relationship Id="rId11" Type="http://schemas.microsoft.com/office/2007/relationships/hdphoto" Target="../media/hdphoto2.wdp"/><Relationship Id="rId24" Type="http://schemas.openxmlformats.org/officeDocument/2006/relationships/image" Target="../media/image46.tiff"/><Relationship Id="rId5" Type="http://schemas.openxmlformats.org/officeDocument/2006/relationships/image" Target="../media/image30.tiff"/><Relationship Id="rId15" Type="http://schemas.openxmlformats.org/officeDocument/2006/relationships/image" Target="../media/image39.png"/><Relationship Id="rId23" Type="http://schemas.openxmlformats.org/officeDocument/2006/relationships/image" Target="../media/image45.tiff"/><Relationship Id="rId10" Type="http://schemas.openxmlformats.org/officeDocument/2006/relationships/image" Target="../media/image35.png"/><Relationship Id="rId19" Type="http://schemas.openxmlformats.org/officeDocument/2006/relationships/image" Target="../media/image41.png"/><Relationship Id="rId4" Type="http://schemas.openxmlformats.org/officeDocument/2006/relationships/image" Target="../media/image29.png"/><Relationship Id="rId9" Type="http://schemas.openxmlformats.org/officeDocument/2006/relationships/image" Target="../media/image34.png"/><Relationship Id="rId14" Type="http://schemas.openxmlformats.org/officeDocument/2006/relationships/image" Target="../media/image38.png"/><Relationship Id="rId22" Type="http://schemas.openxmlformats.org/officeDocument/2006/relationships/image" Target="../media/image44.png"/><Relationship Id="rId27" Type="http://schemas.openxmlformats.org/officeDocument/2006/relationships/image" Target="../media/image49.png"/></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50.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テキスト プレースホルダー 6">
            <a:extLst>
              <a:ext uri="{FF2B5EF4-FFF2-40B4-BE49-F238E27FC236}">
                <a16:creationId xmlns:a16="http://schemas.microsoft.com/office/drawing/2014/main" id="{3D85EFA8-7C57-5851-ACF9-310414B31A82}"/>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2025/07/23 v1.1</a:t>
            </a:r>
            <a:endParaRPr lang="ja-JP" altLang="en-US">
              <a:latin typeface="メイリオ" panose="020B0604030504040204" pitchFamily="34" charset="-128"/>
              <a:ea typeface="メイリオ" panose="020B0604030504040204" pitchFamily="34" charset="-128"/>
            </a:endParaRPr>
          </a:p>
        </p:txBody>
      </p:sp>
      <p:sp>
        <p:nvSpPr>
          <p:cNvPr id="10241" name="テキスト プレースホルダー 4">
            <a:extLst>
              <a:ext uri="{FF2B5EF4-FFF2-40B4-BE49-F238E27FC236}">
                <a16:creationId xmlns:a16="http://schemas.microsoft.com/office/drawing/2014/main" id="{2385609C-6A75-C700-DE67-38D7C4A93406}"/>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spcBef>
                <a:spcPct val="0"/>
              </a:spcBef>
            </a:pPr>
            <a:r>
              <a:rPr lang="en-US" altLang="ja-JP" dirty="0">
                <a:latin typeface="メイリオ" panose="020B0604030504040204" pitchFamily="34" charset="-128"/>
                <a:ea typeface="メイリオ" panose="020B0604030504040204" pitchFamily="34" charset="-128"/>
              </a:rPr>
              <a:t>LINE</a:t>
            </a:r>
            <a:r>
              <a:rPr lang="ja-JP" altLang="en-US">
                <a:latin typeface="メイリオ" panose="020B0604030504040204" pitchFamily="34" charset="-128"/>
                <a:ea typeface="メイリオ" panose="020B0604030504040204" pitchFamily="34" charset="-128"/>
              </a:rPr>
              <a:t>ヤフー株式会社</a:t>
            </a:r>
            <a:endParaRPr lang="en-US" altLang="ja-JP" dirty="0">
              <a:latin typeface="メイリオ" panose="020B0604030504040204" pitchFamily="34" charset="-128"/>
              <a:ea typeface="メイリオ" panose="020B0604030504040204" pitchFamily="34" charset="-128"/>
            </a:endParaRPr>
          </a:p>
          <a:p>
            <a:pPr eaLnBrk="1" hangingPunct="1">
              <a:spcBef>
                <a:spcPct val="0"/>
              </a:spcBef>
            </a:pPr>
            <a:endParaRPr lang="en-US" altLang="ja-JP" dirty="0">
              <a:latin typeface="メイリオ" panose="020B0604030504040204" pitchFamily="34" charset="-128"/>
              <a:ea typeface="メイリオ" panose="020B0604030504040204" pitchFamily="34" charset="-128"/>
            </a:endParaRPr>
          </a:p>
        </p:txBody>
      </p:sp>
      <p:sp>
        <p:nvSpPr>
          <p:cNvPr id="10242" name="テキスト プレースホルダー 5">
            <a:extLst>
              <a:ext uri="{FF2B5EF4-FFF2-40B4-BE49-F238E27FC236}">
                <a16:creationId xmlns:a16="http://schemas.microsoft.com/office/drawing/2014/main" id="{9941C0A3-571E-8015-F1A7-BA7FD150852E}"/>
              </a:ext>
            </a:extLst>
          </p:cNvPr>
          <p:cNvSpPr>
            <a:spLocks noGrp="1" noChangeArrowheads="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サストモ</a:t>
            </a:r>
            <a:r>
              <a:rPr lang="en-US" altLang="ja-JP" dirty="0">
                <a:latin typeface="メイリオ" panose="020B0604030504040204" pitchFamily="34" charset="-128"/>
                <a:ea typeface="メイリオ" panose="020B0604030504040204" pitchFamily="34" charset="-128"/>
              </a:rPr>
              <a:t> </a:t>
            </a:r>
            <a:r>
              <a:rPr lang="ja-JP" altLang="en-US">
                <a:latin typeface="メイリオ" panose="020B0604030504040204" pitchFamily="34" charset="-128"/>
                <a:ea typeface="メイリオ" panose="020B0604030504040204" pitchFamily="34" charset="-128"/>
              </a:rPr>
              <a:t>スポンサードコンテンツ</a:t>
            </a:r>
            <a:endParaRPr lang="ja-JP" altLang="en-US" dirty="0">
              <a:latin typeface="メイリオ" panose="020B0604030504040204" pitchFamily="34" charset="-128"/>
              <a:ea typeface="メイリオ" panose="020B0604030504040204" pitchFamily="34" charset="-128"/>
            </a:endParaRPr>
          </a:p>
        </p:txBody>
      </p:sp>
      <p:sp>
        <p:nvSpPr>
          <p:cNvPr id="2" name="角丸四角形 1">
            <a:extLst>
              <a:ext uri="{FF2B5EF4-FFF2-40B4-BE49-F238E27FC236}">
                <a16:creationId xmlns:a16="http://schemas.microsoft.com/office/drawing/2014/main" id="{F154551B-3C5F-85AD-573E-7C83B193229C}"/>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B7B602A4-188A-A559-452B-50FAF140703D}"/>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en-US" altLang="ja-JP" sz="1200" b="1" dirty="0">
                <a:solidFill>
                  <a:schemeClr val="tx2"/>
                </a:solidFill>
                <a:latin typeface="メイリオ" panose="020B0604030504040204" pitchFamily="34" charset="-128"/>
              </a:rPr>
              <a:t>Yahoo!</a:t>
            </a:r>
            <a:r>
              <a:rPr lang="ja-JP" altLang="en-US" sz="1200" b="1">
                <a:solidFill>
                  <a:schemeClr val="tx2"/>
                </a:solidFill>
                <a:latin typeface="メイリオ" panose="020B0604030504040204" pitchFamily="34" charset="-128"/>
              </a:rPr>
              <a:t>広告　ディスプレイ広告（予約型）</a:t>
            </a:r>
            <a:endParaRPr lang="en-US" altLang="ja-JP" sz="1200" b="1" dirty="0">
              <a:solidFill>
                <a:schemeClr val="tx2"/>
              </a:solidFill>
              <a:latin typeface="メイリオ" panose="020B0604030504040204" pitchFamily="34" charset="-128"/>
              <a:ea typeface="メイリオ" panose="020B0604030504040204" pitchFamily="34" charset="-128"/>
            </a:endParaRPr>
          </a:p>
        </p:txBody>
      </p:sp>
    </p:spTree>
    <p:extLst>
      <p:ext uri="{BB962C8B-B14F-4D97-AF65-F5344CB8AC3E}">
        <p14:creationId xmlns:p14="http://schemas.microsoft.com/office/powerpoint/2010/main" val="3275889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(1)</a:t>
            </a:r>
            <a:r>
              <a:rPr lang="ja-JP" altLang="en-US">
                <a:latin typeface="メイリオ" panose="020B0604030504040204" pitchFamily="34" charset="-128"/>
                <a:ea typeface="メイリオ" panose="020B0604030504040204" pitchFamily="34" charset="-128"/>
              </a:rPr>
              <a:t>スポンサードコンテンツ　商品スペック詳細</a:t>
            </a:r>
          </a:p>
        </p:txBody>
      </p:sp>
      <p:graphicFrame>
        <p:nvGraphicFramePr>
          <p:cNvPr id="3" name="表 2">
            <a:extLst>
              <a:ext uri="{FF2B5EF4-FFF2-40B4-BE49-F238E27FC236}">
                <a16:creationId xmlns:a16="http://schemas.microsoft.com/office/drawing/2014/main" id="{4A58A016-111A-A185-6AD3-FB51C7D11825}"/>
              </a:ext>
            </a:extLst>
          </p:cNvPr>
          <p:cNvGraphicFramePr>
            <a:graphicFrameLocks noGrp="1"/>
          </p:cNvGraphicFramePr>
          <p:nvPr>
            <p:extLst>
              <p:ext uri="{D42A27DB-BD31-4B8C-83A1-F6EECF244321}">
                <p14:modId xmlns:p14="http://schemas.microsoft.com/office/powerpoint/2010/main" val="212604141"/>
              </p:ext>
            </p:extLst>
          </p:nvPr>
        </p:nvGraphicFramePr>
        <p:xfrm>
          <a:off x="587376" y="1125856"/>
          <a:ext cx="11305256" cy="5292780"/>
        </p:xfrm>
        <a:graphic>
          <a:graphicData uri="http://schemas.openxmlformats.org/drawingml/2006/table">
            <a:tbl>
              <a:tblPr firstRow="1" bandRow="1"/>
              <a:tblGrid>
                <a:gridCol w="1667988">
                  <a:extLst>
                    <a:ext uri="{9D8B030D-6E8A-4147-A177-3AD203B41FA5}">
                      <a16:colId xmlns:a16="http://schemas.microsoft.com/office/drawing/2014/main" val="20000"/>
                    </a:ext>
                  </a:extLst>
                </a:gridCol>
                <a:gridCol w="9637268">
                  <a:extLst>
                    <a:ext uri="{9D8B030D-6E8A-4147-A177-3AD203B41FA5}">
                      <a16:colId xmlns:a16="http://schemas.microsoft.com/office/drawing/2014/main" val="20001"/>
                    </a:ext>
                  </a:extLst>
                </a:gridCol>
              </a:tblGrid>
              <a:tr h="59511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タイアップへの</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誘導枠</a:t>
                      </a:r>
                      <a:endParaRPr kumimoji="1" lang="en-US" altLang="ja-JP" sz="110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a:solidFill>
                            <a:schemeClr val="tx1"/>
                          </a:solidFill>
                          <a:latin typeface="+mn-ea"/>
                          <a:ea typeface="+mn-ea"/>
                          <a:cs typeface="メイリオ" panose="020B0604030504040204" pitchFamily="50" charset="-128"/>
                        </a:rPr>
                        <a:t>・</a:t>
                      </a:r>
                      <a:r>
                        <a:rPr kumimoji="1" lang="en" altLang="ja-JP" sz="1100" b="0" i="0" kern="1200" dirty="0">
                          <a:solidFill>
                            <a:schemeClr val="tx1"/>
                          </a:solidFill>
                          <a:effectLst/>
                          <a:latin typeface="+mn-ea"/>
                          <a:ea typeface="+mn-ea"/>
                          <a:cs typeface="+mn-cs"/>
                        </a:rPr>
                        <a:t>Yahoo!</a:t>
                      </a:r>
                      <a:r>
                        <a:rPr kumimoji="1" lang="ja-JP" altLang="en-US" sz="1100" b="0" i="0" kern="1200">
                          <a:solidFill>
                            <a:schemeClr val="tx1"/>
                          </a:solidFill>
                          <a:effectLst/>
                          <a:latin typeface="+mn-ea"/>
                          <a:ea typeface="+mn-ea"/>
                          <a:cs typeface="+mn-cs"/>
                        </a:rPr>
                        <a:t>広告（予約型／運用型）、</a:t>
                      </a:r>
                      <a:r>
                        <a:rPr kumimoji="1" lang="en" altLang="ja-JP" sz="1100" b="0" i="0" kern="1200" dirty="0">
                          <a:solidFill>
                            <a:schemeClr val="tx1"/>
                          </a:solidFill>
                          <a:effectLst/>
                          <a:latin typeface="+mn-ea"/>
                          <a:ea typeface="+mn-ea"/>
                          <a:cs typeface="+mn-cs"/>
                        </a:rPr>
                        <a:t>LINE</a:t>
                      </a:r>
                      <a:r>
                        <a:rPr kumimoji="1" lang="ja-JP" altLang="en-US" sz="1100" b="0" i="0" kern="1200">
                          <a:solidFill>
                            <a:schemeClr val="tx1"/>
                          </a:solidFill>
                          <a:effectLst/>
                          <a:latin typeface="+mn-ea"/>
                          <a:ea typeface="+mn-ea"/>
                          <a:cs typeface="+mn-cs"/>
                        </a:rPr>
                        <a:t>の広告商品（</a:t>
                      </a:r>
                      <a:r>
                        <a:rPr kumimoji="1" lang="en" altLang="ja-JP" sz="1100" b="0" i="0" kern="1200" dirty="0">
                          <a:solidFill>
                            <a:schemeClr val="tx1"/>
                          </a:solidFill>
                          <a:effectLst/>
                          <a:latin typeface="+mn-ea"/>
                          <a:ea typeface="+mn-ea"/>
                          <a:cs typeface="+mn-cs"/>
                        </a:rPr>
                        <a:t>LINE</a:t>
                      </a:r>
                      <a:r>
                        <a:rPr kumimoji="1" lang="ja-JP" altLang="en-US" sz="1100" b="0" i="0" kern="1200">
                          <a:solidFill>
                            <a:schemeClr val="tx1"/>
                          </a:solidFill>
                          <a:effectLst/>
                          <a:latin typeface="+mn-ea"/>
                          <a:ea typeface="+mn-ea"/>
                          <a:cs typeface="+mn-cs"/>
                        </a:rPr>
                        <a:t>広告、</a:t>
                      </a:r>
                      <a:r>
                        <a:rPr kumimoji="1" lang="en" altLang="ja-JP" sz="1100" b="0" i="0" kern="1200" dirty="0">
                          <a:solidFill>
                            <a:schemeClr val="tx1"/>
                          </a:solidFill>
                          <a:effectLst/>
                          <a:latin typeface="+mn-ea"/>
                          <a:ea typeface="+mn-ea"/>
                          <a:cs typeface="+mn-cs"/>
                        </a:rPr>
                        <a:t>Talk Head View</a:t>
                      </a:r>
                      <a:r>
                        <a:rPr kumimoji="1" lang="ja-JP" altLang="en" sz="1100" b="0" i="0" kern="1200">
                          <a:solidFill>
                            <a:schemeClr val="tx1"/>
                          </a:solidFill>
                          <a:effectLst/>
                          <a:latin typeface="+mn-ea"/>
                          <a:ea typeface="+mn-ea"/>
                          <a:cs typeface="+mn-cs"/>
                        </a:rPr>
                        <a:t>、</a:t>
                      </a:r>
                      <a:r>
                        <a:rPr kumimoji="1" lang="en" altLang="ja-JP" sz="1100" b="0" i="0" kern="1200" dirty="0">
                          <a:solidFill>
                            <a:schemeClr val="tx1"/>
                          </a:solidFill>
                          <a:effectLst/>
                          <a:latin typeface="+mn-ea"/>
                          <a:ea typeface="+mn-ea"/>
                          <a:cs typeface="+mn-cs"/>
                        </a:rPr>
                        <a:t>NEWS TOP AD</a:t>
                      </a:r>
                      <a:r>
                        <a:rPr kumimoji="1" lang="ja-JP" altLang="en" sz="1100" b="0" i="0" kern="1200">
                          <a:solidFill>
                            <a:schemeClr val="tx1"/>
                          </a:solidFill>
                          <a:effectLst/>
                          <a:latin typeface="+mn-ea"/>
                          <a:ea typeface="+mn-ea"/>
                          <a:cs typeface="+mn-cs"/>
                        </a:rPr>
                        <a:t>）</a:t>
                      </a:r>
                      <a:r>
                        <a:rPr kumimoji="1" lang="ja-JP" altLang="en-US" sz="1100" b="0" i="0" kern="1200">
                          <a:solidFill>
                            <a:schemeClr val="tx1"/>
                          </a:solidFill>
                          <a:effectLst/>
                          <a:latin typeface="+mn-ea"/>
                          <a:ea typeface="+mn-ea"/>
                          <a:cs typeface="+mn-cs"/>
                        </a:rPr>
                        <a:t>から自由選択</a:t>
                      </a:r>
                      <a:endParaRPr kumimoji="1" lang="en-US" altLang="ja-JP" sz="1100" b="0" i="0" kern="1200">
                        <a:solidFill>
                          <a:schemeClr val="tx1"/>
                        </a:solidFill>
                        <a:effectLst/>
                        <a:latin typeface="+mn-ea"/>
                        <a:ea typeface="+mn-ea"/>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i="0" u="none" strike="noStrike" kern="1200" dirty="0">
                          <a:solidFill>
                            <a:schemeClr val="tx1"/>
                          </a:solidFill>
                          <a:effectLst/>
                          <a:latin typeface="+mn-ea"/>
                          <a:ea typeface="+mn-ea"/>
                          <a:cs typeface="+mn-cs"/>
                        </a:rPr>
                        <a:t>　</a:t>
                      </a:r>
                      <a:r>
                        <a:rPr kumimoji="1" lang="en-US" altLang="ja-JP" sz="1100" b="0" i="0" u="none" strike="noStrike" kern="1200" dirty="0">
                          <a:solidFill>
                            <a:schemeClr val="tx1"/>
                          </a:solidFill>
                          <a:latin typeface="+mn-ea"/>
                          <a:ea typeface="メイリオ"/>
                          <a:cs typeface="Meiryo UI" pitchFamily="50" charset="-128"/>
                        </a:rPr>
                        <a:t>※</a:t>
                      </a:r>
                      <a:r>
                        <a:rPr kumimoji="1" lang="ja-JP" altLang="en-US" sz="1100" b="0" i="0" u="none" strike="noStrike" kern="1200" dirty="0">
                          <a:solidFill>
                            <a:schemeClr val="tx1"/>
                          </a:solidFill>
                          <a:latin typeface="+mn-ea"/>
                          <a:ea typeface="メイリオ"/>
                          <a:cs typeface="Meiryo UI" pitchFamily="50" charset="-128"/>
                        </a:rPr>
                        <a:t>広告主様サイトへのリンクでも可</a:t>
                      </a:r>
                      <a:endParaRPr lang="en-US" altLang="ja-JP" sz="1100" b="0" i="0" u="none" strike="noStrike" dirty="0">
                        <a:solidFill>
                          <a:schemeClr val="tx1"/>
                        </a:solidFill>
                        <a:latin typeface="+mn-ea"/>
                        <a:ea typeface="+mn-ea"/>
                        <a:cs typeface="Meiryo UI" pitchFamily="50" charset="-128"/>
                      </a:endParaRPr>
                    </a:p>
                    <a:p>
                      <a:pPr marL="179070" indent="-179070" algn="l" fontAlgn="ctr">
                        <a:buClr>
                          <a:srgbClr val="687080"/>
                        </a:buClr>
                        <a:buFont typeface="Wingdings" pitchFamily="2" charset="2"/>
                        <a:buNone/>
                      </a:pPr>
                      <a:r>
                        <a:rPr kumimoji="1" lang="ja-JP" altLang="en-US" sz="1100" kern="1200">
                          <a:solidFill>
                            <a:schemeClr val="tx1"/>
                          </a:solidFill>
                          <a:latin typeface="+mn-ea"/>
                          <a:ea typeface="+mn-ea"/>
                          <a:cs typeface="メイリオ" panose="020B0604030504040204" pitchFamily="50" charset="-128"/>
                        </a:rPr>
                        <a:t>・サストモのトップ及び中面（記事ページ）の編集誘導枠、メールマガ</a:t>
                      </a:r>
                      <a:r>
                        <a:rPr kumimoji="1" lang="ja-JP" altLang="en-US" sz="1200" kern="1200">
                          <a:solidFill>
                            <a:schemeClr val="tx1"/>
                          </a:solidFill>
                          <a:latin typeface="+mn-ea"/>
                          <a:ea typeface="+mn-ea"/>
                          <a:cs typeface="メイリオ" panose="020B0604030504040204" pitchFamily="50" charset="-128"/>
                        </a:rPr>
                        <a:t>ジン</a:t>
                      </a:r>
                      <a:endParaRPr lang="en-US" altLang="ja-JP" sz="1200" b="0" i="0" u="none" strike="noStrike" dirty="0">
                        <a:solidFill>
                          <a:schemeClr val="tx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2"/>
                  </a:ext>
                </a:extLst>
              </a:tr>
              <a:tr h="88337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タイアップ</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200">
                          <a:solidFill>
                            <a:schemeClr val="tx1"/>
                          </a:solidFill>
                          <a:latin typeface="+mn-ea"/>
                          <a:ea typeface="+mn-ea"/>
                          <a:cs typeface="メイリオ" panose="020B0604030504040204" pitchFamily="50" charset="-128"/>
                        </a:rPr>
                        <a:t>・</a:t>
                      </a:r>
                      <a:r>
                        <a:rPr lang="ja-JP" altLang="en-US" sz="1100">
                          <a:solidFill>
                            <a:schemeClr val="tx1"/>
                          </a:solidFill>
                          <a:latin typeface="+mn-ea"/>
                          <a:ea typeface="+mn-ea"/>
                          <a:cs typeface="メイリオ" panose="020B0604030504040204" pitchFamily="50" charset="-128"/>
                        </a:rPr>
                        <a:t>掲載場所：サストモ</a:t>
                      </a:r>
                      <a:endParaRPr lang="en-US" altLang="ja-JP" sz="1100" dirty="0">
                        <a:solidFill>
                          <a:schemeClr val="tx1"/>
                        </a:solidFill>
                        <a:latin typeface="+mn-ea"/>
                        <a:ea typeface="+mn-ea"/>
                        <a:cs typeface="メイリオ" panose="020B0604030504040204" pitchFamily="50" charset="-128"/>
                      </a:endParaRPr>
                    </a:p>
                    <a:p>
                      <a:pPr marL="0" indent="0">
                        <a:buNone/>
                      </a:pPr>
                      <a:r>
                        <a:rPr lang="ja-JP" altLang="en-US" sz="1100">
                          <a:solidFill>
                            <a:schemeClr val="tx1"/>
                          </a:solidFill>
                          <a:latin typeface="+mn-ea"/>
                          <a:ea typeface="+mn-ea"/>
                          <a:cs typeface="メイリオ" panose="020B0604030504040204" pitchFamily="50" charset="-128"/>
                        </a:rPr>
                        <a:t>・デバイス：</a:t>
                      </a:r>
                      <a:r>
                        <a:rPr lang="en-US" altLang="ja-JP" sz="1100" dirty="0">
                          <a:solidFill>
                            <a:schemeClr val="tx1"/>
                          </a:solidFill>
                          <a:latin typeface="+mn-ea"/>
                          <a:ea typeface="+mn-ea"/>
                          <a:cs typeface="メイリオ" panose="020B0604030504040204" pitchFamily="50" charset="-128"/>
                        </a:rPr>
                        <a:t>PC</a:t>
                      </a:r>
                      <a:r>
                        <a:rPr lang="ja-JP" altLang="en-US" sz="1100">
                          <a:solidFill>
                            <a:schemeClr val="tx1"/>
                          </a:solidFill>
                          <a:latin typeface="+mn-ea"/>
                          <a:ea typeface="+mn-ea"/>
                          <a:cs typeface="メイリオ" panose="020B0604030504040204" pitchFamily="50" charset="-128"/>
                        </a:rPr>
                        <a:t>・スマートフォン</a:t>
                      </a:r>
                    </a:p>
                    <a:p>
                      <a:pPr marL="0" indent="0">
                        <a:buNone/>
                      </a:pPr>
                      <a:r>
                        <a:rPr lang="ja-JP" altLang="en-US" sz="1100">
                          <a:solidFill>
                            <a:schemeClr val="tx1"/>
                          </a:solidFill>
                          <a:latin typeface="+mn-ea"/>
                          <a:ea typeface="+mn-ea"/>
                          <a:cs typeface="メイリオ" panose="020B0604030504040204" pitchFamily="50" charset="-128"/>
                        </a:rPr>
                        <a:t>・ページ数：専用テンプレートで</a:t>
                      </a:r>
                      <a:r>
                        <a:rPr lang="en-US" altLang="ja-JP" sz="1100" dirty="0">
                          <a:solidFill>
                            <a:schemeClr val="tx1"/>
                          </a:solidFill>
                          <a:latin typeface="+mn-ea"/>
                          <a:ea typeface="+mn-ea"/>
                          <a:cs typeface="メイリオ" panose="020B0604030504040204" pitchFamily="50" charset="-128"/>
                        </a:rPr>
                        <a:t>1</a:t>
                      </a:r>
                      <a:r>
                        <a:rPr lang="ja-JP" altLang="en-US" sz="1100">
                          <a:solidFill>
                            <a:schemeClr val="tx1"/>
                          </a:solidFill>
                          <a:latin typeface="+mn-ea"/>
                          <a:ea typeface="+mn-ea"/>
                          <a:cs typeface="メイリオ" panose="020B0604030504040204" pitchFamily="50" charset="-128"/>
                        </a:rPr>
                        <a:t>ページ</a:t>
                      </a:r>
                      <a:r>
                        <a:rPr lang="en-US" altLang="ja-JP" sz="1100" dirty="0">
                          <a:solidFill>
                            <a:schemeClr val="tx1"/>
                          </a:solidFill>
                          <a:latin typeface="+mn-ea"/>
                          <a:ea typeface="+mn-ea"/>
                          <a:cs typeface="メイリオ" panose="020B0604030504040204" pitchFamily="50" charset="-128"/>
                        </a:rPr>
                        <a:t> (</a:t>
                      </a:r>
                      <a:r>
                        <a:rPr lang="ja-JP" altLang="en-US" sz="1100">
                          <a:solidFill>
                            <a:schemeClr val="tx1"/>
                          </a:solidFill>
                          <a:latin typeface="+mn-ea"/>
                          <a:ea typeface="+mn-ea"/>
                          <a:cs typeface="メイリオ" panose="020B0604030504040204" pitchFamily="50" charset="-128"/>
                        </a:rPr>
                        <a:t>インタビュー形式、</a:t>
                      </a:r>
                      <a:r>
                        <a:rPr lang="en-US" altLang="ja-JP" sz="1100" dirty="0">
                          <a:solidFill>
                            <a:schemeClr val="tx1"/>
                          </a:solidFill>
                          <a:latin typeface="+mn-ea"/>
                          <a:ea typeface="+mn-ea"/>
                          <a:cs typeface="メイリオ" panose="020B0604030504040204" pitchFamily="50" charset="-128"/>
                        </a:rPr>
                        <a:t>4000</a:t>
                      </a:r>
                      <a:r>
                        <a:rPr lang="ja-JP" altLang="en-US" sz="1100">
                          <a:solidFill>
                            <a:schemeClr val="tx1"/>
                          </a:solidFill>
                          <a:latin typeface="+mn-ea"/>
                          <a:ea typeface="+mn-ea"/>
                          <a:cs typeface="メイリオ" panose="020B0604030504040204" pitchFamily="50" charset="-128"/>
                        </a:rPr>
                        <a:t>文字程度、写真</a:t>
                      </a:r>
                      <a:r>
                        <a:rPr lang="en-US" altLang="ja-JP" sz="1100" dirty="0">
                          <a:solidFill>
                            <a:schemeClr val="tx1"/>
                          </a:solidFill>
                          <a:latin typeface="+mn-ea"/>
                          <a:ea typeface="+mn-ea"/>
                          <a:cs typeface="メイリオ" panose="020B0604030504040204" pitchFamily="50" charset="-128"/>
                        </a:rPr>
                        <a:t>8</a:t>
                      </a:r>
                      <a:r>
                        <a:rPr lang="ja-JP" altLang="en-US" sz="1100">
                          <a:solidFill>
                            <a:schemeClr val="tx1"/>
                          </a:solidFill>
                          <a:latin typeface="+mn-ea"/>
                          <a:ea typeface="+mn-ea"/>
                          <a:cs typeface="メイリオ" panose="020B0604030504040204" pitchFamily="50" charset="-128"/>
                        </a:rPr>
                        <a:t>点程度）</a:t>
                      </a:r>
                      <a:endParaRPr lang="en-US" altLang="ja-JP" sz="1100" dirty="0">
                        <a:solidFill>
                          <a:schemeClr val="tx1"/>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a:solidFill>
                            <a:schemeClr val="tx1"/>
                          </a:solidFill>
                          <a:latin typeface="+mn-ea"/>
                          <a:ea typeface="+mn-ea"/>
                          <a:cs typeface="メイリオ" panose="020B0604030504040204" pitchFamily="50" charset="-128"/>
                        </a:rPr>
                        <a:t>・更新：不可</a:t>
                      </a:r>
                      <a:endParaRPr lang="en-US" altLang="ja-JP" sz="1100" dirty="0">
                        <a:solidFill>
                          <a:schemeClr val="tx1"/>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1"/>
                          </a:solidFill>
                          <a:effectLst/>
                          <a:uLnTx/>
                          <a:uFillTx/>
                          <a:latin typeface="+mn-ea"/>
                          <a:ea typeface="+mn-ea"/>
                          <a:cs typeface="メイリオ" panose="020B0604030504040204" pitchFamily="50" charset="-128"/>
                        </a:rPr>
                        <a:t>・二次利用：可</a:t>
                      </a:r>
                      <a:r>
                        <a:rPr kumimoji="1" lang="en-US" altLang="ja-JP" sz="110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rPr>
                        <a:t> </a:t>
                      </a:r>
                      <a:r>
                        <a:rPr kumimoji="1" lang="en-US" altLang="ja-JP" sz="105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rPr>
                        <a:t>※</a:t>
                      </a:r>
                      <a:r>
                        <a:rPr kumimoji="1" lang="ja-JP" altLang="en-US" sz="1050" b="0" i="0" u="none" strike="noStrike" kern="1200" cap="none" spc="0" normalizeH="0" baseline="0" noProof="0">
                          <a:ln>
                            <a:noFill/>
                          </a:ln>
                          <a:solidFill>
                            <a:schemeClr val="tx1"/>
                          </a:solidFill>
                          <a:effectLst/>
                          <a:uLnTx/>
                          <a:uFillTx/>
                          <a:latin typeface="+mn-ea"/>
                          <a:ea typeface="+mn-ea"/>
                          <a:cs typeface="メイリオ" panose="020B0604030504040204" pitchFamily="50" charset="-128"/>
                        </a:rPr>
                        <a:t>内容によっては不可とさせていただく場合があります。</a:t>
                      </a:r>
                      <a:r>
                        <a:rPr kumimoji="1" lang="en-US" altLang="ja-JP" sz="105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rPr>
                        <a:t>※</a:t>
                      </a:r>
                      <a:r>
                        <a:rPr kumimoji="1" lang="ja-JP" altLang="en-US" sz="1050" b="0" i="0" u="none" strike="noStrike" kern="1200" cap="none" spc="0" normalizeH="0" baseline="0" noProof="0">
                          <a:ln>
                            <a:noFill/>
                          </a:ln>
                          <a:solidFill>
                            <a:schemeClr val="tx1"/>
                          </a:solidFill>
                          <a:effectLst/>
                          <a:uLnTx/>
                          <a:uFillTx/>
                          <a:latin typeface="+mn-ea"/>
                          <a:ea typeface="+mn-ea"/>
                          <a:cs typeface="メイリオ" panose="020B0604030504040204" pitchFamily="50" charset="-128"/>
                        </a:rPr>
                        <a:t>利用費や条件を定めた契約を締結させていただきます。</a:t>
                      </a:r>
                      <a:endParaRPr kumimoji="1" lang="en-US" altLang="ja-JP" sz="105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3"/>
                  </a:ext>
                </a:extLst>
              </a:tr>
              <a:tr h="6695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契約分類</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50" b="0" i="0" dirty="0">
                          <a:solidFill>
                            <a:schemeClr val="bg1"/>
                          </a:solidFill>
                          <a:latin typeface="+mn-ea"/>
                          <a:ea typeface="+mn-ea"/>
                          <a:cs typeface="Meiryo UI" pitchFamily="50" charset="-128"/>
                        </a:rPr>
                        <a:t>※</a:t>
                      </a:r>
                      <a:r>
                        <a:rPr kumimoji="1" lang="ja-JP" altLang="en-US" sz="1050" b="0" i="0">
                          <a:solidFill>
                            <a:schemeClr val="bg1"/>
                          </a:solidFill>
                          <a:latin typeface="+mn-ea"/>
                          <a:ea typeface="+mn-ea"/>
                          <a:cs typeface="Meiryo UI" pitchFamily="50" charset="-128"/>
                        </a:rPr>
                        <a:t>スポンサードコンテンツの制作・掲載のお申し込み時に選択</a:t>
                      </a:r>
                      <a:endParaRPr kumimoji="1" lang="en-US" altLang="ja-JP" sz="105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a:solidFill>
                            <a:schemeClr val="tx1"/>
                          </a:solidFill>
                          <a:latin typeface="+mn-ea"/>
                          <a:ea typeface="+mn-ea"/>
                          <a:cs typeface="メイリオ" panose="020B0604030504040204" pitchFamily="50" charset="-128"/>
                        </a:rPr>
                        <a:t>①契約分類：制作＋掲載</a:t>
                      </a:r>
                      <a:endParaRPr lang="en-US" altLang="ja-JP" sz="1100" dirty="0">
                        <a:solidFill>
                          <a:schemeClr val="tx1"/>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kern="1200">
                          <a:solidFill>
                            <a:schemeClr val="tx1"/>
                          </a:solidFill>
                          <a:effectLst/>
                          <a:latin typeface="+mn-ea"/>
                          <a:ea typeface="+mn-ea"/>
                          <a:cs typeface="+mn-cs"/>
                        </a:rPr>
                        <a:t>②契約</a:t>
                      </a:r>
                      <a:r>
                        <a:rPr kumimoji="1" lang="ja-JP" altLang="en-US" sz="1100" b="0" i="0" kern="1200">
                          <a:solidFill>
                            <a:schemeClr val="tx1"/>
                          </a:solidFill>
                          <a:effectLst/>
                          <a:latin typeface="Meiryo"/>
                          <a:ea typeface="Meiryo"/>
                          <a:cs typeface="+mn-cs"/>
                        </a:rPr>
                        <a:t>サービス：</a:t>
                      </a:r>
                      <a:r>
                        <a:rPr kumimoji="1" lang="en-US" altLang="ja-JP" sz="1100" b="0" i="0" kern="1200" dirty="0">
                          <a:solidFill>
                            <a:schemeClr val="tx1"/>
                          </a:solidFill>
                          <a:effectLst/>
                          <a:latin typeface="Meiryo"/>
                          <a:ea typeface="Meiryo"/>
                          <a:cs typeface="+mn-cs"/>
                        </a:rPr>
                        <a:t>【</a:t>
                      </a:r>
                      <a:r>
                        <a:rPr kumimoji="1" lang="ja-JP" altLang="en-US" sz="1100" b="0" i="0" kern="1200">
                          <a:solidFill>
                            <a:schemeClr val="tx1"/>
                          </a:solidFill>
                          <a:effectLst/>
                          <a:latin typeface="Meiryo"/>
                          <a:ea typeface="Meiryo"/>
                          <a:cs typeface="+mn-cs"/>
                        </a:rPr>
                        <a:t>制作</a:t>
                      </a:r>
                      <a:r>
                        <a:rPr kumimoji="1" lang="en-US" altLang="ja-JP" sz="1100" b="0" i="0" kern="1200" dirty="0">
                          <a:solidFill>
                            <a:schemeClr val="tx1"/>
                          </a:solidFill>
                          <a:effectLst/>
                          <a:latin typeface="Meiryo"/>
                          <a:ea typeface="Meiryo"/>
                          <a:cs typeface="+mn-cs"/>
                        </a:rPr>
                        <a:t>+</a:t>
                      </a:r>
                      <a:r>
                        <a:rPr kumimoji="1" lang="ja-JP" altLang="en-US" sz="1100" b="0" i="0" kern="1200">
                          <a:solidFill>
                            <a:schemeClr val="tx1"/>
                          </a:solidFill>
                          <a:effectLst/>
                          <a:latin typeface="Meiryo"/>
                          <a:ea typeface="Meiryo"/>
                          <a:cs typeface="+mn-cs"/>
                        </a:rPr>
                        <a:t>掲載</a:t>
                      </a:r>
                      <a:r>
                        <a:rPr kumimoji="1" lang="en-US" altLang="ja-JP" sz="1100" b="0" i="0" kern="1200" dirty="0">
                          <a:solidFill>
                            <a:schemeClr val="tx1"/>
                          </a:solidFill>
                          <a:effectLst/>
                          <a:latin typeface="Meiryo"/>
                          <a:ea typeface="Meiryo"/>
                          <a:cs typeface="+mn-cs"/>
                        </a:rPr>
                        <a:t>】</a:t>
                      </a:r>
                      <a:r>
                        <a:rPr kumimoji="1" lang="ja-JP" altLang="en-US" sz="1100" b="0" i="0" kern="1200">
                          <a:solidFill>
                            <a:schemeClr val="tx1"/>
                          </a:solidFill>
                          <a:effectLst/>
                          <a:latin typeface="Meiryo"/>
                          <a:ea typeface="Meiryo"/>
                          <a:cs typeface="+mn-cs"/>
                        </a:rPr>
                        <a:t>サストモ　スポンサードコンテンツ</a:t>
                      </a:r>
                      <a:br>
                        <a:rPr lang="ja-JP" altLang="en-US" sz="1100" dirty="0">
                          <a:solidFill>
                            <a:srgbClr val="000000"/>
                          </a:solidFill>
                          <a:latin typeface="Meiryo"/>
                          <a:ea typeface="Meiryo"/>
                        </a:rPr>
                      </a:br>
                      <a:r>
                        <a:rPr kumimoji="1" lang="ja-JP" altLang="en-US" sz="1100" b="0" i="0" kern="1200">
                          <a:solidFill>
                            <a:schemeClr val="tx1"/>
                          </a:solidFill>
                          <a:effectLst/>
                          <a:latin typeface="Meiryo"/>
                          <a:ea typeface="Meiryo"/>
                          <a:cs typeface="+mn-cs"/>
                        </a:rPr>
                        <a:t>③契約サービス詳細：サストモ　スポンサードコンテンツ　制作・掲載費</a:t>
                      </a:r>
                      <a:endParaRPr lang="en-US" altLang="ja-JP" sz="1100" dirty="0">
                        <a:solidFill>
                          <a:schemeClr val="tx1"/>
                        </a:solidFill>
                        <a:latin typeface="Meiryo"/>
                        <a:ea typeface="Meiryo"/>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247624747"/>
                  </a:ext>
                </a:extLst>
              </a:tr>
              <a:tr h="446336">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a:solidFill>
                            <a:schemeClr val="bg1"/>
                          </a:solidFill>
                          <a:latin typeface="+mn-ea"/>
                          <a:ea typeface="+mn-ea"/>
                        </a:rPr>
                        <a:t>掲載期間</a:t>
                      </a:r>
                      <a:endParaRPr kumimoji="1" lang="ja-JP" altLang="en-US" sz="110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100" dirty="0">
                          <a:solidFill>
                            <a:schemeClr val="tx1"/>
                          </a:solidFill>
                          <a:latin typeface="+mn-ea"/>
                          <a:ea typeface="+mn-ea"/>
                          <a:cs typeface="Meiryo UI" panose="020B0604030504040204" pitchFamily="50" charset="-128"/>
                        </a:rPr>
                        <a:t>1</a:t>
                      </a:r>
                      <a:r>
                        <a:rPr lang="ja-JP" altLang="en-US" sz="1100">
                          <a:solidFill>
                            <a:schemeClr val="tx1"/>
                          </a:solidFill>
                          <a:latin typeface="+mn-ea"/>
                          <a:ea typeface="+mn-ea"/>
                          <a:cs typeface="Meiryo UI" panose="020B0604030504040204" pitchFamily="50" charset="-128"/>
                        </a:rPr>
                        <a:t>ヶ月間（平日掲載開始）</a:t>
                      </a:r>
                      <a:endParaRPr lang="en-US" altLang="ja-JP" sz="1100" dirty="0">
                        <a:solidFill>
                          <a:schemeClr val="tx1"/>
                        </a:solidFill>
                        <a:latin typeface="+mn-ea"/>
                        <a:ea typeface="+mn-ea"/>
                        <a:cs typeface="Meiryo UI" panose="020B0604030504040204" pitchFamily="50" charset="-128"/>
                      </a:endParaRPr>
                    </a:p>
                    <a:p>
                      <a:r>
                        <a:rPr lang="en-US" altLang="ja-JP" sz="800" dirty="0">
                          <a:solidFill>
                            <a:schemeClr val="tx1"/>
                          </a:solidFill>
                          <a:latin typeface="+mn-ea"/>
                          <a:ea typeface="+mn-ea"/>
                          <a:cs typeface="Meiryo UI" panose="020B0604030504040204" pitchFamily="50" charset="-128"/>
                        </a:rPr>
                        <a:t>※</a:t>
                      </a:r>
                      <a:r>
                        <a:rPr lang="ja-JP" altLang="en-US" sz="800">
                          <a:solidFill>
                            <a:schemeClr val="tx1"/>
                          </a:solidFill>
                          <a:latin typeface="+mn-ea"/>
                          <a:ea typeface="+mn-ea"/>
                          <a:cs typeface="Meiryo UI" panose="020B0604030504040204" pitchFamily="50" charset="-128"/>
                        </a:rPr>
                        <a:t>タイアップページは、掲載開始日の前営業日までにアップし、サストモの記事一覧ページに見出しリンクが掲載されます。</a:t>
                      </a:r>
                      <a:endParaRPr lang="en-US" altLang="ja-JP" sz="800" dirty="0">
                        <a:solidFill>
                          <a:schemeClr val="tx1"/>
                        </a:solidFill>
                        <a:latin typeface="+mn-ea"/>
                        <a:ea typeface="+mn-ea"/>
                        <a:cs typeface="Meiryo UI" panose="020B0604030504040204" pitchFamily="50" charset="-128"/>
                      </a:endParaRPr>
                    </a:p>
                    <a:p>
                      <a:r>
                        <a:rPr lang="en-US" altLang="ja-JP" sz="800" dirty="0">
                          <a:solidFill>
                            <a:schemeClr val="tx1"/>
                          </a:solidFill>
                          <a:latin typeface="+mn-ea"/>
                          <a:ea typeface="+mn-ea"/>
                          <a:cs typeface="Meiryo UI" panose="020B0604030504040204" pitchFamily="50" charset="-128"/>
                        </a:rPr>
                        <a:t>※</a:t>
                      </a:r>
                      <a:r>
                        <a:rPr lang="ja-JP" altLang="en-US" sz="800">
                          <a:solidFill>
                            <a:schemeClr val="tx1"/>
                          </a:solidFill>
                          <a:latin typeface="+mn-ea"/>
                          <a:ea typeface="+mn-ea"/>
                          <a:cs typeface="Meiryo UI" panose="020B0604030504040204" pitchFamily="50" charset="-128"/>
                        </a:rPr>
                        <a:t>最長で掲載開始日より</a:t>
                      </a:r>
                      <a:r>
                        <a:rPr lang="en-US" altLang="ja-JP" sz="800" dirty="0">
                          <a:solidFill>
                            <a:schemeClr val="tx1"/>
                          </a:solidFill>
                          <a:latin typeface="+mn-ea"/>
                          <a:ea typeface="+mn-ea"/>
                          <a:cs typeface="Meiryo UI" panose="020B0604030504040204" pitchFamily="50" charset="-128"/>
                        </a:rPr>
                        <a:t>1</a:t>
                      </a:r>
                      <a:r>
                        <a:rPr lang="ja-JP" altLang="en-US" sz="800">
                          <a:solidFill>
                            <a:schemeClr val="tx1"/>
                          </a:solidFill>
                          <a:latin typeface="+mn-ea"/>
                          <a:ea typeface="+mn-ea"/>
                          <a:cs typeface="Meiryo UI" panose="020B0604030504040204" pitchFamily="50" charset="-128"/>
                        </a:rPr>
                        <a:t>年間の掲載が可能です。ただし、サストモ内の編集誘導（</a:t>
                      </a:r>
                      <a:r>
                        <a:rPr lang="en-US" altLang="ja-JP" sz="800" dirty="0">
                          <a:solidFill>
                            <a:schemeClr val="tx1"/>
                          </a:solidFill>
                          <a:latin typeface="+mn-ea"/>
                          <a:ea typeface="+mn-ea"/>
                          <a:cs typeface="Meiryo UI" panose="020B0604030504040204" pitchFamily="50" charset="-128"/>
                        </a:rPr>
                        <a:t>P9</a:t>
                      </a:r>
                      <a:r>
                        <a:rPr lang="ja-JP" altLang="en-US" sz="800">
                          <a:solidFill>
                            <a:schemeClr val="tx1"/>
                          </a:solidFill>
                          <a:latin typeface="+mn-ea"/>
                          <a:ea typeface="+mn-ea"/>
                          <a:cs typeface="Meiryo UI" panose="020B0604030504040204" pitchFamily="50" charset="-128"/>
                        </a:rPr>
                        <a:t>参照）は、最初の</a:t>
                      </a:r>
                      <a:r>
                        <a:rPr kumimoji="1" lang="en-US" altLang="ja-JP" sz="800" kern="1200" dirty="0">
                          <a:solidFill>
                            <a:schemeClr val="tx1"/>
                          </a:solidFill>
                          <a:latin typeface="+mn-ea"/>
                          <a:ea typeface="+mn-ea"/>
                          <a:cs typeface="Meiryo UI" panose="020B0604030504040204" pitchFamily="50" charset="-128"/>
                        </a:rPr>
                        <a:t>1</a:t>
                      </a:r>
                      <a:r>
                        <a:rPr kumimoji="1" lang="ja-JP" altLang="en-US" sz="800" kern="1200">
                          <a:solidFill>
                            <a:schemeClr val="tx1"/>
                          </a:solidFill>
                          <a:latin typeface="+mn-ea"/>
                          <a:ea typeface="+mn-ea"/>
                          <a:cs typeface="Meiryo UI" panose="020B0604030504040204" pitchFamily="50" charset="-128"/>
                        </a:rPr>
                        <a:t>ヶ月間</a:t>
                      </a:r>
                      <a:r>
                        <a:rPr lang="ja-JP" altLang="en-US" sz="800">
                          <a:solidFill>
                            <a:schemeClr val="tx1"/>
                          </a:solidFill>
                          <a:latin typeface="+mn-ea"/>
                          <a:ea typeface="+mn-ea"/>
                          <a:cs typeface="Meiryo UI" panose="020B0604030504040204" pitchFamily="50" charset="-128"/>
                        </a:rPr>
                        <a:t>のみの掲載となります。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119953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dirty="0">
                          <a:ln>
                            <a:noFill/>
                          </a:ln>
                          <a:solidFill>
                            <a:schemeClr val="tx1"/>
                          </a:solidFill>
                          <a:effectLst/>
                          <a:uLnTx/>
                          <a:uFillTx/>
                          <a:latin typeface="+mn-ea"/>
                          <a:ea typeface="+mn-ea"/>
                        </a:rPr>
                        <a:t>■誘導広告</a:t>
                      </a:r>
                      <a:endParaRPr kumimoji="1" lang="en-US" altLang="ja-JP" sz="1100" b="0" u="none" strike="noStrike" kern="1200" cap="none" spc="0" normalizeH="0" baseline="0" noProof="0" dirty="0">
                        <a:ln>
                          <a:noFill/>
                        </a:ln>
                        <a:solidFill>
                          <a:schemeClr val="tx1"/>
                        </a:solidFill>
                        <a:effectLst/>
                        <a:uLnTx/>
                        <a:uFillTx/>
                        <a:latin typeface="+mn-ea"/>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tx1"/>
                          </a:solidFill>
                          <a:effectLst/>
                          <a:uLnTx/>
                          <a:uFillTx/>
                          <a:latin typeface="+mn-ea"/>
                          <a:ea typeface="+mn-ea"/>
                          <a:cs typeface="+mn-cs"/>
                        </a:rPr>
                        <a:t>850</a:t>
                      </a:r>
                      <a:r>
                        <a:rPr kumimoji="1" lang="ja-JP" altLang="en-US" sz="1100" b="0" u="none" strike="noStrike" kern="1200" cap="none" spc="0" normalizeH="0" baseline="0" noProof="0">
                          <a:ln>
                            <a:noFill/>
                          </a:ln>
                          <a:solidFill>
                            <a:schemeClr val="tx1"/>
                          </a:solidFill>
                          <a:effectLst/>
                          <a:uLnTx/>
                          <a:uFillTx/>
                          <a:latin typeface="+mn-ea"/>
                          <a:ea typeface="+mn-ea"/>
                          <a:cs typeface="+mn-cs"/>
                        </a:rPr>
                        <a:t>万円～（税別）</a:t>
                      </a:r>
                      <a:r>
                        <a:rPr kumimoji="1" lang="ja-JP" altLang="en-US" sz="1100" b="0" u="none" strike="noStrike" kern="1200" cap="none" spc="0" normalizeH="0" baseline="0" noProof="0">
                          <a:ln>
                            <a:noFill/>
                          </a:ln>
                          <a:solidFill>
                            <a:schemeClr val="tx1"/>
                          </a:solidFill>
                          <a:effectLst/>
                          <a:uLnTx/>
                          <a:uFillTx/>
                          <a:latin typeface="+mn-ea"/>
                          <a:ea typeface="+mn-ea"/>
                        </a:rPr>
                        <a:t>／</a:t>
                      </a:r>
                      <a:r>
                        <a:rPr kumimoji="1" lang="en-US" altLang="ja-JP" sz="1100" b="0" u="none" strike="noStrike" kern="1200" cap="none" spc="0" normalizeH="0" baseline="0" noProof="0" dirty="0">
                          <a:ln>
                            <a:noFill/>
                          </a:ln>
                          <a:solidFill>
                            <a:schemeClr val="tx1"/>
                          </a:solidFill>
                          <a:effectLst/>
                          <a:uLnTx/>
                          <a:uFillTx/>
                          <a:latin typeface="+mn-ea"/>
                          <a:ea typeface="+mn-ea"/>
                        </a:rPr>
                        <a:t>Yahoo!</a:t>
                      </a:r>
                      <a:r>
                        <a:rPr kumimoji="1" lang="ja-JP" altLang="en-US" sz="1100" b="0" u="none" strike="noStrike" kern="1200" cap="none" spc="0" normalizeH="0" baseline="0" noProof="0">
                          <a:ln>
                            <a:noFill/>
                          </a:ln>
                          <a:solidFill>
                            <a:schemeClr val="tx1"/>
                          </a:solidFill>
                          <a:effectLst/>
                          <a:uLnTx/>
                          <a:uFillTx/>
                          <a:latin typeface="+mn-ea"/>
                          <a:ea typeface="+mn-ea"/>
                        </a:rPr>
                        <a:t>広告・</a:t>
                      </a:r>
                      <a:r>
                        <a:rPr kumimoji="1" lang="en-US" altLang="ja-JP" sz="1100" b="0" u="none" strike="noStrike" kern="1200" cap="none" spc="0" normalizeH="0" baseline="0" noProof="0" dirty="0">
                          <a:ln>
                            <a:noFill/>
                          </a:ln>
                          <a:solidFill>
                            <a:schemeClr val="tx1"/>
                          </a:solidFill>
                          <a:effectLst/>
                          <a:uLnTx/>
                          <a:uFillTx/>
                          <a:latin typeface="+mn-ea"/>
                          <a:ea typeface="+mn-ea"/>
                        </a:rPr>
                        <a:t>LINE</a:t>
                      </a:r>
                      <a:r>
                        <a:rPr kumimoji="1" lang="ja-JP" altLang="en-US" sz="1100" b="0" u="none" strike="noStrike" kern="1200" cap="none" spc="0" normalizeH="0" baseline="0" noProof="0">
                          <a:ln>
                            <a:noFill/>
                          </a:ln>
                          <a:solidFill>
                            <a:schemeClr val="tx1"/>
                          </a:solidFill>
                          <a:effectLst/>
                          <a:uLnTx/>
                          <a:uFillTx/>
                          <a:latin typeface="+mn-ea"/>
                          <a:ea typeface="+mn-ea"/>
                        </a:rPr>
                        <a:t>の広告商品の各広告管理ツールからお申し込み</a:t>
                      </a:r>
                      <a:endParaRPr kumimoji="1" lang="en-US" altLang="ja-JP" sz="1100" b="0" u="none" strike="noStrike" kern="1200" cap="none" spc="0" normalizeH="0" baseline="0" noProof="0">
                        <a:ln>
                          <a:noFill/>
                        </a:ln>
                        <a:solidFill>
                          <a:schemeClr val="tx1"/>
                        </a:solidFill>
                        <a:effectLst/>
                        <a:uLnTx/>
                        <a:uFillTx/>
                        <a:latin typeface="+mn-ea"/>
                        <a:ea typeface="+mn-ea"/>
                      </a:endParaRPr>
                    </a:p>
                    <a:p>
                      <a:pPr marL="0" marR="0" lvl="0" indent="0" algn="l">
                        <a:lnSpc>
                          <a:spcPct val="100000"/>
                        </a:lnSpc>
                        <a:spcBef>
                          <a:spcPts val="0"/>
                        </a:spcBef>
                        <a:spcAft>
                          <a:spcPts val="0"/>
                        </a:spcAft>
                        <a:buNone/>
                      </a:pPr>
                      <a:r>
                        <a:rPr lang="en-US" altLang="ja-JP" sz="800" b="0" i="0" u="none" strike="noStrike" kern="1200" noProof="0" dirty="0">
                          <a:solidFill>
                            <a:schemeClr val="tx1"/>
                          </a:solidFill>
                          <a:effectLst/>
                          <a:latin typeface="Meiryo"/>
                          <a:ea typeface="Meiryo"/>
                        </a:rPr>
                        <a:t>※</a:t>
                      </a:r>
                      <a:r>
                        <a:rPr lang="ja-JP" altLang="en-US" sz="800" b="0" i="0" u="none" strike="noStrike" kern="1200" noProof="0">
                          <a:solidFill>
                            <a:schemeClr val="tx1"/>
                          </a:solidFill>
                          <a:effectLst/>
                          <a:latin typeface="Meiryo"/>
                          <a:ea typeface="Meiryo"/>
                        </a:rPr>
                        <a:t>上記は</a:t>
                      </a:r>
                      <a:r>
                        <a:rPr lang="en-US" altLang="ja-JP" sz="800" b="0" i="0" u="none" strike="noStrike" kern="1200" noProof="0" dirty="0">
                          <a:solidFill>
                            <a:schemeClr val="tx1"/>
                          </a:solidFill>
                          <a:effectLst/>
                          <a:latin typeface="Meiryo"/>
                          <a:ea typeface="Meiryo"/>
                        </a:rPr>
                        <a:t>Yahoo!</a:t>
                      </a:r>
                      <a:r>
                        <a:rPr lang="ja-JP" altLang="en-US" sz="800" b="0" i="0" u="none" strike="noStrike" kern="1200" noProof="0">
                          <a:solidFill>
                            <a:schemeClr val="tx1"/>
                          </a:solidFill>
                          <a:effectLst/>
                          <a:latin typeface="Meiryo"/>
                          <a:ea typeface="Meiryo"/>
                        </a:rPr>
                        <a:t>広告 ディスプレイ広告（運用型）の場合の金額</a:t>
                      </a:r>
                      <a:endParaRPr lang="en-US"/>
                    </a:p>
                    <a:p>
                      <a:pPr marL="0" marR="0" lvl="0" indent="0" algn="l" defTabSz="914400">
                        <a:lnSpc>
                          <a:spcPct val="100000"/>
                        </a:lnSpc>
                        <a:spcBef>
                          <a:spcPts val="0"/>
                        </a:spcBef>
                        <a:spcAft>
                          <a:spcPts val="0"/>
                        </a:spcAft>
                        <a:buClrTx/>
                        <a:buSzTx/>
                        <a:buFontTx/>
                        <a:buNone/>
                        <a:tabLst/>
                        <a:defRPr/>
                      </a:pPr>
                      <a:r>
                        <a:rPr kumimoji="1" lang="en-US" altLang="ja-JP" sz="800" b="0" i="0" u="none" strike="noStrike" kern="1200" dirty="0">
                          <a:solidFill>
                            <a:schemeClr val="tx1"/>
                          </a:solidFill>
                          <a:effectLst/>
                          <a:latin typeface="+mn-ea"/>
                          <a:ea typeface="+mn-ea"/>
                          <a:cs typeface="+mn-cs"/>
                        </a:rPr>
                        <a:t>※</a:t>
                      </a:r>
                      <a:r>
                        <a:rPr kumimoji="1" lang="ja-JP" altLang="en-US" sz="800" b="0" i="0" u="none" strike="noStrike" kern="1200">
                          <a:solidFill>
                            <a:schemeClr val="tx1"/>
                          </a:solidFill>
                          <a:effectLst/>
                          <a:latin typeface="+mn-ea"/>
                          <a:ea typeface="+mn-ea"/>
                          <a:cs typeface="+mn-cs"/>
                        </a:rPr>
                        <a:t>クリエイティブは原則として申込者様に制作いただきます​。</a:t>
                      </a:r>
                      <a:endParaRPr kumimoji="1" lang="en-US" altLang="ja-JP" sz="800" b="0" u="none" strike="noStrike" kern="1200" cap="none" spc="0" normalizeH="0" baseline="0" noProof="0">
                        <a:ln>
                          <a:noFill/>
                        </a:ln>
                        <a:solidFill>
                          <a:schemeClr val="tx1"/>
                        </a:solidFill>
                        <a:effectLst/>
                        <a:uLnTx/>
                        <a:uFillTx/>
                        <a:latin typeface="+mn-ea"/>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dirty="0">
                          <a:ln>
                            <a:noFill/>
                          </a:ln>
                          <a:solidFill>
                            <a:schemeClr val="tx1"/>
                          </a:solidFill>
                          <a:effectLst/>
                          <a:uLnTx/>
                          <a:uFillTx/>
                          <a:latin typeface="+mn-ea"/>
                          <a:ea typeface="+mn-ea"/>
                        </a:rPr>
                        <a:t>■スポンサードコンテンツの制作・掲載</a:t>
                      </a:r>
                      <a:endParaRPr kumimoji="1" lang="en-US" altLang="ja-JP" sz="11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tx1"/>
                          </a:solidFill>
                          <a:effectLst/>
                          <a:uLnTx/>
                          <a:uFillTx/>
                          <a:latin typeface="+mn-ea"/>
                          <a:ea typeface="+mn-ea"/>
                        </a:rPr>
                        <a:t>150</a:t>
                      </a:r>
                      <a:r>
                        <a:rPr kumimoji="1" lang="ja-JP" altLang="en-US" sz="1100" b="0" u="none" strike="noStrike" kern="1200" cap="none" spc="0" normalizeH="0" baseline="0" noProof="0">
                          <a:ln>
                            <a:noFill/>
                          </a:ln>
                          <a:solidFill>
                            <a:schemeClr val="tx1"/>
                          </a:solidFill>
                          <a:effectLst/>
                          <a:uLnTx/>
                          <a:uFillTx/>
                          <a:latin typeface="+mn-ea"/>
                          <a:ea typeface="+mn-ea"/>
                        </a:rPr>
                        <a:t>万円～（税別）／事前見積もり：必要／専用フォームからお申し込み</a:t>
                      </a:r>
                      <a:endParaRPr kumimoji="1" lang="en-US" altLang="ja-JP" sz="1100" b="0" u="none" strike="noStrike" kern="1200" cap="none" spc="0" normalizeH="0" baseline="0" noProof="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a:ln>
                            <a:noFill/>
                          </a:ln>
                          <a:solidFill>
                            <a:schemeClr val="tx1"/>
                          </a:solidFill>
                          <a:effectLst/>
                          <a:uLnTx/>
                          <a:uFillTx/>
                          <a:latin typeface="+mn-ea"/>
                          <a:ea typeface="+mn-ea"/>
                        </a:rPr>
                        <a:t>※</a:t>
                      </a:r>
                      <a:r>
                        <a:rPr kumimoji="1" lang="ja-JP" altLang="en-US" sz="800" b="0" u="none" strike="noStrike" kern="1200" cap="none" spc="0" normalizeH="0" baseline="0" noProof="0">
                          <a:ln>
                            <a:noFill/>
                          </a:ln>
                          <a:solidFill>
                            <a:schemeClr val="tx1"/>
                          </a:solidFill>
                          <a:effectLst/>
                          <a:uLnTx/>
                          <a:uFillTx/>
                          <a:latin typeface="+mn-ea"/>
                          <a:ea typeface="+mn-ea"/>
                        </a:rPr>
                        <a:t>料金には、スポンサードコンテンツ及び編集誘導枠の制作・掲載、メールマガジンの制作・配信が含まれます。</a:t>
                      </a:r>
                      <a:endParaRPr kumimoji="1" lang="en-US" altLang="ja-JP" sz="8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lang="en" altLang="ja-JP" sz="800" b="0" dirty="0">
                          <a:solidFill>
                            <a:schemeClr val="tx1"/>
                          </a:solidFill>
                          <a:latin typeface="+mn-ea"/>
                          <a:ea typeface="+mn-ea"/>
                        </a:rPr>
                        <a:t>※</a:t>
                      </a:r>
                      <a:r>
                        <a:rPr lang="ja-JP" altLang="en-US" sz="800">
                          <a:solidFill>
                            <a:schemeClr val="tx1"/>
                          </a:solidFill>
                        </a:rPr>
                        <a:t>ご提案によっては、代理店様において管理費用などの追加費用が生じる場合もありますので、料金およびお申し込み方法の詳細につきましては代理店様へお問い合わせください。</a:t>
                      </a:r>
                      <a:endParaRPr lang="en-US" altLang="ja-JP" sz="800" b="0" dirty="0">
                        <a:solidFill>
                          <a:schemeClr val="tx1"/>
                        </a:solidFill>
                        <a:latin typeface="+mn-ea"/>
                        <a:ea typeface="+mn-ea"/>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6"/>
                  </a:ext>
                </a:extLst>
              </a:tr>
              <a:tr h="55791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お申し込み</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a:ln>
                            <a:noFill/>
                          </a:ln>
                          <a:solidFill>
                            <a:schemeClr val="tx1"/>
                          </a:solidFill>
                          <a:effectLst/>
                          <a:uLnTx/>
                          <a:uFillTx/>
                          <a:latin typeface="+mn-ea"/>
                          <a:ea typeface="+mn-ea"/>
                        </a:rPr>
                        <a:t>原則として、掲載開始の</a:t>
                      </a:r>
                      <a:r>
                        <a:rPr kumimoji="1" lang="en-US" altLang="ja-JP" sz="1100" b="0" u="none" strike="noStrike" kern="1200" cap="none" spc="0" normalizeH="0" baseline="0" noProof="0" dirty="0">
                          <a:ln>
                            <a:noFill/>
                          </a:ln>
                          <a:solidFill>
                            <a:schemeClr val="tx1"/>
                          </a:solidFill>
                          <a:effectLst/>
                          <a:uLnTx/>
                          <a:uFillTx/>
                          <a:latin typeface="+mn-ea"/>
                          <a:ea typeface="+mn-ea"/>
                        </a:rPr>
                        <a:t>2</a:t>
                      </a:r>
                      <a:r>
                        <a:rPr kumimoji="1" lang="ja-JP" altLang="en-US" sz="1100" b="0" u="none" strike="noStrike" kern="1200" cap="none" spc="0" normalizeH="0" baseline="0" noProof="0">
                          <a:ln>
                            <a:noFill/>
                          </a:ln>
                          <a:solidFill>
                            <a:schemeClr val="tx1"/>
                          </a:solidFill>
                          <a:effectLst/>
                          <a:uLnTx/>
                          <a:uFillTx/>
                          <a:latin typeface="+mn-ea"/>
                          <a:ea typeface="+mn-ea"/>
                        </a:rPr>
                        <a:t>ヶ月半前までにお申し込みください</a:t>
                      </a:r>
                      <a:endParaRPr kumimoji="1" lang="en-US" altLang="ja-JP" sz="11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1" u="none" strike="noStrike" kern="1200" cap="none" spc="0" normalizeH="0" baseline="0" noProof="0" dirty="0">
                          <a:ln>
                            <a:noFill/>
                          </a:ln>
                          <a:solidFill>
                            <a:schemeClr val="tx1"/>
                          </a:solidFill>
                          <a:effectLst/>
                          <a:uLnTx/>
                          <a:uFillTx/>
                          <a:latin typeface="+mn-ea"/>
                          <a:ea typeface="+mn-ea"/>
                        </a:rPr>
                        <a:t>※</a:t>
                      </a:r>
                      <a:r>
                        <a:rPr kumimoji="1" lang="ja-JP" altLang="en-US" sz="800" b="1" u="none" strike="noStrike" kern="1200" cap="none" spc="0" normalizeH="0" baseline="0" noProof="0">
                          <a:ln>
                            <a:noFill/>
                          </a:ln>
                          <a:solidFill>
                            <a:schemeClr val="tx1"/>
                          </a:solidFill>
                          <a:effectLst/>
                          <a:uLnTx/>
                          <a:uFillTx/>
                          <a:latin typeface="+mn-ea"/>
                          <a:ea typeface="+mn-ea"/>
                        </a:rPr>
                        <a:t>原則として</a:t>
                      </a:r>
                      <a:r>
                        <a:rPr kumimoji="1" lang="en-US" altLang="ja-JP" sz="800" b="1" u="none" strike="noStrike" kern="1200" cap="none" spc="0" normalizeH="0" baseline="0" noProof="0" dirty="0">
                          <a:ln>
                            <a:noFill/>
                          </a:ln>
                          <a:solidFill>
                            <a:schemeClr val="tx1"/>
                          </a:solidFill>
                          <a:effectLst/>
                          <a:uLnTx/>
                          <a:uFillTx/>
                          <a:latin typeface="+mn-ea"/>
                          <a:ea typeface="+mn-ea"/>
                        </a:rPr>
                        <a:t>2</a:t>
                      </a:r>
                      <a:r>
                        <a:rPr kumimoji="1" lang="ja-JP" altLang="en-US" sz="800" b="1" u="none" strike="noStrike" kern="1200" cap="none" spc="0" normalizeH="0" baseline="0" noProof="0">
                          <a:ln>
                            <a:noFill/>
                          </a:ln>
                          <a:solidFill>
                            <a:schemeClr val="tx1"/>
                          </a:solidFill>
                          <a:effectLst/>
                          <a:uLnTx/>
                          <a:uFillTx/>
                          <a:latin typeface="+mn-ea"/>
                          <a:ea typeface="+mn-ea"/>
                        </a:rPr>
                        <a:t>社</a:t>
                      </a:r>
                      <a:r>
                        <a:rPr kumimoji="1" lang="en-US" altLang="ja-JP" sz="800" b="1" u="none" strike="noStrike" kern="1200" cap="none" spc="0" normalizeH="0" baseline="0" noProof="0" dirty="0">
                          <a:ln>
                            <a:noFill/>
                          </a:ln>
                          <a:solidFill>
                            <a:schemeClr val="tx1"/>
                          </a:solidFill>
                          <a:effectLst/>
                          <a:uLnTx/>
                          <a:uFillTx/>
                          <a:latin typeface="+mn-ea"/>
                          <a:ea typeface="+mn-ea"/>
                        </a:rPr>
                        <a:t>/</a:t>
                      </a:r>
                      <a:r>
                        <a:rPr kumimoji="1" lang="ja-JP" altLang="en-US" sz="800" b="1" u="none" strike="noStrike" kern="1200" cap="none" spc="0" normalizeH="0" baseline="0" noProof="0">
                          <a:ln>
                            <a:noFill/>
                          </a:ln>
                          <a:solidFill>
                            <a:schemeClr val="tx1"/>
                          </a:solidFill>
                          <a:effectLst/>
                          <a:uLnTx/>
                          <a:uFillTx/>
                          <a:latin typeface="+mn-ea"/>
                          <a:ea typeface="+mn-ea"/>
                        </a:rPr>
                        <a:t>月にご協賛社数を限定させていただきます。</a:t>
                      </a:r>
                      <a:r>
                        <a:rPr kumimoji="1" lang="ja-JP" altLang="en-US" sz="800" b="0" u="none" strike="noStrike" kern="1200" cap="none" spc="0" normalizeH="0" baseline="0" noProof="0">
                          <a:ln>
                            <a:noFill/>
                          </a:ln>
                          <a:solidFill>
                            <a:schemeClr val="tx1"/>
                          </a:solidFill>
                          <a:effectLst/>
                          <a:uLnTx/>
                          <a:uFillTx/>
                          <a:latin typeface="+mn-ea"/>
                          <a:ea typeface="+mn-ea"/>
                        </a:rPr>
                        <a:t>空き枠の状況は弊社にお問い合わせください。</a:t>
                      </a:r>
                      <a:endParaRPr kumimoji="1" lang="en-US" altLang="ja-JP" sz="8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a:ln>
                            <a:noFill/>
                          </a:ln>
                          <a:solidFill>
                            <a:schemeClr val="tx1"/>
                          </a:solidFill>
                          <a:effectLst/>
                          <a:uLnTx/>
                          <a:uFillTx/>
                          <a:latin typeface="+mn-ea"/>
                          <a:ea typeface="+mn-ea"/>
                        </a:rPr>
                        <a:t>※</a:t>
                      </a:r>
                      <a:r>
                        <a:rPr kumimoji="1" lang="ja-JP" altLang="en-US" sz="800" b="0" u="none" strike="noStrike" kern="1200" cap="none" spc="0" normalizeH="0" baseline="0" noProof="0">
                          <a:ln>
                            <a:noFill/>
                          </a:ln>
                          <a:solidFill>
                            <a:schemeClr val="tx1"/>
                          </a:solidFill>
                          <a:effectLst/>
                          <a:uLnTx/>
                          <a:uFillTx/>
                          <a:latin typeface="+mn-ea"/>
                          <a:ea typeface="+mn-ea"/>
                        </a:rPr>
                        <a:t>所定の方法によるお申し込み契約の成立後はキャンセルは不可となります。</a:t>
                      </a:r>
                      <a:endParaRPr kumimoji="1" lang="en-US" altLang="ja-JP" sz="8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a:ln>
                            <a:noFill/>
                          </a:ln>
                          <a:solidFill>
                            <a:schemeClr val="tx1"/>
                          </a:solidFill>
                          <a:effectLst/>
                          <a:uLnTx/>
                          <a:uFillTx/>
                          <a:latin typeface="+mn-ea"/>
                          <a:ea typeface="+mn-ea"/>
                        </a:rPr>
                        <a:t>※</a:t>
                      </a:r>
                      <a:r>
                        <a:rPr kumimoji="1" lang="ja-JP" altLang="en-US" sz="800" b="0" u="none" strike="noStrike" kern="1200" cap="none" spc="0" normalizeH="0" baseline="0" noProof="0">
                          <a:ln>
                            <a:noFill/>
                          </a:ln>
                          <a:solidFill>
                            <a:schemeClr val="tx1"/>
                          </a:solidFill>
                          <a:effectLst/>
                          <a:uLnTx/>
                          <a:uFillTx/>
                          <a:latin typeface="+mn-ea"/>
                          <a:ea typeface="+mn-ea"/>
                        </a:rPr>
                        <a:t>お申し込み時に掲載期間が未決定の場合は、別途、掲載開始日の</a:t>
                      </a:r>
                      <a:r>
                        <a:rPr kumimoji="1" lang="en-US" altLang="ja-JP" sz="800" b="0" u="none" strike="noStrike" kern="1200" cap="none" spc="0" normalizeH="0" baseline="0" noProof="0" dirty="0">
                          <a:ln>
                            <a:noFill/>
                          </a:ln>
                          <a:solidFill>
                            <a:schemeClr val="tx1"/>
                          </a:solidFill>
                          <a:effectLst/>
                          <a:uLnTx/>
                          <a:uFillTx/>
                          <a:latin typeface="+mn-ea"/>
                          <a:ea typeface="+mn-ea"/>
                        </a:rPr>
                        <a:t>5</a:t>
                      </a:r>
                      <a:r>
                        <a:rPr kumimoji="1" lang="ja-JP" altLang="en-US" sz="800" b="0" u="none" strike="noStrike" kern="1200" cap="none" spc="0" normalizeH="0" baseline="0" noProof="0">
                          <a:ln>
                            <a:noFill/>
                          </a:ln>
                          <a:solidFill>
                            <a:schemeClr val="tx1"/>
                          </a:solidFill>
                          <a:effectLst/>
                          <a:uLnTx/>
                          <a:uFillTx/>
                          <a:latin typeface="+mn-ea"/>
                          <a:ea typeface="+mn-ea"/>
                        </a:rPr>
                        <a:t>営業日前までに掲載期間のご連絡をメールでいただきます。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7"/>
                  </a:ext>
                </a:extLst>
              </a:tr>
              <a:tr h="223168">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a:solidFill>
                            <a:schemeClr val="bg1"/>
                          </a:solidFill>
                          <a:latin typeface="+mn-ea"/>
                          <a:ea typeface="+mn-ea"/>
                        </a:rPr>
                        <a:t>有効期限</a:t>
                      </a:r>
                      <a:endParaRPr kumimoji="1" lang="ja-JP" altLang="en-US" sz="110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a:solidFill>
                            <a:schemeClr val="tx1"/>
                          </a:solidFill>
                          <a:latin typeface="+mn-ea"/>
                          <a:ea typeface="+mn-ea"/>
                          <a:cs typeface="Meiryo UI" panose="020B0604030504040204" pitchFamily="50" charset="-128"/>
                        </a:rPr>
                        <a:t>2026</a:t>
                      </a:r>
                      <a:r>
                        <a:rPr lang="ja-JP" altLang="en-US" sz="1100">
                          <a:solidFill>
                            <a:schemeClr val="tx1"/>
                          </a:solidFill>
                          <a:latin typeface="+mn-ea"/>
                          <a:ea typeface="+mn-ea"/>
                          <a:cs typeface="Meiryo UI" panose="020B0604030504040204" pitchFamily="50" charset="-128"/>
                        </a:rPr>
                        <a:t>年</a:t>
                      </a:r>
                      <a:r>
                        <a:rPr lang="en-US" altLang="ja-JP" sz="1100" dirty="0">
                          <a:solidFill>
                            <a:schemeClr val="tx1"/>
                          </a:solidFill>
                          <a:latin typeface="+mn-ea"/>
                          <a:ea typeface="+mn-ea"/>
                          <a:cs typeface="Meiryo UI" panose="020B0604030504040204" pitchFamily="50" charset="-128"/>
                        </a:rPr>
                        <a:t>3</a:t>
                      </a:r>
                      <a:r>
                        <a:rPr lang="ja-JP" altLang="en-US" sz="1100">
                          <a:solidFill>
                            <a:schemeClr val="tx1"/>
                          </a:solidFill>
                          <a:latin typeface="+mn-ea"/>
                          <a:ea typeface="+mn-ea"/>
                          <a:cs typeface="Meiryo UI" panose="020B0604030504040204" pitchFamily="50" charset="-128"/>
                        </a:rPr>
                        <a:t>月</a:t>
                      </a:r>
                      <a:r>
                        <a:rPr lang="en-US" altLang="ja-JP" sz="1100" dirty="0">
                          <a:solidFill>
                            <a:schemeClr val="tx1"/>
                          </a:solidFill>
                          <a:latin typeface="+mn-ea"/>
                          <a:ea typeface="+mn-ea"/>
                          <a:cs typeface="Meiryo UI" panose="020B0604030504040204" pitchFamily="50" charset="-128"/>
                        </a:rPr>
                        <a:t>31</a:t>
                      </a:r>
                      <a:r>
                        <a:rPr lang="ja-JP" altLang="en-US" sz="1100">
                          <a:solidFill>
                            <a:schemeClr val="tx1"/>
                          </a:solidFill>
                          <a:latin typeface="+mn-ea"/>
                          <a:ea typeface="+mn-ea"/>
                          <a:cs typeface="Meiryo UI" panose="020B0604030504040204" pitchFamily="50" charset="-128"/>
                        </a:rPr>
                        <a:t>日掲載終了分</a:t>
                      </a:r>
                      <a:endParaRPr lang="ja-JP" altLang="en-US" sz="1100">
                        <a:solidFill>
                          <a:schemeClr val="tx1"/>
                        </a:solidFill>
                        <a:latin typeface="+mn-ea"/>
                        <a:ea typeface="+mn-ea"/>
                        <a:cs typeface="Verdana" pitchFamily="34"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52225600"/>
                  </a:ext>
                </a:extLst>
              </a:tr>
              <a:tr h="36264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 altLang="ja-JP" sz="1100" dirty="0">
                          <a:solidFill>
                            <a:schemeClr val="tx1"/>
                          </a:solidFill>
                          <a:latin typeface="+mn-ea"/>
                          <a:ea typeface="+mn-ea"/>
                        </a:rPr>
                        <a:t>PV</a:t>
                      </a:r>
                      <a:r>
                        <a:rPr lang="ja-JP" altLang="en" sz="1100">
                          <a:solidFill>
                            <a:schemeClr val="tx1"/>
                          </a:solidFill>
                          <a:latin typeface="+mn-ea"/>
                          <a:ea typeface="+mn-ea"/>
                        </a:rPr>
                        <a:t>、</a:t>
                      </a:r>
                      <a:r>
                        <a:rPr lang="en" altLang="ja-JP" sz="1100" dirty="0">
                          <a:solidFill>
                            <a:schemeClr val="tx1"/>
                          </a:solidFill>
                          <a:latin typeface="+mn-ea"/>
                          <a:ea typeface="+mn-ea"/>
                        </a:rPr>
                        <a:t>UB</a:t>
                      </a:r>
                      <a:r>
                        <a:rPr lang="ja-JP" altLang="en" sz="1100">
                          <a:solidFill>
                            <a:schemeClr val="tx1"/>
                          </a:solidFill>
                          <a:latin typeface="+mn-ea"/>
                          <a:ea typeface="+mn-ea"/>
                        </a:rPr>
                        <a:t>、</a:t>
                      </a:r>
                      <a:r>
                        <a:rPr lang="ja-JP" altLang="en-US" sz="1100">
                          <a:solidFill>
                            <a:schemeClr val="tx1"/>
                          </a:solidFill>
                          <a:latin typeface="+mn-ea"/>
                          <a:ea typeface="+mn-ea"/>
                        </a:rPr>
                        <a:t>ページ内リンクのクリック数、訪問者の性別・性別</a:t>
                      </a:r>
                      <a:r>
                        <a:rPr lang="en-US" altLang="ja-JP" sz="1100" dirty="0">
                          <a:solidFill>
                            <a:schemeClr val="tx1"/>
                          </a:solidFill>
                          <a:latin typeface="+mn-ea"/>
                          <a:ea typeface="+mn-ea"/>
                        </a:rPr>
                        <a:t>×</a:t>
                      </a:r>
                      <a:r>
                        <a:rPr lang="ja-JP" altLang="en-US" sz="1100">
                          <a:solidFill>
                            <a:schemeClr val="tx1"/>
                          </a:solidFill>
                          <a:latin typeface="+mn-ea"/>
                          <a:ea typeface="+mn-ea"/>
                        </a:rPr>
                        <a:t>年齢層比率、アンケート結果</a:t>
                      </a:r>
                      <a:endParaRPr lang="ja-JP" altLang="en-US"/>
                    </a:p>
                    <a:p>
                      <a:pPr marL="0" marR="0" lvl="0" indent="0" algn="l" defTabSz="914400">
                        <a:lnSpc>
                          <a:spcPct val="100000"/>
                        </a:lnSpc>
                        <a:spcBef>
                          <a:spcPts val="0"/>
                        </a:spcBef>
                        <a:spcAft>
                          <a:spcPts val="0"/>
                        </a:spcAft>
                        <a:buClrTx/>
                        <a:buSzTx/>
                        <a:buFontTx/>
                        <a:buNone/>
                        <a:tabLst/>
                        <a:defRPr/>
                      </a:pPr>
                      <a:r>
                        <a:rPr lang="en-US" altLang="ja-JP" sz="800" dirty="0">
                          <a:solidFill>
                            <a:schemeClr val="tx1"/>
                          </a:solidFill>
                          <a:latin typeface="+mn-ea"/>
                          <a:ea typeface="+mn-ea"/>
                          <a:cs typeface="Verdana" pitchFamily="34" charset="0"/>
                        </a:rPr>
                        <a:t>※</a:t>
                      </a:r>
                      <a:r>
                        <a:rPr lang="ja-JP" altLang="en-US" sz="800">
                          <a:solidFill>
                            <a:schemeClr val="tx1"/>
                          </a:solidFill>
                          <a:latin typeface="+mn-ea"/>
                          <a:ea typeface="+mn-ea"/>
                          <a:cs typeface="Verdana" pitchFamily="34" charset="0"/>
                        </a:rPr>
                        <a:t>掲載終了から</a:t>
                      </a:r>
                      <a:r>
                        <a:rPr lang="en-US" altLang="ja-JP" sz="800" dirty="0">
                          <a:solidFill>
                            <a:schemeClr val="tx1"/>
                          </a:solidFill>
                          <a:latin typeface="+mn-ea"/>
                          <a:ea typeface="+mn-ea"/>
                          <a:cs typeface="Verdana" pitchFamily="34" charset="0"/>
                        </a:rPr>
                        <a:t>2</a:t>
                      </a:r>
                      <a:r>
                        <a:rPr lang="ja-JP" altLang="en-US" sz="800">
                          <a:solidFill>
                            <a:schemeClr val="tx1"/>
                          </a:solidFill>
                          <a:latin typeface="+mn-ea"/>
                          <a:ea typeface="+mn-ea"/>
                          <a:cs typeface="Verdana" pitchFamily="34" charset="0"/>
                        </a:rPr>
                        <a:t>週間程度でご提出いたします。</a:t>
                      </a:r>
                    </a:p>
                    <a:p>
                      <a:pPr lvl="0" algn="l">
                        <a:lnSpc>
                          <a:spcPct val="100000"/>
                        </a:lnSpc>
                        <a:spcBef>
                          <a:spcPts val="0"/>
                        </a:spcBef>
                        <a:spcAft>
                          <a:spcPts val="0"/>
                        </a:spcAft>
                        <a:buNone/>
                      </a:pPr>
                      <a:r>
                        <a:rPr lang="en-US" altLang="ja-JP" sz="800" b="0" i="0" u="none" strike="noStrike" noProof="0" dirty="0">
                          <a:solidFill>
                            <a:srgbClr val="0D0D0D"/>
                          </a:solidFill>
                          <a:latin typeface="Meiryo"/>
                          <a:ea typeface="Meiryo"/>
                        </a:rPr>
                        <a:t>※</a:t>
                      </a:r>
                      <a:r>
                        <a:rPr lang="ja-JP" sz="800" b="0" i="0" u="none" strike="noStrike" noProof="0">
                          <a:solidFill>
                            <a:srgbClr val="0D0D0D"/>
                          </a:solidFill>
                          <a:latin typeface="Meiryo"/>
                          <a:ea typeface="Meiryo"/>
                        </a:rPr>
                        <a:t>タイアップ訪問者から有意な回答数を得られなかった場合、別途実施する</a:t>
                      </a:r>
                      <a:r>
                        <a:rPr lang="en-US" altLang="ja-JP" sz="800" b="0" i="0" u="none" strike="noStrike" noProof="0" dirty="0">
                          <a:solidFill>
                            <a:srgbClr val="0D0D0D"/>
                          </a:solidFill>
                          <a:latin typeface="Meiryo"/>
                          <a:ea typeface="Meiryo"/>
                        </a:rPr>
                        <a:t>Yahoo!</a:t>
                      </a:r>
                      <a:r>
                        <a:rPr lang="ja-JP" sz="800" b="0" i="0" u="none" strike="noStrike" noProof="0">
                          <a:solidFill>
                            <a:srgbClr val="0D0D0D"/>
                          </a:solidFill>
                          <a:latin typeface="Meiryo"/>
                          <a:ea typeface="Meiryo"/>
                        </a:rPr>
                        <a:t>クラウドソーシングユーザーを対象にした同アンケート結果を代替として報告いたします</a:t>
                      </a:r>
                      <a:r>
                        <a:rPr lang="ja-JP" altLang="en-US" sz="800" b="0" i="0" u="none" strike="noStrike" noProof="0">
                          <a:solidFill>
                            <a:srgbClr val="0D0D0D"/>
                          </a:solidFill>
                          <a:latin typeface="Meiryo"/>
                          <a:ea typeface="Meiryo"/>
                        </a:rPr>
                        <a:t>。</a:t>
                      </a:r>
                      <a:endParaRPr lang="ja-JP" sz="800"/>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120150108"/>
                  </a:ext>
                </a:extLst>
              </a:tr>
            </a:tbl>
          </a:graphicData>
        </a:graphic>
      </p:graphicFrame>
    </p:spTree>
    <p:extLst>
      <p:ext uri="{BB962C8B-B14F-4D97-AF65-F5344CB8AC3E}">
        <p14:creationId xmlns:p14="http://schemas.microsoft.com/office/powerpoint/2010/main" val="3695431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(1)</a:t>
            </a:r>
            <a:r>
              <a:rPr lang="ja-JP" altLang="en-US">
                <a:latin typeface="メイリオ" panose="020B0604030504040204" pitchFamily="34" charset="-128"/>
                <a:ea typeface="メイリオ" panose="020B0604030504040204" pitchFamily="34" charset="-128"/>
              </a:rPr>
              <a:t>スポンサードコンテンツ　制作フロー</a:t>
            </a:r>
          </a:p>
        </p:txBody>
      </p:sp>
      <p:sp>
        <p:nvSpPr>
          <p:cNvPr id="3" name="テキスト ボックス 2">
            <a:extLst>
              <a:ext uri="{FF2B5EF4-FFF2-40B4-BE49-F238E27FC236}">
                <a16:creationId xmlns:a16="http://schemas.microsoft.com/office/drawing/2014/main" id="{2CC5C04B-49D7-DD37-9362-12A0AE0CF2FE}"/>
              </a:ext>
            </a:extLst>
          </p:cNvPr>
          <p:cNvSpPr txBox="1"/>
          <p:nvPr/>
        </p:nvSpPr>
        <p:spPr>
          <a:xfrm>
            <a:off x="735680" y="1298352"/>
            <a:ext cx="10920056" cy="4031873"/>
          </a:xfrm>
          <a:prstGeom prst="rect">
            <a:avLst/>
          </a:prstGeom>
          <a:noFill/>
        </p:spPr>
        <p:txBody>
          <a:bodyPr wrap="square" anchor="t">
            <a:spAutoFit/>
          </a:bodyPr>
          <a:lstStyle/>
          <a:p>
            <a:pPr>
              <a:defRPr/>
            </a:pPr>
            <a:r>
              <a:rPr kumimoji="0" lang="ja-JP" altLang="en-US" sz="1600" b="1" kern="0">
                <a:latin typeface="+mn-ea"/>
              </a:rPr>
              <a:t>■オリエンテーション実施</a:t>
            </a:r>
            <a:endParaRPr kumimoji="0" lang="en-US" altLang="ja-JP" sz="1600" b="1" i="0" u="none" strike="noStrike" kern="0" cap="none" spc="0" normalizeH="0" baseline="0" noProof="0" dirty="0">
              <a:ln>
                <a:noFill/>
              </a:ln>
              <a:effectLst/>
              <a:uLnTx/>
              <a:uFillTx/>
              <a:latin typeface="+mn-ea"/>
            </a:endParaRPr>
          </a:p>
          <a:p>
            <a:pPr>
              <a:defRPr/>
            </a:pPr>
            <a:r>
              <a:rPr kumimoji="0" lang="ja-JP" altLang="en-US" sz="1400" b="0" i="0" u="none" strike="noStrike" kern="0" cap="none" spc="0" normalizeH="0" baseline="0" noProof="0">
                <a:ln>
                  <a:noFill/>
                </a:ln>
                <a:effectLst/>
                <a:uLnTx/>
                <a:uFillTx/>
                <a:latin typeface="+mn-ea"/>
              </a:rPr>
              <a:t>事前にヒアリングシートに記入いただいた上で</a:t>
            </a:r>
            <a:r>
              <a:rPr lang="ja-JP" altLang="en-US" sz="1400">
                <a:latin typeface="+mn-ea"/>
              </a:rPr>
              <a:t>オリエンテーションを実施いただき、</a:t>
            </a:r>
            <a:endParaRPr lang="en-US" altLang="ja-JP" sz="1400" dirty="0">
              <a:latin typeface="+mn-ea"/>
            </a:endParaRPr>
          </a:p>
          <a:p>
            <a:pPr>
              <a:defRPr/>
            </a:pPr>
            <a:r>
              <a:rPr lang="ja-JP" altLang="en-US" sz="1400" b="1">
                <a:latin typeface="+mn-ea"/>
              </a:rPr>
              <a:t>お取り組みを通じて伝えたいメッセージを明確に</a:t>
            </a:r>
            <a:r>
              <a:rPr lang="ja-JP" altLang="en-US" sz="1400">
                <a:latin typeface="+mn-ea"/>
              </a:rPr>
              <a:t>します。</a:t>
            </a:r>
            <a:endParaRPr lang="en-US" altLang="ja-JP" sz="1400" dirty="0">
              <a:latin typeface="+mn-ea"/>
            </a:endParaRPr>
          </a:p>
          <a:p>
            <a:pPr lvl="0">
              <a:defRPr/>
            </a:pPr>
            <a:endParaRPr kumimoji="0" lang="ja-JP" altLang="en-US" sz="1000" kern="0">
              <a:latin typeface="+mn-ea"/>
            </a:endParaRPr>
          </a:p>
          <a:p>
            <a:pPr lvl="0">
              <a:defRPr/>
            </a:pPr>
            <a:r>
              <a:rPr kumimoji="0" lang="ja-JP" altLang="en-US" sz="1600" b="1" kern="0">
                <a:latin typeface="+mn-ea"/>
              </a:rPr>
              <a:t>■記事構成案のご提出</a:t>
            </a:r>
            <a:r>
              <a:rPr kumimoji="0" lang="en-US" altLang="ja-JP" sz="1600" b="1" kern="0" dirty="0">
                <a:latin typeface="+mn-ea"/>
              </a:rPr>
              <a:t>/</a:t>
            </a:r>
            <a:r>
              <a:rPr kumimoji="0" lang="ja-JP" altLang="en-US" sz="1600" b="1" kern="0">
                <a:latin typeface="+mn-ea"/>
              </a:rPr>
              <a:t>ご確認</a:t>
            </a:r>
            <a:endParaRPr kumimoji="0" lang="en-US" altLang="ja-JP" sz="1600" b="1" kern="0" dirty="0">
              <a:latin typeface="+mn-ea"/>
            </a:endParaRPr>
          </a:p>
          <a:p>
            <a:pPr lvl="0">
              <a:defRPr/>
            </a:pPr>
            <a:r>
              <a:rPr kumimoji="0" lang="ja-JP" altLang="en-US" sz="1400" kern="0">
                <a:latin typeface="+mn-ea"/>
              </a:rPr>
              <a:t>上記をもとに記事構成案をご提出し、広告主様に確認いただき記事骨子を確定させます。</a:t>
            </a:r>
            <a:endParaRPr kumimoji="0" lang="en-US" altLang="ja-JP" sz="1400" kern="0" dirty="0">
              <a:latin typeface="+mn-ea"/>
            </a:endParaRPr>
          </a:p>
          <a:p>
            <a:pPr lvl="0">
              <a:defRPr/>
            </a:pPr>
            <a:endParaRPr kumimoji="0" lang="ja-JP" altLang="en-US" sz="1000" kern="0">
              <a:latin typeface="+mn-ea"/>
            </a:endParaRPr>
          </a:p>
          <a:p>
            <a:pPr lvl="0">
              <a:defRPr/>
            </a:pPr>
            <a:r>
              <a:rPr kumimoji="0" lang="ja-JP" altLang="en-US" sz="1600" b="1" kern="0">
                <a:latin typeface="+mn-ea"/>
              </a:rPr>
              <a:t>■原稿のご提出</a:t>
            </a:r>
            <a:r>
              <a:rPr kumimoji="0" lang="en-US" altLang="ja-JP" sz="1600" b="1" kern="0" dirty="0">
                <a:latin typeface="+mn-ea"/>
              </a:rPr>
              <a:t>/</a:t>
            </a:r>
            <a:r>
              <a:rPr kumimoji="0" lang="ja-JP" altLang="en-US" sz="1600" b="1" kern="0">
                <a:latin typeface="+mn-ea"/>
              </a:rPr>
              <a:t>ご確認</a:t>
            </a:r>
            <a:endParaRPr kumimoji="0" lang="en-US" altLang="ja-JP" sz="1600" b="1" kern="0" dirty="0">
              <a:latin typeface="+mn-ea"/>
            </a:endParaRPr>
          </a:p>
          <a:p>
            <a:pPr lvl="0">
              <a:defRPr/>
            </a:pPr>
            <a:r>
              <a:rPr kumimoji="0" lang="ja-JP" altLang="en-US" sz="1400" kern="0">
                <a:latin typeface="+mn-ea"/>
              </a:rPr>
              <a:t>上記をもとに文字および写真原稿を作成し、広告主様に確認いただき、必要に応じて修正し確定させます。</a:t>
            </a:r>
            <a:endParaRPr kumimoji="0" lang="en-US" altLang="ja-JP" sz="1400" kern="0" dirty="0">
              <a:latin typeface="+mn-ea"/>
            </a:endParaRPr>
          </a:p>
          <a:p>
            <a:pPr lvl="0">
              <a:defRPr/>
            </a:pPr>
            <a:r>
              <a:rPr kumimoji="0" lang="en-US" altLang="ja-JP" sz="1400" kern="0" dirty="0">
                <a:latin typeface="+mn-ea"/>
              </a:rPr>
              <a:t>※</a:t>
            </a:r>
            <a:r>
              <a:rPr kumimoji="0" lang="ja-JP" altLang="en-US" sz="1400" kern="0">
                <a:latin typeface="+mn-ea"/>
              </a:rPr>
              <a:t>協賛企業様に取材をさせていただく場合があります。</a:t>
            </a:r>
            <a:endParaRPr kumimoji="0" lang="en-US" altLang="ja-JP" sz="1400" kern="0" dirty="0">
              <a:latin typeface="+mn-ea"/>
            </a:endParaRPr>
          </a:p>
          <a:p>
            <a:pPr lvl="0">
              <a:defRPr/>
            </a:pPr>
            <a:r>
              <a:rPr kumimoji="0" lang="en-US" altLang="ja-JP" sz="1400" kern="0" dirty="0">
                <a:latin typeface="+mn-ea"/>
              </a:rPr>
              <a:t>※</a:t>
            </a:r>
            <a:r>
              <a:rPr kumimoji="0" lang="ja-JP" altLang="en-US" sz="1400" kern="0">
                <a:latin typeface="+mn-ea"/>
              </a:rPr>
              <a:t>初稿段階で内容をご確認いただき、再稿のタイミングでは初稿での指摘事項の修正確認のみとなります。</a:t>
            </a:r>
            <a:endParaRPr kumimoji="0" lang="en-US" altLang="ja-JP" sz="1400" kern="0" dirty="0">
              <a:latin typeface="+mn-ea"/>
            </a:endParaRPr>
          </a:p>
          <a:p>
            <a:pPr lvl="0">
              <a:defRPr/>
            </a:pPr>
            <a:endParaRPr kumimoji="0" lang="ja-JP" altLang="en-US" sz="1000" kern="0">
              <a:latin typeface="+mn-ea"/>
            </a:endParaRPr>
          </a:p>
          <a:p>
            <a:pPr lvl="0">
              <a:defRPr/>
            </a:pPr>
            <a:r>
              <a:rPr kumimoji="0" lang="ja-JP" altLang="en-US" sz="1600" b="1" kern="0">
                <a:latin typeface="+mn-ea"/>
              </a:rPr>
              <a:t>■テストアップでの確認</a:t>
            </a:r>
            <a:r>
              <a:rPr kumimoji="0" lang="en-US" altLang="ja-JP" sz="1600" b="1" kern="0" dirty="0">
                <a:latin typeface="+mn-ea"/>
              </a:rPr>
              <a:t>/</a:t>
            </a:r>
            <a:r>
              <a:rPr kumimoji="0" lang="ja-JP" altLang="en-US" sz="1600" b="1" kern="0">
                <a:latin typeface="+mn-ea"/>
              </a:rPr>
              <a:t>校了</a:t>
            </a:r>
            <a:endParaRPr lang="en-US" altLang="ja-JP" sz="1600" b="1" kern="0" dirty="0">
              <a:latin typeface="+mn-ea"/>
            </a:endParaRPr>
          </a:p>
          <a:p>
            <a:pPr lvl="0">
              <a:defRPr/>
            </a:pPr>
            <a:r>
              <a:rPr kumimoji="0" lang="ja-JP" altLang="en-US" sz="1400" kern="0">
                <a:latin typeface="+mn-ea"/>
              </a:rPr>
              <a:t>掲載ページの画面キャプチャでレイアウトを含めて確認を行っていただき、最終的に校了となります。</a:t>
            </a:r>
            <a:endParaRPr kumimoji="0" lang="en-US" altLang="ja-JP" sz="1400" kern="0" dirty="0">
              <a:latin typeface="+mn-ea"/>
            </a:endParaRPr>
          </a:p>
          <a:p>
            <a:pPr lvl="0">
              <a:defRPr/>
            </a:pPr>
            <a:r>
              <a:rPr kumimoji="0" lang="ja-JP" altLang="en-US" sz="1400" kern="0">
                <a:latin typeface="+mn-ea"/>
              </a:rPr>
              <a:t> </a:t>
            </a:r>
            <a:r>
              <a:rPr kumimoji="0" lang="en-US" altLang="ja-JP" sz="1400" kern="0" dirty="0">
                <a:latin typeface="+mn-ea"/>
              </a:rPr>
              <a:t>※</a:t>
            </a:r>
            <a:r>
              <a:rPr kumimoji="0" lang="ja-JP" altLang="en-US" sz="1400" kern="0">
                <a:latin typeface="+mn-ea"/>
              </a:rPr>
              <a:t>原則として、この段階での修正はお受けできません。</a:t>
            </a:r>
          </a:p>
          <a:p>
            <a:pPr lvl="0">
              <a:defRPr/>
            </a:pPr>
            <a:endParaRPr kumimoji="0" lang="ja-JP" altLang="en-US" sz="1000" kern="0">
              <a:latin typeface="+mn-ea"/>
            </a:endParaRPr>
          </a:p>
          <a:p>
            <a:pPr lvl="0">
              <a:defRPr/>
            </a:pPr>
            <a:r>
              <a:rPr kumimoji="0" lang="ja-JP" altLang="en-US" sz="1600" b="1" kern="0">
                <a:latin typeface="+mn-ea"/>
              </a:rPr>
              <a:t>■弊社内チェック</a:t>
            </a:r>
            <a:r>
              <a:rPr kumimoji="0" lang="en-US" altLang="ja-JP" sz="1600" b="1" kern="0" dirty="0">
                <a:latin typeface="+mn-ea"/>
              </a:rPr>
              <a:t>/</a:t>
            </a:r>
            <a:r>
              <a:rPr kumimoji="0" lang="ja-JP" altLang="en-US" sz="1600" b="1" kern="0">
                <a:latin typeface="+mn-ea"/>
              </a:rPr>
              <a:t>本番環境へのファイルアップ</a:t>
            </a:r>
            <a:endParaRPr kumimoji="0" lang="en-US" altLang="ja-JP" sz="1600" b="1" kern="0" dirty="0">
              <a:latin typeface="+mn-ea"/>
            </a:endParaRPr>
          </a:p>
          <a:p>
            <a:pPr lvl="0">
              <a:defRPr/>
            </a:pPr>
            <a:r>
              <a:rPr kumimoji="0" lang="ja-JP" altLang="en-US" sz="1400" kern="0">
                <a:latin typeface="+mn-ea"/>
              </a:rPr>
              <a:t>最終確認を行った上で、本番公開を行います。</a:t>
            </a:r>
            <a:endParaRPr kumimoji="0" lang="en-US" altLang="ja-JP" sz="1400" kern="0" dirty="0">
              <a:latin typeface="+mn-ea"/>
            </a:endParaRPr>
          </a:p>
        </p:txBody>
      </p:sp>
      <p:sp>
        <p:nvSpPr>
          <p:cNvPr id="4" name="テキスト ボックス 3">
            <a:extLst>
              <a:ext uri="{FF2B5EF4-FFF2-40B4-BE49-F238E27FC236}">
                <a16:creationId xmlns:a16="http://schemas.microsoft.com/office/drawing/2014/main" id="{18671FAA-3A13-60CB-A528-B9773EE42A4F}"/>
              </a:ext>
            </a:extLst>
          </p:cNvPr>
          <p:cNvSpPr txBox="1"/>
          <p:nvPr/>
        </p:nvSpPr>
        <p:spPr>
          <a:xfrm>
            <a:off x="735680" y="5661248"/>
            <a:ext cx="10441160" cy="57708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50" b="0" i="0" u="none" strike="noStrike" kern="0" cap="none" spc="0" normalizeH="0" baseline="0" noProof="0">
                <a:ln>
                  <a:noFill/>
                </a:ln>
                <a:effectLst/>
                <a:uLnTx/>
                <a:uFillTx/>
                <a:latin typeface="+mn-ea"/>
                <a:ea typeface="+mn-ea"/>
              </a:rPr>
              <a:t>※</a:t>
            </a:r>
            <a:r>
              <a:rPr kumimoji="0" lang="ja-JP" altLang="en-US" sz="1050" b="0" i="0" u="none" strike="noStrike" kern="0" cap="none" spc="0" normalizeH="0" baseline="0" noProof="0">
                <a:ln>
                  <a:noFill/>
                </a:ln>
                <a:effectLst/>
                <a:uLnTx/>
                <a:uFillTx/>
                <a:latin typeface="+mn-ea"/>
                <a:ea typeface="+mn-ea"/>
              </a:rPr>
              <a:t>各工程で弊社内確認を行います。社内指摘事項は、広告主様側で特別な理由がない限り修正いたします。</a:t>
            </a:r>
            <a:endParaRPr kumimoji="0" lang="en-US" altLang="ja-JP" sz="1050" b="0" i="0" u="none" strike="noStrike" kern="0" cap="none" spc="0" normalizeH="0" baseline="0" noProof="0">
              <a:ln>
                <a:noFill/>
              </a:ln>
              <a:effectLst/>
              <a:uLnTx/>
              <a:uFillTx/>
              <a:latin typeface="+mn-ea"/>
              <a:ea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50" b="0" i="0" u="none" strike="noStrike" kern="0" cap="none" spc="0" normalizeH="0" baseline="0" noProof="0">
                <a:ln>
                  <a:noFill/>
                </a:ln>
                <a:effectLst/>
                <a:uLnTx/>
                <a:uFillTx/>
                <a:latin typeface="+mn-ea"/>
                <a:ea typeface="+mn-ea"/>
              </a:rPr>
              <a:t>※</a:t>
            </a:r>
            <a:r>
              <a:rPr kumimoji="0" lang="ja-JP" altLang="en-US" sz="1050" b="0" i="0" u="none" strike="noStrike" kern="0" cap="none" spc="0" normalizeH="0" baseline="0" noProof="0">
                <a:ln>
                  <a:noFill/>
                </a:ln>
                <a:effectLst/>
                <a:uLnTx/>
                <a:uFillTx/>
                <a:latin typeface="+mn-ea"/>
                <a:ea typeface="+mn-ea"/>
              </a:rPr>
              <a:t>企画や取材等の内容によって、制作期間が変動します。実施が確定した段階で正式なスケジュールを広告主様に提出し、こちらの確認回数や期間にしたがって進行いただきます。ただし、制作の進捗状況により進行途中でスケジュールを変更させていただく場合があります。</a:t>
            </a:r>
            <a:endParaRPr kumimoji="0" lang="en-US" altLang="ja-JP" sz="1050" b="0" i="0" u="none" strike="noStrike" kern="0" cap="none" spc="0" normalizeH="0" baseline="0" noProof="0">
              <a:ln>
                <a:noFill/>
              </a:ln>
              <a:effectLst/>
              <a:uLnTx/>
              <a:uFillTx/>
              <a:latin typeface="+mn-ea"/>
              <a:ea typeface="+mn-ea"/>
            </a:endParaRPr>
          </a:p>
        </p:txBody>
      </p:sp>
    </p:spTree>
    <p:extLst>
      <p:ext uri="{BB962C8B-B14F-4D97-AF65-F5344CB8AC3E}">
        <p14:creationId xmlns:p14="http://schemas.microsoft.com/office/powerpoint/2010/main" val="3629683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a:t>
            </a:r>
            <a:r>
              <a:rPr lang="ja-JP" altLang="en-US">
                <a:latin typeface="メイリオ" panose="020B0604030504040204" pitchFamily="34" charset="-128"/>
                <a:ea typeface="メイリオ" panose="020B0604030504040204" pitchFamily="34" charset="-128"/>
              </a:rPr>
              <a:t>スポンサードコンテンツ</a:t>
            </a:r>
            <a:r>
              <a:rPr lang="en-US" altLang="ja-JP" dirty="0">
                <a:latin typeface="メイリオ" panose="020B0604030504040204" pitchFamily="34" charset="-128"/>
                <a:ea typeface="メイリオ" panose="020B0604030504040204" pitchFamily="34" charset="-128"/>
              </a:rPr>
              <a:t> </a:t>
            </a:r>
            <a:r>
              <a:rPr lang="ja-JP" altLang="en-US">
                <a:latin typeface="メイリオ" panose="020B0604030504040204" pitchFamily="34" charset="-128"/>
                <a:ea typeface="メイリオ" panose="020B0604030504040204" pitchFamily="34" charset="-128"/>
              </a:rPr>
              <a:t>ライト　全体概要</a:t>
            </a:r>
          </a:p>
        </p:txBody>
      </p:sp>
      <p:cxnSp>
        <p:nvCxnSpPr>
          <p:cNvPr id="3" name="直線矢印コネクタ 2">
            <a:extLst>
              <a:ext uri="{FF2B5EF4-FFF2-40B4-BE49-F238E27FC236}">
                <a16:creationId xmlns:a16="http://schemas.microsoft.com/office/drawing/2014/main" id="{7B2A3691-03E0-1016-E6B5-9F897C73366A}"/>
              </a:ext>
            </a:extLst>
          </p:cNvPr>
          <p:cNvCxnSpPr>
            <a:cxnSpLocks/>
          </p:cNvCxnSpPr>
          <p:nvPr/>
        </p:nvCxnSpPr>
        <p:spPr>
          <a:xfrm>
            <a:off x="4873775" y="2407994"/>
            <a:ext cx="5290178"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03E0524F-748C-9C47-12D6-710F991BBA07}"/>
              </a:ext>
            </a:extLst>
          </p:cNvPr>
          <p:cNvSpPr/>
          <p:nvPr/>
        </p:nvSpPr>
        <p:spPr bwMode="auto">
          <a:xfrm>
            <a:off x="6667009" y="1584270"/>
            <a:ext cx="3087472" cy="4532216"/>
          </a:xfrm>
          <a:prstGeom prst="rect">
            <a:avLst/>
          </a:prstGeom>
          <a:solidFill>
            <a:srgbClr val="FFE9EA"/>
          </a:solidFill>
          <a:ln w="12700"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accent2"/>
              </a:solidFill>
              <a:effectLst/>
              <a:uLnTx/>
              <a:uFillTx/>
              <a:latin typeface="+mn-ea"/>
              <a:cs typeface="Verdana" pitchFamily="34" charset="0"/>
            </a:endParaRPr>
          </a:p>
        </p:txBody>
      </p:sp>
      <p:sp>
        <p:nvSpPr>
          <p:cNvPr id="5" name="正方形/長方形 4">
            <a:extLst>
              <a:ext uri="{FF2B5EF4-FFF2-40B4-BE49-F238E27FC236}">
                <a16:creationId xmlns:a16="http://schemas.microsoft.com/office/drawing/2014/main" id="{58148AFC-7630-E343-5452-617EFB9DF040}"/>
              </a:ext>
            </a:extLst>
          </p:cNvPr>
          <p:cNvSpPr/>
          <p:nvPr/>
        </p:nvSpPr>
        <p:spPr bwMode="auto">
          <a:xfrm>
            <a:off x="6911232" y="1323983"/>
            <a:ext cx="2575822" cy="483736"/>
          </a:xfrm>
          <a:prstGeom prst="rect">
            <a:avLst/>
          </a:prstGeom>
          <a:solidFill>
            <a:schemeClr val="bg1"/>
          </a:solidFill>
          <a:ln w="3175" algn="ctr">
            <a:solidFill>
              <a:srgbClr val="D00216"/>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6" name="正方形/長方形 5">
            <a:extLst>
              <a:ext uri="{FF2B5EF4-FFF2-40B4-BE49-F238E27FC236}">
                <a16:creationId xmlns:a16="http://schemas.microsoft.com/office/drawing/2014/main" id="{AD67185F-E293-FA09-EB71-61034C007BF1}"/>
              </a:ext>
            </a:extLst>
          </p:cNvPr>
          <p:cNvSpPr/>
          <p:nvPr/>
        </p:nvSpPr>
        <p:spPr bwMode="auto">
          <a:xfrm>
            <a:off x="6911232" y="1020029"/>
            <a:ext cx="2599180" cy="359056"/>
          </a:xfrm>
          <a:prstGeom prst="rect">
            <a:avLst/>
          </a:prstGeom>
          <a:solidFill>
            <a:schemeClr val="tx1"/>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100" b="1" i="0" u="none" strike="noStrike" kern="0" cap="none" spc="0" normalizeH="0" baseline="0" noProof="0">
              <a:ln>
                <a:noFill/>
              </a:ln>
              <a:solidFill>
                <a:schemeClr val="bg1"/>
              </a:solidFill>
              <a:effectLst/>
              <a:uLnTx/>
              <a:uFillTx/>
              <a:latin typeface="+mn-ea"/>
              <a:cs typeface="Verdana" pitchFamily="34" charset="0"/>
            </a:endParaRPr>
          </a:p>
        </p:txBody>
      </p:sp>
      <p:sp>
        <p:nvSpPr>
          <p:cNvPr id="7" name="正方形/長方形 6">
            <a:extLst>
              <a:ext uri="{FF2B5EF4-FFF2-40B4-BE49-F238E27FC236}">
                <a16:creationId xmlns:a16="http://schemas.microsoft.com/office/drawing/2014/main" id="{C73A5091-66D2-8A5E-B28B-93C1601F8DA7}"/>
              </a:ext>
            </a:extLst>
          </p:cNvPr>
          <p:cNvSpPr/>
          <p:nvPr/>
        </p:nvSpPr>
        <p:spPr bwMode="auto">
          <a:xfrm>
            <a:off x="3551038" y="2849741"/>
            <a:ext cx="2408098" cy="535692"/>
          </a:xfrm>
          <a:prstGeom prst="rect">
            <a:avLst/>
          </a:prstGeom>
          <a:solidFill>
            <a:schemeClr val="bg1"/>
          </a:solidFill>
          <a:ln w="3175"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050" b="1" i="0" u="none" strike="noStrike" kern="0" cap="none" spc="0" normalizeH="0" baseline="0" noProof="0">
              <a:ln>
                <a:noFill/>
              </a:ln>
              <a:solidFill>
                <a:schemeClr val="bg1"/>
              </a:solidFill>
              <a:effectLst/>
              <a:uLnTx/>
              <a:uFillTx/>
              <a:latin typeface="+mn-ea"/>
              <a:cs typeface="Verdana" pitchFamily="34" charset="0"/>
            </a:endParaRPr>
          </a:p>
        </p:txBody>
      </p:sp>
      <p:sp>
        <p:nvSpPr>
          <p:cNvPr id="13" name="正方形/長方形 12">
            <a:extLst>
              <a:ext uri="{FF2B5EF4-FFF2-40B4-BE49-F238E27FC236}">
                <a16:creationId xmlns:a16="http://schemas.microsoft.com/office/drawing/2014/main" id="{745960C0-53E2-FC1A-2166-0C8AD3F68D18}"/>
              </a:ext>
            </a:extLst>
          </p:cNvPr>
          <p:cNvSpPr/>
          <p:nvPr/>
        </p:nvSpPr>
        <p:spPr>
          <a:xfrm>
            <a:off x="7118173" y="1100826"/>
            <a:ext cx="2300630" cy="261610"/>
          </a:xfrm>
          <a:prstGeom prst="rect">
            <a:avLst/>
          </a:prstGeom>
        </p:spPr>
        <p:txBody>
          <a:bodyPr wrap="none">
            <a:spAutoFit/>
          </a:bodyPr>
          <a:lstStyle/>
          <a:p>
            <a:r>
              <a:rPr lang="ja-JP" altLang="en-US" sz="1100" b="1">
                <a:solidFill>
                  <a:schemeClr val="bg1"/>
                </a:solidFill>
                <a:latin typeface="+mn-ea"/>
              </a:rPr>
              <a:t>スポンサードコンテンツ</a:t>
            </a:r>
            <a:r>
              <a:rPr lang="ja-JP" altLang="en-US" sz="1100" b="1" dirty="0">
                <a:solidFill>
                  <a:schemeClr val="bg1"/>
                </a:solidFill>
                <a:latin typeface="+mn-ea"/>
              </a:rPr>
              <a:t>　</a:t>
            </a:r>
            <a:r>
              <a:rPr lang="ja-JP" altLang="en-US" sz="1100" b="1">
                <a:solidFill>
                  <a:schemeClr val="bg1"/>
                </a:solidFill>
                <a:latin typeface="+mn-ea"/>
              </a:rPr>
              <a:t>ライト</a:t>
            </a:r>
          </a:p>
        </p:txBody>
      </p:sp>
      <p:sp>
        <p:nvSpPr>
          <p:cNvPr id="14" name="正方形/長方形 13">
            <a:extLst>
              <a:ext uri="{FF2B5EF4-FFF2-40B4-BE49-F238E27FC236}">
                <a16:creationId xmlns:a16="http://schemas.microsoft.com/office/drawing/2014/main" id="{2B17DBD2-AF67-64D6-1F77-FA08F0D3DCF7}"/>
              </a:ext>
            </a:extLst>
          </p:cNvPr>
          <p:cNvSpPr/>
          <p:nvPr/>
        </p:nvSpPr>
        <p:spPr>
          <a:xfrm>
            <a:off x="7078343" y="1378784"/>
            <a:ext cx="2069797" cy="415498"/>
          </a:xfrm>
          <a:prstGeom prst="rect">
            <a:avLst/>
          </a:prstGeom>
        </p:spPr>
        <p:txBody>
          <a:bodyPr wrap="none">
            <a:spAutoFit/>
          </a:bodyPr>
          <a:lstStyle/>
          <a:p>
            <a:r>
              <a:rPr lang="ja-JP" altLang="en-US" sz="1050">
                <a:latin typeface="+mn-ea"/>
              </a:rPr>
              <a:t>貴社のサステナブルな取組みを</a:t>
            </a:r>
            <a:endParaRPr lang="en-US" altLang="ja-JP" sz="1050" dirty="0">
              <a:latin typeface="+mn-ea"/>
            </a:endParaRPr>
          </a:p>
          <a:p>
            <a:r>
              <a:rPr lang="ja-JP" altLang="en-US" sz="1050">
                <a:latin typeface="+mn-ea"/>
              </a:rPr>
              <a:t>記事形式で独自制作</a:t>
            </a:r>
            <a:endParaRPr lang="en-US" altLang="ja-JP" sz="1050" dirty="0">
              <a:latin typeface="+mn-ea"/>
            </a:endParaRPr>
          </a:p>
        </p:txBody>
      </p:sp>
      <p:cxnSp>
        <p:nvCxnSpPr>
          <p:cNvPr id="15" name="直線矢印コネクタ 14">
            <a:extLst>
              <a:ext uri="{FF2B5EF4-FFF2-40B4-BE49-F238E27FC236}">
                <a16:creationId xmlns:a16="http://schemas.microsoft.com/office/drawing/2014/main" id="{0AE10675-28A0-7976-1FDF-6DA3F7E974C9}"/>
              </a:ext>
            </a:extLst>
          </p:cNvPr>
          <p:cNvCxnSpPr>
            <a:cxnSpLocks/>
          </p:cNvCxnSpPr>
          <p:nvPr/>
        </p:nvCxnSpPr>
        <p:spPr>
          <a:xfrm>
            <a:off x="8879080" y="4019250"/>
            <a:ext cx="1262665"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47C732C8-B408-CB82-A726-320AE387B3E0}"/>
              </a:ext>
            </a:extLst>
          </p:cNvPr>
          <p:cNvSpPr/>
          <p:nvPr/>
        </p:nvSpPr>
        <p:spPr bwMode="auto">
          <a:xfrm>
            <a:off x="10350711" y="1938610"/>
            <a:ext cx="1427819" cy="3227517"/>
          </a:xfrm>
          <a:prstGeom prst="rect">
            <a:avLst/>
          </a:prstGeom>
          <a:solidFill>
            <a:schemeClr val="accent1">
              <a:lumMod val="90000"/>
            </a:schemeClr>
          </a:solidFill>
          <a:ln w="12700" algn="ctr">
            <a:solidFill>
              <a:schemeClr val="accent3"/>
            </a:solidFill>
            <a:prstDash val="solid"/>
            <a:miter lim="800000"/>
            <a:headEnd/>
            <a:tailEnd/>
          </a:ln>
          <a:effectLst>
            <a:outerShdw blurRad="50800" dist="38100" dir="2700000" algn="tl" rotWithShape="0">
              <a:prstClr val="black">
                <a:alpha val="40000"/>
              </a:prstClr>
            </a:outerShdw>
          </a:effectLst>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cxnSp>
        <p:nvCxnSpPr>
          <p:cNvPr id="17" name="直線矢印コネクタ 16">
            <a:extLst>
              <a:ext uri="{FF2B5EF4-FFF2-40B4-BE49-F238E27FC236}">
                <a16:creationId xmlns:a16="http://schemas.microsoft.com/office/drawing/2014/main" id="{AB23CB7E-3D6B-A625-D468-1D6482A45B50}"/>
              </a:ext>
            </a:extLst>
          </p:cNvPr>
          <p:cNvCxnSpPr>
            <a:cxnSpLocks/>
          </p:cNvCxnSpPr>
          <p:nvPr/>
        </p:nvCxnSpPr>
        <p:spPr>
          <a:xfrm>
            <a:off x="3140922" y="2089678"/>
            <a:ext cx="3387126"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250C9198-A6D7-4CD2-2823-91A91D6D9B3B}"/>
              </a:ext>
            </a:extLst>
          </p:cNvPr>
          <p:cNvSpPr/>
          <p:nvPr/>
        </p:nvSpPr>
        <p:spPr>
          <a:xfrm>
            <a:off x="10431724" y="2600146"/>
            <a:ext cx="1167460" cy="600164"/>
          </a:xfrm>
          <a:prstGeom prst="rect">
            <a:avLst/>
          </a:prstGeom>
        </p:spPr>
        <p:txBody>
          <a:bodyPr wrap="square">
            <a:spAutoFit/>
          </a:bodyPr>
          <a:lstStyle/>
          <a:p>
            <a:r>
              <a:rPr lang="ja-JP" altLang="en-US" sz="1100">
                <a:solidFill>
                  <a:schemeClr val="bg1"/>
                </a:solidFill>
                <a:latin typeface="+mn-ea"/>
              </a:rPr>
              <a:t>協賛社様サイトサステナブルな取組みページ</a:t>
            </a:r>
          </a:p>
        </p:txBody>
      </p:sp>
      <p:sp>
        <p:nvSpPr>
          <p:cNvPr id="19" name="正方形/長方形 18">
            <a:extLst>
              <a:ext uri="{FF2B5EF4-FFF2-40B4-BE49-F238E27FC236}">
                <a16:creationId xmlns:a16="http://schemas.microsoft.com/office/drawing/2014/main" id="{5D8A2FBC-3AA1-5757-7A84-8211377FFD9A}"/>
              </a:ext>
            </a:extLst>
          </p:cNvPr>
          <p:cNvSpPr/>
          <p:nvPr/>
        </p:nvSpPr>
        <p:spPr>
          <a:xfrm>
            <a:off x="852130" y="941262"/>
            <a:ext cx="1996059" cy="430887"/>
          </a:xfrm>
          <a:prstGeom prst="rect">
            <a:avLst/>
          </a:prstGeom>
        </p:spPr>
        <p:txBody>
          <a:bodyPr wrap="none">
            <a:spAutoFit/>
          </a:bodyPr>
          <a:lstStyle/>
          <a:p>
            <a:r>
              <a:rPr lang="ja-JP" altLang="en-US" sz="1100">
                <a:latin typeface="+mn-ea"/>
              </a:rPr>
              <a:t>■</a:t>
            </a:r>
            <a:r>
              <a:rPr lang="en-US" altLang="ja-JP" sz="1100" dirty="0">
                <a:latin typeface="+mn-ea"/>
              </a:rPr>
              <a:t>Yahoo!</a:t>
            </a:r>
            <a:r>
              <a:rPr lang="ja-JP" altLang="en-US" sz="1100">
                <a:latin typeface="+mn-ea"/>
              </a:rPr>
              <a:t>ディスプレイ広告</a:t>
            </a:r>
            <a:r>
              <a:rPr lang="en-US" altLang="ja-JP" sz="1100" dirty="0">
                <a:latin typeface="+mn-ea"/>
              </a:rPr>
              <a:t>/</a:t>
            </a:r>
          </a:p>
          <a:p>
            <a:r>
              <a:rPr lang="en-US" altLang="ja-JP" sz="1100" dirty="0">
                <a:latin typeface="+mn-ea"/>
              </a:rPr>
              <a:t>LINE</a:t>
            </a:r>
            <a:r>
              <a:rPr lang="ja-JP" altLang="en-US" sz="1100">
                <a:latin typeface="+mn-ea"/>
              </a:rPr>
              <a:t>広告商品</a:t>
            </a:r>
          </a:p>
        </p:txBody>
      </p:sp>
      <p:sp>
        <p:nvSpPr>
          <p:cNvPr id="22" name="正方形/長方形 21">
            <a:extLst>
              <a:ext uri="{FF2B5EF4-FFF2-40B4-BE49-F238E27FC236}">
                <a16:creationId xmlns:a16="http://schemas.microsoft.com/office/drawing/2014/main" id="{409691B3-DA19-5728-38A3-764227252970}"/>
              </a:ext>
            </a:extLst>
          </p:cNvPr>
          <p:cNvSpPr/>
          <p:nvPr/>
        </p:nvSpPr>
        <p:spPr>
          <a:xfrm>
            <a:off x="3514121" y="2933016"/>
            <a:ext cx="1345240" cy="415498"/>
          </a:xfrm>
          <a:prstGeom prst="rect">
            <a:avLst/>
          </a:prstGeom>
        </p:spPr>
        <p:txBody>
          <a:bodyPr wrap="none">
            <a:spAutoFit/>
          </a:bodyPr>
          <a:lstStyle/>
          <a:p>
            <a:r>
              <a:rPr lang="ja-JP" altLang="en-US" sz="1050">
                <a:latin typeface="+mn-ea"/>
              </a:rPr>
              <a:t>トップ</a:t>
            </a:r>
            <a:endParaRPr lang="en-US" altLang="ja-JP" sz="1050" dirty="0">
              <a:latin typeface="+mn-ea"/>
            </a:endParaRPr>
          </a:p>
          <a:p>
            <a:r>
              <a:rPr lang="ja-JP" altLang="en-US" sz="1050">
                <a:latin typeface="+mn-ea"/>
              </a:rPr>
              <a:t>・小枠：</a:t>
            </a:r>
            <a:r>
              <a:rPr lang="en-US" altLang="ja-JP" sz="1050" dirty="0">
                <a:latin typeface="+mn-ea"/>
              </a:rPr>
              <a:t>1</a:t>
            </a:r>
            <a:r>
              <a:rPr lang="ja-JP" altLang="en-US" sz="1050">
                <a:latin typeface="+mn-ea"/>
              </a:rPr>
              <a:t>ヶ月間　</a:t>
            </a:r>
            <a:endParaRPr lang="en-US" altLang="ja-JP" sz="1050" dirty="0">
              <a:latin typeface="+mn-ea"/>
            </a:endParaRPr>
          </a:p>
        </p:txBody>
      </p:sp>
      <p:sp>
        <p:nvSpPr>
          <p:cNvPr id="23" name="正方形/長方形 22">
            <a:extLst>
              <a:ext uri="{FF2B5EF4-FFF2-40B4-BE49-F238E27FC236}">
                <a16:creationId xmlns:a16="http://schemas.microsoft.com/office/drawing/2014/main" id="{23BCC65B-6ABF-F418-17DC-2F791863A36C}"/>
              </a:ext>
            </a:extLst>
          </p:cNvPr>
          <p:cNvSpPr/>
          <p:nvPr/>
        </p:nvSpPr>
        <p:spPr>
          <a:xfrm>
            <a:off x="10524742" y="3706060"/>
            <a:ext cx="1046788" cy="738664"/>
          </a:xfrm>
          <a:prstGeom prst="rect">
            <a:avLst/>
          </a:prstGeom>
        </p:spPr>
        <p:txBody>
          <a:bodyPr wrap="square">
            <a:spAutoFit/>
          </a:bodyPr>
          <a:lstStyle/>
          <a:p>
            <a:r>
              <a:rPr lang="en-US" altLang="ja-JP" sz="1050" dirty="0">
                <a:solidFill>
                  <a:schemeClr val="bg1"/>
                </a:solidFill>
                <a:latin typeface="+mn-ea"/>
              </a:rPr>
              <a:t>※</a:t>
            </a:r>
            <a:r>
              <a:rPr lang="ja-JP" altLang="en-US" sz="1050">
                <a:solidFill>
                  <a:schemeClr val="bg1"/>
                </a:solidFill>
                <a:latin typeface="+mn-ea"/>
              </a:rPr>
              <a:t>リンク先はサステナブル関連ページに限定</a:t>
            </a:r>
          </a:p>
        </p:txBody>
      </p:sp>
      <p:cxnSp>
        <p:nvCxnSpPr>
          <p:cNvPr id="25" name="直線矢印コネクタ 24">
            <a:extLst>
              <a:ext uri="{FF2B5EF4-FFF2-40B4-BE49-F238E27FC236}">
                <a16:creationId xmlns:a16="http://schemas.microsoft.com/office/drawing/2014/main" id="{A9FAB633-6604-1604-0A87-C45F4D9814ED}"/>
              </a:ext>
            </a:extLst>
          </p:cNvPr>
          <p:cNvCxnSpPr/>
          <p:nvPr/>
        </p:nvCxnSpPr>
        <p:spPr>
          <a:xfrm>
            <a:off x="3219502" y="3475688"/>
            <a:ext cx="3308546"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1" name="正方形/長方形 30">
            <a:extLst>
              <a:ext uri="{FF2B5EF4-FFF2-40B4-BE49-F238E27FC236}">
                <a16:creationId xmlns:a16="http://schemas.microsoft.com/office/drawing/2014/main" id="{01096887-ED82-58C2-F935-D0D35F603E8C}"/>
              </a:ext>
            </a:extLst>
          </p:cNvPr>
          <p:cNvSpPr/>
          <p:nvPr/>
        </p:nvSpPr>
        <p:spPr>
          <a:xfrm>
            <a:off x="3592394" y="5544157"/>
            <a:ext cx="889987" cy="261610"/>
          </a:xfrm>
          <a:prstGeom prst="rect">
            <a:avLst/>
          </a:prstGeom>
        </p:spPr>
        <p:txBody>
          <a:bodyPr wrap="none">
            <a:spAutoFit/>
          </a:bodyPr>
          <a:lstStyle/>
          <a:p>
            <a:r>
              <a:rPr lang="ja-JP" altLang="en-US" sz="1100" b="1">
                <a:solidFill>
                  <a:schemeClr val="bg1"/>
                </a:solidFill>
                <a:latin typeface="+mn-ea"/>
              </a:rPr>
              <a:t>編集誘導</a:t>
            </a:r>
            <a:r>
              <a:rPr lang="en-US" altLang="ja-JP" sz="1100" b="1">
                <a:solidFill>
                  <a:schemeClr val="bg1"/>
                </a:solidFill>
                <a:latin typeface="+mn-ea"/>
              </a:rPr>
              <a:t>③</a:t>
            </a:r>
            <a:endParaRPr lang="ja-JP" altLang="en-US" sz="1100" b="1">
              <a:solidFill>
                <a:schemeClr val="bg1"/>
              </a:solidFill>
              <a:latin typeface="+mn-ea"/>
            </a:endParaRPr>
          </a:p>
        </p:txBody>
      </p:sp>
      <p:cxnSp>
        <p:nvCxnSpPr>
          <p:cNvPr id="49" name="直線コネクタ 48">
            <a:extLst>
              <a:ext uri="{FF2B5EF4-FFF2-40B4-BE49-F238E27FC236}">
                <a16:creationId xmlns:a16="http://schemas.microsoft.com/office/drawing/2014/main" id="{069A1934-7949-0184-DDC6-B50B34E394CE}"/>
              </a:ext>
            </a:extLst>
          </p:cNvPr>
          <p:cNvCxnSpPr/>
          <p:nvPr/>
        </p:nvCxnSpPr>
        <p:spPr>
          <a:xfrm flipV="1">
            <a:off x="4885710" y="2102629"/>
            <a:ext cx="0" cy="305365"/>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EF999B48-42D6-7085-2E3B-7D5E044A02D9}"/>
              </a:ext>
            </a:extLst>
          </p:cNvPr>
          <p:cNvSpPr/>
          <p:nvPr/>
        </p:nvSpPr>
        <p:spPr bwMode="auto">
          <a:xfrm>
            <a:off x="3553644" y="2610062"/>
            <a:ext cx="2405491" cy="270527"/>
          </a:xfrm>
          <a:prstGeom prst="rect">
            <a:avLst/>
          </a:prstGeom>
          <a:solidFill>
            <a:schemeClr val="tx1"/>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53" name="正方形/長方形 52">
            <a:extLst>
              <a:ext uri="{FF2B5EF4-FFF2-40B4-BE49-F238E27FC236}">
                <a16:creationId xmlns:a16="http://schemas.microsoft.com/office/drawing/2014/main" id="{47DA2759-7EB5-5C57-DCCF-77ACFFA1AD04}"/>
              </a:ext>
            </a:extLst>
          </p:cNvPr>
          <p:cNvSpPr/>
          <p:nvPr/>
        </p:nvSpPr>
        <p:spPr>
          <a:xfrm>
            <a:off x="3541795" y="2649272"/>
            <a:ext cx="889987" cy="261610"/>
          </a:xfrm>
          <a:prstGeom prst="rect">
            <a:avLst/>
          </a:prstGeom>
        </p:spPr>
        <p:txBody>
          <a:bodyPr wrap="none">
            <a:spAutoFit/>
          </a:bodyPr>
          <a:lstStyle/>
          <a:p>
            <a:r>
              <a:rPr lang="ja-JP" altLang="en-US" sz="1100" b="1">
                <a:solidFill>
                  <a:schemeClr val="bg1"/>
                </a:solidFill>
                <a:latin typeface="+mn-ea"/>
              </a:rPr>
              <a:t>編集誘導①</a:t>
            </a:r>
          </a:p>
        </p:txBody>
      </p:sp>
      <p:pic>
        <p:nvPicPr>
          <p:cNvPr id="54" name="図 53">
            <a:extLst>
              <a:ext uri="{FF2B5EF4-FFF2-40B4-BE49-F238E27FC236}">
                <a16:creationId xmlns:a16="http://schemas.microsoft.com/office/drawing/2014/main" id="{56FDC999-CA6A-011D-F838-08483A944F4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32202" y="1328967"/>
            <a:ext cx="1158092" cy="1050320"/>
          </a:xfrm>
          <a:prstGeom prst="rect">
            <a:avLst/>
          </a:prstGeom>
        </p:spPr>
      </p:pic>
      <p:pic>
        <p:nvPicPr>
          <p:cNvPr id="55" name="図 54">
            <a:extLst>
              <a:ext uri="{FF2B5EF4-FFF2-40B4-BE49-F238E27FC236}">
                <a16:creationId xmlns:a16="http://schemas.microsoft.com/office/drawing/2014/main" id="{26B3DB25-7737-9230-7354-CD8E041C808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40776" y="1447748"/>
            <a:ext cx="514103" cy="771937"/>
          </a:xfrm>
          <a:prstGeom prst="rect">
            <a:avLst/>
          </a:prstGeom>
        </p:spPr>
      </p:pic>
      <p:sp>
        <p:nvSpPr>
          <p:cNvPr id="2" name="正方形/長方形 1">
            <a:extLst>
              <a:ext uri="{FF2B5EF4-FFF2-40B4-BE49-F238E27FC236}">
                <a16:creationId xmlns:a16="http://schemas.microsoft.com/office/drawing/2014/main" id="{3031B890-494A-6AAA-B6F4-219502999485}"/>
              </a:ext>
            </a:extLst>
          </p:cNvPr>
          <p:cNvSpPr/>
          <p:nvPr/>
        </p:nvSpPr>
        <p:spPr>
          <a:xfrm>
            <a:off x="1568593" y="1562677"/>
            <a:ext cx="480484" cy="267759"/>
          </a:xfrm>
          <a:prstGeom prst="rect">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bg1"/>
                </a:solidFill>
                <a:latin typeface="+mn-ea"/>
              </a:rPr>
              <a:t>広告</a:t>
            </a:r>
            <a:endParaRPr kumimoji="1" lang="ja-JP" altLang="en-US" sz="1100">
              <a:solidFill>
                <a:schemeClr val="bg1"/>
              </a:solidFill>
              <a:latin typeface="+mn-ea"/>
            </a:endParaRPr>
          </a:p>
        </p:txBody>
      </p:sp>
      <p:sp>
        <p:nvSpPr>
          <p:cNvPr id="60" name="正方形/長方形 59">
            <a:extLst>
              <a:ext uri="{FF2B5EF4-FFF2-40B4-BE49-F238E27FC236}">
                <a16:creationId xmlns:a16="http://schemas.microsoft.com/office/drawing/2014/main" id="{E50ADF8D-E0F4-A5B2-FF33-294DF3409C96}"/>
              </a:ext>
            </a:extLst>
          </p:cNvPr>
          <p:cNvSpPr/>
          <p:nvPr/>
        </p:nvSpPr>
        <p:spPr>
          <a:xfrm>
            <a:off x="2143801" y="1533250"/>
            <a:ext cx="505233" cy="297186"/>
          </a:xfrm>
          <a:prstGeom prst="rect">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bg1"/>
                </a:solidFill>
                <a:latin typeface="+mn-ea"/>
              </a:rPr>
              <a:t>広告</a:t>
            </a:r>
            <a:endParaRPr kumimoji="1" lang="ja-JP" altLang="en-US" sz="1100">
              <a:solidFill>
                <a:schemeClr val="bg1"/>
              </a:solidFill>
              <a:latin typeface="+mn-ea"/>
            </a:endParaRPr>
          </a:p>
        </p:txBody>
      </p:sp>
      <p:pic>
        <p:nvPicPr>
          <p:cNvPr id="32" name="図 31">
            <a:extLst>
              <a:ext uri="{FF2B5EF4-FFF2-40B4-BE49-F238E27FC236}">
                <a16:creationId xmlns:a16="http://schemas.microsoft.com/office/drawing/2014/main" id="{9ED49FF2-3511-1BD1-71C5-EDC3E9182D6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5147" y="2796481"/>
            <a:ext cx="1862114" cy="3264917"/>
          </a:xfrm>
          <a:prstGeom prst="rect">
            <a:avLst/>
          </a:prstGeom>
          <a:ln>
            <a:solidFill>
              <a:schemeClr val="tx1">
                <a:lumMod val="50000"/>
                <a:lumOff val="50000"/>
              </a:schemeClr>
            </a:solidFill>
          </a:ln>
        </p:spPr>
      </p:pic>
      <p:sp>
        <p:nvSpPr>
          <p:cNvPr id="38" name="正方形/長方形 37">
            <a:extLst>
              <a:ext uri="{FF2B5EF4-FFF2-40B4-BE49-F238E27FC236}">
                <a16:creationId xmlns:a16="http://schemas.microsoft.com/office/drawing/2014/main" id="{A7D5995E-755A-1439-F31A-DA1A2144391E}"/>
              </a:ext>
            </a:extLst>
          </p:cNvPr>
          <p:cNvSpPr/>
          <p:nvPr/>
        </p:nvSpPr>
        <p:spPr>
          <a:xfrm>
            <a:off x="813403" y="2407994"/>
            <a:ext cx="1057130" cy="261610"/>
          </a:xfrm>
          <a:prstGeom prst="rect">
            <a:avLst/>
          </a:prstGeom>
        </p:spPr>
        <p:txBody>
          <a:bodyPr wrap="square">
            <a:spAutoFit/>
          </a:bodyPr>
          <a:lstStyle/>
          <a:p>
            <a:pPr lvl="0"/>
            <a:r>
              <a:rPr kumimoji="0" lang="ja-JP" altLang="en-US" sz="1100" kern="0">
                <a:latin typeface="+mn-ea"/>
                <a:cs typeface="Verdana" pitchFamily="34" charset="0"/>
              </a:rPr>
              <a:t>■</a:t>
            </a:r>
            <a:r>
              <a:rPr kumimoji="0" lang="en-US" altLang="ja-JP" sz="1100" kern="0" dirty="0">
                <a:latin typeface="+mn-ea"/>
                <a:cs typeface="Verdana" pitchFamily="34" charset="0"/>
              </a:rPr>
              <a:t>PC</a:t>
            </a:r>
            <a:endParaRPr kumimoji="0" lang="ja-JP" altLang="en-US" sz="1100" kern="0">
              <a:latin typeface="+mn-ea"/>
              <a:cs typeface="Verdana" pitchFamily="34" charset="0"/>
            </a:endParaRPr>
          </a:p>
        </p:txBody>
      </p:sp>
      <p:sp>
        <p:nvSpPr>
          <p:cNvPr id="56" name="正方形/長方形 55">
            <a:extLst>
              <a:ext uri="{FF2B5EF4-FFF2-40B4-BE49-F238E27FC236}">
                <a16:creationId xmlns:a16="http://schemas.microsoft.com/office/drawing/2014/main" id="{A3294EE5-D4B5-3D4D-874E-FB790C184660}"/>
              </a:ext>
            </a:extLst>
          </p:cNvPr>
          <p:cNvSpPr/>
          <p:nvPr/>
        </p:nvSpPr>
        <p:spPr>
          <a:xfrm>
            <a:off x="1183792" y="4541001"/>
            <a:ext cx="1626878" cy="1437979"/>
          </a:xfrm>
          <a:prstGeom prst="rect">
            <a:avLst/>
          </a:prstGeom>
          <a:solidFill>
            <a:srgbClr val="F2F2F2">
              <a:alpha val="8995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57" name="正方形/長方形 56">
            <a:extLst>
              <a:ext uri="{FF2B5EF4-FFF2-40B4-BE49-F238E27FC236}">
                <a16:creationId xmlns:a16="http://schemas.microsoft.com/office/drawing/2014/main" id="{B1D6B686-F296-1C9D-5ECF-10A21F1D70F8}"/>
              </a:ext>
            </a:extLst>
          </p:cNvPr>
          <p:cNvSpPr/>
          <p:nvPr/>
        </p:nvSpPr>
        <p:spPr bwMode="auto">
          <a:xfrm>
            <a:off x="1678657" y="5554327"/>
            <a:ext cx="523753" cy="478767"/>
          </a:xfrm>
          <a:prstGeom prst="rect">
            <a:avLst/>
          </a:prstGeom>
          <a:ln>
            <a:solidFill>
              <a:schemeClr val="accent2"/>
            </a:solidFill>
            <a:headEnd/>
            <a:tailEnd/>
          </a:ln>
        </p:spPr>
        <p:style>
          <a:lnRef idx="2">
            <a:schemeClr val="accent5">
              <a:shade val="15000"/>
            </a:schemeClr>
          </a:lnRef>
          <a:fillRef idx="1">
            <a:schemeClr val="accent5"/>
          </a:fillRef>
          <a:effectRef idx="0">
            <a:schemeClr val="accent5"/>
          </a:effectRef>
          <a:fontRef idx="minor">
            <a:schemeClr val="lt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solidFill>
                  <a:schemeClr val="bg1"/>
                </a:solidFill>
                <a:latin typeface="+mn-ea"/>
                <a:cs typeface="Verdana" pitchFamily="34" charset="0"/>
              </a:rPr>
              <a:t>編集</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誘導</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（小）</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58" name="正方形/長方形 57">
            <a:extLst>
              <a:ext uri="{FF2B5EF4-FFF2-40B4-BE49-F238E27FC236}">
                <a16:creationId xmlns:a16="http://schemas.microsoft.com/office/drawing/2014/main" id="{CBCC742A-C756-1731-D61A-491B2D6AB063}"/>
              </a:ext>
            </a:extLst>
          </p:cNvPr>
          <p:cNvSpPr/>
          <p:nvPr/>
        </p:nvSpPr>
        <p:spPr>
          <a:xfrm>
            <a:off x="1003919" y="3183542"/>
            <a:ext cx="402949" cy="652541"/>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59" name="正方形/長方形 58">
            <a:extLst>
              <a:ext uri="{FF2B5EF4-FFF2-40B4-BE49-F238E27FC236}">
                <a16:creationId xmlns:a16="http://schemas.microsoft.com/office/drawing/2014/main" id="{CDC62951-5418-DB2E-5E61-56A65EB97BE5}"/>
              </a:ext>
            </a:extLst>
          </p:cNvPr>
          <p:cNvSpPr/>
          <p:nvPr/>
        </p:nvSpPr>
        <p:spPr bwMode="auto">
          <a:xfrm>
            <a:off x="1219147" y="4523315"/>
            <a:ext cx="523753" cy="478767"/>
          </a:xfrm>
          <a:prstGeom prst="rect">
            <a:avLst/>
          </a:prstGeom>
          <a:ln>
            <a:solidFill>
              <a:schemeClr val="accent2"/>
            </a:solidFill>
            <a:headEnd/>
            <a:tailEnd/>
          </a:ln>
        </p:spPr>
        <p:style>
          <a:lnRef idx="2">
            <a:schemeClr val="accent5">
              <a:shade val="15000"/>
            </a:schemeClr>
          </a:lnRef>
          <a:fillRef idx="1">
            <a:schemeClr val="accent5"/>
          </a:fillRef>
          <a:effectRef idx="0">
            <a:schemeClr val="accent5"/>
          </a:effectRef>
          <a:fontRef idx="minor">
            <a:schemeClr val="lt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solidFill>
                  <a:schemeClr val="bg1"/>
                </a:solidFill>
                <a:latin typeface="+mn-ea"/>
                <a:cs typeface="Verdana" pitchFamily="34" charset="0"/>
              </a:rPr>
              <a:t>編集</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誘導</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（小）</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12292" name="正方形/長方形 12291">
            <a:extLst>
              <a:ext uri="{FF2B5EF4-FFF2-40B4-BE49-F238E27FC236}">
                <a16:creationId xmlns:a16="http://schemas.microsoft.com/office/drawing/2014/main" id="{81CF4E0A-A795-6629-0A20-C54C3DF0EFE8}"/>
              </a:ext>
            </a:extLst>
          </p:cNvPr>
          <p:cNvSpPr/>
          <p:nvPr/>
        </p:nvSpPr>
        <p:spPr bwMode="auto">
          <a:xfrm>
            <a:off x="2189720" y="5038728"/>
            <a:ext cx="523753" cy="478767"/>
          </a:xfrm>
          <a:prstGeom prst="rect">
            <a:avLst/>
          </a:prstGeom>
          <a:ln>
            <a:solidFill>
              <a:schemeClr val="accent2"/>
            </a:solidFill>
            <a:headEnd/>
            <a:tailEnd/>
          </a:ln>
        </p:spPr>
        <p:style>
          <a:lnRef idx="2">
            <a:schemeClr val="accent5">
              <a:shade val="15000"/>
            </a:schemeClr>
          </a:lnRef>
          <a:fillRef idx="1">
            <a:schemeClr val="accent5"/>
          </a:fillRef>
          <a:effectRef idx="0">
            <a:schemeClr val="accent5"/>
          </a:effectRef>
          <a:fontRef idx="minor">
            <a:schemeClr val="lt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solidFill>
                  <a:schemeClr val="bg1"/>
                </a:solidFill>
                <a:latin typeface="+mn-ea"/>
                <a:cs typeface="Verdana" pitchFamily="34" charset="0"/>
              </a:rPr>
              <a:t>編集</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誘導</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（小）</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12293" name="正方形/長方形 12292">
            <a:extLst>
              <a:ext uri="{FF2B5EF4-FFF2-40B4-BE49-F238E27FC236}">
                <a16:creationId xmlns:a16="http://schemas.microsoft.com/office/drawing/2014/main" id="{D1E2181C-D245-8694-ABEB-3B321AC622EA}"/>
              </a:ext>
            </a:extLst>
          </p:cNvPr>
          <p:cNvSpPr/>
          <p:nvPr/>
        </p:nvSpPr>
        <p:spPr>
          <a:xfrm>
            <a:off x="1480251" y="3181862"/>
            <a:ext cx="920410" cy="652541"/>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2294" name="正方形/長方形 12293">
            <a:extLst>
              <a:ext uri="{FF2B5EF4-FFF2-40B4-BE49-F238E27FC236}">
                <a16:creationId xmlns:a16="http://schemas.microsoft.com/office/drawing/2014/main" id="{1815C35C-80DC-874B-9E1E-7700311752CF}"/>
              </a:ext>
            </a:extLst>
          </p:cNvPr>
          <p:cNvSpPr/>
          <p:nvPr/>
        </p:nvSpPr>
        <p:spPr>
          <a:xfrm>
            <a:off x="2460969" y="3170710"/>
            <a:ext cx="402949" cy="652541"/>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2295" name="正方形/長方形 12294">
            <a:extLst>
              <a:ext uri="{FF2B5EF4-FFF2-40B4-BE49-F238E27FC236}">
                <a16:creationId xmlns:a16="http://schemas.microsoft.com/office/drawing/2014/main" id="{F164AB06-9340-A904-89E5-4547948B1C34}"/>
              </a:ext>
            </a:extLst>
          </p:cNvPr>
          <p:cNvSpPr/>
          <p:nvPr/>
        </p:nvSpPr>
        <p:spPr>
          <a:xfrm>
            <a:off x="1176081" y="2559409"/>
            <a:ext cx="1672108" cy="20927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tx1"/>
                </a:solidFill>
                <a:latin typeface="+mn-ea"/>
              </a:rPr>
              <a:t>サストモ</a:t>
            </a:r>
            <a:r>
              <a:rPr kumimoji="1" lang="en-US" altLang="ja-JP" sz="1100" dirty="0">
                <a:solidFill>
                  <a:schemeClr val="tx1"/>
                </a:solidFill>
                <a:latin typeface="+mn-ea"/>
              </a:rPr>
              <a:t> </a:t>
            </a:r>
            <a:r>
              <a:rPr kumimoji="1" lang="ja-JP" altLang="en-US" sz="1100">
                <a:solidFill>
                  <a:schemeClr val="tx1"/>
                </a:solidFill>
                <a:latin typeface="+mn-ea"/>
              </a:rPr>
              <a:t>トップページ</a:t>
            </a:r>
          </a:p>
        </p:txBody>
      </p:sp>
      <p:pic>
        <p:nvPicPr>
          <p:cNvPr id="12296" name="図 12295">
            <a:extLst>
              <a:ext uri="{FF2B5EF4-FFF2-40B4-BE49-F238E27FC236}">
                <a16:creationId xmlns:a16="http://schemas.microsoft.com/office/drawing/2014/main" id="{12013F46-35C7-5817-298D-8E4500F498AD}"/>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7322390" y="2465177"/>
            <a:ext cx="1892197" cy="3364014"/>
          </a:xfrm>
          <a:prstGeom prst="rect">
            <a:avLst/>
          </a:prstGeom>
        </p:spPr>
      </p:pic>
      <p:sp>
        <p:nvSpPr>
          <p:cNvPr id="12297" name="正方形/長方形 12296">
            <a:extLst>
              <a:ext uri="{FF2B5EF4-FFF2-40B4-BE49-F238E27FC236}">
                <a16:creationId xmlns:a16="http://schemas.microsoft.com/office/drawing/2014/main" id="{A8F32B99-4FF8-F8F8-75E3-87AB48071A09}"/>
              </a:ext>
            </a:extLst>
          </p:cNvPr>
          <p:cNvSpPr/>
          <p:nvPr/>
        </p:nvSpPr>
        <p:spPr bwMode="auto">
          <a:xfrm>
            <a:off x="7363142" y="2728213"/>
            <a:ext cx="1048166" cy="3097865"/>
          </a:xfrm>
          <a:prstGeom prst="rect">
            <a:avLst/>
          </a:prstGeom>
          <a:solidFill>
            <a:srgbClr val="F5F5F5">
              <a:alpha val="89837"/>
            </a:srgbClr>
          </a:solidFill>
          <a:ln w="28575" algn="ctr">
            <a:solidFill>
              <a:schemeClr val="accent2">
                <a:lumMod val="75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latin typeface="+mn-ea"/>
                <a:cs typeface="Verdana" pitchFamily="34" charset="0"/>
              </a:rPr>
              <a:t>記事形式</a:t>
            </a:r>
            <a:endParaRPr kumimoji="0" lang="en-US" altLang="ja-JP" sz="1050" b="1"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050" b="1" kern="0" dirty="0">
                <a:latin typeface="+mn-ea"/>
                <a:cs typeface="Verdana" pitchFamily="34" charset="0"/>
              </a:rPr>
              <a:t>2,000</a:t>
            </a:r>
            <a:r>
              <a:rPr kumimoji="0" lang="ja-JP" altLang="en-US" sz="1050" b="1" kern="0">
                <a:latin typeface="+mn-ea"/>
                <a:cs typeface="Verdana" pitchFamily="34" charset="0"/>
              </a:rPr>
              <a:t>字程度</a:t>
            </a:r>
            <a:endParaRPr kumimoji="0" lang="en-US" altLang="ja-JP" sz="1050" b="1"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latin typeface="+mn-ea"/>
                <a:cs typeface="Verdana" pitchFamily="34" charset="0"/>
              </a:rPr>
              <a:t>写真</a:t>
            </a:r>
            <a:r>
              <a:rPr kumimoji="0" lang="en-US" altLang="ja-JP" sz="1050" b="1" kern="0" dirty="0">
                <a:latin typeface="+mn-ea"/>
                <a:cs typeface="Verdana" pitchFamily="34" charset="0"/>
              </a:rPr>
              <a:t>4</a:t>
            </a:r>
            <a:r>
              <a:rPr kumimoji="0" lang="ja-JP" altLang="en-US" sz="1050" b="1" kern="0">
                <a:latin typeface="+mn-ea"/>
                <a:cs typeface="Verdana" pitchFamily="34" charset="0"/>
              </a:rPr>
              <a:t>点程度</a:t>
            </a:r>
            <a:endParaRPr kumimoji="0" lang="en-US" altLang="ja-JP" sz="1050" b="1" kern="0" dirty="0">
              <a:latin typeface="+mn-ea"/>
              <a:cs typeface="Verdana" pitchFamily="34" charset="0"/>
            </a:endParaRPr>
          </a:p>
        </p:txBody>
      </p:sp>
      <p:sp>
        <p:nvSpPr>
          <p:cNvPr id="12298" name="正方形/長方形 12297">
            <a:extLst>
              <a:ext uri="{FF2B5EF4-FFF2-40B4-BE49-F238E27FC236}">
                <a16:creationId xmlns:a16="http://schemas.microsoft.com/office/drawing/2014/main" id="{CD010C5E-BF50-CE52-674D-4F614641B49F}"/>
              </a:ext>
            </a:extLst>
          </p:cNvPr>
          <p:cNvSpPr/>
          <p:nvPr/>
        </p:nvSpPr>
        <p:spPr>
          <a:xfrm>
            <a:off x="8520066" y="2887524"/>
            <a:ext cx="563176" cy="1074542"/>
          </a:xfrm>
          <a:prstGeom prst="rect">
            <a:avLst/>
          </a:prstGeom>
          <a:solidFill>
            <a:schemeClr val="bg1">
              <a:lumMod val="85000"/>
              <a:alpha val="90376"/>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2299" name="正方形/長方形 12298">
            <a:extLst>
              <a:ext uri="{FF2B5EF4-FFF2-40B4-BE49-F238E27FC236}">
                <a16:creationId xmlns:a16="http://schemas.microsoft.com/office/drawing/2014/main" id="{B792E0EF-2882-4DE0-6FB6-0A68FEC770BF}"/>
              </a:ext>
            </a:extLst>
          </p:cNvPr>
          <p:cNvSpPr/>
          <p:nvPr/>
        </p:nvSpPr>
        <p:spPr>
          <a:xfrm>
            <a:off x="8522622" y="4101898"/>
            <a:ext cx="563176" cy="1685943"/>
          </a:xfrm>
          <a:prstGeom prst="rect">
            <a:avLst/>
          </a:prstGeom>
          <a:solidFill>
            <a:schemeClr val="bg1">
              <a:lumMod val="85000"/>
              <a:alpha val="89754"/>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2300" name="正方形/長方形 12299">
            <a:extLst>
              <a:ext uri="{FF2B5EF4-FFF2-40B4-BE49-F238E27FC236}">
                <a16:creationId xmlns:a16="http://schemas.microsoft.com/office/drawing/2014/main" id="{3F19A5BF-6D2B-9714-9DDE-7A139DCDFEF0}"/>
              </a:ext>
            </a:extLst>
          </p:cNvPr>
          <p:cNvSpPr/>
          <p:nvPr/>
        </p:nvSpPr>
        <p:spPr>
          <a:xfrm>
            <a:off x="7075104" y="1910590"/>
            <a:ext cx="2207656" cy="430887"/>
          </a:xfrm>
          <a:prstGeom prst="rect">
            <a:avLst/>
          </a:prstGeom>
        </p:spPr>
        <p:txBody>
          <a:bodyPr wrap="none">
            <a:spAutoFit/>
          </a:bodyPr>
          <a:lstStyle/>
          <a:p>
            <a:r>
              <a:rPr lang="ja-JP" altLang="en-US" sz="1100">
                <a:latin typeface="+mn-ea"/>
              </a:rPr>
              <a:t>■メディア内</a:t>
            </a:r>
            <a:endParaRPr lang="en-US" altLang="ja-JP" sz="1100" dirty="0">
              <a:latin typeface="+mn-ea"/>
            </a:endParaRPr>
          </a:p>
          <a:p>
            <a:r>
              <a:rPr lang="ja-JP" altLang="en-US" sz="1100">
                <a:latin typeface="+mn-ea"/>
              </a:rPr>
              <a:t>スポンサードコンテンツ</a:t>
            </a:r>
            <a:r>
              <a:rPr lang="en-US" altLang="ja-JP" sz="1100" dirty="0">
                <a:latin typeface="+mn-ea"/>
              </a:rPr>
              <a:t> </a:t>
            </a:r>
            <a:r>
              <a:rPr lang="ja-JP" altLang="en-US" sz="1100">
                <a:latin typeface="+mn-ea"/>
              </a:rPr>
              <a:t>ライト</a:t>
            </a:r>
            <a:endParaRPr lang="en-US" altLang="ja-JP" sz="1100" dirty="0">
              <a:latin typeface="+mn-ea"/>
            </a:endParaRPr>
          </a:p>
        </p:txBody>
      </p:sp>
      <p:sp>
        <p:nvSpPr>
          <p:cNvPr id="12301" name="正方形/長方形 12300">
            <a:extLst>
              <a:ext uri="{FF2B5EF4-FFF2-40B4-BE49-F238E27FC236}">
                <a16:creationId xmlns:a16="http://schemas.microsoft.com/office/drawing/2014/main" id="{EEE8632A-A601-965F-4852-30195BD594FA}"/>
              </a:ext>
            </a:extLst>
          </p:cNvPr>
          <p:cNvSpPr/>
          <p:nvPr/>
        </p:nvSpPr>
        <p:spPr bwMode="auto">
          <a:xfrm>
            <a:off x="3560475" y="5189971"/>
            <a:ext cx="2397173" cy="340317"/>
          </a:xfrm>
          <a:prstGeom prst="rect">
            <a:avLst/>
          </a:prstGeom>
          <a:solidFill>
            <a:schemeClr val="bg1"/>
          </a:solidFill>
          <a:ln w="3175"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050" b="1" i="0" u="none" strike="noStrike" kern="0" cap="none" spc="0" normalizeH="0" baseline="0" noProof="0">
              <a:ln>
                <a:noFill/>
              </a:ln>
              <a:solidFill>
                <a:schemeClr val="bg1"/>
              </a:solidFill>
              <a:effectLst/>
              <a:uLnTx/>
              <a:uFillTx/>
              <a:latin typeface="+mn-ea"/>
              <a:cs typeface="Verdana" pitchFamily="34" charset="0"/>
            </a:endParaRPr>
          </a:p>
        </p:txBody>
      </p:sp>
      <p:sp>
        <p:nvSpPr>
          <p:cNvPr id="12302" name="正方形/長方形 12301">
            <a:extLst>
              <a:ext uri="{FF2B5EF4-FFF2-40B4-BE49-F238E27FC236}">
                <a16:creationId xmlns:a16="http://schemas.microsoft.com/office/drawing/2014/main" id="{A2748F28-D439-A479-10BC-A56487118AED}"/>
              </a:ext>
            </a:extLst>
          </p:cNvPr>
          <p:cNvSpPr/>
          <p:nvPr/>
        </p:nvSpPr>
        <p:spPr bwMode="auto">
          <a:xfrm>
            <a:off x="3545734" y="4993397"/>
            <a:ext cx="2411913" cy="261610"/>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303" name="正方形/長方形 12302">
            <a:extLst>
              <a:ext uri="{FF2B5EF4-FFF2-40B4-BE49-F238E27FC236}">
                <a16:creationId xmlns:a16="http://schemas.microsoft.com/office/drawing/2014/main" id="{6A790568-5FFE-553E-B603-1A13515D1035}"/>
              </a:ext>
            </a:extLst>
          </p:cNvPr>
          <p:cNvSpPr/>
          <p:nvPr/>
        </p:nvSpPr>
        <p:spPr bwMode="auto">
          <a:xfrm>
            <a:off x="3557646" y="4159772"/>
            <a:ext cx="2373992" cy="772791"/>
          </a:xfrm>
          <a:prstGeom prst="rect">
            <a:avLst/>
          </a:prstGeom>
          <a:solidFill>
            <a:schemeClr val="bg1"/>
          </a:solidFill>
          <a:ln w="3175" algn="ctr">
            <a:solidFill>
              <a:srgbClr val="D00216"/>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304" name="正方形/長方形 12303">
            <a:extLst>
              <a:ext uri="{FF2B5EF4-FFF2-40B4-BE49-F238E27FC236}">
                <a16:creationId xmlns:a16="http://schemas.microsoft.com/office/drawing/2014/main" id="{12F6314F-95F6-9E5E-AD1F-9E0FC7F4F269}"/>
              </a:ext>
            </a:extLst>
          </p:cNvPr>
          <p:cNvSpPr/>
          <p:nvPr/>
        </p:nvSpPr>
        <p:spPr>
          <a:xfrm>
            <a:off x="3872577" y="3845207"/>
            <a:ext cx="1261884" cy="276999"/>
          </a:xfrm>
          <a:prstGeom prst="rect">
            <a:avLst/>
          </a:prstGeom>
        </p:spPr>
        <p:txBody>
          <a:bodyPr wrap="none">
            <a:spAutoFit/>
          </a:bodyPr>
          <a:lstStyle/>
          <a:p>
            <a:r>
              <a:rPr lang="ja-JP" altLang="en-US" sz="1200" b="1">
                <a:solidFill>
                  <a:schemeClr val="bg1"/>
                </a:solidFill>
                <a:latin typeface="+mn-ea"/>
              </a:rPr>
              <a:t>協賛メニュー④</a:t>
            </a:r>
          </a:p>
        </p:txBody>
      </p:sp>
      <p:sp>
        <p:nvSpPr>
          <p:cNvPr id="12305" name="正方形/長方形 12304">
            <a:extLst>
              <a:ext uri="{FF2B5EF4-FFF2-40B4-BE49-F238E27FC236}">
                <a16:creationId xmlns:a16="http://schemas.microsoft.com/office/drawing/2014/main" id="{C365A454-61AA-D3C8-B617-7E2DB42A5D7D}"/>
              </a:ext>
            </a:extLst>
          </p:cNvPr>
          <p:cNvSpPr/>
          <p:nvPr/>
        </p:nvSpPr>
        <p:spPr>
          <a:xfrm>
            <a:off x="3441601" y="3463985"/>
            <a:ext cx="2882456" cy="5451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dirty="0">
                <a:solidFill>
                  <a:schemeClr val="tx1"/>
                </a:solidFill>
                <a:latin typeface="+mn-ea"/>
              </a:rPr>
              <a:t>※</a:t>
            </a:r>
            <a:r>
              <a:rPr kumimoji="1" lang="ja-JP" altLang="en-US" sz="1100">
                <a:solidFill>
                  <a:schemeClr val="tx1"/>
                </a:solidFill>
                <a:latin typeface="+mn-ea"/>
              </a:rPr>
              <a:t>編集誘導</a:t>
            </a:r>
            <a:r>
              <a:rPr lang="en-US" altLang="ja-JP" sz="1100" dirty="0">
                <a:solidFill>
                  <a:schemeClr val="tx1"/>
                </a:solidFill>
                <a:latin typeface="+mn-ea"/>
              </a:rPr>
              <a:t>①②</a:t>
            </a:r>
            <a:r>
              <a:rPr lang="ja-JP" altLang="en-US" sz="1100">
                <a:solidFill>
                  <a:schemeClr val="tx1"/>
                </a:solidFill>
                <a:latin typeface="+mn-ea"/>
              </a:rPr>
              <a:t>は</a:t>
            </a:r>
            <a:r>
              <a:rPr kumimoji="1" lang="ja-JP" altLang="en-US" sz="1100">
                <a:solidFill>
                  <a:schemeClr val="tx1"/>
                </a:solidFill>
                <a:latin typeface="+mn-ea"/>
              </a:rPr>
              <a:t>スマートフォン（</a:t>
            </a:r>
            <a:r>
              <a:rPr kumimoji="1" lang="en-US" altLang="ja-JP" sz="1100" dirty="0">
                <a:solidFill>
                  <a:schemeClr val="tx1"/>
                </a:solidFill>
                <a:latin typeface="+mn-ea"/>
              </a:rPr>
              <a:t>SP</a:t>
            </a:r>
            <a:r>
              <a:rPr kumimoji="1" lang="ja-JP" altLang="en-US" sz="1100">
                <a:solidFill>
                  <a:schemeClr val="tx1"/>
                </a:solidFill>
                <a:latin typeface="+mn-ea"/>
              </a:rPr>
              <a:t>）版からも誘導がございます。</a:t>
            </a:r>
          </a:p>
        </p:txBody>
      </p:sp>
      <p:sp>
        <p:nvSpPr>
          <p:cNvPr id="12306" name="正方形/長方形 12305">
            <a:extLst>
              <a:ext uri="{FF2B5EF4-FFF2-40B4-BE49-F238E27FC236}">
                <a16:creationId xmlns:a16="http://schemas.microsoft.com/office/drawing/2014/main" id="{FA3D7978-1915-9D3B-FD6F-2BE659F224E8}"/>
              </a:ext>
            </a:extLst>
          </p:cNvPr>
          <p:cNvSpPr/>
          <p:nvPr/>
        </p:nvSpPr>
        <p:spPr>
          <a:xfrm>
            <a:off x="3575625" y="4040278"/>
            <a:ext cx="889987" cy="261610"/>
          </a:xfrm>
          <a:prstGeom prst="rect">
            <a:avLst/>
          </a:prstGeom>
        </p:spPr>
        <p:txBody>
          <a:bodyPr wrap="none">
            <a:spAutoFit/>
          </a:bodyPr>
          <a:lstStyle/>
          <a:p>
            <a:r>
              <a:rPr lang="ja-JP" altLang="en-US" sz="1100" b="1">
                <a:solidFill>
                  <a:schemeClr val="bg1"/>
                </a:solidFill>
                <a:latin typeface="+mn-ea"/>
              </a:rPr>
              <a:t>編集誘導②</a:t>
            </a:r>
          </a:p>
        </p:txBody>
      </p:sp>
      <p:sp>
        <p:nvSpPr>
          <p:cNvPr id="12307" name="正方形/長方形 12306">
            <a:extLst>
              <a:ext uri="{FF2B5EF4-FFF2-40B4-BE49-F238E27FC236}">
                <a16:creationId xmlns:a16="http://schemas.microsoft.com/office/drawing/2014/main" id="{987DE48D-0307-0445-D9D2-9BDD38C463A5}"/>
              </a:ext>
            </a:extLst>
          </p:cNvPr>
          <p:cNvSpPr/>
          <p:nvPr/>
        </p:nvSpPr>
        <p:spPr>
          <a:xfrm>
            <a:off x="3587091" y="4169189"/>
            <a:ext cx="2000869" cy="823302"/>
          </a:xfrm>
          <a:prstGeom prst="rect">
            <a:avLst/>
          </a:prstGeom>
        </p:spPr>
        <p:txBody>
          <a:bodyPr wrap="none">
            <a:spAutoFit/>
          </a:bodyPr>
          <a:lstStyle/>
          <a:p>
            <a:r>
              <a:rPr lang="ja-JP" altLang="en-US" sz="1050">
                <a:latin typeface="+mn-ea"/>
              </a:rPr>
              <a:t>中面（記事ページ）</a:t>
            </a:r>
            <a:endParaRPr lang="en-US" altLang="ja-JP" sz="1050" dirty="0">
              <a:latin typeface="+mn-ea"/>
            </a:endParaRPr>
          </a:p>
          <a:p>
            <a:r>
              <a:rPr lang="en-US" altLang="ja-JP" sz="1050" dirty="0">
                <a:latin typeface="+mn-ea"/>
              </a:rPr>
              <a:t>PC</a:t>
            </a:r>
            <a:r>
              <a:rPr lang="ja-JP" altLang="en-US" sz="1050">
                <a:latin typeface="+mn-ea"/>
              </a:rPr>
              <a:t>はページ上部、</a:t>
            </a:r>
            <a:r>
              <a:rPr lang="en-US" altLang="ja-JP" sz="1050" dirty="0">
                <a:latin typeface="+mn-ea"/>
              </a:rPr>
              <a:t>SP</a:t>
            </a:r>
            <a:r>
              <a:rPr lang="ja-JP" altLang="en-US" sz="1050">
                <a:latin typeface="+mn-ea"/>
              </a:rPr>
              <a:t>は記事下</a:t>
            </a:r>
            <a:endParaRPr lang="en-US" altLang="ja-JP" sz="1050" dirty="0">
              <a:latin typeface="+mn-ea"/>
            </a:endParaRPr>
          </a:p>
          <a:p>
            <a:r>
              <a:rPr lang="ja-JP" altLang="en-US" sz="1050">
                <a:latin typeface="+mn-ea"/>
              </a:rPr>
              <a:t>：</a:t>
            </a:r>
            <a:r>
              <a:rPr lang="en-US" altLang="ja-JP" sz="1050" dirty="0">
                <a:latin typeface="+mn-ea"/>
              </a:rPr>
              <a:t>1</a:t>
            </a:r>
            <a:r>
              <a:rPr lang="ja-JP" altLang="en-US" sz="1050">
                <a:latin typeface="+mn-ea"/>
              </a:rPr>
              <a:t>ヶ月</a:t>
            </a:r>
            <a:endParaRPr lang="en-US" altLang="ja-JP" sz="1050" dirty="0">
              <a:latin typeface="+mn-ea"/>
            </a:endParaRPr>
          </a:p>
          <a:p>
            <a:r>
              <a:rPr lang="en-US" altLang="ja-JP" sz="800" dirty="0">
                <a:latin typeface="+mn-ea"/>
              </a:rPr>
              <a:t>※</a:t>
            </a:r>
            <a:r>
              <a:rPr lang="ja-JP" altLang="en-US" sz="800">
                <a:latin typeface="+mn-ea"/>
              </a:rPr>
              <a:t>同期間に複数社がご協賛の場合、</a:t>
            </a:r>
            <a:endParaRPr lang="en-US" altLang="ja-JP" sz="800" dirty="0">
              <a:latin typeface="+mn-ea"/>
            </a:endParaRPr>
          </a:p>
          <a:p>
            <a:r>
              <a:rPr lang="ja-JP" altLang="en-US" sz="800">
                <a:latin typeface="+mn-ea"/>
              </a:rPr>
              <a:t>複数枠でローテーション掲載</a:t>
            </a:r>
            <a:endParaRPr lang="en-US" altLang="ja-JP" sz="800" dirty="0">
              <a:latin typeface="+mn-ea"/>
            </a:endParaRPr>
          </a:p>
        </p:txBody>
      </p:sp>
      <p:sp>
        <p:nvSpPr>
          <p:cNvPr id="12308" name="正方形/長方形 12307">
            <a:extLst>
              <a:ext uri="{FF2B5EF4-FFF2-40B4-BE49-F238E27FC236}">
                <a16:creationId xmlns:a16="http://schemas.microsoft.com/office/drawing/2014/main" id="{805C2359-50D2-DFB8-9B45-44D2608CBD53}"/>
              </a:ext>
            </a:extLst>
          </p:cNvPr>
          <p:cNvSpPr/>
          <p:nvPr/>
        </p:nvSpPr>
        <p:spPr>
          <a:xfrm>
            <a:off x="3592394" y="5008904"/>
            <a:ext cx="889987" cy="261610"/>
          </a:xfrm>
          <a:prstGeom prst="rect">
            <a:avLst/>
          </a:prstGeom>
        </p:spPr>
        <p:txBody>
          <a:bodyPr wrap="none">
            <a:spAutoFit/>
          </a:bodyPr>
          <a:lstStyle/>
          <a:p>
            <a:r>
              <a:rPr lang="ja-JP" altLang="en-US" sz="1100" b="1">
                <a:solidFill>
                  <a:schemeClr val="bg1"/>
                </a:solidFill>
                <a:latin typeface="+mn-ea"/>
              </a:rPr>
              <a:t>編集誘導</a:t>
            </a:r>
            <a:r>
              <a:rPr lang="en-US" altLang="ja-JP" sz="1100" b="1">
                <a:solidFill>
                  <a:schemeClr val="bg1"/>
                </a:solidFill>
                <a:latin typeface="+mn-ea"/>
              </a:rPr>
              <a:t>③</a:t>
            </a:r>
            <a:endParaRPr lang="ja-JP" altLang="en-US" sz="1100" b="1">
              <a:solidFill>
                <a:schemeClr val="bg1"/>
              </a:solidFill>
              <a:latin typeface="+mn-ea"/>
            </a:endParaRPr>
          </a:p>
        </p:txBody>
      </p:sp>
      <p:sp>
        <p:nvSpPr>
          <p:cNvPr id="12309" name="正方形/長方形 12308">
            <a:extLst>
              <a:ext uri="{FF2B5EF4-FFF2-40B4-BE49-F238E27FC236}">
                <a16:creationId xmlns:a16="http://schemas.microsoft.com/office/drawing/2014/main" id="{07364D80-3AD2-2843-1CF4-B8390A0EC6EB}"/>
              </a:ext>
            </a:extLst>
          </p:cNvPr>
          <p:cNvSpPr/>
          <p:nvPr/>
        </p:nvSpPr>
        <p:spPr>
          <a:xfrm>
            <a:off x="3572362" y="5273929"/>
            <a:ext cx="1172116" cy="261610"/>
          </a:xfrm>
          <a:prstGeom prst="rect">
            <a:avLst/>
          </a:prstGeom>
        </p:spPr>
        <p:txBody>
          <a:bodyPr wrap="none">
            <a:spAutoFit/>
          </a:bodyPr>
          <a:lstStyle/>
          <a:p>
            <a:r>
              <a:rPr lang="ja-JP" altLang="en-US" sz="1100">
                <a:latin typeface="+mn-ea"/>
              </a:rPr>
              <a:t>メールマガジン</a:t>
            </a:r>
            <a:endParaRPr lang="en-US" altLang="ja-JP" sz="1100">
              <a:latin typeface="+mn-ea"/>
            </a:endParaRPr>
          </a:p>
        </p:txBody>
      </p:sp>
      <p:sp>
        <p:nvSpPr>
          <p:cNvPr id="12310" name="正方形/長方形 12309">
            <a:extLst>
              <a:ext uri="{FF2B5EF4-FFF2-40B4-BE49-F238E27FC236}">
                <a16:creationId xmlns:a16="http://schemas.microsoft.com/office/drawing/2014/main" id="{E449EA1D-0FE0-1662-DFC9-3CEB6094361B}"/>
              </a:ext>
            </a:extLst>
          </p:cNvPr>
          <p:cNvSpPr/>
          <p:nvPr/>
        </p:nvSpPr>
        <p:spPr bwMode="auto">
          <a:xfrm>
            <a:off x="3560475" y="3949315"/>
            <a:ext cx="2397171" cy="256389"/>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311" name="正方形/長方形 12310">
            <a:extLst>
              <a:ext uri="{FF2B5EF4-FFF2-40B4-BE49-F238E27FC236}">
                <a16:creationId xmlns:a16="http://schemas.microsoft.com/office/drawing/2014/main" id="{C9A97DEC-2021-D65B-9C7E-335C6827939B}"/>
              </a:ext>
            </a:extLst>
          </p:cNvPr>
          <p:cNvSpPr/>
          <p:nvPr/>
        </p:nvSpPr>
        <p:spPr>
          <a:xfrm>
            <a:off x="3585713" y="3949275"/>
            <a:ext cx="889987" cy="261610"/>
          </a:xfrm>
          <a:prstGeom prst="rect">
            <a:avLst/>
          </a:prstGeom>
        </p:spPr>
        <p:txBody>
          <a:bodyPr wrap="none">
            <a:spAutoFit/>
          </a:bodyPr>
          <a:lstStyle/>
          <a:p>
            <a:r>
              <a:rPr lang="ja-JP" altLang="en-US" sz="1100" b="1">
                <a:solidFill>
                  <a:schemeClr val="bg1"/>
                </a:solidFill>
                <a:latin typeface="+mn-ea"/>
              </a:rPr>
              <a:t>編集誘導</a:t>
            </a:r>
            <a:r>
              <a:rPr lang="en-US" altLang="ja-JP" sz="1100" b="1" dirty="0">
                <a:solidFill>
                  <a:schemeClr val="bg1"/>
                </a:solidFill>
                <a:latin typeface="+mn-ea"/>
              </a:rPr>
              <a:t>②</a:t>
            </a:r>
            <a:endParaRPr lang="ja-JP" altLang="en-US" sz="1100" b="1">
              <a:solidFill>
                <a:schemeClr val="bg1"/>
              </a:solidFill>
              <a:latin typeface="+mn-ea"/>
            </a:endParaRPr>
          </a:p>
        </p:txBody>
      </p:sp>
      <p:sp>
        <p:nvSpPr>
          <p:cNvPr id="12312" name="正方形/長方形 12311">
            <a:extLst>
              <a:ext uri="{FF2B5EF4-FFF2-40B4-BE49-F238E27FC236}">
                <a16:creationId xmlns:a16="http://schemas.microsoft.com/office/drawing/2014/main" id="{7EBC3747-A987-EA26-3B10-802570F4A586}"/>
              </a:ext>
            </a:extLst>
          </p:cNvPr>
          <p:cNvSpPr/>
          <p:nvPr/>
        </p:nvSpPr>
        <p:spPr bwMode="auto">
          <a:xfrm>
            <a:off x="3566901" y="5767792"/>
            <a:ext cx="2371162" cy="340317"/>
          </a:xfrm>
          <a:prstGeom prst="rect">
            <a:avLst/>
          </a:prstGeom>
          <a:solidFill>
            <a:schemeClr val="bg1"/>
          </a:solidFill>
          <a:ln w="3175"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050" b="1" i="0" u="none" strike="noStrike" kern="0" cap="none" spc="0" normalizeH="0" baseline="0" noProof="0">
              <a:ln>
                <a:noFill/>
              </a:ln>
              <a:solidFill>
                <a:schemeClr val="bg1"/>
              </a:solidFill>
              <a:effectLst/>
              <a:uLnTx/>
              <a:uFillTx/>
              <a:latin typeface="+mn-ea"/>
              <a:cs typeface="Verdana" pitchFamily="34" charset="0"/>
            </a:endParaRPr>
          </a:p>
        </p:txBody>
      </p:sp>
      <p:sp>
        <p:nvSpPr>
          <p:cNvPr id="12313" name="正方形/長方形 12312">
            <a:extLst>
              <a:ext uri="{FF2B5EF4-FFF2-40B4-BE49-F238E27FC236}">
                <a16:creationId xmlns:a16="http://schemas.microsoft.com/office/drawing/2014/main" id="{D1EE2A95-3C3D-B2A7-6A7B-8E7797D4C89A}"/>
              </a:ext>
            </a:extLst>
          </p:cNvPr>
          <p:cNvSpPr/>
          <p:nvPr/>
        </p:nvSpPr>
        <p:spPr bwMode="auto">
          <a:xfrm>
            <a:off x="3552160" y="5582368"/>
            <a:ext cx="2405486" cy="277117"/>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314" name="正方形/長方形 12313">
            <a:extLst>
              <a:ext uri="{FF2B5EF4-FFF2-40B4-BE49-F238E27FC236}">
                <a16:creationId xmlns:a16="http://schemas.microsoft.com/office/drawing/2014/main" id="{C4E78FA8-4E59-45A7-20A8-79B722A6C535}"/>
              </a:ext>
            </a:extLst>
          </p:cNvPr>
          <p:cNvSpPr/>
          <p:nvPr/>
        </p:nvSpPr>
        <p:spPr>
          <a:xfrm>
            <a:off x="3598819" y="5597876"/>
            <a:ext cx="889987" cy="261610"/>
          </a:xfrm>
          <a:prstGeom prst="rect">
            <a:avLst/>
          </a:prstGeom>
        </p:spPr>
        <p:txBody>
          <a:bodyPr wrap="none">
            <a:spAutoFit/>
          </a:bodyPr>
          <a:lstStyle/>
          <a:p>
            <a:r>
              <a:rPr lang="ja-JP" altLang="en-US" sz="1100" b="1">
                <a:solidFill>
                  <a:schemeClr val="bg1"/>
                </a:solidFill>
                <a:latin typeface="+mn-ea"/>
              </a:rPr>
              <a:t>編集誘導</a:t>
            </a:r>
            <a:r>
              <a:rPr lang="en-US" altLang="ja-JP" sz="1100" b="1" dirty="0">
                <a:solidFill>
                  <a:schemeClr val="bg1"/>
                </a:solidFill>
                <a:latin typeface="+mn-ea"/>
              </a:rPr>
              <a:t>④</a:t>
            </a:r>
            <a:endParaRPr lang="ja-JP" altLang="en-US" sz="1100" b="1">
              <a:solidFill>
                <a:schemeClr val="bg1"/>
              </a:solidFill>
              <a:latin typeface="+mn-ea"/>
            </a:endParaRPr>
          </a:p>
        </p:txBody>
      </p:sp>
      <p:sp>
        <p:nvSpPr>
          <p:cNvPr id="12315" name="正方形/長方形 12314">
            <a:extLst>
              <a:ext uri="{FF2B5EF4-FFF2-40B4-BE49-F238E27FC236}">
                <a16:creationId xmlns:a16="http://schemas.microsoft.com/office/drawing/2014/main" id="{AFC1D241-069D-713B-4867-20EDC1EB84CF}"/>
              </a:ext>
            </a:extLst>
          </p:cNvPr>
          <p:cNvSpPr/>
          <p:nvPr/>
        </p:nvSpPr>
        <p:spPr>
          <a:xfrm>
            <a:off x="3578787" y="5862901"/>
            <a:ext cx="2109873" cy="261610"/>
          </a:xfrm>
          <a:prstGeom prst="rect">
            <a:avLst/>
          </a:prstGeom>
        </p:spPr>
        <p:txBody>
          <a:bodyPr wrap="none">
            <a:spAutoFit/>
          </a:bodyPr>
          <a:lstStyle/>
          <a:p>
            <a:r>
              <a:rPr lang="ja-JP" altLang="en-US" sz="1100">
                <a:latin typeface="+mn-ea"/>
              </a:rPr>
              <a:t>サストモ</a:t>
            </a:r>
            <a:r>
              <a:rPr lang="en-US" altLang="ja-JP" sz="1100" dirty="0">
                <a:latin typeface="+mn-ea"/>
              </a:rPr>
              <a:t> LINE</a:t>
            </a:r>
            <a:r>
              <a:rPr lang="ja-JP" altLang="en-US" sz="1100">
                <a:latin typeface="+mn-ea"/>
              </a:rPr>
              <a:t>公式アカウント</a:t>
            </a:r>
            <a:endParaRPr lang="en-US" altLang="ja-JP" sz="1100" dirty="0">
              <a:latin typeface="+mn-ea"/>
            </a:endParaRPr>
          </a:p>
        </p:txBody>
      </p:sp>
      <p:sp>
        <p:nvSpPr>
          <p:cNvPr id="12316" name="正方形/長方形 12315">
            <a:extLst>
              <a:ext uri="{FF2B5EF4-FFF2-40B4-BE49-F238E27FC236}">
                <a16:creationId xmlns:a16="http://schemas.microsoft.com/office/drawing/2014/main" id="{2D2A8AFA-06E0-7245-1F64-3A21030BE65C}"/>
              </a:ext>
            </a:extLst>
          </p:cNvPr>
          <p:cNvSpPr/>
          <p:nvPr/>
        </p:nvSpPr>
        <p:spPr>
          <a:xfrm>
            <a:off x="1183792" y="6211721"/>
            <a:ext cx="10838047" cy="54382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700"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金額は全て値引きはありません。本商品</a:t>
            </a:r>
            <a:r>
              <a:rPr lang="ja-JP" altLang="en-US" sz="700" dirty="0">
                <a:solidFill>
                  <a:schemeClr val="tx1"/>
                </a:solidFill>
                <a:latin typeface="Meiryo" panose="020B0604030504040204" pitchFamily="34" charset="-128"/>
                <a:ea typeface="Meiryo" panose="020B0604030504040204" pitchFamily="34" charset="-128"/>
              </a:rPr>
              <a:t>は代理店様経由で広告を運用しているお客様のみに提供して</a:t>
            </a:r>
            <a:r>
              <a:rPr lang="ja-JP" altLang="en-US" sz="700">
                <a:solidFill>
                  <a:schemeClr val="tx1"/>
                </a:solidFill>
                <a:latin typeface="Meiryo" panose="020B0604030504040204" pitchFamily="34" charset="-128"/>
                <a:ea typeface="Meiryo" panose="020B0604030504040204" pitchFamily="34" charset="-128"/>
              </a:rPr>
              <a:t>おります。</a:t>
            </a:r>
            <a:endParaRPr lang="en-US" altLang="ja-JP" sz="700" dirty="0">
              <a:solidFill>
                <a:schemeClr val="tx1"/>
              </a:solidFill>
              <a:latin typeface="Meiryo" panose="020B0604030504040204" pitchFamily="34" charset="-128"/>
              <a:ea typeface="Meiryo" panose="020B0604030504040204" pitchFamily="34" charset="-128"/>
            </a:endParaRPr>
          </a:p>
          <a:p>
            <a:r>
              <a:rPr lang="ja-JP" altLang="en-US" sz="700">
                <a:solidFill>
                  <a:schemeClr val="tx1"/>
                </a:solidFill>
                <a:latin typeface="Meiryo" panose="020B0604030504040204" pitchFamily="34" charset="-128"/>
                <a:ea typeface="Meiryo" panose="020B0604030504040204" pitchFamily="34" charset="-128"/>
              </a:rPr>
              <a:t>　ご提案</a:t>
            </a:r>
            <a:r>
              <a:rPr lang="ja-JP" altLang="en-US" sz="700" dirty="0">
                <a:solidFill>
                  <a:schemeClr val="tx1"/>
                </a:solidFill>
                <a:latin typeface="Meiryo" panose="020B0604030504040204" pitchFamily="34" charset="-128"/>
                <a:ea typeface="Meiryo" panose="020B0604030504040204" pitchFamily="34" charset="-128"/>
              </a:rPr>
              <a:t>によっては、代理店様において管理費用などの追加費用が生じる場合もありますので、料金およびお申し込み方法の詳細につきましては代理店様へお問い合わせ</a:t>
            </a:r>
            <a:r>
              <a:rPr lang="ja-JP" altLang="en-US" sz="700">
                <a:solidFill>
                  <a:schemeClr val="tx1"/>
                </a:solidFill>
                <a:latin typeface="Meiryo" panose="020B0604030504040204" pitchFamily="34" charset="-128"/>
                <a:ea typeface="Meiryo" panose="020B0604030504040204" pitchFamily="34" charset="-128"/>
              </a:rPr>
              <a:t>ください。</a:t>
            </a:r>
            <a:endParaRPr lang="en-US" altLang="ja-JP" sz="700" dirty="0">
              <a:solidFill>
                <a:schemeClr val="tx1"/>
              </a:solidFill>
              <a:latin typeface="Meiryo" panose="020B0604030504040204" pitchFamily="34" charset="-128"/>
              <a:ea typeface="Meiryo" panose="020B0604030504040204" pitchFamily="34" charset="-128"/>
            </a:endParaRPr>
          </a:p>
          <a:p>
            <a:r>
              <a:rPr lang="en-US" altLang="ja-JP" sz="700"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編集</a:t>
            </a:r>
            <a:r>
              <a:rPr lang="ja-JP" altLang="en-US" sz="700" i="1">
                <a:solidFill>
                  <a:schemeClr val="tx1"/>
                </a:solidFill>
                <a:latin typeface="Meiryo" panose="020B0604030504040204" pitchFamily="34" charset="-128"/>
                <a:ea typeface="Meiryo" panose="020B0604030504040204" pitchFamily="34" charset="-128"/>
              </a:rPr>
              <a:t>誘導、スポンサードコンテンツとも</a:t>
            </a:r>
            <a:r>
              <a:rPr lang="ja-JP" altLang="en-US" sz="700">
                <a:solidFill>
                  <a:schemeClr val="tx1"/>
                </a:solidFill>
                <a:latin typeface="Meiryo" panose="020B0604030504040204" pitchFamily="34" charset="-128"/>
                <a:ea typeface="Meiryo" panose="020B0604030504040204" pitchFamily="34" charset="-128"/>
              </a:rPr>
              <a:t>「提供：協賛社名」等のクレジットが入ります。また、期間中の内容変更・更新は不可となります。</a:t>
            </a:r>
            <a:endParaRPr lang="en-US" altLang="ja-JP" sz="700" dirty="0">
              <a:solidFill>
                <a:schemeClr val="tx1"/>
              </a:solidFill>
              <a:latin typeface="Meiryo" panose="020B0604030504040204" pitchFamily="34" charset="-128"/>
              <a:ea typeface="Meiryo" panose="020B0604030504040204" pitchFamily="34" charset="-128"/>
            </a:endParaRPr>
          </a:p>
          <a:p>
            <a:r>
              <a:rPr lang="en-US" altLang="ja-JP" sz="700" i="1"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編集誘導①、②は原則として掲載開始日の</a:t>
            </a:r>
            <a:r>
              <a:rPr lang="en-US" altLang="ja-JP" sz="700" dirty="0">
                <a:solidFill>
                  <a:schemeClr val="tx1"/>
                </a:solidFill>
                <a:latin typeface="Meiryo" panose="020B0604030504040204" pitchFamily="34" charset="-128"/>
                <a:ea typeface="Meiryo" panose="020B0604030504040204" pitchFamily="34" charset="-128"/>
              </a:rPr>
              <a:t>AM10</a:t>
            </a:r>
            <a:r>
              <a:rPr lang="ja-JP" altLang="en-US" sz="700">
                <a:solidFill>
                  <a:schemeClr val="tx1"/>
                </a:solidFill>
                <a:latin typeface="Meiryo" panose="020B0604030504040204" pitchFamily="34" charset="-128"/>
                <a:ea typeface="Meiryo" panose="020B0604030504040204" pitchFamily="34" charset="-128"/>
              </a:rPr>
              <a:t>時頃から、掲載終了日翌日の</a:t>
            </a:r>
            <a:r>
              <a:rPr lang="en-US" altLang="ja-JP" sz="700" dirty="0">
                <a:solidFill>
                  <a:schemeClr val="tx1"/>
                </a:solidFill>
                <a:latin typeface="Meiryo" panose="020B0604030504040204" pitchFamily="34" charset="-128"/>
                <a:ea typeface="Meiryo" panose="020B0604030504040204" pitchFamily="34" charset="-128"/>
              </a:rPr>
              <a:t>AM10</a:t>
            </a:r>
            <a:r>
              <a:rPr lang="ja-JP" altLang="en-US" sz="700">
                <a:solidFill>
                  <a:schemeClr val="tx1"/>
                </a:solidFill>
                <a:latin typeface="Meiryo" panose="020B0604030504040204" pitchFamily="34" charset="-128"/>
                <a:ea typeface="Meiryo" panose="020B0604030504040204" pitchFamily="34" charset="-128"/>
              </a:rPr>
              <a:t>時頃までの掲載となります</a:t>
            </a:r>
            <a:endParaRPr lang="en-US" altLang="ja-JP" sz="700" dirty="0">
              <a:solidFill>
                <a:schemeClr val="tx1"/>
              </a:solidFill>
              <a:latin typeface="Meiryo" panose="020B0604030504040204" pitchFamily="34" charset="-128"/>
              <a:ea typeface="Meiryo" panose="020B0604030504040204" pitchFamily="34" charset="-128"/>
            </a:endParaRPr>
          </a:p>
          <a:p>
            <a:r>
              <a:rPr lang="en-US" altLang="ja-JP" sz="700"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編集誘導の位置や仕様は予告なく変更させていただく場合があります</a:t>
            </a:r>
          </a:p>
        </p:txBody>
      </p:sp>
      <p:sp>
        <p:nvSpPr>
          <p:cNvPr id="12318" name="正方形/長方形 12317">
            <a:extLst>
              <a:ext uri="{FF2B5EF4-FFF2-40B4-BE49-F238E27FC236}">
                <a16:creationId xmlns:a16="http://schemas.microsoft.com/office/drawing/2014/main" id="{74529E38-F350-6199-09B6-3F20705BF947}"/>
              </a:ext>
            </a:extLst>
          </p:cNvPr>
          <p:cNvSpPr/>
          <p:nvPr/>
        </p:nvSpPr>
        <p:spPr bwMode="auto">
          <a:xfrm>
            <a:off x="3537561" y="1371656"/>
            <a:ext cx="2421575" cy="586451"/>
          </a:xfrm>
          <a:prstGeom prst="rect">
            <a:avLst/>
          </a:prstGeom>
          <a:solidFill>
            <a:schemeClr val="bg1"/>
          </a:solidFill>
          <a:ln w="3175" algn="ctr">
            <a:solidFill>
              <a:srgbClr val="D00216"/>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319" name="正方形/長方形 12318">
            <a:extLst>
              <a:ext uri="{FF2B5EF4-FFF2-40B4-BE49-F238E27FC236}">
                <a16:creationId xmlns:a16="http://schemas.microsoft.com/office/drawing/2014/main" id="{6EFC2FE0-6701-496C-DFE0-D2BD4EBC0AFD}"/>
              </a:ext>
            </a:extLst>
          </p:cNvPr>
          <p:cNvSpPr/>
          <p:nvPr/>
        </p:nvSpPr>
        <p:spPr>
          <a:xfrm>
            <a:off x="3537561" y="1446269"/>
            <a:ext cx="2438488" cy="415498"/>
          </a:xfrm>
          <a:prstGeom prst="rect">
            <a:avLst/>
          </a:prstGeom>
          <a:ln>
            <a:noFill/>
          </a:ln>
        </p:spPr>
        <p:txBody>
          <a:bodyPr wrap="none">
            <a:spAutoFit/>
          </a:bodyPr>
          <a:lstStyle/>
          <a:p>
            <a:r>
              <a:rPr lang="en-US" altLang="ja-JP" sz="1050" dirty="0">
                <a:latin typeface="+mn-ea"/>
                <a:cs typeface="Meiryo UI" pitchFamily="50" charset="-128"/>
              </a:rPr>
              <a:t>Yahoo!</a:t>
            </a:r>
            <a:r>
              <a:rPr lang="ja-JP" altLang="en-US" sz="1050" dirty="0">
                <a:latin typeface="+mn-ea"/>
                <a:cs typeface="Meiryo UI" pitchFamily="50" charset="-128"/>
              </a:rPr>
              <a:t>ディスプレイ広告</a:t>
            </a:r>
            <a:r>
              <a:rPr lang="en-US" altLang="ja-JP" sz="1050" dirty="0">
                <a:latin typeface="+mn-ea"/>
                <a:cs typeface="Meiryo UI" pitchFamily="50" charset="-128"/>
              </a:rPr>
              <a:t>/LINE</a:t>
            </a:r>
            <a:r>
              <a:rPr lang="ja-JP" altLang="en-US" sz="1050" dirty="0">
                <a:latin typeface="+mn-ea"/>
                <a:cs typeface="Meiryo UI" pitchFamily="50" charset="-128"/>
              </a:rPr>
              <a:t>広告</a:t>
            </a:r>
            <a:endParaRPr lang="en-US" altLang="ja-JP" sz="1050" dirty="0">
              <a:latin typeface="+mn-ea"/>
              <a:cs typeface="Meiryo UI" pitchFamily="50" charset="-128"/>
            </a:endParaRPr>
          </a:p>
          <a:p>
            <a:r>
              <a:rPr lang="ja-JP" altLang="en-US" sz="1050">
                <a:latin typeface="+mn-ea"/>
                <a:cs typeface="Meiryo UI" pitchFamily="50" charset="-128"/>
              </a:rPr>
              <a:t>商品</a:t>
            </a:r>
            <a:r>
              <a:rPr lang="ja-JP" altLang="en-US" sz="1050">
                <a:latin typeface="+mn-ea"/>
              </a:rPr>
              <a:t>を</a:t>
            </a:r>
            <a:r>
              <a:rPr lang="en-US" altLang="ja-JP" sz="1050" dirty="0">
                <a:latin typeface="+mn-ea"/>
              </a:rPr>
              <a:t>400</a:t>
            </a:r>
            <a:r>
              <a:rPr lang="ja-JP" altLang="en-US" sz="1050">
                <a:latin typeface="+mn-ea"/>
              </a:rPr>
              <a:t>万円</a:t>
            </a:r>
            <a:r>
              <a:rPr lang="en-US" altLang="ja-JP" sz="1050" dirty="0">
                <a:latin typeface="+mn-ea"/>
              </a:rPr>
              <a:t>(</a:t>
            </a:r>
            <a:r>
              <a:rPr lang="ja-JP" altLang="en-US" sz="1050">
                <a:latin typeface="+mn-ea"/>
              </a:rPr>
              <a:t>税別</a:t>
            </a:r>
            <a:r>
              <a:rPr lang="en-US" altLang="ja-JP" sz="1050" dirty="0">
                <a:latin typeface="+mn-ea"/>
              </a:rPr>
              <a:t>)〜</a:t>
            </a:r>
            <a:r>
              <a:rPr lang="ja-JP" altLang="en-US" sz="1050" dirty="0">
                <a:latin typeface="+mn-ea"/>
              </a:rPr>
              <a:t>分掲載</a:t>
            </a:r>
            <a:endParaRPr lang="en-US" altLang="ja-JP" sz="1050" dirty="0">
              <a:latin typeface="+mn-ea"/>
            </a:endParaRPr>
          </a:p>
        </p:txBody>
      </p:sp>
      <p:sp>
        <p:nvSpPr>
          <p:cNvPr id="12320" name="正方形/長方形 12319">
            <a:extLst>
              <a:ext uri="{FF2B5EF4-FFF2-40B4-BE49-F238E27FC236}">
                <a16:creationId xmlns:a16="http://schemas.microsoft.com/office/drawing/2014/main" id="{E5D992A2-50E5-2D2B-7C0F-6203CA002F38}"/>
              </a:ext>
            </a:extLst>
          </p:cNvPr>
          <p:cNvSpPr/>
          <p:nvPr/>
        </p:nvSpPr>
        <p:spPr bwMode="auto">
          <a:xfrm>
            <a:off x="3539786" y="1136148"/>
            <a:ext cx="2421575" cy="250841"/>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321" name="正方形/長方形 12320">
            <a:extLst>
              <a:ext uri="{FF2B5EF4-FFF2-40B4-BE49-F238E27FC236}">
                <a16:creationId xmlns:a16="http://schemas.microsoft.com/office/drawing/2014/main" id="{A32AA15E-F3E7-E9E2-6CC5-303D5700ACB2}"/>
              </a:ext>
            </a:extLst>
          </p:cNvPr>
          <p:cNvSpPr/>
          <p:nvPr/>
        </p:nvSpPr>
        <p:spPr>
          <a:xfrm>
            <a:off x="3545735" y="1163097"/>
            <a:ext cx="748923" cy="261610"/>
          </a:xfrm>
          <a:prstGeom prst="rect">
            <a:avLst/>
          </a:prstGeom>
        </p:spPr>
        <p:txBody>
          <a:bodyPr wrap="none">
            <a:spAutoFit/>
          </a:bodyPr>
          <a:lstStyle/>
          <a:p>
            <a:r>
              <a:rPr lang="ja-JP" altLang="en-US" sz="1100" b="1">
                <a:solidFill>
                  <a:schemeClr val="bg1"/>
                </a:solidFill>
                <a:latin typeface="+mn-ea"/>
              </a:rPr>
              <a:t>広告誘導</a:t>
            </a:r>
          </a:p>
        </p:txBody>
      </p:sp>
    </p:spTree>
    <p:extLst>
      <p:ext uri="{BB962C8B-B14F-4D97-AF65-F5344CB8AC3E}">
        <p14:creationId xmlns:p14="http://schemas.microsoft.com/office/powerpoint/2010/main" val="173547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a:t>
            </a:r>
            <a:r>
              <a:rPr lang="ja-JP" altLang="en-US">
                <a:latin typeface="メイリオ" panose="020B0604030504040204" pitchFamily="34" charset="-128"/>
                <a:ea typeface="メイリオ" panose="020B0604030504040204" pitchFamily="34" charset="-128"/>
              </a:rPr>
              <a:t>スポンサードコンテンツ</a:t>
            </a:r>
            <a:r>
              <a:rPr lang="en-US" altLang="ja-JP" dirty="0">
                <a:latin typeface="メイリオ" panose="020B0604030504040204" pitchFamily="34" charset="-128"/>
                <a:ea typeface="メイリオ" panose="020B0604030504040204" pitchFamily="34" charset="-128"/>
              </a:rPr>
              <a:t> </a:t>
            </a:r>
            <a:r>
              <a:rPr lang="ja-JP" altLang="en-US">
                <a:latin typeface="メイリオ" panose="020B0604030504040204" pitchFamily="34" charset="-128"/>
                <a:ea typeface="メイリオ" panose="020B0604030504040204" pitchFamily="34" charset="-128"/>
              </a:rPr>
              <a:t>ライト　全体概要</a:t>
            </a:r>
          </a:p>
        </p:txBody>
      </p:sp>
      <p:graphicFrame>
        <p:nvGraphicFramePr>
          <p:cNvPr id="2" name="表 1">
            <a:extLst>
              <a:ext uri="{FF2B5EF4-FFF2-40B4-BE49-F238E27FC236}">
                <a16:creationId xmlns:a16="http://schemas.microsoft.com/office/drawing/2014/main" id="{88590DD9-F8EA-CB9B-1043-97F099B6030A}"/>
              </a:ext>
            </a:extLst>
          </p:cNvPr>
          <p:cNvGraphicFramePr>
            <a:graphicFrameLocks noGrp="1"/>
          </p:cNvGraphicFramePr>
          <p:nvPr>
            <p:extLst>
              <p:ext uri="{D42A27DB-BD31-4B8C-83A1-F6EECF244321}">
                <p14:modId xmlns:p14="http://schemas.microsoft.com/office/powerpoint/2010/main" val="4029951276"/>
              </p:ext>
            </p:extLst>
          </p:nvPr>
        </p:nvGraphicFramePr>
        <p:xfrm>
          <a:off x="443372" y="1149483"/>
          <a:ext cx="11305256" cy="5269920"/>
        </p:xfrm>
        <a:graphic>
          <a:graphicData uri="http://schemas.openxmlformats.org/drawingml/2006/table">
            <a:tbl>
              <a:tblPr firstRow="1" bandRow="1"/>
              <a:tblGrid>
                <a:gridCol w="1667988">
                  <a:extLst>
                    <a:ext uri="{9D8B030D-6E8A-4147-A177-3AD203B41FA5}">
                      <a16:colId xmlns:a16="http://schemas.microsoft.com/office/drawing/2014/main" val="20000"/>
                    </a:ext>
                  </a:extLst>
                </a:gridCol>
                <a:gridCol w="9637268">
                  <a:extLst>
                    <a:ext uri="{9D8B030D-6E8A-4147-A177-3AD203B41FA5}">
                      <a16:colId xmlns:a16="http://schemas.microsoft.com/office/drawing/2014/main" val="20001"/>
                    </a:ext>
                  </a:extLst>
                </a:gridCol>
              </a:tblGrid>
              <a:tr h="57180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タイアップへの</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誘導枠</a:t>
                      </a:r>
                      <a:endParaRPr kumimoji="1" lang="en-US" altLang="ja-JP" sz="110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a:solidFill>
                            <a:schemeClr val="tx1"/>
                          </a:solidFill>
                          <a:latin typeface="+mn-ea"/>
                          <a:ea typeface="メイリオ"/>
                          <a:cs typeface="メイリオ" panose="020B0604030504040204" pitchFamily="50" charset="-128"/>
                        </a:rPr>
                        <a:t>・</a:t>
                      </a:r>
                      <a:r>
                        <a:rPr kumimoji="1" lang="en" altLang="ja-JP" sz="1100" b="0" i="0" kern="1200" dirty="0">
                          <a:solidFill>
                            <a:schemeClr val="tx1"/>
                          </a:solidFill>
                          <a:effectLst/>
                          <a:latin typeface="+mn-ea"/>
                          <a:ea typeface="メイリオ"/>
                          <a:cs typeface="+mn-cs"/>
                        </a:rPr>
                        <a:t>Yahoo!</a:t>
                      </a:r>
                      <a:r>
                        <a:rPr kumimoji="1" lang="ja-JP" altLang="en-US" sz="1100" b="0" i="0" kern="1200">
                          <a:solidFill>
                            <a:schemeClr val="tx1"/>
                          </a:solidFill>
                          <a:effectLst/>
                          <a:latin typeface="+mn-ea"/>
                          <a:ea typeface="メイリオ"/>
                          <a:cs typeface="+mn-cs"/>
                        </a:rPr>
                        <a:t>広告（予約型／運用型）、</a:t>
                      </a:r>
                      <a:r>
                        <a:rPr kumimoji="1" lang="en" altLang="ja-JP" sz="1100" b="0" i="0" kern="1200" dirty="0">
                          <a:solidFill>
                            <a:schemeClr val="tx1"/>
                          </a:solidFill>
                          <a:effectLst/>
                          <a:latin typeface="+mn-ea"/>
                          <a:ea typeface="メイリオ"/>
                          <a:cs typeface="+mn-cs"/>
                        </a:rPr>
                        <a:t>LINE</a:t>
                      </a:r>
                      <a:r>
                        <a:rPr kumimoji="1" lang="ja-JP" altLang="en-US" sz="1100" b="0" i="0" kern="1200">
                          <a:solidFill>
                            <a:schemeClr val="tx1"/>
                          </a:solidFill>
                          <a:effectLst/>
                          <a:latin typeface="+mn-ea"/>
                          <a:ea typeface="メイリオ"/>
                          <a:cs typeface="+mn-cs"/>
                        </a:rPr>
                        <a:t>の広告商品（</a:t>
                      </a:r>
                      <a:r>
                        <a:rPr kumimoji="1" lang="en" altLang="ja-JP" sz="1100" b="0" i="0" kern="1200" dirty="0">
                          <a:solidFill>
                            <a:schemeClr val="tx1"/>
                          </a:solidFill>
                          <a:effectLst/>
                          <a:latin typeface="+mn-ea"/>
                          <a:ea typeface="メイリオ"/>
                          <a:cs typeface="+mn-cs"/>
                        </a:rPr>
                        <a:t>LINE</a:t>
                      </a:r>
                      <a:r>
                        <a:rPr kumimoji="1" lang="ja-JP" altLang="en-US" sz="1100" b="0" i="0" kern="1200">
                          <a:solidFill>
                            <a:schemeClr val="tx1"/>
                          </a:solidFill>
                          <a:effectLst/>
                          <a:latin typeface="+mn-ea"/>
                          <a:ea typeface="メイリオ"/>
                          <a:cs typeface="+mn-cs"/>
                        </a:rPr>
                        <a:t>広告、</a:t>
                      </a:r>
                      <a:r>
                        <a:rPr kumimoji="1" lang="en" altLang="ja-JP" sz="1100" b="0" i="0" kern="1200" dirty="0">
                          <a:solidFill>
                            <a:schemeClr val="tx1"/>
                          </a:solidFill>
                          <a:effectLst/>
                          <a:latin typeface="+mn-ea"/>
                          <a:ea typeface="メイリオ"/>
                          <a:cs typeface="+mn-cs"/>
                        </a:rPr>
                        <a:t>Talk Head View</a:t>
                      </a:r>
                      <a:r>
                        <a:rPr kumimoji="1" lang="ja-JP" altLang="en" sz="1100" b="0" i="0" kern="1200">
                          <a:solidFill>
                            <a:schemeClr val="tx1"/>
                          </a:solidFill>
                          <a:effectLst/>
                          <a:latin typeface="+mn-ea"/>
                          <a:ea typeface="メイリオ"/>
                          <a:cs typeface="+mn-cs"/>
                        </a:rPr>
                        <a:t>、</a:t>
                      </a:r>
                      <a:r>
                        <a:rPr kumimoji="1" lang="en" altLang="ja-JP" sz="1100" b="0" i="0" kern="1200" dirty="0">
                          <a:solidFill>
                            <a:schemeClr val="tx1"/>
                          </a:solidFill>
                          <a:effectLst/>
                          <a:latin typeface="+mn-ea"/>
                          <a:ea typeface="メイリオ"/>
                          <a:cs typeface="+mn-cs"/>
                        </a:rPr>
                        <a:t>NEWS TOP AD</a:t>
                      </a:r>
                      <a:r>
                        <a:rPr kumimoji="1" lang="ja-JP" altLang="en" sz="1100" b="0" i="0" kern="1200">
                          <a:solidFill>
                            <a:schemeClr val="tx1"/>
                          </a:solidFill>
                          <a:effectLst/>
                          <a:latin typeface="+mn-ea"/>
                          <a:ea typeface="メイリオ"/>
                          <a:cs typeface="+mn-cs"/>
                        </a:rPr>
                        <a:t>）</a:t>
                      </a:r>
                      <a:r>
                        <a:rPr kumimoji="1" lang="ja-JP" altLang="en-US" sz="1100" b="0" i="0" kern="1200">
                          <a:solidFill>
                            <a:schemeClr val="tx1"/>
                          </a:solidFill>
                          <a:effectLst/>
                          <a:latin typeface="+mn-ea"/>
                          <a:ea typeface="メイリオ"/>
                          <a:cs typeface="+mn-cs"/>
                        </a:rPr>
                        <a:t>から自由選択</a:t>
                      </a:r>
                      <a:endParaRPr kumimoji="1" lang="en-US" altLang="ja-JP" sz="1100" b="0" i="0" kern="1200">
                        <a:solidFill>
                          <a:schemeClr val="tx1"/>
                        </a:solidFill>
                        <a:effectLst/>
                        <a:latin typeface="+mn-ea"/>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lang="ja-JP" altLang="en-US" sz="1050" b="0" i="0" u="none" strike="noStrike" dirty="0">
                          <a:solidFill>
                            <a:schemeClr val="tx1"/>
                          </a:solidFill>
                          <a:latin typeface="+mn-ea"/>
                          <a:ea typeface="+mn-ea"/>
                          <a:cs typeface="Meiryo UI" pitchFamily="50" charset="-128"/>
                        </a:rPr>
                        <a:t>　</a:t>
                      </a:r>
                      <a:r>
                        <a:rPr lang="en-US" altLang="ja-JP" sz="1050" b="0" i="0" u="none" strike="noStrike" dirty="0">
                          <a:solidFill>
                            <a:schemeClr val="tx1"/>
                          </a:solidFill>
                          <a:latin typeface="+mn-ea"/>
                          <a:ea typeface="+mn-ea"/>
                          <a:cs typeface="Meiryo UI" pitchFamily="50" charset="-128"/>
                        </a:rPr>
                        <a:t>※</a:t>
                      </a:r>
                      <a:r>
                        <a:rPr lang="ja-JP" altLang="en-US" sz="1050" b="0" i="0" u="none" strike="noStrike" dirty="0">
                          <a:solidFill>
                            <a:schemeClr val="tx1"/>
                          </a:solidFill>
                          <a:latin typeface="+mn-ea"/>
                          <a:ea typeface="+mn-ea"/>
                          <a:cs typeface="Meiryo UI" pitchFamily="50" charset="-128"/>
                        </a:rPr>
                        <a:t>広告主様サイトへのリンクでも可</a:t>
                      </a:r>
                      <a:endParaRPr lang="en-US" altLang="ja-JP" sz="1050" b="0" i="0" u="none" strike="noStrike" dirty="0">
                        <a:solidFill>
                          <a:schemeClr val="tx1"/>
                        </a:solidFill>
                        <a:latin typeface="+mn-ea"/>
                        <a:ea typeface="+mn-ea"/>
                        <a:cs typeface="Meiryo UI" pitchFamily="50" charset="-128"/>
                      </a:endParaRPr>
                    </a:p>
                    <a:p>
                      <a:pPr marL="179070" indent="-179070" algn="l" fontAlgn="ctr">
                        <a:buClr>
                          <a:srgbClr val="687080"/>
                        </a:buClr>
                        <a:buFont typeface="Wingdings" pitchFamily="2" charset="2"/>
                        <a:buNone/>
                      </a:pPr>
                      <a:r>
                        <a:rPr kumimoji="1" lang="ja-JP" altLang="en-US" sz="1100" kern="1200">
                          <a:solidFill>
                            <a:schemeClr val="tx1"/>
                          </a:solidFill>
                          <a:latin typeface="+mn-ea"/>
                          <a:ea typeface="+mn-ea"/>
                          <a:cs typeface="メイリオ" panose="020B0604030504040204" pitchFamily="50" charset="-128"/>
                        </a:rPr>
                        <a:t>・サストモのトップ及び中面（記事ページ）の編集誘導枠</a:t>
                      </a:r>
                      <a:endParaRPr lang="en-US" altLang="ja-JP" sz="1200" b="0" i="0" u="none" strike="noStrike">
                        <a:solidFill>
                          <a:schemeClr val="tx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2"/>
                  </a:ext>
                </a:extLst>
              </a:tr>
              <a:tr h="90535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タイアップ</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200">
                          <a:solidFill>
                            <a:schemeClr val="tx1"/>
                          </a:solidFill>
                          <a:latin typeface="+mn-ea"/>
                          <a:ea typeface="+mn-ea"/>
                          <a:cs typeface="メイリオ" panose="020B0604030504040204" pitchFamily="50" charset="-128"/>
                        </a:rPr>
                        <a:t>・</a:t>
                      </a:r>
                      <a:r>
                        <a:rPr lang="ja-JP" altLang="en-US" sz="1100">
                          <a:solidFill>
                            <a:schemeClr val="tx1"/>
                          </a:solidFill>
                          <a:latin typeface="+mn-ea"/>
                          <a:ea typeface="+mn-ea"/>
                          <a:cs typeface="メイリオ" panose="020B0604030504040204" pitchFamily="50" charset="-128"/>
                        </a:rPr>
                        <a:t>掲載場所：サストモ</a:t>
                      </a:r>
                      <a:endParaRPr lang="en-US" altLang="ja-JP" sz="1100" dirty="0">
                        <a:solidFill>
                          <a:schemeClr val="tx1"/>
                        </a:solidFill>
                        <a:latin typeface="+mn-ea"/>
                        <a:ea typeface="+mn-ea"/>
                        <a:cs typeface="メイリオ" panose="020B0604030504040204" pitchFamily="50" charset="-128"/>
                      </a:endParaRPr>
                    </a:p>
                    <a:p>
                      <a:pPr marL="0" indent="0">
                        <a:buNone/>
                      </a:pPr>
                      <a:r>
                        <a:rPr lang="ja-JP" altLang="en-US" sz="1100">
                          <a:solidFill>
                            <a:schemeClr val="tx1"/>
                          </a:solidFill>
                          <a:latin typeface="+mn-ea"/>
                          <a:ea typeface="+mn-ea"/>
                          <a:cs typeface="メイリオ" panose="020B0604030504040204" pitchFamily="50" charset="-128"/>
                        </a:rPr>
                        <a:t>・デバイス：</a:t>
                      </a:r>
                      <a:r>
                        <a:rPr lang="en-US" altLang="ja-JP" sz="1100" dirty="0">
                          <a:solidFill>
                            <a:schemeClr val="tx1"/>
                          </a:solidFill>
                          <a:latin typeface="+mn-ea"/>
                          <a:ea typeface="+mn-ea"/>
                          <a:cs typeface="メイリオ" panose="020B0604030504040204" pitchFamily="50" charset="-128"/>
                        </a:rPr>
                        <a:t>PC</a:t>
                      </a:r>
                      <a:r>
                        <a:rPr lang="ja-JP" altLang="en-US" sz="1100">
                          <a:solidFill>
                            <a:schemeClr val="tx1"/>
                          </a:solidFill>
                          <a:latin typeface="+mn-ea"/>
                          <a:ea typeface="+mn-ea"/>
                          <a:cs typeface="メイリオ" panose="020B0604030504040204" pitchFamily="50" charset="-128"/>
                        </a:rPr>
                        <a:t>・スマートフォン</a:t>
                      </a:r>
                    </a:p>
                    <a:p>
                      <a:pPr marL="0" indent="0">
                        <a:buNone/>
                      </a:pPr>
                      <a:r>
                        <a:rPr lang="ja-JP" altLang="en-US" sz="1100">
                          <a:solidFill>
                            <a:schemeClr val="tx1"/>
                          </a:solidFill>
                          <a:latin typeface="+mn-ea"/>
                          <a:ea typeface="+mn-ea"/>
                          <a:cs typeface="メイリオ" panose="020B0604030504040204" pitchFamily="50" charset="-128"/>
                        </a:rPr>
                        <a:t>・ページ数：専用テンプレートで</a:t>
                      </a:r>
                      <a:r>
                        <a:rPr lang="en-US" altLang="ja-JP" sz="1100" dirty="0">
                          <a:solidFill>
                            <a:schemeClr val="tx1"/>
                          </a:solidFill>
                          <a:latin typeface="+mn-ea"/>
                          <a:ea typeface="+mn-ea"/>
                          <a:cs typeface="メイリオ" panose="020B0604030504040204" pitchFamily="50" charset="-128"/>
                        </a:rPr>
                        <a:t>1</a:t>
                      </a:r>
                      <a:r>
                        <a:rPr lang="ja-JP" altLang="en-US" sz="1100">
                          <a:solidFill>
                            <a:schemeClr val="tx1"/>
                          </a:solidFill>
                          <a:latin typeface="+mn-ea"/>
                          <a:ea typeface="+mn-ea"/>
                          <a:cs typeface="メイリオ" panose="020B0604030504040204" pitchFamily="50" charset="-128"/>
                        </a:rPr>
                        <a:t>ページ</a:t>
                      </a:r>
                      <a:r>
                        <a:rPr lang="en-US" altLang="ja-JP" sz="1100" dirty="0">
                          <a:solidFill>
                            <a:schemeClr val="tx1"/>
                          </a:solidFill>
                          <a:latin typeface="+mn-ea"/>
                          <a:ea typeface="+mn-ea"/>
                          <a:cs typeface="メイリオ" panose="020B0604030504040204" pitchFamily="50" charset="-128"/>
                        </a:rPr>
                        <a:t> (</a:t>
                      </a:r>
                      <a:r>
                        <a:rPr lang="ja-JP" altLang="en-US" sz="1100">
                          <a:solidFill>
                            <a:schemeClr val="tx1"/>
                          </a:solidFill>
                          <a:latin typeface="+mn-ea"/>
                          <a:ea typeface="+mn-ea"/>
                          <a:cs typeface="メイリオ" panose="020B0604030504040204" pitchFamily="50" charset="-128"/>
                        </a:rPr>
                        <a:t>記事形式、</a:t>
                      </a:r>
                      <a:r>
                        <a:rPr lang="en-US" altLang="ja-JP" sz="1100" dirty="0">
                          <a:solidFill>
                            <a:schemeClr val="tx1"/>
                          </a:solidFill>
                          <a:latin typeface="+mn-ea"/>
                          <a:ea typeface="+mn-ea"/>
                          <a:cs typeface="メイリオ" panose="020B0604030504040204" pitchFamily="50" charset="-128"/>
                        </a:rPr>
                        <a:t>2000</a:t>
                      </a:r>
                      <a:r>
                        <a:rPr lang="ja-JP" altLang="en-US" sz="1100">
                          <a:solidFill>
                            <a:schemeClr val="tx1"/>
                          </a:solidFill>
                          <a:latin typeface="+mn-ea"/>
                          <a:ea typeface="+mn-ea"/>
                          <a:cs typeface="メイリオ" panose="020B0604030504040204" pitchFamily="50" charset="-128"/>
                        </a:rPr>
                        <a:t>文字程度、写真</a:t>
                      </a:r>
                      <a:r>
                        <a:rPr lang="en-US" altLang="ja-JP" sz="1100" dirty="0">
                          <a:solidFill>
                            <a:schemeClr val="tx1"/>
                          </a:solidFill>
                          <a:latin typeface="+mn-ea"/>
                          <a:ea typeface="+mn-ea"/>
                          <a:cs typeface="メイリオ" panose="020B0604030504040204" pitchFamily="50" charset="-128"/>
                        </a:rPr>
                        <a:t>4</a:t>
                      </a:r>
                      <a:r>
                        <a:rPr lang="ja-JP" altLang="en-US" sz="1100">
                          <a:solidFill>
                            <a:schemeClr val="tx1"/>
                          </a:solidFill>
                          <a:latin typeface="+mn-ea"/>
                          <a:ea typeface="+mn-ea"/>
                          <a:cs typeface="メイリオ" panose="020B0604030504040204" pitchFamily="50" charset="-128"/>
                        </a:rPr>
                        <a:t>点程度）</a:t>
                      </a:r>
                      <a:endParaRPr lang="en-US" altLang="ja-JP" sz="1100" dirty="0">
                        <a:solidFill>
                          <a:schemeClr val="tx1"/>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a:solidFill>
                            <a:schemeClr val="tx1"/>
                          </a:solidFill>
                          <a:latin typeface="+mn-ea"/>
                          <a:ea typeface="+mn-ea"/>
                          <a:cs typeface="メイリオ" panose="020B0604030504040204" pitchFamily="50" charset="-128"/>
                        </a:rPr>
                        <a:t>・更新：不可</a:t>
                      </a:r>
                      <a:endParaRPr lang="en-US" altLang="ja-JP" sz="1100" dirty="0">
                        <a:solidFill>
                          <a:schemeClr val="tx1"/>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1"/>
                          </a:solidFill>
                          <a:effectLst/>
                          <a:uLnTx/>
                          <a:uFillTx/>
                          <a:latin typeface="+mn-ea"/>
                          <a:ea typeface="+mn-ea"/>
                          <a:cs typeface="メイリオ" panose="020B0604030504040204" pitchFamily="50" charset="-128"/>
                        </a:rPr>
                        <a:t>・二次利用：可　</a:t>
                      </a:r>
                      <a:r>
                        <a:rPr kumimoji="1" lang="en-US" altLang="ja-JP" sz="105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rPr>
                        <a:t>※</a:t>
                      </a:r>
                      <a:r>
                        <a:rPr kumimoji="1" lang="ja-JP" altLang="en-US" sz="1050" b="0" i="0" u="none" strike="noStrike" kern="1200" cap="none" spc="0" normalizeH="0" baseline="0" noProof="0">
                          <a:ln>
                            <a:noFill/>
                          </a:ln>
                          <a:solidFill>
                            <a:schemeClr val="tx1"/>
                          </a:solidFill>
                          <a:effectLst/>
                          <a:uLnTx/>
                          <a:uFillTx/>
                          <a:latin typeface="+mn-ea"/>
                          <a:ea typeface="+mn-ea"/>
                          <a:cs typeface="メイリオ" panose="020B0604030504040204" pitchFamily="50" charset="-128"/>
                        </a:rPr>
                        <a:t>内容によっては不可とさせていただく場合があります。</a:t>
                      </a:r>
                      <a:r>
                        <a:rPr kumimoji="1" lang="en-US" altLang="ja-JP" sz="105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rPr>
                        <a:t>※</a:t>
                      </a:r>
                      <a:r>
                        <a:rPr kumimoji="1" lang="ja-JP" altLang="en-US" sz="1050" b="0" i="0" u="none" strike="noStrike" kern="1200" cap="none" spc="0" normalizeH="0" baseline="0" noProof="0">
                          <a:ln>
                            <a:noFill/>
                          </a:ln>
                          <a:solidFill>
                            <a:schemeClr val="tx1"/>
                          </a:solidFill>
                          <a:effectLst/>
                          <a:uLnTx/>
                          <a:uFillTx/>
                          <a:latin typeface="+mn-ea"/>
                          <a:ea typeface="+mn-ea"/>
                          <a:cs typeface="メイリオ" panose="020B0604030504040204" pitchFamily="50" charset="-128"/>
                        </a:rPr>
                        <a:t>利用費や条件を定めた契約を締結させていただきます。</a:t>
                      </a:r>
                      <a:endParaRPr kumimoji="1" lang="en-US" altLang="ja-JP" sz="105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3"/>
                  </a:ext>
                </a:extLst>
              </a:tr>
              <a:tr h="68616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契約分類</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50" b="0" i="0" dirty="0">
                          <a:solidFill>
                            <a:schemeClr val="bg1"/>
                          </a:solidFill>
                          <a:latin typeface="+mn-ea"/>
                          <a:ea typeface="+mn-ea"/>
                          <a:cs typeface="Meiryo UI" pitchFamily="50" charset="-128"/>
                        </a:rPr>
                        <a:t>※</a:t>
                      </a:r>
                      <a:r>
                        <a:rPr kumimoji="1" lang="ja-JP" altLang="en-US" sz="1050" b="0" i="0">
                          <a:solidFill>
                            <a:schemeClr val="bg1"/>
                          </a:solidFill>
                          <a:latin typeface="+mn-ea"/>
                          <a:ea typeface="+mn-ea"/>
                          <a:cs typeface="Meiryo UI" pitchFamily="50" charset="-128"/>
                        </a:rPr>
                        <a:t>スポンサードコンテンツの制作・掲載のお申し込み時に選択</a:t>
                      </a:r>
                      <a:endParaRPr kumimoji="1" lang="en-US" altLang="ja-JP" sz="105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n-ea"/>
                          <a:ea typeface="+mn-ea"/>
                          <a:cs typeface="メイリオ" panose="020B0604030504040204" pitchFamily="50" charset="-128"/>
                        </a:rPr>
                        <a:t>①契約分類</a:t>
                      </a:r>
                      <a:r>
                        <a:rPr lang="ja-JP" altLang="en-US" sz="1100" dirty="0">
                          <a:solidFill>
                            <a:schemeClr val="tx1"/>
                          </a:solidFill>
                          <a:latin typeface="Meiryo" panose="020B0604030504040204" pitchFamily="34" charset="-128"/>
                          <a:ea typeface="Meiryo" panose="020B0604030504040204" pitchFamily="34" charset="-128"/>
                          <a:cs typeface="メイリオ" panose="020B0604030504040204" pitchFamily="50" charset="-128"/>
                        </a:rPr>
                        <a:t>：制作＋掲載</a:t>
                      </a:r>
                      <a:endParaRPr lang="en-US" altLang="ja-JP" sz="1100" dirty="0">
                        <a:solidFill>
                          <a:schemeClr val="tx1"/>
                        </a:solidFill>
                        <a:latin typeface="Meiryo" panose="020B0604030504040204" pitchFamily="34" charset="-128"/>
                        <a:ea typeface="Meiryo" panose="020B0604030504040204" pitchFamily="34" charset="-128"/>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kern="1200">
                          <a:solidFill>
                            <a:schemeClr val="tx1"/>
                          </a:solidFill>
                          <a:effectLst/>
                          <a:latin typeface="Meiryo"/>
                          <a:ea typeface="Meiryo"/>
                          <a:cs typeface="+mn-cs"/>
                        </a:rPr>
                        <a:t>②契約サービス：</a:t>
                      </a:r>
                      <a:r>
                        <a:rPr kumimoji="1" lang="en-US" altLang="ja-JP" sz="1100" b="0" i="0" kern="1200" dirty="0">
                          <a:solidFill>
                            <a:schemeClr val="tx1"/>
                          </a:solidFill>
                          <a:effectLst/>
                          <a:latin typeface="Meiryo"/>
                          <a:ea typeface="Meiryo"/>
                          <a:cs typeface="+mn-cs"/>
                        </a:rPr>
                        <a:t>【</a:t>
                      </a:r>
                      <a:r>
                        <a:rPr kumimoji="1" lang="ja-JP" altLang="en-US" sz="1100" b="0" i="0" kern="1200">
                          <a:solidFill>
                            <a:schemeClr val="tx1"/>
                          </a:solidFill>
                          <a:effectLst/>
                          <a:latin typeface="Meiryo"/>
                          <a:ea typeface="Meiryo"/>
                          <a:cs typeface="+mn-cs"/>
                        </a:rPr>
                        <a:t>制作</a:t>
                      </a:r>
                      <a:r>
                        <a:rPr kumimoji="1" lang="en-US" altLang="ja-JP" sz="1100" b="0" i="0" kern="1200" dirty="0">
                          <a:solidFill>
                            <a:schemeClr val="tx1"/>
                          </a:solidFill>
                          <a:effectLst/>
                          <a:latin typeface="Meiryo"/>
                          <a:ea typeface="Meiryo"/>
                          <a:cs typeface="+mn-cs"/>
                        </a:rPr>
                        <a:t>+</a:t>
                      </a:r>
                      <a:r>
                        <a:rPr kumimoji="1" lang="ja-JP" altLang="en-US" sz="1100" b="0" i="0" kern="1200">
                          <a:solidFill>
                            <a:schemeClr val="tx1"/>
                          </a:solidFill>
                          <a:effectLst/>
                          <a:latin typeface="Meiryo"/>
                          <a:ea typeface="Meiryo"/>
                          <a:cs typeface="+mn-cs"/>
                        </a:rPr>
                        <a:t>掲載</a:t>
                      </a:r>
                      <a:r>
                        <a:rPr kumimoji="1" lang="en-US" altLang="ja-JP" sz="1100" b="0" i="0" kern="1200" dirty="0">
                          <a:solidFill>
                            <a:schemeClr val="tx1"/>
                          </a:solidFill>
                          <a:effectLst/>
                          <a:latin typeface="Meiryo"/>
                          <a:ea typeface="Meiryo"/>
                          <a:cs typeface="+mn-cs"/>
                        </a:rPr>
                        <a:t>】</a:t>
                      </a:r>
                      <a:r>
                        <a:rPr kumimoji="1" lang="ja-JP" altLang="en-US" sz="1100" b="0" i="0" kern="1200">
                          <a:solidFill>
                            <a:schemeClr val="tx1"/>
                          </a:solidFill>
                          <a:effectLst/>
                          <a:latin typeface="Meiryo"/>
                          <a:ea typeface="Meiryo"/>
                          <a:cs typeface="+mn-cs"/>
                        </a:rPr>
                        <a:t>サストモ　スポンサードコンテンツ</a:t>
                      </a:r>
                      <a:br>
                        <a:rPr lang="ja-JP" altLang="en-US" sz="1100" dirty="0">
                          <a:solidFill>
                            <a:srgbClr val="000000"/>
                          </a:solidFill>
                          <a:latin typeface="Meiryo"/>
                          <a:ea typeface="Meiryo"/>
                        </a:rPr>
                      </a:br>
                      <a:r>
                        <a:rPr kumimoji="1" lang="ja-JP" altLang="en-US" sz="1100" b="0" i="0" kern="1200">
                          <a:solidFill>
                            <a:schemeClr val="tx1"/>
                          </a:solidFill>
                          <a:effectLst/>
                          <a:latin typeface="Meiryo"/>
                          <a:ea typeface="Meiryo"/>
                          <a:cs typeface="+mn-cs"/>
                        </a:rPr>
                        <a:t>③契約サービス詳細：サストモ　スポンサードコンテンツ　ライト　制作・掲載費</a:t>
                      </a:r>
                      <a:endParaRPr lang="en-US" altLang="ja-JP" sz="1100" dirty="0">
                        <a:solidFill>
                          <a:schemeClr val="tx1"/>
                        </a:solidFill>
                        <a:latin typeface="Meiryo"/>
                        <a:ea typeface="Meiryo"/>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247624747"/>
                  </a:ext>
                </a:extLst>
              </a:tr>
              <a:tr h="46697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a:solidFill>
                            <a:schemeClr val="bg1"/>
                          </a:solidFill>
                          <a:latin typeface="+mn-ea"/>
                          <a:ea typeface="+mn-ea"/>
                        </a:rPr>
                        <a:t>掲載期間</a:t>
                      </a:r>
                      <a:endParaRPr kumimoji="1" lang="ja-JP" altLang="en-US" sz="110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100" dirty="0">
                          <a:solidFill>
                            <a:schemeClr val="tx1"/>
                          </a:solidFill>
                          <a:latin typeface="+mn-ea"/>
                          <a:ea typeface="+mn-ea"/>
                          <a:cs typeface="Meiryo UI" panose="020B0604030504040204" pitchFamily="50" charset="-128"/>
                        </a:rPr>
                        <a:t>1</a:t>
                      </a:r>
                      <a:r>
                        <a:rPr lang="ja-JP" altLang="en-US" sz="1100">
                          <a:solidFill>
                            <a:schemeClr val="tx1"/>
                          </a:solidFill>
                          <a:latin typeface="+mn-ea"/>
                          <a:ea typeface="+mn-ea"/>
                          <a:cs typeface="Meiryo UI" panose="020B0604030504040204" pitchFamily="50" charset="-128"/>
                        </a:rPr>
                        <a:t>ヶ月間（平日掲載開始）</a:t>
                      </a:r>
                      <a:endParaRPr lang="en-US" altLang="ja-JP" sz="1100" dirty="0">
                        <a:solidFill>
                          <a:schemeClr val="tx1"/>
                        </a:solidFill>
                        <a:latin typeface="+mn-ea"/>
                        <a:ea typeface="+mn-ea"/>
                        <a:cs typeface="Meiryo UI" panose="020B0604030504040204" pitchFamily="50" charset="-128"/>
                      </a:endParaRPr>
                    </a:p>
                    <a:p>
                      <a:r>
                        <a:rPr lang="en-US" altLang="ja-JP" sz="800" dirty="0">
                          <a:solidFill>
                            <a:schemeClr val="tx1"/>
                          </a:solidFill>
                          <a:latin typeface="+mn-ea"/>
                          <a:ea typeface="+mn-ea"/>
                          <a:cs typeface="Meiryo UI" panose="020B0604030504040204" pitchFamily="50" charset="-128"/>
                        </a:rPr>
                        <a:t>※</a:t>
                      </a:r>
                      <a:r>
                        <a:rPr lang="ja-JP" altLang="en-US" sz="800">
                          <a:solidFill>
                            <a:schemeClr val="tx1"/>
                          </a:solidFill>
                          <a:latin typeface="+mn-ea"/>
                          <a:ea typeface="+mn-ea"/>
                          <a:cs typeface="Meiryo UI" panose="020B0604030504040204" pitchFamily="50" charset="-128"/>
                        </a:rPr>
                        <a:t>タイアップページは、掲載開始日の前営業日までにアップし、サストモの記事一覧ページに見出しリンクが掲載されます。</a:t>
                      </a:r>
                      <a:endParaRPr lang="en-US" altLang="ja-JP" sz="800" dirty="0">
                        <a:solidFill>
                          <a:schemeClr val="tx1"/>
                        </a:solidFill>
                        <a:latin typeface="+mn-ea"/>
                        <a:ea typeface="+mn-ea"/>
                        <a:cs typeface="Meiryo UI" panose="020B0604030504040204" pitchFamily="50" charset="-128"/>
                      </a:endParaRPr>
                    </a:p>
                    <a:p>
                      <a:r>
                        <a:rPr lang="en-US" altLang="ja-JP" sz="800" dirty="0">
                          <a:solidFill>
                            <a:schemeClr val="tx1"/>
                          </a:solidFill>
                          <a:latin typeface="+mn-ea"/>
                          <a:ea typeface="+mn-ea"/>
                          <a:cs typeface="Meiryo UI" panose="020B0604030504040204" pitchFamily="50" charset="-128"/>
                        </a:rPr>
                        <a:t>※</a:t>
                      </a:r>
                      <a:r>
                        <a:rPr lang="ja-JP" altLang="en-US" sz="800">
                          <a:solidFill>
                            <a:schemeClr val="tx1"/>
                          </a:solidFill>
                          <a:latin typeface="+mn-ea"/>
                          <a:ea typeface="+mn-ea"/>
                          <a:cs typeface="Meiryo UI" panose="020B0604030504040204" pitchFamily="50" charset="-128"/>
                        </a:rPr>
                        <a:t>最長で掲載開始日より</a:t>
                      </a:r>
                      <a:r>
                        <a:rPr lang="en-US" altLang="ja-JP" sz="800" dirty="0">
                          <a:solidFill>
                            <a:schemeClr val="tx1"/>
                          </a:solidFill>
                          <a:latin typeface="+mn-ea"/>
                          <a:ea typeface="+mn-ea"/>
                          <a:cs typeface="Meiryo UI" panose="020B0604030504040204" pitchFamily="50" charset="-128"/>
                        </a:rPr>
                        <a:t>1</a:t>
                      </a:r>
                      <a:r>
                        <a:rPr lang="ja-JP" altLang="en-US" sz="800">
                          <a:solidFill>
                            <a:schemeClr val="tx1"/>
                          </a:solidFill>
                          <a:latin typeface="+mn-ea"/>
                          <a:ea typeface="+mn-ea"/>
                          <a:cs typeface="Meiryo UI" panose="020B0604030504040204" pitchFamily="50" charset="-128"/>
                        </a:rPr>
                        <a:t>年間の掲載が可能です。ただし、サストモ内の編集誘導（</a:t>
                      </a:r>
                      <a:r>
                        <a:rPr lang="en-US" altLang="ja-JP" sz="800" dirty="0">
                          <a:solidFill>
                            <a:schemeClr val="tx1"/>
                          </a:solidFill>
                          <a:latin typeface="+mn-ea"/>
                          <a:ea typeface="+mn-ea"/>
                          <a:cs typeface="Meiryo UI" panose="020B0604030504040204" pitchFamily="50" charset="-128"/>
                        </a:rPr>
                        <a:t>P12</a:t>
                      </a:r>
                      <a:r>
                        <a:rPr lang="ja-JP" altLang="en-US" sz="800">
                          <a:solidFill>
                            <a:schemeClr val="tx1"/>
                          </a:solidFill>
                          <a:latin typeface="+mn-ea"/>
                          <a:ea typeface="+mn-ea"/>
                          <a:cs typeface="Meiryo UI" panose="020B0604030504040204" pitchFamily="50" charset="-128"/>
                        </a:rPr>
                        <a:t>参照）は、最初の</a:t>
                      </a:r>
                      <a:r>
                        <a:rPr kumimoji="1" lang="en-US" altLang="ja-JP" sz="800" kern="1200" dirty="0">
                          <a:solidFill>
                            <a:schemeClr val="tx1"/>
                          </a:solidFill>
                          <a:latin typeface="+mn-ea"/>
                          <a:ea typeface="+mn-ea"/>
                          <a:cs typeface="Meiryo UI" panose="020B0604030504040204" pitchFamily="50" charset="-128"/>
                        </a:rPr>
                        <a:t>1</a:t>
                      </a:r>
                      <a:r>
                        <a:rPr kumimoji="1" lang="ja-JP" altLang="en-US" sz="800" kern="1200">
                          <a:solidFill>
                            <a:schemeClr val="tx1"/>
                          </a:solidFill>
                          <a:latin typeface="+mn-ea"/>
                          <a:ea typeface="+mn-ea"/>
                          <a:cs typeface="Meiryo UI" panose="020B0604030504040204" pitchFamily="50" charset="-128"/>
                        </a:rPr>
                        <a:t>ヶ月間</a:t>
                      </a:r>
                      <a:r>
                        <a:rPr lang="ja-JP" altLang="en-US" sz="800">
                          <a:solidFill>
                            <a:schemeClr val="tx1"/>
                          </a:solidFill>
                          <a:latin typeface="+mn-ea"/>
                          <a:ea typeface="+mn-ea"/>
                          <a:cs typeface="Meiryo UI" panose="020B0604030504040204" pitchFamily="50" charset="-128"/>
                        </a:rPr>
                        <a:t>のみの掲載となります。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117219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dirty="0">
                          <a:ln>
                            <a:noFill/>
                          </a:ln>
                          <a:solidFill>
                            <a:schemeClr val="tx1"/>
                          </a:solidFill>
                          <a:effectLst/>
                          <a:uLnTx/>
                          <a:uFillTx/>
                          <a:latin typeface="+mn-ea"/>
                          <a:ea typeface="+mn-ea"/>
                        </a:rPr>
                        <a:t>■誘導広告</a:t>
                      </a:r>
                      <a:endParaRPr kumimoji="1" lang="en-US" altLang="ja-JP" sz="1100" b="0" u="none" strike="noStrike" kern="1200" cap="none" spc="0" normalizeH="0" baseline="0" noProof="0" dirty="0">
                        <a:ln>
                          <a:noFill/>
                        </a:ln>
                        <a:solidFill>
                          <a:schemeClr val="tx1"/>
                        </a:solidFill>
                        <a:effectLst/>
                        <a:uLnTx/>
                        <a:uFillTx/>
                        <a:latin typeface="+mn-ea"/>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tx1"/>
                          </a:solidFill>
                          <a:effectLst/>
                          <a:uLnTx/>
                          <a:uFillTx/>
                          <a:latin typeface="+mn-ea"/>
                          <a:ea typeface="+mn-ea"/>
                          <a:cs typeface="+mn-cs"/>
                        </a:rPr>
                        <a:t>400</a:t>
                      </a:r>
                      <a:r>
                        <a:rPr kumimoji="1" lang="ja-JP" altLang="en-US" sz="1100" b="0" u="none" strike="noStrike" kern="1200" cap="none" spc="0" normalizeH="0" baseline="0" noProof="0">
                          <a:ln>
                            <a:noFill/>
                          </a:ln>
                          <a:solidFill>
                            <a:schemeClr val="tx1"/>
                          </a:solidFill>
                          <a:effectLst/>
                          <a:uLnTx/>
                          <a:uFillTx/>
                          <a:latin typeface="+mn-ea"/>
                          <a:ea typeface="+mn-ea"/>
                          <a:cs typeface="+mn-cs"/>
                        </a:rPr>
                        <a:t>万円～（税別）</a:t>
                      </a:r>
                      <a:r>
                        <a:rPr kumimoji="1" lang="ja-JP" altLang="en-US" sz="1100" b="0" u="none" strike="noStrike" kern="1200" cap="none" spc="0" normalizeH="0" baseline="0" noProof="0">
                          <a:ln>
                            <a:noFill/>
                          </a:ln>
                          <a:solidFill>
                            <a:schemeClr val="tx1"/>
                          </a:solidFill>
                          <a:effectLst/>
                          <a:uLnTx/>
                          <a:uFillTx/>
                          <a:latin typeface="+mn-ea"/>
                          <a:ea typeface="+mn-ea"/>
                        </a:rPr>
                        <a:t>／</a:t>
                      </a:r>
                      <a:r>
                        <a:rPr kumimoji="1" lang="en-US" altLang="ja-JP" sz="1100" b="0" u="none" strike="noStrike" kern="1200" cap="none" spc="0" normalizeH="0" baseline="0" noProof="0" dirty="0">
                          <a:ln>
                            <a:noFill/>
                          </a:ln>
                          <a:solidFill>
                            <a:schemeClr val="tx1"/>
                          </a:solidFill>
                          <a:effectLst/>
                          <a:uLnTx/>
                          <a:uFillTx/>
                          <a:latin typeface="+mn-ea"/>
                          <a:ea typeface="+mn-ea"/>
                        </a:rPr>
                        <a:t>Yahoo!</a:t>
                      </a:r>
                      <a:r>
                        <a:rPr kumimoji="1" lang="ja-JP" altLang="en-US" sz="1100" b="0" u="none" strike="noStrike" kern="1200" cap="none" spc="0" normalizeH="0" baseline="0" noProof="0">
                          <a:ln>
                            <a:noFill/>
                          </a:ln>
                          <a:solidFill>
                            <a:schemeClr val="tx1"/>
                          </a:solidFill>
                          <a:effectLst/>
                          <a:uLnTx/>
                          <a:uFillTx/>
                          <a:latin typeface="+mn-ea"/>
                          <a:ea typeface="+mn-ea"/>
                        </a:rPr>
                        <a:t>広告・</a:t>
                      </a:r>
                      <a:r>
                        <a:rPr kumimoji="1" lang="en-US" altLang="ja-JP" sz="1100" b="0" u="none" strike="noStrike" kern="1200" cap="none" spc="0" normalizeH="0" baseline="0" noProof="0" dirty="0">
                          <a:ln>
                            <a:noFill/>
                          </a:ln>
                          <a:solidFill>
                            <a:schemeClr val="tx1"/>
                          </a:solidFill>
                          <a:effectLst/>
                          <a:uLnTx/>
                          <a:uFillTx/>
                          <a:latin typeface="+mn-ea"/>
                          <a:ea typeface="+mn-ea"/>
                        </a:rPr>
                        <a:t>LINE</a:t>
                      </a:r>
                      <a:r>
                        <a:rPr kumimoji="1" lang="ja-JP" altLang="en-US" sz="1100" b="0" u="none" strike="noStrike" kern="1200" cap="none" spc="0" normalizeH="0" baseline="0" noProof="0">
                          <a:ln>
                            <a:noFill/>
                          </a:ln>
                          <a:solidFill>
                            <a:schemeClr val="tx1"/>
                          </a:solidFill>
                          <a:effectLst/>
                          <a:uLnTx/>
                          <a:uFillTx/>
                          <a:latin typeface="+mn-ea"/>
                          <a:ea typeface="+mn-ea"/>
                        </a:rPr>
                        <a:t>の広告商品の各広告管理ツールからお申し込み</a:t>
                      </a:r>
                      <a:endParaRPr kumimoji="1" lang="en-US" altLang="ja-JP" sz="1100" b="0" u="none" strike="noStrike" kern="1200" cap="none" spc="0" normalizeH="0" baseline="0" noProof="0">
                        <a:ln>
                          <a:noFill/>
                        </a:ln>
                        <a:solidFill>
                          <a:schemeClr val="tx1"/>
                        </a:solidFill>
                        <a:effectLst/>
                        <a:uLnTx/>
                        <a:uFillTx/>
                        <a:latin typeface="+mn-ea"/>
                        <a:ea typeface="+mn-ea"/>
                      </a:endParaRPr>
                    </a:p>
                    <a:p>
                      <a:pPr marL="0" marR="0" lvl="0" indent="0" algn="l">
                        <a:lnSpc>
                          <a:spcPct val="100000"/>
                        </a:lnSpc>
                        <a:spcBef>
                          <a:spcPts val="0"/>
                        </a:spcBef>
                        <a:spcAft>
                          <a:spcPts val="0"/>
                        </a:spcAft>
                        <a:buNone/>
                      </a:pPr>
                      <a:r>
                        <a:rPr lang="en-US" altLang="ja-JP" sz="800" b="0" i="0" u="none" strike="noStrike" noProof="0" dirty="0">
                          <a:solidFill>
                            <a:schemeClr val="tx1"/>
                          </a:solidFill>
                          <a:latin typeface="Meiryo"/>
                          <a:ea typeface="Meiryo"/>
                        </a:rPr>
                        <a:t>※</a:t>
                      </a:r>
                      <a:r>
                        <a:rPr lang="ja-JP" altLang="en-US" sz="800" b="0" i="0" u="none" strike="noStrike" noProof="0">
                          <a:solidFill>
                            <a:schemeClr val="tx1"/>
                          </a:solidFill>
                          <a:latin typeface="Meiryo"/>
                          <a:ea typeface="Meiryo"/>
                        </a:rPr>
                        <a:t>上記は</a:t>
                      </a:r>
                      <a:r>
                        <a:rPr lang="en-US" altLang="ja-JP" sz="800" b="0" i="0" u="none" strike="noStrike" noProof="0" dirty="0">
                          <a:solidFill>
                            <a:schemeClr val="tx1"/>
                          </a:solidFill>
                          <a:latin typeface="Meiryo"/>
                          <a:ea typeface="Meiryo"/>
                        </a:rPr>
                        <a:t>Yahoo!</a:t>
                      </a:r>
                      <a:r>
                        <a:rPr lang="ja-JP" altLang="en-US" sz="800" b="0" i="0" u="none" strike="noStrike" noProof="0">
                          <a:solidFill>
                            <a:schemeClr val="tx1"/>
                          </a:solidFill>
                          <a:latin typeface="Meiryo"/>
                          <a:ea typeface="Meiryo"/>
                        </a:rPr>
                        <a:t>広告 ディスプレイ広告（運用型）の場合の金額</a:t>
                      </a:r>
                      <a:endParaRPr lang="en"/>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dirty="0">
                          <a:solidFill>
                            <a:schemeClr val="tx1"/>
                          </a:solidFill>
                          <a:effectLst/>
                          <a:latin typeface="+mn-ea"/>
                          <a:ea typeface="+mn-ea"/>
                          <a:cs typeface="+mn-cs"/>
                        </a:rPr>
                        <a:t>※</a:t>
                      </a:r>
                      <a:r>
                        <a:rPr kumimoji="1" lang="ja-JP" altLang="en-US" sz="800" b="0" i="0" u="none" strike="noStrike" kern="1200" dirty="0">
                          <a:solidFill>
                            <a:schemeClr val="tx1"/>
                          </a:solidFill>
                          <a:effectLst/>
                          <a:latin typeface="+mn-ea"/>
                          <a:ea typeface="+mn-ea"/>
                          <a:cs typeface="+mn-cs"/>
                        </a:rPr>
                        <a:t>クリエイティブは原則として申込者・協賛社様に制作いただきます​。</a:t>
                      </a:r>
                      <a:endParaRPr kumimoji="1" lang="en-US" altLang="ja-JP" sz="800" b="0" i="0" u="none" strike="noStrike" kern="1200" dirty="0">
                        <a:solidFill>
                          <a:schemeClr val="tx1"/>
                        </a:solidFill>
                        <a:effectLst/>
                        <a:latin typeface="+mn-ea"/>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a:ln>
                            <a:noFill/>
                          </a:ln>
                          <a:solidFill>
                            <a:schemeClr val="tx1"/>
                          </a:solidFill>
                          <a:effectLst/>
                          <a:uLnTx/>
                          <a:uFillTx/>
                          <a:latin typeface="+mn-ea"/>
                          <a:ea typeface="+mn-ea"/>
                        </a:rPr>
                        <a:t>■スポンサードコンテンツの制作・掲載</a:t>
                      </a:r>
                      <a:endParaRPr kumimoji="1" lang="en-US" altLang="ja-JP" sz="1100" b="0" u="none" strike="noStrike" kern="1200" cap="none" spc="0" normalizeH="0" baseline="0" noProof="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tx1"/>
                          </a:solidFill>
                          <a:effectLst/>
                          <a:uLnTx/>
                          <a:uFillTx/>
                          <a:latin typeface="+mn-ea"/>
                          <a:ea typeface="+mn-ea"/>
                        </a:rPr>
                        <a:t>100</a:t>
                      </a:r>
                      <a:r>
                        <a:rPr kumimoji="1" lang="ja-JP" altLang="en-US" sz="1100" b="0" u="none" strike="noStrike" kern="1200" cap="none" spc="0" normalizeH="0" baseline="0" noProof="0">
                          <a:ln>
                            <a:noFill/>
                          </a:ln>
                          <a:solidFill>
                            <a:schemeClr val="tx1"/>
                          </a:solidFill>
                          <a:effectLst/>
                          <a:uLnTx/>
                          <a:uFillTx/>
                          <a:latin typeface="+mn-ea"/>
                          <a:ea typeface="+mn-ea"/>
                        </a:rPr>
                        <a:t>万円～（税別）／事前見積もり：必要／専用フォームからお申し込み</a:t>
                      </a:r>
                      <a:endParaRPr kumimoji="1" lang="en-US" altLang="ja-JP" sz="1100" b="0" u="none" strike="noStrike" kern="1200" cap="none" spc="0" normalizeH="0" baseline="0" noProof="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a:ln>
                            <a:noFill/>
                          </a:ln>
                          <a:solidFill>
                            <a:schemeClr val="tx1"/>
                          </a:solidFill>
                          <a:effectLst/>
                          <a:uLnTx/>
                          <a:uFillTx/>
                          <a:latin typeface="+mn-ea"/>
                          <a:ea typeface="+mn-ea"/>
                        </a:rPr>
                        <a:t>※</a:t>
                      </a:r>
                      <a:r>
                        <a:rPr kumimoji="1" lang="ja-JP" altLang="en-US" sz="800" b="0" u="none" strike="noStrike" kern="1200" cap="none" spc="0" normalizeH="0" baseline="0" noProof="0" dirty="0">
                          <a:ln>
                            <a:noFill/>
                          </a:ln>
                          <a:solidFill>
                            <a:schemeClr val="tx1"/>
                          </a:solidFill>
                          <a:effectLst/>
                          <a:uLnTx/>
                          <a:uFillTx/>
                          <a:latin typeface="+mn-ea"/>
                          <a:ea typeface="+mn-ea"/>
                        </a:rPr>
                        <a:t>料金には、スポンサードコンテンツ及び編集誘導枠の制作・掲載が含まれます。</a:t>
                      </a:r>
                    </a:p>
                    <a:p>
                      <a:pPr marL="179070" marR="0" lvl="0" indent="-179070" algn="l">
                        <a:lnSpc>
                          <a:spcPct val="100000"/>
                        </a:lnSpc>
                        <a:spcBef>
                          <a:spcPts val="0"/>
                        </a:spcBef>
                        <a:spcAft>
                          <a:spcPts val="0"/>
                        </a:spcAft>
                        <a:buNone/>
                      </a:pPr>
                      <a:r>
                        <a:rPr lang="en" altLang="ja-JP" sz="800" b="0" i="0" u="none" strike="noStrike" kern="1200" cap="none" spc="0" normalizeH="0" baseline="0" noProof="0" dirty="0">
                          <a:ln>
                            <a:noFill/>
                          </a:ln>
                          <a:solidFill>
                            <a:schemeClr val="tx1"/>
                          </a:solidFill>
                          <a:effectLst/>
                          <a:uLnTx/>
                          <a:uFillTx/>
                          <a:latin typeface="Meiryo"/>
                        </a:rPr>
                        <a:t>※</a:t>
                      </a:r>
                      <a:r>
                        <a:rPr lang="ja-JP" sz="800" b="0" i="0" u="none" strike="noStrike" kern="1200" cap="none" spc="0" normalizeH="0" baseline="0" noProof="0">
                          <a:ln>
                            <a:noFill/>
                          </a:ln>
                          <a:solidFill>
                            <a:schemeClr val="tx1"/>
                          </a:solidFill>
                          <a:effectLst/>
                          <a:uLnTx/>
                          <a:uFillTx/>
                          <a:latin typeface="Meiryo"/>
                          <a:ea typeface="Meiryo"/>
                        </a:rPr>
                        <a:t>ご提案によっては、代理店様において管理費用などの追加費用が生じる場合もありますので、料金およびお申し込み方法の詳細につきましては代理店様へお問い合わせください。</a:t>
                      </a:r>
                      <a:endParaRPr lang="ja-JP"/>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6"/>
                  </a:ext>
                </a:extLst>
              </a:tr>
              <a:tr h="60039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お申し込み</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a:ln>
                            <a:noFill/>
                          </a:ln>
                          <a:solidFill>
                            <a:schemeClr val="tx1"/>
                          </a:solidFill>
                          <a:effectLst/>
                          <a:uLnTx/>
                          <a:uFillTx/>
                          <a:latin typeface="+mn-ea"/>
                          <a:ea typeface="+mn-ea"/>
                        </a:rPr>
                        <a:t>原則として、掲載開始の</a:t>
                      </a:r>
                      <a:r>
                        <a:rPr kumimoji="1" lang="en-US" altLang="ja-JP" sz="1100" b="0" u="none" strike="noStrike" kern="1200" cap="none" spc="0" normalizeH="0" baseline="0" noProof="0" dirty="0">
                          <a:ln>
                            <a:noFill/>
                          </a:ln>
                          <a:solidFill>
                            <a:schemeClr val="tx1"/>
                          </a:solidFill>
                          <a:effectLst/>
                          <a:uLnTx/>
                          <a:uFillTx/>
                          <a:latin typeface="+mn-ea"/>
                          <a:ea typeface="+mn-ea"/>
                        </a:rPr>
                        <a:t>2</a:t>
                      </a:r>
                      <a:r>
                        <a:rPr kumimoji="1" lang="ja-JP" altLang="en-US" sz="1100" b="0" u="none" strike="noStrike" kern="1200" cap="none" spc="0" normalizeH="0" baseline="0" noProof="0">
                          <a:ln>
                            <a:noFill/>
                          </a:ln>
                          <a:solidFill>
                            <a:schemeClr val="tx1"/>
                          </a:solidFill>
                          <a:effectLst/>
                          <a:uLnTx/>
                          <a:uFillTx/>
                          <a:latin typeface="+mn-ea"/>
                          <a:ea typeface="+mn-ea"/>
                        </a:rPr>
                        <a:t>ヶ月前までにお申し込みください</a:t>
                      </a:r>
                      <a:endParaRPr kumimoji="1" lang="en-US" altLang="ja-JP" sz="11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1" u="none" strike="noStrike" kern="1200" cap="none" spc="0" normalizeH="0" baseline="0" noProof="0" dirty="0">
                          <a:ln>
                            <a:noFill/>
                          </a:ln>
                          <a:solidFill>
                            <a:schemeClr val="tx1"/>
                          </a:solidFill>
                          <a:effectLst/>
                          <a:uLnTx/>
                          <a:uFillTx/>
                          <a:latin typeface="+mn-ea"/>
                          <a:ea typeface="+mn-ea"/>
                        </a:rPr>
                        <a:t>※</a:t>
                      </a:r>
                      <a:r>
                        <a:rPr kumimoji="1" lang="ja-JP" altLang="en-US" sz="800" b="1" u="none" strike="noStrike" kern="1200" cap="none" spc="0" normalizeH="0" baseline="0" noProof="0">
                          <a:ln>
                            <a:noFill/>
                          </a:ln>
                          <a:solidFill>
                            <a:schemeClr val="tx1"/>
                          </a:solidFill>
                          <a:effectLst/>
                          <a:uLnTx/>
                          <a:uFillTx/>
                          <a:latin typeface="+mn-ea"/>
                          <a:ea typeface="+mn-ea"/>
                        </a:rPr>
                        <a:t>原則として</a:t>
                      </a:r>
                      <a:r>
                        <a:rPr kumimoji="1" lang="en-US" altLang="ja-JP" sz="800" b="1" u="none" strike="noStrike" kern="1200" cap="none" spc="0" normalizeH="0" baseline="0" noProof="0" dirty="0">
                          <a:ln>
                            <a:noFill/>
                          </a:ln>
                          <a:solidFill>
                            <a:schemeClr val="tx1"/>
                          </a:solidFill>
                          <a:effectLst/>
                          <a:uLnTx/>
                          <a:uFillTx/>
                          <a:latin typeface="+mn-ea"/>
                          <a:ea typeface="+mn-ea"/>
                        </a:rPr>
                        <a:t>2</a:t>
                      </a:r>
                      <a:r>
                        <a:rPr kumimoji="1" lang="ja-JP" altLang="en-US" sz="800" b="1" u="none" strike="noStrike" kern="1200" cap="none" spc="0" normalizeH="0" baseline="0" noProof="0">
                          <a:ln>
                            <a:noFill/>
                          </a:ln>
                          <a:solidFill>
                            <a:schemeClr val="tx1"/>
                          </a:solidFill>
                          <a:effectLst/>
                          <a:uLnTx/>
                          <a:uFillTx/>
                          <a:latin typeface="+mn-ea"/>
                          <a:ea typeface="+mn-ea"/>
                        </a:rPr>
                        <a:t>社</a:t>
                      </a:r>
                      <a:r>
                        <a:rPr kumimoji="1" lang="en-US" altLang="ja-JP" sz="800" b="1" u="none" strike="noStrike" kern="1200" cap="none" spc="0" normalizeH="0" baseline="0" noProof="0" dirty="0">
                          <a:ln>
                            <a:noFill/>
                          </a:ln>
                          <a:solidFill>
                            <a:schemeClr val="tx1"/>
                          </a:solidFill>
                          <a:effectLst/>
                          <a:uLnTx/>
                          <a:uFillTx/>
                          <a:latin typeface="+mn-ea"/>
                          <a:ea typeface="+mn-ea"/>
                        </a:rPr>
                        <a:t>/</a:t>
                      </a:r>
                      <a:r>
                        <a:rPr kumimoji="1" lang="ja-JP" altLang="en-US" sz="800" b="1" u="none" strike="noStrike" kern="1200" cap="none" spc="0" normalizeH="0" baseline="0" noProof="0">
                          <a:ln>
                            <a:noFill/>
                          </a:ln>
                          <a:solidFill>
                            <a:schemeClr val="tx1"/>
                          </a:solidFill>
                          <a:effectLst/>
                          <a:uLnTx/>
                          <a:uFillTx/>
                          <a:latin typeface="+mn-ea"/>
                          <a:ea typeface="+mn-ea"/>
                        </a:rPr>
                        <a:t>月にご協賛社数を限定させていただきます。</a:t>
                      </a:r>
                      <a:r>
                        <a:rPr kumimoji="1" lang="ja-JP" altLang="en-US" sz="800" b="0" u="none" strike="noStrike" kern="1200" cap="none" spc="0" normalizeH="0" baseline="0" noProof="0">
                          <a:ln>
                            <a:noFill/>
                          </a:ln>
                          <a:solidFill>
                            <a:schemeClr val="tx1"/>
                          </a:solidFill>
                          <a:effectLst/>
                          <a:uLnTx/>
                          <a:uFillTx/>
                          <a:latin typeface="+mn-ea"/>
                          <a:ea typeface="+mn-ea"/>
                        </a:rPr>
                        <a:t>空き枠の状況は弊社にお問い合わせください。</a:t>
                      </a:r>
                      <a:endParaRPr kumimoji="1" lang="en-US" altLang="ja-JP" sz="8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a:ln>
                            <a:noFill/>
                          </a:ln>
                          <a:solidFill>
                            <a:schemeClr val="tx1"/>
                          </a:solidFill>
                          <a:effectLst/>
                          <a:uLnTx/>
                          <a:uFillTx/>
                          <a:latin typeface="+mn-ea"/>
                          <a:ea typeface="+mn-ea"/>
                        </a:rPr>
                        <a:t>※</a:t>
                      </a:r>
                      <a:r>
                        <a:rPr kumimoji="1" lang="ja-JP" altLang="en-US" sz="800" b="0" u="none" strike="noStrike" kern="1200" cap="none" spc="0" normalizeH="0" baseline="0" noProof="0">
                          <a:ln>
                            <a:noFill/>
                          </a:ln>
                          <a:solidFill>
                            <a:schemeClr val="tx1"/>
                          </a:solidFill>
                          <a:effectLst/>
                          <a:uLnTx/>
                          <a:uFillTx/>
                          <a:latin typeface="+mn-ea"/>
                          <a:ea typeface="+mn-ea"/>
                        </a:rPr>
                        <a:t>所定の方法によるお申し込み契約の成立後はキャンセルは不可となります。</a:t>
                      </a:r>
                      <a:endParaRPr kumimoji="1" lang="en-US" altLang="ja-JP" sz="8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a:ln>
                            <a:noFill/>
                          </a:ln>
                          <a:solidFill>
                            <a:schemeClr val="tx1"/>
                          </a:solidFill>
                          <a:effectLst/>
                          <a:uLnTx/>
                          <a:uFillTx/>
                          <a:latin typeface="+mn-ea"/>
                          <a:ea typeface="+mn-ea"/>
                        </a:rPr>
                        <a:t>※</a:t>
                      </a:r>
                      <a:r>
                        <a:rPr kumimoji="1" lang="ja-JP" altLang="en-US" sz="800" b="0" u="none" strike="noStrike" kern="1200" cap="none" spc="0" normalizeH="0" baseline="0" noProof="0">
                          <a:ln>
                            <a:noFill/>
                          </a:ln>
                          <a:solidFill>
                            <a:schemeClr val="tx1"/>
                          </a:solidFill>
                          <a:effectLst/>
                          <a:uLnTx/>
                          <a:uFillTx/>
                          <a:latin typeface="+mn-ea"/>
                          <a:ea typeface="+mn-ea"/>
                        </a:rPr>
                        <a:t>お申し込み時に掲載期間が未決定の場合は、別途、掲載開始日の</a:t>
                      </a:r>
                      <a:r>
                        <a:rPr kumimoji="1" lang="en-US" altLang="ja-JP" sz="800" b="0" u="none" strike="noStrike" kern="1200" cap="none" spc="0" normalizeH="0" baseline="0" noProof="0" dirty="0">
                          <a:ln>
                            <a:noFill/>
                          </a:ln>
                          <a:solidFill>
                            <a:schemeClr val="tx1"/>
                          </a:solidFill>
                          <a:effectLst/>
                          <a:uLnTx/>
                          <a:uFillTx/>
                          <a:latin typeface="+mn-ea"/>
                          <a:ea typeface="+mn-ea"/>
                        </a:rPr>
                        <a:t>5</a:t>
                      </a:r>
                      <a:r>
                        <a:rPr kumimoji="1" lang="ja-JP" altLang="en-US" sz="800" b="0" u="none" strike="noStrike" kern="1200" cap="none" spc="0" normalizeH="0" baseline="0" noProof="0">
                          <a:ln>
                            <a:noFill/>
                          </a:ln>
                          <a:solidFill>
                            <a:schemeClr val="tx1"/>
                          </a:solidFill>
                          <a:effectLst/>
                          <a:uLnTx/>
                          <a:uFillTx/>
                          <a:latin typeface="+mn-ea"/>
                          <a:ea typeface="+mn-ea"/>
                        </a:rPr>
                        <a:t>営業日前までに掲載期間のご連絡をメールでいただきます。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7"/>
                  </a:ext>
                </a:extLst>
              </a:tr>
              <a:tr h="22872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a:solidFill>
                            <a:schemeClr val="bg1"/>
                          </a:solidFill>
                          <a:latin typeface="+mn-ea"/>
                          <a:ea typeface="+mn-ea"/>
                        </a:rPr>
                        <a:t>有効期限</a:t>
                      </a:r>
                      <a:endParaRPr kumimoji="1" lang="ja-JP" altLang="en-US" sz="110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a:solidFill>
                            <a:schemeClr val="tx1"/>
                          </a:solidFill>
                          <a:latin typeface="+mn-ea"/>
                          <a:ea typeface="+mn-ea"/>
                          <a:cs typeface="Meiryo UI" panose="020B0604030504040204" pitchFamily="50" charset="-128"/>
                        </a:rPr>
                        <a:t>2026</a:t>
                      </a:r>
                      <a:r>
                        <a:rPr lang="ja-JP" altLang="en-US" sz="1100">
                          <a:solidFill>
                            <a:schemeClr val="tx1"/>
                          </a:solidFill>
                          <a:latin typeface="+mn-ea"/>
                          <a:ea typeface="+mn-ea"/>
                          <a:cs typeface="Meiryo UI" panose="020B0604030504040204" pitchFamily="50" charset="-128"/>
                        </a:rPr>
                        <a:t>年</a:t>
                      </a:r>
                      <a:r>
                        <a:rPr lang="en-US" altLang="ja-JP" sz="1100" dirty="0">
                          <a:solidFill>
                            <a:schemeClr val="tx1"/>
                          </a:solidFill>
                          <a:latin typeface="+mn-ea"/>
                          <a:ea typeface="+mn-ea"/>
                          <a:cs typeface="Meiryo UI" panose="020B0604030504040204" pitchFamily="50" charset="-128"/>
                        </a:rPr>
                        <a:t>3</a:t>
                      </a:r>
                      <a:r>
                        <a:rPr lang="ja-JP" altLang="en-US" sz="1100">
                          <a:solidFill>
                            <a:schemeClr val="tx1"/>
                          </a:solidFill>
                          <a:latin typeface="+mn-ea"/>
                          <a:ea typeface="+mn-ea"/>
                          <a:cs typeface="Meiryo UI" panose="020B0604030504040204" pitchFamily="50" charset="-128"/>
                        </a:rPr>
                        <a:t>月</a:t>
                      </a:r>
                      <a:r>
                        <a:rPr lang="en-US" altLang="ja-JP" sz="1100" dirty="0">
                          <a:solidFill>
                            <a:schemeClr val="tx1"/>
                          </a:solidFill>
                          <a:latin typeface="+mn-ea"/>
                          <a:ea typeface="+mn-ea"/>
                          <a:cs typeface="Meiryo UI" panose="020B0604030504040204" pitchFamily="50" charset="-128"/>
                        </a:rPr>
                        <a:t>31</a:t>
                      </a:r>
                      <a:r>
                        <a:rPr lang="ja-JP" altLang="en-US" sz="1100">
                          <a:solidFill>
                            <a:schemeClr val="tx1"/>
                          </a:solidFill>
                          <a:latin typeface="+mn-ea"/>
                          <a:ea typeface="+mn-ea"/>
                          <a:cs typeface="Meiryo UI" panose="020B0604030504040204" pitchFamily="50" charset="-128"/>
                        </a:rPr>
                        <a:t>日掲載終了分</a:t>
                      </a:r>
                      <a:endParaRPr lang="ja-JP" altLang="en-US" sz="1100">
                        <a:solidFill>
                          <a:schemeClr val="tx1"/>
                        </a:solidFill>
                        <a:latin typeface="+mn-ea"/>
                        <a:ea typeface="+mn-ea"/>
                        <a:cs typeface="Verdana" pitchFamily="34"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52225600"/>
                  </a:ext>
                </a:extLst>
              </a:tr>
              <a:tr h="457440">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1100" dirty="0">
                          <a:solidFill>
                            <a:schemeClr val="tx1"/>
                          </a:solidFill>
                          <a:latin typeface="+mn-ea"/>
                          <a:ea typeface="+mn-ea"/>
                        </a:rPr>
                        <a:t>PV</a:t>
                      </a:r>
                      <a:r>
                        <a:rPr lang="ja-JP" altLang="en" sz="1100" dirty="0">
                          <a:solidFill>
                            <a:schemeClr val="tx1"/>
                          </a:solidFill>
                          <a:latin typeface="+mn-ea"/>
                          <a:ea typeface="+mn-ea"/>
                        </a:rPr>
                        <a:t>、</a:t>
                      </a:r>
                      <a:r>
                        <a:rPr lang="en" altLang="ja-JP" sz="1100" dirty="0">
                          <a:solidFill>
                            <a:schemeClr val="tx1"/>
                          </a:solidFill>
                          <a:latin typeface="+mn-ea"/>
                          <a:ea typeface="+mn-ea"/>
                        </a:rPr>
                        <a:t>UB</a:t>
                      </a:r>
                      <a:r>
                        <a:rPr lang="ja-JP" altLang="en" sz="1100" dirty="0">
                          <a:solidFill>
                            <a:schemeClr val="tx1"/>
                          </a:solidFill>
                          <a:latin typeface="+mn-ea"/>
                          <a:ea typeface="+mn-ea"/>
                        </a:rPr>
                        <a:t>、</a:t>
                      </a:r>
                      <a:r>
                        <a:rPr lang="ja-JP" altLang="en-US" sz="1100" dirty="0">
                          <a:solidFill>
                            <a:schemeClr val="tx1"/>
                          </a:solidFill>
                          <a:latin typeface="+mn-ea"/>
                          <a:ea typeface="+mn-ea"/>
                        </a:rPr>
                        <a:t>ページ内リンクのクリック数、訪問者の性別・性別</a:t>
                      </a:r>
                      <a:r>
                        <a:rPr lang="en-US" altLang="ja-JP" sz="1100" dirty="0">
                          <a:solidFill>
                            <a:schemeClr val="tx1"/>
                          </a:solidFill>
                          <a:latin typeface="+mn-ea"/>
                          <a:ea typeface="+mn-ea"/>
                        </a:rPr>
                        <a:t>×</a:t>
                      </a:r>
                      <a:r>
                        <a:rPr lang="ja-JP" altLang="en-US" sz="1100" dirty="0">
                          <a:solidFill>
                            <a:schemeClr val="tx1"/>
                          </a:solidFill>
                          <a:latin typeface="+mn-ea"/>
                          <a:ea typeface="+mn-ea"/>
                        </a:rPr>
                        <a:t>年齢層比率、アンケート結果</a:t>
                      </a:r>
                      <a:endParaRPr lang="en-US" altLang="ja-JP" sz="1100" dirty="0">
                        <a:solidFill>
                          <a:schemeClr val="tx1"/>
                        </a:solidFill>
                        <a:latin typeface="+mn-ea"/>
                        <a:ea typeface="+mn-ea"/>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tx1"/>
                          </a:solidFill>
                          <a:latin typeface="+mn-ea"/>
                          <a:ea typeface="+mn-ea"/>
                          <a:cs typeface="Verdana" pitchFamily="34" charset="0"/>
                        </a:rPr>
                        <a:t>※</a:t>
                      </a:r>
                      <a:r>
                        <a:rPr lang="ja-JP" altLang="en-US" sz="800" dirty="0">
                          <a:solidFill>
                            <a:schemeClr val="tx1"/>
                          </a:solidFill>
                          <a:latin typeface="+mn-ea"/>
                          <a:ea typeface="+mn-ea"/>
                          <a:cs typeface="Verdana" pitchFamily="34" charset="0"/>
                        </a:rPr>
                        <a:t>掲載終了から</a:t>
                      </a:r>
                      <a:r>
                        <a:rPr lang="en-US" altLang="ja-JP" sz="800" dirty="0">
                          <a:solidFill>
                            <a:schemeClr val="tx1"/>
                          </a:solidFill>
                          <a:latin typeface="+mn-ea"/>
                          <a:ea typeface="+mn-ea"/>
                          <a:cs typeface="Verdana" pitchFamily="34" charset="0"/>
                        </a:rPr>
                        <a:t>2</a:t>
                      </a:r>
                      <a:r>
                        <a:rPr lang="ja-JP" altLang="en-US" sz="800" dirty="0">
                          <a:solidFill>
                            <a:schemeClr val="tx1"/>
                          </a:solidFill>
                          <a:latin typeface="+mn-ea"/>
                          <a:ea typeface="+mn-ea"/>
                          <a:cs typeface="Verdana" pitchFamily="34" charset="0"/>
                        </a:rPr>
                        <a:t>週間程度でご提出いたします。</a:t>
                      </a:r>
                    </a:p>
                    <a:p>
                      <a:pPr marL="0" marR="0" lvl="0" indent="0" algn="l">
                        <a:lnSpc>
                          <a:spcPct val="100000"/>
                        </a:lnSpc>
                        <a:spcBef>
                          <a:spcPts val="0"/>
                        </a:spcBef>
                        <a:spcAft>
                          <a:spcPts val="0"/>
                        </a:spcAft>
                        <a:buNone/>
                      </a:pPr>
                      <a:r>
                        <a:rPr lang="en-US" altLang="ja-JP" sz="800" b="0" i="0" u="none" strike="noStrike" noProof="0" dirty="0">
                          <a:solidFill>
                            <a:srgbClr val="0D0D0D"/>
                          </a:solidFill>
                          <a:latin typeface="Meiryo"/>
                        </a:rPr>
                        <a:t>※</a:t>
                      </a:r>
                      <a:r>
                        <a:rPr lang="ja-JP" sz="800" b="0" i="0" u="none" strike="noStrike" noProof="0">
                          <a:solidFill>
                            <a:srgbClr val="0D0D0D"/>
                          </a:solidFill>
                          <a:latin typeface="Meiryo"/>
                          <a:ea typeface="Meiryo"/>
                        </a:rPr>
                        <a:t>タイアップ訪問者から有意な回答数を得られなかった場合、別途実施する</a:t>
                      </a:r>
                      <a:r>
                        <a:rPr lang="en-US" altLang="ja-JP" sz="800" b="0" i="0" u="none" strike="noStrike" noProof="0" dirty="0">
                          <a:solidFill>
                            <a:srgbClr val="0D0D0D"/>
                          </a:solidFill>
                          <a:latin typeface="Meiryo"/>
                        </a:rPr>
                        <a:t>Yahoo!</a:t>
                      </a:r>
                      <a:r>
                        <a:rPr lang="ja-JP" sz="800" b="0" i="0" u="none" strike="noStrike" noProof="0">
                          <a:solidFill>
                            <a:srgbClr val="0D0D0D"/>
                          </a:solidFill>
                          <a:latin typeface="Meiryo"/>
                          <a:ea typeface="Meiryo"/>
                        </a:rPr>
                        <a:t>クラウドソーシングユーザーを対象にした同アンケート結果を代替として報告いたします。</a:t>
                      </a:r>
                      <a:endParaRPr lang="ja-JP"/>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120150108"/>
                  </a:ext>
                </a:extLst>
              </a:tr>
            </a:tbl>
          </a:graphicData>
        </a:graphic>
      </p:graphicFrame>
    </p:spTree>
    <p:extLst>
      <p:ext uri="{BB962C8B-B14F-4D97-AF65-F5344CB8AC3E}">
        <p14:creationId xmlns:p14="http://schemas.microsoft.com/office/powerpoint/2010/main" val="1311422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a:t>
            </a:r>
            <a:r>
              <a:rPr lang="ja-JP" altLang="en-US">
                <a:latin typeface="メイリオ" panose="020B0604030504040204" pitchFamily="34" charset="-128"/>
                <a:ea typeface="メイリオ" panose="020B0604030504040204" pitchFamily="34" charset="-128"/>
              </a:rPr>
              <a:t>スポンサードコンテンツ</a:t>
            </a:r>
            <a:r>
              <a:rPr lang="en-US" altLang="ja-JP" dirty="0">
                <a:latin typeface="メイリオ" panose="020B0604030504040204" pitchFamily="34" charset="-128"/>
                <a:ea typeface="メイリオ" panose="020B0604030504040204" pitchFamily="34" charset="-128"/>
              </a:rPr>
              <a:t> </a:t>
            </a:r>
            <a:r>
              <a:rPr lang="ja-JP" altLang="en-US">
                <a:latin typeface="メイリオ" panose="020B0604030504040204" pitchFamily="34" charset="-128"/>
                <a:ea typeface="メイリオ" panose="020B0604030504040204" pitchFamily="34" charset="-128"/>
              </a:rPr>
              <a:t>ライト　商品スペック詳細</a:t>
            </a:r>
          </a:p>
        </p:txBody>
      </p:sp>
      <p:sp>
        <p:nvSpPr>
          <p:cNvPr id="2" name="正方形/長方形 1">
            <a:extLst>
              <a:ext uri="{FF2B5EF4-FFF2-40B4-BE49-F238E27FC236}">
                <a16:creationId xmlns:a16="http://schemas.microsoft.com/office/drawing/2014/main" id="{6E4E340E-4DD3-F5B2-5978-C77E3DC07B8F}"/>
              </a:ext>
            </a:extLst>
          </p:cNvPr>
          <p:cNvSpPr/>
          <p:nvPr/>
        </p:nvSpPr>
        <p:spPr>
          <a:xfrm>
            <a:off x="699676" y="1135127"/>
            <a:ext cx="10513168" cy="4447371"/>
          </a:xfrm>
          <a:prstGeom prst="rect">
            <a:avLst/>
          </a:prstGeom>
        </p:spPr>
        <p:txBody>
          <a:bodyPr wrap="square">
            <a:spAutoFit/>
          </a:bodyPr>
          <a:lstStyle/>
          <a:p>
            <a:pPr fontAlgn="base"/>
            <a:r>
              <a:rPr lang="ja-JP" altLang="ja-JP" sz="1600" b="1">
                <a:latin typeface="+mn-ea"/>
              </a:rPr>
              <a:t>■オリエンテーション実施</a:t>
            </a:r>
            <a:endParaRPr lang="en-US" altLang="ja-JP" sz="1600" dirty="0">
              <a:latin typeface="+mn-ea"/>
            </a:endParaRPr>
          </a:p>
          <a:p>
            <a:pPr fontAlgn="base"/>
            <a:r>
              <a:rPr lang="ja-JP" altLang="ja-JP" sz="1400">
                <a:latin typeface="+mn-ea"/>
              </a:rPr>
              <a:t>事前にヒアリングシートに記入いただいた上でオリエンテーションを実施いただき、</a:t>
            </a:r>
            <a:r>
              <a:rPr lang="en-US" altLang="ja-JP" sz="1400" dirty="0">
                <a:latin typeface="+mn-ea"/>
              </a:rPr>
              <a:t>​</a:t>
            </a:r>
          </a:p>
          <a:p>
            <a:pPr fontAlgn="base"/>
            <a:r>
              <a:rPr lang="ja-JP" altLang="ja-JP" sz="1400" b="1">
                <a:latin typeface="+mn-ea"/>
              </a:rPr>
              <a:t>お取り組みを通じて伝えたいメッセージを明確に</a:t>
            </a:r>
            <a:r>
              <a:rPr lang="ja-JP" altLang="ja-JP" sz="1400">
                <a:latin typeface="+mn-ea"/>
              </a:rPr>
              <a:t>します。</a:t>
            </a:r>
            <a:r>
              <a:rPr lang="en-US" altLang="ja-JP" sz="1400" dirty="0">
                <a:latin typeface="+mn-ea"/>
              </a:rPr>
              <a:t>​</a:t>
            </a:r>
          </a:p>
          <a:p>
            <a:pPr fontAlgn="base"/>
            <a:endParaRPr lang="ja-JP" altLang="ja-JP" sz="1050">
              <a:latin typeface="+mn-ea"/>
            </a:endParaRPr>
          </a:p>
          <a:p>
            <a:pPr fontAlgn="base"/>
            <a:r>
              <a:rPr lang="ja-JP" altLang="ja-JP" sz="1600" b="1">
                <a:latin typeface="+mn-ea"/>
              </a:rPr>
              <a:t>■記事構成案のご提出</a:t>
            </a:r>
            <a:r>
              <a:rPr lang="en-US" altLang="ja-JP" sz="1600" b="1" dirty="0">
                <a:latin typeface="+mn-ea"/>
              </a:rPr>
              <a:t>/</a:t>
            </a:r>
            <a:r>
              <a:rPr lang="ja-JP" altLang="ja-JP" sz="1600" b="1">
                <a:latin typeface="+mn-ea"/>
              </a:rPr>
              <a:t>ご確認</a:t>
            </a:r>
            <a:endParaRPr lang="en-US" altLang="ja-JP" sz="1600" dirty="0">
              <a:latin typeface="+mn-ea"/>
            </a:endParaRPr>
          </a:p>
          <a:p>
            <a:pPr fontAlgn="base"/>
            <a:r>
              <a:rPr lang="ja-JP" altLang="ja-JP" sz="1400">
                <a:latin typeface="+mn-ea"/>
              </a:rPr>
              <a:t>上記をもとに記事構成案をご提出し、協賛社様に確認いただき記事骨子を確定させます。</a:t>
            </a:r>
            <a:endParaRPr lang="en-US" altLang="ja-JP" sz="1400" dirty="0">
              <a:latin typeface="+mn-ea"/>
            </a:endParaRPr>
          </a:p>
          <a:p>
            <a:pPr fontAlgn="base"/>
            <a:r>
              <a:rPr lang="ja-JP" altLang="en-US" sz="1400">
                <a:latin typeface="+mn-ea"/>
              </a:rPr>
              <a:t>必要に応じて、撮影、オンラインでの取材を行います。</a:t>
            </a:r>
            <a:r>
              <a:rPr lang="en-US" altLang="ja-JP" sz="1400" dirty="0">
                <a:latin typeface="+mn-ea"/>
              </a:rPr>
              <a:t>​</a:t>
            </a:r>
          </a:p>
          <a:p>
            <a:pPr fontAlgn="base"/>
            <a:endParaRPr lang="en-US" altLang="ja-JP" sz="1050" dirty="0">
              <a:latin typeface="+mn-ea"/>
            </a:endParaRPr>
          </a:p>
          <a:p>
            <a:pPr fontAlgn="base"/>
            <a:r>
              <a:rPr lang="ja-JP" altLang="ja-JP" sz="1600" b="1">
                <a:latin typeface="+mn-ea"/>
              </a:rPr>
              <a:t>■原稿のご提出</a:t>
            </a:r>
            <a:endParaRPr lang="en-US" altLang="ja-JP" sz="1600" dirty="0">
              <a:latin typeface="+mn-ea"/>
            </a:endParaRPr>
          </a:p>
          <a:p>
            <a:pPr fontAlgn="base"/>
            <a:r>
              <a:rPr lang="ja-JP" altLang="ja-JP" sz="1400">
                <a:latin typeface="+mn-ea"/>
              </a:rPr>
              <a:t>上記をもとに文字および写真原稿を作成し、協賛社様に確認いただき、必要に応じて修正し確定させます。</a:t>
            </a:r>
            <a:r>
              <a:rPr lang="en-US" altLang="ja-JP" sz="1400" dirty="0">
                <a:latin typeface="+mn-ea"/>
              </a:rPr>
              <a:t>​</a:t>
            </a:r>
          </a:p>
          <a:p>
            <a:pPr fontAlgn="base"/>
            <a:r>
              <a:rPr lang="en-US" altLang="ja-JP" sz="1400" dirty="0">
                <a:latin typeface="+mn-ea"/>
              </a:rPr>
              <a:t>※</a:t>
            </a:r>
            <a:r>
              <a:rPr lang="ja-JP" altLang="ja-JP" sz="1400">
                <a:latin typeface="+mn-ea"/>
              </a:rPr>
              <a:t>初稿段階で内容をご確認いただき、再稿のタイミングでは初稿での指摘事項の修正確認のみとなります。</a:t>
            </a:r>
            <a:r>
              <a:rPr lang="en-US" altLang="ja-JP" sz="1400" dirty="0">
                <a:latin typeface="+mn-ea"/>
              </a:rPr>
              <a:t>​</a:t>
            </a:r>
          </a:p>
          <a:p>
            <a:pPr fontAlgn="base"/>
            <a:r>
              <a:rPr lang="en-US" altLang="ja-JP" sz="1400" b="1" dirty="0">
                <a:latin typeface="+mn-ea"/>
              </a:rPr>
              <a:t>※</a:t>
            </a:r>
            <a:r>
              <a:rPr lang="ja-JP" altLang="ja-JP" sz="1400" b="1">
                <a:latin typeface="+mn-ea"/>
              </a:rPr>
              <a:t>初稿は中</a:t>
            </a:r>
            <a:r>
              <a:rPr lang="en-US" altLang="ja-JP" sz="1400" b="1" dirty="0">
                <a:latin typeface="+mn-ea"/>
              </a:rPr>
              <a:t>2</a:t>
            </a:r>
            <a:r>
              <a:rPr lang="ja-JP" altLang="ja-JP" sz="1400" b="1">
                <a:latin typeface="+mn-ea"/>
              </a:rPr>
              <a:t>営業日、再稿は中</a:t>
            </a:r>
            <a:r>
              <a:rPr lang="en-US" altLang="ja-JP" sz="1400" b="1" dirty="0">
                <a:latin typeface="+mn-ea"/>
              </a:rPr>
              <a:t>1</a:t>
            </a:r>
            <a:r>
              <a:rPr lang="ja-JP" altLang="ja-JP" sz="1400" b="1">
                <a:latin typeface="+mn-ea"/>
              </a:rPr>
              <a:t>営業でお戻しいただきます。</a:t>
            </a:r>
            <a:r>
              <a:rPr lang="en-US" altLang="ja-JP" sz="1400" dirty="0">
                <a:latin typeface="+mn-ea"/>
              </a:rPr>
              <a:t>​</a:t>
            </a:r>
          </a:p>
          <a:p>
            <a:pPr fontAlgn="base"/>
            <a:r>
              <a:rPr lang="en-US" altLang="ja-JP" sz="1000" dirty="0">
                <a:latin typeface="+mn-ea"/>
              </a:rPr>
              <a:t> </a:t>
            </a:r>
            <a:endParaRPr lang="ja-JP" altLang="ja-JP" sz="1000">
              <a:latin typeface="+mn-ea"/>
            </a:endParaRPr>
          </a:p>
          <a:p>
            <a:pPr fontAlgn="base"/>
            <a:r>
              <a:rPr lang="ja-JP" altLang="ja-JP" sz="1600" b="1">
                <a:latin typeface="+mn-ea"/>
              </a:rPr>
              <a:t>■テストアップでの確認</a:t>
            </a:r>
            <a:r>
              <a:rPr lang="en-US" altLang="ja-JP" sz="1600" b="1" dirty="0">
                <a:latin typeface="+mn-ea"/>
              </a:rPr>
              <a:t>/</a:t>
            </a:r>
            <a:r>
              <a:rPr lang="ja-JP" altLang="ja-JP" sz="1600" b="1">
                <a:latin typeface="+mn-ea"/>
              </a:rPr>
              <a:t>校了</a:t>
            </a:r>
            <a:endParaRPr lang="en-US" altLang="ja-JP" sz="1600" dirty="0">
              <a:latin typeface="+mn-ea"/>
            </a:endParaRPr>
          </a:p>
          <a:p>
            <a:pPr fontAlgn="base"/>
            <a:r>
              <a:rPr lang="ja-JP" altLang="ja-JP" sz="1400">
                <a:latin typeface="+mn-ea"/>
              </a:rPr>
              <a:t>掲載ページの画面キャプチャでレイアウトを含めて確認を行っていただき、最終的に校了となります。</a:t>
            </a:r>
            <a:r>
              <a:rPr lang="en-US" altLang="ja-JP" sz="1400" dirty="0">
                <a:latin typeface="+mn-ea"/>
              </a:rPr>
              <a:t>​</a:t>
            </a:r>
          </a:p>
          <a:p>
            <a:pPr fontAlgn="base"/>
            <a:r>
              <a:rPr lang="en-US" altLang="ja-JP" sz="1400" dirty="0">
                <a:latin typeface="+mn-ea"/>
              </a:rPr>
              <a:t>※</a:t>
            </a:r>
            <a:r>
              <a:rPr lang="ja-JP" altLang="ja-JP" sz="1400">
                <a:latin typeface="+mn-ea"/>
              </a:rPr>
              <a:t>原則として、この段階での修正はお受けできません。</a:t>
            </a:r>
            <a:r>
              <a:rPr lang="en-US" altLang="ja-JP" sz="1400" dirty="0">
                <a:latin typeface="+mn-ea"/>
              </a:rPr>
              <a:t>​</a:t>
            </a:r>
          </a:p>
          <a:p>
            <a:pPr fontAlgn="base"/>
            <a:r>
              <a:rPr lang="en-US" altLang="ja-JP" sz="1400" b="1" dirty="0">
                <a:latin typeface="+mn-ea"/>
              </a:rPr>
              <a:t>※</a:t>
            </a:r>
            <a:r>
              <a:rPr lang="ja-JP" altLang="ja-JP" sz="1400" b="1">
                <a:latin typeface="+mn-ea"/>
              </a:rPr>
              <a:t>翌営業日にお戻しいただきます。</a:t>
            </a:r>
            <a:r>
              <a:rPr lang="en-US" altLang="ja-JP" sz="1400" dirty="0">
                <a:latin typeface="+mn-ea"/>
              </a:rPr>
              <a:t>​</a:t>
            </a:r>
          </a:p>
          <a:p>
            <a:pPr fontAlgn="base"/>
            <a:endParaRPr lang="ja-JP" altLang="ja-JP" sz="1050">
              <a:latin typeface="+mn-ea"/>
            </a:endParaRPr>
          </a:p>
          <a:p>
            <a:pPr fontAlgn="base"/>
            <a:r>
              <a:rPr lang="ja-JP" altLang="ja-JP" sz="1600" b="1">
                <a:latin typeface="+mn-ea"/>
              </a:rPr>
              <a:t>■弊社内チェック</a:t>
            </a:r>
            <a:r>
              <a:rPr lang="en-US" altLang="ja-JP" sz="1600" b="1" dirty="0">
                <a:latin typeface="+mn-ea"/>
              </a:rPr>
              <a:t>/</a:t>
            </a:r>
            <a:r>
              <a:rPr lang="ja-JP" altLang="ja-JP" sz="1600" b="1">
                <a:latin typeface="+mn-ea"/>
              </a:rPr>
              <a:t>本番環境へのファイルアップ</a:t>
            </a:r>
            <a:endParaRPr lang="en-US" altLang="ja-JP" sz="1600" dirty="0">
              <a:latin typeface="+mn-ea"/>
            </a:endParaRPr>
          </a:p>
          <a:p>
            <a:pPr fontAlgn="base"/>
            <a:r>
              <a:rPr lang="ja-JP" altLang="ja-JP" sz="1400">
                <a:latin typeface="+mn-ea"/>
              </a:rPr>
              <a:t>最終確認を行った上で、本番公開を行います。</a:t>
            </a:r>
            <a:r>
              <a:rPr lang="en-US" altLang="ja-JP" sz="1400" dirty="0">
                <a:latin typeface="+mn-ea"/>
              </a:rPr>
              <a:t>​</a:t>
            </a:r>
          </a:p>
        </p:txBody>
      </p:sp>
      <p:sp>
        <p:nvSpPr>
          <p:cNvPr id="3" name="テキスト ボックス 2">
            <a:extLst>
              <a:ext uri="{FF2B5EF4-FFF2-40B4-BE49-F238E27FC236}">
                <a16:creationId xmlns:a16="http://schemas.microsoft.com/office/drawing/2014/main" id="{5CBC7EB2-DEE4-7FDE-DFD9-5597CFA12E4F}"/>
              </a:ext>
            </a:extLst>
          </p:cNvPr>
          <p:cNvSpPr txBox="1"/>
          <p:nvPr/>
        </p:nvSpPr>
        <p:spPr>
          <a:xfrm>
            <a:off x="695400" y="5677274"/>
            <a:ext cx="10441160" cy="57708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50" b="0" i="0" u="none" strike="noStrike" kern="0" cap="none" spc="0" normalizeH="0" baseline="0" noProof="0">
                <a:ln>
                  <a:noFill/>
                </a:ln>
                <a:effectLst/>
                <a:uLnTx/>
                <a:uFillTx/>
                <a:latin typeface="+mn-ea"/>
              </a:rPr>
              <a:t>※</a:t>
            </a:r>
            <a:r>
              <a:rPr kumimoji="0" lang="ja-JP" altLang="en-US" sz="1050" b="0" i="0" u="none" strike="noStrike" kern="0" cap="none" spc="0" normalizeH="0" baseline="0" noProof="0">
                <a:ln>
                  <a:noFill/>
                </a:ln>
                <a:effectLst/>
                <a:uLnTx/>
                <a:uFillTx/>
                <a:latin typeface="+mn-ea"/>
              </a:rPr>
              <a:t>各工程で弊社内確認を行います。社内指摘事項は、広告主様側で特別な理由がない限り修正いたします。</a:t>
            </a:r>
            <a:endParaRPr kumimoji="0" lang="en-US" altLang="ja-JP" sz="1050" b="0" i="0" u="none" strike="noStrike" kern="0" cap="none" spc="0" normalizeH="0" baseline="0" noProof="0">
              <a:ln>
                <a:noFill/>
              </a:ln>
              <a:effectLst/>
              <a:uLnTx/>
              <a:uFillTx/>
              <a:latin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50" b="0" i="0" u="none" strike="noStrike" kern="0" cap="none" spc="0" normalizeH="0" baseline="0" noProof="0">
                <a:ln>
                  <a:noFill/>
                </a:ln>
                <a:effectLst/>
                <a:uLnTx/>
                <a:uFillTx/>
                <a:latin typeface="+mn-ea"/>
              </a:rPr>
              <a:t>※</a:t>
            </a:r>
            <a:r>
              <a:rPr kumimoji="0" lang="ja-JP" altLang="en-US" sz="1050" b="0" i="0" u="none" strike="noStrike" kern="0" cap="none" spc="0" normalizeH="0" baseline="0" noProof="0">
                <a:ln>
                  <a:noFill/>
                </a:ln>
                <a:effectLst/>
                <a:uLnTx/>
                <a:uFillTx/>
                <a:latin typeface="+mn-ea"/>
              </a:rPr>
              <a:t>企画や取材等の内容によって、制作期間が変動します。実施が確定した段階で正式なスケジュールを広告主様に提出し、こちらの確認回数や期間にしたがって進行いただきます。ただし、制作の進捗状況により進行途中でスケジュールを変更させていただく場合があります。</a:t>
            </a:r>
            <a:endParaRPr kumimoji="0" lang="en-US" altLang="ja-JP" sz="1050" b="0" i="0" u="none" strike="noStrike" kern="0" cap="none" spc="0" normalizeH="0" baseline="0" noProof="0">
              <a:ln>
                <a:noFill/>
              </a:ln>
              <a:effectLst/>
              <a:uLnTx/>
              <a:uFillTx/>
              <a:latin typeface="+mn-ea"/>
            </a:endParaRPr>
          </a:p>
        </p:txBody>
      </p:sp>
    </p:spTree>
    <p:extLst>
      <p:ext uri="{BB962C8B-B14F-4D97-AF65-F5344CB8AC3E}">
        <p14:creationId xmlns:p14="http://schemas.microsoft.com/office/powerpoint/2010/main" val="28301650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E7489-4121-B383-6AAC-DA3F4C2935E1}"/>
            </a:ext>
          </a:extLst>
        </p:cNvPr>
        <p:cNvGrpSpPr/>
        <p:nvPr/>
      </p:nvGrpSpPr>
      <p:grpSpPr>
        <a:xfrm>
          <a:off x="0" y="0"/>
          <a:ext cx="0" cy="0"/>
          <a:chOff x="0" y="0"/>
          <a:chExt cx="0" cy="0"/>
        </a:xfrm>
      </p:grpSpPr>
      <p:sp>
        <p:nvSpPr>
          <p:cNvPr id="12290" name="タイトル 1">
            <a:extLst>
              <a:ext uri="{FF2B5EF4-FFF2-40B4-BE49-F238E27FC236}">
                <a16:creationId xmlns:a16="http://schemas.microsoft.com/office/drawing/2014/main" id="{28453255-E8B8-D46E-FFBA-7EAD8C2A7896}"/>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(3)</a:t>
            </a:r>
            <a:r>
              <a:rPr lang="ja-JP" altLang="en-US">
                <a:latin typeface="メイリオ" panose="020B0604030504040204" pitchFamily="34" charset="-128"/>
                <a:ea typeface="メイリオ" panose="020B0604030504040204" pitchFamily="34" charset="-128"/>
              </a:rPr>
              <a:t>スポンサードコンテンツ</a:t>
            </a:r>
            <a:r>
              <a:rPr lang="en-US" altLang="ja-JP" dirty="0">
                <a:latin typeface="メイリオ" panose="020B0604030504040204" pitchFamily="34" charset="-128"/>
                <a:ea typeface="メイリオ" panose="020B0604030504040204" pitchFamily="34" charset="-128"/>
              </a:rPr>
              <a:t> PR</a:t>
            </a:r>
            <a:r>
              <a:rPr lang="ja-JP" altLang="en-US">
                <a:latin typeface="メイリオ" panose="020B0604030504040204" pitchFamily="34" charset="-128"/>
                <a:ea typeface="メイリオ" panose="020B0604030504040204" pitchFamily="34" charset="-128"/>
              </a:rPr>
              <a:t>　全体概要</a:t>
            </a:r>
          </a:p>
        </p:txBody>
      </p:sp>
      <p:cxnSp>
        <p:nvCxnSpPr>
          <p:cNvPr id="3" name="直線矢印コネクタ 2">
            <a:extLst>
              <a:ext uri="{FF2B5EF4-FFF2-40B4-BE49-F238E27FC236}">
                <a16:creationId xmlns:a16="http://schemas.microsoft.com/office/drawing/2014/main" id="{0097E05C-E6A4-11A5-02A0-A73E9FF6D872}"/>
              </a:ext>
            </a:extLst>
          </p:cNvPr>
          <p:cNvCxnSpPr>
            <a:cxnSpLocks/>
          </p:cNvCxnSpPr>
          <p:nvPr/>
        </p:nvCxnSpPr>
        <p:spPr>
          <a:xfrm>
            <a:off x="4873775" y="2407994"/>
            <a:ext cx="5290178"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568874E7-A72D-EC43-1B55-FF23E2E87BB2}"/>
              </a:ext>
            </a:extLst>
          </p:cNvPr>
          <p:cNvSpPr/>
          <p:nvPr/>
        </p:nvSpPr>
        <p:spPr bwMode="auto">
          <a:xfrm>
            <a:off x="6667009" y="1584270"/>
            <a:ext cx="3087472" cy="4532216"/>
          </a:xfrm>
          <a:prstGeom prst="rect">
            <a:avLst/>
          </a:prstGeom>
          <a:solidFill>
            <a:srgbClr val="FFE9EA"/>
          </a:solidFill>
          <a:ln w="12700"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accent2"/>
              </a:solidFill>
              <a:effectLst/>
              <a:uLnTx/>
              <a:uFillTx/>
              <a:latin typeface="+mn-ea"/>
              <a:cs typeface="Verdana" pitchFamily="34" charset="0"/>
            </a:endParaRPr>
          </a:p>
        </p:txBody>
      </p:sp>
      <p:sp>
        <p:nvSpPr>
          <p:cNvPr id="5" name="正方形/長方形 4">
            <a:extLst>
              <a:ext uri="{FF2B5EF4-FFF2-40B4-BE49-F238E27FC236}">
                <a16:creationId xmlns:a16="http://schemas.microsoft.com/office/drawing/2014/main" id="{0D5F860B-638A-70DA-17A0-F821E1890AF8}"/>
              </a:ext>
            </a:extLst>
          </p:cNvPr>
          <p:cNvSpPr/>
          <p:nvPr/>
        </p:nvSpPr>
        <p:spPr bwMode="auto">
          <a:xfrm>
            <a:off x="6911232" y="1323983"/>
            <a:ext cx="2575822" cy="483736"/>
          </a:xfrm>
          <a:prstGeom prst="rect">
            <a:avLst/>
          </a:prstGeom>
          <a:solidFill>
            <a:schemeClr val="bg1"/>
          </a:solidFill>
          <a:ln w="3175" algn="ctr">
            <a:solidFill>
              <a:srgbClr val="D00216"/>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6" name="正方形/長方形 5">
            <a:extLst>
              <a:ext uri="{FF2B5EF4-FFF2-40B4-BE49-F238E27FC236}">
                <a16:creationId xmlns:a16="http://schemas.microsoft.com/office/drawing/2014/main" id="{D9EEE879-6253-995D-473E-AAB93C07ECED}"/>
              </a:ext>
            </a:extLst>
          </p:cNvPr>
          <p:cNvSpPr/>
          <p:nvPr/>
        </p:nvSpPr>
        <p:spPr bwMode="auto">
          <a:xfrm>
            <a:off x="6911232" y="1020029"/>
            <a:ext cx="2599180" cy="359056"/>
          </a:xfrm>
          <a:prstGeom prst="rect">
            <a:avLst/>
          </a:prstGeom>
          <a:solidFill>
            <a:schemeClr val="tx1"/>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100" b="1" i="0" u="none" strike="noStrike" kern="0" cap="none" spc="0" normalizeH="0" baseline="0" noProof="0">
              <a:ln>
                <a:noFill/>
              </a:ln>
              <a:solidFill>
                <a:schemeClr val="bg1"/>
              </a:solidFill>
              <a:effectLst/>
              <a:uLnTx/>
              <a:uFillTx/>
              <a:latin typeface="+mn-ea"/>
              <a:cs typeface="Verdana" pitchFamily="34" charset="0"/>
            </a:endParaRPr>
          </a:p>
        </p:txBody>
      </p:sp>
      <p:sp>
        <p:nvSpPr>
          <p:cNvPr id="7" name="正方形/長方形 6">
            <a:extLst>
              <a:ext uri="{FF2B5EF4-FFF2-40B4-BE49-F238E27FC236}">
                <a16:creationId xmlns:a16="http://schemas.microsoft.com/office/drawing/2014/main" id="{7253D854-9BA9-35E1-2649-5975335B9E9C}"/>
              </a:ext>
            </a:extLst>
          </p:cNvPr>
          <p:cNvSpPr/>
          <p:nvPr/>
        </p:nvSpPr>
        <p:spPr bwMode="auto">
          <a:xfrm>
            <a:off x="3551038" y="2849741"/>
            <a:ext cx="2408098" cy="535692"/>
          </a:xfrm>
          <a:prstGeom prst="rect">
            <a:avLst/>
          </a:prstGeom>
          <a:solidFill>
            <a:schemeClr val="bg1"/>
          </a:solidFill>
          <a:ln w="3175"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050" b="1" i="0" u="none" strike="noStrike" kern="0" cap="none" spc="0" normalizeH="0" baseline="0" noProof="0">
              <a:ln>
                <a:noFill/>
              </a:ln>
              <a:solidFill>
                <a:schemeClr val="bg1"/>
              </a:solidFill>
              <a:effectLst/>
              <a:uLnTx/>
              <a:uFillTx/>
              <a:latin typeface="+mn-ea"/>
              <a:cs typeface="Verdana" pitchFamily="34" charset="0"/>
            </a:endParaRPr>
          </a:p>
        </p:txBody>
      </p:sp>
      <p:sp>
        <p:nvSpPr>
          <p:cNvPr id="13" name="正方形/長方形 12">
            <a:extLst>
              <a:ext uri="{FF2B5EF4-FFF2-40B4-BE49-F238E27FC236}">
                <a16:creationId xmlns:a16="http://schemas.microsoft.com/office/drawing/2014/main" id="{DDAA0AC8-3D37-A4BF-5999-CEECBC3EAE5D}"/>
              </a:ext>
            </a:extLst>
          </p:cNvPr>
          <p:cNvSpPr/>
          <p:nvPr/>
        </p:nvSpPr>
        <p:spPr>
          <a:xfrm>
            <a:off x="7118173" y="1100826"/>
            <a:ext cx="2079415" cy="261610"/>
          </a:xfrm>
          <a:prstGeom prst="rect">
            <a:avLst/>
          </a:prstGeom>
        </p:spPr>
        <p:txBody>
          <a:bodyPr wrap="none">
            <a:spAutoFit/>
          </a:bodyPr>
          <a:lstStyle/>
          <a:p>
            <a:r>
              <a:rPr lang="ja-JP" altLang="en-US" sz="1100" b="1">
                <a:solidFill>
                  <a:schemeClr val="bg1"/>
                </a:solidFill>
                <a:latin typeface="+mn-ea"/>
              </a:rPr>
              <a:t>スポンサードコンテンツ　</a:t>
            </a:r>
            <a:r>
              <a:rPr lang="en-US" altLang="ja-JP" sz="1100" b="1" dirty="0">
                <a:solidFill>
                  <a:schemeClr val="bg1"/>
                </a:solidFill>
                <a:latin typeface="+mn-ea"/>
              </a:rPr>
              <a:t>PR</a:t>
            </a:r>
            <a:endParaRPr lang="ja-JP" altLang="en-US" sz="1100" b="1">
              <a:solidFill>
                <a:schemeClr val="bg1"/>
              </a:solidFill>
              <a:latin typeface="+mn-ea"/>
            </a:endParaRPr>
          </a:p>
        </p:txBody>
      </p:sp>
      <p:sp>
        <p:nvSpPr>
          <p:cNvPr id="14" name="正方形/長方形 13">
            <a:extLst>
              <a:ext uri="{FF2B5EF4-FFF2-40B4-BE49-F238E27FC236}">
                <a16:creationId xmlns:a16="http://schemas.microsoft.com/office/drawing/2014/main" id="{82A8A02C-4785-00E3-2D79-99D486614F65}"/>
              </a:ext>
            </a:extLst>
          </p:cNvPr>
          <p:cNvSpPr/>
          <p:nvPr/>
        </p:nvSpPr>
        <p:spPr>
          <a:xfrm>
            <a:off x="7078343" y="1378784"/>
            <a:ext cx="2069797" cy="415498"/>
          </a:xfrm>
          <a:prstGeom prst="rect">
            <a:avLst/>
          </a:prstGeom>
        </p:spPr>
        <p:txBody>
          <a:bodyPr wrap="none">
            <a:spAutoFit/>
          </a:bodyPr>
          <a:lstStyle/>
          <a:p>
            <a:r>
              <a:rPr lang="ja-JP" altLang="en-US" sz="1050">
                <a:latin typeface="+mn-ea"/>
              </a:rPr>
              <a:t>貴社のサステナブルな取組みを</a:t>
            </a:r>
            <a:endParaRPr lang="en-US" altLang="ja-JP" sz="1050" dirty="0">
              <a:latin typeface="+mn-ea"/>
            </a:endParaRPr>
          </a:p>
          <a:p>
            <a:r>
              <a:rPr lang="ja-JP" altLang="en-US" sz="1050">
                <a:latin typeface="+mn-ea"/>
              </a:rPr>
              <a:t>入稿素材をもとに記事作成</a:t>
            </a:r>
            <a:endParaRPr lang="en-US" altLang="ja-JP" sz="1050" dirty="0">
              <a:latin typeface="+mn-ea"/>
            </a:endParaRPr>
          </a:p>
        </p:txBody>
      </p:sp>
      <p:cxnSp>
        <p:nvCxnSpPr>
          <p:cNvPr id="15" name="直線矢印コネクタ 14">
            <a:extLst>
              <a:ext uri="{FF2B5EF4-FFF2-40B4-BE49-F238E27FC236}">
                <a16:creationId xmlns:a16="http://schemas.microsoft.com/office/drawing/2014/main" id="{B1D1E3C1-D598-CDEC-3332-4B3EF9AD9022}"/>
              </a:ext>
            </a:extLst>
          </p:cNvPr>
          <p:cNvCxnSpPr>
            <a:cxnSpLocks/>
          </p:cNvCxnSpPr>
          <p:nvPr/>
        </p:nvCxnSpPr>
        <p:spPr>
          <a:xfrm>
            <a:off x="8879080" y="4019250"/>
            <a:ext cx="1262665"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C6FEF4F6-D6B2-042D-D450-D32E191E5AB6}"/>
              </a:ext>
            </a:extLst>
          </p:cNvPr>
          <p:cNvSpPr/>
          <p:nvPr/>
        </p:nvSpPr>
        <p:spPr bwMode="auto">
          <a:xfrm>
            <a:off x="10350711" y="1938610"/>
            <a:ext cx="1427819" cy="3227517"/>
          </a:xfrm>
          <a:prstGeom prst="rect">
            <a:avLst/>
          </a:prstGeom>
          <a:solidFill>
            <a:schemeClr val="accent1">
              <a:lumMod val="90000"/>
            </a:schemeClr>
          </a:solidFill>
          <a:ln w="12700" algn="ctr">
            <a:solidFill>
              <a:schemeClr val="accent3"/>
            </a:solidFill>
            <a:prstDash val="solid"/>
            <a:miter lim="800000"/>
            <a:headEnd/>
            <a:tailEnd/>
          </a:ln>
          <a:effectLst>
            <a:outerShdw blurRad="50800" dist="38100" dir="2700000" algn="tl" rotWithShape="0">
              <a:prstClr val="black">
                <a:alpha val="40000"/>
              </a:prstClr>
            </a:outerShdw>
          </a:effectLst>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cxnSp>
        <p:nvCxnSpPr>
          <p:cNvPr id="17" name="直線矢印コネクタ 16">
            <a:extLst>
              <a:ext uri="{FF2B5EF4-FFF2-40B4-BE49-F238E27FC236}">
                <a16:creationId xmlns:a16="http://schemas.microsoft.com/office/drawing/2014/main" id="{98E2154A-6E18-614B-D0AC-E0CD8FD79434}"/>
              </a:ext>
            </a:extLst>
          </p:cNvPr>
          <p:cNvCxnSpPr>
            <a:cxnSpLocks/>
          </p:cNvCxnSpPr>
          <p:nvPr/>
        </p:nvCxnSpPr>
        <p:spPr>
          <a:xfrm>
            <a:off x="3140922" y="2089678"/>
            <a:ext cx="3387126"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750C9AEF-5567-19CB-6807-3E9894FA8616}"/>
              </a:ext>
            </a:extLst>
          </p:cNvPr>
          <p:cNvSpPr/>
          <p:nvPr/>
        </p:nvSpPr>
        <p:spPr>
          <a:xfrm>
            <a:off x="10431724" y="2600146"/>
            <a:ext cx="1167460" cy="600164"/>
          </a:xfrm>
          <a:prstGeom prst="rect">
            <a:avLst/>
          </a:prstGeom>
        </p:spPr>
        <p:txBody>
          <a:bodyPr wrap="square">
            <a:spAutoFit/>
          </a:bodyPr>
          <a:lstStyle/>
          <a:p>
            <a:r>
              <a:rPr lang="ja-JP" altLang="en-US" sz="1100">
                <a:solidFill>
                  <a:schemeClr val="bg1"/>
                </a:solidFill>
                <a:latin typeface="+mn-ea"/>
              </a:rPr>
              <a:t>協賛社様サイトサステナブルな取組みページ</a:t>
            </a:r>
          </a:p>
        </p:txBody>
      </p:sp>
      <p:sp>
        <p:nvSpPr>
          <p:cNvPr id="19" name="正方形/長方形 18">
            <a:extLst>
              <a:ext uri="{FF2B5EF4-FFF2-40B4-BE49-F238E27FC236}">
                <a16:creationId xmlns:a16="http://schemas.microsoft.com/office/drawing/2014/main" id="{8AED89E4-5CC3-A16A-ECAE-4045763D1306}"/>
              </a:ext>
            </a:extLst>
          </p:cNvPr>
          <p:cNvSpPr/>
          <p:nvPr/>
        </p:nvSpPr>
        <p:spPr>
          <a:xfrm>
            <a:off x="852130" y="941262"/>
            <a:ext cx="1996059" cy="430887"/>
          </a:xfrm>
          <a:prstGeom prst="rect">
            <a:avLst/>
          </a:prstGeom>
        </p:spPr>
        <p:txBody>
          <a:bodyPr wrap="none">
            <a:spAutoFit/>
          </a:bodyPr>
          <a:lstStyle/>
          <a:p>
            <a:r>
              <a:rPr lang="ja-JP" altLang="en-US" sz="1100">
                <a:latin typeface="+mn-ea"/>
              </a:rPr>
              <a:t>■</a:t>
            </a:r>
            <a:r>
              <a:rPr lang="en-US" altLang="ja-JP" sz="1100" dirty="0">
                <a:latin typeface="+mn-ea"/>
              </a:rPr>
              <a:t>Yahoo!</a:t>
            </a:r>
            <a:r>
              <a:rPr lang="ja-JP" altLang="en-US" sz="1100">
                <a:latin typeface="+mn-ea"/>
              </a:rPr>
              <a:t>ディスプレイ広告</a:t>
            </a:r>
            <a:r>
              <a:rPr lang="en-US" altLang="ja-JP" sz="1100" dirty="0">
                <a:latin typeface="+mn-ea"/>
              </a:rPr>
              <a:t>/</a:t>
            </a:r>
          </a:p>
          <a:p>
            <a:r>
              <a:rPr lang="en-US" altLang="ja-JP" sz="1100" dirty="0">
                <a:latin typeface="+mn-ea"/>
              </a:rPr>
              <a:t>LINE</a:t>
            </a:r>
            <a:r>
              <a:rPr lang="ja-JP" altLang="en-US" sz="1100">
                <a:latin typeface="+mn-ea"/>
              </a:rPr>
              <a:t>広告商品</a:t>
            </a:r>
          </a:p>
        </p:txBody>
      </p:sp>
      <p:sp>
        <p:nvSpPr>
          <p:cNvPr id="22" name="正方形/長方形 21">
            <a:extLst>
              <a:ext uri="{FF2B5EF4-FFF2-40B4-BE49-F238E27FC236}">
                <a16:creationId xmlns:a16="http://schemas.microsoft.com/office/drawing/2014/main" id="{66DF1C9C-16D5-F540-35C0-DA871B983579}"/>
              </a:ext>
            </a:extLst>
          </p:cNvPr>
          <p:cNvSpPr/>
          <p:nvPr/>
        </p:nvSpPr>
        <p:spPr>
          <a:xfrm>
            <a:off x="3514121" y="2933016"/>
            <a:ext cx="1345240" cy="415498"/>
          </a:xfrm>
          <a:prstGeom prst="rect">
            <a:avLst/>
          </a:prstGeom>
        </p:spPr>
        <p:txBody>
          <a:bodyPr wrap="none">
            <a:spAutoFit/>
          </a:bodyPr>
          <a:lstStyle/>
          <a:p>
            <a:r>
              <a:rPr lang="ja-JP" altLang="en-US" sz="1050">
                <a:latin typeface="+mn-ea"/>
              </a:rPr>
              <a:t>トップ</a:t>
            </a:r>
            <a:endParaRPr lang="en-US" altLang="ja-JP" sz="1050" dirty="0">
              <a:latin typeface="+mn-ea"/>
            </a:endParaRPr>
          </a:p>
          <a:p>
            <a:r>
              <a:rPr lang="ja-JP" altLang="en-US" sz="1050">
                <a:latin typeface="+mn-ea"/>
              </a:rPr>
              <a:t>・小枠：</a:t>
            </a:r>
            <a:r>
              <a:rPr lang="en-US" altLang="ja-JP" sz="1050" dirty="0">
                <a:latin typeface="+mn-ea"/>
              </a:rPr>
              <a:t>1</a:t>
            </a:r>
            <a:r>
              <a:rPr lang="ja-JP" altLang="en-US" sz="1050">
                <a:latin typeface="+mn-ea"/>
              </a:rPr>
              <a:t>ヶ月間　</a:t>
            </a:r>
            <a:endParaRPr lang="en-US" altLang="ja-JP" sz="1050" dirty="0">
              <a:latin typeface="+mn-ea"/>
            </a:endParaRPr>
          </a:p>
        </p:txBody>
      </p:sp>
      <p:sp>
        <p:nvSpPr>
          <p:cNvPr id="23" name="正方形/長方形 22">
            <a:extLst>
              <a:ext uri="{FF2B5EF4-FFF2-40B4-BE49-F238E27FC236}">
                <a16:creationId xmlns:a16="http://schemas.microsoft.com/office/drawing/2014/main" id="{123E82D2-C445-592D-9257-6B529C62A328}"/>
              </a:ext>
            </a:extLst>
          </p:cNvPr>
          <p:cNvSpPr/>
          <p:nvPr/>
        </p:nvSpPr>
        <p:spPr>
          <a:xfrm>
            <a:off x="10524742" y="3706060"/>
            <a:ext cx="1046788" cy="738664"/>
          </a:xfrm>
          <a:prstGeom prst="rect">
            <a:avLst/>
          </a:prstGeom>
        </p:spPr>
        <p:txBody>
          <a:bodyPr wrap="square">
            <a:spAutoFit/>
          </a:bodyPr>
          <a:lstStyle/>
          <a:p>
            <a:r>
              <a:rPr lang="en-US" altLang="ja-JP" sz="1050" dirty="0">
                <a:solidFill>
                  <a:schemeClr val="bg1"/>
                </a:solidFill>
                <a:latin typeface="+mn-ea"/>
              </a:rPr>
              <a:t>※</a:t>
            </a:r>
            <a:r>
              <a:rPr lang="ja-JP" altLang="en-US" sz="1050">
                <a:solidFill>
                  <a:schemeClr val="bg1"/>
                </a:solidFill>
                <a:latin typeface="+mn-ea"/>
              </a:rPr>
              <a:t>リンク先はサステナブル関連ページに限定</a:t>
            </a:r>
          </a:p>
        </p:txBody>
      </p:sp>
      <p:cxnSp>
        <p:nvCxnSpPr>
          <p:cNvPr id="25" name="直線矢印コネクタ 24">
            <a:extLst>
              <a:ext uri="{FF2B5EF4-FFF2-40B4-BE49-F238E27FC236}">
                <a16:creationId xmlns:a16="http://schemas.microsoft.com/office/drawing/2014/main" id="{BDD06F45-C1D7-78D8-7FC9-90A2737AC74F}"/>
              </a:ext>
            </a:extLst>
          </p:cNvPr>
          <p:cNvCxnSpPr/>
          <p:nvPr/>
        </p:nvCxnSpPr>
        <p:spPr>
          <a:xfrm>
            <a:off x="3219502" y="3475688"/>
            <a:ext cx="3308546"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011C0407-1CF0-0F77-F652-B4BA12BAC1B9}"/>
              </a:ext>
            </a:extLst>
          </p:cNvPr>
          <p:cNvCxnSpPr/>
          <p:nvPr/>
        </p:nvCxnSpPr>
        <p:spPr>
          <a:xfrm flipV="1">
            <a:off x="4885710" y="2102629"/>
            <a:ext cx="0" cy="305365"/>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98F17A4B-496C-11D8-62C3-A3C03BC0860A}"/>
              </a:ext>
            </a:extLst>
          </p:cNvPr>
          <p:cNvSpPr/>
          <p:nvPr/>
        </p:nvSpPr>
        <p:spPr bwMode="auto">
          <a:xfrm>
            <a:off x="3553644" y="2610062"/>
            <a:ext cx="2405491" cy="270527"/>
          </a:xfrm>
          <a:prstGeom prst="rect">
            <a:avLst/>
          </a:prstGeom>
          <a:solidFill>
            <a:schemeClr val="tx1"/>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53" name="正方形/長方形 52">
            <a:extLst>
              <a:ext uri="{FF2B5EF4-FFF2-40B4-BE49-F238E27FC236}">
                <a16:creationId xmlns:a16="http://schemas.microsoft.com/office/drawing/2014/main" id="{FF6A74F7-D6CF-5DE0-853B-09D9ABCCFFAB}"/>
              </a:ext>
            </a:extLst>
          </p:cNvPr>
          <p:cNvSpPr/>
          <p:nvPr/>
        </p:nvSpPr>
        <p:spPr>
          <a:xfrm>
            <a:off x="3541795" y="2649272"/>
            <a:ext cx="889987" cy="261610"/>
          </a:xfrm>
          <a:prstGeom prst="rect">
            <a:avLst/>
          </a:prstGeom>
        </p:spPr>
        <p:txBody>
          <a:bodyPr wrap="none">
            <a:spAutoFit/>
          </a:bodyPr>
          <a:lstStyle/>
          <a:p>
            <a:r>
              <a:rPr lang="ja-JP" altLang="en-US" sz="1100" b="1">
                <a:solidFill>
                  <a:schemeClr val="bg1"/>
                </a:solidFill>
                <a:latin typeface="+mn-ea"/>
              </a:rPr>
              <a:t>編集誘導①</a:t>
            </a:r>
          </a:p>
        </p:txBody>
      </p:sp>
      <p:pic>
        <p:nvPicPr>
          <p:cNvPr id="54" name="図 53">
            <a:extLst>
              <a:ext uri="{FF2B5EF4-FFF2-40B4-BE49-F238E27FC236}">
                <a16:creationId xmlns:a16="http://schemas.microsoft.com/office/drawing/2014/main" id="{56E46C27-1A6B-4C98-096A-24E5F8E7525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32202" y="1328967"/>
            <a:ext cx="1158092" cy="1050320"/>
          </a:xfrm>
          <a:prstGeom prst="rect">
            <a:avLst/>
          </a:prstGeom>
        </p:spPr>
      </p:pic>
      <p:pic>
        <p:nvPicPr>
          <p:cNvPr id="55" name="図 54">
            <a:extLst>
              <a:ext uri="{FF2B5EF4-FFF2-40B4-BE49-F238E27FC236}">
                <a16:creationId xmlns:a16="http://schemas.microsoft.com/office/drawing/2014/main" id="{3E6A4A0B-8D3B-3469-0A7C-AC12FD293E8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140776" y="1447748"/>
            <a:ext cx="514103" cy="771937"/>
          </a:xfrm>
          <a:prstGeom prst="rect">
            <a:avLst/>
          </a:prstGeom>
        </p:spPr>
      </p:pic>
      <p:sp>
        <p:nvSpPr>
          <p:cNvPr id="2" name="正方形/長方形 1">
            <a:extLst>
              <a:ext uri="{FF2B5EF4-FFF2-40B4-BE49-F238E27FC236}">
                <a16:creationId xmlns:a16="http://schemas.microsoft.com/office/drawing/2014/main" id="{7E37919B-CA78-9D1E-1AA7-74EABF6CFFA8}"/>
              </a:ext>
            </a:extLst>
          </p:cNvPr>
          <p:cNvSpPr/>
          <p:nvPr/>
        </p:nvSpPr>
        <p:spPr>
          <a:xfrm>
            <a:off x="1568593" y="1562677"/>
            <a:ext cx="480484" cy="267759"/>
          </a:xfrm>
          <a:prstGeom prst="rect">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bg1"/>
                </a:solidFill>
                <a:latin typeface="+mn-ea"/>
              </a:rPr>
              <a:t>広告</a:t>
            </a:r>
            <a:endParaRPr kumimoji="1" lang="ja-JP" altLang="en-US" sz="1100">
              <a:solidFill>
                <a:schemeClr val="bg1"/>
              </a:solidFill>
              <a:latin typeface="+mn-ea"/>
            </a:endParaRPr>
          </a:p>
        </p:txBody>
      </p:sp>
      <p:sp>
        <p:nvSpPr>
          <p:cNvPr id="60" name="正方形/長方形 59">
            <a:extLst>
              <a:ext uri="{FF2B5EF4-FFF2-40B4-BE49-F238E27FC236}">
                <a16:creationId xmlns:a16="http://schemas.microsoft.com/office/drawing/2014/main" id="{37588614-D2AD-CC80-50C5-D9B2CAC09C9A}"/>
              </a:ext>
            </a:extLst>
          </p:cNvPr>
          <p:cNvSpPr/>
          <p:nvPr/>
        </p:nvSpPr>
        <p:spPr>
          <a:xfrm>
            <a:off x="2143801" y="1533250"/>
            <a:ext cx="505233" cy="297186"/>
          </a:xfrm>
          <a:prstGeom prst="rect">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bg1"/>
                </a:solidFill>
                <a:latin typeface="+mn-ea"/>
              </a:rPr>
              <a:t>広告</a:t>
            </a:r>
            <a:endParaRPr kumimoji="1" lang="ja-JP" altLang="en-US" sz="1100">
              <a:solidFill>
                <a:schemeClr val="bg1"/>
              </a:solidFill>
              <a:latin typeface="+mn-ea"/>
            </a:endParaRPr>
          </a:p>
        </p:txBody>
      </p:sp>
      <p:pic>
        <p:nvPicPr>
          <p:cNvPr id="32" name="図 31">
            <a:extLst>
              <a:ext uri="{FF2B5EF4-FFF2-40B4-BE49-F238E27FC236}">
                <a16:creationId xmlns:a16="http://schemas.microsoft.com/office/drawing/2014/main" id="{7D15AACE-9636-01CD-7CFE-844E93EB853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5147" y="2796481"/>
            <a:ext cx="1862114" cy="3264917"/>
          </a:xfrm>
          <a:prstGeom prst="rect">
            <a:avLst/>
          </a:prstGeom>
          <a:ln>
            <a:solidFill>
              <a:schemeClr val="tx1">
                <a:lumMod val="50000"/>
                <a:lumOff val="50000"/>
              </a:schemeClr>
            </a:solidFill>
          </a:ln>
        </p:spPr>
      </p:pic>
      <p:sp>
        <p:nvSpPr>
          <p:cNvPr id="38" name="正方形/長方形 37">
            <a:extLst>
              <a:ext uri="{FF2B5EF4-FFF2-40B4-BE49-F238E27FC236}">
                <a16:creationId xmlns:a16="http://schemas.microsoft.com/office/drawing/2014/main" id="{95D86783-249D-C4F4-024E-9AAA46148E80}"/>
              </a:ext>
            </a:extLst>
          </p:cNvPr>
          <p:cNvSpPr/>
          <p:nvPr/>
        </p:nvSpPr>
        <p:spPr>
          <a:xfrm>
            <a:off x="813403" y="2407994"/>
            <a:ext cx="1057130" cy="261610"/>
          </a:xfrm>
          <a:prstGeom prst="rect">
            <a:avLst/>
          </a:prstGeom>
        </p:spPr>
        <p:txBody>
          <a:bodyPr wrap="square">
            <a:spAutoFit/>
          </a:bodyPr>
          <a:lstStyle/>
          <a:p>
            <a:pPr lvl="0"/>
            <a:r>
              <a:rPr kumimoji="0" lang="ja-JP" altLang="en-US" sz="1100" kern="0">
                <a:latin typeface="+mn-ea"/>
                <a:cs typeface="Verdana" pitchFamily="34" charset="0"/>
              </a:rPr>
              <a:t>■</a:t>
            </a:r>
            <a:r>
              <a:rPr kumimoji="0" lang="en-US" altLang="ja-JP" sz="1100" kern="0" dirty="0">
                <a:latin typeface="+mn-ea"/>
                <a:cs typeface="Verdana" pitchFamily="34" charset="0"/>
              </a:rPr>
              <a:t>PC</a:t>
            </a:r>
            <a:endParaRPr kumimoji="0" lang="ja-JP" altLang="en-US" sz="1100" kern="0">
              <a:latin typeface="+mn-ea"/>
              <a:cs typeface="Verdana" pitchFamily="34" charset="0"/>
            </a:endParaRPr>
          </a:p>
        </p:txBody>
      </p:sp>
      <p:sp>
        <p:nvSpPr>
          <p:cNvPr id="56" name="正方形/長方形 55">
            <a:extLst>
              <a:ext uri="{FF2B5EF4-FFF2-40B4-BE49-F238E27FC236}">
                <a16:creationId xmlns:a16="http://schemas.microsoft.com/office/drawing/2014/main" id="{DD2C8466-30C5-B191-C03A-33F139F91566}"/>
              </a:ext>
            </a:extLst>
          </p:cNvPr>
          <p:cNvSpPr/>
          <p:nvPr/>
        </p:nvSpPr>
        <p:spPr>
          <a:xfrm>
            <a:off x="1183792" y="4541001"/>
            <a:ext cx="1626878" cy="1437979"/>
          </a:xfrm>
          <a:prstGeom prst="rect">
            <a:avLst/>
          </a:prstGeom>
          <a:solidFill>
            <a:srgbClr val="F2F2F2">
              <a:alpha val="8995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57" name="正方形/長方形 56">
            <a:extLst>
              <a:ext uri="{FF2B5EF4-FFF2-40B4-BE49-F238E27FC236}">
                <a16:creationId xmlns:a16="http://schemas.microsoft.com/office/drawing/2014/main" id="{A52A3AA7-90C3-D403-3E73-536B3C15B512}"/>
              </a:ext>
            </a:extLst>
          </p:cNvPr>
          <p:cNvSpPr/>
          <p:nvPr/>
        </p:nvSpPr>
        <p:spPr bwMode="auto">
          <a:xfrm>
            <a:off x="1678657" y="5554327"/>
            <a:ext cx="523753" cy="478767"/>
          </a:xfrm>
          <a:prstGeom prst="rect">
            <a:avLst/>
          </a:prstGeom>
          <a:ln>
            <a:solidFill>
              <a:schemeClr val="accent2"/>
            </a:solidFill>
            <a:headEnd/>
            <a:tailEnd/>
          </a:ln>
        </p:spPr>
        <p:style>
          <a:lnRef idx="2">
            <a:schemeClr val="accent5">
              <a:shade val="15000"/>
            </a:schemeClr>
          </a:lnRef>
          <a:fillRef idx="1">
            <a:schemeClr val="accent5"/>
          </a:fillRef>
          <a:effectRef idx="0">
            <a:schemeClr val="accent5"/>
          </a:effectRef>
          <a:fontRef idx="minor">
            <a:schemeClr val="lt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solidFill>
                  <a:schemeClr val="bg1"/>
                </a:solidFill>
                <a:latin typeface="+mn-ea"/>
                <a:cs typeface="Verdana" pitchFamily="34" charset="0"/>
              </a:rPr>
              <a:t>編集</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誘導</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（小）</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58" name="正方形/長方形 57">
            <a:extLst>
              <a:ext uri="{FF2B5EF4-FFF2-40B4-BE49-F238E27FC236}">
                <a16:creationId xmlns:a16="http://schemas.microsoft.com/office/drawing/2014/main" id="{837CC467-2297-51EC-A6D6-D9E136487131}"/>
              </a:ext>
            </a:extLst>
          </p:cNvPr>
          <p:cNvSpPr/>
          <p:nvPr/>
        </p:nvSpPr>
        <p:spPr>
          <a:xfrm>
            <a:off x="1003919" y="3183542"/>
            <a:ext cx="402949" cy="652541"/>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59" name="正方形/長方形 58">
            <a:extLst>
              <a:ext uri="{FF2B5EF4-FFF2-40B4-BE49-F238E27FC236}">
                <a16:creationId xmlns:a16="http://schemas.microsoft.com/office/drawing/2014/main" id="{500B7D4B-7D65-374F-A259-A9F7D58371AD}"/>
              </a:ext>
            </a:extLst>
          </p:cNvPr>
          <p:cNvSpPr/>
          <p:nvPr/>
        </p:nvSpPr>
        <p:spPr bwMode="auto">
          <a:xfrm>
            <a:off x="1219147" y="4523315"/>
            <a:ext cx="523753" cy="478767"/>
          </a:xfrm>
          <a:prstGeom prst="rect">
            <a:avLst/>
          </a:prstGeom>
          <a:ln>
            <a:solidFill>
              <a:schemeClr val="accent2"/>
            </a:solidFill>
            <a:headEnd/>
            <a:tailEnd/>
          </a:ln>
        </p:spPr>
        <p:style>
          <a:lnRef idx="2">
            <a:schemeClr val="accent5">
              <a:shade val="15000"/>
            </a:schemeClr>
          </a:lnRef>
          <a:fillRef idx="1">
            <a:schemeClr val="accent5"/>
          </a:fillRef>
          <a:effectRef idx="0">
            <a:schemeClr val="accent5"/>
          </a:effectRef>
          <a:fontRef idx="minor">
            <a:schemeClr val="lt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solidFill>
                  <a:schemeClr val="bg1"/>
                </a:solidFill>
                <a:latin typeface="+mn-ea"/>
                <a:cs typeface="Verdana" pitchFamily="34" charset="0"/>
              </a:rPr>
              <a:t>編集</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誘導</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（小）</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12292" name="正方形/長方形 12291">
            <a:extLst>
              <a:ext uri="{FF2B5EF4-FFF2-40B4-BE49-F238E27FC236}">
                <a16:creationId xmlns:a16="http://schemas.microsoft.com/office/drawing/2014/main" id="{FC15C914-1D3E-1613-4F2E-2DBE2C19E4EC}"/>
              </a:ext>
            </a:extLst>
          </p:cNvPr>
          <p:cNvSpPr/>
          <p:nvPr/>
        </p:nvSpPr>
        <p:spPr bwMode="auto">
          <a:xfrm>
            <a:off x="2189720" y="5038728"/>
            <a:ext cx="523753" cy="478767"/>
          </a:xfrm>
          <a:prstGeom prst="rect">
            <a:avLst/>
          </a:prstGeom>
          <a:ln>
            <a:solidFill>
              <a:schemeClr val="accent2"/>
            </a:solidFill>
            <a:headEnd/>
            <a:tailEnd/>
          </a:ln>
        </p:spPr>
        <p:style>
          <a:lnRef idx="2">
            <a:schemeClr val="accent5">
              <a:shade val="15000"/>
            </a:schemeClr>
          </a:lnRef>
          <a:fillRef idx="1">
            <a:schemeClr val="accent5"/>
          </a:fillRef>
          <a:effectRef idx="0">
            <a:schemeClr val="accent5"/>
          </a:effectRef>
          <a:fontRef idx="minor">
            <a:schemeClr val="lt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solidFill>
                  <a:schemeClr val="bg1"/>
                </a:solidFill>
                <a:latin typeface="+mn-ea"/>
                <a:cs typeface="Verdana" pitchFamily="34" charset="0"/>
              </a:rPr>
              <a:t>編集</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誘導</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（小）</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12293" name="正方形/長方形 12292">
            <a:extLst>
              <a:ext uri="{FF2B5EF4-FFF2-40B4-BE49-F238E27FC236}">
                <a16:creationId xmlns:a16="http://schemas.microsoft.com/office/drawing/2014/main" id="{0A3D6B55-6B84-12FA-4F97-417CA91451EC}"/>
              </a:ext>
            </a:extLst>
          </p:cNvPr>
          <p:cNvSpPr/>
          <p:nvPr/>
        </p:nvSpPr>
        <p:spPr>
          <a:xfrm>
            <a:off x="1480251" y="3181862"/>
            <a:ext cx="920410" cy="652541"/>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2294" name="正方形/長方形 12293">
            <a:extLst>
              <a:ext uri="{FF2B5EF4-FFF2-40B4-BE49-F238E27FC236}">
                <a16:creationId xmlns:a16="http://schemas.microsoft.com/office/drawing/2014/main" id="{5CE917FE-2858-8584-FA3F-774063653B6E}"/>
              </a:ext>
            </a:extLst>
          </p:cNvPr>
          <p:cNvSpPr/>
          <p:nvPr/>
        </p:nvSpPr>
        <p:spPr>
          <a:xfrm>
            <a:off x="2460969" y="3170710"/>
            <a:ext cx="402949" cy="652541"/>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2295" name="正方形/長方形 12294">
            <a:extLst>
              <a:ext uri="{FF2B5EF4-FFF2-40B4-BE49-F238E27FC236}">
                <a16:creationId xmlns:a16="http://schemas.microsoft.com/office/drawing/2014/main" id="{147A12C7-5460-8C43-C29D-B1D1725C56B2}"/>
              </a:ext>
            </a:extLst>
          </p:cNvPr>
          <p:cNvSpPr/>
          <p:nvPr/>
        </p:nvSpPr>
        <p:spPr>
          <a:xfrm>
            <a:off x="1176081" y="2559409"/>
            <a:ext cx="1672108" cy="20927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tx1"/>
                </a:solidFill>
                <a:latin typeface="+mn-ea"/>
              </a:rPr>
              <a:t>サストモ</a:t>
            </a:r>
            <a:r>
              <a:rPr kumimoji="1" lang="en-US" altLang="ja-JP" sz="1100" dirty="0">
                <a:solidFill>
                  <a:schemeClr val="tx1"/>
                </a:solidFill>
                <a:latin typeface="+mn-ea"/>
              </a:rPr>
              <a:t> </a:t>
            </a:r>
            <a:r>
              <a:rPr kumimoji="1" lang="ja-JP" altLang="en-US" sz="1100">
                <a:solidFill>
                  <a:schemeClr val="tx1"/>
                </a:solidFill>
                <a:latin typeface="+mn-ea"/>
              </a:rPr>
              <a:t>トップページ</a:t>
            </a:r>
          </a:p>
        </p:txBody>
      </p:sp>
      <p:pic>
        <p:nvPicPr>
          <p:cNvPr id="12296" name="図 12295">
            <a:extLst>
              <a:ext uri="{FF2B5EF4-FFF2-40B4-BE49-F238E27FC236}">
                <a16:creationId xmlns:a16="http://schemas.microsoft.com/office/drawing/2014/main" id="{1CB62AAF-7D2A-F374-7B66-5C407A89CB4C}"/>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7322390" y="2465177"/>
            <a:ext cx="1892197" cy="3364014"/>
          </a:xfrm>
          <a:prstGeom prst="rect">
            <a:avLst/>
          </a:prstGeom>
        </p:spPr>
      </p:pic>
      <p:sp>
        <p:nvSpPr>
          <p:cNvPr id="12297" name="正方形/長方形 12296">
            <a:extLst>
              <a:ext uri="{FF2B5EF4-FFF2-40B4-BE49-F238E27FC236}">
                <a16:creationId xmlns:a16="http://schemas.microsoft.com/office/drawing/2014/main" id="{9EAB11EC-2034-DE2C-BC34-89EADBD2E8E9}"/>
              </a:ext>
            </a:extLst>
          </p:cNvPr>
          <p:cNvSpPr/>
          <p:nvPr/>
        </p:nvSpPr>
        <p:spPr bwMode="auto">
          <a:xfrm>
            <a:off x="7363142" y="2728213"/>
            <a:ext cx="1048166" cy="3097865"/>
          </a:xfrm>
          <a:prstGeom prst="rect">
            <a:avLst/>
          </a:prstGeom>
          <a:solidFill>
            <a:srgbClr val="F5F5F5">
              <a:alpha val="89837"/>
            </a:srgbClr>
          </a:solidFill>
          <a:ln w="28575" algn="ctr">
            <a:solidFill>
              <a:schemeClr val="accent2">
                <a:lumMod val="75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latin typeface="+mn-ea"/>
                <a:cs typeface="Verdana" pitchFamily="34" charset="0"/>
              </a:rPr>
              <a:t>記事形式</a:t>
            </a:r>
            <a:endParaRPr kumimoji="0" lang="en-US" altLang="ja-JP" sz="1050" b="1"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050" b="1" kern="0" dirty="0">
                <a:latin typeface="+mn-ea"/>
                <a:cs typeface="Verdana" pitchFamily="34" charset="0"/>
              </a:rPr>
              <a:t>1,500</a:t>
            </a:r>
            <a:r>
              <a:rPr kumimoji="0" lang="ja-JP" altLang="en-US" sz="1050" b="1" kern="0">
                <a:latin typeface="+mn-ea"/>
                <a:cs typeface="Verdana" pitchFamily="34" charset="0"/>
              </a:rPr>
              <a:t>字程度</a:t>
            </a:r>
            <a:endParaRPr kumimoji="0" lang="en-US" altLang="ja-JP" sz="1050" b="1"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latin typeface="+mn-ea"/>
                <a:cs typeface="Verdana" pitchFamily="34" charset="0"/>
              </a:rPr>
              <a:t>写真</a:t>
            </a:r>
            <a:r>
              <a:rPr kumimoji="0" lang="en-US" altLang="ja-JP" sz="1050" b="1" kern="0" dirty="0">
                <a:latin typeface="+mn-ea"/>
                <a:cs typeface="Verdana" pitchFamily="34" charset="0"/>
              </a:rPr>
              <a:t>3</a:t>
            </a:r>
            <a:r>
              <a:rPr kumimoji="0" lang="ja-JP" altLang="en-US" sz="1050" b="1" kern="0">
                <a:latin typeface="+mn-ea"/>
                <a:cs typeface="Verdana" pitchFamily="34" charset="0"/>
              </a:rPr>
              <a:t>点程度</a:t>
            </a:r>
            <a:endParaRPr kumimoji="0" lang="en-US" altLang="ja-JP" sz="1050" b="1" kern="0" dirty="0">
              <a:latin typeface="+mn-ea"/>
              <a:cs typeface="Verdana" pitchFamily="34" charset="0"/>
            </a:endParaRPr>
          </a:p>
        </p:txBody>
      </p:sp>
      <p:sp>
        <p:nvSpPr>
          <p:cNvPr id="12298" name="正方形/長方形 12297">
            <a:extLst>
              <a:ext uri="{FF2B5EF4-FFF2-40B4-BE49-F238E27FC236}">
                <a16:creationId xmlns:a16="http://schemas.microsoft.com/office/drawing/2014/main" id="{1B5EB619-6F90-D2E2-0586-0CB2DB478868}"/>
              </a:ext>
            </a:extLst>
          </p:cNvPr>
          <p:cNvSpPr/>
          <p:nvPr/>
        </p:nvSpPr>
        <p:spPr>
          <a:xfrm>
            <a:off x="8520066" y="2887524"/>
            <a:ext cx="563176" cy="1074542"/>
          </a:xfrm>
          <a:prstGeom prst="rect">
            <a:avLst/>
          </a:prstGeom>
          <a:solidFill>
            <a:schemeClr val="bg1">
              <a:lumMod val="85000"/>
              <a:alpha val="90376"/>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2299" name="正方形/長方形 12298">
            <a:extLst>
              <a:ext uri="{FF2B5EF4-FFF2-40B4-BE49-F238E27FC236}">
                <a16:creationId xmlns:a16="http://schemas.microsoft.com/office/drawing/2014/main" id="{870335C3-7220-480A-0605-2C441BEFAB31}"/>
              </a:ext>
            </a:extLst>
          </p:cNvPr>
          <p:cNvSpPr/>
          <p:nvPr/>
        </p:nvSpPr>
        <p:spPr>
          <a:xfrm>
            <a:off x="8522622" y="4101898"/>
            <a:ext cx="563176" cy="1685943"/>
          </a:xfrm>
          <a:prstGeom prst="rect">
            <a:avLst/>
          </a:prstGeom>
          <a:solidFill>
            <a:schemeClr val="bg1">
              <a:lumMod val="85000"/>
              <a:alpha val="89754"/>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2300" name="正方形/長方形 12299">
            <a:extLst>
              <a:ext uri="{FF2B5EF4-FFF2-40B4-BE49-F238E27FC236}">
                <a16:creationId xmlns:a16="http://schemas.microsoft.com/office/drawing/2014/main" id="{5CE7D329-DC7A-DB50-9335-E9CDCD13BD95}"/>
              </a:ext>
            </a:extLst>
          </p:cNvPr>
          <p:cNvSpPr/>
          <p:nvPr/>
        </p:nvSpPr>
        <p:spPr>
          <a:xfrm>
            <a:off x="7075104" y="1910590"/>
            <a:ext cx="2207656" cy="430887"/>
          </a:xfrm>
          <a:prstGeom prst="rect">
            <a:avLst/>
          </a:prstGeom>
        </p:spPr>
        <p:txBody>
          <a:bodyPr wrap="none">
            <a:spAutoFit/>
          </a:bodyPr>
          <a:lstStyle/>
          <a:p>
            <a:r>
              <a:rPr lang="ja-JP" altLang="en-US" sz="1100">
                <a:latin typeface="+mn-ea"/>
              </a:rPr>
              <a:t>■メディア内</a:t>
            </a:r>
            <a:endParaRPr lang="en-US" altLang="ja-JP" sz="1100" dirty="0">
              <a:latin typeface="+mn-ea"/>
            </a:endParaRPr>
          </a:p>
          <a:p>
            <a:r>
              <a:rPr lang="ja-JP" altLang="en-US" sz="1100">
                <a:latin typeface="+mn-ea"/>
              </a:rPr>
              <a:t>スポンサードコンテンツ</a:t>
            </a:r>
            <a:r>
              <a:rPr lang="en-US" altLang="ja-JP" sz="1100" dirty="0">
                <a:latin typeface="+mn-ea"/>
              </a:rPr>
              <a:t> </a:t>
            </a:r>
            <a:r>
              <a:rPr lang="ja-JP" altLang="en-US" sz="1100">
                <a:latin typeface="+mn-ea"/>
              </a:rPr>
              <a:t>ライト</a:t>
            </a:r>
            <a:endParaRPr lang="en-US" altLang="ja-JP" sz="1100" dirty="0">
              <a:latin typeface="+mn-ea"/>
            </a:endParaRPr>
          </a:p>
        </p:txBody>
      </p:sp>
      <p:sp>
        <p:nvSpPr>
          <p:cNvPr id="12303" name="正方形/長方形 12302">
            <a:extLst>
              <a:ext uri="{FF2B5EF4-FFF2-40B4-BE49-F238E27FC236}">
                <a16:creationId xmlns:a16="http://schemas.microsoft.com/office/drawing/2014/main" id="{57845C3B-316E-A4EA-DDA0-7D183C342BD9}"/>
              </a:ext>
            </a:extLst>
          </p:cNvPr>
          <p:cNvSpPr/>
          <p:nvPr/>
        </p:nvSpPr>
        <p:spPr bwMode="auto">
          <a:xfrm>
            <a:off x="3557646" y="4159772"/>
            <a:ext cx="2373992" cy="772791"/>
          </a:xfrm>
          <a:prstGeom prst="rect">
            <a:avLst/>
          </a:prstGeom>
          <a:solidFill>
            <a:schemeClr val="bg1"/>
          </a:solidFill>
          <a:ln w="3175" algn="ctr">
            <a:solidFill>
              <a:srgbClr val="D00216"/>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304" name="正方形/長方形 12303">
            <a:extLst>
              <a:ext uri="{FF2B5EF4-FFF2-40B4-BE49-F238E27FC236}">
                <a16:creationId xmlns:a16="http://schemas.microsoft.com/office/drawing/2014/main" id="{9975BDD4-2F0F-4D19-52FB-19C7024A080A}"/>
              </a:ext>
            </a:extLst>
          </p:cNvPr>
          <p:cNvSpPr/>
          <p:nvPr/>
        </p:nvSpPr>
        <p:spPr>
          <a:xfrm>
            <a:off x="3872577" y="3845207"/>
            <a:ext cx="1261884" cy="276999"/>
          </a:xfrm>
          <a:prstGeom prst="rect">
            <a:avLst/>
          </a:prstGeom>
        </p:spPr>
        <p:txBody>
          <a:bodyPr wrap="none">
            <a:spAutoFit/>
          </a:bodyPr>
          <a:lstStyle/>
          <a:p>
            <a:r>
              <a:rPr lang="ja-JP" altLang="en-US" sz="1200" b="1">
                <a:solidFill>
                  <a:schemeClr val="bg1"/>
                </a:solidFill>
                <a:latin typeface="+mn-ea"/>
              </a:rPr>
              <a:t>協賛メニュー④</a:t>
            </a:r>
          </a:p>
        </p:txBody>
      </p:sp>
      <p:sp>
        <p:nvSpPr>
          <p:cNvPr id="12305" name="正方形/長方形 12304">
            <a:extLst>
              <a:ext uri="{FF2B5EF4-FFF2-40B4-BE49-F238E27FC236}">
                <a16:creationId xmlns:a16="http://schemas.microsoft.com/office/drawing/2014/main" id="{E0177165-DAEA-EEAB-E4A7-AF396BDD9ED9}"/>
              </a:ext>
            </a:extLst>
          </p:cNvPr>
          <p:cNvSpPr/>
          <p:nvPr/>
        </p:nvSpPr>
        <p:spPr>
          <a:xfrm>
            <a:off x="3441601" y="3463985"/>
            <a:ext cx="2882456" cy="5451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dirty="0">
                <a:solidFill>
                  <a:schemeClr val="tx1"/>
                </a:solidFill>
                <a:latin typeface="+mn-ea"/>
              </a:rPr>
              <a:t>※</a:t>
            </a:r>
            <a:r>
              <a:rPr kumimoji="1" lang="ja-JP" altLang="en-US" sz="1100">
                <a:solidFill>
                  <a:schemeClr val="tx1"/>
                </a:solidFill>
                <a:latin typeface="+mn-ea"/>
              </a:rPr>
              <a:t>編集誘導</a:t>
            </a:r>
            <a:r>
              <a:rPr lang="en-US" altLang="ja-JP" sz="1100" dirty="0">
                <a:solidFill>
                  <a:schemeClr val="tx1"/>
                </a:solidFill>
                <a:latin typeface="+mn-ea"/>
              </a:rPr>
              <a:t>①②</a:t>
            </a:r>
            <a:r>
              <a:rPr lang="ja-JP" altLang="en-US" sz="1100">
                <a:solidFill>
                  <a:schemeClr val="tx1"/>
                </a:solidFill>
                <a:latin typeface="+mn-ea"/>
              </a:rPr>
              <a:t>は</a:t>
            </a:r>
            <a:r>
              <a:rPr kumimoji="1" lang="ja-JP" altLang="en-US" sz="1100">
                <a:solidFill>
                  <a:schemeClr val="tx1"/>
                </a:solidFill>
                <a:latin typeface="+mn-ea"/>
              </a:rPr>
              <a:t>スマートフォン（</a:t>
            </a:r>
            <a:r>
              <a:rPr kumimoji="1" lang="en-US" altLang="ja-JP" sz="1100" dirty="0">
                <a:solidFill>
                  <a:schemeClr val="tx1"/>
                </a:solidFill>
                <a:latin typeface="+mn-ea"/>
              </a:rPr>
              <a:t>SP</a:t>
            </a:r>
            <a:r>
              <a:rPr kumimoji="1" lang="ja-JP" altLang="en-US" sz="1100">
                <a:solidFill>
                  <a:schemeClr val="tx1"/>
                </a:solidFill>
                <a:latin typeface="+mn-ea"/>
              </a:rPr>
              <a:t>）版からも誘導がございます。</a:t>
            </a:r>
          </a:p>
        </p:txBody>
      </p:sp>
      <p:sp>
        <p:nvSpPr>
          <p:cNvPr id="12306" name="正方形/長方形 12305">
            <a:extLst>
              <a:ext uri="{FF2B5EF4-FFF2-40B4-BE49-F238E27FC236}">
                <a16:creationId xmlns:a16="http://schemas.microsoft.com/office/drawing/2014/main" id="{B4D51600-E6C2-FDD4-C165-41D28C4EF35B}"/>
              </a:ext>
            </a:extLst>
          </p:cNvPr>
          <p:cNvSpPr/>
          <p:nvPr/>
        </p:nvSpPr>
        <p:spPr>
          <a:xfrm>
            <a:off x="3575625" y="4040278"/>
            <a:ext cx="889987" cy="261610"/>
          </a:xfrm>
          <a:prstGeom prst="rect">
            <a:avLst/>
          </a:prstGeom>
        </p:spPr>
        <p:txBody>
          <a:bodyPr wrap="none">
            <a:spAutoFit/>
          </a:bodyPr>
          <a:lstStyle/>
          <a:p>
            <a:r>
              <a:rPr lang="ja-JP" altLang="en-US" sz="1100" b="1">
                <a:solidFill>
                  <a:schemeClr val="bg1"/>
                </a:solidFill>
                <a:latin typeface="+mn-ea"/>
              </a:rPr>
              <a:t>編集誘導②</a:t>
            </a:r>
          </a:p>
        </p:txBody>
      </p:sp>
      <p:sp>
        <p:nvSpPr>
          <p:cNvPr id="12307" name="正方形/長方形 12306">
            <a:extLst>
              <a:ext uri="{FF2B5EF4-FFF2-40B4-BE49-F238E27FC236}">
                <a16:creationId xmlns:a16="http://schemas.microsoft.com/office/drawing/2014/main" id="{EC89DC0E-F5CE-524B-66CD-89CE3056465D}"/>
              </a:ext>
            </a:extLst>
          </p:cNvPr>
          <p:cNvSpPr/>
          <p:nvPr/>
        </p:nvSpPr>
        <p:spPr>
          <a:xfrm>
            <a:off x="3587091" y="4169189"/>
            <a:ext cx="2000869" cy="823302"/>
          </a:xfrm>
          <a:prstGeom prst="rect">
            <a:avLst/>
          </a:prstGeom>
        </p:spPr>
        <p:txBody>
          <a:bodyPr wrap="none">
            <a:spAutoFit/>
          </a:bodyPr>
          <a:lstStyle/>
          <a:p>
            <a:r>
              <a:rPr lang="ja-JP" altLang="en-US" sz="1050">
                <a:latin typeface="+mn-ea"/>
              </a:rPr>
              <a:t>中面（記事ページ）</a:t>
            </a:r>
            <a:endParaRPr lang="en-US" altLang="ja-JP" sz="1050" dirty="0">
              <a:latin typeface="+mn-ea"/>
            </a:endParaRPr>
          </a:p>
          <a:p>
            <a:r>
              <a:rPr lang="en-US" altLang="ja-JP" sz="1050" dirty="0">
                <a:latin typeface="+mn-ea"/>
              </a:rPr>
              <a:t>PC</a:t>
            </a:r>
            <a:r>
              <a:rPr lang="ja-JP" altLang="en-US" sz="1050">
                <a:latin typeface="+mn-ea"/>
              </a:rPr>
              <a:t>はページ上部、</a:t>
            </a:r>
            <a:r>
              <a:rPr lang="en-US" altLang="ja-JP" sz="1050" dirty="0">
                <a:latin typeface="+mn-ea"/>
              </a:rPr>
              <a:t>SP</a:t>
            </a:r>
            <a:r>
              <a:rPr lang="ja-JP" altLang="en-US" sz="1050">
                <a:latin typeface="+mn-ea"/>
              </a:rPr>
              <a:t>は記事下</a:t>
            </a:r>
            <a:endParaRPr lang="en-US" altLang="ja-JP" sz="1050" dirty="0">
              <a:latin typeface="+mn-ea"/>
            </a:endParaRPr>
          </a:p>
          <a:p>
            <a:r>
              <a:rPr lang="ja-JP" altLang="en-US" sz="1050">
                <a:latin typeface="+mn-ea"/>
              </a:rPr>
              <a:t>：</a:t>
            </a:r>
            <a:r>
              <a:rPr lang="en-US" altLang="ja-JP" sz="1050" dirty="0">
                <a:latin typeface="+mn-ea"/>
              </a:rPr>
              <a:t>1</a:t>
            </a:r>
            <a:r>
              <a:rPr lang="ja-JP" altLang="en-US" sz="1050">
                <a:latin typeface="+mn-ea"/>
              </a:rPr>
              <a:t>ヶ月</a:t>
            </a:r>
            <a:endParaRPr lang="en-US" altLang="ja-JP" sz="1050" dirty="0">
              <a:latin typeface="+mn-ea"/>
            </a:endParaRPr>
          </a:p>
          <a:p>
            <a:r>
              <a:rPr lang="en-US" altLang="ja-JP" sz="800" dirty="0">
                <a:latin typeface="+mn-ea"/>
              </a:rPr>
              <a:t>※</a:t>
            </a:r>
            <a:r>
              <a:rPr lang="ja-JP" altLang="en-US" sz="800">
                <a:latin typeface="+mn-ea"/>
              </a:rPr>
              <a:t>同期間に複数社がご協賛の場合、</a:t>
            </a:r>
            <a:endParaRPr lang="en-US" altLang="ja-JP" sz="800" dirty="0">
              <a:latin typeface="+mn-ea"/>
            </a:endParaRPr>
          </a:p>
          <a:p>
            <a:r>
              <a:rPr lang="ja-JP" altLang="en-US" sz="800">
                <a:latin typeface="+mn-ea"/>
              </a:rPr>
              <a:t>複数枠でローテーション掲載</a:t>
            </a:r>
            <a:endParaRPr lang="en-US" altLang="ja-JP" sz="800" dirty="0">
              <a:latin typeface="+mn-ea"/>
            </a:endParaRPr>
          </a:p>
        </p:txBody>
      </p:sp>
      <p:sp>
        <p:nvSpPr>
          <p:cNvPr id="12310" name="正方形/長方形 12309">
            <a:extLst>
              <a:ext uri="{FF2B5EF4-FFF2-40B4-BE49-F238E27FC236}">
                <a16:creationId xmlns:a16="http://schemas.microsoft.com/office/drawing/2014/main" id="{9181C5C8-7FF6-174B-16FB-EB360EA9B805}"/>
              </a:ext>
            </a:extLst>
          </p:cNvPr>
          <p:cNvSpPr/>
          <p:nvPr/>
        </p:nvSpPr>
        <p:spPr bwMode="auto">
          <a:xfrm>
            <a:off x="3560475" y="3949315"/>
            <a:ext cx="2397171" cy="256389"/>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311" name="正方形/長方形 12310">
            <a:extLst>
              <a:ext uri="{FF2B5EF4-FFF2-40B4-BE49-F238E27FC236}">
                <a16:creationId xmlns:a16="http://schemas.microsoft.com/office/drawing/2014/main" id="{632B0E10-5267-F8BD-08B4-3CFFA7734439}"/>
              </a:ext>
            </a:extLst>
          </p:cNvPr>
          <p:cNvSpPr/>
          <p:nvPr/>
        </p:nvSpPr>
        <p:spPr>
          <a:xfrm>
            <a:off x="3585713" y="3949275"/>
            <a:ext cx="889987" cy="261610"/>
          </a:xfrm>
          <a:prstGeom prst="rect">
            <a:avLst/>
          </a:prstGeom>
        </p:spPr>
        <p:txBody>
          <a:bodyPr wrap="none">
            <a:spAutoFit/>
          </a:bodyPr>
          <a:lstStyle/>
          <a:p>
            <a:r>
              <a:rPr lang="ja-JP" altLang="en-US" sz="1100" b="1">
                <a:solidFill>
                  <a:schemeClr val="bg1"/>
                </a:solidFill>
                <a:latin typeface="+mn-ea"/>
              </a:rPr>
              <a:t>編集誘導</a:t>
            </a:r>
            <a:r>
              <a:rPr lang="en-US" altLang="ja-JP" sz="1100" b="1" dirty="0">
                <a:solidFill>
                  <a:schemeClr val="bg1"/>
                </a:solidFill>
                <a:latin typeface="+mn-ea"/>
              </a:rPr>
              <a:t>②</a:t>
            </a:r>
            <a:endParaRPr lang="ja-JP" altLang="en-US" sz="1100" b="1">
              <a:solidFill>
                <a:schemeClr val="bg1"/>
              </a:solidFill>
              <a:latin typeface="+mn-ea"/>
            </a:endParaRPr>
          </a:p>
        </p:txBody>
      </p:sp>
      <p:sp>
        <p:nvSpPr>
          <p:cNvPr id="12316" name="正方形/長方形 12315">
            <a:extLst>
              <a:ext uri="{FF2B5EF4-FFF2-40B4-BE49-F238E27FC236}">
                <a16:creationId xmlns:a16="http://schemas.microsoft.com/office/drawing/2014/main" id="{0A33F687-1883-CABD-1AF2-425BAB044F50}"/>
              </a:ext>
            </a:extLst>
          </p:cNvPr>
          <p:cNvSpPr/>
          <p:nvPr/>
        </p:nvSpPr>
        <p:spPr>
          <a:xfrm>
            <a:off x="1183792" y="6189490"/>
            <a:ext cx="10838047" cy="54382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700"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金額は全て値引きはありません。本商品</a:t>
            </a:r>
            <a:r>
              <a:rPr lang="ja-JP" altLang="en-US" sz="700" dirty="0">
                <a:solidFill>
                  <a:schemeClr val="tx1"/>
                </a:solidFill>
                <a:latin typeface="Meiryo" panose="020B0604030504040204" pitchFamily="34" charset="-128"/>
                <a:ea typeface="Meiryo" panose="020B0604030504040204" pitchFamily="34" charset="-128"/>
              </a:rPr>
              <a:t>は代理店様経由で広告を運用しているお客様のみに提供して</a:t>
            </a:r>
            <a:r>
              <a:rPr lang="ja-JP" altLang="en-US" sz="700">
                <a:solidFill>
                  <a:schemeClr val="tx1"/>
                </a:solidFill>
                <a:latin typeface="Meiryo" panose="020B0604030504040204" pitchFamily="34" charset="-128"/>
                <a:ea typeface="Meiryo" panose="020B0604030504040204" pitchFamily="34" charset="-128"/>
              </a:rPr>
              <a:t>おります。</a:t>
            </a:r>
            <a:endParaRPr lang="en-US" altLang="ja-JP" sz="700" dirty="0">
              <a:solidFill>
                <a:schemeClr val="tx1"/>
              </a:solidFill>
              <a:latin typeface="Meiryo" panose="020B0604030504040204" pitchFamily="34" charset="-128"/>
              <a:ea typeface="Meiryo" panose="020B0604030504040204" pitchFamily="34" charset="-128"/>
            </a:endParaRPr>
          </a:p>
          <a:p>
            <a:r>
              <a:rPr lang="ja-JP" altLang="en-US" sz="700">
                <a:solidFill>
                  <a:schemeClr val="tx1"/>
                </a:solidFill>
                <a:latin typeface="Meiryo" panose="020B0604030504040204" pitchFamily="34" charset="-128"/>
                <a:ea typeface="Meiryo" panose="020B0604030504040204" pitchFamily="34" charset="-128"/>
              </a:rPr>
              <a:t>　ご提案</a:t>
            </a:r>
            <a:r>
              <a:rPr lang="ja-JP" altLang="en-US" sz="700" dirty="0">
                <a:solidFill>
                  <a:schemeClr val="tx1"/>
                </a:solidFill>
                <a:latin typeface="Meiryo" panose="020B0604030504040204" pitchFamily="34" charset="-128"/>
                <a:ea typeface="Meiryo" panose="020B0604030504040204" pitchFamily="34" charset="-128"/>
              </a:rPr>
              <a:t>によっては、代理店様において管理費用などの追加費用が生じる場合もありますので、料金およびお申し込み方法の詳細につきましては代理店様へお問い合わせ</a:t>
            </a:r>
            <a:r>
              <a:rPr lang="ja-JP" altLang="en-US" sz="700">
                <a:solidFill>
                  <a:schemeClr val="tx1"/>
                </a:solidFill>
                <a:latin typeface="Meiryo" panose="020B0604030504040204" pitchFamily="34" charset="-128"/>
                <a:ea typeface="Meiryo" panose="020B0604030504040204" pitchFamily="34" charset="-128"/>
              </a:rPr>
              <a:t>ください。</a:t>
            </a:r>
            <a:endParaRPr lang="en-US" altLang="ja-JP" sz="700" dirty="0">
              <a:solidFill>
                <a:schemeClr val="tx1"/>
              </a:solidFill>
              <a:latin typeface="Meiryo" panose="020B0604030504040204" pitchFamily="34" charset="-128"/>
              <a:ea typeface="Meiryo" panose="020B0604030504040204" pitchFamily="34" charset="-128"/>
            </a:endParaRPr>
          </a:p>
          <a:p>
            <a:r>
              <a:rPr lang="en-US" altLang="ja-JP" sz="700"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編集</a:t>
            </a:r>
            <a:r>
              <a:rPr lang="ja-JP" altLang="en-US" sz="700" i="1">
                <a:solidFill>
                  <a:schemeClr val="tx1"/>
                </a:solidFill>
                <a:latin typeface="Meiryo" panose="020B0604030504040204" pitchFamily="34" charset="-128"/>
                <a:ea typeface="Meiryo" panose="020B0604030504040204" pitchFamily="34" charset="-128"/>
              </a:rPr>
              <a:t>誘導、スポンサードコンテンツとも</a:t>
            </a:r>
            <a:r>
              <a:rPr lang="ja-JP" altLang="en-US" sz="700">
                <a:solidFill>
                  <a:schemeClr val="tx1"/>
                </a:solidFill>
                <a:latin typeface="Meiryo" panose="020B0604030504040204" pitchFamily="34" charset="-128"/>
                <a:ea typeface="Meiryo" panose="020B0604030504040204" pitchFamily="34" charset="-128"/>
              </a:rPr>
              <a:t>「提供：協賛社名」等のクレジットが入ります。また、期間中の内容変更・更新は不可となります。</a:t>
            </a:r>
            <a:endParaRPr lang="en-US" altLang="ja-JP" sz="700" dirty="0">
              <a:solidFill>
                <a:schemeClr val="tx1"/>
              </a:solidFill>
              <a:latin typeface="Meiryo" panose="020B0604030504040204" pitchFamily="34" charset="-128"/>
              <a:ea typeface="Meiryo" panose="020B0604030504040204" pitchFamily="34" charset="-128"/>
            </a:endParaRPr>
          </a:p>
          <a:p>
            <a:r>
              <a:rPr lang="en-US" altLang="ja-JP" sz="700" i="1"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編集誘導①、②は原則として掲載開始日の</a:t>
            </a:r>
            <a:r>
              <a:rPr lang="en-US" altLang="ja-JP" sz="700" dirty="0">
                <a:solidFill>
                  <a:schemeClr val="tx1"/>
                </a:solidFill>
                <a:latin typeface="Meiryo" panose="020B0604030504040204" pitchFamily="34" charset="-128"/>
                <a:ea typeface="Meiryo" panose="020B0604030504040204" pitchFamily="34" charset="-128"/>
              </a:rPr>
              <a:t>AM10</a:t>
            </a:r>
            <a:r>
              <a:rPr lang="ja-JP" altLang="en-US" sz="700">
                <a:solidFill>
                  <a:schemeClr val="tx1"/>
                </a:solidFill>
                <a:latin typeface="Meiryo" panose="020B0604030504040204" pitchFamily="34" charset="-128"/>
                <a:ea typeface="Meiryo" panose="020B0604030504040204" pitchFamily="34" charset="-128"/>
              </a:rPr>
              <a:t>時頃から、掲載終了日翌日の</a:t>
            </a:r>
            <a:r>
              <a:rPr lang="en-US" altLang="ja-JP" sz="700" dirty="0">
                <a:solidFill>
                  <a:schemeClr val="tx1"/>
                </a:solidFill>
                <a:latin typeface="Meiryo" panose="020B0604030504040204" pitchFamily="34" charset="-128"/>
                <a:ea typeface="Meiryo" panose="020B0604030504040204" pitchFamily="34" charset="-128"/>
              </a:rPr>
              <a:t>AM10</a:t>
            </a:r>
            <a:r>
              <a:rPr lang="ja-JP" altLang="en-US" sz="700">
                <a:solidFill>
                  <a:schemeClr val="tx1"/>
                </a:solidFill>
                <a:latin typeface="Meiryo" panose="020B0604030504040204" pitchFamily="34" charset="-128"/>
                <a:ea typeface="Meiryo" panose="020B0604030504040204" pitchFamily="34" charset="-128"/>
              </a:rPr>
              <a:t>時頃までの掲載となります</a:t>
            </a:r>
            <a:endParaRPr lang="en-US" altLang="ja-JP" sz="700" dirty="0">
              <a:solidFill>
                <a:schemeClr val="tx1"/>
              </a:solidFill>
              <a:latin typeface="Meiryo" panose="020B0604030504040204" pitchFamily="34" charset="-128"/>
              <a:ea typeface="Meiryo" panose="020B0604030504040204" pitchFamily="34" charset="-128"/>
            </a:endParaRPr>
          </a:p>
          <a:p>
            <a:r>
              <a:rPr lang="en-US" altLang="ja-JP" sz="700"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編集誘導の位置や仕様は予告なく変更させていただく場合があります</a:t>
            </a:r>
          </a:p>
        </p:txBody>
      </p:sp>
      <p:sp>
        <p:nvSpPr>
          <p:cNvPr id="12318" name="正方形/長方形 12317">
            <a:extLst>
              <a:ext uri="{FF2B5EF4-FFF2-40B4-BE49-F238E27FC236}">
                <a16:creationId xmlns:a16="http://schemas.microsoft.com/office/drawing/2014/main" id="{1CA299B3-ECE8-0F17-B47F-828C59EB7B67}"/>
              </a:ext>
            </a:extLst>
          </p:cNvPr>
          <p:cNvSpPr/>
          <p:nvPr/>
        </p:nvSpPr>
        <p:spPr bwMode="auto">
          <a:xfrm>
            <a:off x="3537561" y="1371656"/>
            <a:ext cx="2421575" cy="586451"/>
          </a:xfrm>
          <a:prstGeom prst="rect">
            <a:avLst/>
          </a:prstGeom>
          <a:solidFill>
            <a:schemeClr val="bg1"/>
          </a:solidFill>
          <a:ln w="3175" algn="ctr">
            <a:solidFill>
              <a:srgbClr val="D00216"/>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319" name="正方形/長方形 12318">
            <a:extLst>
              <a:ext uri="{FF2B5EF4-FFF2-40B4-BE49-F238E27FC236}">
                <a16:creationId xmlns:a16="http://schemas.microsoft.com/office/drawing/2014/main" id="{C6278622-3E69-4696-8D95-D60C70A6354F}"/>
              </a:ext>
            </a:extLst>
          </p:cNvPr>
          <p:cNvSpPr/>
          <p:nvPr/>
        </p:nvSpPr>
        <p:spPr>
          <a:xfrm>
            <a:off x="3537561" y="1446269"/>
            <a:ext cx="2438488" cy="415498"/>
          </a:xfrm>
          <a:prstGeom prst="rect">
            <a:avLst/>
          </a:prstGeom>
          <a:ln>
            <a:noFill/>
          </a:ln>
        </p:spPr>
        <p:txBody>
          <a:bodyPr wrap="none">
            <a:spAutoFit/>
          </a:bodyPr>
          <a:lstStyle/>
          <a:p>
            <a:r>
              <a:rPr lang="en-US" altLang="ja-JP" sz="1050" dirty="0">
                <a:latin typeface="+mn-ea"/>
                <a:cs typeface="Meiryo UI" pitchFamily="50" charset="-128"/>
              </a:rPr>
              <a:t>Yahoo!</a:t>
            </a:r>
            <a:r>
              <a:rPr lang="ja-JP" altLang="en-US" sz="1050" dirty="0">
                <a:latin typeface="+mn-ea"/>
                <a:cs typeface="Meiryo UI" pitchFamily="50" charset="-128"/>
              </a:rPr>
              <a:t>ディスプレイ広告</a:t>
            </a:r>
            <a:r>
              <a:rPr lang="en-US" altLang="ja-JP" sz="1050" dirty="0">
                <a:latin typeface="+mn-ea"/>
                <a:cs typeface="Meiryo UI" pitchFamily="50" charset="-128"/>
              </a:rPr>
              <a:t>/LINE</a:t>
            </a:r>
            <a:r>
              <a:rPr lang="ja-JP" altLang="en-US" sz="1050" dirty="0">
                <a:latin typeface="+mn-ea"/>
                <a:cs typeface="Meiryo UI" pitchFamily="50" charset="-128"/>
              </a:rPr>
              <a:t>広告</a:t>
            </a:r>
            <a:endParaRPr lang="en-US" altLang="ja-JP" sz="1050" dirty="0">
              <a:latin typeface="+mn-ea"/>
              <a:cs typeface="Meiryo UI" pitchFamily="50" charset="-128"/>
            </a:endParaRPr>
          </a:p>
          <a:p>
            <a:r>
              <a:rPr lang="ja-JP" altLang="en-US" sz="1050">
                <a:latin typeface="+mn-ea"/>
                <a:cs typeface="Meiryo UI" pitchFamily="50" charset="-128"/>
              </a:rPr>
              <a:t>商品</a:t>
            </a:r>
            <a:r>
              <a:rPr lang="ja-JP" altLang="en-US" sz="1050">
                <a:latin typeface="+mn-ea"/>
              </a:rPr>
              <a:t>を</a:t>
            </a:r>
            <a:r>
              <a:rPr lang="en-US" altLang="ja-JP" sz="1050" dirty="0">
                <a:latin typeface="+mn-ea"/>
              </a:rPr>
              <a:t>150</a:t>
            </a:r>
            <a:r>
              <a:rPr lang="ja-JP" altLang="en-US" sz="1050">
                <a:latin typeface="+mn-ea"/>
              </a:rPr>
              <a:t>万円</a:t>
            </a:r>
            <a:r>
              <a:rPr lang="en-US" altLang="ja-JP" sz="1050" dirty="0">
                <a:latin typeface="+mn-ea"/>
              </a:rPr>
              <a:t>(</a:t>
            </a:r>
            <a:r>
              <a:rPr lang="ja-JP" altLang="en-US" sz="1050">
                <a:latin typeface="+mn-ea"/>
              </a:rPr>
              <a:t>税別</a:t>
            </a:r>
            <a:r>
              <a:rPr lang="en-US" altLang="ja-JP" sz="1050" dirty="0">
                <a:latin typeface="+mn-ea"/>
              </a:rPr>
              <a:t>)〜</a:t>
            </a:r>
            <a:r>
              <a:rPr lang="ja-JP" altLang="en-US" sz="1050" dirty="0">
                <a:latin typeface="+mn-ea"/>
              </a:rPr>
              <a:t>分掲載</a:t>
            </a:r>
            <a:endParaRPr lang="en-US" altLang="ja-JP" sz="1050" dirty="0">
              <a:latin typeface="+mn-ea"/>
            </a:endParaRPr>
          </a:p>
        </p:txBody>
      </p:sp>
      <p:sp>
        <p:nvSpPr>
          <p:cNvPr id="12320" name="正方形/長方形 12319">
            <a:extLst>
              <a:ext uri="{FF2B5EF4-FFF2-40B4-BE49-F238E27FC236}">
                <a16:creationId xmlns:a16="http://schemas.microsoft.com/office/drawing/2014/main" id="{08F1E904-B52C-D51B-9EC0-8C5982B47101}"/>
              </a:ext>
            </a:extLst>
          </p:cNvPr>
          <p:cNvSpPr/>
          <p:nvPr/>
        </p:nvSpPr>
        <p:spPr bwMode="auto">
          <a:xfrm>
            <a:off x="3539786" y="1136148"/>
            <a:ext cx="2421575" cy="250841"/>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321" name="正方形/長方形 12320">
            <a:extLst>
              <a:ext uri="{FF2B5EF4-FFF2-40B4-BE49-F238E27FC236}">
                <a16:creationId xmlns:a16="http://schemas.microsoft.com/office/drawing/2014/main" id="{28287C7E-A6DE-1232-D378-DFD1CBB36855}"/>
              </a:ext>
            </a:extLst>
          </p:cNvPr>
          <p:cNvSpPr/>
          <p:nvPr/>
        </p:nvSpPr>
        <p:spPr>
          <a:xfrm>
            <a:off x="3545735" y="1163097"/>
            <a:ext cx="748923" cy="261610"/>
          </a:xfrm>
          <a:prstGeom prst="rect">
            <a:avLst/>
          </a:prstGeom>
        </p:spPr>
        <p:txBody>
          <a:bodyPr wrap="none">
            <a:spAutoFit/>
          </a:bodyPr>
          <a:lstStyle/>
          <a:p>
            <a:r>
              <a:rPr lang="ja-JP" altLang="en-US" sz="1100" b="1">
                <a:solidFill>
                  <a:schemeClr val="bg1"/>
                </a:solidFill>
                <a:latin typeface="+mn-ea"/>
              </a:rPr>
              <a:t>広告誘導</a:t>
            </a:r>
          </a:p>
        </p:txBody>
      </p:sp>
    </p:spTree>
    <p:extLst>
      <p:ext uri="{BB962C8B-B14F-4D97-AF65-F5344CB8AC3E}">
        <p14:creationId xmlns:p14="http://schemas.microsoft.com/office/powerpoint/2010/main" val="26746075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638E01-C293-CA91-FD18-AC6145B760FB}"/>
            </a:ext>
          </a:extLst>
        </p:cNvPr>
        <p:cNvGrpSpPr/>
        <p:nvPr/>
      </p:nvGrpSpPr>
      <p:grpSpPr>
        <a:xfrm>
          <a:off x="0" y="0"/>
          <a:ext cx="0" cy="0"/>
          <a:chOff x="0" y="0"/>
          <a:chExt cx="0" cy="0"/>
        </a:xfrm>
      </p:grpSpPr>
      <p:sp>
        <p:nvSpPr>
          <p:cNvPr id="12290" name="タイトル 1">
            <a:extLst>
              <a:ext uri="{FF2B5EF4-FFF2-40B4-BE49-F238E27FC236}">
                <a16:creationId xmlns:a16="http://schemas.microsoft.com/office/drawing/2014/main" id="{F6189404-8389-FE2F-4632-4CA3451710B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(3)</a:t>
            </a:r>
            <a:r>
              <a:rPr lang="ja-JP" altLang="en-US">
                <a:latin typeface="メイリオ" panose="020B0604030504040204" pitchFamily="34" charset="-128"/>
                <a:ea typeface="メイリオ" panose="020B0604030504040204" pitchFamily="34" charset="-128"/>
              </a:rPr>
              <a:t>スポンサードコンテンツ</a:t>
            </a:r>
            <a:r>
              <a:rPr lang="en-US" altLang="ja-JP" dirty="0">
                <a:latin typeface="メイリオ" panose="020B0604030504040204" pitchFamily="34" charset="-128"/>
                <a:ea typeface="メイリオ" panose="020B0604030504040204" pitchFamily="34" charset="-128"/>
              </a:rPr>
              <a:t> PR</a:t>
            </a:r>
            <a:r>
              <a:rPr lang="ja-JP" altLang="en-US">
                <a:latin typeface="メイリオ" panose="020B0604030504040204" pitchFamily="34" charset="-128"/>
                <a:ea typeface="メイリオ" panose="020B0604030504040204" pitchFamily="34" charset="-128"/>
              </a:rPr>
              <a:t>　全体概要</a:t>
            </a:r>
          </a:p>
        </p:txBody>
      </p:sp>
      <p:graphicFrame>
        <p:nvGraphicFramePr>
          <p:cNvPr id="2" name="表 1">
            <a:extLst>
              <a:ext uri="{FF2B5EF4-FFF2-40B4-BE49-F238E27FC236}">
                <a16:creationId xmlns:a16="http://schemas.microsoft.com/office/drawing/2014/main" id="{42308666-66D8-2B22-8A4F-3086C891D633}"/>
              </a:ext>
            </a:extLst>
          </p:cNvPr>
          <p:cNvGraphicFramePr>
            <a:graphicFrameLocks noGrp="1"/>
          </p:cNvGraphicFramePr>
          <p:nvPr>
            <p:extLst>
              <p:ext uri="{D42A27DB-BD31-4B8C-83A1-F6EECF244321}">
                <p14:modId xmlns:p14="http://schemas.microsoft.com/office/powerpoint/2010/main" val="709166009"/>
              </p:ext>
            </p:extLst>
          </p:nvPr>
        </p:nvGraphicFramePr>
        <p:xfrm>
          <a:off x="584926" y="1141063"/>
          <a:ext cx="11305256" cy="5493717"/>
        </p:xfrm>
        <a:graphic>
          <a:graphicData uri="http://schemas.openxmlformats.org/drawingml/2006/table">
            <a:tbl>
              <a:tblPr firstRow="1" bandRow="1"/>
              <a:tblGrid>
                <a:gridCol w="1667988">
                  <a:extLst>
                    <a:ext uri="{9D8B030D-6E8A-4147-A177-3AD203B41FA5}">
                      <a16:colId xmlns:a16="http://schemas.microsoft.com/office/drawing/2014/main" val="20000"/>
                    </a:ext>
                  </a:extLst>
                </a:gridCol>
                <a:gridCol w="9637268">
                  <a:extLst>
                    <a:ext uri="{9D8B030D-6E8A-4147-A177-3AD203B41FA5}">
                      <a16:colId xmlns:a16="http://schemas.microsoft.com/office/drawing/2014/main" val="20001"/>
                    </a:ext>
                  </a:extLst>
                </a:gridCol>
              </a:tblGrid>
              <a:tr h="56858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タイアップへの</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誘導枠</a:t>
                      </a:r>
                      <a:endParaRPr kumimoji="1" lang="en-US" altLang="ja-JP" sz="110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200" kern="1200">
                          <a:solidFill>
                            <a:schemeClr val="tx1"/>
                          </a:solidFill>
                          <a:latin typeface="+mn-ea"/>
                          <a:ea typeface="メイリオ"/>
                          <a:cs typeface="メイリオ" panose="020B0604030504040204" pitchFamily="50" charset="-128"/>
                        </a:rPr>
                        <a:t>・</a:t>
                      </a:r>
                      <a:r>
                        <a:rPr kumimoji="1" lang="en" altLang="ja-JP" sz="1100" b="0" i="0" kern="1200" dirty="0">
                          <a:solidFill>
                            <a:schemeClr val="tx1"/>
                          </a:solidFill>
                          <a:effectLst/>
                          <a:latin typeface="+mn-ea"/>
                          <a:ea typeface="メイリオ"/>
                          <a:cs typeface="+mn-cs"/>
                        </a:rPr>
                        <a:t>Yahoo!</a:t>
                      </a:r>
                      <a:r>
                        <a:rPr kumimoji="1" lang="ja-JP" altLang="en-US" sz="1100" b="0" i="0" kern="1200">
                          <a:solidFill>
                            <a:schemeClr val="tx1"/>
                          </a:solidFill>
                          <a:effectLst/>
                          <a:latin typeface="+mn-ea"/>
                          <a:ea typeface="メイリオ"/>
                          <a:cs typeface="+mn-cs"/>
                        </a:rPr>
                        <a:t>広告（予約型／運用型）、</a:t>
                      </a:r>
                      <a:r>
                        <a:rPr kumimoji="1" lang="en" altLang="ja-JP" sz="1100" b="0" i="0" kern="1200" dirty="0">
                          <a:solidFill>
                            <a:schemeClr val="tx1"/>
                          </a:solidFill>
                          <a:effectLst/>
                          <a:latin typeface="+mn-ea"/>
                          <a:ea typeface="メイリオ"/>
                          <a:cs typeface="+mn-cs"/>
                        </a:rPr>
                        <a:t>LINE</a:t>
                      </a:r>
                      <a:r>
                        <a:rPr kumimoji="1" lang="ja-JP" altLang="en-US" sz="1100" b="0" i="0" kern="1200">
                          <a:solidFill>
                            <a:schemeClr val="tx1"/>
                          </a:solidFill>
                          <a:effectLst/>
                          <a:latin typeface="+mn-ea"/>
                          <a:ea typeface="メイリオ"/>
                          <a:cs typeface="+mn-cs"/>
                        </a:rPr>
                        <a:t>の広告商品（</a:t>
                      </a:r>
                      <a:r>
                        <a:rPr kumimoji="1" lang="en" altLang="ja-JP" sz="1100" b="0" i="0" kern="1200" dirty="0">
                          <a:solidFill>
                            <a:schemeClr val="tx1"/>
                          </a:solidFill>
                          <a:effectLst/>
                          <a:latin typeface="+mn-ea"/>
                          <a:ea typeface="メイリオ"/>
                          <a:cs typeface="+mn-cs"/>
                        </a:rPr>
                        <a:t>LINE</a:t>
                      </a:r>
                      <a:r>
                        <a:rPr kumimoji="1" lang="ja-JP" altLang="en-US" sz="1100" b="0" i="0" kern="1200">
                          <a:solidFill>
                            <a:schemeClr val="tx1"/>
                          </a:solidFill>
                          <a:effectLst/>
                          <a:latin typeface="+mn-ea"/>
                          <a:ea typeface="メイリオ"/>
                          <a:cs typeface="+mn-cs"/>
                        </a:rPr>
                        <a:t>広告、</a:t>
                      </a:r>
                      <a:r>
                        <a:rPr kumimoji="1" lang="en" altLang="ja-JP" sz="1100" b="0" i="0" kern="1200" dirty="0">
                          <a:solidFill>
                            <a:schemeClr val="tx1"/>
                          </a:solidFill>
                          <a:effectLst/>
                          <a:latin typeface="+mn-ea"/>
                          <a:ea typeface="メイリオ"/>
                          <a:cs typeface="+mn-cs"/>
                        </a:rPr>
                        <a:t>Talk Head View</a:t>
                      </a:r>
                      <a:r>
                        <a:rPr kumimoji="1" lang="ja-JP" altLang="en" sz="1100" b="0" i="0" kern="1200">
                          <a:solidFill>
                            <a:schemeClr val="tx1"/>
                          </a:solidFill>
                          <a:effectLst/>
                          <a:latin typeface="+mn-ea"/>
                          <a:ea typeface="メイリオ"/>
                          <a:cs typeface="+mn-cs"/>
                        </a:rPr>
                        <a:t>、</a:t>
                      </a:r>
                      <a:r>
                        <a:rPr kumimoji="1" lang="en" altLang="ja-JP" sz="1100" b="0" i="0" kern="1200" dirty="0">
                          <a:solidFill>
                            <a:schemeClr val="tx1"/>
                          </a:solidFill>
                          <a:effectLst/>
                          <a:latin typeface="+mn-ea"/>
                          <a:ea typeface="メイリオ"/>
                          <a:cs typeface="+mn-cs"/>
                        </a:rPr>
                        <a:t>NEWS TOP AD</a:t>
                      </a:r>
                      <a:r>
                        <a:rPr kumimoji="1" lang="ja-JP" altLang="en" sz="1100" b="0" i="0" kern="1200">
                          <a:solidFill>
                            <a:schemeClr val="tx1"/>
                          </a:solidFill>
                          <a:effectLst/>
                          <a:latin typeface="+mn-ea"/>
                          <a:ea typeface="メイリオ"/>
                          <a:cs typeface="+mn-cs"/>
                        </a:rPr>
                        <a:t>）</a:t>
                      </a:r>
                      <a:r>
                        <a:rPr kumimoji="1" lang="ja-JP" altLang="en-US" sz="1100" b="0" i="0" kern="1200">
                          <a:solidFill>
                            <a:schemeClr val="tx1"/>
                          </a:solidFill>
                          <a:effectLst/>
                          <a:latin typeface="+mn-ea"/>
                          <a:ea typeface="メイリオ"/>
                          <a:cs typeface="+mn-cs"/>
                        </a:rPr>
                        <a:t>から自由選択</a:t>
                      </a:r>
                      <a:endParaRPr kumimoji="1" lang="en-US" altLang="ja-JP" sz="1100" b="0" i="0" kern="1200">
                        <a:solidFill>
                          <a:schemeClr val="tx1"/>
                        </a:solidFill>
                        <a:effectLst/>
                        <a:latin typeface="+mn-ea"/>
                        <a:ea typeface="メイリオ"/>
                        <a:cs typeface="+mn-cs"/>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lang="ja-JP" altLang="en-US" sz="1050" b="0" i="0" u="none" strike="noStrike" dirty="0">
                          <a:solidFill>
                            <a:schemeClr val="tx1"/>
                          </a:solidFill>
                          <a:latin typeface="+mn-ea"/>
                          <a:ea typeface="+mn-ea"/>
                          <a:cs typeface="Meiryo UI" pitchFamily="50" charset="-128"/>
                        </a:rPr>
                        <a:t>　</a:t>
                      </a:r>
                      <a:r>
                        <a:rPr lang="en-US" altLang="ja-JP" sz="1050" b="0" i="0" u="none" strike="noStrike" dirty="0">
                          <a:solidFill>
                            <a:schemeClr val="tx1"/>
                          </a:solidFill>
                          <a:latin typeface="+mn-ea"/>
                          <a:ea typeface="+mn-ea"/>
                          <a:cs typeface="Meiryo UI" pitchFamily="50" charset="-128"/>
                        </a:rPr>
                        <a:t>※</a:t>
                      </a:r>
                      <a:r>
                        <a:rPr lang="ja-JP" altLang="en-US" sz="1050" b="0" i="0" u="none" strike="noStrike" dirty="0">
                          <a:solidFill>
                            <a:schemeClr val="tx1"/>
                          </a:solidFill>
                          <a:latin typeface="+mn-ea"/>
                          <a:ea typeface="+mn-ea"/>
                          <a:cs typeface="Meiryo UI" pitchFamily="50" charset="-128"/>
                        </a:rPr>
                        <a:t>広告主様サイトへのリンクでも可</a:t>
                      </a:r>
                      <a:endParaRPr lang="en-US" altLang="ja-JP" sz="1050" b="0" i="0" u="none" strike="noStrike" dirty="0">
                        <a:solidFill>
                          <a:schemeClr val="tx1"/>
                        </a:solidFill>
                        <a:latin typeface="+mn-ea"/>
                        <a:ea typeface="+mn-ea"/>
                        <a:cs typeface="Meiryo UI" pitchFamily="50" charset="-128"/>
                      </a:endParaRPr>
                    </a:p>
                    <a:p>
                      <a:pPr marL="179070" indent="-179070" algn="l" fontAlgn="ctr">
                        <a:buClr>
                          <a:srgbClr val="687080"/>
                        </a:buClr>
                        <a:buFont typeface="Wingdings" pitchFamily="2" charset="2"/>
                        <a:buNone/>
                      </a:pPr>
                      <a:r>
                        <a:rPr kumimoji="1" lang="ja-JP" altLang="en-US" sz="1100" kern="1200">
                          <a:solidFill>
                            <a:schemeClr val="tx1"/>
                          </a:solidFill>
                          <a:latin typeface="+mn-ea"/>
                          <a:ea typeface="+mn-ea"/>
                          <a:cs typeface="メイリオ" panose="020B0604030504040204" pitchFamily="50" charset="-128"/>
                        </a:rPr>
                        <a:t>・サストモのトップ及び中面（記事ページ）の編集誘導枠</a:t>
                      </a:r>
                      <a:endParaRPr lang="en-US" altLang="ja-JP" sz="1200" b="0" i="0" u="none" strike="noStrike">
                        <a:solidFill>
                          <a:schemeClr val="tx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2"/>
                  </a:ext>
                </a:extLst>
              </a:tr>
              <a:tr h="97606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タイアップ</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ページ</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200">
                          <a:solidFill>
                            <a:schemeClr val="tx1"/>
                          </a:solidFill>
                          <a:latin typeface="+mn-ea"/>
                          <a:ea typeface="+mn-ea"/>
                          <a:cs typeface="メイリオ" panose="020B0604030504040204" pitchFamily="50" charset="-128"/>
                        </a:rPr>
                        <a:t>・</a:t>
                      </a:r>
                      <a:r>
                        <a:rPr lang="ja-JP" altLang="en-US" sz="1100">
                          <a:solidFill>
                            <a:schemeClr val="tx1"/>
                          </a:solidFill>
                          <a:latin typeface="+mn-ea"/>
                          <a:ea typeface="+mn-ea"/>
                          <a:cs typeface="メイリオ" panose="020B0604030504040204" pitchFamily="50" charset="-128"/>
                        </a:rPr>
                        <a:t>掲載場所：サストモ</a:t>
                      </a:r>
                      <a:endParaRPr lang="en-US" altLang="ja-JP" sz="1100" dirty="0">
                        <a:solidFill>
                          <a:schemeClr val="tx1"/>
                        </a:solidFill>
                        <a:latin typeface="+mn-ea"/>
                        <a:ea typeface="+mn-ea"/>
                        <a:cs typeface="メイリオ" panose="020B0604030504040204" pitchFamily="50" charset="-128"/>
                      </a:endParaRPr>
                    </a:p>
                    <a:p>
                      <a:pPr marL="0" indent="0">
                        <a:buNone/>
                      </a:pPr>
                      <a:r>
                        <a:rPr lang="ja-JP" altLang="en-US" sz="1100">
                          <a:solidFill>
                            <a:schemeClr val="tx1"/>
                          </a:solidFill>
                          <a:latin typeface="+mn-ea"/>
                          <a:ea typeface="+mn-ea"/>
                          <a:cs typeface="メイリオ" panose="020B0604030504040204" pitchFamily="50" charset="-128"/>
                        </a:rPr>
                        <a:t>・デバイス：</a:t>
                      </a:r>
                      <a:r>
                        <a:rPr lang="en-US" altLang="ja-JP" sz="1100" dirty="0">
                          <a:solidFill>
                            <a:schemeClr val="tx1"/>
                          </a:solidFill>
                          <a:latin typeface="+mn-ea"/>
                          <a:ea typeface="+mn-ea"/>
                          <a:cs typeface="メイリオ" panose="020B0604030504040204" pitchFamily="50" charset="-128"/>
                        </a:rPr>
                        <a:t>PC</a:t>
                      </a:r>
                      <a:r>
                        <a:rPr lang="ja-JP" altLang="en-US" sz="1100">
                          <a:solidFill>
                            <a:schemeClr val="tx1"/>
                          </a:solidFill>
                          <a:latin typeface="+mn-ea"/>
                          <a:ea typeface="+mn-ea"/>
                          <a:cs typeface="メイリオ" panose="020B0604030504040204" pitchFamily="50" charset="-128"/>
                        </a:rPr>
                        <a:t>・スマートフォン</a:t>
                      </a:r>
                    </a:p>
                    <a:p>
                      <a:pPr marL="0" indent="0">
                        <a:buNone/>
                      </a:pPr>
                      <a:r>
                        <a:rPr lang="ja-JP" altLang="en-US" sz="1100">
                          <a:solidFill>
                            <a:schemeClr val="tx1"/>
                          </a:solidFill>
                          <a:latin typeface="+mn-ea"/>
                          <a:ea typeface="+mn-ea"/>
                          <a:cs typeface="メイリオ" panose="020B0604030504040204" pitchFamily="50" charset="-128"/>
                        </a:rPr>
                        <a:t>・ページ数：専用テンプレートで</a:t>
                      </a:r>
                      <a:r>
                        <a:rPr lang="en-US" altLang="ja-JP" sz="1100" dirty="0">
                          <a:solidFill>
                            <a:schemeClr val="tx1"/>
                          </a:solidFill>
                          <a:latin typeface="+mn-ea"/>
                          <a:ea typeface="+mn-ea"/>
                          <a:cs typeface="メイリオ" panose="020B0604030504040204" pitchFamily="50" charset="-128"/>
                        </a:rPr>
                        <a:t>1</a:t>
                      </a:r>
                      <a:r>
                        <a:rPr lang="ja-JP" altLang="en-US" sz="1100">
                          <a:solidFill>
                            <a:schemeClr val="tx1"/>
                          </a:solidFill>
                          <a:latin typeface="+mn-ea"/>
                          <a:ea typeface="+mn-ea"/>
                          <a:cs typeface="メイリオ" panose="020B0604030504040204" pitchFamily="50" charset="-128"/>
                        </a:rPr>
                        <a:t>ページ</a:t>
                      </a:r>
                      <a:r>
                        <a:rPr lang="en-US" altLang="ja-JP" sz="1100" dirty="0">
                          <a:solidFill>
                            <a:schemeClr val="tx1"/>
                          </a:solidFill>
                          <a:latin typeface="+mn-ea"/>
                          <a:ea typeface="+mn-ea"/>
                          <a:cs typeface="メイリオ" panose="020B0604030504040204" pitchFamily="50" charset="-128"/>
                        </a:rPr>
                        <a:t> (</a:t>
                      </a:r>
                      <a:r>
                        <a:rPr lang="ja-JP" altLang="en-US" sz="1100">
                          <a:solidFill>
                            <a:schemeClr val="tx1"/>
                          </a:solidFill>
                          <a:latin typeface="+mn-ea"/>
                          <a:ea typeface="+mn-ea"/>
                          <a:cs typeface="メイリオ" panose="020B0604030504040204" pitchFamily="50" charset="-128"/>
                        </a:rPr>
                        <a:t>記事形式、</a:t>
                      </a:r>
                      <a:r>
                        <a:rPr lang="en-US" altLang="ja-JP" sz="1100" dirty="0">
                          <a:solidFill>
                            <a:schemeClr val="tx1"/>
                          </a:solidFill>
                          <a:latin typeface="+mn-ea"/>
                          <a:ea typeface="+mn-ea"/>
                          <a:cs typeface="メイリオ" panose="020B0604030504040204" pitchFamily="50" charset="-128"/>
                        </a:rPr>
                        <a:t>1500</a:t>
                      </a:r>
                      <a:r>
                        <a:rPr lang="ja-JP" altLang="en-US" sz="1100">
                          <a:solidFill>
                            <a:schemeClr val="tx1"/>
                          </a:solidFill>
                          <a:latin typeface="+mn-ea"/>
                          <a:ea typeface="+mn-ea"/>
                          <a:cs typeface="メイリオ" panose="020B0604030504040204" pitchFamily="50" charset="-128"/>
                        </a:rPr>
                        <a:t>文字程度、写真</a:t>
                      </a:r>
                      <a:r>
                        <a:rPr lang="en-US" altLang="ja-JP" sz="1100" dirty="0">
                          <a:solidFill>
                            <a:schemeClr val="tx1"/>
                          </a:solidFill>
                          <a:latin typeface="+mn-ea"/>
                          <a:ea typeface="+mn-ea"/>
                          <a:cs typeface="メイリオ" panose="020B0604030504040204" pitchFamily="50" charset="-128"/>
                        </a:rPr>
                        <a:t> 3</a:t>
                      </a:r>
                      <a:r>
                        <a:rPr lang="ja-JP" altLang="en-US" sz="1100">
                          <a:solidFill>
                            <a:schemeClr val="tx1"/>
                          </a:solidFill>
                          <a:latin typeface="+mn-ea"/>
                          <a:ea typeface="+mn-ea"/>
                          <a:cs typeface="メイリオ" panose="020B0604030504040204" pitchFamily="50" charset="-128"/>
                        </a:rPr>
                        <a:t>点程度）</a:t>
                      </a:r>
                      <a:endParaRPr lang="en-US" altLang="ja-JP" sz="1100" dirty="0">
                        <a:solidFill>
                          <a:schemeClr val="tx1"/>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a:solidFill>
                            <a:schemeClr val="tx1"/>
                          </a:solidFill>
                          <a:latin typeface="+mn-ea"/>
                          <a:ea typeface="+mn-ea"/>
                          <a:cs typeface="メイリオ" panose="020B0604030504040204" pitchFamily="50" charset="-128"/>
                        </a:rPr>
                        <a:t>・更新：不可</a:t>
                      </a:r>
                      <a:endParaRPr lang="en-US" altLang="ja-JP" sz="1100" dirty="0">
                        <a:solidFill>
                          <a:schemeClr val="tx1"/>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1"/>
                          </a:solidFill>
                          <a:effectLst/>
                          <a:uLnTx/>
                          <a:uFillTx/>
                          <a:latin typeface="+mn-ea"/>
                          <a:ea typeface="+mn-ea"/>
                          <a:cs typeface="メイリオ" panose="020B0604030504040204" pitchFamily="50" charset="-128"/>
                        </a:rPr>
                        <a:t>・二次利用：可　</a:t>
                      </a:r>
                      <a:r>
                        <a:rPr kumimoji="1" lang="en-US" altLang="ja-JP" sz="105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rPr>
                        <a:t>※</a:t>
                      </a:r>
                      <a:r>
                        <a:rPr kumimoji="1" lang="ja-JP" altLang="en-US" sz="1050" b="0" i="0" u="none" strike="noStrike" kern="1200" cap="none" spc="0" normalizeH="0" baseline="0" noProof="0">
                          <a:ln>
                            <a:noFill/>
                          </a:ln>
                          <a:solidFill>
                            <a:schemeClr val="tx1"/>
                          </a:solidFill>
                          <a:effectLst/>
                          <a:uLnTx/>
                          <a:uFillTx/>
                          <a:latin typeface="+mn-ea"/>
                          <a:ea typeface="+mn-ea"/>
                          <a:cs typeface="メイリオ" panose="020B0604030504040204" pitchFamily="50" charset="-128"/>
                        </a:rPr>
                        <a:t>内容によっては不可とさせていただく場合があります。</a:t>
                      </a:r>
                      <a:r>
                        <a:rPr kumimoji="1" lang="en-US" altLang="ja-JP" sz="105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rPr>
                        <a:t>※</a:t>
                      </a:r>
                      <a:r>
                        <a:rPr kumimoji="1" lang="ja-JP" altLang="en-US" sz="1050" b="0" i="0" u="none" strike="noStrike" kern="1200" cap="none" spc="0" normalizeH="0" baseline="0" noProof="0">
                          <a:ln>
                            <a:noFill/>
                          </a:ln>
                          <a:solidFill>
                            <a:schemeClr val="tx1"/>
                          </a:solidFill>
                          <a:effectLst/>
                          <a:uLnTx/>
                          <a:uFillTx/>
                          <a:latin typeface="+mn-ea"/>
                          <a:ea typeface="+mn-ea"/>
                          <a:cs typeface="メイリオ" panose="020B0604030504040204" pitchFamily="50" charset="-128"/>
                        </a:rPr>
                        <a:t>利用費や条件を定めた契約を締結させていただきます。</a:t>
                      </a:r>
                      <a:endParaRPr kumimoji="1" lang="en-US" altLang="ja-JP" sz="105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3"/>
                  </a:ext>
                </a:extLst>
              </a:tr>
              <a:tr h="682299">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契約分類</a:t>
                      </a:r>
                      <a:endParaRPr kumimoji="1" lang="en-US" altLang="ja-JP" sz="1100" b="0" i="0" dirty="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50" b="0" i="0" dirty="0">
                          <a:solidFill>
                            <a:schemeClr val="bg1"/>
                          </a:solidFill>
                          <a:latin typeface="+mn-ea"/>
                          <a:ea typeface="+mn-ea"/>
                          <a:cs typeface="Meiryo UI" pitchFamily="50" charset="-128"/>
                        </a:rPr>
                        <a:t>※</a:t>
                      </a:r>
                      <a:r>
                        <a:rPr kumimoji="1" lang="ja-JP" altLang="en-US" sz="1050" b="0" i="0">
                          <a:solidFill>
                            <a:schemeClr val="bg1"/>
                          </a:solidFill>
                          <a:latin typeface="+mn-ea"/>
                          <a:ea typeface="+mn-ea"/>
                          <a:cs typeface="Meiryo UI" pitchFamily="50" charset="-128"/>
                        </a:rPr>
                        <a:t>スポンサードコンテンツの制作・掲載のお申し込み時に選択</a:t>
                      </a:r>
                      <a:endParaRPr kumimoji="1" lang="en-US" altLang="ja-JP" sz="1050" b="0" i="0" dirty="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100" dirty="0">
                          <a:solidFill>
                            <a:schemeClr val="tx1"/>
                          </a:solidFill>
                          <a:latin typeface="+mn-ea"/>
                          <a:ea typeface="+mn-ea"/>
                          <a:cs typeface="メイリオ" panose="020B0604030504040204" pitchFamily="50" charset="-128"/>
                        </a:rPr>
                        <a:t>①契約分類：制作＋掲載</a:t>
                      </a:r>
                      <a:endParaRPr lang="en-US" altLang="ja-JP" sz="1100" dirty="0">
                        <a:solidFill>
                          <a:schemeClr val="tx1"/>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kern="1200">
                          <a:solidFill>
                            <a:schemeClr val="tx1"/>
                          </a:solidFill>
                          <a:effectLst/>
                          <a:latin typeface="+mn-ea"/>
                          <a:ea typeface="+mn-ea"/>
                          <a:cs typeface="+mn-cs"/>
                        </a:rPr>
                        <a:t>②契約サービス：</a:t>
                      </a:r>
                      <a:r>
                        <a:rPr kumimoji="1" lang="en-US" altLang="ja-JP" sz="1100" b="0" i="0" kern="1200" dirty="0">
                          <a:solidFill>
                            <a:schemeClr val="tx1"/>
                          </a:solidFill>
                          <a:effectLst/>
                          <a:latin typeface="+mn-ea"/>
                          <a:ea typeface="+mn-ea"/>
                          <a:cs typeface="+mn-cs"/>
                        </a:rPr>
                        <a:t>【</a:t>
                      </a:r>
                      <a:r>
                        <a:rPr kumimoji="1" lang="ja-JP" altLang="en-US" sz="1100" b="0" i="0" kern="1200">
                          <a:solidFill>
                            <a:schemeClr val="tx1"/>
                          </a:solidFill>
                          <a:effectLst/>
                          <a:latin typeface="+mn-ea"/>
                          <a:ea typeface="+mn-ea"/>
                          <a:cs typeface="+mn-cs"/>
                        </a:rPr>
                        <a:t>制作</a:t>
                      </a:r>
                      <a:r>
                        <a:rPr kumimoji="1" lang="en-US" altLang="ja-JP" sz="1100" b="0" i="0" kern="1200" dirty="0">
                          <a:solidFill>
                            <a:schemeClr val="tx1"/>
                          </a:solidFill>
                          <a:effectLst/>
                          <a:latin typeface="+mn-ea"/>
                          <a:ea typeface="+mn-ea"/>
                          <a:cs typeface="+mn-cs"/>
                        </a:rPr>
                        <a:t>+</a:t>
                      </a:r>
                      <a:r>
                        <a:rPr kumimoji="1" lang="ja-JP" altLang="en-US" sz="1100" b="0" i="0" kern="1200">
                          <a:solidFill>
                            <a:schemeClr val="tx1"/>
                          </a:solidFill>
                          <a:effectLst/>
                          <a:latin typeface="+mn-ea"/>
                          <a:ea typeface="+mn-ea"/>
                          <a:cs typeface="+mn-cs"/>
                        </a:rPr>
                        <a:t>掲載</a:t>
                      </a:r>
                      <a:r>
                        <a:rPr kumimoji="1" lang="en-US" altLang="ja-JP" sz="1100" b="0" i="0" kern="1200" dirty="0">
                          <a:solidFill>
                            <a:schemeClr val="tx1"/>
                          </a:solidFill>
                          <a:effectLst/>
                          <a:latin typeface="+mn-ea"/>
                          <a:ea typeface="+mn-ea"/>
                          <a:cs typeface="+mn-cs"/>
                        </a:rPr>
                        <a:t>】</a:t>
                      </a:r>
                      <a:r>
                        <a:rPr kumimoji="1" lang="ja-JP" altLang="en-US" sz="1100" b="0" i="0" kern="1200">
                          <a:solidFill>
                            <a:schemeClr val="tx1"/>
                          </a:solidFill>
                          <a:effectLst/>
                          <a:latin typeface="+mn-ea"/>
                          <a:ea typeface="+mn-ea"/>
                          <a:cs typeface="+mn-cs"/>
                        </a:rPr>
                        <a:t>サストモ</a:t>
                      </a:r>
                      <a:r>
                        <a:rPr kumimoji="1" lang="ja-JP" altLang="en" sz="1100" b="0" i="0" kern="1200">
                          <a:solidFill>
                            <a:schemeClr val="tx1"/>
                          </a:solidFill>
                          <a:effectLst/>
                          <a:latin typeface="+mn-ea"/>
                          <a:ea typeface="+mn-ea"/>
                          <a:cs typeface="+mn-cs"/>
                        </a:rPr>
                        <a:t>　</a:t>
                      </a:r>
                      <a:r>
                        <a:rPr kumimoji="1" lang="ja-JP" altLang="en-US" sz="1100" b="0" i="0" kern="1200">
                          <a:solidFill>
                            <a:schemeClr val="tx1"/>
                          </a:solidFill>
                          <a:effectLst/>
                          <a:latin typeface="+mn-ea"/>
                          <a:ea typeface="+mn-ea"/>
                          <a:cs typeface="+mn-cs"/>
                        </a:rPr>
                        <a:t>スポンサードコンテンツ</a:t>
                      </a:r>
                      <a:br>
                        <a:rPr lang="ja-JP" altLang="en-US" sz="1100" dirty="0">
                          <a:solidFill>
                            <a:srgbClr val="000000"/>
                          </a:solidFill>
                          <a:latin typeface="+mn-ea"/>
                          <a:ea typeface="+mn-ea"/>
                        </a:rPr>
                      </a:br>
                      <a:r>
                        <a:rPr kumimoji="1" lang="ja-JP" altLang="en-US" sz="1100" b="0" i="0" kern="1200">
                          <a:solidFill>
                            <a:schemeClr val="tx1"/>
                          </a:solidFill>
                          <a:effectLst/>
                          <a:latin typeface="+mn-ea"/>
                          <a:ea typeface="+mn-ea"/>
                          <a:cs typeface="+mn-cs"/>
                        </a:rPr>
                        <a:t>③契約サービス詳細：サストモ</a:t>
                      </a:r>
                      <a:r>
                        <a:rPr kumimoji="1" lang="ja-JP" altLang="en" sz="1100" b="0" i="0" kern="1200">
                          <a:solidFill>
                            <a:schemeClr val="tx1"/>
                          </a:solidFill>
                          <a:effectLst/>
                          <a:latin typeface="+mn-ea"/>
                          <a:ea typeface="+mn-ea"/>
                          <a:cs typeface="+mn-cs"/>
                        </a:rPr>
                        <a:t>　</a:t>
                      </a:r>
                      <a:r>
                        <a:rPr kumimoji="1" lang="ja-JP" altLang="en-US" sz="1100" b="0" i="0" kern="1200">
                          <a:solidFill>
                            <a:schemeClr val="tx1"/>
                          </a:solidFill>
                          <a:effectLst/>
                          <a:latin typeface="+mn-ea"/>
                          <a:ea typeface="+mn-ea"/>
                          <a:cs typeface="+mn-cs"/>
                        </a:rPr>
                        <a:t>スポンサードコンテンツ　</a:t>
                      </a:r>
                      <a:r>
                        <a:rPr kumimoji="1" lang="en-US" altLang="ja-JP" sz="1100" b="0" i="0" kern="1200" dirty="0">
                          <a:solidFill>
                            <a:schemeClr val="tx1"/>
                          </a:solidFill>
                          <a:effectLst/>
                          <a:latin typeface="+mn-ea"/>
                          <a:ea typeface="+mn-ea"/>
                          <a:cs typeface="+mn-cs"/>
                        </a:rPr>
                        <a:t>PR</a:t>
                      </a:r>
                      <a:r>
                        <a:rPr kumimoji="1" lang="ja-JP" altLang="en-US" sz="1100" b="0" i="0" kern="1200">
                          <a:solidFill>
                            <a:schemeClr val="tx1"/>
                          </a:solidFill>
                          <a:effectLst/>
                          <a:latin typeface="+mn-ea"/>
                          <a:ea typeface="+mn-ea"/>
                          <a:cs typeface="+mn-cs"/>
                        </a:rPr>
                        <a:t>　制作・掲載費</a:t>
                      </a:r>
                      <a:endParaRPr lang="en-US" altLang="ja-JP" sz="1100">
                        <a:solidFill>
                          <a:schemeClr val="tx1"/>
                        </a:solidFill>
                        <a:latin typeface="+mn-ea"/>
                        <a:ea typeface="+mn-ea"/>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247624747"/>
                  </a:ext>
                </a:extLst>
              </a:tr>
              <a:tr h="502247">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a:solidFill>
                            <a:schemeClr val="bg1"/>
                          </a:solidFill>
                          <a:latin typeface="+mn-ea"/>
                          <a:ea typeface="+mn-ea"/>
                        </a:rPr>
                        <a:t>掲載期間</a:t>
                      </a:r>
                      <a:endParaRPr kumimoji="1" lang="ja-JP" altLang="en-US" sz="110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100" dirty="0">
                          <a:solidFill>
                            <a:schemeClr val="tx1"/>
                          </a:solidFill>
                          <a:latin typeface="+mn-ea"/>
                          <a:ea typeface="+mn-ea"/>
                          <a:cs typeface="Meiryo UI" panose="020B0604030504040204" pitchFamily="50" charset="-128"/>
                        </a:rPr>
                        <a:t>1</a:t>
                      </a:r>
                      <a:r>
                        <a:rPr lang="ja-JP" altLang="en-US" sz="1100">
                          <a:solidFill>
                            <a:schemeClr val="tx1"/>
                          </a:solidFill>
                          <a:latin typeface="+mn-ea"/>
                          <a:ea typeface="+mn-ea"/>
                          <a:cs typeface="Meiryo UI" panose="020B0604030504040204" pitchFamily="50" charset="-128"/>
                        </a:rPr>
                        <a:t>ヶ月間（平日掲載開始）</a:t>
                      </a:r>
                      <a:endParaRPr lang="en-US" altLang="ja-JP" sz="1100" dirty="0">
                        <a:solidFill>
                          <a:schemeClr val="tx1"/>
                        </a:solidFill>
                        <a:latin typeface="+mn-ea"/>
                        <a:ea typeface="+mn-ea"/>
                        <a:cs typeface="Meiryo UI" panose="020B0604030504040204" pitchFamily="50" charset="-128"/>
                      </a:endParaRPr>
                    </a:p>
                    <a:p>
                      <a:r>
                        <a:rPr lang="en-US" altLang="ja-JP" sz="800" dirty="0">
                          <a:solidFill>
                            <a:schemeClr val="tx1"/>
                          </a:solidFill>
                          <a:latin typeface="+mn-ea"/>
                          <a:ea typeface="+mn-ea"/>
                          <a:cs typeface="Meiryo UI" panose="020B0604030504040204" pitchFamily="50" charset="-128"/>
                        </a:rPr>
                        <a:t>※</a:t>
                      </a:r>
                      <a:r>
                        <a:rPr lang="ja-JP" altLang="en-US" sz="800">
                          <a:solidFill>
                            <a:schemeClr val="tx1"/>
                          </a:solidFill>
                          <a:latin typeface="+mn-ea"/>
                          <a:ea typeface="+mn-ea"/>
                          <a:cs typeface="Meiryo UI" panose="020B0604030504040204" pitchFamily="50" charset="-128"/>
                        </a:rPr>
                        <a:t>タイアップページは、掲載開始日の前営業日までにアップし、サストモの記事一覧ページに見出しリンクが掲載されます。</a:t>
                      </a:r>
                      <a:endParaRPr lang="en-US" altLang="ja-JP" sz="800" dirty="0">
                        <a:solidFill>
                          <a:schemeClr val="tx1"/>
                        </a:solidFill>
                        <a:latin typeface="+mn-ea"/>
                        <a:ea typeface="+mn-ea"/>
                        <a:cs typeface="Meiryo UI" panose="020B0604030504040204" pitchFamily="50" charset="-128"/>
                      </a:endParaRPr>
                    </a:p>
                    <a:p>
                      <a:r>
                        <a:rPr lang="en-US" altLang="ja-JP" sz="800" dirty="0">
                          <a:solidFill>
                            <a:schemeClr val="tx1"/>
                          </a:solidFill>
                          <a:latin typeface="+mn-ea"/>
                          <a:ea typeface="+mn-ea"/>
                          <a:cs typeface="Meiryo UI" panose="020B0604030504040204" pitchFamily="50" charset="-128"/>
                        </a:rPr>
                        <a:t>※</a:t>
                      </a:r>
                      <a:r>
                        <a:rPr lang="ja-JP" altLang="en-US" sz="800">
                          <a:solidFill>
                            <a:schemeClr val="tx1"/>
                          </a:solidFill>
                          <a:latin typeface="+mn-ea"/>
                          <a:ea typeface="+mn-ea"/>
                          <a:cs typeface="Meiryo UI" panose="020B0604030504040204" pitchFamily="50" charset="-128"/>
                        </a:rPr>
                        <a:t>最長で掲載開始日より</a:t>
                      </a:r>
                      <a:r>
                        <a:rPr lang="en-US" altLang="ja-JP" sz="800" dirty="0">
                          <a:solidFill>
                            <a:schemeClr val="tx1"/>
                          </a:solidFill>
                          <a:latin typeface="+mn-ea"/>
                          <a:ea typeface="+mn-ea"/>
                          <a:cs typeface="Meiryo UI" panose="020B0604030504040204" pitchFamily="50" charset="-128"/>
                        </a:rPr>
                        <a:t>1</a:t>
                      </a:r>
                      <a:r>
                        <a:rPr lang="ja-JP" altLang="en-US" sz="800">
                          <a:solidFill>
                            <a:schemeClr val="tx1"/>
                          </a:solidFill>
                          <a:latin typeface="+mn-ea"/>
                          <a:ea typeface="+mn-ea"/>
                          <a:cs typeface="Meiryo UI" panose="020B0604030504040204" pitchFamily="50" charset="-128"/>
                        </a:rPr>
                        <a:t>年間の掲載が可能です。ただし、サストモ内の編集誘導（</a:t>
                      </a:r>
                      <a:r>
                        <a:rPr lang="en-US" altLang="ja-JP" sz="800" dirty="0">
                          <a:solidFill>
                            <a:schemeClr val="tx1"/>
                          </a:solidFill>
                          <a:latin typeface="+mn-ea"/>
                          <a:ea typeface="+mn-ea"/>
                          <a:cs typeface="Meiryo UI" panose="020B0604030504040204" pitchFamily="50" charset="-128"/>
                        </a:rPr>
                        <a:t>P15</a:t>
                      </a:r>
                      <a:r>
                        <a:rPr lang="ja-JP" altLang="en-US" sz="800">
                          <a:solidFill>
                            <a:schemeClr val="tx1"/>
                          </a:solidFill>
                          <a:latin typeface="+mn-ea"/>
                          <a:ea typeface="+mn-ea"/>
                          <a:cs typeface="Meiryo UI" panose="020B0604030504040204" pitchFamily="50" charset="-128"/>
                        </a:rPr>
                        <a:t>参照）は、最初の</a:t>
                      </a:r>
                      <a:r>
                        <a:rPr kumimoji="1" lang="en-US" altLang="ja-JP" sz="800" kern="1200" dirty="0">
                          <a:solidFill>
                            <a:schemeClr val="tx1"/>
                          </a:solidFill>
                          <a:latin typeface="+mn-ea"/>
                          <a:ea typeface="+mn-ea"/>
                          <a:cs typeface="Meiryo UI" panose="020B0604030504040204" pitchFamily="50" charset="-128"/>
                        </a:rPr>
                        <a:t>1</a:t>
                      </a:r>
                      <a:r>
                        <a:rPr kumimoji="1" lang="ja-JP" altLang="en-US" sz="800" kern="1200">
                          <a:solidFill>
                            <a:schemeClr val="tx1"/>
                          </a:solidFill>
                          <a:latin typeface="+mn-ea"/>
                          <a:ea typeface="+mn-ea"/>
                          <a:cs typeface="Meiryo UI" panose="020B0604030504040204" pitchFamily="50" charset="-128"/>
                        </a:rPr>
                        <a:t>ヶ月間</a:t>
                      </a:r>
                      <a:r>
                        <a:rPr lang="ja-JP" altLang="en-US" sz="800">
                          <a:solidFill>
                            <a:schemeClr val="tx1"/>
                          </a:solidFill>
                          <a:latin typeface="+mn-ea"/>
                          <a:ea typeface="+mn-ea"/>
                          <a:cs typeface="Meiryo UI" panose="020B0604030504040204" pitchFamily="50" charset="-128"/>
                        </a:rPr>
                        <a:t>のみの掲載となります。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5"/>
                  </a:ext>
                </a:extLst>
              </a:tr>
              <a:tr h="1336172">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dirty="0">
                          <a:ln>
                            <a:noFill/>
                          </a:ln>
                          <a:solidFill>
                            <a:schemeClr val="tx1"/>
                          </a:solidFill>
                          <a:effectLst/>
                          <a:uLnTx/>
                          <a:uFillTx/>
                          <a:latin typeface="+mn-ea"/>
                          <a:ea typeface="+mn-ea"/>
                        </a:rPr>
                        <a:t>■誘導広告</a:t>
                      </a:r>
                      <a:endParaRPr kumimoji="1" lang="en-US" altLang="ja-JP" sz="1100" b="0" u="none" strike="noStrike" kern="1200" cap="none" spc="0" normalizeH="0" baseline="0" noProof="0" dirty="0">
                        <a:ln>
                          <a:noFill/>
                        </a:ln>
                        <a:solidFill>
                          <a:schemeClr val="tx1"/>
                        </a:solidFill>
                        <a:effectLst/>
                        <a:uLnTx/>
                        <a:uFillTx/>
                        <a:latin typeface="+mn-ea"/>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tx1"/>
                          </a:solidFill>
                          <a:effectLst/>
                          <a:uLnTx/>
                          <a:uFillTx/>
                          <a:latin typeface="+mn-ea"/>
                          <a:ea typeface="+mn-ea"/>
                          <a:cs typeface="+mn-cs"/>
                        </a:rPr>
                        <a:t>150</a:t>
                      </a:r>
                      <a:r>
                        <a:rPr kumimoji="1" lang="ja-JP" altLang="en-US" sz="1100" b="0" u="none" strike="noStrike" kern="1200" cap="none" spc="0" normalizeH="0" baseline="0" noProof="0">
                          <a:ln>
                            <a:noFill/>
                          </a:ln>
                          <a:solidFill>
                            <a:schemeClr val="tx1"/>
                          </a:solidFill>
                          <a:effectLst/>
                          <a:uLnTx/>
                          <a:uFillTx/>
                          <a:latin typeface="+mn-ea"/>
                          <a:ea typeface="+mn-ea"/>
                          <a:cs typeface="+mn-cs"/>
                        </a:rPr>
                        <a:t>万円～（税別）</a:t>
                      </a:r>
                      <a:r>
                        <a:rPr kumimoji="1" lang="ja-JP" altLang="en-US" sz="1100" b="0" u="none" strike="noStrike" kern="1200" cap="none" spc="0" normalizeH="0" baseline="0" noProof="0">
                          <a:ln>
                            <a:noFill/>
                          </a:ln>
                          <a:solidFill>
                            <a:schemeClr val="tx1"/>
                          </a:solidFill>
                          <a:effectLst/>
                          <a:uLnTx/>
                          <a:uFillTx/>
                          <a:latin typeface="+mn-ea"/>
                          <a:ea typeface="+mn-ea"/>
                        </a:rPr>
                        <a:t>／</a:t>
                      </a:r>
                      <a:r>
                        <a:rPr kumimoji="1" lang="en-US" altLang="ja-JP" sz="1100" b="0" u="none" strike="noStrike" kern="1200" cap="none" spc="0" normalizeH="0" baseline="0" noProof="0" dirty="0">
                          <a:ln>
                            <a:noFill/>
                          </a:ln>
                          <a:solidFill>
                            <a:schemeClr val="tx1"/>
                          </a:solidFill>
                          <a:effectLst/>
                          <a:uLnTx/>
                          <a:uFillTx/>
                          <a:latin typeface="+mn-ea"/>
                          <a:ea typeface="+mn-ea"/>
                        </a:rPr>
                        <a:t>Yahoo!</a:t>
                      </a:r>
                      <a:r>
                        <a:rPr kumimoji="1" lang="ja-JP" altLang="en-US" sz="1100" b="0" u="none" strike="noStrike" kern="1200" cap="none" spc="0" normalizeH="0" baseline="0" noProof="0">
                          <a:ln>
                            <a:noFill/>
                          </a:ln>
                          <a:solidFill>
                            <a:schemeClr val="tx1"/>
                          </a:solidFill>
                          <a:effectLst/>
                          <a:uLnTx/>
                          <a:uFillTx/>
                          <a:latin typeface="+mn-ea"/>
                          <a:ea typeface="+mn-ea"/>
                        </a:rPr>
                        <a:t>広告・</a:t>
                      </a:r>
                      <a:r>
                        <a:rPr kumimoji="1" lang="en-US" altLang="ja-JP" sz="1100" b="0" u="none" strike="noStrike" kern="1200" cap="none" spc="0" normalizeH="0" baseline="0" noProof="0" dirty="0">
                          <a:ln>
                            <a:noFill/>
                          </a:ln>
                          <a:solidFill>
                            <a:schemeClr val="tx1"/>
                          </a:solidFill>
                          <a:effectLst/>
                          <a:uLnTx/>
                          <a:uFillTx/>
                          <a:latin typeface="+mn-ea"/>
                          <a:ea typeface="+mn-ea"/>
                        </a:rPr>
                        <a:t>LINE</a:t>
                      </a:r>
                      <a:r>
                        <a:rPr kumimoji="1" lang="ja-JP" altLang="en-US" sz="1100" b="0" u="none" strike="noStrike" kern="1200" cap="none" spc="0" normalizeH="0" baseline="0" noProof="0">
                          <a:ln>
                            <a:noFill/>
                          </a:ln>
                          <a:solidFill>
                            <a:schemeClr val="tx1"/>
                          </a:solidFill>
                          <a:effectLst/>
                          <a:uLnTx/>
                          <a:uFillTx/>
                          <a:latin typeface="+mn-ea"/>
                          <a:ea typeface="+mn-ea"/>
                        </a:rPr>
                        <a:t>の広告商品の各広告管理ツールからお申し込み</a:t>
                      </a:r>
                      <a:endParaRPr kumimoji="1" lang="en-US" altLang="ja-JP" sz="1100" b="0" u="none" strike="noStrike" kern="1200" cap="none" spc="0" normalizeH="0" baseline="0" noProof="0">
                        <a:ln>
                          <a:noFill/>
                        </a:ln>
                        <a:solidFill>
                          <a:schemeClr val="tx1"/>
                        </a:solidFill>
                        <a:effectLst/>
                        <a:uLnTx/>
                        <a:uFillTx/>
                        <a:latin typeface="+mn-ea"/>
                        <a:ea typeface="+mn-ea"/>
                      </a:endParaRPr>
                    </a:p>
                    <a:p>
                      <a:pPr marL="0" marR="0" lvl="0" indent="0" algn="l" defTabSz="914400">
                        <a:lnSpc>
                          <a:spcPct val="100000"/>
                        </a:lnSpc>
                        <a:spcBef>
                          <a:spcPts val="0"/>
                        </a:spcBef>
                        <a:spcAft>
                          <a:spcPts val="0"/>
                        </a:spcAft>
                        <a:buNone/>
                        <a:tabLst/>
                        <a:defRPr/>
                      </a:pPr>
                      <a:r>
                        <a:rPr lang="en-US" altLang="ja-JP" sz="800" b="0" i="0" u="none" strike="noStrike" noProof="0" dirty="0">
                          <a:solidFill>
                            <a:schemeClr val="tx1"/>
                          </a:solidFill>
                          <a:latin typeface="Meiryo"/>
                          <a:ea typeface="Meiryo"/>
                        </a:rPr>
                        <a:t>※</a:t>
                      </a:r>
                      <a:r>
                        <a:rPr lang="ja-JP" altLang="en-US" sz="800" b="0" i="0" u="none" strike="noStrike" noProof="0">
                          <a:solidFill>
                            <a:schemeClr val="tx1"/>
                          </a:solidFill>
                          <a:latin typeface="Meiryo"/>
                          <a:ea typeface="Meiryo"/>
                        </a:rPr>
                        <a:t>上記</a:t>
                      </a:r>
                      <a:r>
                        <a:rPr lang="ja-JP" sz="800" b="0" i="0" u="none" strike="noStrike" noProof="0">
                          <a:solidFill>
                            <a:schemeClr val="tx1"/>
                          </a:solidFill>
                          <a:latin typeface="Meiryo"/>
                          <a:ea typeface="Meiryo"/>
                        </a:rPr>
                        <a:t>は</a:t>
                      </a:r>
                      <a:r>
                        <a:rPr lang="en-US" altLang="ja-JP" sz="800" b="0" i="0" u="none" strike="noStrike" noProof="0" dirty="0">
                          <a:solidFill>
                            <a:schemeClr val="tx1"/>
                          </a:solidFill>
                          <a:latin typeface="Meiryo"/>
                          <a:ea typeface="Meiryo"/>
                        </a:rPr>
                        <a:t>Yahoo!</a:t>
                      </a:r>
                      <a:r>
                        <a:rPr lang="ja-JP" sz="800" b="0" i="0" u="none" strike="noStrike" noProof="0">
                          <a:solidFill>
                            <a:schemeClr val="tx1"/>
                          </a:solidFill>
                          <a:latin typeface="Meiryo"/>
                          <a:ea typeface="Meiryo"/>
                        </a:rPr>
                        <a:t>広告 </a:t>
                      </a:r>
                      <a:r>
                        <a:rPr lang="ja-JP" altLang="en-US" sz="800" b="0" i="0" u="none" strike="noStrike" noProof="0">
                          <a:solidFill>
                            <a:schemeClr val="tx1"/>
                          </a:solidFill>
                          <a:latin typeface="Meiryo"/>
                          <a:ea typeface="Meiryo"/>
                        </a:rPr>
                        <a:t>ディ</a:t>
                      </a:r>
                      <a:r>
                        <a:rPr lang="ja-JP" sz="800" b="0" i="0" u="none" strike="noStrike" noProof="0">
                          <a:solidFill>
                            <a:schemeClr val="tx1"/>
                          </a:solidFill>
                          <a:latin typeface="Meiryo"/>
                          <a:ea typeface="Meiryo"/>
                        </a:rPr>
                        <a:t>スプレイ広告（運用型）の場合の金額</a:t>
                      </a:r>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dirty="0">
                          <a:solidFill>
                            <a:schemeClr val="tx1"/>
                          </a:solidFill>
                          <a:effectLst/>
                          <a:latin typeface="+mn-ea"/>
                          <a:ea typeface="+mn-ea"/>
                          <a:cs typeface="+mn-cs"/>
                        </a:rPr>
                        <a:t>※</a:t>
                      </a:r>
                      <a:r>
                        <a:rPr kumimoji="1" lang="ja-JP" altLang="en-US" sz="800" b="0" i="0" u="none" strike="noStrike" kern="1200" dirty="0">
                          <a:solidFill>
                            <a:schemeClr val="tx1"/>
                          </a:solidFill>
                          <a:effectLst/>
                          <a:latin typeface="+mn-ea"/>
                          <a:ea typeface="+mn-ea"/>
                          <a:cs typeface="+mn-cs"/>
                        </a:rPr>
                        <a:t>クリエイティブは原則として申込者・協賛社様に制作いただきます​。</a:t>
                      </a:r>
                      <a:endParaRPr kumimoji="1" lang="en-US" altLang="ja-JP" sz="800" b="0" i="0" u="none" strike="noStrike" kern="1200" dirty="0">
                        <a:solidFill>
                          <a:schemeClr val="tx1"/>
                        </a:solidFill>
                        <a:effectLst/>
                        <a:latin typeface="+mn-ea"/>
                        <a:ea typeface="+mn-ea"/>
                        <a:cs typeface="+mn-cs"/>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a:ln>
                            <a:noFill/>
                          </a:ln>
                          <a:solidFill>
                            <a:schemeClr val="tx1"/>
                          </a:solidFill>
                          <a:effectLst/>
                          <a:uLnTx/>
                          <a:uFillTx/>
                          <a:latin typeface="+mn-ea"/>
                          <a:ea typeface="+mn-ea"/>
                        </a:rPr>
                        <a:t>■スポンサードコンテンツの制作・掲載</a:t>
                      </a:r>
                      <a:endParaRPr kumimoji="1" lang="en-US" altLang="ja-JP" sz="1100" b="0" u="none" strike="noStrike" kern="1200" cap="none" spc="0" normalizeH="0" baseline="0" noProof="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tx1"/>
                          </a:solidFill>
                          <a:effectLst/>
                          <a:uLnTx/>
                          <a:uFillTx/>
                          <a:latin typeface="+mn-ea"/>
                          <a:ea typeface="+mn-ea"/>
                        </a:rPr>
                        <a:t>50</a:t>
                      </a:r>
                      <a:r>
                        <a:rPr kumimoji="1" lang="ja-JP" altLang="en-US" sz="1100" b="0" u="none" strike="noStrike" kern="1200" cap="none" spc="0" normalizeH="0" baseline="0" noProof="0">
                          <a:ln>
                            <a:noFill/>
                          </a:ln>
                          <a:solidFill>
                            <a:schemeClr val="tx1"/>
                          </a:solidFill>
                          <a:effectLst/>
                          <a:uLnTx/>
                          <a:uFillTx/>
                          <a:latin typeface="+mn-ea"/>
                          <a:ea typeface="+mn-ea"/>
                        </a:rPr>
                        <a:t>万円～（税別）／事前見積もり：必要／専用フォームからお申し込み</a:t>
                      </a:r>
                      <a:endParaRPr kumimoji="1" lang="en-US" altLang="ja-JP" sz="1100" b="0" u="none" strike="noStrike" kern="1200" cap="none" spc="0" normalizeH="0" baseline="0" noProof="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a:ln>
                            <a:noFill/>
                          </a:ln>
                          <a:solidFill>
                            <a:schemeClr val="tx1"/>
                          </a:solidFill>
                          <a:effectLst/>
                          <a:uLnTx/>
                          <a:uFillTx/>
                          <a:latin typeface="+mn-ea"/>
                          <a:ea typeface="+mn-ea"/>
                        </a:rPr>
                        <a:t>※</a:t>
                      </a:r>
                      <a:r>
                        <a:rPr kumimoji="1" lang="ja-JP" altLang="en-US" sz="800" b="0" u="none" strike="noStrike" kern="1200" cap="none" spc="0" normalizeH="0" baseline="0" noProof="0" dirty="0">
                          <a:ln>
                            <a:noFill/>
                          </a:ln>
                          <a:solidFill>
                            <a:schemeClr val="tx1"/>
                          </a:solidFill>
                          <a:effectLst/>
                          <a:uLnTx/>
                          <a:uFillTx/>
                          <a:latin typeface="+mn-ea"/>
                          <a:ea typeface="+mn-ea"/>
                        </a:rPr>
                        <a:t>料金には、スポンサードコンテンツ及び編集誘導枠の制作・掲載が含まれます。</a:t>
                      </a:r>
                    </a:p>
                    <a:p>
                      <a:pPr marL="179070" marR="0" lvl="0" indent="-179070" algn="l">
                        <a:lnSpc>
                          <a:spcPct val="100000"/>
                        </a:lnSpc>
                        <a:spcBef>
                          <a:spcPts val="0"/>
                        </a:spcBef>
                        <a:spcAft>
                          <a:spcPts val="0"/>
                        </a:spcAft>
                        <a:buNone/>
                      </a:pPr>
                      <a:r>
                        <a:rPr lang="en" altLang="ja-JP" sz="800" b="0" i="0" u="none" strike="noStrike" kern="1200" cap="none" spc="0" normalizeH="0" baseline="0" noProof="0" dirty="0">
                          <a:ln>
                            <a:noFill/>
                          </a:ln>
                          <a:solidFill>
                            <a:schemeClr val="tx1"/>
                          </a:solidFill>
                          <a:effectLst/>
                          <a:uLnTx/>
                          <a:uFillTx/>
                          <a:latin typeface="Meiryo"/>
                        </a:rPr>
                        <a:t>※</a:t>
                      </a:r>
                      <a:r>
                        <a:rPr lang="ja-JP" sz="800" b="0" i="0" u="none" strike="noStrike" kern="1200" cap="none" spc="0" normalizeH="0" baseline="0" noProof="0">
                          <a:ln>
                            <a:noFill/>
                          </a:ln>
                          <a:solidFill>
                            <a:schemeClr val="tx1"/>
                          </a:solidFill>
                          <a:effectLst/>
                          <a:uLnTx/>
                          <a:uFillTx/>
                          <a:latin typeface="Meiryo"/>
                          <a:ea typeface="Meiryo"/>
                        </a:rPr>
                        <a:t>ご提案によっては、代理店様において管理費用などの追加費用が生じる場合もありますので、料金およびお申し込み方法の詳細につきましては代理店様へお問い合わせください。</a:t>
                      </a:r>
                      <a:endParaRPr lang="ja-JP"/>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6"/>
                  </a:ext>
                </a:extLst>
              </a:tr>
              <a:tr h="65387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お申し込み</a:t>
                      </a:r>
                      <a:endParaRPr kumimoji="1" lang="en-US" altLang="ja-JP" sz="1100" b="0" i="0">
                        <a:solidFill>
                          <a:schemeClr val="bg1"/>
                        </a:solidFill>
                        <a:latin typeface="+mn-ea"/>
                        <a:ea typeface="+mn-ea"/>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期限</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100" b="0" u="none" strike="noStrike" kern="1200" cap="none" spc="0" normalizeH="0" baseline="0" noProof="0">
                          <a:ln>
                            <a:noFill/>
                          </a:ln>
                          <a:solidFill>
                            <a:schemeClr val="tx1"/>
                          </a:solidFill>
                          <a:effectLst/>
                          <a:uLnTx/>
                          <a:uFillTx/>
                          <a:latin typeface="+mn-ea"/>
                          <a:ea typeface="+mn-ea"/>
                        </a:rPr>
                        <a:t>原則として、掲載開始の</a:t>
                      </a:r>
                      <a:r>
                        <a:rPr kumimoji="1" lang="en-US" altLang="ja-JP" sz="1100" b="0" u="none" strike="noStrike" kern="1200" cap="none" spc="0" normalizeH="0" baseline="0" noProof="0" dirty="0">
                          <a:ln>
                            <a:noFill/>
                          </a:ln>
                          <a:solidFill>
                            <a:schemeClr val="tx1"/>
                          </a:solidFill>
                          <a:effectLst/>
                          <a:uLnTx/>
                          <a:uFillTx/>
                          <a:latin typeface="+mn-ea"/>
                          <a:ea typeface="+mn-ea"/>
                        </a:rPr>
                        <a:t>1</a:t>
                      </a:r>
                      <a:r>
                        <a:rPr kumimoji="1" lang="ja-JP" altLang="en-US" sz="1100" b="0" u="none" strike="noStrike" kern="1200" cap="none" spc="0" normalizeH="0" baseline="0" noProof="0">
                          <a:ln>
                            <a:noFill/>
                          </a:ln>
                          <a:solidFill>
                            <a:schemeClr val="tx1"/>
                          </a:solidFill>
                          <a:effectLst/>
                          <a:uLnTx/>
                          <a:uFillTx/>
                          <a:latin typeface="+mn-ea"/>
                          <a:ea typeface="+mn-ea"/>
                        </a:rPr>
                        <a:t>ヶ月半前までにお申し込みください</a:t>
                      </a:r>
                      <a:endParaRPr kumimoji="1" lang="en-US" altLang="ja-JP" sz="11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1" u="none" strike="noStrike" kern="1200" cap="none" spc="0" normalizeH="0" baseline="0" noProof="0" dirty="0">
                          <a:ln>
                            <a:noFill/>
                          </a:ln>
                          <a:solidFill>
                            <a:schemeClr val="tx1"/>
                          </a:solidFill>
                          <a:effectLst/>
                          <a:uLnTx/>
                          <a:uFillTx/>
                          <a:latin typeface="+mn-ea"/>
                          <a:ea typeface="+mn-ea"/>
                        </a:rPr>
                        <a:t>※</a:t>
                      </a:r>
                      <a:r>
                        <a:rPr kumimoji="1" lang="ja-JP" altLang="en-US" sz="800" b="1" u="none" strike="noStrike" kern="1200" cap="none" spc="0" normalizeH="0" baseline="0" noProof="0">
                          <a:ln>
                            <a:noFill/>
                          </a:ln>
                          <a:solidFill>
                            <a:schemeClr val="tx1"/>
                          </a:solidFill>
                          <a:effectLst/>
                          <a:uLnTx/>
                          <a:uFillTx/>
                          <a:latin typeface="+mn-ea"/>
                          <a:ea typeface="+mn-ea"/>
                        </a:rPr>
                        <a:t>原則として</a:t>
                      </a:r>
                      <a:r>
                        <a:rPr kumimoji="1" lang="en-US" altLang="ja-JP" sz="800" b="1" u="none" strike="noStrike" kern="1200" cap="none" spc="0" normalizeH="0" baseline="0" noProof="0" dirty="0">
                          <a:ln>
                            <a:noFill/>
                          </a:ln>
                          <a:solidFill>
                            <a:schemeClr val="tx1"/>
                          </a:solidFill>
                          <a:effectLst/>
                          <a:uLnTx/>
                          <a:uFillTx/>
                          <a:latin typeface="+mn-ea"/>
                          <a:ea typeface="+mn-ea"/>
                        </a:rPr>
                        <a:t>2</a:t>
                      </a:r>
                      <a:r>
                        <a:rPr kumimoji="1" lang="ja-JP" altLang="en-US" sz="800" b="1" u="none" strike="noStrike" kern="1200" cap="none" spc="0" normalizeH="0" baseline="0" noProof="0">
                          <a:ln>
                            <a:noFill/>
                          </a:ln>
                          <a:solidFill>
                            <a:schemeClr val="tx1"/>
                          </a:solidFill>
                          <a:effectLst/>
                          <a:uLnTx/>
                          <a:uFillTx/>
                          <a:latin typeface="+mn-ea"/>
                          <a:ea typeface="+mn-ea"/>
                        </a:rPr>
                        <a:t>社</a:t>
                      </a:r>
                      <a:r>
                        <a:rPr kumimoji="1" lang="en-US" altLang="ja-JP" sz="800" b="1" u="none" strike="noStrike" kern="1200" cap="none" spc="0" normalizeH="0" baseline="0" noProof="0" dirty="0">
                          <a:ln>
                            <a:noFill/>
                          </a:ln>
                          <a:solidFill>
                            <a:schemeClr val="tx1"/>
                          </a:solidFill>
                          <a:effectLst/>
                          <a:uLnTx/>
                          <a:uFillTx/>
                          <a:latin typeface="+mn-ea"/>
                          <a:ea typeface="+mn-ea"/>
                        </a:rPr>
                        <a:t>/</a:t>
                      </a:r>
                      <a:r>
                        <a:rPr kumimoji="1" lang="ja-JP" altLang="en-US" sz="800" b="1" u="none" strike="noStrike" kern="1200" cap="none" spc="0" normalizeH="0" baseline="0" noProof="0">
                          <a:ln>
                            <a:noFill/>
                          </a:ln>
                          <a:solidFill>
                            <a:schemeClr val="tx1"/>
                          </a:solidFill>
                          <a:effectLst/>
                          <a:uLnTx/>
                          <a:uFillTx/>
                          <a:latin typeface="+mn-ea"/>
                          <a:ea typeface="+mn-ea"/>
                        </a:rPr>
                        <a:t>月にご協賛社数を限定させていただきます。</a:t>
                      </a:r>
                      <a:r>
                        <a:rPr kumimoji="1" lang="ja-JP" altLang="en-US" sz="800" b="0" u="none" strike="noStrike" kern="1200" cap="none" spc="0" normalizeH="0" baseline="0" noProof="0">
                          <a:ln>
                            <a:noFill/>
                          </a:ln>
                          <a:solidFill>
                            <a:schemeClr val="tx1"/>
                          </a:solidFill>
                          <a:effectLst/>
                          <a:uLnTx/>
                          <a:uFillTx/>
                          <a:latin typeface="+mn-ea"/>
                          <a:ea typeface="+mn-ea"/>
                        </a:rPr>
                        <a:t>空き枠の状況は弊社にお問い合わせください。</a:t>
                      </a:r>
                      <a:endParaRPr kumimoji="1" lang="en-US" altLang="ja-JP" sz="8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a:ln>
                            <a:noFill/>
                          </a:ln>
                          <a:solidFill>
                            <a:schemeClr val="tx1"/>
                          </a:solidFill>
                          <a:effectLst/>
                          <a:uLnTx/>
                          <a:uFillTx/>
                          <a:latin typeface="+mn-ea"/>
                          <a:ea typeface="+mn-ea"/>
                        </a:rPr>
                        <a:t>※</a:t>
                      </a:r>
                      <a:r>
                        <a:rPr kumimoji="1" lang="ja-JP" altLang="en-US" sz="800" b="0" u="none" strike="noStrike" kern="1200" cap="none" spc="0" normalizeH="0" baseline="0" noProof="0">
                          <a:ln>
                            <a:noFill/>
                          </a:ln>
                          <a:solidFill>
                            <a:schemeClr val="tx1"/>
                          </a:solidFill>
                          <a:effectLst/>
                          <a:uLnTx/>
                          <a:uFillTx/>
                          <a:latin typeface="+mn-ea"/>
                          <a:ea typeface="+mn-ea"/>
                        </a:rPr>
                        <a:t>所定の方法によるお申し込み契約の成立後はキャンセルは不可となります。</a:t>
                      </a:r>
                      <a:endParaRPr kumimoji="1" lang="en-US" altLang="ja-JP" sz="800" b="0" u="none" strike="noStrike" kern="1200" cap="none" spc="0" normalizeH="0" baseline="0" noProof="0" dirty="0">
                        <a:ln>
                          <a:noFill/>
                        </a:ln>
                        <a:solidFill>
                          <a:schemeClr val="tx1"/>
                        </a:solidFill>
                        <a:effectLst/>
                        <a:uLnTx/>
                        <a:uFillTx/>
                        <a:latin typeface="+mn-ea"/>
                        <a:ea typeface="+mn-ea"/>
                      </a:endParaRPr>
                    </a:p>
                    <a:p>
                      <a:pPr marL="179070" marR="0" lvl="0" indent="-179070"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800" b="0" u="none" strike="noStrike" kern="1200" cap="none" spc="0" normalizeH="0" baseline="0" noProof="0" dirty="0">
                          <a:ln>
                            <a:noFill/>
                          </a:ln>
                          <a:solidFill>
                            <a:schemeClr val="tx1"/>
                          </a:solidFill>
                          <a:effectLst/>
                          <a:uLnTx/>
                          <a:uFillTx/>
                          <a:latin typeface="+mn-ea"/>
                          <a:ea typeface="+mn-ea"/>
                        </a:rPr>
                        <a:t>※</a:t>
                      </a:r>
                      <a:r>
                        <a:rPr kumimoji="1" lang="ja-JP" altLang="en-US" sz="800" b="0" u="none" strike="noStrike" kern="1200" cap="none" spc="0" normalizeH="0" baseline="0" noProof="0">
                          <a:ln>
                            <a:noFill/>
                          </a:ln>
                          <a:solidFill>
                            <a:schemeClr val="tx1"/>
                          </a:solidFill>
                          <a:effectLst/>
                          <a:uLnTx/>
                          <a:uFillTx/>
                          <a:latin typeface="+mn-ea"/>
                          <a:ea typeface="+mn-ea"/>
                        </a:rPr>
                        <a:t>お申し込み時に掲載期間が未決定の場合は、別途、掲載開始日の</a:t>
                      </a:r>
                      <a:r>
                        <a:rPr kumimoji="1" lang="en-US" altLang="ja-JP" sz="800" b="0" u="none" strike="noStrike" kern="1200" cap="none" spc="0" normalizeH="0" baseline="0" noProof="0" dirty="0">
                          <a:ln>
                            <a:noFill/>
                          </a:ln>
                          <a:solidFill>
                            <a:schemeClr val="tx1"/>
                          </a:solidFill>
                          <a:effectLst/>
                          <a:uLnTx/>
                          <a:uFillTx/>
                          <a:latin typeface="+mn-ea"/>
                          <a:ea typeface="+mn-ea"/>
                        </a:rPr>
                        <a:t>5</a:t>
                      </a:r>
                      <a:r>
                        <a:rPr kumimoji="1" lang="ja-JP" altLang="en-US" sz="800" b="0" u="none" strike="noStrike" kern="1200" cap="none" spc="0" normalizeH="0" baseline="0" noProof="0">
                          <a:ln>
                            <a:noFill/>
                          </a:ln>
                          <a:solidFill>
                            <a:schemeClr val="tx1"/>
                          </a:solidFill>
                          <a:effectLst/>
                          <a:uLnTx/>
                          <a:uFillTx/>
                          <a:latin typeface="+mn-ea"/>
                          <a:ea typeface="+mn-ea"/>
                        </a:rPr>
                        <a:t>営業日前までに掲載期間のご連絡をメールでいただきます。</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7"/>
                  </a:ext>
                </a:extLst>
              </a:tr>
              <a:tr h="227433">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a:solidFill>
                            <a:schemeClr val="bg1"/>
                          </a:solidFill>
                          <a:latin typeface="+mn-ea"/>
                          <a:ea typeface="+mn-ea"/>
                        </a:rPr>
                        <a:t>有効期限</a:t>
                      </a:r>
                      <a:endParaRPr kumimoji="1" lang="ja-JP" altLang="en-US" sz="110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a:solidFill>
                            <a:schemeClr val="tx1"/>
                          </a:solidFill>
                          <a:latin typeface="+mn-ea"/>
                          <a:ea typeface="+mn-ea"/>
                          <a:cs typeface="Meiryo UI" panose="020B0604030504040204" pitchFamily="50" charset="-128"/>
                        </a:rPr>
                        <a:t>2026</a:t>
                      </a:r>
                      <a:r>
                        <a:rPr lang="ja-JP" altLang="en-US" sz="1100">
                          <a:solidFill>
                            <a:schemeClr val="tx1"/>
                          </a:solidFill>
                          <a:latin typeface="+mn-ea"/>
                          <a:ea typeface="+mn-ea"/>
                          <a:cs typeface="Meiryo UI" panose="020B0604030504040204" pitchFamily="50" charset="-128"/>
                        </a:rPr>
                        <a:t>年</a:t>
                      </a:r>
                      <a:r>
                        <a:rPr lang="en-US" altLang="ja-JP" sz="1100" dirty="0">
                          <a:solidFill>
                            <a:schemeClr val="tx1"/>
                          </a:solidFill>
                          <a:latin typeface="+mn-ea"/>
                          <a:ea typeface="+mn-ea"/>
                          <a:cs typeface="Meiryo UI" panose="020B0604030504040204" pitchFamily="50" charset="-128"/>
                        </a:rPr>
                        <a:t>3</a:t>
                      </a:r>
                      <a:r>
                        <a:rPr lang="ja-JP" altLang="en-US" sz="1100">
                          <a:solidFill>
                            <a:schemeClr val="tx1"/>
                          </a:solidFill>
                          <a:latin typeface="+mn-ea"/>
                          <a:ea typeface="+mn-ea"/>
                          <a:cs typeface="Meiryo UI" panose="020B0604030504040204" pitchFamily="50" charset="-128"/>
                        </a:rPr>
                        <a:t>月</a:t>
                      </a:r>
                      <a:r>
                        <a:rPr lang="en-US" altLang="ja-JP" sz="1100" dirty="0">
                          <a:solidFill>
                            <a:schemeClr val="tx1"/>
                          </a:solidFill>
                          <a:latin typeface="+mn-ea"/>
                          <a:ea typeface="+mn-ea"/>
                          <a:cs typeface="Meiryo UI" panose="020B0604030504040204" pitchFamily="50" charset="-128"/>
                        </a:rPr>
                        <a:t>31</a:t>
                      </a:r>
                      <a:r>
                        <a:rPr lang="ja-JP" altLang="en-US" sz="1100">
                          <a:solidFill>
                            <a:schemeClr val="tx1"/>
                          </a:solidFill>
                          <a:latin typeface="+mn-ea"/>
                          <a:ea typeface="+mn-ea"/>
                          <a:cs typeface="Meiryo UI" panose="020B0604030504040204" pitchFamily="50" charset="-128"/>
                        </a:rPr>
                        <a:t>日掲載終了分</a:t>
                      </a:r>
                      <a:endParaRPr lang="ja-JP" altLang="en-US" sz="1100">
                        <a:solidFill>
                          <a:schemeClr val="tx1"/>
                        </a:solidFill>
                        <a:latin typeface="+mn-ea"/>
                        <a:ea typeface="+mn-ea"/>
                        <a:cs typeface="Verdana" pitchFamily="34"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52225600"/>
                  </a:ext>
                </a:extLst>
              </a:tr>
              <a:tr h="45486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100" b="0" i="0">
                          <a:solidFill>
                            <a:schemeClr val="bg1"/>
                          </a:solidFill>
                          <a:latin typeface="+mn-ea"/>
                          <a:ea typeface="+mn-ea"/>
                          <a:cs typeface="Meiryo UI" pitchFamily="50" charset="-128"/>
                        </a:rPr>
                        <a:t>レポート項目</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altLang="ja-JP" sz="1100" dirty="0">
                          <a:solidFill>
                            <a:schemeClr val="tx1"/>
                          </a:solidFill>
                          <a:latin typeface="+mn-ea"/>
                          <a:ea typeface="+mn-ea"/>
                        </a:rPr>
                        <a:t>PV</a:t>
                      </a:r>
                      <a:r>
                        <a:rPr lang="ja-JP" altLang="en" sz="1100" dirty="0">
                          <a:solidFill>
                            <a:schemeClr val="tx1"/>
                          </a:solidFill>
                          <a:latin typeface="+mn-ea"/>
                          <a:ea typeface="+mn-ea"/>
                        </a:rPr>
                        <a:t>、</a:t>
                      </a:r>
                      <a:r>
                        <a:rPr lang="en" altLang="ja-JP" sz="1100" dirty="0">
                          <a:solidFill>
                            <a:schemeClr val="tx1"/>
                          </a:solidFill>
                          <a:latin typeface="+mn-ea"/>
                          <a:ea typeface="+mn-ea"/>
                        </a:rPr>
                        <a:t>UB</a:t>
                      </a:r>
                      <a:r>
                        <a:rPr lang="ja-JP" altLang="en" sz="1100" dirty="0">
                          <a:solidFill>
                            <a:schemeClr val="tx1"/>
                          </a:solidFill>
                          <a:latin typeface="+mn-ea"/>
                          <a:ea typeface="+mn-ea"/>
                        </a:rPr>
                        <a:t>、</a:t>
                      </a:r>
                      <a:r>
                        <a:rPr lang="ja-JP" altLang="en-US" sz="1100" dirty="0">
                          <a:solidFill>
                            <a:schemeClr val="tx1"/>
                          </a:solidFill>
                          <a:latin typeface="+mn-ea"/>
                          <a:ea typeface="+mn-ea"/>
                        </a:rPr>
                        <a:t>ページ内リンクのクリック数、訪問者の性別・性別</a:t>
                      </a:r>
                      <a:r>
                        <a:rPr lang="en-US" altLang="ja-JP" sz="1100" dirty="0">
                          <a:solidFill>
                            <a:schemeClr val="tx1"/>
                          </a:solidFill>
                          <a:latin typeface="+mn-ea"/>
                          <a:ea typeface="+mn-ea"/>
                        </a:rPr>
                        <a:t>×</a:t>
                      </a:r>
                      <a:r>
                        <a:rPr lang="ja-JP" altLang="en-US" sz="1100" dirty="0">
                          <a:solidFill>
                            <a:schemeClr val="tx1"/>
                          </a:solidFill>
                          <a:latin typeface="+mn-ea"/>
                          <a:ea typeface="+mn-ea"/>
                        </a:rPr>
                        <a:t>年齢層比率、アンケート結果</a:t>
                      </a:r>
                      <a:endParaRPr lang="en-US" altLang="ja-JP" sz="1100" dirty="0">
                        <a:solidFill>
                          <a:schemeClr val="tx1"/>
                        </a:solidFill>
                        <a:latin typeface="+mn-ea"/>
                        <a:ea typeface="+mn-ea"/>
                        <a:cs typeface="Verdana"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800" dirty="0">
                          <a:solidFill>
                            <a:schemeClr val="tx1"/>
                          </a:solidFill>
                          <a:latin typeface="+mn-ea"/>
                          <a:ea typeface="+mn-ea"/>
                          <a:cs typeface="Verdana" pitchFamily="34" charset="0"/>
                        </a:rPr>
                        <a:t>※</a:t>
                      </a:r>
                      <a:r>
                        <a:rPr lang="ja-JP" altLang="en-US" sz="800" dirty="0">
                          <a:solidFill>
                            <a:schemeClr val="tx1"/>
                          </a:solidFill>
                          <a:latin typeface="+mn-ea"/>
                          <a:ea typeface="+mn-ea"/>
                          <a:cs typeface="Verdana" pitchFamily="34" charset="0"/>
                        </a:rPr>
                        <a:t>掲載終了から</a:t>
                      </a:r>
                      <a:r>
                        <a:rPr lang="en-US" altLang="ja-JP" sz="800" dirty="0">
                          <a:solidFill>
                            <a:schemeClr val="tx1"/>
                          </a:solidFill>
                          <a:latin typeface="+mn-ea"/>
                          <a:ea typeface="+mn-ea"/>
                          <a:cs typeface="Verdana" pitchFamily="34" charset="0"/>
                        </a:rPr>
                        <a:t>2</a:t>
                      </a:r>
                      <a:r>
                        <a:rPr lang="ja-JP" altLang="en-US" sz="800" dirty="0">
                          <a:solidFill>
                            <a:schemeClr val="tx1"/>
                          </a:solidFill>
                          <a:latin typeface="+mn-ea"/>
                          <a:ea typeface="+mn-ea"/>
                          <a:cs typeface="Verdana" pitchFamily="34" charset="0"/>
                        </a:rPr>
                        <a:t>週間程度でご提出いたします。</a:t>
                      </a:r>
                    </a:p>
                    <a:p>
                      <a:pPr marL="0" marR="0" lvl="0" indent="0" algn="l">
                        <a:lnSpc>
                          <a:spcPct val="100000"/>
                        </a:lnSpc>
                        <a:spcBef>
                          <a:spcPts val="0"/>
                        </a:spcBef>
                        <a:spcAft>
                          <a:spcPts val="0"/>
                        </a:spcAft>
                        <a:buNone/>
                      </a:pPr>
                      <a:r>
                        <a:rPr lang="en-US" altLang="ja-JP" sz="800" b="0" i="0" u="none" strike="noStrike" noProof="0" dirty="0">
                          <a:solidFill>
                            <a:srgbClr val="0D0D0D"/>
                          </a:solidFill>
                          <a:latin typeface="Meiryo"/>
                        </a:rPr>
                        <a:t>※</a:t>
                      </a:r>
                      <a:r>
                        <a:rPr lang="ja-JP" sz="800" b="0" i="0" u="none" strike="noStrike" noProof="0">
                          <a:solidFill>
                            <a:srgbClr val="0D0D0D"/>
                          </a:solidFill>
                          <a:latin typeface="Meiryo"/>
                          <a:ea typeface="Meiryo"/>
                        </a:rPr>
                        <a:t>タイアップ訪問者から有意な回答数を得られなかった場合、別途実施する</a:t>
                      </a:r>
                      <a:r>
                        <a:rPr lang="en-US" altLang="ja-JP" sz="800" b="0" i="0" u="none" strike="noStrike" noProof="0" dirty="0">
                          <a:solidFill>
                            <a:srgbClr val="0D0D0D"/>
                          </a:solidFill>
                          <a:latin typeface="Meiryo"/>
                        </a:rPr>
                        <a:t>Yahoo!</a:t>
                      </a:r>
                      <a:r>
                        <a:rPr lang="ja-JP" sz="800" b="0" i="0" u="none" strike="noStrike" noProof="0">
                          <a:solidFill>
                            <a:srgbClr val="0D0D0D"/>
                          </a:solidFill>
                          <a:latin typeface="Meiryo"/>
                          <a:ea typeface="Meiryo"/>
                        </a:rPr>
                        <a:t>クラウドソーシングユーザーを対象にした同アンケート結果を代替として報告いたします。</a:t>
                      </a:r>
                      <a:endParaRPr lang="ja-JP"/>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120150108"/>
                  </a:ext>
                </a:extLst>
              </a:tr>
            </a:tbl>
          </a:graphicData>
        </a:graphic>
      </p:graphicFrame>
    </p:spTree>
    <p:extLst>
      <p:ext uri="{BB962C8B-B14F-4D97-AF65-F5344CB8AC3E}">
        <p14:creationId xmlns:p14="http://schemas.microsoft.com/office/powerpoint/2010/main" val="17197387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5EF12A-4C81-C163-6C87-5E43752DF386}"/>
            </a:ext>
          </a:extLst>
        </p:cNvPr>
        <p:cNvGrpSpPr/>
        <p:nvPr/>
      </p:nvGrpSpPr>
      <p:grpSpPr>
        <a:xfrm>
          <a:off x="0" y="0"/>
          <a:ext cx="0" cy="0"/>
          <a:chOff x="0" y="0"/>
          <a:chExt cx="0" cy="0"/>
        </a:xfrm>
      </p:grpSpPr>
      <p:sp>
        <p:nvSpPr>
          <p:cNvPr id="12290" name="タイトル 1">
            <a:extLst>
              <a:ext uri="{FF2B5EF4-FFF2-40B4-BE49-F238E27FC236}">
                <a16:creationId xmlns:a16="http://schemas.microsoft.com/office/drawing/2014/main" id="{2F22590F-05FF-8556-F915-A746BFC8B88C}"/>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(3)</a:t>
            </a:r>
            <a:r>
              <a:rPr lang="ja-JP" altLang="en-US">
                <a:latin typeface="メイリオ" panose="020B0604030504040204" pitchFamily="34" charset="-128"/>
                <a:ea typeface="メイリオ" panose="020B0604030504040204" pitchFamily="34" charset="-128"/>
              </a:rPr>
              <a:t>スポンサードコンテンツ</a:t>
            </a:r>
            <a:r>
              <a:rPr lang="en-US" altLang="ja-JP" dirty="0">
                <a:latin typeface="メイリオ" panose="020B0604030504040204" pitchFamily="34" charset="-128"/>
                <a:ea typeface="メイリオ" panose="020B0604030504040204" pitchFamily="34" charset="-128"/>
              </a:rPr>
              <a:t> PR</a:t>
            </a:r>
            <a:r>
              <a:rPr lang="ja-JP" altLang="en-US">
                <a:latin typeface="メイリオ" panose="020B0604030504040204" pitchFamily="34" charset="-128"/>
                <a:ea typeface="メイリオ" panose="020B0604030504040204" pitchFamily="34" charset="-128"/>
              </a:rPr>
              <a:t>　構成要素</a:t>
            </a:r>
          </a:p>
        </p:txBody>
      </p:sp>
      <p:sp>
        <p:nvSpPr>
          <p:cNvPr id="2" name="テキスト ボックス 1">
            <a:extLst>
              <a:ext uri="{FF2B5EF4-FFF2-40B4-BE49-F238E27FC236}">
                <a16:creationId xmlns:a16="http://schemas.microsoft.com/office/drawing/2014/main" id="{6D0981FF-B71A-C924-2A24-230337C87DDE}"/>
              </a:ext>
            </a:extLst>
          </p:cNvPr>
          <p:cNvSpPr txBox="1"/>
          <p:nvPr/>
        </p:nvSpPr>
        <p:spPr>
          <a:xfrm>
            <a:off x="863202" y="1495238"/>
            <a:ext cx="316112" cy="215444"/>
          </a:xfrm>
          <a:prstGeom prst="rect">
            <a:avLst/>
          </a:prstGeom>
          <a:noFill/>
          <a:ln>
            <a:solidFill>
              <a:schemeClr val="accent1">
                <a:lumMod val="90000"/>
              </a:schemeClr>
            </a:solidFill>
          </a:ln>
        </p:spPr>
        <p:txBody>
          <a:bodyPr wrap="none" rtlCol="0">
            <a:spAutoFit/>
          </a:bodyPr>
          <a:lstStyle/>
          <a:p>
            <a:pPr algn="l"/>
            <a:r>
              <a:rPr kumimoji="1" lang="en-US" altLang="ja-JP" sz="800">
                <a:latin typeface="+mn-ea"/>
              </a:rPr>
              <a:t>PR</a:t>
            </a:r>
            <a:endParaRPr kumimoji="1" lang="ja-JP" altLang="en-US" sz="800">
              <a:latin typeface="+mn-ea"/>
            </a:endParaRPr>
          </a:p>
        </p:txBody>
      </p:sp>
      <p:sp>
        <p:nvSpPr>
          <p:cNvPr id="3" name="正方形/長方形 2">
            <a:extLst>
              <a:ext uri="{FF2B5EF4-FFF2-40B4-BE49-F238E27FC236}">
                <a16:creationId xmlns:a16="http://schemas.microsoft.com/office/drawing/2014/main" id="{3235EBFD-177A-1584-B1AB-66C6BC0440BB}"/>
              </a:ext>
            </a:extLst>
          </p:cNvPr>
          <p:cNvSpPr/>
          <p:nvPr/>
        </p:nvSpPr>
        <p:spPr>
          <a:xfrm>
            <a:off x="828372" y="1751658"/>
            <a:ext cx="1595220" cy="860942"/>
          </a:xfrm>
          <a:prstGeom prst="rect">
            <a:avLst/>
          </a:prstGeom>
          <a:noFill/>
          <a:ln w="9525">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1"/>
                </a:solidFill>
                <a:latin typeface="+mn-ea"/>
              </a:rPr>
              <a:t>写真</a:t>
            </a:r>
            <a:r>
              <a:rPr kumimoji="1" lang="en-US" altLang="ja-JP" sz="1000">
                <a:solidFill>
                  <a:schemeClr val="tx1"/>
                </a:solidFill>
                <a:latin typeface="+mn-ea"/>
              </a:rPr>
              <a:t>/</a:t>
            </a:r>
            <a:r>
              <a:rPr lang="ja-JP" altLang="en-US" sz="1000">
                <a:solidFill>
                  <a:schemeClr val="tx1"/>
                </a:solidFill>
                <a:latin typeface="+mn-ea"/>
              </a:rPr>
              <a:t>イラスト</a:t>
            </a:r>
            <a:r>
              <a:rPr lang="en-US" altLang="ja-JP" sz="1000">
                <a:solidFill>
                  <a:schemeClr val="tx1"/>
                </a:solidFill>
                <a:latin typeface="+mn-ea"/>
              </a:rPr>
              <a:t>/</a:t>
            </a:r>
            <a:r>
              <a:rPr lang="ja-JP" altLang="en-US" sz="1000">
                <a:solidFill>
                  <a:schemeClr val="tx1"/>
                </a:solidFill>
                <a:latin typeface="+mn-ea"/>
              </a:rPr>
              <a:t>図表</a:t>
            </a:r>
            <a:endParaRPr lang="en-US" altLang="ja-JP" sz="1000">
              <a:solidFill>
                <a:schemeClr val="tx1"/>
              </a:solidFill>
              <a:latin typeface="+mn-ea"/>
            </a:endParaRPr>
          </a:p>
          <a:p>
            <a:pPr algn="ctr"/>
            <a:r>
              <a:rPr kumimoji="1" lang="en-US" altLang="ja-JP" sz="1000">
                <a:solidFill>
                  <a:schemeClr val="tx1"/>
                </a:solidFill>
                <a:latin typeface="+mn-ea"/>
              </a:rPr>
              <a:t>(</a:t>
            </a:r>
            <a:r>
              <a:rPr kumimoji="1" lang="ja-JP" altLang="en-US" sz="1000">
                <a:solidFill>
                  <a:schemeClr val="tx1"/>
                </a:solidFill>
                <a:latin typeface="+mn-ea"/>
              </a:rPr>
              <a:t>メイン</a:t>
            </a:r>
            <a:r>
              <a:rPr kumimoji="1" lang="en-US" altLang="ja-JP" sz="1000">
                <a:solidFill>
                  <a:schemeClr val="tx1"/>
                </a:solidFill>
                <a:latin typeface="+mn-ea"/>
              </a:rPr>
              <a:t>)</a:t>
            </a:r>
          </a:p>
        </p:txBody>
      </p:sp>
      <p:sp>
        <p:nvSpPr>
          <p:cNvPr id="4" name="テキスト ボックス 3">
            <a:extLst>
              <a:ext uri="{FF2B5EF4-FFF2-40B4-BE49-F238E27FC236}">
                <a16:creationId xmlns:a16="http://schemas.microsoft.com/office/drawing/2014/main" id="{80989426-44A0-EC62-B11C-3CCA1E4F8A3E}"/>
              </a:ext>
            </a:extLst>
          </p:cNvPr>
          <p:cNvSpPr txBox="1"/>
          <p:nvPr/>
        </p:nvSpPr>
        <p:spPr>
          <a:xfrm>
            <a:off x="759455" y="1100719"/>
            <a:ext cx="1880161" cy="338554"/>
          </a:xfrm>
          <a:prstGeom prst="rect">
            <a:avLst/>
          </a:prstGeom>
          <a:noFill/>
          <a:ln>
            <a:noFill/>
          </a:ln>
        </p:spPr>
        <p:txBody>
          <a:bodyPr wrap="square" rtlCol="0">
            <a:spAutoFit/>
          </a:bodyPr>
          <a:lstStyle/>
          <a:p>
            <a:pPr algn="l"/>
            <a:r>
              <a:rPr lang="ja-JP" altLang="en-US" sz="800" b="1">
                <a:latin typeface="+mn-ea"/>
              </a:rPr>
              <a:t>タイトルタイトルタイトルタイトル</a:t>
            </a:r>
            <a:endParaRPr lang="en-US" altLang="ja-JP" sz="800" b="1">
              <a:latin typeface="+mn-ea"/>
            </a:endParaRPr>
          </a:p>
          <a:p>
            <a:pPr algn="l"/>
            <a:r>
              <a:rPr kumimoji="1" lang="ja-JP" altLang="en-US" sz="800" b="1">
                <a:latin typeface="+mn-ea"/>
              </a:rPr>
              <a:t>タイトルタイトルタイトル</a:t>
            </a:r>
            <a:r>
              <a:rPr kumimoji="1" lang="en-US" altLang="ja-JP" sz="800" b="1">
                <a:latin typeface="+mn-ea"/>
              </a:rPr>
              <a:t>【PR】</a:t>
            </a:r>
            <a:endParaRPr kumimoji="1" lang="ja-JP" altLang="en-US" sz="800" b="1">
              <a:latin typeface="+mn-ea"/>
            </a:endParaRPr>
          </a:p>
        </p:txBody>
      </p:sp>
      <p:pic>
        <p:nvPicPr>
          <p:cNvPr id="5" name="図 4">
            <a:extLst>
              <a:ext uri="{FF2B5EF4-FFF2-40B4-BE49-F238E27FC236}">
                <a16:creationId xmlns:a16="http://schemas.microsoft.com/office/drawing/2014/main" id="{3EECC869-6A80-7548-F05D-41DDBB0FC6C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7419" y="2785269"/>
            <a:ext cx="1595220" cy="407781"/>
          </a:xfrm>
          <a:prstGeom prst="rect">
            <a:avLst/>
          </a:prstGeom>
        </p:spPr>
      </p:pic>
      <p:sp>
        <p:nvSpPr>
          <p:cNvPr id="6" name="正方形/長方形 5">
            <a:extLst>
              <a:ext uri="{FF2B5EF4-FFF2-40B4-BE49-F238E27FC236}">
                <a16:creationId xmlns:a16="http://schemas.microsoft.com/office/drawing/2014/main" id="{0155B3B5-033E-1D5C-D385-75A9C7B7A65E}"/>
              </a:ext>
            </a:extLst>
          </p:cNvPr>
          <p:cNvSpPr/>
          <p:nvPr/>
        </p:nvSpPr>
        <p:spPr>
          <a:xfrm>
            <a:off x="798766" y="3164235"/>
            <a:ext cx="1595220" cy="860942"/>
          </a:xfrm>
          <a:prstGeom prst="rect">
            <a:avLst/>
          </a:prstGeom>
          <a:noFill/>
          <a:ln w="9525">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1"/>
                </a:solidFill>
                <a:latin typeface="+mn-ea"/>
              </a:rPr>
              <a:t>写真</a:t>
            </a:r>
            <a:r>
              <a:rPr kumimoji="1" lang="en-US" altLang="ja-JP" sz="1000">
                <a:solidFill>
                  <a:schemeClr val="tx1"/>
                </a:solidFill>
                <a:latin typeface="+mn-ea"/>
              </a:rPr>
              <a:t>/</a:t>
            </a:r>
            <a:r>
              <a:rPr lang="ja-JP" altLang="en-US" sz="1000">
                <a:solidFill>
                  <a:schemeClr val="tx1"/>
                </a:solidFill>
                <a:latin typeface="+mn-ea"/>
              </a:rPr>
              <a:t>イラスト</a:t>
            </a:r>
            <a:r>
              <a:rPr lang="en-US" altLang="ja-JP" sz="1000">
                <a:solidFill>
                  <a:schemeClr val="tx1"/>
                </a:solidFill>
                <a:latin typeface="+mn-ea"/>
              </a:rPr>
              <a:t>/</a:t>
            </a:r>
            <a:r>
              <a:rPr lang="ja-JP" altLang="en-US" sz="1000">
                <a:solidFill>
                  <a:schemeClr val="tx1"/>
                </a:solidFill>
                <a:latin typeface="+mn-ea"/>
              </a:rPr>
              <a:t>図表</a:t>
            </a:r>
            <a:endParaRPr lang="en-US" altLang="ja-JP" sz="1000">
              <a:solidFill>
                <a:schemeClr val="tx1"/>
              </a:solidFill>
              <a:latin typeface="+mn-ea"/>
            </a:endParaRPr>
          </a:p>
        </p:txBody>
      </p:sp>
      <p:pic>
        <p:nvPicPr>
          <p:cNvPr id="7" name="図 6">
            <a:extLst>
              <a:ext uri="{FF2B5EF4-FFF2-40B4-BE49-F238E27FC236}">
                <a16:creationId xmlns:a16="http://schemas.microsoft.com/office/drawing/2014/main" id="{3A64CD61-41FC-2A80-AAC6-499F5259051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9058" y="4317364"/>
            <a:ext cx="1595220" cy="407781"/>
          </a:xfrm>
          <a:prstGeom prst="rect">
            <a:avLst/>
          </a:prstGeom>
        </p:spPr>
      </p:pic>
      <p:sp>
        <p:nvSpPr>
          <p:cNvPr id="8" name="正方形/長方形 7">
            <a:extLst>
              <a:ext uri="{FF2B5EF4-FFF2-40B4-BE49-F238E27FC236}">
                <a16:creationId xmlns:a16="http://schemas.microsoft.com/office/drawing/2014/main" id="{E35A7E82-563F-B210-EBA4-474D4842B3CB}"/>
              </a:ext>
            </a:extLst>
          </p:cNvPr>
          <p:cNvSpPr/>
          <p:nvPr/>
        </p:nvSpPr>
        <p:spPr>
          <a:xfrm>
            <a:off x="827419" y="4752325"/>
            <a:ext cx="1595220" cy="860942"/>
          </a:xfrm>
          <a:prstGeom prst="rect">
            <a:avLst/>
          </a:prstGeom>
          <a:noFill/>
          <a:ln w="9525">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1"/>
                </a:solidFill>
                <a:latin typeface="+mn-ea"/>
              </a:rPr>
              <a:t>写真</a:t>
            </a:r>
            <a:r>
              <a:rPr kumimoji="1" lang="en-US" altLang="ja-JP" sz="1000">
                <a:solidFill>
                  <a:schemeClr val="tx1"/>
                </a:solidFill>
                <a:latin typeface="+mn-ea"/>
              </a:rPr>
              <a:t>/</a:t>
            </a:r>
            <a:r>
              <a:rPr lang="ja-JP" altLang="en-US" sz="1000">
                <a:solidFill>
                  <a:schemeClr val="tx1"/>
                </a:solidFill>
                <a:latin typeface="+mn-ea"/>
              </a:rPr>
              <a:t>イラスト</a:t>
            </a:r>
            <a:r>
              <a:rPr lang="en-US" altLang="ja-JP" sz="1000">
                <a:solidFill>
                  <a:schemeClr val="tx1"/>
                </a:solidFill>
                <a:latin typeface="+mn-ea"/>
              </a:rPr>
              <a:t>/</a:t>
            </a:r>
            <a:r>
              <a:rPr lang="ja-JP" altLang="en-US" sz="1000">
                <a:solidFill>
                  <a:schemeClr val="tx1"/>
                </a:solidFill>
                <a:latin typeface="+mn-ea"/>
              </a:rPr>
              <a:t>図表</a:t>
            </a:r>
            <a:endParaRPr lang="en-US" altLang="ja-JP" sz="1000">
              <a:solidFill>
                <a:schemeClr val="tx1"/>
              </a:solidFill>
              <a:latin typeface="+mn-ea"/>
            </a:endParaRPr>
          </a:p>
        </p:txBody>
      </p:sp>
      <p:pic>
        <p:nvPicPr>
          <p:cNvPr id="9" name="図 8">
            <a:extLst>
              <a:ext uri="{FF2B5EF4-FFF2-40B4-BE49-F238E27FC236}">
                <a16:creationId xmlns:a16="http://schemas.microsoft.com/office/drawing/2014/main" id="{D19F1F04-C303-D8E7-77FE-BA80969578D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8372" y="5901540"/>
            <a:ext cx="1595220" cy="407781"/>
          </a:xfrm>
          <a:prstGeom prst="rect">
            <a:avLst/>
          </a:prstGeom>
        </p:spPr>
      </p:pic>
      <p:sp>
        <p:nvSpPr>
          <p:cNvPr id="10" name="正方形/長方形 9">
            <a:extLst>
              <a:ext uri="{FF2B5EF4-FFF2-40B4-BE49-F238E27FC236}">
                <a16:creationId xmlns:a16="http://schemas.microsoft.com/office/drawing/2014/main" id="{4791CE48-0DC0-B851-3130-F83AC2A6DB65}"/>
              </a:ext>
            </a:extLst>
          </p:cNvPr>
          <p:cNvSpPr/>
          <p:nvPr/>
        </p:nvSpPr>
        <p:spPr>
          <a:xfrm>
            <a:off x="623392" y="1100718"/>
            <a:ext cx="2016224" cy="5382815"/>
          </a:xfrm>
          <a:prstGeom prst="rect">
            <a:avLst/>
          </a:prstGeom>
          <a:noFill/>
          <a:ln w="9525">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1" name="テキスト ボックス 10">
            <a:extLst>
              <a:ext uri="{FF2B5EF4-FFF2-40B4-BE49-F238E27FC236}">
                <a16:creationId xmlns:a16="http://schemas.microsoft.com/office/drawing/2014/main" id="{3D9118F2-251D-B7F5-64E7-CF7BCA923923}"/>
              </a:ext>
            </a:extLst>
          </p:cNvPr>
          <p:cNvSpPr txBox="1"/>
          <p:nvPr/>
        </p:nvSpPr>
        <p:spPr>
          <a:xfrm>
            <a:off x="886060" y="2831941"/>
            <a:ext cx="760608" cy="253916"/>
          </a:xfrm>
          <a:prstGeom prst="rect">
            <a:avLst/>
          </a:prstGeom>
          <a:noFill/>
          <a:ln>
            <a:noFill/>
          </a:ln>
        </p:spPr>
        <p:txBody>
          <a:bodyPr wrap="square" rtlCol="0">
            <a:spAutoFit/>
          </a:bodyPr>
          <a:lstStyle/>
          <a:p>
            <a:pPr algn="l"/>
            <a:r>
              <a:rPr lang="ja-JP" altLang="en-US" sz="1050" b="1">
                <a:latin typeface="+mn-ea"/>
              </a:rPr>
              <a:t>リード文</a:t>
            </a:r>
            <a:endParaRPr kumimoji="1" lang="ja-JP" altLang="en-US" sz="1050" b="1">
              <a:latin typeface="+mn-ea"/>
            </a:endParaRPr>
          </a:p>
        </p:txBody>
      </p:sp>
      <p:sp>
        <p:nvSpPr>
          <p:cNvPr id="12" name="テキスト ボックス 11">
            <a:extLst>
              <a:ext uri="{FF2B5EF4-FFF2-40B4-BE49-F238E27FC236}">
                <a16:creationId xmlns:a16="http://schemas.microsoft.com/office/drawing/2014/main" id="{57440D6F-DEF8-D410-FEAE-31DFC7728914}"/>
              </a:ext>
            </a:extLst>
          </p:cNvPr>
          <p:cNvSpPr txBox="1"/>
          <p:nvPr/>
        </p:nvSpPr>
        <p:spPr>
          <a:xfrm>
            <a:off x="911424" y="4426078"/>
            <a:ext cx="760608" cy="253916"/>
          </a:xfrm>
          <a:prstGeom prst="rect">
            <a:avLst/>
          </a:prstGeom>
          <a:noFill/>
          <a:ln>
            <a:noFill/>
          </a:ln>
        </p:spPr>
        <p:txBody>
          <a:bodyPr wrap="square" rtlCol="0">
            <a:spAutoFit/>
          </a:bodyPr>
          <a:lstStyle/>
          <a:p>
            <a:pPr algn="l"/>
            <a:r>
              <a:rPr kumimoji="1" lang="ja-JP" altLang="en-US" sz="1050" b="1">
                <a:latin typeface="+mn-ea"/>
              </a:rPr>
              <a:t>本文</a:t>
            </a:r>
          </a:p>
        </p:txBody>
      </p:sp>
      <p:sp>
        <p:nvSpPr>
          <p:cNvPr id="13" name="テキスト ボックス 12">
            <a:extLst>
              <a:ext uri="{FF2B5EF4-FFF2-40B4-BE49-F238E27FC236}">
                <a16:creationId xmlns:a16="http://schemas.microsoft.com/office/drawing/2014/main" id="{45C02A01-AD40-1DFB-988E-EFABB14D75A1}"/>
              </a:ext>
            </a:extLst>
          </p:cNvPr>
          <p:cNvSpPr txBox="1"/>
          <p:nvPr/>
        </p:nvSpPr>
        <p:spPr>
          <a:xfrm>
            <a:off x="901263" y="5949146"/>
            <a:ext cx="760608" cy="253916"/>
          </a:xfrm>
          <a:prstGeom prst="rect">
            <a:avLst/>
          </a:prstGeom>
          <a:noFill/>
          <a:ln>
            <a:noFill/>
          </a:ln>
        </p:spPr>
        <p:txBody>
          <a:bodyPr wrap="square" rtlCol="0">
            <a:spAutoFit/>
          </a:bodyPr>
          <a:lstStyle/>
          <a:p>
            <a:pPr algn="l"/>
            <a:r>
              <a:rPr kumimoji="1" lang="ja-JP" altLang="en-US" sz="1050" b="1">
                <a:latin typeface="+mn-ea"/>
              </a:rPr>
              <a:t>本文</a:t>
            </a:r>
          </a:p>
        </p:txBody>
      </p:sp>
      <p:sp>
        <p:nvSpPr>
          <p:cNvPr id="14" name="テキスト ボックス 13">
            <a:extLst>
              <a:ext uri="{FF2B5EF4-FFF2-40B4-BE49-F238E27FC236}">
                <a16:creationId xmlns:a16="http://schemas.microsoft.com/office/drawing/2014/main" id="{8A1BAAAA-97DF-F957-3D97-0E65717E8CC4}"/>
              </a:ext>
            </a:extLst>
          </p:cNvPr>
          <p:cNvSpPr txBox="1"/>
          <p:nvPr/>
        </p:nvSpPr>
        <p:spPr>
          <a:xfrm>
            <a:off x="720537" y="4195791"/>
            <a:ext cx="1880161" cy="215444"/>
          </a:xfrm>
          <a:prstGeom prst="rect">
            <a:avLst/>
          </a:prstGeom>
          <a:noFill/>
          <a:ln>
            <a:noFill/>
          </a:ln>
        </p:spPr>
        <p:txBody>
          <a:bodyPr wrap="square" rtlCol="0">
            <a:spAutoFit/>
          </a:bodyPr>
          <a:lstStyle/>
          <a:p>
            <a:pPr algn="l"/>
            <a:r>
              <a:rPr lang="ja-JP" altLang="en-US" sz="800" b="1">
                <a:latin typeface="+mn-ea"/>
              </a:rPr>
              <a:t>小見出し小見出し小見出し</a:t>
            </a:r>
            <a:endParaRPr kumimoji="1" lang="ja-JP" altLang="en-US" sz="800" b="1">
              <a:latin typeface="+mn-ea"/>
            </a:endParaRPr>
          </a:p>
        </p:txBody>
      </p:sp>
      <p:sp>
        <p:nvSpPr>
          <p:cNvPr id="15" name="テキスト ボックス 14">
            <a:extLst>
              <a:ext uri="{FF2B5EF4-FFF2-40B4-BE49-F238E27FC236}">
                <a16:creationId xmlns:a16="http://schemas.microsoft.com/office/drawing/2014/main" id="{E5812E9D-3FC4-F9D3-A76A-2FB1F386A131}"/>
              </a:ext>
            </a:extLst>
          </p:cNvPr>
          <p:cNvSpPr txBox="1"/>
          <p:nvPr/>
        </p:nvSpPr>
        <p:spPr>
          <a:xfrm>
            <a:off x="734055" y="5760588"/>
            <a:ext cx="1880161" cy="215444"/>
          </a:xfrm>
          <a:prstGeom prst="rect">
            <a:avLst/>
          </a:prstGeom>
          <a:noFill/>
          <a:ln>
            <a:noFill/>
          </a:ln>
        </p:spPr>
        <p:txBody>
          <a:bodyPr wrap="square" rtlCol="0">
            <a:spAutoFit/>
          </a:bodyPr>
          <a:lstStyle/>
          <a:p>
            <a:pPr algn="l"/>
            <a:r>
              <a:rPr lang="ja-JP" altLang="en-US" sz="800" b="1">
                <a:latin typeface="+mn-ea"/>
              </a:rPr>
              <a:t>小見出し小見出し小見出し</a:t>
            </a:r>
            <a:endParaRPr kumimoji="1" lang="ja-JP" altLang="en-US" sz="800" b="1">
              <a:latin typeface="+mn-ea"/>
            </a:endParaRPr>
          </a:p>
        </p:txBody>
      </p:sp>
      <p:sp>
        <p:nvSpPr>
          <p:cNvPr id="16" name="テキスト ボックス 15">
            <a:extLst>
              <a:ext uri="{FF2B5EF4-FFF2-40B4-BE49-F238E27FC236}">
                <a16:creationId xmlns:a16="http://schemas.microsoft.com/office/drawing/2014/main" id="{BCE06E29-8182-8DCE-BB6C-A1E2B47D0729}"/>
              </a:ext>
            </a:extLst>
          </p:cNvPr>
          <p:cNvSpPr txBox="1"/>
          <p:nvPr/>
        </p:nvSpPr>
        <p:spPr>
          <a:xfrm>
            <a:off x="551384" y="1127097"/>
            <a:ext cx="312906" cy="246221"/>
          </a:xfrm>
          <a:prstGeom prst="rect">
            <a:avLst/>
          </a:prstGeom>
          <a:noFill/>
        </p:spPr>
        <p:txBody>
          <a:bodyPr wrap="none" rtlCol="0">
            <a:spAutoFit/>
          </a:bodyPr>
          <a:lstStyle/>
          <a:p>
            <a:pPr algn="l"/>
            <a:r>
              <a:rPr lang="en-US" altLang="ja-JP" sz="1000" b="1">
                <a:latin typeface="+mn-ea"/>
              </a:rPr>
              <a:t>①</a:t>
            </a:r>
            <a:endParaRPr kumimoji="1" lang="ja-JP" altLang="en-US" sz="1000" b="1">
              <a:latin typeface="+mn-ea"/>
            </a:endParaRPr>
          </a:p>
        </p:txBody>
      </p:sp>
      <p:sp>
        <p:nvSpPr>
          <p:cNvPr id="17" name="テキスト ボックス 16">
            <a:extLst>
              <a:ext uri="{FF2B5EF4-FFF2-40B4-BE49-F238E27FC236}">
                <a16:creationId xmlns:a16="http://schemas.microsoft.com/office/drawing/2014/main" id="{3D1D55C9-5AA2-A420-04E8-7594B77AC3F9}"/>
              </a:ext>
            </a:extLst>
          </p:cNvPr>
          <p:cNvSpPr txBox="1"/>
          <p:nvPr/>
        </p:nvSpPr>
        <p:spPr>
          <a:xfrm>
            <a:off x="827419" y="1988841"/>
            <a:ext cx="312906" cy="246221"/>
          </a:xfrm>
          <a:prstGeom prst="rect">
            <a:avLst/>
          </a:prstGeom>
          <a:noFill/>
        </p:spPr>
        <p:txBody>
          <a:bodyPr wrap="none" rtlCol="0">
            <a:spAutoFit/>
          </a:bodyPr>
          <a:lstStyle/>
          <a:p>
            <a:pPr algn="l"/>
            <a:r>
              <a:rPr kumimoji="1" lang="en-US" altLang="ja-JP" sz="1000">
                <a:latin typeface="+mn-ea"/>
              </a:rPr>
              <a:t>③</a:t>
            </a:r>
            <a:endParaRPr kumimoji="1" lang="ja-JP" altLang="en-US" sz="1000">
              <a:latin typeface="+mn-ea"/>
            </a:endParaRPr>
          </a:p>
        </p:txBody>
      </p:sp>
      <p:sp>
        <p:nvSpPr>
          <p:cNvPr id="18" name="テキスト ボックス 17">
            <a:extLst>
              <a:ext uri="{FF2B5EF4-FFF2-40B4-BE49-F238E27FC236}">
                <a16:creationId xmlns:a16="http://schemas.microsoft.com/office/drawing/2014/main" id="{4F1CF606-E483-6DD1-E919-06FE241F7649}"/>
              </a:ext>
            </a:extLst>
          </p:cNvPr>
          <p:cNvSpPr txBox="1"/>
          <p:nvPr/>
        </p:nvSpPr>
        <p:spPr>
          <a:xfrm>
            <a:off x="2326710" y="1486879"/>
            <a:ext cx="312906" cy="246221"/>
          </a:xfrm>
          <a:prstGeom prst="rect">
            <a:avLst/>
          </a:prstGeom>
          <a:noFill/>
        </p:spPr>
        <p:txBody>
          <a:bodyPr wrap="none" rtlCol="0">
            <a:spAutoFit/>
          </a:bodyPr>
          <a:lstStyle/>
          <a:p>
            <a:pPr algn="l"/>
            <a:r>
              <a:rPr kumimoji="1" lang="en-US" altLang="ja-JP" sz="1000" b="1">
                <a:latin typeface="+mn-ea"/>
              </a:rPr>
              <a:t>②</a:t>
            </a:r>
            <a:endParaRPr kumimoji="1" lang="ja-JP" altLang="en-US" sz="1000" b="1">
              <a:latin typeface="+mn-ea"/>
            </a:endParaRPr>
          </a:p>
        </p:txBody>
      </p:sp>
      <p:sp>
        <p:nvSpPr>
          <p:cNvPr id="19" name="テキスト ボックス 18">
            <a:extLst>
              <a:ext uri="{FF2B5EF4-FFF2-40B4-BE49-F238E27FC236}">
                <a16:creationId xmlns:a16="http://schemas.microsoft.com/office/drawing/2014/main" id="{958A7E4F-9C80-E0C4-42BB-5AFA6CA67154}"/>
              </a:ext>
            </a:extLst>
          </p:cNvPr>
          <p:cNvSpPr txBox="1"/>
          <p:nvPr/>
        </p:nvSpPr>
        <p:spPr>
          <a:xfrm>
            <a:off x="551384" y="2605929"/>
            <a:ext cx="312906" cy="246221"/>
          </a:xfrm>
          <a:prstGeom prst="rect">
            <a:avLst/>
          </a:prstGeom>
          <a:noFill/>
        </p:spPr>
        <p:txBody>
          <a:bodyPr wrap="none" rtlCol="0">
            <a:spAutoFit/>
          </a:bodyPr>
          <a:lstStyle/>
          <a:p>
            <a:pPr algn="l"/>
            <a:r>
              <a:rPr kumimoji="1" lang="en-US" altLang="ja-JP" sz="1000">
                <a:latin typeface="+mn-ea"/>
              </a:rPr>
              <a:t>④</a:t>
            </a:r>
            <a:endParaRPr kumimoji="1" lang="ja-JP" altLang="en-US" sz="1000">
              <a:latin typeface="+mn-ea"/>
            </a:endParaRPr>
          </a:p>
        </p:txBody>
      </p:sp>
      <p:sp>
        <p:nvSpPr>
          <p:cNvPr id="20" name="テキスト ボックス 19">
            <a:extLst>
              <a:ext uri="{FF2B5EF4-FFF2-40B4-BE49-F238E27FC236}">
                <a16:creationId xmlns:a16="http://schemas.microsoft.com/office/drawing/2014/main" id="{6B503938-CC6C-4B4B-5A3D-103D3DB048EA}"/>
              </a:ext>
            </a:extLst>
          </p:cNvPr>
          <p:cNvSpPr txBox="1"/>
          <p:nvPr/>
        </p:nvSpPr>
        <p:spPr>
          <a:xfrm>
            <a:off x="551384" y="2822740"/>
            <a:ext cx="312906" cy="246221"/>
          </a:xfrm>
          <a:prstGeom prst="rect">
            <a:avLst/>
          </a:prstGeom>
          <a:noFill/>
        </p:spPr>
        <p:txBody>
          <a:bodyPr wrap="none" rtlCol="0">
            <a:spAutoFit/>
          </a:bodyPr>
          <a:lstStyle/>
          <a:p>
            <a:pPr algn="l"/>
            <a:r>
              <a:rPr lang="en-US" altLang="ja-JP" sz="1000">
                <a:latin typeface="+mn-ea"/>
              </a:rPr>
              <a:t>⑤</a:t>
            </a:r>
            <a:endParaRPr kumimoji="1" lang="ja-JP" altLang="en-US" sz="1000">
              <a:latin typeface="+mn-ea"/>
            </a:endParaRPr>
          </a:p>
        </p:txBody>
      </p:sp>
      <p:sp>
        <p:nvSpPr>
          <p:cNvPr id="21" name="テキスト ボックス 20">
            <a:extLst>
              <a:ext uri="{FF2B5EF4-FFF2-40B4-BE49-F238E27FC236}">
                <a16:creationId xmlns:a16="http://schemas.microsoft.com/office/drawing/2014/main" id="{3B722D8B-7A29-A4F9-7734-B86E31FFF4E4}"/>
              </a:ext>
            </a:extLst>
          </p:cNvPr>
          <p:cNvSpPr txBox="1"/>
          <p:nvPr/>
        </p:nvSpPr>
        <p:spPr>
          <a:xfrm>
            <a:off x="814542" y="3470812"/>
            <a:ext cx="312906" cy="246221"/>
          </a:xfrm>
          <a:prstGeom prst="rect">
            <a:avLst/>
          </a:prstGeom>
          <a:noFill/>
        </p:spPr>
        <p:txBody>
          <a:bodyPr wrap="none" rtlCol="0">
            <a:spAutoFit/>
          </a:bodyPr>
          <a:lstStyle/>
          <a:p>
            <a:pPr algn="l"/>
            <a:r>
              <a:rPr kumimoji="1" lang="en-US" altLang="ja-JP" sz="1000">
                <a:latin typeface="+mn-ea"/>
              </a:rPr>
              <a:t>⑥</a:t>
            </a:r>
            <a:endParaRPr kumimoji="1" lang="ja-JP" altLang="en-US" sz="1000">
              <a:latin typeface="+mn-ea"/>
            </a:endParaRPr>
          </a:p>
        </p:txBody>
      </p:sp>
      <p:sp>
        <p:nvSpPr>
          <p:cNvPr id="22" name="テキスト ボックス 21">
            <a:extLst>
              <a:ext uri="{FF2B5EF4-FFF2-40B4-BE49-F238E27FC236}">
                <a16:creationId xmlns:a16="http://schemas.microsoft.com/office/drawing/2014/main" id="{8C857D20-2547-B861-A43F-5FBE730DC247}"/>
              </a:ext>
            </a:extLst>
          </p:cNvPr>
          <p:cNvSpPr txBox="1"/>
          <p:nvPr/>
        </p:nvSpPr>
        <p:spPr>
          <a:xfrm>
            <a:off x="814542" y="5054988"/>
            <a:ext cx="312906" cy="246221"/>
          </a:xfrm>
          <a:prstGeom prst="rect">
            <a:avLst/>
          </a:prstGeom>
          <a:noFill/>
        </p:spPr>
        <p:txBody>
          <a:bodyPr wrap="none" rtlCol="0">
            <a:spAutoFit/>
          </a:bodyPr>
          <a:lstStyle/>
          <a:p>
            <a:pPr algn="l"/>
            <a:r>
              <a:rPr kumimoji="1" lang="en-US" altLang="ja-JP" sz="1000">
                <a:latin typeface="+mn-ea"/>
              </a:rPr>
              <a:t>⑥</a:t>
            </a:r>
            <a:endParaRPr kumimoji="1" lang="ja-JP" altLang="en-US" sz="1000">
              <a:latin typeface="+mn-ea"/>
            </a:endParaRPr>
          </a:p>
        </p:txBody>
      </p:sp>
      <p:sp>
        <p:nvSpPr>
          <p:cNvPr id="23" name="テキスト ボックス 22">
            <a:extLst>
              <a:ext uri="{FF2B5EF4-FFF2-40B4-BE49-F238E27FC236}">
                <a16:creationId xmlns:a16="http://schemas.microsoft.com/office/drawing/2014/main" id="{7173FE9D-DFD2-5768-0CD2-6FEA3ECAEBC9}"/>
              </a:ext>
            </a:extLst>
          </p:cNvPr>
          <p:cNvSpPr txBox="1"/>
          <p:nvPr/>
        </p:nvSpPr>
        <p:spPr>
          <a:xfrm>
            <a:off x="551384" y="4005065"/>
            <a:ext cx="312906" cy="246221"/>
          </a:xfrm>
          <a:prstGeom prst="rect">
            <a:avLst/>
          </a:prstGeom>
          <a:noFill/>
        </p:spPr>
        <p:txBody>
          <a:bodyPr wrap="none" rtlCol="0">
            <a:spAutoFit/>
          </a:bodyPr>
          <a:lstStyle/>
          <a:p>
            <a:pPr algn="l"/>
            <a:r>
              <a:rPr lang="en-US" altLang="ja-JP" sz="1000">
                <a:latin typeface="+mn-ea"/>
              </a:rPr>
              <a:t>⑦</a:t>
            </a:r>
            <a:endParaRPr kumimoji="1" lang="ja-JP" altLang="en-US" sz="1000">
              <a:latin typeface="+mn-ea"/>
            </a:endParaRPr>
          </a:p>
        </p:txBody>
      </p:sp>
      <p:sp>
        <p:nvSpPr>
          <p:cNvPr id="24" name="テキスト ボックス 23">
            <a:extLst>
              <a:ext uri="{FF2B5EF4-FFF2-40B4-BE49-F238E27FC236}">
                <a16:creationId xmlns:a16="http://schemas.microsoft.com/office/drawing/2014/main" id="{28BE67C2-B595-E198-8720-E79F98B53C3F}"/>
              </a:ext>
            </a:extLst>
          </p:cNvPr>
          <p:cNvSpPr txBox="1"/>
          <p:nvPr/>
        </p:nvSpPr>
        <p:spPr>
          <a:xfrm>
            <a:off x="551384" y="5597409"/>
            <a:ext cx="312906" cy="246221"/>
          </a:xfrm>
          <a:prstGeom prst="rect">
            <a:avLst/>
          </a:prstGeom>
          <a:noFill/>
        </p:spPr>
        <p:txBody>
          <a:bodyPr wrap="none" rtlCol="0">
            <a:spAutoFit/>
          </a:bodyPr>
          <a:lstStyle/>
          <a:p>
            <a:pPr algn="l"/>
            <a:r>
              <a:rPr lang="en-US" altLang="ja-JP" sz="1000">
                <a:latin typeface="+mn-ea"/>
              </a:rPr>
              <a:t>⑦</a:t>
            </a:r>
            <a:endParaRPr kumimoji="1" lang="ja-JP" altLang="en-US" sz="1000">
              <a:latin typeface="+mn-ea"/>
            </a:endParaRPr>
          </a:p>
        </p:txBody>
      </p:sp>
      <p:sp>
        <p:nvSpPr>
          <p:cNvPr id="25" name="テキスト ボックス 24">
            <a:extLst>
              <a:ext uri="{FF2B5EF4-FFF2-40B4-BE49-F238E27FC236}">
                <a16:creationId xmlns:a16="http://schemas.microsoft.com/office/drawing/2014/main" id="{BED81EC2-2321-FD4C-7F0F-2C70B0375497}"/>
              </a:ext>
            </a:extLst>
          </p:cNvPr>
          <p:cNvSpPr txBox="1"/>
          <p:nvPr/>
        </p:nvSpPr>
        <p:spPr>
          <a:xfrm>
            <a:off x="551384" y="4188071"/>
            <a:ext cx="312906" cy="246221"/>
          </a:xfrm>
          <a:prstGeom prst="rect">
            <a:avLst/>
          </a:prstGeom>
          <a:noFill/>
        </p:spPr>
        <p:txBody>
          <a:bodyPr wrap="none" rtlCol="0">
            <a:spAutoFit/>
          </a:bodyPr>
          <a:lstStyle/>
          <a:p>
            <a:pPr algn="l"/>
            <a:r>
              <a:rPr kumimoji="1" lang="en-US" altLang="ja-JP" sz="1000">
                <a:latin typeface="+mn-ea"/>
              </a:rPr>
              <a:t>⑧</a:t>
            </a:r>
            <a:endParaRPr kumimoji="1" lang="ja-JP" altLang="en-US" sz="1000">
              <a:latin typeface="+mn-ea"/>
            </a:endParaRPr>
          </a:p>
        </p:txBody>
      </p:sp>
      <p:sp>
        <p:nvSpPr>
          <p:cNvPr id="26" name="テキスト ボックス 25">
            <a:extLst>
              <a:ext uri="{FF2B5EF4-FFF2-40B4-BE49-F238E27FC236}">
                <a16:creationId xmlns:a16="http://schemas.microsoft.com/office/drawing/2014/main" id="{7E9E0F63-22B2-B5C0-7971-F5D827EC7DCB}"/>
              </a:ext>
            </a:extLst>
          </p:cNvPr>
          <p:cNvSpPr txBox="1"/>
          <p:nvPr/>
        </p:nvSpPr>
        <p:spPr>
          <a:xfrm>
            <a:off x="551384" y="5752660"/>
            <a:ext cx="312906" cy="246221"/>
          </a:xfrm>
          <a:prstGeom prst="rect">
            <a:avLst/>
          </a:prstGeom>
          <a:noFill/>
        </p:spPr>
        <p:txBody>
          <a:bodyPr wrap="none" rtlCol="0">
            <a:spAutoFit/>
          </a:bodyPr>
          <a:lstStyle/>
          <a:p>
            <a:pPr algn="l"/>
            <a:r>
              <a:rPr kumimoji="1" lang="en-US" altLang="ja-JP" sz="1000">
                <a:latin typeface="+mn-ea"/>
              </a:rPr>
              <a:t>⑧</a:t>
            </a:r>
            <a:endParaRPr kumimoji="1" lang="ja-JP" altLang="en-US" sz="1000">
              <a:latin typeface="+mn-ea"/>
            </a:endParaRPr>
          </a:p>
        </p:txBody>
      </p:sp>
      <p:sp>
        <p:nvSpPr>
          <p:cNvPr id="27" name="テキスト ボックス 26">
            <a:extLst>
              <a:ext uri="{FF2B5EF4-FFF2-40B4-BE49-F238E27FC236}">
                <a16:creationId xmlns:a16="http://schemas.microsoft.com/office/drawing/2014/main" id="{96F02446-B31B-33AA-80ED-3C34B0D0BC68}"/>
              </a:ext>
            </a:extLst>
          </p:cNvPr>
          <p:cNvSpPr txBox="1"/>
          <p:nvPr/>
        </p:nvSpPr>
        <p:spPr>
          <a:xfrm>
            <a:off x="551384" y="4407323"/>
            <a:ext cx="312906" cy="246221"/>
          </a:xfrm>
          <a:prstGeom prst="rect">
            <a:avLst/>
          </a:prstGeom>
          <a:noFill/>
        </p:spPr>
        <p:txBody>
          <a:bodyPr wrap="none" rtlCol="0">
            <a:spAutoFit/>
          </a:bodyPr>
          <a:lstStyle/>
          <a:p>
            <a:pPr algn="l"/>
            <a:r>
              <a:rPr lang="en-US" altLang="ja-JP" sz="1000">
                <a:latin typeface="+mn-ea"/>
              </a:rPr>
              <a:t>⑨</a:t>
            </a:r>
            <a:endParaRPr kumimoji="1" lang="ja-JP" altLang="en-US" sz="1000">
              <a:latin typeface="+mn-ea"/>
            </a:endParaRPr>
          </a:p>
        </p:txBody>
      </p:sp>
      <p:sp>
        <p:nvSpPr>
          <p:cNvPr id="28" name="テキスト ボックス 27">
            <a:extLst>
              <a:ext uri="{FF2B5EF4-FFF2-40B4-BE49-F238E27FC236}">
                <a16:creationId xmlns:a16="http://schemas.microsoft.com/office/drawing/2014/main" id="{E783BC27-6DF3-1E05-3FAF-BB6E02A2F75F}"/>
              </a:ext>
            </a:extLst>
          </p:cNvPr>
          <p:cNvSpPr txBox="1"/>
          <p:nvPr/>
        </p:nvSpPr>
        <p:spPr>
          <a:xfrm>
            <a:off x="551384" y="5974350"/>
            <a:ext cx="312906" cy="246221"/>
          </a:xfrm>
          <a:prstGeom prst="rect">
            <a:avLst/>
          </a:prstGeom>
          <a:noFill/>
        </p:spPr>
        <p:txBody>
          <a:bodyPr wrap="none" rtlCol="0">
            <a:spAutoFit/>
          </a:bodyPr>
          <a:lstStyle/>
          <a:p>
            <a:pPr algn="l"/>
            <a:r>
              <a:rPr lang="en-US" altLang="ja-JP" sz="1000">
                <a:latin typeface="+mn-ea"/>
              </a:rPr>
              <a:t>⑨</a:t>
            </a:r>
            <a:endParaRPr kumimoji="1" lang="ja-JP" altLang="en-US" sz="1000">
              <a:latin typeface="+mn-ea"/>
            </a:endParaRPr>
          </a:p>
        </p:txBody>
      </p:sp>
      <p:pic>
        <p:nvPicPr>
          <p:cNvPr id="29" name="図 28">
            <a:extLst>
              <a:ext uri="{FF2B5EF4-FFF2-40B4-BE49-F238E27FC236}">
                <a16:creationId xmlns:a16="http://schemas.microsoft.com/office/drawing/2014/main" id="{883F595A-4064-6222-9520-CFC40290C61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45829" y="6315020"/>
            <a:ext cx="1595220" cy="134053"/>
          </a:xfrm>
          <a:prstGeom prst="rect">
            <a:avLst/>
          </a:prstGeom>
        </p:spPr>
      </p:pic>
      <p:sp>
        <p:nvSpPr>
          <p:cNvPr id="30" name="テキスト ボックス 29">
            <a:extLst>
              <a:ext uri="{FF2B5EF4-FFF2-40B4-BE49-F238E27FC236}">
                <a16:creationId xmlns:a16="http://schemas.microsoft.com/office/drawing/2014/main" id="{84CE4BEB-D46E-76F4-C222-68A8F17F6B4D}"/>
              </a:ext>
            </a:extLst>
          </p:cNvPr>
          <p:cNvSpPr txBox="1"/>
          <p:nvPr/>
        </p:nvSpPr>
        <p:spPr>
          <a:xfrm>
            <a:off x="807729" y="6227882"/>
            <a:ext cx="1880161" cy="200055"/>
          </a:xfrm>
          <a:prstGeom prst="rect">
            <a:avLst/>
          </a:prstGeom>
          <a:noFill/>
          <a:ln>
            <a:noFill/>
          </a:ln>
        </p:spPr>
        <p:txBody>
          <a:bodyPr wrap="square" rtlCol="0">
            <a:spAutoFit/>
          </a:bodyPr>
          <a:lstStyle/>
          <a:p>
            <a:pPr algn="l"/>
            <a:r>
              <a:rPr kumimoji="1" lang="ja-JP" altLang="en-US" sz="700" b="1">
                <a:latin typeface="+mn-ea"/>
              </a:rPr>
              <a:t>関連ページ：</a:t>
            </a:r>
            <a:r>
              <a:rPr kumimoji="1" lang="en-US" altLang="ja-JP" sz="700" b="1">
                <a:latin typeface="+mn-ea"/>
              </a:rPr>
              <a:t>URL</a:t>
            </a:r>
            <a:endParaRPr kumimoji="1" lang="ja-JP" altLang="en-US" sz="700" b="1">
              <a:latin typeface="+mn-ea"/>
            </a:endParaRPr>
          </a:p>
        </p:txBody>
      </p:sp>
      <p:sp>
        <p:nvSpPr>
          <p:cNvPr id="31" name="テキスト ボックス 30">
            <a:extLst>
              <a:ext uri="{FF2B5EF4-FFF2-40B4-BE49-F238E27FC236}">
                <a16:creationId xmlns:a16="http://schemas.microsoft.com/office/drawing/2014/main" id="{215B3715-7691-4284-12D4-350F3A9532DD}"/>
              </a:ext>
            </a:extLst>
          </p:cNvPr>
          <p:cNvSpPr txBox="1"/>
          <p:nvPr/>
        </p:nvSpPr>
        <p:spPr>
          <a:xfrm>
            <a:off x="551384" y="6237313"/>
            <a:ext cx="312906" cy="246221"/>
          </a:xfrm>
          <a:prstGeom prst="rect">
            <a:avLst/>
          </a:prstGeom>
          <a:noFill/>
        </p:spPr>
        <p:txBody>
          <a:bodyPr wrap="none" rtlCol="0">
            <a:spAutoFit/>
          </a:bodyPr>
          <a:lstStyle/>
          <a:p>
            <a:pPr algn="l"/>
            <a:r>
              <a:rPr kumimoji="1" lang="en-US" altLang="ja-JP" sz="1000">
                <a:latin typeface="+mn-ea"/>
              </a:rPr>
              <a:t>⑩</a:t>
            </a:r>
            <a:endParaRPr kumimoji="1" lang="ja-JP" altLang="en-US" sz="1000">
              <a:latin typeface="+mn-ea"/>
            </a:endParaRPr>
          </a:p>
        </p:txBody>
      </p:sp>
      <p:graphicFrame>
        <p:nvGraphicFramePr>
          <p:cNvPr id="32" name="表 31">
            <a:extLst>
              <a:ext uri="{FF2B5EF4-FFF2-40B4-BE49-F238E27FC236}">
                <a16:creationId xmlns:a16="http://schemas.microsoft.com/office/drawing/2014/main" id="{A17D8055-E52E-E792-5BEE-812672E1F41E}"/>
              </a:ext>
            </a:extLst>
          </p:cNvPr>
          <p:cNvGraphicFramePr>
            <a:graphicFrameLocks noGrp="1"/>
          </p:cNvGraphicFramePr>
          <p:nvPr>
            <p:extLst>
              <p:ext uri="{D42A27DB-BD31-4B8C-83A1-F6EECF244321}">
                <p14:modId xmlns:p14="http://schemas.microsoft.com/office/powerpoint/2010/main" val="1981675103"/>
              </p:ext>
            </p:extLst>
          </p:nvPr>
        </p:nvGraphicFramePr>
        <p:xfrm>
          <a:off x="3570035" y="1116236"/>
          <a:ext cx="7492456" cy="4582160"/>
        </p:xfrm>
        <a:graphic>
          <a:graphicData uri="http://schemas.openxmlformats.org/drawingml/2006/table">
            <a:tbl>
              <a:tblPr firstRow="1" bandRow="1">
                <a:tableStyleId>{21E4AEA4-8DFA-4A89-87EB-49C32662AFE0}</a:tableStyleId>
              </a:tblPr>
              <a:tblGrid>
                <a:gridCol w="442725">
                  <a:extLst>
                    <a:ext uri="{9D8B030D-6E8A-4147-A177-3AD203B41FA5}">
                      <a16:colId xmlns:a16="http://schemas.microsoft.com/office/drawing/2014/main" val="477946426"/>
                    </a:ext>
                  </a:extLst>
                </a:gridCol>
                <a:gridCol w="3004831">
                  <a:extLst>
                    <a:ext uri="{9D8B030D-6E8A-4147-A177-3AD203B41FA5}">
                      <a16:colId xmlns:a16="http://schemas.microsoft.com/office/drawing/2014/main" val="189764604"/>
                    </a:ext>
                  </a:extLst>
                </a:gridCol>
                <a:gridCol w="1840514">
                  <a:extLst>
                    <a:ext uri="{9D8B030D-6E8A-4147-A177-3AD203B41FA5}">
                      <a16:colId xmlns:a16="http://schemas.microsoft.com/office/drawing/2014/main" val="1851183191"/>
                    </a:ext>
                  </a:extLst>
                </a:gridCol>
                <a:gridCol w="1339688">
                  <a:extLst>
                    <a:ext uri="{9D8B030D-6E8A-4147-A177-3AD203B41FA5}">
                      <a16:colId xmlns:a16="http://schemas.microsoft.com/office/drawing/2014/main" val="747861719"/>
                    </a:ext>
                  </a:extLst>
                </a:gridCol>
                <a:gridCol w="864698">
                  <a:extLst>
                    <a:ext uri="{9D8B030D-6E8A-4147-A177-3AD203B41FA5}">
                      <a16:colId xmlns:a16="http://schemas.microsoft.com/office/drawing/2014/main" val="3603787776"/>
                    </a:ext>
                  </a:extLst>
                </a:gridCol>
              </a:tblGrid>
              <a:tr h="370840">
                <a:tc>
                  <a:txBody>
                    <a:bodyPr/>
                    <a:lstStyle/>
                    <a:p>
                      <a:endParaRPr kumimoji="1" lang="ja-JP" altLang="en-US" sz="1100">
                        <a:solidFill>
                          <a:schemeClr val="bg1"/>
                        </a:solidFill>
                        <a:latin typeface="+mn-ea"/>
                        <a:ea typeface="+mn-ea"/>
                      </a:endParaRPr>
                    </a:p>
                  </a:txBody>
                  <a:tcPr anchor="ctr">
                    <a:solidFill>
                      <a:schemeClr val="accent1">
                        <a:lumMod val="75000"/>
                      </a:schemeClr>
                    </a:solidFill>
                  </a:tcPr>
                </a:tc>
                <a:tc>
                  <a:txBody>
                    <a:bodyPr/>
                    <a:lstStyle/>
                    <a:p>
                      <a:endParaRPr kumimoji="1" lang="ja-JP" altLang="en-US" sz="1100">
                        <a:solidFill>
                          <a:schemeClr val="bg1"/>
                        </a:solidFill>
                        <a:latin typeface="+mn-ea"/>
                        <a:ea typeface="+mn-ea"/>
                      </a:endParaRPr>
                    </a:p>
                  </a:txBody>
                  <a:tcPr anchor="ctr">
                    <a:solidFill>
                      <a:schemeClr val="accent1">
                        <a:lumMod val="75000"/>
                      </a:schemeClr>
                    </a:solidFill>
                  </a:tcPr>
                </a:tc>
                <a:tc>
                  <a:txBody>
                    <a:bodyPr/>
                    <a:lstStyle/>
                    <a:p>
                      <a:r>
                        <a:rPr kumimoji="1" lang="ja-JP" altLang="en-US" sz="1100">
                          <a:solidFill>
                            <a:schemeClr val="bg1"/>
                          </a:solidFill>
                          <a:latin typeface="+mn-ea"/>
                          <a:ea typeface="+mn-ea"/>
                        </a:rPr>
                        <a:t>入稿サイズ</a:t>
                      </a:r>
                    </a:p>
                  </a:txBody>
                  <a:tcPr anchor="ctr">
                    <a:solidFill>
                      <a:schemeClr val="accent1">
                        <a:lumMod val="75000"/>
                      </a:schemeClr>
                    </a:solidFill>
                  </a:tcPr>
                </a:tc>
                <a:tc>
                  <a:txBody>
                    <a:bodyPr/>
                    <a:lstStyle/>
                    <a:p>
                      <a:r>
                        <a:rPr kumimoji="1" lang="ja-JP" altLang="en-US" sz="1100">
                          <a:solidFill>
                            <a:schemeClr val="bg1"/>
                          </a:solidFill>
                          <a:latin typeface="+mn-ea"/>
                          <a:ea typeface="+mn-ea"/>
                        </a:rPr>
                        <a:t>ファイル形式</a:t>
                      </a:r>
                    </a:p>
                  </a:txBody>
                  <a:tcPr anchor="ctr">
                    <a:solidFill>
                      <a:schemeClr val="accent1">
                        <a:lumMod val="75000"/>
                      </a:schemeClr>
                    </a:solidFill>
                  </a:tcPr>
                </a:tc>
                <a:tc>
                  <a:txBody>
                    <a:bodyPr/>
                    <a:lstStyle/>
                    <a:p>
                      <a:r>
                        <a:rPr kumimoji="1" lang="ja-JP" altLang="en-US" sz="1100">
                          <a:solidFill>
                            <a:schemeClr val="bg1"/>
                          </a:solidFill>
                          <a:latin typeface="+mn-ea"/>
                          <a:ea typeface="+mn-ea"/>
                        </a:rPr>
                        <a:t>入稿条件</a:t>
                      </a:r>
                    </a:p>
                  </a:txBody>
                  <a:tcPr anchor="ctr">
                    <a:solidFill>
                      <a:schemeClr val="accent1">
                        <a:lumMod val="75000"/>
                      </a:schemeClr>
                    </a:solidFill>
                  </a:tcPr>
                </a:tc>
                <a:extLst>
                  <a:ext uri="{0D108BD9-81ED-4DB2-BD59-A6C34878D82A}">
                    <a16:rowId xmlns:a16="http://schemas.microsoft.com/office/drawing/2014/main" val="2833746862"/>
                  </a:ext>
                </a:extLst>
              </a:tr>
              <a:tr h="370840">
                <a:tc>
                  <a:txBody>
                    <a:bodyPr/>
                    <a:lstStyle/>
                    <a:p>
                      <a:r>
                        <a:rPr kumimoji="1" lang="en-US" altLang="ja-JP" sz="1100" dirty="0">
                          <a:solidFill>
                            <a:schemeClr val="tx1"/>
                          </a:solidFill>
                          <a:latin typeface="+mn-ea"/>
                          <a:ea typeface="+mn-ea"/>
                        </a:rPr>
                        <a:t>①</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タイトル</a:t>
                      </a:r>
                    </a:p>
                  </a:txBody>
                  <a:tcPr>
                    <a:solidFill>
                      <a:schemeClr val="bg1">
                        <a:lumMod val="85000"/>
                      </a:schemeClr>
                    </a:solidFill>
                  </a:tcPr>
                </a:tc>
                <a:tc>
                  <a:txBody>
                    <a:bodyPr/>
                    <a:lstStyle/>
                    <a:p>
                      <a:r>
                        <a:rPr kumimoji="1" lang="en-US" altLang="ja-JP" sz="1100">
                          <a:solidFill>
                            <a:schemeClr val="tx1"/>
                          </a:solidFill>
                          <a:latin typeface="+mn-ea"/>
                          <a:ea typeface="+mn-ea"/>
                        </a:rPr>
                        <a:t>40</a:t>
                      </a:r>
                      <a:r>
                        <a:rPr kumimoji="1" lang="ja-JP" altLang="en-US" sz="1100">
                          <a:solidFill>
                            <a:schemeClr val="tx1"/>
                          </a:solidFill>
                          <a:latin typeface="+mn-ea"/>
                          <a:ea typeface="+mn-ea"/>
                        </a:rPr>
                        <a:t>文字程度</a:t>
                      </a:r>
                    </a:p>
                  </a:txBody>
                  <a:tcPr>
                    <a:solidFill>
                      <a:schemeClr val="bg1">
                        <a:lumMod val="85000"/>
                      </a:schemeClr>
                    </a:solidFill>
                  </a:tcPr>
                </a:tc>
                <a:tc>
                  <a:txBody>
                    <a:bodyPr/>
                    <a:lstStyle/>
                    <a:p>
                      <a:r>
                        <a:rPr kumimoji="1" lang="ja-JP" altLang="en-US" sz="1100">
                          <a:solidFill>
                            <a:schemeClr val="tx1"/>
                          </a:solidFill>
                          <a:latin typeface="+mn-ea"/>
                          <a:ea typeface="+mn-ea"/>
                        </a:rPr>
                        <a:t>テキスト</a:t>
                      </a:r>
                    </a:p>
                  </a:txBody>
                  <a:tcPr>
                    <a:solidFill>
                      <a:schemeClr val="bg1">
                        <a:lumMod val="85000"/>
                      </a:schemeClr>
                    </a:solidFill>
                  </a:tcPr>
                </a:tc>
                <a:tc>
                  <a:txBody>
                    <a:bodyPr/>
                    <a:lstStyle/>
                    <a:p>
                      <a:r>
                        <a:rPr kumimoji="1" lang="ja-JP" altLang="en-US" sz="1100">
                          <a:solidFill>
                            <a:schemeClr val="tx1"/>
                          </a:solidFill>
                          <a:latin typeface="+mn-ea"/>
                          <a:ea typeface="+mn-ea"/>
                        </a:rPr>
                        <a:t>必須</a:t>
                      </a:r>
                    </a:p>
                  </a:txBody>
                  <a:tcPr>
                    <a:solidFill>
                      <a:schemeClr val="bg1">
                        <a:lumMod val="85000"/>
                      </a:schemeClr>
                    </a:solidFill>
                  </a:tcPr>
                </a:tc>
                <a:extLst>
                  <a:ext uri="{0D108BD9-81ED-4DB2-BD59-A6C34878D82A}">
                    <a16:rowId xmlns:a16="http://schemas.microsoft.com/office/drawing/2014/main" val="3253660168"/>
                  </a:ext>
                </a:extLst>
              </a:tr>
              <a:tr h="370840">
                <a:tc>
                  <a:txBody>
                    <a:bodyPr/>
                    <a:lstStyle/>
                    <a:p>
                      <a:r>
                        <a:rPr kumimoji="1" lang="en-US" altLang="ja-JP" sz="1100">
                          <a:solidFill>
                            <a:schemeClr val="tx1"/>
                          </a:solidFill>
                          <a:latin typeface="+mn-ea"/>
                          <a:ea typeface="+mn-ea"/>
                        </a:rPr>
                        <a:t>②</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社名</a:t>
                      </a:r>
                    </a:p>
                  </a:txBody>
                  <a:tcPr>
                    <a:solidFill>
                      <a:schemeClr val="bg1">
                        <a:lumMod val="85000"/>
                      </a:schemeClr>
                    </a:solidFill>
                  </a:tcPr>
                </a:tc>
                <a:tc>
                  <a:txBody>
                    <a:bodyPr/>
                    <a:lstStyle/>
                    <a:p>
                      <a:r>
                        <a:rPr kumimoji="1" lang="ja-JP" altLang="en-US" sz="1100" err="1">
                          <a:solidFill>
                            <a:schemeClr val="tx1"/>
                          </a:solidFill>
                          <a:latin typeface="+mn-ea"/>
                          <a:ea typeface="+mn-ea"/>
                        </a:rPr>
                        <a:t>ー</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テキスト</a:t>
                      </a:r>
                    </a:p>
                  </a:txBody>
                  <a:tcPr>
                    <a:solidFill>
                      <a:schemeClr val="bg1">
                        <a:lumMod val="85000"/>
                      </a:schemeClr>
                    </a:solidFill>
                  </a:tcPr>
                </a:tc>
                <a:tc>
                  <a:txBody>
                    <a:bodyPr/>
                    <a:lstStyle/>
                    <a:p>
                      <a:r>
                        <a:rPr kumimoji="1" lang="ja-JP" altLang="en-US" sz="1100">
                          <a:solidFill>
                            <a:schemeClr val="tx1"/>
                          </a:solidFill>
                          <a:latin typeface="+mn-ea"/>
                          <a:ea typeface="+mn-ea"/>
                        </a:rPr>
                        <a:t>必須</a:t>
                      </a:r>
                    </a:p>
                  </a:txBody>
                  <a:tcPr>
                    <a:solidFill>
                      <a:schemeClr val="bg1">
                        <a:lumMod val="85000"/>
                      </a:schemeClr>
                    </a:solidFill>
                  </a:tcPr>
                </a:tc>
                <a:extLst>
                  <a:ext uri="{0D108BD9-81ED-4DB2-BD59-A6C34878D82A}">
                    <a16:rowId xmlns:a16="http://schemas.microsoft.com/office/drawing/2014/main" val="3045395277"/>
                  </a:ext>
                </a:extLst>
              </a:tr>
              <a:tr h="370840">
                <a:tc>
                  <a:txBody>
                    <a:bodyPr/>
                    <a:lstStyle/>
                    <a:p>
                      <a:r>
                        <a:rPr kumimoji="1" lang="en-US" altLang="ja-JP" sz="1100">
                          <a:solidFill>
                            <a:schemeClr val="tx1"/>
                          </a:solidFill>
                          <a:latin typeface="+mn-ea"/>
                          <a:ea typeface="+mn-ea"/>
                        </a:rPr>
                        <a:t>③</a:t>
                      </a:r>
                    </a:p>
                  </a:txBody>
                  <a:tcPr>
                    <a:solidFill>
                      <a:schemeClr val="bg1">
                        <a:lumMod val="85000"/>
                      </a:schemeClr>
                    </a:solidFill>
                  </a:tcPr>
                </a:tc>
                <a:tc>
                  <a:txBody>
                    <a:bodyPr/>
                    <a:lstStyle/>
                    <a:p>
                      <a:r>
                        <a:rPr kumimoji="1" lang="ja-JP" altLang="en-US" sz="1100">
                          <a:solidFill>
                            <a:schemeClr val="tx1"/>
                          </a:solidFill>
                          <a:latin typeface="+mn-ea"/>
                          <a:ea typeface="+mn-ea"/>
                        </a:rPr>
                        <a:t>メイン画像（写真</a:t>
                      </a:r>
                      <a:r>
                        <a:rPr kumimoji="1" lang="en-US" altLang="ja-JP" sz="1100" dirty="0">
                          <a:solidFill>
                            <a:schemeClr val="tx1"/>
                          </a:solidFill>
                          <a:latin typeface="+mn-ea"/>
                          <a:ea typeface="+mn-ea"/>
                        </a:rPr>
                        <a:t>/</a:t>
                      </a:r>
                      <a:r>
                        <a:rPr kumimoji="1" lang="ja-JP" altLang="en-US" sz="1100">
                          <a:solidFill>
                            <a:schemeClr val="tx1"/>
                          </a:solidFill>
                          <a:latin typeface="+mn-ea"/>
                          <a:ea typeface="+mn-ea"/>
                        </a:rPr>
                        <a:t>イラスト</a:t>
                      </a:r>
                      <a:r>
                        <a:rPr kumimoji="1" lang="en-US" altLang="ja-JP" sz="1100" dirty="0">
                          <a:solidFill>
                            <a:schemeClr val="tx1"/>
                          </a:solidFill>
                          <a:latin typeface="+mn-ea"/>
                          <a:ea typeface="+mn-ea"/>
                        </a:rPr>
                        <a:t>/</a:t>
                      </a:r>
                      <a:r>
                        <a:rPr kumimoji="1" lang="ja-JP" altLang="en-US" sz="1100">
                          <a:solidFill>
                            <a:schemeClr val="tx1"/>
                          </a:solidFill>
                          <a:latin typeface="+mn-ea"/>
                          <a:ea typeface="+mn-ea"/>
                        </a:rPr>
                        <a:t>図表）</a:t>
                      </a:r>
                      <a:endParaRPr kumimoji="1" lang="en-US" altLang="ja-JP" sz="1100" dirty="0">
                        <a:solidFill>
                          <a:schemeClr val="tx1"/>
                        </a:solidFill>
                        <a:latin typeface="+mn-ea"/>
                        <a:ea typeface="+mn-ea"/>
                      </a:endParaRPr>
                    </a:p>
                  </a:txBody>
                  <a:tcPr>
                    <a:solidFill>
                      <a:schemeClr val="bg1">
                        <a:lumMod val="85000"/>
                      </a:schemeClr>
                    </a:solidFill>
                  </a:tcPr>
                </a:tc>
                <a:tc>
                  <a:txBody>
                    <a:bodyPr/>
                    <a:lstStyle/>
                    <a:p>
                      <a:r>
                        <a:rPr kumimoji="1" lang="en-US" altLang="ja-JP" sz="1100">
                          <a:solidFill>
                            <a:schemeClr val="tx1"/>
                          </a:solidFill>
                          <a:latin typeface="+mn-ea"/>
                          <a:ea typeface="+mn-ea"/>
                        </a:rPr>
                        <a:t>1200pixel×800pixel</a:t>
                      </a:r>
                    </a:p>
                    <a:p>
                      <a:r>
                        <a:rPr kumimoji="1" lang="en-US" altLang="ja-JP" sz="1100">
                          <a:solidFill>
                            <a:schemeClr val="tx1"/>
                          </a:solidFill>
                          <a:latin typeface="+mn-ea"/>
                          <a:ea typeface="+mn-ea"/>
                        </a:rPr>
                        <a:t>/3:2</a:t>
                      </a:r>
                    </a:p>
                    <a:p>
                      <a:r>
                        <a:rPr kumimoji="1" lang="en-US" altLang="ja-JP" sz="1100">
                          <a:solidFill>
                            <a:schemeClr val="tx1"/>
                          </a:solidFill>
                          <a:latin typeface="+mn-ea"/>
                          <a:ea typeface="+mn-ea"/>
                        </a:rPr>
                        <a:t>300KB</a:t>
                      </a:r>
                      <a:r>
                        <a:rPr kumimoji="1" lang="ja-JP" altLang="en-US" sz="1100">
                          <a:solidFill>
                            <a:schemeClr val="tx1"/>
                          </a:solidFill>
                          <a:latin typeface="+mn-ea"/>
                          <a:ea typeface="+mn-ea"/>
                        </a:rPr>
                        <a:t>以内</a:t>
                      </a:r>
                    </a:p>
                  </a:txBody>
                  <a:tcPr>
                    <a:solidFill>
                      <a:schemeClr val="bg1">
                        <a:lumMod val="85000"/>
                      </a:schemeClr>
                    </a:solidFill>
                  </a:tcPr>
                </a:tc>
                <a:tc>
                  <a:txBody>
                    <a:bodyPr/>
                    <a:lstStyle/>
                    <a:p>
                      <a:r>
                        <a:rPr kumimoji="1" lang="en-US" altLang="ja-JP" sz="1100">
                          <a:solidFill>
                            <a:schemeClr val="tx1"/>
                          </a:solidFill>
                          <a:latin typeface="+mn-ea"/>
                          <a:ea typeface="+mn-ea"/>
                        </a:rPr>
                        <a:t>JPEG/GIF/PING</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必須</a:t>
                      </a:r>
                    </a:p>
                  </a:txBody>
                  <a:tcPr>
                    <a:solidFill>
                      <a:schemeClr val="bg1">
                        <a:lumMod val="85000"/>
                      </a:schemeClr>
                    </a:solidFill>
                  </a:tcPr>
                </a:tc>
                <a:extLst>
                  <a:ext uri="{0D108BD9-81ED-4DB2-BD59-A6C34878D82A}">
                    <a16:rowId xmlns:a16="http://schemas.microsoft.com/office/drawing/2014/main" val="1871715890"/>
                  </a:ext>
                </a:extLst>
              </a:tr>
              <a:tr h="370840">
                <a:tc>
                  <a:txBody>
                    <a:bodyPr/>
                    <a:lstStyle/>
                    <a:p>
                      <a:r>
                        <a:rPr kumimoji="1" lang="en-US" altLang="ja-JP" sz="1100">
                          <a:solidFill>
                            <a:schemeClr val="tx1"/>
                          </a:solidFill>
                          <a:latin typeface="+mn-ea"/>
                          <a:ea typeface="+mn-ea"/>
                        </a:rPr>
                        <a:t>④</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メイン画像のキャプション　－</a:t>
                      </a:r>
                      <a:r>
                        <a:rPr kumimoji="1" lang="en-US" altLang="ja-JP" sz="1100">
                          <a:solidFill>
                            <a:schemeClr val="tx1"/>
                          </a:solidFill>
                          <a:latin typeface="+mn-ea"/>
                          <a:ea typeface="+mn-ea"/>
                        </a:rPr>
                        <a:t>1</a:t>
                      </a:r>
                      <a:r>
                        <a:rPr kumimoji="1" lang="ja-JP" altLang="en-US" sz="1100">
                          <a:solidFill>
                            <a:schemeClr val="tx1"/>
                          </a:solidFill>
                          <a:latin typeface="+mn-ea"/>
                          <a:ea typeface="+mn-ea"/>
                        </a:rPr>
                        <a:t>枚</a:t>
                      </a:r>
                    </a:p>
                  </a:txBody>
                  <a:tcPr>
                    <a:solidFill>
                      <a:schemeClr val="bg1">
                        <a:lumMod val="85000"/>
                      </a:schemeClr>
                    </a:solidFill>
                  </a:tcPr>
                </a:tc>
                <a:tc>
                  <a:txBody>
                    <a:bodyPr/>
                    <a:lstStyle/>
                    <a:p>
                      <a:r>
                        <a:rPr kumimoji="1" lang="en-US" altLang="ja-JP" sz="1100">
                          <a:solidFill>
                            <a:schemeClr val="tx1"/>
                          </a:solidFill>
                          <a:latin typeface="+mn-ea"/>
                          <a:ea typeface="+mn-ea"/>
                        </a:rPr>
                        <a:t>20</a:t>
                      </a:r>
                      <a:r>
                        <a:rPr kumimoji="1" lang="ja-JP" altLang="en-US" sz="1100">
                          <a:solidFill>
                            <a:schemeClr val="tx1"/>
                          </a:solidFill>
                          <a:latin typeface="+mn-ea"/>
                          <a:ea typeface="+mn-ea"/>
                        </a:rPr>
                        <a:t>文字程度</a:t>
                      </a:r>
                    </a:p>
                  </a:txBody>
                  <a:tcPr>
                    <a:solidFill>
                      <a:schemeClr val="bg1">
                        <a:lumMod val="85000"/>
                      </a:schemeClr>
                    </a:solidFill>
                  </a:tcPr>
                </a:tc>
                <a:tc>
                  <a:txBody>
                    <a:bodyPr/>
                    <a:lstStyle/>
                    <a:p>
                      <a:r>
                        <a:rPr kumimoji="1" lang="ja-JP" altLang="en-US" sz="1100">
                          <a:solidFill>
                            <a:schemeClr val="tx1"/>
                          </a:solidFill>
                          <a:latin typeface="+mn-ea"/>
                          <a:ea typeface="+mn-ea"/>
                        </a:rPr>
                        <a:t>テキスト</a:t>
                      </a:r>
                    </a:p>
                  </a:txBody>
                  <a:tcPr>
                    <a:solidFill>
                      <a:schemeClr val="bg1">
                        <a:lumMod val="85000"/>
                      </a:schemeClr>
                    </a:solidFill>
                  </a:tcPr>
                </a:tc>
                <a:tc>
                  <a:txBody>
                    <a:bodyPr/>
                    <a:lstStyle/>
                    <a:p>
                      <a:r>
                        <a:rPr kumimoji="1" lang="ja-JP" altLang="en-US" sz="1100">
                          <a:solidFill>
                            <a:schemeClr val="tx1"/>
                          </a:solidFill>
                          <a:latin typeface="+mn-ea"/>
                          <a:ea typeface="+mn-ea"/>
                        </a:rPr>
                        <a:t>任意</a:t>
                      </a:r>
                    </a:p>
                  </a:txBody>
                  <a:tcPr>
                    <a:solidFill>
                      <a:schemeClr val="bg1">
                        <a:lumMod val="85000"/>
                      </a:schemeClr>
                    </a:solidFill>
                  </a:tcPr>
                </a:tc>
                <a:extLst>
                  <a:ext uri="{0D108BD9-81ED-4DB2-BD59-A6C34878D82A}">
                    <a16:rowId xmlns:a16="http://schemas.microsoft.com/office/drawing/2014/main" val="70700572"/>
                  </a:ext>
                </a:extLst>
              </a:tr>
              <a:tr h="370840">
                <a:tc>
                  <a:txBody>
                    <a:bodyPr/>
                    <a:lstStyle/>
                    <a:p>
                      <a:r>
                        <a:rPr kumimoji="1" lang="en-US" altLang="ja-JP" sz="1100">
                          <a:solidFill>
                            <a:schemeClr val="tx1"/>
                          </a:solidFill>
                          <a:latin typeface="+mn-ea"/>
                          <a:ea typeface="+mn-ea"/>
                        </a:rPr>
                        <a:t>⑤</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リード文</a:t>
                      </a:r>
                    </a:p>
                  </a:txBody>
                  <a:tcPr>
                    <a:solidFill>
                      <a:schemeClr val="bg1">
                        <a:lumMod val="85000"/>
                      </a:schemeClr>
                    </a:solidFill>
                  </a:tcPr>
                </a:tc>
                <a:tc>
                  <a:txBody>
                    <a:bodyPr/>
                    <a:lstStyle/>
                    <a:p>
                      <a:r>
                        <a:rPr kumimoji="1" lang="en-US" altLang="ja-JP" sz="1100">
                          <a:solidFill>
                            <a:schemeClr val="tx1"/>
                          </a:solidFill>
                          <a:latin typeface="+mn-ea"/>
                          <a:ea typeface="+mn-ea"/>
                        </a:rPr>
                        <a:t>200</a:t>
                      </a:r>
                      <a:r>
                        <a:rPr kumimoji="1" lang="ja-JP" altLang="en-US" sz="1100">
                          <a:solidFill>
                            <a:schemeClr val="tx1"/>
                          </a:solidFill>
                          <a:latin typeface="+mn-ea"/>
                          <a:ea typeface="+mn-ea"/>
                        </a:rPr>
                        <a:t>字程度</a:t>
                      </a:r>
                    </a:p>
                  </a:txBody>
                  <a:tcPr>
                    <a:solidFill>
                      <a:schemeClr val="bg1">
                        <a:lumMod val="85000"/>
                      </a:schemeClr>
                    </a:solidFill>
                  </a:tcPr>
                </a:tc>
                <a:tc>
                  <a:txBody>
                    <a:bodyPr/>
                    <a:lstStyle/>
                    <a:p>
                      <a:r>
                        <a:rPr kumimoji="1" lang="ja-JP" altLang="en-US" sz="1100">
                          <a:solidFill>
                            <a:schemeClr val="tx1"/>
                          </a:solidFill>
                          <a:latin typeface="+mn-ea"/>
                          <a:ea typeface="+mn-ea"/>
                        </a:rPr>
                        <a:t>テキスト</a:t>
                      </a:r>
                    </a:p>
                  </a:txBody>
                  <a:tcPr>
                    <a:solidFill>
                      <a:schemeClr val="bg1">
                        <a:lumMod val="85000"/>
                      </a:schemeClr>
                    </a:solidFill>
                  </a:tcPr>
                </a:tc>
                <a:tc>
                  <a:txBody>
                    <a:bodyPr/>
                    <a:lstStyle/>
                    <a:p>
                      <a:r>
                        <a:rPr kumimoji="1" lang="ja-JP" altLang="en-US" sz="1100">
                          <a:solidFill>
                            <a:schemeClr val="tx1"/>
                          </a:solidFill>
                          <a:latin typeface="+mn-ea"/>
                          <a:ea typeface="+mn-ea"/>
                        </a:rPr>
                        <a:t>任意</a:t>
                      </a:r>
                    </a:p>
                  </a:txBody>
                  <a:tcPr>
                    <a:solidFill>
                      <a:schemeClr val="bg1">
                        <a:lumMod val="85000"/>
                      </a:schemeClr>
                    </a:solidFill>
                  </a:tcPr>
                </a:tc>
                <a:extLst>
                  <a:ext uri="{0D108BD9-81ED-4DB2-BD59-A6C34878D82A}">
                    <a16:rowId xmlns:a16="http://schemas.microsoft.com/office/drawing/2014/main" val="1513882815"/>
                  </a:ext>
                </a:extLst>
              </a:tr>
              <a:tr h="370840">
                <a:tc>
                  <a:txBody>
                    <a:bodyPr/>
                    <a:lstStyle/>
                    <a:p>
                      <a:r>
                        <a:rPr kumimoji="1" lang="en-US" altLang="ja-JP" sz="1100" i="1">
                          <a:solidFill>
                            <a:schemeClr val="tx1"/>
                          </a:solidFill>
                          <a:latin typeface="+mn-ea"/>
                          <a:ea typeface="+mn-ea"/>
                        </a:rPr>
                        <a:t>⑥</a:t>
                      </a:r>
                      <a:endParaRPr kumimoji="1" lang="ja-JP" altLang="en-US" sz="1100" i="1">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文中画像（写真</a:t>
                      </a:r>
                      <a:r>
                        <a:rPr kumimoji="1" lang="en-US" altLang="ja-JP" sz="1100" dirty="0">
                          <a:solidFill>
                            <a:schemeClr val="tx1"/>
                          </a:solidFill>
                          <a:latin typeface="+mn-ea"/>
                          <a:ea typeface="+mn-ea"/>
                        </a:rPr>
                        <a:t>/</a:t>
                      </a:r>
                      <a:r>
                        <a:rPr kumimoji="1" lang="ja-JP" altLang="en-US" sz="1100">
                          <a:solidFill>
                            <a:schemeClr val="tx1"/>
                          </a:solidFill>
                          <a:latin typeface="+mn-ea"/>
                          <a:ea typeface="+mn-ea"/>
                        </a:rPr>
                        <a:t>イラスト</a:t>
                      </a:r>
                      <a:r>
                        <a:rPr kumimoji="1" lang="en-US" altLang="ja-JP" sz="1100" dirty="0">
                          <a:solidFill>
                            <a:schemeClr val="tx1"/>
                          </a:solidFill>
                          <a:latin typeface="+mn-ea"/>
                          <a:ea typeface="+mn-ea"/>
                        </a:rPr>
                        <a:t>/</a:t>
                      </a:r>
                      <a:r>
                        <a:rPr kumimoji="1" lang="ja-JP" altLang="en-US" sz="1100">
                          <a:solidFill>
                            <a:schemeClr val="tx1"/>
                          </a:solidFill>
                          <a:latin typeface="+mn-ea"/>
                          <a:ea typeface="+mn-ea"/>
                        </a:rPr>
                        <a:t>図表）</a:t>
                      </a:r>
                      <a:endParaRPr kumimoji="1" lang="en-US" altLang="ja-JP" sz="1100" dirty="0">
                        <a:solidFill>
                          <a:schemeClr val="tx1"/>
                        </a:solidFill>
                        <a:latin typeface="+mn-ea"/>
                        <a:ea typeface="+mn-ea"/>
                      </a:endParaRPr>
                    </a:p>
                    <a:p>
                      <a:r>
                        <a:rPr kumimoji="1" lang="ja-JP" altLang="en-US" sz="1100">
                          <a:solidFill>
                            <a:schemeClr val="tx1"/>
                          </a:solidFill>
                          <a:latin typeface="+mn-ea"/>
                          <a:ea typeface="+mn-ea"/>
                        </a:rPr>
                        <a:t>　</a:t>
                      </a:r>
                      <a:r>
                        <a:rPr kumimoji="1" lang="ja-JP" altLang="en-US" sz="1100" err="1">
                          <a:solidFill>
                            <a:schemeClr val="tx1"/>
                          </a:solidFill>
                          <a:latin typeface="+mn-ea"/>
                          <a:ea typeface="+mn-ea"/>
                        </a:rPr>
                        <a:t>ー</a:t>
                      </a:r>
                      <a:r>
                        <a:rPr kumimoji="1" lang="en-US" altLang="ja-JP" sz="1100" dirty="0">
                          <a:solidFill>
                            <a:schemeClr val="tx1"/>
                          </a:solidFill>
                          <a:latin typeface="+mn-ea"/>
                          <a:ea typeface="+mn-ea"/>
                        </a:rPr>
                        <a:t>4</a:t>
                      </a:r>
                      <a:r>
                        <a:rPr kumimoji="1" lang="ja-JP" altLang="en-US" sz="1100">
                          <a:solidFill>
                            <a:schemeClr val="tx1"/>
                          </a:solidFill>
                          <a:latin typeface="+mn-ea"/>
                          <a:ea typeface="+mn-ea"/>
                        </a:rPr>
                        <a:t>点程度</a:t>
                      </a:r>
                    </a:p>
                  </a:txBody>
                  <a:tcPr>
                    <a:solidFill>
                      <a:schemeClr val="bg1">
                        <a:lumMod val="85000"/>
                      </a:schemeClr>
                    </a:solidFill>
                  </a:tcPr>
                </a:tc>
                <a:tc>
                  <a:txBody>
                    <a:bodyPr/>
                    <a:lstStyle/>
                    <a:p>
                      <a:r>
                        <a:rPr kumimoji="1" lang="en-US" altLang="ja-JP" sz="1100" dirty="0">
                          <a:solidFill>
                            <a:schemeClr val="tx1"/>
                          </a:solidFill>
                          <a:latin typeface="+mn-ea"/>
                          <a:ea typeface="+mn-ea"/>
                        </a:rPr>
                        <a:t>1200pixel×800pixel</a:t>
                      </a:r>
                    </a:p>
                    <a:p>
                      <a:r>
                        <a:rPr kumimoji="1" lang="en-US" altLang="ja-JP" sz="1100" dirty="0">
                          <a:solidFill>
                            <a:schemeClr val="tx1"/>
                          </a:solidFill>
                          <a:latin typeface="+mn-ea"/>
                          <a:ea typeface="+mn-ea"/>
                        </a:rPr>
                        <a:t>/3:2</a:t>
                      </a:r>
                      <a:r>
                        <a:rPr kumimoji="1" lang="ja-JP" altLang="en-US" sz="1100">
                          <a:solidFill>
                            <a:schemeClr val="tx1"/>
                          </a:solidFill>
                          <a:latin typeface="+mn-ea"/>
                          <a:ea typeface="+mn-ea"/>
                        </a:rPr>
                        <a:t>を目安に</a:t>
                      </a:r>
                      <a:endParaRPr kumimoji="1" lang="en-US" altLang="ja-JP" sz="1100" dirty="0">
                        <a:solidFill>
                          <a:schemeClr val="tx1"/>
                        </a:solidFill>
                        <a:latin typeface="+mn-ea"/>
                        <a:ea typeface="+mn-ea"/>
                      </a:endParaRPr>
                    </a:p>
                    <a:p>
                      <a:r>
                        <a:rPr kumimoji="1" lang="ja-JP" altLang="en-US" sz="1100">
                          <a:solidFill>
                            <a:schemeClr val="tx1"/>
                          </a:solidFill>
                          <a:latin typeface="+mn-ea"/>
                          <a:ea typeface="+mn-ea"/>
                        </a:rPr>
                        <a:t>各</a:t>
                      </a:r>
                      <a:r>
                        <a:rPr kumimoji="1" lang="en-US" altLang="ja-JP" sz="1100" dirty="0">
                          <a:solidFill>
                            <a:schemeClr val="tx1"/>
                          </a:solidFill>
                          <a:latin typeface="+mn-ea"/>
                          <a:ea typeface="+mn-ea"/>
                        </a:rPr>
                        <a:t>300KB</a:t>
                      </a:r>
                      <a:r>
                        <a:rPr kumimoji="1" lang="ja-JP" altLang="en-US" sz="1100">
                          <a:solidFill>
                            <a:schemeClr val="tx1"/>
                          </a:solidFill>
                          <a:latin typeface="+mn-ea"/>
                          <a:ea typeface="+mn-ea"/>
                        </a:rPr>
                        <a:t>以内</a:t>
                      </a:r>
                    </a:p>
                  </a:txBody>
                  <a:tcPr>
                    <a:solidFill>
                      <a:schemeClr val="bg1">
                        <a:lumMod val="85000"/>
                      </a:schemeClr>
                    </a:solidFill>
                  </a:tcPr>
                </a:tc>
                <a:tc>
                  <a:txBody>
                    <a:bodyPr/>
                    <a:lstStyle/>
                    <a:p>
                      <a:r>
                        <a:rPr kumimoji="1" lang="en-US" altLang="ja-JP" sz="1100">
                          <a:solidFill>
                            <a:schemeClr val="tx1"/>
                          </a:solidFill>
                          <a:latin typeface="+mn-ea"/>
                          <a:ea typeface="+mn-ea"/>
                        </a:rPr>
                        <a:t>JPEG/GIF/PING</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任意</a:t>
                      </a:r>
                    </a:p>
                  </a:txBody>
                  <a:tcPr>
                    <a:solidFill>
                      <a:schemeClr val="bg1">
                        <a:lumMod val="85000"/>
                      </a:schemeClr>
                    </a:solidFill>
                  </a:tcPr>
                </a:tc>
                <a:extLst>
                  <a:ext uri="{0D108BD9-81ED-4DB2-BD59-A6C34878D82A}">
                    <a16:rowId xmlns:a16="http://schemas.microsoft.com/office/drawing/2014/main" val="3620582037"/>
                  </a:ext>
                </a:extLst>
              </a:tr>
              <a:tr h="370840">
                <a:tc>
                  <a:txBody>
                    <a:bodyPr/>
                    <a:lstStyle/>
                    <a:p>
                      <a:r>
                        <a:rPr kumimoji="1" lang="en-US" altLang="ja-JP" sz="1100">
                          <a:solidFill>
                            <a:schemeClr val="tx1"/>
                          </a:solidFill>
                          <a:latin typeface="+mn-ea"/>
                          <a:ea typeface="+mn-ea"/>
                        </a:rPr>
                        <a:t>⑦</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文中画像のキャプション</a:t>
                      </a:r>
                    </a:p>
                  </a:txBody>
                  <a:tcPr>
                    <a:solidFill>
                      <a:schemeClr val="bg1">
                        <a:lumMod val="85000"/>
                      </a:schemeClr>
                    </a:solidFill>
                  </a:tcPr>
                </a:tc>
                <a:tc>
                  <a:txBody>
                    <a:bodyPr/>
                    <a:lstStyle/>
                    <a:p>
                      <a:r>
                        <a:rPr kumimoji="1" lang="ja-JP" altLang="en-US" sz="1100">
                          <a:solidFill>
                            <a:schemeClr val="tx1"/>
                          </a:solidFill>
                          <a:latin typeface="+mn-ea"/>
                          <a:ea typeface="+mn-ea"/>
                        </a:rPr>
                        <a:t>各</a:t>
                      </a:r>
                      <a:r>
                        <a:rPr kumimoji="1" lang="en-US" altLang="ja-JP" sz="1100" dirty="0">
                          <a:solidFill>
                            <a:schemeClr val="tx1"/>
                          </a:solidFill>
                          <a:latin typeface="+mn-ea"/>
                          <a:ea typeface="+mn-ea"/>
                        </a:rPr>
                        <a:t>20</a:t>
                      </a:r>
                      <a:r>
                        <a:rPr kumimoji="1" lang="ja-JP" altLang="en-US" sz="1100">
                          <a:solidFill>
                            <a:schemeClr val="tx1"/>
                          </a:solidFill>
                          <a:latin typeface="+mn-ea"/>
                          <a:ea typeface="+mn-ea"/>
                        </a:rPr>
                        <a:t>文字程度</a:t>
                      </a:r>
                    </a:p>
                  </a:txBody>
                  <a:tcPr>
                    <a:solidFill>
                      <a:schemeClr val="bg1">
                        <a:lumMod val="85000"/>
                      </a:schemeClr>
                    </a:solidFill>
                  </a:tcPr>
                </a:tc>
                <a:tc>
                  <a:txBody>
                    <a:bodyPr/>
                    <a:lstStyle/>
                    <a:p>
                      <a:r>
                        <a:rPr kumimoji="1" lang="ja-JP" altLang="en-US" sz="1100">
                          <a:solidFill>
                            <a:schemeClr val="tx1"/>
                          </a:solidFill>
                          <a:latin typeface="+mn-ea"/>
                          <a:ea typeface="+mn-ea"/>
                        </a:rPr>
                        <a:t>テキスト</a:t>
                      </a:r>
                    </a:p>
                  </a:txBody>
                  <a:tcPr>
                    <a:solidFill>
                      <a:schemeClr val="bg1">
                        <a:lumMod val="85000"/>
                      </a:schemeClr>
                    </a:solidFill>
                  </a:tcPr>
                </a:tc>
                <a:tc>
                  <a:txBody>
                    <a:bodyPr/>
                    <a:lstStyle/>
                    <a:p>
                      <a:r>
                        <a:rPr kumimoji="1" lang="ja-JP" altLang="en-US" sz="1100">
                          <a:solidFill>
                            <a:schemeClr val="tx1"/>
                          </a:solidFill>
                          <a:latin typeface="+mn-ea"/>
                          <a:ea typeface="+mn-ea"/>
                        </a:rPr>
                        <a:t>任意</a:t>
                      </a:r>
                    </a:p>
                  </a:txBody>
                  <a:tcPr>
                    <a:solidFill>
                      <a:schemeClr val="bg1">
                        <a:lumMod val="85000"/>
                      </a:schemeClr>
                    </a:solidFill>
                  </a:tcPr>
                </a:tc>
                <a:extLst>
                  <a:ext uri="{0D108BD9-81ED-4DB2-BD59-A6C34878D82A}">
                    <a16:rowId xmlns:a16="http://schemas.microsoft.com/office/drawing/2014/main" val="3654549095"/>
                  </a:ext>
                </a:extLst>
              </a:tr>
              <a:tr h="370840">
                <a:tc>
                  <a:txBody>
                    <a:bodyPr/>
                    <a:lstStyle/>
                    <a:p>
                      <a:r>
                        <a:rPr kumimoji="1" lang="en-US" altLang="ja-JP" sz="1100">
                          <a:solidFill>
                            <a:schemeClr val="tx1"/>
                          </a:solidFill>
                          <a:latin typeface="+mn-ea"/>
                          <a:ea typeface="+mn-ea"/>
                        </a:rPr>
                        <a:t>⑧</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本文見出し</a:t>
                      </a:r>
                    </a:p>
                  </a:txBody>
                  <a:tcPr>
                    <a:solidFill>
                      <a:schemeClr val="bg1">
                        <a:lumMod val="85000"/>
                      </a:schemeClr>
                    </a:solidFill>
                  </a:tcPr>
                </a:tc>
                <a:tc>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a:solidFill>
                            <a:schemeClr val="tx1"/>
                          </a:solidFill>
                          <a:latin typeface="+mn-ea"/>
                          <a:ea typeface="+mn-ea"/>
                        </a:rPr>
                        <a:t>各</a:t>
                      </a:r>
                      <a:r>
                        <a:rPr kumimoji="1" lang="en-US" altLang="ja-JP" sz="1100" dirty="0">
                          <a:solidFill>
                            <a:schemeClr val="tx1"/>
                          </a:solidFill>
                          <a:latin typeface="+mn-ea"/>
                          <a:ea typeface="+mn-ea"/>
                        </a:rPr>
                        <a:t>20</a:t>
                      </a:r>
                      <a:r>
                        <a:rPr kumimoji="1" lang="ja-JP" altLang="en-US" sz="1100">
                          <a:solidFill>
                            <a:schemeClr val="tx1"/>
                          </a:solidFill>
                          <a:latin typeface="+mn-ea"/>
                          <a:ea typeface="+mn-ea"/>
                        </a:rPr>
                        <a:t>文字程度</a:t>
                      </a:r>
                    </a:p>
                  </a:txBody>
                  <a:tcPr>
                    <a:solidFill>
                      <a:schemeClr val="bg1">
                        <a:lumMod val="85000"/>
                      </a:schemeClr>
                    </a:solidFill>
                  </a:tcPr>
                </a:tc>
                <a:tc>
                  <a:txBody>
                    <a:bodyPr/>
                    <a:lstStyle/>
                    <a:p>
                      <a:r>
                        <a:rPr kumimoji="1" lang="ja-JP" altLang="en-US" sz="1100">
                          <a:solidFill>
                            <a:schemeClr val="tx1"/>
                          </a:solidFill>
                          <a:latin typeface="+mn-ea"/>
                          <a:ea typeface="+mn-ea"/>
                        </a:rPr>
                        <a:t>テキスト</a:t>
                      </a:r>
                    </a:p>
                  </a:txBody>
                  <a:tcPr>
                    <a:solidFill>
                      <a:schemeClr val="bg1">
                        <a:lumMod val="85000"/>
                      </a:schemeClr>
                    </a:solidFill>
                  </a:tcPr>
                </a:tc>
                <a:tc>
                  <a:txBody>
                    <a:bodyPr/>
                    <a:lstStyle/>
                    <a:p>
                      <a:r>
                        <a:rPr kumimoji="1" lang="ja-JP" altLang="en-US" sz="1100">
                          <a:solidFill>
                            <a:schemeClr val="tx1"/>
                          </a:solidFill>
                          <a:latin typeface="+mn-ea"/>
                          <a:ea typeface="+mn-ea"/>
                        </a:rPr>
                        <a:t>任意</a:t>
                      </a:r>
                    </a:p>
                  </a:txBody>
                  <a:tcPr>
                    <a:solidFill>
                      <a:schemeClr val="bg1">
                        <a:lumMod val="85000"/>
                      </a:schemeClr>
                    </a:solidFill>
                  </a:tcPr>
                </a:tc>
                <a:extLst>
                  <a:ext uri="{0D108BD9-81ED-4DB2-BD59-A6C34878D82A}">
                    <a16:rowId xmlns:a16="http://schemas.microsoft.com/office/drawing/2014/main" val="2058552608"/>
                  </a:ext>
                </a:extLst>
              </a:tr>
              <a:tr h="370840">
                <a:tc>
                  <a:txBody>
                    <a:bodyPr/>
                    <a:lstStyle/>
                    <a:p>
                      <a:r>
                        <a:rPr kumimoji="1" lang="en-US" altLang="ja-JP" sz="1100">
                          <a:solidFill>
                            <a:schemeClr val="tx1"/>
                          </a:solidFill>
                          <a:latin typeface="+mn-ea"/>
                          <a:ea typeface="+mn-ea"/>
                        </a:rPr>
                        <a:t>⑨</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本文</a:t>
                      </a:r>
                    </a:p>
                  </a:txBody>
                  <a:tcPr>
                    <a:solidFill>
                      <a:schemeClr val="bg1">
                        <a:lumMod val="85000"/>
                      </a:schemeClr>
                    </a:solidFill>
                  </a:tcPr>
                </a:tc>
                <a:tc>
                  <a:txBody>
                    <a:bodyPr/>
                    <a:lstStyle/>
                    <a:p>
                      <a:r>
                        <a:rPr kumimoji="1" lang="ja-JP" altLang="en-US" sz="1100">
                          <a:solidFill>
                            <a:schemeClr val="tx1"/>
                          </a:solidFill>
                          <a:latin typeface="+mn-ea"/>
                          <a:ea typeface="+mn-ea"/>
                        </a:rPr>
                        <a:t>合計で</a:t>
                      </a:r>
                      <a:r>
                        <a:rPr kumimoji="1" lang="en-US" altLang="ja-JP" sz="1100" dirty="0">
                          <a:solidFill>
                            <a:schemeClr val="tx1"/>
                          </a:solidFill>
                          <a:latin typeface="+mn-ea"/>
                          <a:ea typeface="+mn-ea"/>
                        </a:rPr>
                        <a:t>1500-2000</a:t>
                      </a:r>
                      <a:r>
                        <a:rPr kumimoji="1" lang="ja-JP" altLang="en-US" sz="1100">
                          <a:solidFill>
                            <a:schemeClr val="tx1"/>
                          </a:solidFill>
                          <a:latin typeface="+mn-ea"/>
                          <a:ea typeface="+mn-ea"/>
                        </a:rPr>
                        <a:t>文字</a:t>
                      </a:r>
                      <a:endParaRPr kumimoji="1" lang="en-US" altLang="ja-JP" sz="1100" dirty="0">
                        <a:solidFill>
                          <a:schemeClr val="tx1"/>
                        </a:solidFill>
                        <a:latin typeface="+mn-ea"/>
                        <a:ea typeface="+mn-ea"/>
                      </a:endParaRPr>
                    </a:p>
                    <a:p>
                      <a:r>
                        <a:rPr kumimoji="1" lang="ja-JP" altLang="en-US" sz="1100">
                          <a:solidFill>
                            <a:schemeClr val="tx1"/>
                          </a:solidFill>
                          <a:latin typeface="+mn-ea"/>
                          <a:ea typeface="+mn-ea"/>
                        </a:rPr>
                        <a:t>程度</a:t>
                      </a:r>
                    </a:p>
                  </a:txBody>
                  <a:tcPr>
                    <a:solidFill>
                      <a:schemeClr val="bg1">
                        <a:lumMod val="85000"/>
                      </a:schemeClr>
                    </a:solidFill>
                  </a:tcPr>
                </a:tc>
                <a:tc>
                  <a:txBody>
                    <a:bodyPr/>
                    <a:lstStyle/>
                    <a:p>
                      <a:r>
                        <a:rPr kumimoji="1" lang="ja-JP" altLang="en-US" sz="1100">
                          <a:solidFill>
                            <a:schemeClr val="tx1"/>
                          </a:solidFill>
                          <a:latin typeface="+mn-ea"/>
                          <a:ea typeface="+mn-ea"/>
                        </a:rPr>
                        <a:t>テキスト</a:t>
                      </a:r>
                    </a:p>
                  </a:txBody>
                  <a:tcPr>
                    <a:solidFill>
                      <a:schemeClr val="bg1">
                        <a:lumMod val="85000"/>
                      </a:schemeClr>
                    </a:solidFill>
                  </a:tcPr>
                </a:tc>
                <a:tc>
                  <a:txBody>
                    <a:bodyPr/>
                    <a:lstStyle/>
                    <a:p>
                      <a:r>
                        <a:rPr kumimoji="1" lang="ja-JP" altLang="en-US" sz="1100">
                          <a:solidFill>
                            <a:schemeClr val="tx1"/>
                          </a:solidFill>
                          <a:latin typeface="+mn-ea"/>
                          <a:ea typeface="+mn-ea"/>
                        </a:rPr>
                        <a:t>必須</a:t>
                      </a:r>
                    </a:p>
                  </a:txBody>
                  <a:tcPr>
                    <a:solidFill>
                      <a:schemeClr val="bg1">
                        <a:lumMod val="85000"/>
                      </a:schemeClr>
                    </a:solidFill>
                  </a:tcPr>
                </a:tc>
                <a:extLst>
                  <a:ext uri="{0D108BD9-81ED-4DB2-BD59-A6C34878D82A}">
                    <a16:rowId xmlns:a16="http://schemas.microsoft.com/office/drawing/2014/main" val="3261530295"/>
                  </a:ext>
                </a:extLst>
              </a:tr>
              <a:tr h="370840">
                <a:tc>
                  <a:txBody>
                    <a:bodyPr/>
                    <a:lstStyle/>
                    <a:p>
                      <a:r>
                        <a:rPr kumimoji="1" lang="en-US" altLang="ja-JP" sz="1100">
                          <a:solidFill>
                            <a:schemeClr val="tx1"/>
                          </a:solidFill>
                          <a:latin typeface="+mn-ea"/>
                          <a:ea typeface="+mn-ea"/>
                        </a:rPr>
                        <a:t>⑩</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関連ページへのリンク</a:t>
                      </a:r>
                      <a:r>
                        <a:rPr kumimoji="1" lang="en-US" altLang="ja-JP" sz="1100">
                          <a:solidFill>
                            <a:schemeClr val="tx1"/>
                          </a:solidFill>
                          <a:latin typeface="+mn-ea"/>
                          <a:ea typeface="+mn-ea"/>
                        </a:rPr>
                        <a:t>(3</a:t>
                      </a:r>
                      <a:r>
                        <a:rPr kumimoji="1" lang="ja-JP" altLang="en-US" sz="1100">
                          <a:solidFill>
                            <a:schemeClr val="tx1"/>
                          </a:solidFill>
                          <a:latin typeface="+mn-ea"/>
                          <a:ea typeface="+mn-ea"/>
                        </a:rPr>
                        <a:t>本まで</a:t>
                      </a:r>
                      <a:r>
                        <a:rPr kumimoji="1" lang="en-US" altLang="ja-JP" sz="1100">
                          <a:solidFill>
                            <a:schemeClr val="tx1"/>
                          </a:solidFill>
                          <a:latin typeface="+mn-ea"/>
                          <a:ea typeface="+mn-ea"/>
                        </a:rPr>
                        <a:t>)</a:t>
                      </a:r>
                    </a:p>
                  </a:txBody>
                  <a:tcPr>
                    <a:solidFill>
                      <a:schemeClr val="bg1">
                        <a:lumMod val="85000"/>
                      </a:schemeClr>
                    </a:solidFill>
                  </a:tcPr>
                </a:tc>
                <a:tc>
                  <a:txBody>
                    <a:bodyPr/>
                    <a:lstStyle/>
                    <a:p>
                      <a:r>
                        <a:rPr kumimoji="1" lang="en-US" altLang="ja-JP" sz="1100">
                          <a:solidFill>
                            <a:schemeClr val="tx1"/>
                          </a:solidFill>
                          <a:latin typeface="+mn-ea"/>
                          <a:ea typeface="+mn-ea"/>
                        </a:rPr>
                        <a:t>50</a:t>
                      </a:r>
                      <a:r>
                        <a:rPr kumimoji="1" lang="ja-JP" altLang="en-US" sz="1100">
                          <a:solidFill>
                            <a:schemeClr val="tx1"/>
                          </a:solidFill>
                          <a:latin typeface="+mn-ea"/>
                          <a:ea typeface="+mn-ea"/>
                        </a:rPr>
                        <a:t>文字程度</a:t>
                      </a:r>
                    </a:p>
                  </a:txBody>
                  <a:tcPr>
                    <a:solidFill>
                      <a:schemeClr val="bg1">
                        <a:lumMod val="85000"/>
                      </a:schemeClr>
                    </a:solidFill>
                  </a:tcPr>
                </a:tc>
                <a:tc>
                  <a:txBody>
                    <a:bodyPr/>
                    <a:lstStyle/>
                    <a:p>
                      <a:r>
                        <a:rPr kumimoji="1" lang="ja-JP" altLang="en-US" sz="1100">
                          <a:solidFill>
                            <a:schemeClr val="tx1"/>
                          </a:solidFill>
                          <a:latin typeface="+mn-ea"/>
                          <a:ea typeface="+mn-ea"/>
                        </a:rPr>
                        <a:t>リンク先</a:t>
                      </a:r>
                      <a:r>
                        <a:rPr kumimoji="1" lang="en-US" altLang="ja-JP" sz="1100" dirty="0">
                          <a:solidFill>
                            <a:schemeClr val="tx1"/>
                          </a:solidFill>
                          <a:latin typeface="+mn-ea"/>
                          <a:ea typeface="+mn-ea"/>
                        </a:rPr>
                        <a:t>URL</a:t>
                      </a:r>
                      <a:endParaRPr kumimoji="1" lang="ja-JP" altLang="en-US" sz="1100">
                        <a:solidFill>
                          <a:schemeClr val="tx1"/>
                        </a:solidFill>
                        <a:latin typeface="+mn-ea"/>
                        <a:ea typeface="+mn-ea"/>
                      </a:endParaRPr>
                    </a:p>
                  </a:txBody>
                  <a:tcPr>
                    <a:solidFill>
                      <a:schemeClr val="bg1">
                        <a:lumMod val="85000"/>
                      </a:schemeClr>
                    </a:solidFill>
                  </a:tcPr>
                </a:tc>
                <a:tc>
                  <a:txBody>
                    <a:bodyPr/>
                    <a:lstStyle/>
                    <a:p>
                      <a:r>
                        <a:rPr kumimoji="1" lang="ja-JP" altLang="en-US" sz="1100">
                          <a:solidFill>
                            <a:schemeClr val="tx1"/>
                          </a:solidFill>
                          <a:latin typeface="+mn-ea"/>
                          <a:ea typeface="+mn-ea"/>
                        </a:rPr>
                        <a:t>任意</a:t>
                      </a:r>
                    </a:p>
                  </a:txBody>
                  <a:tcPr>
                    <a:solidFill>
                      <a:schemeClr val="bg1">
                        <a:lumMod val="85000"/>
                      </a:schemeClr>
                    </a:solidFill>
                  </a:tcPr>
                </a:tc>
                <a:extLst>
                  <a:ext uri="{0D108BD9-81ED-4DB2-BD59-A6C34878D82A}">
                    <a16:rowId xmlns:a16="http://schemas.microsoft.com/office/drawing/2014/main" val="2632474411"/>
                  </a:ext>
                </a:extLst>
              </a:tr>
            </a:tbl>
          </a:graphicData>
        </a:graphic>
      </p:graphicFrame>
      <p:sp>
        <p:nvSpPr>
          <p:cNvPr id="33" name="テキスト ボックス 32">
            <a:extLst>
              <a:ext uri="{FF2B5EF4-FFF2-40B4-BE49-F238E27FC236}">
                <a16:creationId xmlns:a16="http://schemas.microsoft.com/office/drawing/2014/main" id="{20933A58-CAE3-7825-2289-177C05860356}"/>
              </a:ext>
            </a:extLst>
          </p:cNvPr>
          <p:cNvSpPr txBox="1"/>
          <p:nvPr/>
        </p:nvSpPr>
        <p:spPr>
          <a:xfrm>
            <a:off x="3570035" y="5932030"/>
            <a:ext cx="8463572" cy="415498"/>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50" kern="0">
                <a:latin typeface="+mn-ea"/>
                <a:ea typeface="+mn-ea"/>
              </a:rPr>
              <a:t>※</a:t>
            </a:r>
            <a:r>
              <a:rPr kumimoji="0" lang="ja-JP" altLang="en-US" sz="1050" b="0" i="0" u="none" strike="noStrike" kern="0" cap="none" spc="0" normalizeH="0" baseline="0" noProof="0">
                <a:ln>
                  <a:noFill/>
                </a:ln>
                <a:effectLst/>
                <a:uLnTx/>
                <a:uFillTx/>
                <a:latin typeface="+mn-ea"/>
                <a:ea typeface="+mn-ea"/>
              </a:rPr>
              <a:t>動画素材のご入稿をご希望される場合は弊社営業担当までご相談ください。</a:t>
            </a:r>
            <a:endParaRPr kumimoji="0" lang="en-US" altLang="ja-JP" sz="1050" b="0" i="0" u="none" strike="noStrike" kern="0" cap="none" spc="0" normalizeH="0" baseline="0" noProof="0">
              <a:ln>
                <a:noFill/>
              </a:ln>
              <a:effectLst/>
              <a:uLnTx/>
              <a:uFillTx/>
              <a:latin typeface="+mn-ea"/>
              <a:ea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50" b="0" i="0" u="none" strike="noStrike" kern="0" cap="none" spc="0" normalizeH="0" baseline="0" noProof="0">
                <a:ln>
                  <a:noFill/>
                </a:ln>
                <a:effectLst/>
                <a:uLnTx/>
                <a:uFillTx/>
                <a:latin typeface="+mn-ea"/>
                <a:ea typeface="+mn-ea"/>
              </a:rPr>
              <a:t>※</a:t>
            </a:r>
            <a:r>
              <a:rPr kumimoji="0" lang="ja-JP" altLang="en-US" sz="1050" b="0" i="0" u="none" strike="noStrike" kern="0" cap="none" spc="0" normalizeH="0" baseline="0" noProof="0">
                <a:ln>
                  <a:noFill/>
                </a:ln>
                <a:effectLst/>
                <a:uLnTx/>
                <a:uFillTx/>
                <a:latin typeface="+mn-ea"/>
                <a:ea typeface="+mn-ea"/>
              </a:rPr>
              <a:t>写真、動画素材をご入稿いただく際、著作権</a:t>
            </a:r>
            <a:r>
              <a:rPr kumimoji="0" lang="ja-JP" altLang="en-US" sz="1050" kern="0">
                <a:latin typeface="+mn-ea"/>
                <a:ea typeface="+mn-ea"/>
              </a:rPr>
              <a:t>や肖像権、商標など許諾の取れているものでのご入稿をお願いします。</a:t>
            </a:r>
            <a:r>
              <a:rPr kumimoji="0" lang="ja-JP" altLang="en-US" sz="1050" b="0" i="0" u="none" strike="noStrike" kern="0" cap="none" spc="0" normalizeH="0" baseline="0" noProof="0">
                <a:ln>
                  <a:noFill/>
                </a:ln>
                <a:effectLst/>
                <a:uLnTx/>
                <a:uFillTx/>
                <a:latin typeface="+mn-ea"/>
                <a:ea typeface="+mn-ea"/>
              </a:rPr>
              <a:t>　</a:t>
            </a:r>
            <a:endParaRPr kumimoji="0" lang="en-US" altLang="ja-JP" sz="1050" b="0" i="0" u="none" strike="noStrike" kern="0" cap="none" spc="0" normalizeH="0" baseline="0" noProof="0">
              <a:ln>
                <a:noFill/>
              </a:ln>
              <a:effectLst/>
              <a:uLnTx/>
              <a:uFillTx/>
              <a:latin typeface="+mn-ea"/>
              <a:ea typeface="+mn-ea"/>
            </a:endParaRPr>
          </a:p>
        </p:txBody>
      </p:sp>
      <p:sp>
        <p:nvSpPr>
          <p:cNvPr id="34" name="テキスト ボックス 33">
            <a:extLst>
              <a:ext uri="{FF2B5EF4-FFF2-40B4-BE49-F238E27FC236}">
                <a16:creationId xmlns:a16="http://schemas.microsoft.com/office/drawing/2014/main" id="{158DA370-50DF-5AB3-785E-0E80E7CE738D}"/>
              </a:ext>
            </a:extLst>
          </p:cNvPr>
          <p:cNvSpPr txBox="1"/>
          <p:nvPr/>
        </p:nvSpPr>
        <p:spPr>
          <a:xfrm>
            <a:off x="759455" y="2614492"/>
            <a:ext cx="2319191" cy="215444"/>
          </a:xfrm>
          <a:prstGeom prst="rect">
            <a:avLst/>
          </a:prstGeom>
          <a:noFill/>
          <a:ln>
            <a:noFill/>
          </a:ln>
        </p:spPr>
        <p:txBody>
          <a:bodyPr wrap="square" rtlCol="0">
            <a:spAutoFit/>
          </a:bodyPr>
          <a:lstStyle/>
          <a:p>
            <a:pPr algn="l"/>
            <a:r>
              <a:rPr lang="ja-JP" altLang="en-US" sz="800"/>
              <a:t>キャプション</a:t>
            </a:r>
            <a:endParaRPr kumimoji="1" lang="ja-JP" altLang="en-US" sz="800"/>
          </a:p>
        </p:txBody>
      </p:sp>
      <p:sp>
        <p:nvSpPr>
          <p:cNvPr id="35" name="テキスト ボックス 34">
            <a:extLst>
              <a:ext uri="{FF2B5EF4-FFF2-40B4-BE49-F238E27FC236}">
                <a16:creationId xmlns:a16="http://schemas.microsoft.com/office/drawing/2014/main" id="{F8AD765B-BE89-3117-DBFD-CE7EE3325054}"/>
              </a:ext>
            </a:extLst>
          </p:cNvPr>
          <p:cNvSpPr txBox="1"/>
          <p:nvPr/>
        </p:nvSpPr>
        <p:spPr>
          <a:xfrm>
            <a:off x="739783" y="4013049"/>
            <a:ext cx="2319191" cy="215444"/>
          </a:xfrm>
          <a:prstGeom prst="rect">
            <a:avLst/>
          </a:prstGeom>
          <a:noFill/>
          <a:ln>
            <a:noFill/>
          </a:ln>
        </p:spPr>
        <p:txBody>
          <a:bodyPr wrap="square" rtlCol="0">
            <a:spAutoFit/>
          </a:bodyPr>
          <a:lstStyle/>
          <a:p>
            <a:pPr algn="l"/>
            <a:r>
              <a:rPr lang="ja-JP" altLang="en-US" sz="800"/>
              <a:t>キャプション</a:t>
            </a:r>
            <a:endParaRPr kumimoji="1" lang="ja-JP" altLang="en-US" sz="800"/>
          </a:p>
        </p:txBody>
      </p:sp>
      <p:sp>
        <p:nvSpPr>
          <p:cNvPr id="36" name="テキスト ボックス 35">
            <a:extLst>
              <a:ext uri="{FF2B5EF4-FFF2-40B4-BE49-F238E27FC236}">
                <a16:creationId xmlns:a16="http://schemas.microsoft.com/office/drawing/2014/main" id="{09EBB524-86AA-DC6C-35DB-63FA02192AFB}"/>
              </a:ext>
            </a:extLst>
          </p:cNvPr>
          <p:cNvSpPr txBox="1"/>
          <p:nvPr/>
        </p:nvSpPr>
        <p:spPr>
          <a:xfrm>
            <a:off x="728212" y="5587506"/>
            <a:ext cx="2319191" cy="215444"/>
          </a:xfrm>
          <a:prstGeom prst="rect">
            <a:avLst/>
          </a:prstGeom>
          <a:noFill/>
          <a:ln>
            <a:noFill/>
          </a:ln>
        </p:spPr>
        <p:txBody>
          <a:bodyPr wrap="square" rtlCol="0">
            <a:spAutoFit/>
          </a:bodyPr>
          <a:lstStyle/>
          <a:p>
            <a:pPr algn="l"/>
            <a:r>
              <a:rPr lang="ja-JP" altLang="en-US" sz="800"/>
              <a:t>キャプション</a:t>
            </a:r>
            <a:endParaRPr kumimoji="1" lang="ja-JP" altLang="en-US" sz="800"/>
          </a:p>
        </p:txBody>
      </p:sp>
    </p:spTree>
    <p:extLst>
      <p:ext uri="{BB962C8B-B14F-4D97-AF65-F5344CB8AC3E}">
        <p14:creationId xmlns:p14="http://schemas.microsoft.com/office/powerpoint/2010/main" val="3310685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A6D638-69FC-1D21-1458-A6AAEF0F1057}"/>
            </a:ext>
          </a:extLst>
        </p:cNvPr>
        <p:cNvGrpSpPr/>
        <p:nvPr/>
      </p:nvGrpSpPr>
      <p:grpSpPr>
        <a:xfrm>
          <a:off x="0" y="0"/>
          <a:ext cx="0" cy="0"/>
          <a:chOff x="0" y="0"/>
          <a:chExt cx="0" cy="0"/>
        </a:xfrm>
      </p:grpSpPr>
      <p:sp>
        <p:nvSpPr>
          <p:cNvPr id="12290" name="タイトル 1">
            <a:extLst>
              <a:ext uri="{FF2B5EF4-FFF2-40B4-BE49-F238E27FC236}">
                <a16:creationId xmlns:a16="http://schemas.microsoft.com/office/drawing/2014/main" id="{42928D22-123E-7F55-7D14-2A44E13F95F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(3)</a:t>
            </a:r>
            <a:r>
              <a:rPr lang="ja-JP" altLang="en-US">
                <a:latin typeface="メイリオ" panose="020B0604030504040204" pitchFamily="34" charset="-128"/>
                <a:ea typeface="メイリオ" panose="020B0604030504040204" pitchFamily="34" charset="-128"/>
              </a:rPr>
              <a:t>スポンサードコンテンツ</a:t>
            </a:r>
            <a:r>
              <a:rPr lang="en-US" altLang="ja-JP" dirty="0">
                <a:latin typeface="メイリオ" panose="020B0604030504040204" pitchFamily="34" charset="-128"/>
                <a:ea typeface="メイリオ" panose="020B0604030504040204" pitchFamily="34" charset="-128"/>
              </a:rPr>
              <a:t> PR</a:t>
            </a:r>
            <a:r>
              <a:rPr lang="ja-JP" altLang="en-US">
                <a:latin typeface="メイリオ" panose="020B0604030504040204" pitchFamily="34" charset="-128"/>
                <a:ea typeface="メイリオ" panose="020B0604030504040204" pitchFamily="34" charset="-128"/>
              </a:rPr>
              <a:t>　構成例</a:t>
            </a:r>
          </a:p>
        </p:txBody>
      </p:sp>
      <p:sp>
        <p:nvSpPr>
          <p:cNvPr id="2" name="正方形/長方形 1">
            <a:extLst>
              <a:ext uri="{FF2B5EF4-FFF2-40B4-BE49-F238E27FC236}">
                <a16:creationId xmlns:a16="http://schemas.microsoft.com/office/drawing/2014/main" id="{3855D563-30AD-F3D5-0E5F-9407BB1D1D7B}"/>
              </a:ext>
            </a:extLst>
          </p:cNvPr>
          <p:cNvSpPr/>
          <p:nvPr/>
        </p:nvSpPr>
        <p:spPr>
          <a:xfrm>
            <a:off x="519507" y="1133803"/>
            <a:ext cx="2016224" cy="5181829"/>
          </a:xfrm>
          <a:prstGeom prst="rect">
            <a:avLst/>
          </a:prstGeom>
          <a:noFill/>
          <a:ln w="9525">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ln>
                <a:solidFill>
                  <a:schemeClr val="accent1">
                    <a:lumMod val="90000"/>
                  </a:schemeClr>
                </a:solidFill>
              </a:ln>
              <a:solidFill>
                <a:schemeClr val="tx1"/>
              </a:solidFill>
              <a:latin typeface="+mn-ea"/>
            </a:endParaRPr>
          </a:p>
        </p:txBody>
      </p:sp>
      <p:sp>
        <p:nvSpPr>
          <p:cNvPr id="3" name="正方形/長方形 2">
            <a:extLst>
              <a:ext uri="{FF2B5EF4-FFF2-40B4-BE49-F238E27FC236}">
                <a16:creationId xmlns:a16="http://schemas.microsoft.com/office/drawing/2014/main" id="{460CF512-927D-68E7-1885-76CBED130EB9}"/>
              </a:ext>
            </a:extLst>
          </p:cNvPr>
          <p:cNvSpPr/>
          <p:nvPr/>
        </p:nvSpPr>
        <p:spPr>
          <a:xfrm>
            <a:off x="4815390" y="1128252"/>
            <a:ext cx="2016224" cy="5190877"/>
          </a:xfrm>
          <a:prstGeom prst="rect">
            <a:avLst/>
          </a:prstGeom>
          <a:noFill/>
          <a:ln w="9525">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ln>
                <a:solidFill>
                  <a:schemeClr val="accent1">
                    <a:lumMod val="90000"/>
                  </a:schemeClr>
                </a:solidFill>
              </a:ln>
              <a:solidFill>
                <a:schemeClr val="tx1"/>
              </a:solidFill>
              <a:latin typeface="+mn-ea"/>
            </a:endParaRPr>
          </a:p>
        </p:txBody>
      </p:sp>
      <p:sp>
        <p:nvSpPr>
          <p:cNvPr id="4" name="正方形/長方形 3">
            <a:extLst>
              <a:ext uri="{FF2B5EF4-FFF2-40B4-BE49-F238E27FC236}">
                <a16:creationId xmlns:a16="http://schemas.microsoft.com/office/drawing/2014/main" id="{A1E2CF80-1679-654E-8BCA-E48864BE775D}"/>
              </a:ext>
            </a:extLst>
          </p:cNvPr>
          <p:cNvSpPr/>
          <p:nvPr/>
        </p:nvSpPr>
        <p:spPr>
          <a:xfrm>
            <a:off x="9161588" y="1144566"/>
            <a:ext cx="2016224" cy="2808313"/>
          </a:xfrm>
          <a:prstGeom prst="rect">
            <a:avLst/>
          </a:prstGeom>
          <a:noFill/>
          <a:ln w="9525">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ln>
                <a:solidFill>
                  <a:schemeClr val="accent1"/>
                </a:solidFill>
              </a:ln>
              <a:solidFill>
                <a:schemeClr val="tx1"/>
              </a:solidFill>
              <a:latin typeface="+mn-ea"/>
            </a:endParaRPr>
          </a:p>
        </p:txBody>
      </p:sp>
      <p:sp>
        <p:nvSpPr>
          <p:cNvPr id="5" name="テキスト ボックス 4">
            <a:extLst>
              <a:ext uri="{FF2B5EF4-FFF2-40B4-BE49-F238E27FC236}">
                <a16:creationId xmlns:a16="http://schemas.microsoft.com/office/drawing/2014/main" id="{C7AC2808-AA68-F344-8DB5-803A48B9B21A}"/>
              </a:ext>
            </a:extLst>
          </p:cNvPr>
          <p:cNvSpPr txBox="1"/>
          <p:nvPr/>
        </p:nvSpPr>
        <p:spPr>
          <a:xfrm>
            <a:off x="742399" y="1467251"/>
            <a:ext cx="316112" cy="215444"/>
          </a:xfrm>
          <a:prstGeom prst="rect">
            <a:avLst/>
          </a:prstGeom>
          <a:noFill/>
          <a:ln>
            <a:solidFill>
              <a:schemeClr val="bg2">
                <a:lumMod val="90000"/>
              </a:schemeClr>
            </a:solidFill>
          </a:ln>
        </p:spPr>
        <p:txBody>
          <a:bodyPr wrap="none" rtlCol="0">
            <a:spAutoFit/>
          </a:bodyPr>
          <a:lstStyle/>
          <a:p>
            <a:pPr algn="l"/>
            <a:r>
              <a:rPr kumimoji="1" lang="en-US" altLang="ja-JP" sz="800">
                <a:latin typeface="+mn-ea"/>
              </a:rPr>
              <a:t>PR</a:t>
            </a:r>
            <a:endParaRPr kumimoji="1" lang="ja-JP" altLang="en-US" sz="800">
              <a:latin typeface="+mn-ea"/>
            </a:endParaRPr>
          </a:p>
        </p:txBody>
      </p:sp>
      <p:sp>
        <p:nvSpPr>
          <p:cNvPr id="6" name="テキスト ボックス 5">
            <a:extLst>
              <a:ext uri="{FF2B5EF4-FFF2-40B4-BE49-F238E27FC236}">
                <a16:creationId xmlns:a16="http://schemas.microsoft.com/office/drawing/2014/main" id="{3E57BB61-6BD3-2251-8B4D-B17F63BFCC66}"/>
              </a:ext>
            </a:extLst>
          </p:cNvPr>
          <p:cNvSpPr txBox="1"/>
          <p:nvPr/>
        </p:nvSpPr>
        <p:spPr>
          <a:xfrm>
            <a:off x="4959406" y="1565218"/>
            <a:ext cx="316112" cy="215444"/>
          </a:xfrm>
          <a:prstGeom prst="rect">
            <a:avLst/>
          </a:prstGeom>
          <a:noFill/>
          <a:ln>
            <a:solidFill>
              <a:schemeClr val="bg2">
                <a:lumMod val="90000"/>
              </a:schemeClr>
            </a:solidFill>
          </a:ln>
        </p:spPr>
        <p:txBody>
          <a:bodyPr wrap="none" rtlCol="0">
            <a:spAutoFit/>
          </a:bodyPr>
          <a:lstStyle/>
          <a:p>
            <a:pPr algn="l"/>
            <a:r>
              <a:rPr kumimoji="1" lang="en-US" altLang="ja-JP" sz="800">
                <a:latin typeface="+mn-ea"/>
              </a:rPr>
              <a:t>PR</a:t>
            </a:r>
            <a:endParaRPr kumimoji="1" lang="ja-JP" altLang="en-US" sz="800">
              <a:latin typeface="+mn-ea"/>
            </a:endParaRPr>
          </a:p>
        </p:txBody>
      </p:sp>
      <p:sp>
        <p:nvSpPr>
          <p:cNvPr id="7" name="テキスト ボックス 6">
            <a:extLst>
              <a:ext uri="{FF2B5EF4-FFF2-40B4-BE49-F238E27FC236}">
                <a16:creationId xmlns:a16="http://schemas.microsoft.com/office/drawing/2014/main" id="{11B0548C-7828-8FCE-AFB3-0AE0E3147106}"/>
              </a:ext>
            </a:extLst>
          </p:cNvPr>
          <p:cNvSpPr txBox="1"/>
          <p:nvPr/>
        </p:nvSpPr>
        <p:spPr>
          <a:xfrm>
            <a:off x="9349532" y="1649203"/>
            <a:ext cx="316112" cy="215444"/>
          </a:xfrm>
          <a:prstGeom prst="rect">
            <a:avLst/>
          </a:prstGeom>
          <a:noFill/>
          <a:ln>
            <a:solidFill>
              <a:schemeClr val="bg2">
                <a:lumMod val="90000"/>
              </a:schemeClr>
            </a:solidFill>
          </a:ln>
        </p:spPr>
        <p:txBody>
          <a:bodyPr wrap="none" rtlCol="0">
            <a:spAutoFit/>
          </a:bodyPr>
          <a:lstStyle/>
          <a:p>
            <a:pPr algn="l"/>
            <a:r>
              <a:rPr kumimoji="1" lang="en-US" altLang="ja-JP" sz="800">
                <a:latin typeface="+mn-ea"/>
              </a:rPr>
              <a:t>PR</a:t>
            </a:r>
            <a:endParaRPr kumimoji="1" lang="ja-JP" altLang="en-US" sz="800">
              <a:latin typeface="+mn-ea"/>
            </a:endParaRPr>
          </a:p>
        </p:txBody>
      </p:sp>
      <p:sp>
        <p:nvSpPr>
          <p:cNvPr id="8" name="正方形/長方形 7">
            <a:extLst>
              <a:ext uri="{FF2B5EF4-FFF2-40B4-BE49-F238E27FC236}">
                <a16:creationId xmlns:a16="http://schemas.microsoft.com/office/drawing/2014/main" id="{DDF0FF56-DA3B-E6D0-62ED-13DB5485D6F1}"/>
              </a:ext>
            </a:extLst>
          </p:cNvPr>
          <p:cNvSpPr/>
          <p:nvPr/>
        </p:nvSpPr>
        <p:spPr>
          <a:xfrm>
            <a:off x="598573" y="1133803"/>
            <a:ext cx="1823864" cy="338554"/>
          </a:xfrm>
          <a:prstGeom prst="rect">
            <a:avLst/>
          </a:prstGeom>
        </p:spPr>
        <p:txBody>
          <a:bodyPr wrap="square">
            <a:spAutoFit/>
          </a:bodyPr>
          <a:lstStyle/>
          <a:p>
            <a:r>
              <a:rPr lang="ja-JP" altLang="en-US" sz="800" b="1">
                <a:latin typeface="+mn-ea"/>
              </a:rPr>
              <a:t>タイトルタイトルタイトルタイトル</a:t>
            </a:r>
            <a:endParaRPr lang="en-US" altLang="ja-JP" sz="800" b="1">
              <a:latin typeface="+mn-ea"/>
            </a:endParaRPr>
          </a:p>
          <a:p>
            <a:r>
              <a:rPr lang="ja-JP" altLang="en-US" sz="800" b="1">
                <a:latin typeface="+mn-ea"/>
              </a:rPr>
              <a:t>タイトルタイトルタイトル</a:t>
            </a:r>
            <a:r>
              <a:rPr lang="en-US" altLang="ja-JP" sz="800" b="1">
                <a:latin typeface="+mn-ea"/>
              </a:rPr>
              <a:t>【PR】</a:t>
            </a:r>
            <a:endParaRPr lang="ja-JP" altLang="en-US" sz="800" b="1">
              <a:latin typeface="+mn-ea"/>
            </a:endParaRPr>
          </a:p>
        </p:txBody>
      </p:sp>
      <p:sp>
        <p:nvSpPr>
          <p:cNvPr id="9" name="正方形/長方形 8">
            <a:extLst>
              <a:ext uri="{FF2B5EF4-FFF2-40B4-BE49-F238E27FC236}">
                <a16:creationId xmlns:a16="http://schemas.microsoft.com/office/drawing/2014/main" id="{08BCA13D-D7CD-C09A-CC5B-5FF5F9F92D55}"/>
              </a:ext>
            </a:extLst>
          </p:cNvPr>
          <p:cNvSpPr/>
          <p:nvPr/>
        </p:nvSpPr>
        <p:spPr>
          <a:xfrm>
            <a:off x="4910935" y="1226084"/>
            <a:ext cx="1823864" cy="338554"/>
          </a:xfrm>
          <a:prstGeom prst="rect">
            <a:avLst/>
          </a:prstGeom>
        </p:spPr>
        <p:txBody>
          <a:bodyPr wrap="square">
            <a:spAutoFit/>
          </a:bodyPr>
          <a:lstStyle/>
          <a:p>
            <a:r>
              <a:rPr lang="ja-JP" altLang="en-US" sz="800" b="1">
                <a:latin typeface="+mn-ea"/>
              </a:rPr>
              <a:t>タイトルタイトルタイトルタイトル</a:t>
            </a:r>
            <a:endParaRPr lang="en-US" altLang="ja-JP" sz="800" b="1">
              <a:latin typeface="+mn-ea"/>
            </a:endParaRPr>
          </a:p>
          <a:p>
            <a:r>
              <a:rPr lang="ja-JP" altLang="en-US" sz="800" b="1">
                <a:latin typeface="+mn-ea"/>
              </a:rPr>
              <a:t>タイトルタイトルタイトル</a:t>
            </a:r>
            <a:r>
              <a:rPr lang="en-US" altLang="ja-JP" sz="800" b="1">
                <a:latin typeface="+mn-ea"/>
              </a:rPr>
              <a:t>【PR】</a:t>
            </a:r>
            <a:endParaRPr lang="ja-JP" altLang="en-US" sz="800" b="1">
              <a:latin typeface="+mn-ea"/>
            </a:endParaRPr>
          </a:p>
        </p:txBody>
      </p:sp>
      <p:sp>
        <p:nvSpPr>
          <p:cNvPr id="10" name="正方形/長方形 9">
            <a:extLst>
              <a:ext uri="{FF2B5EF4-FFF2-40B4-BE49-F238E27FC236}">
                <a16:creationId xmlns:a16="http://schemas.microsoft.com/office/drawing/2014/main" id="{9B81F465-DE86-DEC9-4CB4-559FBC575CA4}"/>
              </a:ext>
            </a:extLst>
          </p:cNvPr>
          <p:cNvSpPr/>
          <p:nvPr/>
        </p:nvSpPr>
        <p:spPr>
          <a:xfrm>
            <a:off x="9289447" y="1216575"/>
            <a:ext cx="1823864" cy="338554"/>
          </a:xfrm>
          <a:prstGeom prst="rect">
            <a:avLst/>
          </a:prstGeom>
        </p:spPr>
        <p:txBody>
          <a:bodyPr wrap="square">
            <a:spAutoFit/>
          </a:bodyPr>
          <a:lstStyle/>
          <a:p>
            <a:r>
              <a:rPr lang="ja-JP" altLang="en-US" sz="800" b="1">
                <a:latin typeface="+mn-ea"/>
              </a:rPr>
              <a:t>タイトルタイトルタイトルタイトル</a:t>
            </a:r>
            <a:endParaRPr lang="en-US" altLang="ja-JP" sz="800" b="1">
              <a:latin typeface="+mn-ea"/>
            </a:endParaRPr>
          </a:p>
          <a:p>
            <a:r>
              <a:rPr lang="ja-JP" altLang="en-US" sz="800" b="1">
                <a:latin typeface="+mn-ea"/>
              </a:rPr>
              <a:t>タイトルタイトルタイトル</a:t>
            </a:r>
            <a:r>
              <a:rPr lang="en-US" altLang="ja-JP" sz="800" b="1">
                <a:latin typeface="+mn-ea"/>
              </a:rPr>
              <a:t>【PR】</a:t>
            </a:r>
            <a:endParaRPr lang="ja-JP" altLang="en-US" sz="800" b="1">
              <a:latin typeface="+mn-ea"/>
            </a:endParaRPr>
          </a:p>
        </p:txBody>
      </p:sp>
      <p:sp>
        <p:nvSpPr>
          <p:cNvPr id="11" name="テキスト ボックス 10">
            <a:extLst>
              <a:ext uri="{FF2B5EF4-FFF2-40B4-BE49-F238E27FC236}">
                <a16:creationId xmlns:a16="http://schemas.microsoft.com/office/drawing/2014/main" id="{5313C898-3EF0-52BC-6AC5-C5A198209F36}"/>
              </a:ext>
            </a:extLst>
          </p:cNvPr>
          <p:cNvSpPr txBox="1"/>
          <p:nvPr/>
        </p:nvSpPr>
        <p:spPr>
          <a:xfrm>
            <a:off x="1603266" y="1472357"/>
            <a:ext cx="1152128" cy="215444"/>
          </a:xfrm>
          <a:prstGeom prst="rect">
            <a:avLst/>
          </a:prstGeom>
          <a:noFill/>
          <a:ln>
            <a:noFill/>
          </a:ln>
        </p:spPr>
        <p:txBody>
          <a:bodyPr wrap="square" rtlCol="0">
            <a:spAutoFit/>
          </a:bodyPr>
          <a:lstStyle/>
          <a:p>
            <a:pPr algn="l"/>
            <a:r>
              <a:rPr lang="ja-JP" altLang="en-US" sz="800">
                <a:latin typeface="+mn-ea"/>
              </a:rPr>
              <a:t>提供：社名</a:t>
            </a:r>
            <a:endParaRPr kumimoji="1" lang="ja-JP" altLang="en-US" sz="800">
              <a:latin typeface="+mn-ea"/>
            </a:endParaRPr>
          </a:p>
        </p:txBody>
      </p:sp>
      <p:sp>
        <p:nvSpPr>
          <p:cNvPr id="12" name="テキスト ボックス 11">
            <a:extLst>
              <a:ext uri="{FF2B5EF4-FFF2-40B4-BE49-F238E27FC236}">
                <a16:creationId xmlns:a16="http://schemas.microsoft.com/office/drawing/2014/main" id="{C9EF4901-EC12-D5CC-A600-6EBBB8A4E1D7}"/>
              </a:ext>
            </a:extLst>
          </p:cNvPr>
          <p:cNvSpPr txBox="1"/>
          <p:nvPr/>
        </p:nvSpPr>
        <p:spPr>
          <a:xfrm>
            <a:off x="6096000" y="1565218"/>
            <a:ext cx="1152128" cy="215444"/>
          </a:xfrm>
          <a:prstGeom prst="rect">
            <a:avLst/>
          </a:prstGeom>
          <a:noFill/>
          <a:ln>
            <a:noFill/>
          </a:ln>
        </p:spPr>
        <p:txBody>
          <a:bodyPr wrap="square" rtlCol="0">
            <a:spAutoFit/>
          </a:bodyPr>
          <a:lstStyle/>
          <a:p>
            <a:pPr algn="l"/>
            <a:r>
              <a:rPr lang="ja-JP" altLang="en-US" sz="800">
                <a:latin typeface="+mn-ea"/>
              </a:rPr>
              <a:t>提供：社名</a:t>
            </a:r>
            <a:endParaRPr kumimoji="1" lang="ja-JP" altLang="en-US" sz="800">
              <a:latin typeface="+mn-ea"/>
            </a:endParaRPr>
          </a:p>
        </p:txBody>
      </p:sp>
      <p:sp>
        <p:nvSpPr>
          <p:cNvPr id="13" name="テキスト ボックス 12">
            <a:extLst>
              <a:ext uri="{FF2B5EF4-FFF2-40B4-BE49-F238E27FC236}">
                <a16:creationId xmlns:a16="http://schemas.microsoft.com/office/drawing/2014/main" id="{06EB54E6-D1D2-CD65-814C-8BE4FB4B34D8}"/>
              </a:ext>
            </a:extLst>
          </p:cNvPr>
          <p:cNvSpPr txBox="1"/>
          <p:nvPr/>
        </p:nvSpPr>
        <p:spPr>
          <a:xfrm>
            <a:off x="10420672" y="1643517"/>
            <a:ext cx="1152128" cy="215444"/>
          </a:xfrm>
          <a:prstGeom prst="rect">
            <a:avLst/>
          </a:prstGeom>
          <a:noFill/>
          <a:ln>
            <a:noFill/>
          </a:ln>
        </p:spPr>
        <p:txBody>
          <a:bodyPr wrap="square" rtlCol="0">
            <a:spAutoFit/>
          </a:bodyPr>
          <a:lstStyle/>
          <a:p>
            <a:pPr algn="l"/>
            <a:r>
              <a:rPr lang="ja-JP" altLang="en-US" sz="800">
                <a:latin typeface="+mn-ea"/>
              </a:rPr>
              <a:t>提供：社名</a:t>
            </a:r>
            <a:endParaRPr kumimoji="1" lang="ja-JP" altLang="en-US" sz="800">
              <a:latin typeface="+mn-ea"/>
            </a:endParaRPr>
          </a:p>
        </p:txBody>
      </p:sp>
      <p:sp>
        <p:nvSpPr>
          <p:cNvPr id="14" name="正方形/長方形 13">
            <a:extLst>
              <a:ext uri="{FF2B5EF4-FFF2-40B4-BE49-F238E27FC236}">
                <a16:creationId xmlns:a16="http://schemas.microsoft.com/office/drawing/2014/main" id="{E7FE0CCC-3993-1C81-BD70-8D402A888C41}"/>
              </a:ext>
            </a:extLst>
          </p:cNvPr>
          <p:cNvSpPr/>
          <p:nvPr/>
        </p:nvSpPr>
        <p:spPr>
          <a:xfrm>
            <a:off x="6877007" y="1315409"/>
            <a:ext cx="2204450" cy="900246"/>
          </a:xfrm>
          <a:prstGeom prst="rect">
            <a:avLst/>
          </a:prstGeom>
        </p:spPr>
        <p:txBody>
          <a:bodyPr wrap="none">
            <a:spAutoFit/>
          </a:bodyPr>
          <a:lstStyle/>
          <a:p>
            <a:r>
              <a:rPr kumimoji="0" lang="ja-JP" altLang="en-US" sz="1050" kern="0">
                <a:latin typeface="+mn-ea"/>
              </a:rPr>
              <a:t>環境に配慮した商品やサービスの</a:t>
            </a:r>
            <a:endParaRPr kumimoji="0" lang="en-US" altLang="ja-JP" sz="1050" kern="0">
              <a:latin typeface="+mn-ea"/>
            </a:endParaRPr>
          </a:p>
          <a:p>
            <a:r>
              <a:rPr kumimoji="0" lang="ja-JP" altLang="en-US" sz="1050" kern="0">
                <a:latin typeface="+mn-ea"/>
              </a:rPr>
              <a:t>リリースや、社会貢献活動の報告</a:t>
            </a:r>
            <a:endParaRPr kumimoji="0" lang="en-US" altLang="ja-JP" sz="1050" kern="0">
              <a:latin typeface="+mn-ea"/>
            </a:endParaRPr>
          </a:p>
          <a:p>
            <a:r>
              <a:rPr kumimoji="0" lang="ja-JP" altLang="en-US" sz="1050" kern="0">
                <a:latin typeface="+mn-ea"/>
              </a:rPr>
              <a:t>などのプレスリリースをユーザー</a:t>
            </a:r>
            <a:endParaRPr kumimoji="0" lang="en-US" altLang="ja-JP" sz="1050" kern="0">
              <a:latin typeface="+mn-ea"/>
            </a:endParaRPr>
          </a:p>
          <a:p>
            <a:r>
              <a:rPr kumimoji="0" lang="ja-JP" altLang="en-US" sz="1050" kern="0">
                <a:latin typeface="+mn-ea"/>
              </a:rPr>
              <a:t>向けに記事化してのご利用も可能</a:t>
            </a:r>
            <a:endParaRPr kumimoji="0" lang="en-US" altLang="ja-JP" sz="1050" kern="0">
              <a:latin typeface="+mn-ea"/>
            </a:endParaRPr>
          </a:p>
          <a:p>
            <a:r>
              <a:rPr kumimoji="0" lang="ja-JP" altLang="en-US" sz="1050" kern="0">
                <a:latin typeface="+mn-ea"/>
              </a:rPr>
              <a:t>です。</a:t>
            </a:r>
            <a:endParaRPr kumimoji="0" lang="en-US" altLang="ja-JP" sz="1050" kern="0">
              <a:latin typeface="+mn-ea"/>
            </a:endParaRPr>
          </a:p>
        </p:txBody>
      </p:sp>
      <p:sp>
        <p:nvSpPr>
          <p:cNvPr id="15" name="正方形/長方形 14">
            <a:extLst>
              <a:ext uri="{FF2B5EF4-FFF2-40B4-BE49-F238E27FC236}">
                <a16:creationId xmlns:a16="http://schemas.microsoft.com/office/drawing/2014/main" id="{E870AD4C-CD95-B61F-D408-30AF11A89EBB}"/>
              </a:ext>
            </a:extLst>
          </p:cNvPr>
          <p:cNvSpPr/>
          <p:nvPr/>
        </p:nvSpPr>
        <p:spPr>
          <a:xfrm>
            <a:off x="9187473" y="4466270"/>
            <a:ext cx="1983235" cy="577081"/>
          </a:xfrm>
          <a:prstGeom prst="rect">
            <a:avLst/>
          </a:prstGeom>
        </p:spPr>
        <p:txBody>
          <a:bodyPr wrap="none">
            <a:spAutoFit/>
          </a:bodyPr>
          <a:lstStyle/>
          <a:p>
            <a:r>
              <a:rPr lang="en-US" altLang="ja-JP" sz="1050">
                <a:latin typeface="+mn-ea"/>
              </a:rPr>
              <a:t>SDGs</a:t>
            </a:r>
            <a:r>
              <a:rPr lang="ja-JP" altLang="en-US" sz="1050">
                <a:latin typeface="+mn-ea"/>
              </a:rPr>
              <a:t>関連イベントの採録や</a:t>
            </a:r>
            <a:endParaRPr lang="en-US" altLang="ja-JP" sz="1050">
              <a:latin typeface="+mn-ea"/>
            </a:endParaRPr>
          </a:p>
          <a:p>
            <a:r>
              <a:rPr lang="en-US" altLang="ja-JP" sz="1050">
                <a:latin typeface="+mn-ea"/>
              </a:rPr>
              <a:t>SDGs</a:t>
            </a:r>
            <a:r>
              <a:rPr lang="ja-JP" altLang="en-US" sz="1050">
                <a:latin typeface="+mn-ea"/>
              </a:rPr>
              <a:t>取り組みで制作された</a:t>
            </a:r>
            <a:endParaRPr lang="en-US" altLang="ja-JP" sz="1050">
              <a:latin typeface="+mn-ea"/>
            </a:endParaRPr>
          </a:p>
          <a:p>
            <a:r>
              <a:rPr lang="ja-JP" altLang="en-US" sz="1050">
                <a:latin typeface="+mn-ea"/>
              </a:rPr>
              <a:t>動画素材の活用も可能です</a:t>
            </a:r>
            <a:r>
              <a:rPr lang="ja-JP" altLang="en-US" sz="1000">
                <a:latin typeface="+mn-ea"/>
              </a:rPr>
              <a:t>。</a:t>
            </a:r>
            <a:endParaRPr lang="en-US" altLang="ja-JP" sz="1000">
              <a:latin typeface="+mn-ea"/>
            </a:endParaRPr>
          </a:p>
        </p:txBody>
      </p:sp>
      <p:pic>
        <p:nvPicPr>
          <p:cNvPr id="16" name="図 15">
            <a:extLst>
              <a:ext uri="{FF2B5EF4-FFF2-40B4-BE49-F238E27FC236}">
                <a16:creationId xmlns:a16="http://schemas.microsoft.com/office/drawing/2014/main" id="{86193BEA-AE54-7123-F34E-DD07E0F4735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27529" y="4923738"/>
            <a:ext cx="1742892" cy="1150594"/>
          </a:xfrm>
          <a:prstGeom prst="rect">
            <a:avLst/>
          </a:prstGeom>
        </p:spPr>
      </p:pic>
      <p:pic>
        <p:nvPicPr>
          <p:cNvPr id="17" name="図 16">
            <a:extLst>
              <a:ext uri="{FF2B5EF4-FFF2-40B4-BE49-F238E27FC236}">
                <a16:creationId xmlns:a16="http://schemas.microsoft.com/office/drawing/2014/main" id="{BDBDFF98-8538-5809-9384-8E0799FDB3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7529" y="3369154"/>
            <a:ext cx="1742892" cy="1164220"/>
          </a:xfrm>
          <a:prstGeom prst="rect">
            <a:avLst/>
          </a:prstGeom>
        </p:spPr>
      </p:pic>
      <p:pic>
        <p:nvPicPr>
          <p:cNvPr id="18" name="図 17">
            <a:extLst>
              <a:ext uri="{FF2B5EF4-FFF2-40B4-BE49-F238E27FC236}">
                <a16:creationId xmlns:a16="http://schemas.microsoft.com/office/drawing/2014/main" id="{25B7B5CA-9D72-779C-3603-46A6BED72AA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7128" y="1731774"/>
            <a:ext cx="1745266" cy="1180743"/>
          </a:xfrm>
          <a:prstGeom prst="rect">
            <a:avLst/>
          </a:prstGeom>
        </p:spPr>
      </p:pic>
      <p:pic>
        <p:nvPicPr>
          <p:cNvPr id="19" name="図 18">
            <a:extLst>
              <a:ext uri="{FF2B5EF4-FFF2-40B4-BE49-F238E27FC236}">
                <a16:creationId xmlns:a16="http://schemas.microsoft.com/office/drawing/2014/main" id="{E6567375-1CB2-E0B9-5043-11CC8451D87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7128" y="3272557"/>
            <a:ext cx="1732072" cy="1142057"/>
          </a:xfrm>
          <a:prstGeom prst="rect">
            <a:avLst/>
          </a:prstGeom>
        </p:spPr>
      </p:pic>
      <p:pic>
        <p:nvPicPr>
          <p:cNvPr id="20" name="図 19">
            <a:extLst>
              <a:ext uri="{FF2B5EF4-FFF2-40B4-BE49-F238E27FC236}">
                <a16:creationId xmlns:a16="http://schemas.microsoft.com/office/drawing/2014/main" id="{5C9524B1-751A-4068-C83D-0CE22D8FFA7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9732" y="5017765"/>
            <a:ext cx="1718851" cy="979882"/>
          </a:xfrm>
          <a:prstGeom prst="rect">
            <a:avLst/>
          </a:prstGeom>
        </p:spPr>
      </p:pic>
      <p:pic>
        <p:nvPicPr>
          <p:cNvPr id="21" name="図 20">
            <a:extLst>
              <a:ext uri="{FF2B5EF4-FFF2-40B4-BE49-F238E27FC236}">
                <a16:creationId xmlns:a16="http://schemas.microsoft.com/office/drawing/2014/main" id="{2AA98508-C4C1-7D1D-70DD-86AE56D561E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910195" y="1840923"/>
            <a:ext cx="1788712" cy="1143448"/>
          </a:xfrm>
          <a:prstGeom prst="rect">
            <a:avLst/>
          </a:prstGeom>
        </p:spPr>
      </p:pic>
      <p:pic>
        <p:nvPicPr>
          <p:cNvPr id="22" name="図 21">
            <a:extLst>
              <a:ext uri="{FF2B5EF4-FFF2-40B4-BE49-F238E27FC236}">
                <a16:creationId xmlns:a16="http://schemas.microsoft.com/office/drawing/2014/main" id="{CFBF8F27-D0A3-C482-E741-C20F6143F9D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257768" y="1946834"/>
            <a:ext cx="1823864" cy="1194020"/>
          </a:xfrm>
          <a:prstGeom prst="rect">
            <a:avLst/>
          </a:prstGeom>
        </p:spPr>
      </p:pic>
      <p:sp>
        <p:nvSpPr>
          <p:cNvPr id="23" name="正方形/長方形 22">
            <a:extLst>
              <a:ext uri="{FF2B5EF4-FFF2-40B4-BE49-F238E27FC236}">
                <a16:creationId xmlns:a16="http://schemas.microsoft.com/office/drawing/2014/main" id="{C774B51E-110A-47CB-BB93-035B9981F077}"/>
              </a:ext>
            </a:extLst>
          </p:cNvPr>
          <p:cNvSpPr/>
          <p:nvPr/>
        </p:nvSpPr>
        <p:spPr>
          <a:xfrm>
            <a:off x="526375" y="2984525"/>
            <a:ext cx="2049487" cy="307777"/>
          </a:xfrm>
          <a:prstGeom prst="rect">
            <a:avLst/>
          </a:prstGeom>
        </p:spPr>
        <p:txBody>
          <a:bodyPr wrap="square">
            <a:spAutoFit/>
          </a:bodyPr>
          <a:lstStyle/>
          <a:p>
            <a:r>
              <a:rPr lang="ja-JP" altLang="en-US" sz="700">
                <a:latin typeface="+mn-ea"/>
              </a:rPr>
              <a:t>リード文リード文リード文リード文リード文</a:t>
            </a:r>
            <a:endParaRPr lang="en-US" altLang="ja-JP" sz="700">
              <a:latin typeface="+mn-ea"/>
            </a:endParaRPr>
          </a:p>
          <a:p>
            <a:r>
              <a:rPr lang="ja-JP" altLang="en-US" sz="700">
                <a:latin typeface="+mn-ea"/>
              </a:rPr>
              <a:t>リード文リード文リード文リード文リード文</a:t>
            </a:r>
            <a:endParaRPr lang="en-US" altLang="ja-JP" sz="700">
              <a:latin typeface="+mn-ea"/>
            </a:endParaRPr>
          </a:p>
        </p:txBody>
      </p:sp>
      <p:sp>
        <p:nvSpPr>
          <p:cNvPr id="24" name="正方形/長方形 23">
            <a:extLst>
              <a:ext uri="{FF2B5EF4-FFF2-40B4-BE49-F238E27FC236}">
                <a16:creationId xmlns:a16="http://schemas.microsoft.com/office/drawing/2014/main" id="{B8BEA4C1-0D84-26BE-86F9-A176D1BFCF17}"/>
              </a:ext>
            </a:extLst>
          </p:cNvPr>
          <p:cNvSpPr/>
          <p:nvPr/>
        </p:nvSpPr>
        <p:spPr>
          <a:xfrm>
            <a:off x="598383" y="4424685"/>
            <a:ext cx="2049487" cy="169277"/>
          </a:xfrm>
          <a:prstGeom prst="rect">
            <a:avLst/>
          </a:prstGeom>
        </p:spPr>
        <p:txBody>
          <a:bodyPr wrap="square">
            <a:spAutoFit/>
          </a:bodyPr>
          <a:lstStyle/>
          <a:p>
            <a:r>
              <a:rPr lang="ja-JP" altLang="en-US" sz="500">
                <a:latin typeface="+mn-ea"/>
              </a:rPr>
              <a:t>写真のキャプション写真のキャプション</a:t>
            </a:r>
          </a:p>
        </p:txBody>
      </p:sp>
      <p:sp>
        <p:nvSpPr>
          <p:cNvPr id="25" name="正方形/長方形 24">
            <a:extLst>
              <a:ext uri="{FF2B5EF4-FFF2-40B4-BE49-F238E27FC236}">
                <a16:creationId xmlns:a16="http://schemas.microsoft.com/office/drawing/2014/main" id="{0A037782-F5FC-F53C-1983-5BE2A0A69DCE}"/>
              </a:ext>
            </a:extLst>
          </p:cNvPr>
          <p:cNvSpPr/>
          <p:nvPr/>
        </p:nvSpPr>
        <p:spPr>
          <a:xfrm>
            <a:off x="598383" y="4568701"/>
            <a:ext cx="2049487" cy="215444"/>
          </a:xfrm>
          <a:prstGeom prst="rect">
            <a:avLst/>
          </a:prstGeom>
        </p:spPr>
        <p:txBody>
          <a:bodyPr wrap="square">
            <a:spAutoFit/>
          </a:bodyPr>
          <a:lstStyle/>
          <a:p>
            <a:r>
              <a:rPr lang="ja-JP" altLang="en-US" sz="800">
                <a:latin typeface="+mn-ea"/>
              </a:rPr>
              <a:t>小見出し小見出し小見出し小見出し</a:t>
            </a:r>
            <a:endParaRPr lang="en-US" altLang="ja-JP" sz="800">
              <a:latin typeface="+mn-ea"/>
            </a:endParaRPr>
          </a:p>
        </p:txBody>
      </p:sp>
      <p:sp>
        <p:nvSpPr>
          <p:cNvPr id="26" name="正方形/長方形 25">
            <a:extLst>
              <a:ext uri="{FF2B5EF4-FFF2-40B4-BE49-F238E27FC236}">
                <a16:creationId xmlns:a16="http://schemas.microsoft.com/office/drawing/2014/main" id="{14C5EB25-7788-56F6-1533-20727A8BCA47}"/>
              </a:ext>
            </a:extLst>
          </p:cNvPr>
          <p:cNvSpPr/>
          <p:nvPr/>
        </p:nvSpPr>
        <p:spPr>
          <a:xfrm>
            <a:off x="598383" y="6013220"/>
            <a:ext cx="2049487" cy="169277"/>
          </a:xfrm>
          <a:prstGeom prst="rect">
            <a:avLst/>
          </a:prstGeom>
        </p:spPr>
        <p:txBody>
          <a:bodyPr wrap="square">
            <a:spAutoFit/>
          </a:bodyPr>
          <a:lstStyle/>
          <a:p>
            <a:r>
              <a:rPr lang="ja-JP" altLang="en-US" sz="500">
                <a:latin typeface="+mn-ea"/>
              </a:rPr>
              <a:t>写真のキャプション写真のキャプション</a:t>
            </a:r>
          </a:p>
        </p:txBody>
      </p:sp>
      <p:sp>
        <p:nvSpPr>
          <p:cNvPr id="27" name="正方形/長方形 26">
            <a:extLst>
              <a:ext uri="{FF2B5EF4-FFF2-40B4-BE49-F238E27FC236}">
                <a16:creationId xmlns:a16="http://schemas.microsoft.com/office/drawing/2014/main" id="{DBFABC2B-8C52-29F4-E36D-D554A2C44B6F}"/>
              </a:ext>
            </a:extLst>
          </p:cNvPr>
          <p:cNvSpPr/>
          <p:nvPr/>
        </p:nvSpPr>
        <p:spPr>
          <a:xfrm>
            <a:off x="565120" y="4712717"/>
            <a:ext cx="2049487" cy="307777"/>
          </a:xfrm>
          <a:prstGeom prst="rect">
            <a:avLst/>
          </a:prstGeom>
        </p:spPr>
        <p:txBody>
          <a:bodyPr wrap="square">
            <a:spAutoFit/>
          </a:bodyPr>
          <a:lstStyle/>
          <a:p>
            <a:r>
              <a:rPr lang="ja-JP" altLang="en-US" sz="700">
                <a:latin typeface="+mn-ea"/>
              </a:rPr>
              <a:t>本文本文本文本文本文本文本文本文本文本文</a:t>
            </a:r>
          </a:p>
          <a:p>
            <a:r>
              <a:rPr lang="ja-JP" altLang="en-US" sz="700">
                <a:latin typeface="+mn-ea"/>
              </a:rPr>
              <a:t>本文本文本文本文本文本文本文本文本文本文</a:t>
            </a:r>
          </a:p>
        </p:txBody>
      </p:sp>
      <p:sp>
        <p:nvSpPr>
          <p:cNvPr id="28" name="正方形/長方形 27">
            <a:extLst>
              <a:ext uri="{FF2B5EF4-FFF2-40B4-BE49-F238E27FC236}">
                <a16:creationId xmlns:a16="http://schemas.microsoft.com/office/drawing/2014/main" id="{F940B4D2-9B83-0DEF-A939-3E70915860BF}"/>
              </a:ext>
            </a:extLst>
          </p:cNvPr>
          <p:cNvSpPr/>
          <p:nvPr/>
        </p:nvSpPr>
        <p:spPr>
          <a:xfrm>
            <a:off x="565120" y="6119075"/>
            <a:ext cx="2049487" cy="200055"/>
          </a:xfrm>
          <a:prstGeom prst="rect">
            <a:avLst/>
          </a:prstGeom>
        </p:spPr>
        <p:txBody>
          <a:bodyPr wrap="square">
            <a:spAutoFit/>
          </a:bodyPr>
          <a:lstStyle/>
          <a:p>
            <a:r>
              <a:rPr lang="en-US" altLang="ja-JP" sz="700">
                <a:latin typeface="+mn-ea"/>
              </a:rPr>
              <a:t>SDGs</a:t>
            </a:r>
            <a:r>
              <a:rPr lang="ja-JP" altLang="en-US" sz="700">
                <a:latin typeface="+mn-ea"/>
              </a:rPr>
              <a:t>の取り組みページの関連ページ</a:t>
            </a:r>
          </a:p>
        </p:txBody>
      </p:sp>
      <p:sp>
        <p:nvSpPr>
          <p:cNvPr id="29" name="テキスト ボックス 28">
            <a:extLst>
              <a:ext uri="{FF2B5EF4-FFF2-40B4-BE49-F238E27FC236}">
                <a16:creationId xmlns:a16="http://schemas.microsoft.com/office/drawing/2014/main" id="{9E54E467-1FFA-2AC8-C5AD-F76BA8C36B61}"/>
              </a:ext>
            </a:extLst>
          </p:cNvPr>
          <p:cNvSpPr txBox="1"/>
          <p:nvPr/>
        </p:nvSpPr>
        <p:spPr>
          <a:xfrm>
            <a:off x="9124528" y="3997136"/>
            <a:ext cx="992579" cy="253916"/>
          </a:xfrm>
          <a:prstGeom prst="rect">
            <a:avLst/>
          </a:prstGeom>
          <a:noFill/>
        </p:spPr>
        <p:txBody>
          <a:bodyPr wrap="none" rtlCol="0">
            <a:spAutoFit/>
          </a:bodyPr>
          <a:lstStyle/>
          <a:p>
            <a:pPr algn="l"/>
            <a:r>
              <a:rPr kumimoji="1" lang="ja-JP" altLang="en-US" sz="1050">
                <a:latin typeface="+mn-ea"/>
              </a:rPr>
              <a:t>写真：アフロ</a:t>
            </a:r>
          </a:p>
        </p:txBody>
      </p:sp>
      <p:sp>
        <p:nvSpPr>
          <p:cNvPr id="30" name="テキスト ボックス 29">
            <a:extLst>
              <a:ext uri="{FF2B5EF4-FFF2-40B4-BE49-F238E27FC236}">
                <a16:creationId xmlns:a16="http://schemas.microsoft.com/office/drawing/2014/main" id="{4BFF0C0C-117D-CB86-3E39-3A7E4ED32DBD}"/>
              </a:ext>
            </a:extLst>
          </p:cNvPr>
          <p:cNvSpPr txBox="1"/>
          <p:nvPr/>
        </p:nvSpPr>
        <p:spPr>
          <a:xfrm>
            <a:off x="4727848" y="899358"/>
            <a:ext cx="1736373" cy="261610"/>
          </a:xfrm>
          <a:prstGeom prst="rect">
            <a:avLst/>
          </a:prstGeom>
          <a:noFill/>
        </p:spPr>
        <p:txBody>
          <a:bodyPr wrap="none" rtlCol="0">
            <a:spAutoFit/>
          </a:bodyPr>
          <a:lstStyle/>
          <a:p>
            <a:pPr algn="l"/>
            <a:r>
              <a:rPr kumimoji="1" lang="ja-JP" altLang="en-US" sz="1100" b="1">
                <a:latin typeface="+mn-ea"/>
              </a:rPr>
              <a:t>■プレスリリース加工型</a:t>
            </a:r>
          </a:p>
        </p:txBody>
      </p:sp>
      <p:sp>
        <p:nvSpPr>
          <p:cNvPr id="31" name="テキスト ボックス 30">
            <a:extLst>
              <a:ext uri="{FF2B5EF4-FFF2-40B4-BE49-F238E27FC236}">
                <a16:creationId xmlns:a16="http://schemas.microsoft.com/office/drawing/2014/main" id="{2595FB5A-A07E-21D4-2F52-7490FAFFB40B}"/>
              </a:ext>
            </a:extLst>
          </p:cNvPr>
          <p:cNvSpPr txBox="1"/>
          <p:nvPr/>
        </p:nvSpPr>
        <p:spPr>
          <a:xfrm>
            <a:off x="395443" y="899358"/>
            <a:ext cx="1313180" cy="261610"/>
          </a:xfrm>
          <a:prstGeom prst="rect">
            <a:avLst/>
          </a:prstGeom>
          <a:noFill/>
        </p:spPr>
        <p:txBody>
          <a:bodyPr wrap="none" rtlCol="0">
            <a:spAutoFit/>
          </a:bodyPr>
          <a:lstStyle/>
          <a:p>
            <a:pPr algn="l"/>
            <a:r>
              <a:rPr kumimoji="1" lang="ja-JP" altLang="en-US" sz="1100" b="1">
                <a:latin typeface="+mn-ea"/>
              </a:rPr>
              <a:t>■イベント採録型</a:t>
            </a:r>
          </a:p>
        </p:txBody>
      </p:sp>
      <p:sp>
        <p:nvSpPr>
          <p:cNvPr id="32" name="正方形/長方形 31">
            <a:extLst>
              <a:ext uri="{FF2B5EF4-FFF2-40B4-BE49-F238E27FC236}">
                <a16:creationId xmlns:a16="http://schemas.microsoft.com/office/drawing/2014/main" id="{C717D6DB-1FF2-09D0-2072-8F4E88C68BE4}"/>
              </a:ext>
            </a:extLst>
          </p:cNvPr>
          <p:cNvSpPr/>
          <p:nvPr/>
        </p:nvSpPr>
        <p:spPr>
          <a:xfrm>
            <a:off x="4838601" y="2996414"/>
            <a:ext cx="2049487" cy="415498"/>
          </a:xfrm>
          <a:prstGeom prst="rect">
            <a:avLst/>
          </a:prstGeom>
        </p:spPr>
        <p:txBody>
          <a:bodyPr wrap="square">
            <a:spAutoFit/>
          </a:bodyPr>
          <a:lstStyle/>
          <a:p>
            <a:r>
              <a:rPr lang="ja-JP" altLang="en-US" sz="700">
                <a:latin typeface="+mn-ea"/>
              </a:rPr>
              <a:t>本文本文本文本文本文本文本文本文本文本文</a:t>
            </a:r>
          </a:p>
          <a:p>
            <a:r>
              <a:rPr lang="ja-JP" altLang="en-US" sz="700">
                <a:latin typeface="+mn-ea"/>
              </a:rPr>
              <a:t>本文本文本文本文本文本文本文本文本文本文</a:t>
            </a:r>
          </a:p>
          <a:p>
            <a:r>
              <a:rPr lang="ja-JP" altLang="en-US" sz="700">
                <a:latin typeface="+mn-ea"/>
              </a:rPr>
              <a:t>本文本文本文本文本文本文本文本文本文本文</a:t>
            </a:r>
          </a:p>
        </p:txBody>
      </p:sp>
      <p:sp>
        <p:nvSpPr>
          <p:cNvPr id="33" name="正方形/長方形 32">
            <a:extLst>
              <a:ext uri="{FF2B5EF4-FFF2-40B4-BE49-F238E27FC236}">
                <a16:creationId xmlns:a16="http://schemas.microsoft.com/office/drawing/2014/main" id="{9A269C54-D252-6C35-E794-00B54F77E242}"/>
              </a:ext>
            </a:extLst>
          </p:cNvPr>
          <p:cNvSpPr/>
          <p:nvPr/>
        </p:nvSpPr>
        <p:spPr>
          <a:xfrm>
            <a:off x="4865263" y="4551474"/>
            <a:ext cx="2049487" cy="169277"/>
          </a:xfrm>
          <a:prstGeom prst="rect">
            <a:avLst/>
          </a:prstGeom>
        </p:spPr>
        <p:txBody>
          <a:bodyPr wrap="square">
            <a:spAutoFit/>
          </a:bodyPr>
          <a:lstStyle/>
          <a:p>
            <a:r>
              <a:rPr lang="ja-JP" altLang="en-US" sz="500">
                <a:latin typeface="+mn-ea"/>
              </a:rPr>
              <a:t>写真のキャプチャー写真のキャプチャー</a:t>
            </a:r>
          </a:p>
        </p:txBody>
      </p:sp>
      <p:sp>
        <p:nvSpPr>
          <p:cNvPr id="34" name="正方形/長方形 33">
            <a:extLst>
              <a:ext uri="{FF2B5EF4-FFF2-40B4-BE49-F238E27FC236}">
                <a16:creationId xmlns:a16="http://schemas.microsoft.com/office/drawing/2014/main" id="{D2E74ADA-B401-9937-7582-3DF9DDACC85C}"/>
              </a:ext>
            </a:extLst>
          </p:cNvPr>
          <p:cNvSpPr/>
          <p:nvPr/>
        </p:nvSpPr>
        <p:spPr>
          <a:xfrm>
            <a:off x="4852177" y="4652372"/>
            <a:ext cx="2049487" cy="307777"/>
          </a:xfrm>
          <a:prstGeom prst="rect">
            <a:avLst/>
          </a:prstGeom>
        </p:spPr>
        <p:txBody>
          <a:bodyPr wrap="square">
            <a:spAutoFit/>
          </a:bodyPr>
          <a:lstStyle/>
          <a:p>
            <a:r>
              <a:rPr lang="ja-JP" altLang="en-US" sz="700">
                <a:latin typeface="+mn-ea"/>
              </a:rPr>
              <a:t>本文本文本文本文本文本文本文本文本文本文</a:t>
            </a:r>
          </a:p>
          <a:p>
            <a:r>
              <a:rPr lang="ja-JP" altLang="en-US" sz="700">
                <a:latin typeface="+mn-ea"/>
              </a:rPr>
              <a:t>本文本文本文本文本文本文本文本文本文本文</a:t>
            </a:r>
          </a:p>
        </p:txBody>
      </p:sp>
      <p:sp>
        <p:nvSpPr>
          <p:cNvPr id="35" name="正方形/長方形 34">
            <a:extLst>
              <a:ext uri="{FF2B5EF4-FFF2-40B4-BE49-F238E27FC236}">
                <a16:creationId xmlns:a16="http://schemas.microsoft.com/office/drawing/2014/main" id="{DABA6565-2B07-1524-86FC-E90C7BB6D034}"/>
              </a:ext>
            </a:extLst>
          </p:cNvPr>
          <p:cNvSpPr/>
          <p:nvPr/>
        </p:nvSpPr>
        <p:spPr>
          <a:xfrm>
            <a:off x="4873860" y="6114763"/>
            <a:ext cx="2049487" cy="200055"/>
          </a:xfrm>
          <a:prstGeom prst="rect">
            <a:avLst/>
          </a:prstGeom>
        </p:spPr>
        <p:txBody>
          <a:bodyPr wrap="square">
            <a:spAutoFit/>
          </a:bodyPr>
          <a:lstStyle/>
          <a:p>
            <a:r>
              <a:rPr lang="ja-JP" altLang="en-US" sz="700">
                <a:latin typeface="+mn-ea"/>
              </a:rPr>
              <a:t>新商品の関連ページ</a:t>
            </a:r>
          </a:p>
        </p:txBody>
      </p:sp>
      <p:sp>
        <p:nvSpPr>
          <p:cNvPr id="36" name="正方形/長方形 35">
            <a:extLst>
              <a:ext uri="{FF2B5EF4-FFF2-40B4-BE49-F238E27FC236}">
                <a16:creationId xmlns:a16="http://schemas.microsoft.com/office/drawing/2014/main" id="{DD5243E5-8831-290A-DCB9-7097DB83AB5F}"/>
              </a:ext>
            </a:extLst>
          </p:cNvPr>
          <p:cNvSpPr/>
          <p:nvPr/>
        </p:nvSpPr>
        <p:spPr>
          <a:xfrm>
            <a:off x="9176635" y="3245429"/>
            <a:ext cx="2049487" cy="415498"/>
          </a:xfrm>
          <a:prstGeom prst="rect">
            <a:avLst/>
          </a:prstGeom>
        </p:spPr>
        <p:txBody>
          <a:bodyPr wrap="square">
            <a:spAutoFit/>
          </a:bodyPr>
          <a:lstStyle/>
          <a:p>
            <a:r>
              <a:rPr lang="ja-JP" altLang="en-US" sz="700">
                <a:latin typeface="+mn-ea"/>
              </a:rPr>
              <a:t>本文本文本文本文本文本文本文本文本文本文</a:t>
            </a:r>
          </a:p>
          <a:p>
            <a:r>
              <a:rPr lang="ja-JP" altLang="en-US" sz="700">
                <a:latin typeface="+mn-ea"/>
              </a:rPr>
              <a:t>本文本文本文本文本文本文本文本文本文本文</a:t>
            </a:r>
          </a:p>
          <a:p>
            <a:r>
              <a:rPr lang="ja-JP" altLang="en-US" sz="700">
                <a:latin typeface="+mn-ea"/>
              </a:rPr>
              <a:t>本文本文本文本文本文本文本文本文本文本文</a:t>
            </a:r>
          </a:p>
        </p:txBody>
      </p:sp>
      <p:sp>
        <p:nvSpPr>
          <p:cNvPr id="37" name="正方形/長方形 36">
            <a:extLst>
              <a:ext uri="{FF2B5EF4-FFF2-40B4-BE49-F238E27FC236}">
                <a16:creationId xmlns:a16="http://schemas.microsoft.com/office/drawing/2014/main" id="{D86C9256-7CB3-4608-5268-E08B8BC2B7E9}"/>
              </a:ext>
            </a:extLst>
          </p:cNvPr>
          <p:cNvSpPr/>
          <p:nvPr/>
        </p:nvSpPr>
        <p:spPr>
          <a:xfrm>
            <a:off x="9191682" y="3623898"/>
            <a:ext cx="2049487" cy="307777"/>
          </a:xfrm>
          <a:prstGeom prst="rect">
            <a:avLst/>
          </a:prstGeom>
        </p:spPr>
        <p:txBody>
          <a:bodyPr wrap="square">
            <a:spAutoFit/>
          </a:bodyPr>
          <a:lstStyle/>
          <a:p>
            <a:r>
              <a:rPr lang="ja-JP" altLang="en-US" sz="700">
                <a:latin typeface="+mn-ea"/>
              </a:rPr>
              <a:t>新商品の関連ページ</a:t>
            </a:r>
            <a:endParaRPr lang="en-US" altLang="ja-JP" sz="700">
              <a:latin typeface="+mn-ea"/>
            </a:endParaRPr>
          </a:p>
          <a:p>
            <a:r>
              <a:rPr lang="en-US" altLang="ja-JP" sz="700">
                <a:latin typeface="+mn-ea"/>
              </a:rPr>
              <a:t>SDGs</a:t>
            </a:r>
            <a:r>
              <a:rPr lang="ja-JP" altLang="en-US" sz="700">
                <a:latin typeface="+mn-ea"/>
              </a:rPr>
              <a:t>の取り組みページの関連ページ</a:t>
            </a:r>
          </a:p>
        </p:txBody>
      </p:sp>
      <p:sp>
        <p:nvSpPr>
          <p:cNvPr id="38" name="テキスト ボックス 37">
            <a:extLst>
              <a:ext uri="{FF2B5EF4-FFF2-40B4-BE49-F238E27FC236}">
                <a16:creationId xmlns:a16="http://schemas.microsoft.com/office/drawing/2014/main" id="{731B9E9F-49AF-BAF6-A500-D6B30D86607A}"/>
              </a:ext>
            </a:extLst>
          </p:cNvPr>
          <p:cNvSpPr txBox="1"/>
          <p:nvPr/>
        </p:nvSpPr>
        <p:spPr>
          <a:xfrm>
            <a:off x="9057825" y="899358"/>
            <a:ext cx="1313180" cy="261610"/>
          </a:xfrm>
          <a:prstGeom prst="rect">
            <a:avLst/>
          </a:prstGeom>
          <a:noFill/>
        </p:spPr>
        <p:txBody>
          <a:bodyPr wrap="none" rtlCol="0">
            <a:spAutoFit/>
          </a:bodyPr>
          <a:lstStyle/>
          <a:p>
            <a:pPr algn="l"/>
            <a:r>
              <a:rPr kumimoji="1" lang="ja-JP" altLang="en-US" sz="1100" b="1">
                <a:latin typeface="+mn-ea"/>
              </a:rPr>
              <a:t>■動画素材活用型</a:t>
            </a:r>
          </a:p>
        </p:txBody>
      </p:sp>
      <p:sp>
        <p:nvSpPr>
          <p:cNvPr id="39" name="正方形/長方形 38">
            <a:extLst>
              <a:ext uri="{FF2B5EF4-FFF2-40B4-BE49-F238E27FC236}">
                <a16:creationId xmlns:a16="http://schemas.microsoft.com/office/drawing/2014/main" id="{535C5282-DBD1-1E57-3AEA-60CF2712CCBE}"/>
              </a:ext>
            </a:extLst>
          </p:cNvPr>
          <p:cNvSpPr/>
          <p:nvPr/>
        </p:nvSpPr>
        <p:spPr>
          <a:xfrm>
            <a:off x="6909801" y="1241754"/>
            <a:ext cx="2104997" cy="1018846"/>
          </a:xfrm>
          <a:prstGeom prst="rect">
            <a:avLst/>
          </a:prstGeom>
          <a:noFill/>
          <a:ln w="9525">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050">
              <a:solidFill>
                <a:schemeClr val="tx1"/>
              </a:solidFill>
              <a:latin typeface="+mn-ea"/>
            </a:endParaRPr>
          </a:p>
        </p:txBody>
      </p:sp>
      <p:sp>
        <p:nvSpPr>
          <p:cNvPr id="40" name="正方形/長方形 39">
            <a:extLst>
              <a:ext uri="{FF2B5EF4-FFF2-40B4-BE49-F238E27FC236}">
                <a16:creationId xmlns:a16="http://schemas.microsoft.com/office/drawing/2014/main" id="{BCB35DF0-D3D4-58D4-EFD6-E33AED4F04E0}"/>
              </a:ext>
            </a:extLst>
          </p:cNvPr>
          <p:cNvSpPr/>
          <p:nvPr/>
        </p:nvSpPr>
        <p:spPr>
          <a:xfrm>
            <a:off x="2613578" y="1233586"/>
            <a:ext cx="2104997" cy="1027014"/>
          </a:xfrm>
          <a:prstGeom prst="rect">
            <a:avLst/>
          </a:prstGeom>
          <a:noFill/>
          <a:ln w="9525">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41" name="正方形/長方形 40">
            <a:extLst>
              <a:ext uri="{FF2B5EF4-FFF2-40B4-BE49-F238E27FC236}">
                <a16:creationId xmlns:a16="http://schemas.microsoft.com/office/drawing/2014/main" id="{79737055-C053-4D55-A1E9-2795A719D797}"/>
              </a:ext>
            </a:extLst>
          </p:cNvPr>
          <p:cNvSpPr/>
          <p:nvPr/>
        </p:nvSpPr>
        <p:spPr>
          <a:xfrm>
            <a:off x="2570809" y="1333815"/>
            <a:ext cx="2204450" cy="900246"/>
          </a:xfrm>
          <a:prstGeom prst="rect">
            <a:avLst/>
          </a:prstGeom>
        </p:spPr>
        <p:txBody>
          <a:bodyPr wrap="none">
            <a:spAutoFit/>
          </a:bodyPr>
          <a:lstStyle/>
          <a:p>
            <a:r>
              <a:rPr kumimoji="0" lang="ja-JP" altLang="en-US" sz="1050" kern="0">
                <a:latin typeface="+mn-ea"/>
              </a:rPr>
              <a:t>貴社で実施、登壇されたイベント</a:t>
            </a:r>
            <a:endParaRPr kumimoji="0" lang="en-US" altLang="ja-JP" sz="1050" kern="0">
              <a:latin typeface="+mn-ea"/>
            </a:endParaRPr>
          </a:p>
          <a:p>
            <a:r>
              <a:rPr kumimoji="0" lang="ja-JP" altLang="en-US" sz="1050" kern="0">
                <a:latin typeface="+mn-ea"/>
              </a:rPr>
              <a:t>採録でのご利用も可能です。</a:t>
            </a:r>
            <a:endParaRPr kumimoji="0" lang="en-US" altLang="ja-JP" sz="1050" kern="0">
              <a:latin typeface="+mn-ea"/>
            </a:endParaRPr>
          </a:p>
          <a:p>
            <a:r>
              <a:rPr kumimoji="0" lang="ja-JP" altLang="en-US" sz="1050" kern="0">
                <a:latin typeface="+mn-ea"/>
              </a:rPr>
              <a:t>イベント内でご利用された図表の</a:t>
            </a:r>
            <a:endParaRPr kumimoji="0" lang="en-US" altLang="ja-JP" sz="1050" kern="0">
              <a:latin typeface="+mn-ea"/>
            </a:endParaRPr>
          </a:p>
          <a:p>
            <a:r>
              <a:rPr kumimoji="0" lang="ja-JP" altLang="en-US" sz="1050" kern="0">
                <a:latin typeface="+mn-ea"/>
              </a:rPr>
              <a:t>掲載や、関連ページへのリンクを</a:t>
            </a:r>
            <a:endParaRPr kumimoji="0" lang="en-US" altLang="ja-JP" sz="1050" kern="0">
              <a:latin typeface="+mn-ea"/>
            </a:endParaRPr>
          </a:p>
          <a:p>
            <a:r>
              <a:rPr kumimoji="0" lang="ja-JP" altLang="en-US" sz="1050" kern="0">
                <a:latin typeface="+mn-ea"/>
              </a:rPr>
              <a:t>入れることで理解を深めます。</a:t>
            </a:r>
            <a:endParaRPr kumimoji="0" lang="en-US" altLang="ja-JP" sz="1050" kern="0">
              <a:latin typeface="+mn-ea"/>
            </a:endParaRPr>
          </a:p>
        </p:txBody>
      </p:sp>
      <p:sp>
        <p:nvSpPr>
          <p:cNvPr id="42" name="正方形/長方形 41">
            <a:extLst>
              <a:ext uri="{FF2B5EF4-FFF2-40B4-BE49-F238E27FC236}">
                <a16:creationId xmlns:a16="http://schemas.microsoft.com/office/drawing/2014/main" id="{DF08F26C-BED8-F535-DA49-B8814F52FEE4}"/>
              </a:ext>
            </a:extLst>
          </p:cNvPr>
          <p:cNvSpPr/>
          <p:nvPr/>
        </p:nvSpPr>
        <p:spPr>
          <a:xfrm>
            <a:off x="9145207" y="4344584"/>
            <a:ext cx="2104997" cy="820454"/>
          </a:xfrm>
          <a:prstGeom prst="rect">
            <a:avLst/>
          </a:prstGeom>
          <a:noFill/>
          <a:ln w="9525">
            <a:solidFill>
              <a:schemeClr val="accent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050">
              <a:solidFill>
                <a:schemeClr val="tx1"/>
              </a:solidFill>
              <a:latin typeface="+mn-ea"/>
            </a:endParaRPr>
          </a:p>
        </p:txBody>
      </p:sp>
      <p:sp>
        <p:nvSpPr>
          <p:cNvPr id="43" name="テキスト ボックス 42">
            <a:extLst>
              <a:ext uri="{FF2B5EF4-FFF2-40B4-BE49-F238E27FC236}">
                <a16:creationId xmlns:a16="http://schemas.microsoft.com/office/drawing/2014/main" id="{530FDCD0-57BA-0F23-8893-1ACE2A010BFE}"/>
              </a:ext>
            </a:extLst>
          </p:cNvPr>
          <p:cNvSpPr txBox="1"/>
          <p:nvPr/>
        </p:nvSpPr>
        <p:spPr>
          <a:xfrm>
            <a:off x="4758916" y="6333434"/>
            <a:ext cx="992579" cy="253916"/>
          </a:xfrm>
          <a:prstGeom prst="rect">
            <a:avLst/>
          </a:prstGeom>
          <a:noFill/>
        </p:spPr>
        <p:txBody>
          <a:bodyPr wrap="none" rtlCol="0">
            <a:spAutoFit/>
          </a:bodyPr>
          <a:lstStyle/>
          <a:p>
            <a:pPr algn="l"/>
            <a:r>
              <a:rPr kumimoji="1" lang="ja-JP" altLang="en-US" sz="1050">
                <a:latin typeface="+mn-ea"/>
              </a:rPr>
              <a:t>写真：アフロ</a:t>
            </a:r>
          </a:p>
        </p:txBody>
      </p:sp>
      <p:sp>
        <p:nvSpPr>
          <p:cNvPr id="44" name="テキスト ボックス 43">
            <a:extLst>
              <a:ext uri="{FF2B5EF4-FFF2-40B4-BE49-F238E27FC236}">
                <a16:creationId xmlns:a16="http://schemas.microsoft.com/office/drawing/2014/main" id="{A445E7F5-E58F-2B7B-C619-6FD710F03782}"/>
              </a:ext>
            </a:extLst>
          </p:cNvPr>
          <p:cNvSpPr txBox="1"/>
          <p:nvPr/>
        </p:nvSpPr>
        <p:spPr>
          <a:xfrm>
            <a:off x="469848" y="6346466"/>
            <a:ext cx="992579" cy="253916"/>
          </a:xfrm>
          <a:prstGeom prst="rect">
            <a:avLst/>
          </a:prstGeom>
          <a:noFill/>
        </p:spPr>
        <p:txBody>
          <a:bodyPr wrap="none" rtlCol="0">
            <a:spAutoFit/>
          </a:bodyPr>
          <a:lstStyle/>
          <a:p>
            <a:pPr algn="l"/>
            <a:r>
              <a:rPr kumimoji="1" lang="ja-JP" altLang="en-US" sz="1050">
                <a:latin typeface="+mn-ea"/>
              </a:rPr>
              <a:t>写真：アフロ</a:t>
            </a:r>
          </a:p>
        </p:txBody>
      </p:sp>
    </p:spTree>
    <p:extLst>
      <p:ext uri="{BB962C8B-B14F-4D97-AF65-F5344CB8AC3E}">
        <p14:creationId xmlns:p14="http://schemas.microsoft.com/office/powerpoint/2010/main" val="593438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B2EC1-C115-C221-4659-F41BA7EB654D}"/>
            </a:ext>
          </a:extLst>
        </p:cNvPr>
        <p:cNvGrpSpPr/>
        <p:nvPr/>
      </p:nvGrpSpPr>
      <p:grpSpPr>
        <a:xfrm>
          <a:off x="0" y="0"/>
          <a:ext cx="0" cy="0"/>
          <a:chOff x="0" y="0"/>
          <a:chExt cx="0" cy="0"/>
        </a:xfrm>
      </p:grpSpPr>
      <p:sp>
        <p:nvSpPr>
          <p:cNvPr id="12290" name="タイトル 1">
            <a:extLst>
              <a:ext uri="{FF2B5EF4-FFF2-40B4-BE49-F238E27FC236}">
                <a16:creationId xmlns:a16="http://schemas.microsoft.com/office/drawing/2014/main" id="{EB52B135-0340-5CF7-0A20-3E731740A2BD}"/>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(3)</a:t>
            </a:r>
            <a:r>
              <a:rPr lang="ja-JP" altLang="en-US">
                <a:latin typeface="メイリオ" panose="020B0604030504040204" pitchFamily="34" charset="-128"/>
                <a:ea typeface="メイリオ" panose="020B0604030504040204" pitchFamily="34" charset="-128"/>
              </a:rPr>
              <a:t>スポンサードコンテンツ</a:t>
            </a:r>
            <a:r>
              <a:rPr lang="en-US" altLang="ja-JP" dirty="0">
                <a:latin typeface="メイリオ" panose="020B0604030504040204" pitchFamily="34" charset="-128"/>
                <a:ea typeface="メイリオ" panose="020B0604030504040204" pitchFamily="34" charset="-128"/>
              </a:rPr>
              <a:t> PR</a:t>
            </a:r>
            <a:r>
              <a:rPr lang="ja-JP" altLang="en-US">
                <a:latin typeface="メイリオ" panose="020B0604030504040204" pitchFamily="34" charset="-128"/>
                <a:ea typeface="メイリオ" panose="020B0604030504040204" pitchFamily="34" charset="-128"/>
              </a:rPr>
              <a:t>　商品スペック詳細</a:t>
            </a:r>
          </a:p>
        </p:txBody>
      </p:sp>
      <p:sp>
        <p:nvSpPr>
          <p:cNvPr id="2" name="正方形/長方形 1">
            <a:extLst>
              <a:ext uri="{FF2B5EF4-FFF2-40B4-BE49-F238E27FC236}">
                <a16:creationId xmlns:a16="http://schemas.microsoft.com/office/drawing/2014/main" id="{8E825043-2CCB-51EE-956F-DDE31829B7CC}"/>
              </a:ext>
            </a:extLst>
          </p:cNvPr>
          <p:cNvSpPr/>
          <p:nvPr/>
        </p:nvSpPr>
        <p:spPr>
          <a:xfrm>
            <a:off x="699676" y="1135127"/>
            <a:ext cx="10513168" cy="4278094"/>
          </a:xfrm>
          <a:prstGeom prst="rect">
            <a:avLst/>
          </a:prstGeom>
        </p:spPr>
        <p:txBody>
          <a:bodyPr wrap="square">
            <a:spAutoFit/>
          </a:bodyPr>
          <a:lstStyle/>
          <a:p>
            <a:pPr fontAlgn="base"/>
            <a:r>
              <a:rPr lang="ja-JP" altLang="ja-JP" sz="1600" b="1">
                <a:latin typeface="+mn-ea"/>
              </a:rPr>
              <a:t>■オリエンテーション実施</a:t>
            </a:r>
            <a:endParaRPr lang="en-US" altLang="ja-JP" sz="1600" dirty="0">
              <a:latin typeface="+mn-ea"/>
            </a:endParaRPr>
          </a:p>
          <a:p>
            <a:pPr fontAlgn="base"/>
            <a:r>
              <a:rPr lang="ja-JP" altLang="ja-JP" sz="1400">
                <a:latin typeface="+mn-ea"/>
              </a:rPr>
              <a:t>事前にヒアリングシートに記入いただいた上でオリエンテーションを実施いただき、</a:t>
            </a:r>
            <a:r>
              <a:rPr lang="en-US" altLang="ja-JP" sz="1400" dirty="0">
                <a:latin typeface="+mn-ea"/>
              </a:rPr>
              <a:t>​</a:t>
            </a:r>
          </a:p>
          <a:p>
            <a:pPr fontAlgn="base"/>
            <a:r>
              <a:rPr lang="ja-JP" altLang="ja-JP" sz="1400" b="1">
                <a:latin typeface="+mn-ea"/>
              </a:rPr>
              <a:t>お取り組みを通じて伝えたいメッセージを明確に</a:t>
            </a:r>
            <a:r>
              <a:rPr lang="ja-JP" altLang="ja-JP" sz="1400">
                <a:latin typeface="+mn-ea"/>
              </a:rPr>
              <a:t>します。</a:t>
            </a:r>
            <a:r>
              <a:rPr lang="en-US" altLang="ja-JP" sz="1400" dirty="0">
                <a:latin typeface="+mn-ea"/>
              </a:rPr>
              <a:t>​</a:t>
            </a:r>
          </a:p>
          <a:p>
            <a:pPr fontAlgn="base"/>
            <a:endParaRPr lang="ja-JP" altLang="ja-JP" sz="1050">
              <a:latin typeface="+mn-ea"/>
            </a:endParaRPr>
          </a:p>
          <a:p>
            <a:pPr fontAlgn="base"/>
            <a:r>
              <a:rPr lang="ja-JP" altLang="ja-JP" sz="1600" b="1">
                <a:latin typeface="+mn-ea"/>
              </a:rPr>
              <a:t>■記事構成案のご提出</a:t>
            </a:r>
            <a:r>
              <a:rPr lang="en-US" altLang="ja-JP" sz="1600" b="1" dirty="0">
                <a:latin typeface="+mn-ea"/>
              </a:rPr>
              <a:t>/</a:t>
            </a:r>
            <a:r>
              <a:rPr lang="ja-JP" altLang="ja-JP" sz="1600" b="1">
                <a:latin typeface="+mn-ea"/>
              </a:rPr>
              <a:t>ご確認</a:t>
            </a:r>
            <a:endParaRPr lang="en-US" altLang="ja-JP" sz="1600" dirty="0">
              <a:latin typeface="+mn-ea"/>
            </a:endParaRPr>
          </a:p>
          <a:p>
            <a:pPr fontAlgn="base"/>
            <a:r>
              <a:rPr lang="ja-JP" altLang="ja-JP" sz="1400">
                <a:latin typeface="+mn-ea"/>
              </a:rPr>
              <a:t>上記をもとに記事構成案をご提出し、協賛社様に確認いただき記事骨子を確定させます。</a:t>
            </a:r>
            <a:endParaRPr lang="en-US" altLang="ja-JP" sz="1050" dirty="0">
              <a:latin typeface="+mn-ea"/>
            </a:endParaRPr>
          </a:p>
          <a:p>
            <a:pPr fontAlgn="base"/>
            <a:endParaRPr lang="en-US" altLang="ja-JP" sz="1050" dirty="0">
              <a:latin typeface="+mn-ea"/>
            </a:endParaRPr>
          </a:p>
          <a:p>
            <a:pPr fontAlgn="base"/>
            <a:r>
              <a:rPr lang="ja-JP" altLang="ja-JP" sz="1600" b="1">
                <a:latin typeface="+mn-ea"/>
              </a:rPr>
              <a:t>■原稿のご提出</a:t>
            </a:r>
            <a:endParaRPr lang="en-US" altLang="ja-JP" sz="1600" dirty="0">
              <a:latin typeface="+mn-ea"/>
            </a:endParaRPr>
          </a:p>
          <a:p>
            <a:pPr fontAlgn="base"/>
            <a:r>
              <a:rPr lang="ja-JP" altLang="ja-JP" sz="1400">
                <a:latin typeface="+mn-ea"/>
              </a:rPr>
              <a:t>上記をもとに文字および写真原稿を作成し、協賛社様に確認いただき、必要に応じて修正し確定させます。</a:t>
            </a:r>
            <a:r>
              <a:rPr lang="en-US" altLang="ja-JP" sz="1400" dirty="0">
                <a:latin typeface="+mn-ea"/>
              </a:rPr>
              <a:t>​</a:t>
            </a:r>
          </a:p>
          <a:p>
            <a:pPr fontAlgn="base"/>
            <a:r>
              <a:rPr lang="en-US" altLang="ja-JP" sz="1400" dirty="0">
                <a:latin typeface="+mn-ea"/>
              </a:rPr>
              <a:t>※</a:t>
            </a:r>
            <a:r>
              <a:rPr lang="ja-JP" altLang="ja-JP" sz="1400">
                <a:latin typeface="+mn-ea"/>
              </a:rPr>
              <a:t>初稿段階で内容をご確認いただき、再稿のタイミングでは初稿での指摘事項の修正確認のみとなります。</a:t>
            </a:r>
            <a:r>
              <a:rPr lang="en-US" altLang="ja-JP" sz="1400" dirty="0">
                <a:latin typeface="+mn-ea"/>
              </a:rPr>
              <a:t>​</a:t>
            </a:r>
          </a:p>
          <a:p>
            <a:pPr fontAlgn="base"/>
            <a:r>
              <a:rPr lang="en-US" altLang="ja-JP" sz="1400" b="1" dirty="0">
                <a:latin typeface="+mn-ea"/>
              </a:rPr>
              <a:t>※</a:t>
            </a:r>
            <a:r>
              <a:rPr lang="ja-JP" altLang="ja-JP" sz="1400" b="1">
                <a:latin typeface="+mn-ea"/>
              </a:rPr>
              <a:t>初稿は中</a:t>
            </a:r>
            <a:r>
              <a:rPr lang="en-US" altLang="ja-JP" sz="1400" b="1" dirty="0">
                <a:latin typeface="+mn-ea"/>
              </a:rPr>
              <a:t>2</a:t>
            </a:r>
            <a:r>
              <a:rPr lang="ja-JP" altLang="ja-JP" sz="1400" b="1">
                <a:latin typeface="+mn-ea"/>
              </a:rPr>
              <a:t>営業日、再稿は中</a:t>
            </a:r>
            <a:r>
              <a:rPr lang="en-US" altLang="ja-JP" sz="1400" b="1" dirty="0">
                <a:latin typeface="+mn-ea"/>
              </a:rPr>
              <a:t>1</a:t>
            </a:r>
            <a:r>
              <a:rPr lang="ja-JP" altLang="ja-JP" sz="1400" b="1">
                <a:latin typeface="+mn-ea"/>
              </a:rPr>
              <a:t>営業でお戻しいただきます。</a:t>
            </a:r>
            <a:r>
              <a:rPr lang="en-US" altLang="ja-JP" sz="1400" dirty="0">
                <a:latin typeface="+mn-ea"/>
              </a:rPr>
              <a:t>​</a:t>
            </a:r>
          </a:p>
          <a:p>
            <a:pPr fontAlgn="base"/>
            <a:r>
              <a:rPr lang="en-US" altLang="ja-JP" sz="1000" dirty="0">
                <a:latin typeface="+mn-ea"/>
              </a:rPr>
              <a:t> </a:t>
            </a:r>
            <a:endParaRPr lang="ja-JP" altLang="ja-JP" sz="1000">
              <a:latin typeface="+mn-ea"/>
            </a:endParaRPr>
          </a:p>
          <a:p>
            <a:pPr fontAlgn="base"/>
            <a:r>
              <a:rPr lang="ja-JP" altLang="ja-JP" sz="1600" b="1">
                <a:latin typeface="+mn-ea"/>
              </a:rPr>
              <a:t>■テストアップでの確認</a:t>
            </a:r>
            <a:r>
              <a:rPr lang="en-US" altLang="ja-JP" sz="1600" b="1" dirty="0">
                <a:latin typeface="+mn-ea"/>
              </a:rPr>
              <a:t>/</a:t>
            </a:r>
            <a:r>
              <a:rPr lang="ja-JP" altLang="ja-JP" sz="1600" b="1">
                <a:latin typeface="+mn-ea"/>
              </a:rPr>
              <a:t>校了</a:t>
            </a:r>
            <a:endParaRPr lang="en-US" altLang="ja-JP" sz="1600" dirty="0">
              <a:latin typeface="+mn-ea"/>
            </a:endParaRPr>
          </a:p>
          <a:p>
            <a:pPr fontAlgn="base"/>
            <a:r>
              <a:rPr lang="ja-JP" altLang="ja-JP" sz="1400">
                <a:latin typeface="+mn-ea"/>
              </a:rPr>
              <a:t>掲載ページの画面キャプチャでレイアウトを含めて確認を行っていただき、最終的に校了となります。</a:t>
            </a:r>
            <a:r>
              <a:rPr lang="en-US" altLang="ja-JP" sz="1400" dirty="0">
                <a:latin typeface="+mn-ea"/>
              </a:rPr>
              <a:t>​</a:t>
            </a:r>
          </a:p>
          <a:p>
            <a:pPr fontAlgn="base"/>
            <a:r>
              <a:rPr lang="en-US" altLang="ja-JP" sz="1400" dirty="0">
                <a:latin typeface="+mn-ea"/>
              </a:rPr>
              <a:t>※</a:t>
            </a:r>
            <a:r>
              <a:rPr lang="ja-JP" altLang="ja-JP" sz="1400">
                <a:latin typeface="+mn-ea"/>
              </a:rPr>
              <a:t>原則として、この段階での修正はお受けできません。</a:t>
            </a:r>
            <a:r>
              <a:rPr lang="en-US" altLang="ja-JP" sz="1400" dirty="0">
                <a:latin typeface="+mn-ea"/>
              </a:rPr>
              <a:t>​</a:t>
            </a:r>
          </a:p>
          <a:p>
            <a:pPr fontAlgn="base"/>
            <a:r>
              <a:rPr lang="en-US" altLang="ja-JP" sz="1400" b="1" dirty="0">
                <a:latin typeface="+mn-ea"/>
              </a:rPr>
              <a:t>※</a:t>
            </a:r>
            <a:r>
              <a:rPr lang="ja-JP" altLang="ja-JP" sz="1400" b="1">
                <a:latin typeface="+mn-ea"/>
              </a:rPr>
              <a:t>翌営業日にお戻しいただきます。</a:t>
            </a:r>
            <a:r>
              <a:rPr lang="en-US" altLang="ja-JP" sz="1400" dirty="0">
                <a:latin typeface="+mn-ea"/>
              </a:rPr>
              <a:t>​</a:t>
            </a:r>
          </a:p>
          <a:p>
            <a:pPr fontAlgn="base"/>
            <a:endParaRPr lang="ja-JP" altLang="ja-JP" sz="1050">
              <a:latin typeface="+mn-ea"/>
            </a:endParaRPr>
          </a:p>
          <a:p>
            <a:pPr fontAlgn="base"/>
            <a:r>
              <a:rPr lang="ja-JP" altLang="ja-JP" sz="1600" b="1">
                <a:latin typeface="+mn-ea"/>
              </a:rPr>
              <a:t>■弊社内チェック</a:t>
            </a:r>
            <a:r>
              <a:rPr lang="en-US" altLang="ja-JP" sz="1600" b="1" dirty="0">
                <a:latin typeface="+mn-ea"/>
              </a:rPr>
              <a:t>/</a:t>
            </a:r>
            <a:r>
              <a:rPr lang="ja-JP" altLang="ja-JP" sz="1600" b="1">
                <a:latin typeface="+mn-ea"/>
              </a:rPr>
              <a:t>本番環境へのファイルアップ</a:t>
            </a:r>
            <a:endParaRPr lang="en-US" altLang="ja-JP" sz="1600" dirty="0">
              <a:latin typeface="+mn-ea"/>
            </a:endParaRPr>
          </a:p>
          <a:p>
            <a:pPr fontAlgn="base"/>
            <a:r>
              <a:rPr lang="ja-JP" altLang="ja-JP" sz="1400">
                <a:latin typeface="+mn-ea"/>
              </a:rPr>
              <a:t>最終確認を行った上で、本番公開を行います。</a:t>
            </a:r>
            <a:r>
              <a:rPr lang="en-US" altLang="ja-JP" sz="1400" dirty="0">
                <a:latin typeface="+mn-ea"/>
              </a:rPr>
              <a:t>​</a:t>
            </a:r>
          </a:p>
        </p:txBody>
      </p:sp>
      <p:sp>
        <p:nvSpPr>
          <p:cNvPr id="3" name="テキスト ボックス 2">
            <a:extLst>
              <a:ext uri="{FF2B5EF4-FFF2-40B4-BE49-F238E27FC236}">
                <a16:creationId xmlns:a16="http://schemas.microsoft.com/office/drawing/2014/main" id="{D904AF36-6BF2-9527-6C40-A3AE4C714DF7}"/>
              </a:ext>
            </a:extLst>
          </p:cNvPr>
          <p:cNvSpPr txBox="1"/>
          <p:nvPr/>
        </p:nvSpPr>
        <p:spPr>
          <a:xfrm>
            <a:off x="695400" y="5677274"/>
            <a:ext cx="10441160" cy="57708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50" b="0" i="0" u="none" strike="noStrike" kern="0" cap="none" spc="0" normalizeH="0" baseline="0" noProof="0">
                <a:ln>
                  <a:noFill/>
                </a:ln>
                <a:effectLst/>
                <a:uLnTx/>
                <a:uFillTx/>
                <a:latin typeface="+mn-ea"/>
              </a:rPr>
              <a:t>※</a:t>
            </a:r>
            <a:r>
              <a:rPr kumimoji="0" lang="ja-JP" altLang="en-US" sz="1050" b="0" i="0" u="none" strike="noStrike" kern="0" cap="none" spc="0" normalizeH="0" baseline="0" noProof="0">
                <a:ln>
                  <a:noFill/>
                </a:ln>
                <a:effectLst/>
                <a:uLnTx/>
                <a:uFillTx/>
                <a:latin typeface="+mn-ea"/>
              </a:rPr>
              <a:t>各工程で弊社内確認を行います。社内指摘事項は、広告主様側で特別な理由がない限り修正いたします。</a:t>
            </a:r>
            <a:endParaRPr kumimoji="0" lang="en-US" altLang="ja-JP" sz="1050" b="0" i="0" u="none" strike="noStrike" kern="0" cap="none" spc="0" normalizeH="0" baseline="0" noProof="0">
              <a:ln>
                <a:noFill/>
              </a:ln>
              <a:effectLst/>
              <a:uLnTx/>
              <a:uFillTx/>
              <a:latin typeface="+mn-ea"/>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50" b="0" i="0" u="none" strike="noStrike" kern="0" cap="none" spc="0" normalizeH="0" baseline="0" noProof="0">
                <a:ln>
                  <a:noFill/>
                </a:ln>
                <a:effectLst/>
                <a:uLnTx/>
                <a:uFillTx/>
                <a:latin typeface="+mn-ea"/>
              </a:rPr>
              <a:t>※</a:t>
            </a:r>
            <a:r>
              <a:rPr kumimoji="0" lang="ja-JP" altLang="en-US" sz="1050" b="0" i="0" u="none" strike="noStrike" kern="0" cap="none" spc="0" normalizeH="0" baseline="0" noProof="0">
                <a:ln>
                  <a:noFill/>
                </a:ln>
                <a:effectLst/>
                <a:uLnTx/>
                <a:uFillTx/>
                <a:latin typeface="+mn-ea"/>
              </a:rPr>
              <a:t>企画や取材等の内容によって、制作期間が変動します。実施が確定した段階で正式なスケジュールを広告主様に提出し、こちらの確認回数や期間にしたがって進行いただきます。ただし、制作の進捗状況により進行途中でスケジュールを変更させていただく場合があります。</a:t>
            </a:r>
            <a:endParaRPr kumimoji="0" lang="en-US" altLang="ja-JP" sz="1050" b="0" i="0" u="none" strike="noStrike" kern="0" cap="none" spc="0" normalizeH="0" baseline="0" noProof="0">
              <a:ln>
                <a:noFill/>
              </a:ln>
              <a:effectLst/>
              <a:uLnTx/>
              <a:uFillTx/>
              <a:latin typeface="+mn-ea"/>
            </a:endParaRPr>
          </a:p>
        </p:txBody>
      </p:sp>
    </p:spTree>
    <p:extLst>
      <p:ext uri="{BB962C8B-B14F-4D97-AF65-F5344CB8AC3E}">
        <p14:creationId xmlns:p14="http://schemas.microsoft.com/office/powerpoint/2010/main" val="1295343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テキスト プレースホルダー 1">
            <a:extLst>
              <a:ext uri="{FF2B5EF4-FFF2-40B4-BE49-F238E27FC236}">
                <a16:creationId xmlns:a16="http://schemas.microsoft.com/office/drawing/2014/main" id="{5CB9D65F-A949-7C9D-4EE6-0410DA6B20C3}"/>
              </a:ext>
            </a:extLst>
          </p:cNvPr>
          <p:cNvSpPr txBox="1">
            <a:spLocks/>
          </p:cNvSpPr>
          <p:nvPr/>
        </p:nvSpPr>
        <p:spPr>
          <a:xfrm>
            <a:off x="1936878" y="1895392"/>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概要</a:t>
            </a:r>
          </a:p>
        </p:txBody>
      </p:sp>
      <p:sp>
        <p:nvSpPr>
          <p:cNvPr id="23" name="テキスト プレースホルダー 1">
            <a:extLst>
              <a:ext uri="{FF2B5EF4-FFF2-40B4-BE49-F238E27FC236}">
                <a16:creationId xmlns:a16="http://schemas.microsoft.com/office/drawing/2014/main" id="{ED00AC2C-DD0F-EC3D-4E39-8F67490A4B3F}"/>
              </a:ext>
            </a:extLst>
          </p:cNvPr>
          <p:cNvSpPr txBox="1">
            <a:spLocks/>
          </p:cNvSpPr>
          <p:nvPr/>
        </p:nvSpPr>
        <p:spPr>
          <a:xfrm>
            <a:off x="1936878" y="2829458"/>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商品スペック</a:t>
            </a:r>
          </a:p>
        </p:txBody>
      </p:sp>
      <p:sp>
        <p:nvSpPr>
          <p:cNvPr id="24" name="テキスト プレースホルダー 1">
            <a:extLst>
              <a:ext uri="{FF2B5EF4-FFF2-40B4-BE49-F238E27FC236}">
                <a16:creationId xmlns:a16="http://schemas.microsoft.com/office/drawing/2014/main" id="{C3AB0442-C936-47BA-79FC-6F1ACC932629}"/>
              </a:ext>
            </a:extLst>
          </p:cNvPr>
          <p:cNvSpPr txBox="1">
            <a:spLocks/>
          </p:cNvSpPr>
          <p:nvPr/>
        </p:nvSpPr>
        <p:spPr>
          <a:xfrm>
            <a:off x="1936878" y="3763521"/>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0D0D0D"/>
                </a:solidFill>
              </a:rPr>
              <a:t>その他・注意事項</a:t>
            </a:r>
          </a:p>
        </p:txBody>
      </p:sp>
      <p:sp>
        <p:nvSpPr>
          <p:cNvPr id="25" name="テキスト プレースホルダー 1">
            <a:extLst>
              <a:ext uri="{FF2B5EF4-FFF2-40B4-BE49-F238E27FC236}">
                <a16:creationId xmlns:a16="http://schemas.microsoft.com/office/drawing/2014/main" id="{2CCBCC47-10C3-B1DF-BB10-E3E2D85A9B9C}"/>
              </a:ext>
            </a:extLst>
          </p:cNvPr>
          <p:cNvSpPr txBox="1">
            <a:spLocks/>
          </p:cNvSpPr>
          <p:nvPr/>
        </p:nvSpPr>
        <p:spPr>
          <a:xfrm>
            <a:off x="1936878" y="4707419"/>
            <a:ext cx="2507303" cy="360040"/>
          </a:xfrm>
          <a:prstGeom prst="rect">
            <a:avLst/>
          </a:prstGeom>
        </p:spPr>
        <p:txBody>
          <a:bodyPr>
            <a:norm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1800" b="1" kern="1200">
                <a:solidFill>
                  <a:srgbClr val="00003E"/>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dirty="0">
                <a:solidFill>
                  <a:srgbClr val="0D0D0D"/>
                </a:solidFill>
              </a:rPr>
              <a:t>Appendix</a:t>
            </a:r>
            <a:endParaRPr lang="ja-JP" altLang="en-US" dirty="0">
              <a:solidFill>
                <a:srgbClr val="0D0D0D"/>
              </a:solidFill>
            </a:endParaRPr>
          </a:p>
        </p:txBody>
      </p:sp>
    </p:spTree>
    <p:extLst>
      <p:ext uri="{BB962C8B-B14F-4D97-AF65-F5344CB8AC3E}">
        <p14:creationId xmlns:p14="http://schemas.microsoft.com/office/powerpoint/2010/main" val="8399628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オプション：二次利用</a:t>
            </a:r>
          </a:p>
        </p:txBody>
      </p:sp>
      <p:sp>
        <p:nvSpPr>
          <p:cNvPr id="2" name="テキスト ボックス 1">
            <a:extLst>
              <a:ext uri="{FF2B5EF4-FFF2-40B4-BE49-F238E27FC236}">
                <a16:creationId xmlns:a16="http://schemas.microsoft.com/office/drawing/2014/main" id="{2DBD81E5-38B6-FB61-3231-C9E863440956}"/>
              </a:ext>
            </a:extLst>
          </p:cNvPr>
          <p:cNvSpPr txBox="1"/>
          <p:nvPr/>
        </p:nvSpPr>
        <p:spPr>
          <a:xfrm>
            <a:off x="726978" y="1272952"/>
            <a:ext cx="9601199"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sz="1600" err="1">
                <a:latin typeface="+mn-ea"/>
              </a:rPr>
              <a:t>制作した</a:t>
            </a:r>
            <a:r>
              <a:rPr lang="ja-JP" altLang="en-US" sz="1600">
                <a:latin typeface="+mn-ea"/>
              </a:rPr>
              <a:t>スポンサードコンテンツ</a:t>
            </a:r>
            <a:r>
              <a:rPr lang="en-US" altLang="ja-JP" sz="1600" err="1">
                <a:latin typeface="+mn-ea"/>
              </a:rPr>
              <a:t>を二次利用いただけます</a:t>
            </a:r>
            <a:r>
              <a:rPr lang="en-US" altLang="ja-JP" sz="1600">
                <a:latin typeface="+mn-ea"/>
              </a:rPr>
              <a:t>。</a:t>
            </a:r>
          </a:p>
          <a:p>
            <a:r>
              <a:rPr lang="en-US" altLang="ja-JP" sz="1600">
                <a:latin typeface="+mn-ea"/>
              </a:rPr>
              <a:t>広告主様のサイトやパンフレット等へ掲載することが可能です。</a:t>
            </a:r>
          </a:p>
          <a:p>
            <a:r>
              <a:rPr lang="ja-JP" altLang="en-US" sz="1600">
                <a:latin typeface="+mn-ea"/>
              </a:rPr>
              <a:t>スポンサードコンテンツの</a:t>
            </a:r>
            <a:r>
              <a:rPr lang="en-US" altLang="ja-JP" sz="1600">
                <a:latin typeface="+mn-ea"/>
              </a:rPr>
              <a:t>制作前にご要望や二次利用用途の詳細をご相談ください。</a:t>
            </a:r>
          </a:p>
          <a:p>
            <a:r>
              <a:rPr lang="en-US" altLang="ja-JP" sz="1600">
                <a:latin typeface="+mn-ea"/>
              </a:rPr>
              <a:t>利用可否</a:t>
            </a:r>
            <a:r>
              <a:rPr lang="ja-JP" altLang="en-US" sz="1600">
                <a:latin typeface="+mn-ea"/>
              </a:rPr>
              <a:t>の判断、</a:t>
            </a:r>
            <a:r>
              <a:rPr lang="en-US" altLang="ja-JP" sz="1600">
                <a:latin typeface="+mn-ea"/>
              </a:rPr>
              <a:t>ならびに料金のお見積りをさせていただきます。</a:t>
            </a:r>
          </a:p>
        </p:txBody>
      </p:sp>
      <p:graphicFrame>
        <p:nvGraphicFramePr>
          <p:cNvPr id="3" name="表 2">
            <a:extLst>
              <a:ext uri="{FF2B5EF4-FFF2-40B4-BE49-F238E27FC236}">
                <a16:creationId xmlns:a16="http://schemas.microsoft.com/office/drawing/2014/main" id="{FD09376C-4053-5381-9C70-BFC23C11B7B2}"/>
              </a:ext>
            </a:extLst>
          </p:cNvPr>
          <p:cNvGraphicFramePr>
            <a:graphicFrameLocks noGrp="1"/>
          </p:cNvGraphicFramePr>
          <p:nvPr>
            <p:extLst>
              <p:ext uri="{D42A27DB-BD31-4B8C-83A1-F6EECF244321}">
                <p14:modId xmlns:p14="http://schemas.microsoft.com/office/powerpoint/2010/main" val="3381389143"/>
              </p:ext>
            </p:extLst>
          </p:nvPr>
        </p:nvGraphicFramePr>
        <p:xfrm>
          <a:off x="818208" y="2633739"/>
          <a:ext cx="9509969" cy="1590521"/>
        </p:xfrm>
        <a:graphic>
          <a:graphicData uri="http://schemas.openxmlformats.org/drawingml/2006/table">
            <a:tbl>
              <a:tblPr firstCol="1" bandRow="1">
                <a:tableStyleId>{21E4AEA4-8DFA-4A89-87EB-49C32662AFE0}</a:tableStyleId>
              </a:tblPr>
              <a:tblGrid>
                <a:gridCol w="2245466">
                  <a:extLst>
                    <a:ext uri="{9D8B030D-6E8A-4147-A177-3AD203B41FA5}">
                      <a16:colId xmlns:a16="http://schemas.microsoft.com/office/drawing/2014/main" val="792911817"/>
                    </a:ext>
                  </a:extLst>
                </a:gridCol>
                <a:gridCol w="2568675">
                  <a:extLst>
                    <a:ext uri="{9D8B030D-6E8A-4147-A177-3AD203B41FA5}">
                      <a16:colId xmlns:a16="http://schemas.microsoft.com/office/drawing/2014/main" val="1598988926"/>
                    </a:ext>
                  </a:extLst>
                </a:gridCol>
                <a:gridCol w="4695828">
                  <a:extLst>
                    <a:ext uri="{9D8B030D-6E8A-4147-A177-3AD203B41FA5}">
                      <a16:colId xmlns:a16="http://schemas.microsoft.com/office/drawing/2014/main" val="1456348514"/>
                    </a:ext>
                  </a:extLst>
                </a:gridCol>
              </a:tblGrid>
              <a:tr h="633393">
                <a:tc>
                  <a:txBody>
                    <a:bodyPr/>
                    <a:lstStyle/>
                    <a:p>
                      <a:pPr algn="ctr"/>
                      <a:r>
                        <a:rPr lang="ja-JP" altLang="en-US" sz="1600" b="1">
                          <a:solidFill>
                            <a:schemeClr val="bg1"/>
                          </a:solidFill>
                          <a:latin typeface="+mn-ea"/>
                          <a:ea typeface="+mn-ea"/>
                        </a:rPr>
                        <a:t>利用媒体</a:t>
                      </a:r>
                      <a:endParaRPr kumimoji="1" lang="ja-JP" altLang="en-US" sz="1600" b="1">
                        <a:solidFill>
                          <a:schemeClr val="bg1"/>
                        </a:solidFill>
                        <a:latin typeface="+mn-ea"/>
                        <a:ea typeface="+mn-ea"/>
                      </a:endParaRPr>
                    </a:p>
                  </a:txBody>
                  <a:tcPr anchor="ctr">
                    <a:lnL w="12700" cmpd="sng">
                      <a:noFill/>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lvl="0" algn="ctr">
                        <a:buNone/>
                      </a:pPr>
                      <a:r>
                        <a:rPr lang="en-US" altLang="ja-JP" sz="1600" b="1" kern="1200" dirty="0" err="1">
                          <a:solidFill>
                            <a:schemeClr val="bg1"/>
                          </a:solidFill>
                          <a:latin typeface="+mn-ea"/>
                          <a:ea typeface="+mn-ea"/>
                          <a:cs typeface="+mn-cs"/>
                        </a:rPr>
                        <a:t>利用期間</a:t>
                      </a:r>
                      <a:endParaRPr kumimoji="1" lang="en-US" altLang="ja-JP" sz="1600" b="1" kern="1200" dirty="0">
                        <a:solidFill>
                          <a:schemeClr val="bg1"/>
                        </a:solidFill>
                        <a:latin typeface="+mn-ea"/>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tx1"/>
                    </a:solidFill>
                  </a:tcPr>
                </a:tc>
                <a:tc>
                  <a:txBody>
                    <a:bodyPr/>
                    <a:lstStyle/>
                    <a:p>
                      <a:pPr algn="ctr"/>
                      <a:r>
                        <a:rPr lang="ja-JP" altLang="en-US" sz="1600" b="1" kern="1200">
                          <a:solidFill>
                            <a:schemeClr val="bg1"/>
                          </a:solidFill>
                          <a:latin typeface="+mn-ea"/>
                          <a:ea typeface="+mn-ea"/>
                          <a:cs typeface="+mn-cs"/>
                        </a:rPr>
                        <a:t>テキスト+写真</a:t>
                      </a:r>
                      <a:endParaRPr kumimoji="1" lang="ja-JP" altLang="en-US" sz="1600" b="1" kern="1200">
                        <a:solidFill>
                          <a:schemeClr val="bg1"/>
                        </a:solidFill>
                        <a:latin typeface="+mn-ea"/>
                        <a:ea typeface="+mn-ea"/>
                        <a:cs typeface="+mn-cs"/>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solidFill>
                      <a:schemeClr val="tx1"/>
                    </a:solidFill>
                  </a:tcPr>
                </a:tc>
                <a:extLst>
                  <a:ext uri="{0D108BD9-81ED-4DB2-BD59-A6C34878D82A}">
                    <a16:rowId xmlns:a16="http://schemas.microsoft.com/office/drawing/2014/main" val="2117335041"/>
                  </a:ext>
                </a:extLst>
              </a:tr>
              <a:tr h="478564">
                <a:tc>
                  <a:txBody>
                    <a:bodyPr/>
                    <a:lstStyle/>
                    <a:p>
                      <a:pPr lvl="0" algn="ctr">
                        <a:buNone/>
                      </a:pPr>
                      <a:r>
                        <a:rPr lang="ja-JP" altLang="en-US" sz="1600" b="1">
                          <a:solidFill>
                            <a:schemeClr val="bg1"/>
                          </a:solidFill>
                          <a:latin typeface="+mn-ea"/>
                          <a:ea typeface="+mn-ea"/>
                        </a:rPr>
                        <a:t>広告主様WEBサイト</a:t>
                      </a:r>
                      <a:endParaRPr kumimoji="1" lang="ja-JP" altLang="en-US" sz="1600" b="1">
                        <a:solidFill>
                          <a:schemeClr val="bg1"/>
                        </a:solidFill>
                        <a:latin typeface="+mn-ea"/>
                        <a:ea typeface="+mn-ea"/>
                      </a:endParaRPr>
                    </a:p>
                  </a:txBody>
                  <a:tcPr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altLang="ja-JP" sz="1600">
                          <a:solidFill>
                            <a:schemeClr val="tx1"/>
                          </a:solidFill>
                          <a:latin typeface="+mn-ea"/>
                          <a:ea typeface="+mn-ea"/>
                        </a:rPr>
                        <a:t>1</a:t>
                      </a:r>
                      <a:r>
                        <a:rPr lang="ja-JP" altLang="en-US" sz="1600">
                          <a:solidFill>
                            <a:schemeClr val="tx1"/>
                          </a:solidFill>
                          <a:latin typeface="+mn-ea"/>
                          <a:ea typeface="+mn-ea"/>
                        </a:rPr>
                        <a:t>年間</a:t>
                      </a:r>
                      <a:endParaRPr kumimoji="1" lang="ja-JP" altLang="en-US" sz="1600">
                        <a:solidFill>
                          <a:schemeClr val="tx1"/>
                        </a:solidFill>
                        <a:latin typeface="+mn-ea"/>
                        <a:ea typeface="+mn-ea"/>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a:r>
                        <a:rPr lang="ja-JP" altLang="en-US" sz="1600">
                          <a:solidFill>
                            <a:schemeClr val="tx1"/>
                          </a:solidFill>
                          <a:latin typeface="+mn-ea"/>
                          <a:ea typeface="+mn-ea"/>
                        </a:rPr>
                        <a:t>20万円～</a:t>
                      </a:r>
                      <a:r>
                        <a:rPr lang="ja-JP" altLang="en-US" sz="1600" dirty="0">
                          <a:solidFill>
                            <a:schemeClr val="tx1"/>
                          </a:solidFill>
                          <a:latin typeface="+mn-ea"/>
                          <a:ea typeface="+mn-ea"/>
                        </a:rPr>
                        <a:t>※詳細は</a:t>
                      </a:r>
                      <a:r>
                        <a:rPr lang="ja-JP" altLang="en-US" sz="1600">
                          <a:solidFill>
                            <a:schemeClr val="tx1"/>
                          </a:solidFill>
                          <a:latin typeface="+mn-ea"/>
                          <a:ea typeface="+mn-ea"/>
                        </a:rPr>
                        <a:t>別途見積もり</a:t>
                      </a:r>
                      <a:endParaRPr kumimoji="1" lang="ja-JP" altLang="en-US" sz="1600" dirty="0">
                        <a:solidFill>
                          <a:schemeClr val="tx1"/>
                        </a:solidFill>
                        <a:latin typeface="+mn-ea"/>
                        <a:ea typeface="+mn-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363682762"/>
                  </a:ext>
                </a:extLst>
              </a:tr>
              <a:tr h="478564">
                <a:tc>
                  <a:txBody>
                    <a:bodyPr/>
                    <a:lstStyle/>
                    <a:p>
                      <a:pPr lvl="0" algn="ctr">
                        <a:buNone/>
                      </a:pPr>
                      <a:r>
                        <a:rPr lang="ja-JP" altLang="en-US" sz="1600" b="1">
                          <a:solidFill>
                            <a:schemeClr val="bg1"/>
                          </a:solidFill>
                          <a:latin typeface="+mn-ea"/>
                          <a:ea typeface="+mn-ea"/>
                        </a:rPr>
                        <a:t>紙ツール</a:t>
                      </a:r>
                      <a:endParaRPr kumimoji="1" lang="ja-JP" altLang="en-US" sz="1600" b="1">
                        <a:solidFill>
                          <a:schemeClr val="bg1"/>
                        </a:solidFill>
                        <a:latin typeface="+mn-ea"/>
                        <a:ea typeface="+mn-ea"/>
                      </a:endParaRPr>
                    </a:p>
                  </a:txBody>
                  <a:tcPr anchor="ctr">
                    <a:lnL w="12700" cmpd="sng">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algn="ctr"/>
                      <a:r>
                        <a:rPr lang="en-US" altLang="ja-JP" sz="1600">
                          <a:solidFill>
                            <a:schemeClr val="tx1"/>
                          </a:solidFill>
                          <a:latin typeface="+mn-ea"/>
                          <a:ea typeface="+mn-ea"/>
                        </a:rPr>
                        <a:t>1</a:t>
                      </a:r>
                      <a:r>
                        <a:rPr lang="ja-JP" altLang="en-US" sz="1600">
                          <a:solidFill>
                            <a:schemeClr val="tx1"/>
                          </a:solidFill>
                          <a:latin typeface="+mn-ea"/>
                          <a:ea typeface="+mn-ea"/>
                        </a:rPr>
                        <a:t>年間</a:t>
                      </a:r>
                      <a:endParaRPr kumimoji="1" lang="ja-JP" altLang="en-US" sz="1600">
                        <a:solidFill>
                          <a:schemeClr val="tx1"/>
                        </a:solidFill>
                        <a:latin typeface="+mn-ea"/>
                        <a:ea typeface="+mn-ea"/>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bg1">
                        <a:lumMod val="85000"/>
                      </a:schemeClr>
                    </a:solidFill>
                  </a:tcPr>
                </a:tc>
                <a:tc>
                  <a:txBody>
                    <a:bodyPr/>
                    <a:lstStyle/>
                    <a:p>
                      <a:pPr lvl="0" algn="ctr">
                        <a:lnSpc>
                          <a:spcPct val="100000"/>
                        </a:lnSpc>
                        <a:spcBef>
                          <a:spcPts val="0"/>
                        </a:spcBef>
                        <a:spcAft>
                          <a:spcPts val="0"/>
                        </a:spcAft>
                        <a:buNone/>
                      </a:pPr>
                      <a:r>
                        <a:rPr lang="en-US" altLang="ja-JP" sz="1600" b="0" i="0" u="none" strike="noStrike" noProof="0" dirty="0">
                          <a:solidFill>
                            <a:schemeClr val="tx1"/>
                          </a:solidFill>
                          <a:latin typeface="+mn-ea"/>
                          <a:ea typeface="+mn-ea"/>
                        </a:rPr>
                        <a:t>2</a:t>
                      </a:r>
                      <a:r>
                        <a:rPr lang="ja-JP" sz="1600" b="0" i="0" u="none" strike="noStrike" noProof="0" dirty="0">
                          <a:solidFill>
                            <a:schemeClr val="tx1"/>
                          </a:solidFill>
                          <a:latin typeface="+mn-ea"/>
                          <a:ea typeface="+mn-ea"/>
                        </a:rPr>
                        <a:t>0万円～※詳細は</a:t>
                      </a:r>
                      <a:r>
                        <a:rPr lang="ja-JP" sz="1600" b="0" i="0" u="none" strike="noStrike" noProof="0">
                          <a:solidFill>
                            <a:schemeClr val="tx1"/>
                          </a:solidFill>
                          <a:latin typeface="+mn-ea"/>
                          <a:ea typeface="+mn-ea"/>
                        </a:rPr>
                        <a:t>別途見積もり</a:t>
                      </a:r>
                      <a:endParaRPr lang="ja-JP" altLang="en-US" sz="1600" b="0" i="0" u="none" strike="noStrike" noProof="0" dirty="0">
                        <a:solidFill>
                          <a:schemeClr val="tx1"/>
                        </a:solidFill>
                        <a:latin typeface="+mn-ea"/>
                        <a:ea typeface="+mn-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12700" cmpd="sng">
                      <a:noFill/>
                    </a:lnB>
                    <a:solidFill>
                      <a:schemeClr val="bg1">
                        <a:lumMod val="85000"/>
                      </a:schemeClr>
                    </a:solidFill>
                  </a:tcPr>
                </a:tc>
                <a:extLst>
                  <a:ext uri="{0D108BD9-81ED-4DB2-BD59-A6C34878D82A}">
                    <a16:rowId xmlns:a16="http://schemas.microsoft.com/office/drawing/2014/main" val="4069392726"/>
                  </a:ext>
                </a:extLst>
              </a:tr>
            </a:tbl>
          </a:graphicData>
        </a:graphic>
      </p:graphicFrame>
      <p:sp>
        <p:nvSpPr>
          <p:cNvPr id="4" name="テキスト ボックス 3">
            <a:extLst>
              <a:ext uri="{FF2B5EF4-FFF2-40B4-BE49-F238E27FC236}">
                <a16:creationId xmlns:a16="http://schemas.microsoft.com/office/drawing/2014/main" id="{D8377817-7325-F198-C9D9-BF9D0EA9A678}"/>
              </a:ext>
            </a:extLst>
          </p:cNvPr>
          <p:cNvSpPr txBox="1"/>
          <p:nvPr/>
        </p:nvSpPr>
        <p:spPr>
          <a:xfrm>
            <a:off x="726977" y="4644628"/>
            <a:ext cx="9601199"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ja-JP" sz="1400" dirty="0">
                <a:latin typeface="+mn-ea"/>
              </a:rPr>
              <a:t>【</a:t>
            </a:r>
            <a:r>
              <a:rPr lang="en-US" altLang="ja-JP" sz="1400" dirty="0" err="1">
                <a:latin typeface="+mn-ea"/>
              </a:rPr>
              <a:t>注意点</a:t>
            </a:r>
            <a:r>
              <a:rPr lang="en-US" altLang="ja-JP" sz="1400" dirty="0">
                <a:latin typeface="+mn-ea"/>
              </a:rPr>
              <a:t>】</a:t>
            </a:r>
          </a:p>
          <a:p>
            <a:r>
              <a:rPr lang="en-US" altLang="ja-JP" sz="1400" dirty="0">
                <a:latin typeface="+mn-ea"/>
              </a:rPr>
              <a:t>・</a:t>
            </a:r>
            <a:r>
              <a:rPr lang="ja-JP" altLang="en-US" sz="1400">
                <a:latin typeface="+mn-ea"/>
              </a:rPr>
              <a:t>お</a:t>
            </a:r>
            <a:r>
              <a:rPr lang="en-US" altLang="ja-JP" sz="1400" dirty="0" err="1">
                <a:latin typeface="+mn-ea"/>
              </a:rPr>
              <a:t>申</a:t>
            </a:r>
            <a:r>
              <a:rPr lang="ja-JP" altLang="en-US" sz="1400" dirty="0">
                <a:latin typeface="+mn-ea"/>
              </a:rPr>
              <a:t>し</a:t>
            </a:r>
            <a:r>
              <a:rPr lang="en-US" altLang="ja-JP" sz="1400" dirty="0" err="1">
                <a:latin typeface="+mn-ea"/>
              </a:rPr>
              <a:t>込</a:t>
            </a:r>
            <a:r>
              <a:rPr lang="ja-JP" altLang="en-US" sz="1400" dirty="0">
                <a:latin typeface="+mn-ea"/>
              </a:rPr>
              <a:t>み</a:t>
            </a:r>
            <a:r>
              <a:rPr lang="en-US" altLang="ja-JP" sz="1400" dirty="0" err="1">
                <a:latin typeface="+mn-ea"/>
              </a:rPr>
              <a:t>時にご連絡・相談ください</a:t>
            </a:r>
            <a:r>
              <a:rPr lang="en-US" altLang="ja-JP" sz="1400" dirty="0">
                <a:latin typeface="+mn-ea"/>
              </a:rPr>
              <a:t>。</a:t>
            </a:r>
          </a:p>
          <a:p>
            <a:r>
              <a:rPr lang="ja-JP" altLang="en-US" sz="1400">
                <a:latin typeface="+mn-ea"/>
              </a:rPr>
              <a:t>・上記の金額からの値引きはありません。</a:t>
            </a:r>
            <a:endParaRPr lang="en-US" altLang="ja-JP" sz="1400" dirty="0">
              <a:latin typeface="+mn-ea"/>
            </a:endParaRPr>
          </a:p>
          <a:p>
            <a:r>
              <a:rPr lang="en-US" altLang="ja-JP" sz="1400" dirty="0">
                <a:latin typeface="+mn-ea"/>
              </a:rPr>
              <a:t>・</a:t>
            </a:r>
            <a:r>
              <a:rPr lang="en-US" altLang="ja-JP" sz="1400" dirty="0" err="1">
                <a:latin typeface="+mn-ea"/>
              </a:rPr>
              <a:t>記事量や写真点数、出演者によって料金が異なります</a:t>
            </a:r>
            <a:r>
              <a:rPr lang="en-US" altLang="ja-JP" sz="1400" dirty="0">
                <a:latin typeface="+mn-ea"/>
              </a:rPr>
              <a:t>。</a:t>
            </a:r>
            <a:endParaRPr lang="en-US" sz="1400" dirty="0">
              <a:latin typeface="+mn-ea"/>
            </a:endParaRPr>
          </a:p>
          <a:p>
            <a:r>
              <a:rPr lang="en-US" altLang="ja-JP" sz="1400" dirty="0">
                <a:latin typeface="+mn-ea"/>
              </a:rPr>
              <a:t>・</a:t>
            </a:r>
            <a:r>
              <a:rPr lang="en-US" altLang="ja-JP" sz="1400" dirty="0" err="1">
                <a:latin typeface="+mn-ea"/>
              </a:rPr>
              <a:t>内容によっては二次利用いただけない場合がございます</a:t>
            </a:r>
            <a:r>
              <a:rPr lang="en-US" altLang="ja-JP" sz="1400" dirty="0">
                <a:latin typeface="+mn-ea"/>
              </a:rPr>
              <a:t>。</a:t>
            </a:r>
          </a:p>
          <a:p>
            <a:r>
              <a:rPr lang="ja-JP" altLang="en-US" sz="1400" dirty="0">
                <a:latin typeface="+mn-ea"/>
              </a:rPr>
              <a:t>・利用には契約締結が必要となります。</a:t>
            </a:r>
            <a:endParaRPr lang="en-US" altLang="ja-JP" sz="1400" dirty="0">
              <a:latin typeface="+mn-ea"/>
            </a:endParaRPr>
          </a:p>
        </p:txBody>
      </p:sp>
    </p:spTree>
    <p:extLst>
      <p:ext uri="{BB962C8B-B14F-4D97-AF65-F5344CB8AC3E}">
        <p14:creationId xmlns:p14="http://schemas.microsoft.com/office/powerpoint/2010/main" val="41042812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オプション：掲載期間の延長</a:t>
            </a:r>
          </a:p>
        </p:txBody>
      </p:sp>
      <p:sp>
        <p:nvSpPr>
          <p:cNvPr id="2" name="正方形/長方形 1">
            <a:extLst>
              <a:ext uri="{FF2B5EF4-FFF2-40B4-BE49-F238E27FC236}">
                <a16:creationId xmlns:a16="http://schemas.microsoft.com/office/drawing/2014/main" id="{F1349238-B05F-5C4B-53B5-DB1C108C5D93}"/>
              </a:ext>
            </a:extLst>
          </p:cNvPr>
          <p:cNvSpPr/>
          <p:nvPr/>
        </p:nvSpPr>
        <p:spPr>
          <a:xfrm>
            <a:off x="754066" y="1396660"/>
            <a:ext cx="11132042" cy="338554"/>
          </a:xfrm>
          <a:prstGeom prst="rect">
            <a:avLst/>
          </a:prstGeom>
        </p:spPr>
        <p:txBody>
          <a:bodyPr wrap="square">
            <a:spAutoFit/>
          </a:bodyPr>
          <a:lstStyle/>
          <a:p>
            <a:pPr fontAlgn="base"/>
            <a:r>
              <a:rPr lang="ja-JP" altLang="en-US" sz="1600">
                <a:latin typeface="+mn-ea"/>
              </a:rPr>
              <a:t>スポンサードコンテンツ、スポンサードコンテンツ ライトとも、下記の通り掲載期間の延長が可能です。</a:t>
            </a:r>
            <a:endParaRPr lang="en-US" altLang="ja-JP" sz="1600" dirty="0">
              <a:latin typeface="+mn-ea"/>
            </a:endParaRPr>
          </a:p>
        </p:txBody>
      </p:sp>
      <p:graphicFrame>
        <p:nvGraphicFramePr>
          <p:cNvPr id="3" name="表 2">
            <a:extLst>
              <a:ext uri="{FF2B5EF4-FFF2-40B4-BE49-F238E27FC236}">
                <a16:creationId xmlns:a16="http://schemas.microsoft.com/office/drawing/2014/main" id="{693A021C-3CEC-E4C4-91AB-76DEE50E831E}"/>
              </a:ext>
            </a:extLst>
          </p:cNvPr>
          <p:cNvGraphicFramePr>
            <a:graphicFrameLocks noGrp="1"/>
          </p:cNvGraphicFramePr>
          <p:nvPr>
            <p:extLst>
              <p:ext uri="{D42A27DB-BD31-4B8C-83A1-F6EECF244321}">
                <p14:modId xmlns:p14="http://schemas.microsoft.com/office/powerpoint/2010/main" val="1552850086"/>
              </p:ext>
            </p:extLst>
          </p:nvPr>
        </p:nvGraphicFramePr>
        <p:xfrm>
          <a:off x="818208" y="1986442"/>
          <a:ext cx="9509968" cy="2579261"/>
        </p:xfrm>
        <a:graphic>
          <a:graphicData uri="http://schemas.openxmlformats.org/drawingml/2006/table">
            <a:tbl>
              <a:tblPr firstRow="1" bandRow="1"/>
              <a:tblGrid>
                <a:gridCol w="2194839">
                  <a:extLst>
                    <a:ext uri="{9D8B030D-6E8A-4147-A177-3AD203B41FA5}">
                      <a16:colId xmlns:a16="http://schemas.microsoft.com/office/drawing/2014/main" val="20000"/>
                    </a:ext>
                  </a:extLst>
                </a:gridCol>
                <a:gridCol w="7315129">
                  <a:extLst>
                    <a:ext uri="{9D8B030D-6E8A-4147-A177-3AD203B41FA5}">
                      <a16:colId xmlns:a16="http://schemas.microsoft.com/office/drawing/2014/main" val="20001"/>
                    </a:ext>
                  </a:extLst>
                </a:gridCol>
              </a:tblGrid>
              <a:tr h="83405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600" b="1" i="0">
                          <a:solidFill>
                            <a:schemeClr val="bg1"/>
                          </a:solidFill>
                          <a:latin typeface="+mn-ea"/>
                          <a:ea typeface="+mn-ea"/>
                          <a:cs typeface="Meiryo UI" pitchFamily="50" charset="-128"/>
                        </a:rPr>
                        <a:t>契約分類</a:t>
                      </a:r>
                      <a:endParaRPr kumimoji="1" lang="en-US" altLang="ja-JP" sz="1600" b="1" i="0">
                        <a:solidFill>
                          <a:schemeClr val="bg1"/>
                        </a:solidFill>
                        <a:latin typeface="+mn-ea"/>
                        <a:ea typeface="+mn-ea"/>
                        <a:cs typeface="Meiryo UI" pitchFamily="50" charset="-128"/>
                      </a:endParaRPr>
                    </a:p>
                    <a:p>
                      <a:pPr marL="0" marR="0" indent="0" algn="ctr" defTabSz="914400" rtl="0" eaLnBrk="1" fontAlgn="ctr" latinLnBrk="0" hangingPunct="1">
                        <a:lnSpc>
                          <a:spcPct val="100000"/>
                        </a:lnSpc>
                        <a:spcBef>
                          <a:spcPts val="0"/>
                        </a:spcBef>
                        <a:spcAft>
                          <a:spcPts val="0"/>
                        </a:spcAft>
                        <a:buClrTx/>
                        <a:buSzTx/>
                        <a:buFontTx/>
                        <a:buNone/>
                        <a:tabLst/>
                        <a:defRPr/>
                      </a:pPr>
                      <a:r>
                        <a:rPr kumimoji="1" lang="en-US" altLang="ja-JP" sz="1400" b="0" i="0">
                          <a:solidFill>
                            <a:schemeClr val="bg1"/>
                          </a:solidFill>
                          <a:latin typeface="+mn-ea"/>
                          <a:ea typeface="+mn-ea"/>
                          <a:cs typeface="Meiryo UI" pitchFamily="50" charset="-128"/>
                        </a:rPr>
                        <a:t>※</a:t>
                      </a:r>
                      <a:r>
                        <a:rPr kumimoji="1" lang="ja-JP" altLang="en-US" sz="1400" b="0" i="0">
                          <a:solidFill>
                            <a:schemeClr val="bg1"/>
                          </a:solidFill>
                          <a:latin typeface="+mn-ea"/>
                          <a:ea typeface="+mn-ea"/>
                          <a:cs typeface="Meiryo UI" pitchFamily="50" charset="-128"/>
                        </a:rPr>
                        <a:t>お申し込み時に選択</a:t>
                      </a:r>
                      <a:endParaRPr kumimoji="1" lang="en-US" altLang="ja-JP" sz="1400" b="0"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a:solidFill>
                            <a:schemeClr val="tx1"/>
                          </a:solidFill>
                          <a:latin typeface="+mn-ea"/>
                          <a:ea typeface="+mn-ea"/>
                          <a:cs typeface="メイリオ" panose="020B0604030504040204" pitchFamily="50" charset="-128"/>
                        </a:rPr>
                        <a:t>①契約分類：掲載</a:t>
                      </a:r>
                      <a:endParaRPr lang="en-US" altLang="ja-JP" sz="1400" dirty="0">
                        <a:solidFill>
                          <a:schemeClr val="tx1"/>
                        </a:solidFill>
                        <a:latin typeface="+mn-ea"/>
                        <a:ea typeface="+mn-ea"/>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a:solidFill>
                            <a:schemeClr val="tx1"/>
                          </a:solidFill>
                          <a:latin typeface="+mn-ea"/>
                          <a:ea typeface="+mn-ea"/>
                          <a:cs typeface="メイリオ" panose="020B0604030504040204" pitchFamily="50" charset="-128"/>
                        </a:rPr>
                        <a:t>②契約サービス：</a:t>
                      </a:r>
                      <a:r>
                        <a:rPr lang="en-US" altLang="ja-JP" sz="1400" dirty="0">
                          <a:solidFill>
                            <a:schemeClr val="tx1"/>
                          </a:solidFill>
                          <a:latin typeface="+mn-ea"/>
                          <a:ea typeface="+mn-ea"/>
                        </a:rPr>
                        <a:t>【</a:t>
                      </a:r>
                      <a:r>
                        <a:rPr lang="ja-JP" altLang="en-US" sz="1400">
                          <a:solidFill>
                            <a:schemeClr val="tx1"/>
                          </a:solidFill>
                          <a:latin typeface="+mn-ea"/>
                          <a:ea typeface="+mn-ea"/>
                        </a:rPr>
                        <a:t>掲載</a:t>
                      </a:r>
                      <a:r>
                        <a:rPr lang="en-US" altLang="ja-JP" sz="1400" dirty="0">
                          <a:solidFill>
                            <a:schemeClr val="tx1"/>
                          </a:solidFill>
                          <a:latin typeface="+mn-ea"/>
                          <a:ea typeface="+mn-ea"/>
                        </a:rPr>
                        <a:t>】</a:t>
                      </a:r>
                      <a:r>
                        <a:rPr lang="ja-JP" altLang="en-US" sz="1400">
                          <a:solidFill>
                            <a:schemeClr val="tx1"/>
                          </a:solidFill>
                          <a:latin typeface="+mn-ea"/>
                          <a:ea typeface="+mn-ea"/>
                        </a:rPr>
                        <a:t>サストモ　スポンサードコンテンツ</a:t>
                      </a:r>
                      <a:endParaRPr lang="en-US" altLang="ja-JP" sz="1400" dirty="0">
                        <a:solidFill>
                          <a:schemeClr val="tx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a:solidFill>
                            <a:schemeClr val="tx1"/>
                          </a:solidFill>
                          <a:latin typeface="+mn-ea"/>
                          <a:ea typeface="+mn-ea"/>
                          <a:cs typeface="メイリオ" panose="020B0604030504040204" pitchFamily="50" charset="-128"/>
                        </a:rPr>
                        <a:t>③契約サービス詳細：</a:t>
                      </a:r>
                      <a:r>
                        <a:rPr kumimoji="1" lang="ja-JP" altLang="en-US" sz="1400" b="0" i="0" kern="1200">
                          <a:solidFill>
                            <a:schemeClr val="tx1"/>
                          </a:solidFill>
                          <a:effectLst/>
                          <a:latin typeface="+mn-ea"/>
                          <a:ea typeface="+mn-ea"/>
                          <a:cs typeface="+mn-cs"/>
                        </a:rPr>
                        <a:t>サストモ</a:t>
                      </a:r>
                      <a:r>
                        <a:rPr kumimoji="1" lang="ja-JP" altLang="en" sz="1400" b="0" i="0" kern="1200">
                          <a:solidFill>
                            <a:schemeClr val="tx1"/>
                          </a:solidFill>
                          <a:effectLst/>
                          <a:latin typeface="+mn-ea"/>
                          <a:ea typeface="+mn-ea"/>
                          <a:cs typeface="+mn-cs"/>
                        </a:rPr>
                        <a:t>　</a:t>
                      </a:r>
                      <a:r>
                        <a:rPr kumimoji="1" lang="ja-JP" altLang="en-US" sz="1400" b="0" i="0" kern="1200">
                          <a:solidFill>
                            <a:schemeClr val="tx1"/>
                          </a:solidFill>
                          <a:effectLst/>
                          <a:latin typeface="+mn-ea"/>
                          <a:ea typeface="+mn-ea"/>
                          <a:cs typeface="+mn-cs"/>
                        </a:rPr>
                        <a:t>スポンサードコンテンツ　掲載延長費</a:t>
                      </a:r>
                      <a:endParaRPr lang="en-US" altLang="ja-JP" sz="1400" dirty="0">
                        <a:solidFill>
                          <a:schemeClr val="tx1"/>
                        </a:solidFill>
                        <a:latin typeface="+mn-ea"/>
                        <a:ea typeface="+mn-ea"/>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247624747"/>
                  </a:ext>
                </a:extLst>
              </a:tr>
              <a:tr h="549307">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600" b="1" i="0">
                          <a:solidFill>
                            <a:schemeClr val="bg1"/>
                          </a:solidFill>
                          <a:latin typeface="+mn-ea"/>
                          <a:ea typeface="+mn-ea"/>
                          <a:cs typeface="Meiryo UI" pitchFamily="50" charset="-128"/>
                        </a:rPr>
                        <a:t>料金</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400" b="0" i="0" u="none" strike="noStrike" kern="1200" cap="none" spc="0" normalizeH="0" baseline="0" noProof="0" dirty="0">
                          <a:ln>
                            <a:noFill/>
                          </a:ln>
                          <a:solidFill>
                            <a:schemeClr val="tx1"/>
                          </a:solidFill>
                          <a:effectLst/>
                          <a:uLnTx/>
                          <a:uFillTx/>
                          <a:latin typeface="+mn-ea"/>
                          <a:ea typeface="+mn-ea"/>
                          <a:cs typeface="+mn-cs"/>
                        </a:rPr>
                        <a:t>3,000</a:t>
                      </a:r>
                      <a:r>
                        <a:rPr kumimoji="1" lang="ja-JP" altLang="en-US" sz="1400" b="0" i="0" u="none" strike="noStrike" kern="1200" cap="none" spc="0" normalizeH="0" baseline="0" noProof="0" dirty="0">
                          <a:ln>
                            <a:noFill/>
                          </a:ln>
                          <a:solidFill>
                            <a:schemeClr val="tx1"/>
                          </a:solidFill>
                          <a:effectLst/>
                          <a:uLnTx/>
                          <a:uFillTx/>
                          <a:latin typeface="+mn-ea"/>
                          <a:ea typeface="+mn-ea"/>
                          <a:cs typeface="+mn-cs"/>
                        </a:rPr>
                        <a:t>円</a:t>
                      </a:r>
                      <a:r>
                        <a:rPr kumimoji="1" lang="en-US" altLang="ja-JP" sz="1400" b="0" i="0" u="none" strike="noStrike" kern="1200" cap="none" spc="0" normalizeH="0" baseline="0" noProof="0" dirty="0">
                          <a:ln>
                            <a:noFill/>
                          </a:ln>
                          <a:solidFill>
                            <a:schemeClr val="tx1"/>
                          </a:solidFill>
                          <a:effectLst/>
                          <a:uLnTx/>
                          <a:uFillTx/>
                          <a:latin typeface="+mn-ea"/>
                          <a:ea typeface="+mn-ea"/>
                          <a:cs typeface="+mn-cs"/>
                        </a:rPr>
                        <a:t>/</a:t>
                      </a:r>
                      <a:r>
                        <a:rPr kumimoji="1" lang="ja-JP" altLang="en-US" sz="1400" b="0" i="0" u="none" strike="noStrike" kern="1200" cap="none" spc="0" normalizeH="0" baseline="0" noProof="0">
                          <a:ln>
                            <a:noFill/>
                          </a:ln>
                          <a:solidFill>
                            <a:schemeClr val="tx1"/>
                          </a:solidFill>
                          <a:effectLst/>
                          <a:uLnTx/>
                          <a:uFillTx/>
                          <a:latin typeface="+mn-ea"/>
                          <a:ea typeface="+mn-ea"/>
                          <a:cs typeface="+mn-cs"/>
                        </a:rPr>
                        <a:t>日</a:t>
                      </a:r>
                      <a:r>
                        <a:rPr kumimoji="1" lang="en-US" altLang="ja-JP" sz="1400" b="0" i="0" u="none" strike="noStrike" kern="1200" cap="none" spc="0" normalizeH="0" baseline="0" noProof="0" dirty="0">
                          <a:ln>
                            <a:noFill/>
                          </a:ln>
                          <a:solidFill>
                            <a:schemeClr val="tx1"/>
                          </a:solidFill>
                          <a:effectLst/>
                          <a:uLnTx/>
                          <a:uFillTx/>
                          <a:latin typeface="+mn-ea"/>
                          <a:ea typeface="+mn-ea"/>
                          <a:cs typeface="+mn-cs"/>
                        </a:rPr>
                        <a:t> </a:t>
                      </a:r>
                      <a:r>
                        <a:rPr kumimoji="1" lang="ja-JP" altLang="en-US" sz="1400" b="0" i="0" u="none" strike="noStrike" kern="1200" cap="none" spc="0" normalizeH="0" baseline="0" noProof="0">
                          <a:ln>
                            <a:noFill/>
                          </a:ln>
                          <a:solidFill>
                            <a:schemeClr val="tx1"/>
                          </a:solidFill>
                          <a:effectLst/>
                          <a:uLnTx/>
                          <a:uFillTx/>
                          <a:latin typeface="+mn-ea"/>
                          <a:ea typeface="+mn-ea"/>
                          <a:cs typeface="+mn-cs"/>
                        </a:rPr>
                        <a:t>／</a:t>
                      </a:r>
                      <a:r>
                        <a:rPr kumimoji="1" lang="ja-JP" altLang="en-US" sz="1400" b="0" i="0" u="none" strike="noStrike" kern="1200" cap="none" spc="0" normalizeH="0" baseline="0" noProof="0" dirty="0">
                          <a:ln>
                            <a:noFill/>
                          </a:ln>
                          <a:solidFill>
                            <a:schemeClr val="tx1"/>
                          </a:solidFill>
                          <a:effectLst/>
                          <a:uLnTx/>
                          <a:uFillTx/>
                          <a:latin typeface="+mn-ea"/>
                          <a:ea typeface="+mn-ea"/>
                          <a:cs typeface="+mn-cs"/>
                        </a:rPr>
                        <a:t>事前見積もり：不要／専用フォームからお申し込み</a:t>
                      </a:r>
                      <a:endParaRPr kumimoji="1" lang="en-US" altLang="ja-JP" sz="1400" b="0" i="0" u="none" strike="noStrike" kern="1200" cap="none" spc="0" normalizeH="0" baseline="0" noProof="0" dirty="0">
                        <a:ln>
                          <a:noFill/>
                        </a:ln>
                        <a:solidFill>
                          <a:schemeClr val="tx1"/>
                        </a:solidFill>
                        <a:effectLst/>
                        <a:uLnTx/>
                        <a:uFillTx/>
                        <a:latin typeface="+mn-ea"/>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rPr>
                        <a:t>※</a:t>
                      </a:r>
                      <a:r>
                        <a:rPr kumimoji="1" lang="ja-JP" altLang="en-US" sz="140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rPr>
                        <a:t>ただし、広告誘導を追加購入いただく場合は無償となります</a:t>
                      </a:r>
                      <a:endParaRPr kumimoji="1" lang="en-US" altLang="ja-JP" sz="1400" b="0" i="0" u="none" strike="noStrike" kern="1200" cap="none" spc="0" normalizeH="0" baseline="0" noProof="0" dirty="0">
                        <a:ln>
                          <a:noFill/>
                        </a:ln>
                        <a:solidFill>
                          <a:schemeClr val="tx1"/>
                        </a:solidFill>
                        <a:effectLst/>
                        <a:uLnTx/>
                        <a:uFillTx/>
                        <a:latin typeface="+mn-ea"/>
                        <a:ea typeface="+mn-ea"/>
                        <a:cs typeface="メイリオ" panose="020B0604030504040204"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6"/>
                  </a:ext>
                </a:extLst>
              </a:tr>
              <a:tr h="74744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600" b="1" i="0">
                          <a:solidFill>
                            <a:schemeClr val="bg1"/>
                          </a:solidFill>
                          <a:latin typeface="+mn-ea"/>
                          <a:ea typeface="+mn-ea"/>
                          <a:cs typeface="Meiryo UI" pitchFamily="50" charset="-128"/>
                        </a:rPr>
                        <a:t>お申し込み期限</a:t>
                      </a: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400" b="0" u="none" strike="noStrike" kern="1200" cap="none" spc="0" normalizeH="0" baseline="0" noProof="0">
                          <a:ln>
                            <a:noFill/>
                          </a:ln>
                          <a:solidFill>
                            <a:schemeClr val="tx1"/>
                          </a:solidFill>
                          <a:effectLst/>
                          <a:uLnTx/>
                          <a:uFillTx/>
                          <a:latin typeface="+mn-ea"/>
                          <a:ea typeface="+mn-ea"/>
                        </a:rPr>
                        <a:t>原則として、掲載開始の</a:t>
                      </a:r>
                      <a:r>
                        <a:rPr kumimoji="1" lang="en-US" altLang="ja-JP" sz="1400" b="0" u="none" strike="noStrike" kern="1200" cap="none" spc="0" normalizeH="0" baseline="0" noProof="0" dirty="0">
                          <a:ln>
                            <a:noFill/>
                          </a:ln>
                          <a:solidFill>
                            <a:schemeClr val="tx1"/>
                          </a:solidFill>
                          <a:effectLst/>
                          <a:uLnTx/>
                          <a:uFillTx/>
                          <a:latin typeface="+mn-ea"/>
                          <a:ea typeface="+mn-ea"/>
                        </a:rPr>
                        <a:t>2</a:t>
                      </a:r>
                      <a:r>
                        <a:rPr kumimoji="1" lang="ja-JP" altLang="en-US" sz="1400" b="0" u="none" strike="noStrike" kern="1200" cap="none" spc="0" normalizeH="0" baseline="0" noProof="0">
                          <a:ln>
                            <a:noFill/>
                          </a:ln>
                          <a:solidFill>
                            <a:schemeClr val="tx1"/>
                          </a:solidFill>
                          <a:effectLst/>
                          <a:uLnTx/>
                          <a:uFillTx/>
                          <a:latin typeface="+mn-ea"/>
                          <a:ea typeface="+mn-ea"/>
                        </a:rPr>
                        <a:t>週間前までにお申し込みください</a:t>
                      </a:r>
                      <a:endParaRPr kumimoji="1" lang="en-US" altLang="ja-JP" sz="1400" b="0" u="none" strike="noStrike" kern="1200" cap="none" spc="0" normalizeH="0" baseline="0" noProof="0" dirty="0">
                        <a:ln>
                          <a:noFill/>
                        </a:ln>
                        <a:solidFill>
                          <a:schemeClr val="tx1"/>
                        </a:solidFill>
                        <a:effectLst/>
                        <a:uLnTx/>
                        <a:uFillTx/>
                        <a:latin typeface="+mn-ea"/>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400" b="0" u="none" strike="noStrike" kern="1200" cap="none" spc="0" normalizeH="0" baseline="0" noProof="0" dirty="0">
                          <a:ln>
                            <a:noFill/>
                          </a:ln>
                          <a:solidFill>
                            <a:schemeClr val="tx1"/>
                          </a:solidFill>
                          <a:effectLst/>
                          <a:uLnTx/>
                          <a:uFillTx/>
                          <a:latin typeface="+mn-ea"/>
                          <a:ea typeface="+mn-ea"/>
                        </a:rPr>
                        <a:t>※</a:t>
                      </a:r>
                      <a:r>
                        <a:rPr kumimoji="1" lang="ja-JP" altLang="en-US" sz="1400" b="0" u="none" strike="noStrike" kern="1200" cap="none" spc="0" normalizeH="0" baseline="0" noProof="0">
                          <a:ln>
                            <a:noFill/>
                          </a:ln>
                          <a:solidFill>
                            <a:schemeClr val="tx1"/>
                          </a:solidFill>
                          <a:effectLst/>
                          <a:uLnTx/>
                          <a:uFillTx/>
                          <a:latin typeface="+mn-ea"/>
                          <a:ea typeface="+mn-ea"/>
                        </a:rPr>
                        <a:t>所定の方法によるお申し込み契約の成立後はキャンセルは不可となります</a:t>
                      </a:r>
                      <a:endParaRPr kumimoji="1" lang="en-US" altLang="ja-JP" sz="1400" b="0" u="none" strike="noStrike" kern="1200" cap="none" spc="0" normalizeH="0" baseline="0" noProof="0" dirty="0">
                        <a:ln>
                          <a:noFill/>
                        </a:ln>
                        <a:solidFill>
                          <a:schemeClr val="tx1"/>
                        </a:solidFill>
                        <a:effectLst/>
                        <a:uLnTx/>
                        <a:uFillTx/>
                        <a:latin typeface="+mn-ea"/>
                        <a:ea typeface="+mn-ea"/>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7"/>
                  </a:ext>
                </a:extLst>
              </a:tr>
              <a:tr h="448464">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kumimoji="1" lang="ja-JP" altLang="en-US" sz="1600" b="1">
                          <a:solidFill>
                            <a:schemeClr val="bg1"/>
                          </a:solidFill>
                          <a:latin typeface="+mn-ea"/>
                          <a:ea typeface="+mn-ea"/>
                        </a:rPr>
                        <a:t>有効期限</a:t>
                      </a:r>
                      <a:endParaRPr kumimoji="1" lang="ja-JP" altLang="en-US" sz="1600" b="1" i="0">
                        <a:solidFill>
                          <a:schemeClr val="bg1"/>
                        </a:solidFill>
                        <a:latin typeface="+mn-ea"/>
                        <a:ea typeface="+mn-ea"/>
                        <a:cs typeface="Meiryo UI" pitchFamily="50" charset="-128"/>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lumMod val="75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a:solidFill>
                            <a:schemeClr val="tx1"/>
                          </a:solidFill>
                          <a:latin typeface="+mn-ea"/>
                          <a:ea typeface="+mn-ea"/>
                          <a:cs typeface="Meiryo UI" panose="020B0604030504040204" pitchFamily="50" charset="-128"/>
                        </a:rPr>
                        <a:t>2026</a:t>
                      </a:r>
                      <a:r>
                        <a:rPr lang="ja-JP" altLang="en-US" sz="1400">
                          <a:solidFill>
                            <a:schemeClr val="tx1"/>
                          </a:solidFill>
                          <a:latin typeface="+mn-ea"/>
                          <a:ea typeface="+mn-ea"/>
                          <a:cs typeface="Meiryo UI" panose="020B0604030504040204" pitchFamily="50" charset="-128"/>
                        </a:rPr>
                        <a:t>年</a:t>
                      </a:r>
                      <a:r>
                        <a:rPr lang="en-US" altLang="ja-JP" sz="1400" dirty="0">
                          <a:solidFill>
                            <a:schemeClr val="tx1"/>
                          </a:solidFill>
                          <a:latin typeface="+mn-ea"/>
                          <a:ea typeface="+mn-ea"/>
                          <a:cs typeface="Meiryo UI" panose="020B0604030504040204" pitchFamily="50" charset="-128"/>
                        </a:rPr>
                        <a:t>3</a:t>
                      </a:r>
                      <a:r>
                        <a:rPr lang="ja-JP" altLang="en-US" sz="1400">
                          <a:solidFill>
                            <a:schemeClr val="tx1"/>
                          </a:solidFill>
                          <a:latin typeface="+mn-ea"/>
                          <a:ea typeface="+mn-ea"/>
                          <a:cs typeface="Meiryo UI" panose="020B0604030504040204" pitchFamily="50" charset="-128"/>
                        </a:rPr>
                        <a:t>月</a:t>
                      </a:r>
                      <a:r>
                        <a:rPr lang="en-US" altLang="ja-JP" sz="1400" dirty="0">
                          <a:solidFill>
                            <a:schemeClr val="tx1"/>
                          </a:solidFill>
                          <a:latin typeface="+mn-ea"/>
                          <a:ea typeface="+mn-ea"/>
                          <a:cs typeface="Meiryo UI" panose="020B0604030504040204" pitchFamily="50" charset="-128"/>
                        </a:rPr>
                        <a:t>31</a:t>
                      </a:r>
                      <a:r>
                        <a:rPr lang="ja-JP" altLang="en-US" sz="1400">
                          <a:solidFill>
                            <a:schemeClr val="tx1"/>
                          </a:solidFill>
                          <a:latin typeface="+mn-ea"/>
                          <a:ea typeface="+mn-ea"/>
                          <a:cs typeface="Meiryo UI" panose="020B0604030504040204" pitchFamily="50" charset="-128"/>
                        </a:rPr>
                        <a:t>日</a:t>
                      </a:r>
                      <a:r>
                        <a:rPr lang="ja-JP" altLang="en-US" sz="1400" dirty="0">
                          <a:solidFill>
                            <a:schemeClr val="tx1"/>
                          </a:solidFill>
                          <a:latin typeface="+mn-ea"/>
                          <a:ea typeface="+mn-ea"/>
                          <a:cs typeface="Meiryo UI" panose="020B0604030504040204" pitchFamily="50" charset="-128"/>
                        </a:rPr>
                        <a:t>掲載終了分</a:t>
                      </a:r>
                      <a:endParaRPr lang="ja-JP" altLang="en-US" sz="1400" dirty="0">
                        <a:solidFill>
                          <a:schemeClr val="tx1"/>
                        </a:solidFill>
                        <a:latin typeface="+mn-ea"/>
                        <a:ea typeface="+mn-ea"/>
                        <a:cs typeface="Verdana" pitchFamily="34" charset="0"/>
                      </a:endParaRPr>
                    </a:p>
                  </a:txBody>
                  <a:tcPr marL="36000" marR="36000" marT="36000" marB="36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52225600"/>
                  </a:ext>
                </a:extLst>
              </a:tr>
            </a:tbl>
          </a:graphicData>
        </a:graphic>
      </p:graphicFrame>
    </p:spTree>
    <p:extLst>
      <p:ext uri="{BB962C8B-B14F-4D97-AF65-F5344CB8AC3E}">
        <p14:creationId xmlns:p14="http://schemas.microsoft.com/office/powerpoint/2010/main" val="12077558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販売制限カテゴリ</a:t>
            </a:r>
          </a:p>
        </p:txBody>
      </p:sp>
      <p:sp>
        <p:nvSpPr>
          <p:cNvPr id="2" name="Text Box 1031">
            <a:extLst>
              <a:ext uri="{FF2B5EF4-FFF2-40B4-BE49-F238E27FC236}">
                <a16:creationId xmlns:a16="http://schemas.microsoft.com/office/drawing/2014/main" id="{73451E80-A67B-E61D-A98A-95E82499B376}"/>
              </a:ext>
            </a:extLst>
          </p:cNvPr>
          <p:cNvSpPr txBox="1">
            <a:spLocks noChangeArrowheads="1"/>
          </p:cNvSpPr>
          <p:nvPr/>
        </p:nvSpPr>
        <p:spPr bwMode="auto">
          <a:xfrm>
            <a:off x="730711" y="1265649"/>
            <a:ext cx="9993897"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base"/>
            <a:r>
              <a:rPr lang="ja-JP" altLang="ja-JP" sz="1200" dirty="0">
                <a:latin typeface="+mn-ea"/>
              </a:rPr>
              <a:t>以下に該当する業種、商品・サービスにつきましては、</a:t>
            </a:r>
            <a:r>
              <a:rPr lang="en-US" altLang="ja-JP" sz="1200" dirty="0">
                <a:latin typeface="+mn-ea"/>
              </a:rPr>
              <a:t>Yahoo! JAPAN SDGs</a:t>
            </a:r>
            <a:r>
              <a:rPr lang="ja-JP" altLang="ja-JP" sz="1200" dirty="0">
                <a:latin typeface="+mn-ea"/>
              </a:rPr>
              <a:t> スポンサードコンテンツの実施は原則不可となります。</a:t>
            </a:r>
            <a:r>
              <a:rPr lang="en-US" altLang="ja-JP" sz="1200" dirty="0">
                <a:latin typeface="+mn-ea"/>
              </a:rPr>
              <a:t>​</a:t>
            </a:r>
          </a:p>
          <a:p>
            <a:pPr fontAlgn="base"/>
            <a:r>
              <a:rPr lang="ja-JP" altLang="ja-JP" sz="1200" dirty="0">
                <a:latin typeface="+mn-ea"/>
              </a:rPr>
              <a:t>また、協賛社様のサイトが弊社の広告掲載基準を満たすことが実施の条件となります。</a:t>
            </a:r>
            <a:r>
              <a:rPr lang="en-US" altLang="ja-JP" sz="1200" dirty="0">
                <a:latin typeface="+mn-ea"/>
              </a:rPr>
              <a:t>​</a:t>
            </a:r>
          </a:p>
          <a:p>
            <a:pPr fontAlgn="base"/>
            <a:r>
              <a:rPr lang="en-US" altLang="ja-JP" sz="1200" dirty="0">
                <a:latin typeface="+mn-ea"/>
              </a:rPr>
              <a:t>​</a:t>
            </a:r>
          </a:p>
          <a:p>
            <a:pPr fontAlgn="base"/>
            <a:r>
              <a:rPr lang="ja-JP" altLang="ja-JP" sz="1200" dirty="0">
                <a:latin typeface="+mn-ea"/>
              </a:rPr>
              <a:t>・消費者金融業（消費者向無担保貸金業）、商工ローン、手形割引、その他ハイリスク型の金融商品</a:t>
            </a:r>
            <a:r>
              <a:rPr lang="en-US" altLang="ja-JP" sz="1200" dirty="0">
                <a:latin typeface="+mn-ea"/>
              </a:rPr>
              <a:t>​</a:t>
            </a:r>
          </a:p>
          <a:p>
            <a:pPr fontAlgn="base"/>
            <a:r>
              <a:rPr lang="ja-JP" altLang="ja-JP" sz="1200" dirty="0">
                <a:latin typeface="+mn-ea"/>
              </a:rPr>
              <a:t>・パチンコ・パチスロの営業および機種、カジノ（企業広告含む）、ギャンブル</a:t>
            </a:r>
            <a:r>
              <a:rPr lang="en-US" altLang="ja-JP" sz="1200" dirty="0">
                <a:latin typeface="+mn-ea"/>
              </a:rPr>
              <a:t>​</a:t>
            </a:r>
          </a:p>
          <a:p>
            <a:pPr fontAlgn="base"/>
            <a:r>
              <a:rPr lang="ja-JP" altLang="ja-JP" sz="1200" dirty="0">
                <a:latin typeface="+mn-ea"/>
              </a:rPr>
              <a:t>・レーシック、美容整形・美容外科・美容皮膚科、その他医療機関全般</a:t>
            </a:r>
            <a:r>
              <a:rPr lang="en-US" altLang="ja-JP" sz="1200" dirty="0">
                <a:latin typeface="+mn-ea"/>
              </a:rPr>
              <a:t>​</a:t>
            </a:r>
          </a:p>
          <a:p>
            <a:pPr fontAlgn="base"/>
            <a:r>
              <a:rPr lang="ja-JP" altLang="ja-JP" sz="1200" dirty="0">
                <a:latin typeface="+mn-ea"/>
              </a:rPr>
              <a:t>・医療機関による保険外治療</a:t>
            </a:r>
            <a:r>
              <a:rPr lang="en-US" altLang="ja-JP" sz="1200" dirty="0">
                <a:latin typeface="+mn-ea"/>
              </a:rPr>
              <a:t>​</a:t>
            </a:r>
          </a:p>
          <a:p>
            <a:pPr fontAlgn="base"/>
            <a:r>
              <a:rPr lang="ja-JP" altLang="ja-JP" sz="1200" dirty="0">
                <a:latin typeface="+mn-ea"/>
              </a:rPr>
              <a:t>・美容エステティックサロン</a:t>
            </a:r>
            <a:r>
              <a:rPr lang="en-US" altLang="ja-JP" sz="1200" dirty="0">
                <a:latin typeface="+mn-ea"/>
              </a:rPr>
              <a:t>​</a:t>
            </a:r>
          </a:p>
          <a:p>
            <a:pPr fontAlgn="base"/>
            <a:r>
              <a:rPr lang="ja-JP" altLang="ja-JP" sz="1200" dirty="0">
                <a:latin typeface="+mn-ea"/>
              </a:rPr>
              <a:t>・あん摩業、マッサージ業、指圧業、はり業、きゅう業等</a:t>
            </a:r>
            <a:r>
              <a:rPr lang="en-US" altLang="ja-JP" sz="1200" dirty="0">
                <a:latin typeface="+mn-ea"/>
              </a:rPr>
              <a:t>​</a:t>
            </a:r>
          </a:p>
          <a:p>
            <a:pPr fontAlgn="base"/>
            <a:r>
              <a:rPr lang="ja-JP" altLang="ja-JP" sz="1200" dirty="0">
                <a:latin typeface="+mn-ea"/>
              </a:rPr>
              <a:t>・不妊治療</a:t>
            </a:r>
            <a:r>
              <a:rPr lang="en-US" altLang="ja-JP" sz="1200" dirty="0">
                <a:latin typeface="+mn-ea"/>
              </a:rPr>
              <a:t>​</a:t>
            </a:r>
          </a:p>
          <a:p>
            <a:pPr fontAlgn="base"/>
            <a:r>
              <a:rPr lang="ja-JP" altLang="ja-JP" sz="1200" dirty="0">
                <a:latin typeface="+mn-ea"/>
              </a:rPr>
              <a:t>・治験</a:t>
            </a:r>
            <a:r>
              <a:rPr lang="en-US" altLang="ja-JP" sz="1200" dirty="0">
                <a:latin typeface="+mn-ea"/>
              </a:rPr>
              <a:t>​</a:t>
            </a:r>
          </a:p>
          <a:p>
            <a:pPr fontAlgn="base"/>
            <a:r>
              <a:rPr lang="ja-JP" altLang="ja-JP" sz="1200" dirty="0">
                <a:latin typeface="+mn-ea"/>
              </a:rPr>
              <a:t>・</a:t>
            </a:r>
            <a:r>
              <a:rPr lang="en-US" altLang="ja-JP" sz="1200" dirty="0">
                <a:latin typeface="+mn-ea"/>
              </a:rPr>
              <a:t>ED</a:t>
            </a:r>
            <a:r>
              <a:rPr lang="ja-JP" altLang="ja-JP" sz="1200" dirty="0">
                <a:latin typeface="+mn-ea"/>
              </a:rPr>
              <a:t>（治療、医薬品、情報、啓蒙サイト等）</a:t>
            </a:r>
            <a:r>
              <a:rPr lang="en-US" altLang="ja-JP" sz="1200" dirty="0">
                <a:latin typeface="+mn-ea"/>
              </a:rPr>
              <a:t>​</a:t>
            </a:r>
          </a:p>
          <a:p>
            <a:pPr fontAlgn="base"/>
            <a:r>
              <a:rPr lang="ja-JP" altLang="ja-JP" sz="1200" dirty="0">
                <a:latin typeface="+mn-ea"/>
              </a:rPr>
              <a:t>・性的機能強化、改善を期待させる経口物</a:t>
            </a:r>
            <a:r>
              <a:rPr lang="en-US" altLang="ja-JP" sz="1200" dirty="0">
                <a:latin typeface="+mn-ea"/>
              </a:rPr>
              <a:t>​</a:t>
            </a:r>
          </a:p>
          <a:p>
            <a:pPr fontAlgn="base"/>
            <a:r>
              <a:rPr lang="ja-JP" altLang="ja-JP" sz="1200" dirty="0">
                <a:latin typeface="+mn-ea"/>
              </a:rPr>
              <a:t>・健康・美容食品、健康器具、健康雑貨その他商品やサービス</a:t>
            </a:r>
            <a:r>
              <a:rPr lang="en-US" altLang="ja-JP" sz="1200" dirty="0">
                <a:latin typeface="+mn-ea"/>
              </a:rPr>
              <a:t>​</a:t>
            </a:r>
          </a:p>
          <a:p>
            <a:pPr fontAlgn="base"/>
            <a:r>
              <a:rPr lang="ja-JP" altLang="ja-JP" sz="1200" dirty="0">
                <a:latin typeface="+mn-ea"/>
              </a:rPr>
              <a:t>・発毛、育毛・増毛効果を訴求する商品・サービス全般（医薬品の発毛・育毛剤は除く）、かつら</a:t>
            </a:r>
            <a:r>
              <a:rPr lang="en-US" altLang="ja-JP" sz="1200" dirty="0">
                <a:latin typeface="+mn-ea"/>
              </a:rPr>
              <a:t>​</a:t>
            </a:r>
          </a:p>
          <a:p>
            <a:pPr fontAlgn="base"/>
            <a:r>
              <a:rPr lang="ja-JP" altLang="ja-JP" sz="1200" dirty="0">
                <a:latin typeface="+mn-ea"/>
              </a:rPr>
              <a:t>・能力開発関連商品</a:t>
            </a:r>
            <a:r>
              <a:rPr lang="en-US" altLang="ja-JP" sz="1200" dirty="0">
                <a:latin typeface="+mn-ea"/>
              </a:rPr>
              <a:t>​</a:t>
            </a:r>
          </a:p>
          <a:p>
            <a:pPr fontAlgn="base"/>
            <a:r>
              <a:rPr lang="ja-JP" altLang="ja-JP" sz="1200" dirty="0">
                <a:latin typeface="+mn-ea"/>
              </a:rPr>
              <a:t>・占い</a:t>
            </a:r>
            <a:r>
              <a:rPr lang="en-US" altLang="ja-JP" sz="1200" dirty="0">
                <a:latin typeface="+mn-ea"/>
              </a:rPr>
              <a:t>​</a:t>
            </a:r>
          </a:p>
          <a:p>
            <a:pPr fontAlgn="base"/>
            <a:r>
              <a:rPr lang="ja-JP" altLang="ja-JP" sz="1200" dirty="0">
                <a:latin typeface="+mn-ea"/>
              </a:rPr>
              <a:t>・国家資格を有する業種（弁護士、司法書士、行政書士、弁理士、公認会計士、税理士）</a:t>
            </a:r>
            <a:r>
              <a:rPr lang="en-US" altLang="ja-JP" sz="1200" dirty="0">
                <a:latin typeface="+mn-ea"/>
              </a:rPr>
              <a:t>​</a:t>
            </a:r>
          </a:p>
          <a:p>
            <a:pPr fontAlgn="base"/>
            <a:r>
              <a:rPr lang="ja-JP" altLang="ja-JP" sz="1200" dirty="0">
                <a:latin typeface="+mn-ea"/>
              </a:rPr>
              <a:t>・法務、税務</a:t>
            </a:r>
            <a:r>
              <a:rPr lang="en-US" altLang="ja-JP" sz="1200" dirty="0">
                <a:latin typeface="+mn-ea"/>
              </a:rPr>
              <a:t>​</a:t>
            </a:r>
          </a:p>
          <a:p>
            <a:pPr fontAlgn="base"/>
            <a:r>
              <a:rPr lang="ja-JP" altLang="ja-JP" sz="1200" dirty="0">
                <a:latin typeface="+mn-ea"/>
              </a:rPr>
              <a:t>・探偵業</a:t>
            </a:r>
            <a:r>
              <a:rPr lang="en-US" altLang="ja-JP" sz="1200" dirty="0">
                <a:latin typeface="+mn-ea"/>
              </a:rPr>
              <a:t>​</a:t>
            </a:r>
          </a:p>
          <a:p>
            <a:pPr fontAlgn="base"/>
            <a:r>
              <a:rPr lang="ja-JP" altLang="ja-JP" sz="1200" dirty="0">
                <a:latin typeface="+mn-ea"/>
              </a:rPr>
              <a:t>・葬儀社、斎場、墓石販売</a:t>
            </a:r>
            <a:r>
              <a:rPr lang="en-US" altLang="ja-JP" sz="1200" dirty="0">
                <a:latin typeface="+mn-ea"/>
              </a:rPr>
              <a:t>​</a:t>
            </a:r>
          </a:p>
          <a:p>
            <a:pPr fontAlgn="base"/>
            <a:r>
              <a:rPr lang="ja-JP" altLang="ja-JP" sz="1200" dirty="0">
                <a:latin typeface="+mn-ea"/>
              </a:rPr>
              <a:t>・ナイトワーク求人</a:t>
            </a:r>
            <a:r>
              <a:rPr lang="en-US" altLang="ja-JP" sz="1200" dirty="0">
                <a:latin typeface="+mn-ea"/>
              </a:rPr>
              <a:t>​</a:t>
            </a:r>
          </a:p>
          <a:p>
            <a:pPr fontAlgn="base"/>
            <a:r>
              <a:rPr lang="ja-JP" altLang="ja-JP" sz="1200" dirty="0">
                <a:latin typeface="+mn-ea"/>
              </a:rPr>
              <a:t>・出会い系サイト、結婚紹介（インターネット異性紹介事業）</a:t>
            </a:r>
            <a:r>
              <a:rPr lang="en-US" altLang="ja-JP" sz="1200" dirty="0">
                <a:latin typeface="+mn-ea"/>
              </a:rPr>
              <a:t>​</a:t>
            </a:r>
          </a:p>
          <a:p>
            <a:pPr fontAlgn="base"/>
            <a:r>
              <a:rPr lang="ja-JP" altLang="ja-JP" sz="1200" dirty="0">
                <a:latin typeface="+mn-ea"/>
              </a:rPr>
              <a:t>・代理店募集、フランチャイズ、起業支援、経営セミナー</a:t>
            </a:r>
            <a:r>
              <a:rPr lang="en-US" altLang="ja-JP" sz="1200" dirty="0">
                <a:latin typeface="+mn-ea"/>
              </a:rPr>
              <a:t>​</a:t>
            </a:r>
          </a:p>
          <a:p>
            <a:pPr fontAlgn="base"/>
            <a:r>
              <a:rPr lang="ja-JP" altLang="ja-JP" sz="1200" dirty="0">
                <a:latin typeface="+mn-ea"/>
              </a:rPr>
              <a:t>・団体による意見広告</a:t>
            </a:r>
            <a:r>
              <a:rPr lang="en-US" altLang="ja-JP" sz="1200" dirty="0">
                <a:latin typeface="+mn-ea"/>
              </a:rPr>
              <a:t>​</a:t>
            </a:r>
          </a:p>
          <a:p>
            <a:pPr fontAlgn="base"/>
            <a:r>
              <a:rPr lang="ja-JP" altLang="ja-JP" sz="1200" dirty="0">
                <a:latin typeface="+mn-ea"/>
              </a:rPr>
              <a:t>・宗教団体、活動</a:t>
            </a:r>
            <a:endParaRPr lang="en-US" altLang="ja-JP" sz="1200" dirty="0">
              <a:latin typeface="+mn-ea"/>
            </a:endParaRPr>
          </a:p>
        </p:txBody>
      </p:sp>
    </p:spTree>
    <p:extLst>
      <p:ext uri="{BB962C8B-B14F-4D97-AF65-F5344CB8AC3E}">
        <p14:creationId xmlns:p14="http://schemas.microsoft.com/office/powerpoint/2010/main" val="7850252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販売制限カテゴリ</a:t>
            </a:r>
          </a:p>
        </p:txBody>
      </p:sp>
      <p:sp>
        <p:nvSpPr>
          <p:cNvPr id="2" name="テキスト ボックス 1">
            <a:extLst>
              <a:ext uri="{FF2B5EF4-FFF2-40B4-BE49-F238E27FC236}">
                <a16:creationId xmlns:a16="http://schemas.microsoft.com/office/drawing/2014/main" id="{87175223-E09F-4275-EC9A-E0C5D59B64E7}"/>
              </a:ext>
            </a:extLst>
          </p:cNvPr>
          <p:cNvSpPr txBox="1"/>
          <p:nvPr/>
        </p:nvSpPr>
        <p:spPr>
          <a:xfrm>
            <a:off x="555391" y="1120676"/>
            <a:ext cx="10293408" cy="2308324"/>
          </a:xfrm>
          <a:prstGeom prst="rect">
            <a:avLst/>
          </a:prstGeom>
          <a:noFill/>
        </p:spPr>
        <p:txBody>
          <a:bodyPr wrap="square">
            <a:spAutoFit/>
          </a:bodyPr>
          <a:lstStyle/>
          <a:p>
            <a:r>
              <a:rPr lang="ja-JP" altLang="en-US" sz="1200">
                <a:latin typeface="+mn-ea"/>
              </a:rPr>
              <a:t>以下の内容はメディア観点でお断りすることがございます。</a:t>
            </a:r>
            <a:endParaRPr lang="en-US" altLang="ja-JP" sz="1200" dirty="0">
              <a:latin typeface="+mn-ea"/>
            </a:endParaRPr>
          </a:p>
          <a:p>
            <a:endParaRPr lang="en-US" altLang="ja-JP" sz="1200" dirty="0">
              <a:latin typeface="+mn-ea"/>
            </a:endParaRPr>
          </a:p>
          <a:p>
            <a:pPr marL="285750" indent="-285750">
              <a:buFont typeface="Arial" panose="020B0604020202020204" pitchFamily="34" charset="0"/>
              <a:buChar char="•"/>
            </a:pPr>
            <a:r>
              <a:rPr lang="ja-JP" altLang="en-US" sz="1200" b="0" i="0" u="none" strike="noStrike" baseline="0">
                <a:latin typeface="+mn-ea"/>
              </a:rPr>
              <a:t>ユーザーの健康・生命を害したり不快感を与える可能性のあるもの</a:t>
            </a:r>
            <a:endParaRPr lang="en-US" altLang="ja-JP" sz="1200" dirty="0">
              <a:latin typeface="+mn-ea"/>
            </a:endParaRPr>
          </a:p>
          <a:p>
            <a:pPr marL="285750" indent="-285750">
              <a:buFont typeface="Arial" panose="020B0604020202020204" pitchFamily="34" charset="0"/>
              <a:buChar char="•"/>
            </a:pPr>
            <a:r>
              <a:rPr lang="ja-JP" altLang="en-US" sz="1200" b="0" i="0" u="none" strike="noStrike" baseline="0">
                <a:latin typeface="+mn-ea"/>
              </a:rPr>
              <a:t>コンプライアンス違反や訴訟などの法的リスク、不適切なものを助長する可能性があるもの</a:t>
            </a:r>
            <a:endParaRPr lang="en-US" altLang="ja-JP" sz="1200" b="0" i="0" u="none" strike="noStrike" baseline="0" dirty="0">
              <a:latin typeface="+mn-ea"/>
            </a:endParaRPr>
          </a:p>
          <a:p>
            <a:pPr marL="285750" indent="-285750">
              <a:buFont typeface="Arial" panose="020B0604020202020204" pitchFamily="34" charset="0"/>
              <a:buChar char="•"/>
            </a:pPr>
            <a:r>
              <a:rPr lang="ja-JP" altLang="en-US" sz="1200" b="0" i="0" u="none" strike="noStrike" baseline="0">
                <a:latin typeface="+mn-ea"/>
              </a:rPr>
              <a:t>子どもを含めユーザーに悪影響を及ぼす可能性のあるものおよびクライアント</a:t>
            </a:r>
            <a:r>
              <a:rPr lang="en-US" altLang="ja-JP" sz="1200" b="0" i="0" u="none" strike="noStrike" baseline="0" dirty="0">
                <a:latin typeface="+mn-ea"/>
              </a:rPr>
              <a:t>/</a:t>
            </a:r>
            <a:r>
              <a:rPr lang="ja-JP" altLang="en-US" sz="1200" b="0" i="0" u="none" strike="noStrike" baseline="0">
                <a:latin typeface="+mn-ea"/>
              </a:rPr>
              <a:t>当社の信用低下を招くもの</a:t>
            </a:r>
            <a:endParaRPr lang="en-US" altLang="ja-JP" sz="1200" b="0" i="0" u="none" strike="noStrike" baseline="0" dirty="0">
              <a:latin typeface="+mn-ea"/>
            </a:endParaRPr>
          </a:p>
          <a:p>
            <a:pPr marL="285750" indent="-285750">
              <a:buFont typeface="Arial" panose="020B0604020202020204" pitchFamily="34" charset="0"/>
              <a:buChar char="•"/>
            </a:pPr>
            <a:r>
              <a:rPr lang="ja-JP" altLang="en-US" sz="1200" b="0" i="0" u="none" strike="noStrike" baseline="0">
                <a:latin typeface="+mn-ea"/>
              </a:rPr>
              <a:t>訴求する内容がセンシティブで当社が不適切と判断したもの</a:t>
            </a:r>
            <a:endParaRPr lang="en-US" altLang="ja-JP" sz="1200" b="0" i="0" u="none" strike="noStrike" baseline="0" dirty="0">
              <a:latin typeface="+mn-ea"/>
            </a:endParaRPr>
          </a:p>
          <a:p>
            <a:endParaRPr lang="en-US" altLang="ja-JP" sz="1200" dirty="0">
              <a:latin typeface="+mn-ea"/>
            </a:endParaRPr>
          </a:p>
          <a:p>
            <a:r>
              <a:rPr lang="ja-JP" altLang="en-US" sz="1200">
                <a:latin typeface="+mn-ea"/>
              </a:rPr>
              <a:t>　 </a:t>
            </a:r>
            <a:endParaRPr lang="en-US" altLang="ja-JP" sz="1200" dirty="0">
              <a:latin typeface="+mn-ea"/>
            </a:endParaRPr>
          </a:p>
          <a:p>
            <a:endParaRPr lang="en-US" altLang="ja-JP" sz="1200" dirty="0">
              <a:latin typeface="+mn-ea"/>
            </a:endParaRPr>
          </a:p>
          <a:p>
            <a:endParaRPr lang="en-US" altLang="ja-JP" sz="1200" b="1" dirty="0">
              <a:latin typeface="+mn-ea"/>
            </a:endParaRPr>
          </a:p>
          <a:p>
            <a:pPr marL="449263" indent="-449263"/>
            <a:r>
              <a:rPr lang="ja-JP" altLang="en-US" sz="1200">
                <a:latin typeface="+mn-ea"/>
              </a:rPr>
              <a:t> </a:t>
            </a:r>
            <a:endParaRPr lang="en-US" altLang="ja-JP" sz="1200" dirty="0">
              <a:latin typeface="+mn-ea"/>
            </a:endParaRPr>
          </a:p>
          <a:p>
            <a:r>
              <a:rPr lang="ja-JP" altLang="en-US" sz="1200">
                <a:latin typeface="+mn-ea"/>
              </a:rPr>
              <a:t>　</a:t>
            </a:r>
            <a:endParaRPr lang="en-US" altLang="ja-JP" sz="1200" dirty="0">
              <a:latin typeface="+mn-ea"/>
            </a:endParaRPr>
          </a:p>
        </p:txBody>
      </p:sp>
    </p:spTree>
    <p:extLst>
      <p:ext uri="{BB962C8B-B14F-4D97-AF65-F5344CB8AC3E}">
        <p14:creationId xmlns:p14="http://schemas.microsoft.com/office/powerpoint/2010/main" val="33361851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お申し込み方法</a:t>
            </a:r>
          </a:p>
        </p:txBody>
      </p:sp>
      <p:sp>
        <p:nvSpPr>
          <p:cNvPr id="3" name="タイトル 2">
            <a:extLst>
              <a:ext uri="{FF2B5EF4-FFF2-40B4-BE49-F238E27FC236}">
                <a16:creationId xmlns:a16="http://schemas.microsoft.com/office/drawing/2014/main" id="{5ED1CD0B-7376-448D-5B07-A9B611EC8395}"/>
              </a:ext>
            </a:extLst>
          </p:cNvPr>
          <p:cNvSpPr txBox="1">
            <a:spLocks/>
          </p:cNvSpPr>
          <p:nvPr/>
        </p:nvSpPr>
        <p:spPr>
          <a:xfrm>
            <a:off x="479425" y="1044507"/>
            <a:ext cx="10235613" cy="1023357"/>
          </a:xfrm>
          <a:prstGeom prst="rect">
            <a:avLst/>
          </a:prstGeom>
        </p:spPr>
        <p:txBody>
          <a:bodyPr vert="horz" wrap="square" lIns="0" tIns="0" rIns="0" bIns="0" rtlCol="0" anchor="t">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以下のフローに沿ってお申し込み</a:t>
            </a:r>
            <a:r>
              <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の上、</a:t>
            </a:r>
            <a:r>
              <a:rPr kumimoji="1" lang="ja-JP" altLang="en-US"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クリエイティブ制作委託約款の第</a:t>
            </a:r>
            <a:r>
              <a:rPr kumimoji="1" lang="en-US" altLang="ja-JP"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9</a:t>
            </a:r>
            <a:r>
              <a:rPr kumimoji="1" lang="ja-JP" altLang="en-US"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条</a:t>
            </a:r>
            <a:r>
              <a:rPr kumimoji="1" lang="en-US" altLang="ja-JP"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支払条件</a:t>
            </a:r>
            <a:r>
              <a:rPr kumimoji="1" lang="en-US" altLang="ja-JP" sz="1400" b="0" i="0" u="none" strike="noStrike" kern="1200" cap="none" spc="0" normalizeH="0" baseline="0" noProof="0" dirty="0">
                <a:ln>
                  <a:noFill/>
                </a:ln>
                <a:solidFill>
                  <a:srgbClr val="FF0000"/>
                </a:solidFill>
                <a:effectLst/>
                <a:uLnTx/>
                <a:uFillTx/>
                <a:latin typeface="Meiryo" panose="020B0604030504040204" pitchFamily="34" charset="-128"/>
                <a:ea typeface="Meiryo" panose="020B0604030504040204" pitchFamily="34" charset="-128"/>
              </a:rPr>
              <a:t>2</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にしたがってお支払いいただきます。ただし、協賛内容のうち広告配信を伴うものは当該広告商品のお申し込み方法に準じます。</a:t>
            </a:r>
            <a:endParaRPr kumimoji="1" lang="en-US" altLang="ja-JP"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a:p>
            <a:pPr marL="0" marR="0" lvl="0" indent="0" algn="l" defTabSz="914400" rtl="0" eaLnBrk="1" fontAlgn="auto" latinLnBrk="0" hangingPunct="1">
              <a:lnSpc>
                <a:spcPct val="12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詳細は、お申し込みのマニュアル資料</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2"/>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hlinkClick r:id="rId2"/>
              </a:rPr>
              <a:t>広告ディスプレイ広告（予約型）広告関連サービスのお申込について</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rPr>
              <a:t>」</a:t>
            </a:r>
            <a:r>
              <a:rPr kumimoji="1" lang="ja-JP" altLang="en-US" sz="14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rPr>
              <a:t>をご参照ください。なお、お申し込み可能な代理店様に一部制限がございますので、事前に弊社担当営業までお問い合わせください。</a:t>
            </a:r>
            <a:endParaRPr kumimoji="1" lang="en-US" altLang="ja-JP" sz="1200" b="0" i="0" u="none" strike="noStrike" kern="120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endParaRPr>
          </a:p>
        </p:txBody>
      </p:sp>
      <p:sp>
        <p:nvSpPr>
          <p:cNvPr id="4" name="正方形/長方形 3">
            <a:extLst>
              <a:ext uri="{FF2B5EF4-FFF2-40B4-BE49-F238E27FC236}">
                <a16:creationId xmlns:a16="http://schemas.microsoft.com/office/drawing/2014/main" id="{DE48AE6E-7E2D-DC87-2A58-1FAA4484CFD9}"/>
              </a:ext>
            </a:extLst>
          </p:cNvPr>
          <p:cNvSpPr/>
          <p:nvPr/>
        </p:nvSpPr>
        <p:spPr>
          <a:xfrm>
            <a:off x="623394" y="4175114"/>
            <a:ext cx="11089179" cy="943443"/>
          </a:xfrm>
          <a:prstGeom prst="rect">
            <a:avLst/>
          </a:prstGeom>
          <a:solidFill>
            <a:srgbClr val="FFFFFF"/>
          </a:solidFill>
          <a:ln w="9525" cap="flat" cmpd="sng" algn="ctr">
            <a:solidFill>
              <a:srgbClr val="656565"/>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5" name="正方形/長方形 4">
            <a:extLst>
              <a:ext uri="{FF2B5EF4-FFF2-40B4-BE49-F238E27FC236}">
                <a16:creationId xmlns:a16="http://schemas.microsoft.com/office/drawing/2014/main" id="{1BB7A7E0-AC63-135E-29BC-38C8733CB695}"/>
              </a:ext>
            </a:extLst>
          </p:cNvPr>
          <p:cNvSpPr/>
          <p:nvPr/>
        </p:nvSpPr>
        <p:spPr>
          <a:xfrm>
            <a:off x="623394" y="2912631"/>
            <a:ext cx="11089179" cy="943443"/>
          </a:xfrm>
          <a:prstGeom prst="rect">
            <a:avLst/>
          </a:prstGeom>
          <a:solidFill>
            <a:srgbClr val="FFFFFF"/>
          </a:solidFill>
          <a:ln w="9525" cap="flat" cmpd="sng" algn="ctr">
            <a:solidFill>
              <a:srgbClr val="00003E"/>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6" name="タイトル 2">
            <a:extLst>
              <a:ext uri="{FF2B5EF4-FFF2-40B4-BE49-F238E27FC236}">
                <a16:creationId xmlns:a16="http://schemas.microsoft.com/office/drawing/2014/main" id="{DC23989F-D588-BBB6-19E9-C077DD3CF7AB}"/>
              </a:ext>
            </a:extLst>
          </p:cNvPr>
          <p:cNvSpPr txBox="1">
            <a:spLocks/>
          </p:cNvSpPr>
          <p:nvPr/>
        </p:nvSpPr>
        <p:spPr>
          <a:xfrm>
            <a:off x="8765282" y="2592254"/>
            <a:ext cx="2680221" cy="169277"/>
          </a:xfrm>
          <a:prstGeom prst="rect">
            <a:avLst/>
          </a:prstGeom>
        </p:spPr>
        <p:txBody>
          <a:bodyPr vert="horz" wrap="none" lIns="0" tIns="0" rIns="0" bIns="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これ以降の</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キャンセルは不可</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となります</a:t>
            </a:r>
          </a:p>
        </p:txBody>
      </p:sp>
      <p:sp>
        <p:nvSpPr>
          <p:cNvPr id="7" name="ホームベース 58">
            <a:extLst>
              <a:ext uri="{FF2B5EF4-FFF2-40B4-BE49-F238E27FC236}">
                <a16:creationId xmlns:a16="http://schemas.microsoft.com/office/drawing/2014/main" id="{C662A18E-99BB-3333-E5C7-FF2CE401A08D}"/>
              </a:ext>
            </a:extLst>
          </p:cNvPr>
          <p:cNvSpPr/>
          <p:nvPr/>
        </p:nvSpPr>
        <p:spPr>
          <a:xfrm>
            <a:off x="9607855" y="3005688"/>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請求書発行</a:t>
            </a:r>
          </a:p>
        </p:txBody>
      </p:sp>
      <p:sp>
        <p:nvSpPr>
          <p:cNvPr id="8" name="ホームベース 59">
            <a:extLst>
              <a:ext uri="{FF2B5EF4-FFF2-40B4-BE49-F238E27FC236}">
                <a16:creationId xmlns:a16="http://schemas.microsoft.com/office/drawing/2014/main" id="{471E671D-4BF6-B3D0-EFC2-A120CA9CC28A}"/>
              </a:ext>
            </a:extLst>
          </p:cNvPr>
          <p:cNvSpPr/>
          <p:nvPr/>
        </p:nvSpPr>
        <p:spPr>
          <a:xfrm>
            <a:off x="8247978" y="3005688"/>
            <a:ext cx="1844421"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納品・掲載</a:t>
            </a:r>
          </a:p>
        </p:txBody>
      </p:sp>
      <p:sp>
        <p:nvSpPr>
          <p:cNvPr id="9" name="ホームベース 60">
            <a:extLst>
              <a:ext uri="{FF2B5EF4-FFF2-40B4-BE49-F238E27FC236}">
                <a16:creationId xmlns:a16="http://schemas.microsoft.com/office/drawing/2014/main" id="{7CAFD4D0-53A1-3373-6B9A-E42F1C858D8F}"/>
              </a:ext>
            </a:extLst>
          </p:cNvPr>
          <p:cNvSpPr/>
          <p:nvPr/>
        </p:nvSpPr>
        <p:spPr>
          <a:xfrm>
            <a:off x="6609638" y="3005688"/>
            <a:ext cx="2117745" cy="756000"/>
          </a:xfrm>
          <a:prstGeom prst="homePlate">
            <a:avLst/>
          </a:prstGeom>
          <a:solidFill>
            <a:srgbClr val="00003E"/>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制作・掲載準備</a:t>
            </a:r>
          </a:p>
        </p:txBody>
      </p:sp>
      <p:sp>
        <p:nvSpPr>
          <p:cNvPr id="10" name="ホームベース 65">
            <a:extLst>
              <a:ext uri="{FF2B5EF4-FFF2-40B4-BE49-F238E27FC236}">
                <a16:creationId xmlns:a16="http://schemas.microsoft.com/office/drawing/2014/main" id="{38BF26BD-B411-EF78-E7E1-810A0967D7F4}"/>
              </a:ext>
            </a:extLst>
          </p:cNvPr>
          <p:cNvSpPr/>
          <p:nvPr/>
        </p:nvSpPr>
        <p:spPr>
          <a:xfrm>
            <a:off x="9607855" y="4256702"/>
            <a:ext cx="1844421"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756000" tIns="108000" rIns="0" bIns="45720" numCol="1" spcCol="0" rtlCol="0" fromWordArt="0" anchor="ctr" anchorCtr="0" forceAA="0" compatLnSpc="1">
            <a:prstTxWarp prst="textNoShape">
              <a:avLst/>
            </a:prstTxWarp>
            <a:noAutofit/>
          </a:bodyPr>
          <a:lstStyle/>
          <a:p>
            <a:pP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お支払い</a:t>
            </a:r>
          </a:p>
        </p:txBody>
      </p:sp>
      <p:sp>
        <p:nvSpPr>
          <p:cNvPr id="11" name="ホームベース 66">
            <a:extLst>
              <a:ext uri="{FF2B5EF4-FFF2-40B4-BE49-F238E27FC236}">
                <a16:creationId xmlns:a16="http://schemas.microsoft.com/office/drawing/2014/main" id="{29DCED1C-E60B-8DB5-F3DE-E64B2B9149C0}"/>
              </a:ext>
            </a:extLst>
          </p:cNvPr>
          <p:cNvSpPr/>
          <p:nvPr/>
        </p:nvSpPr>
        <p:spPr>
          <a:xfrm>
            <a:off x="6609638" y="4256702"/>
            <a:ext cx="3523193" cy="756000"/>
          </a:xfrm>
          <a:prstGeom prst="homePlate">
            <a:avLst/>
          </a:prstGeom>
          <a:solidFill>
            <a:srgbClr val="656565"/>
          </a:solidFill>
          <a:ln w="50800" cap="flat" cmpd="sng" algn="ctr">
            <a:solidFill>
              <a:srgbClr val="FFFFFF"/>
            </a:solidFill>
            <a:prstDash val="solid"/>
          </a:ln>
          <a:effectLst/>
        </p:spPr>
        <p:txBody>
          <a:bodyPr rot="0" spcFirstLastPara="0" vertOverflow="overflow" horzOverflow="overflow" vert="horz" wrap="none" lIns="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確認・検収</a:t>
            </a:r>
          </a:p>
        </p:txBody>
      </p:sp>
      <p:sp>
        <p:nvSpPr>
          <p:cNvPr id="12" name="ホームベース 67">
            <a:extLst>
              <a:ext uri="{FF2B5EF4-FFF2-40B4-BE49-F238E27FC236}">
                <a16:creationId xmlns:a16="http://schemas.microsoft.com/office/drawing/2014/main" id="{355A464E-C0B0-4B05-8B7D-805FEFBCE3B2}"/>
              </a:ext>
            </a:extLst>
          </p:cNvPr>
          <p:cNvSpPr/>
          <p:nvPr/>
        </p:nvSpPr>
        <p:spPr>
          <a:xfrm>
            <a:off x="5158733" y="4256702"/>
            <a:ext cx="1922721"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送信</a:t>
            </a:r>
          </a:p>
        </p:txBody>
      </p:sp>
      <p:sp>
        <p:nvSpPr>
          <p:cNvPr id="13" name="ホームベース 68">
            <a:extLst>
              <a:ext uri="{FF2B5EF4-FFF2-40B4-BE49-F238E27FC236}">
                <a16:creationId xmlns:a16="http://schemas.microsoft.com/office/drawing/2014/main" id="{E11A5D0C-C6B6-AEE6-E61C-67D92CBB6D23}"/>
              </a:ext>
            </a:extLst>
          </p:cNvPr>
          <p:cNvSpPr/>
          <p:nvPr/>
        </p:nvSpPr>
        <p:spPr>
          <a:xfrm>
            <a:off x="3629869" y="425670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確認・承認</a:t>
            </a:r>
          </a:p>
        </p:txBody>
      </p:sp>
      <p:sp>
        <p:nvSpPr>
          <p:cNvPr id="14" name="ホームベース 69">
            <a:extLst>
              <a:ext uri="{FF2B5EF4-FFF2-40B4-BE49-F238E27FC236}">
                <a16:creationId xmlns:a16="http://schemas.microsoft.com/office/drawing/2014/main" id="{D34D2044-01ED-352F-2818-3DC1D846A80E}"/>
              </a:ext>
            </a:extLst>
          </p:cNvPr>
          <p:cNvSpPr/>
          <p:nvPr/>
        </p:nvSpPr>
        <p:spPr>
          <a:xfrm>
            <a:off x="2601421" y="4256702"/>
            <a:ext cx="1734203" cy="756000"/>
          </a:xfrm>
          <a:prstGeom prst="homePlate">
            <a:avLst/>
          </a:prstGeom>
          <a:solidFill>
            <a:srgbClr val="B0B0B0"/>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a:solidFill>
                  <a:srgbClr val="FFFFFF"/>
                </a:solidFill>
                <a:latin typeface="Meiryo" panose="020B0604030504040204" pitchFamily="34" charset="-128"/>
                <a:ea typeface="Meiryo" panose="020B0604030504040204" pitchFamily="34" charset="-128"/>
              </a:rPr>
              <a:t>確認・申し込み</a:t>
            </a:r>
          </a:p>
        </p:txBody>
      </p:sp>
      <p:cxnSp>
        <p:nvCxnSpPr>
          <p:cNvPr id="15" name="直線コネクタ 14">
            <a:extLst>
              <a:ext uri="{FF2B5EF4-FFF2-40B4-BE49-F238E27FC236}">
                <a16:creationId xmlns:a16="http://schemas.microsoft.com/office/drawing/2014/main" id="{33EAE5A6-88A1-4732-FE0A-E7AA84640EEE}"/>
              </a:ext>
            </a:extLst>
          </p:cNvPr>
          <p:cNvCxnSpPr>
            <a:cxnSpLocks/>
          </p:cNvCxnSpPr>
          <p:nvPr/>
        </p:nvCxnSpPr>
        <p:spPr>
          <a:xfrm>
            <a:off x="7085176" y="2796651"/>
            <a:ext cx="0" cy="2321906"/>
          </a:xfrm>
          <a:prstGeom prst="line">
            <a:avLst/>
          </a:prstGeom>
          <a:noFill/>
          <a:ln w="34925" cap="flat" cmpd="sng" algn="ctr">
            <a:solidFill>
              <a:srgbClr val="00003E"/>
            </a:solidFill>
            <a:prstDash val="sysDot"/>
          </a:ln>
          <a:effectLst>
            <a:glow rad="38651">
              <a:srgbClr val="FFFFFF"/>
            </a:glow>
          </a:effectLst>
        </p:spPr>
      </p:cxnSp>
      <p:grpSp>
        <p:nvGrpSpPr>
          <p:cNvPr id="16" name="グループ化 15">
            <a:extLst>
              <a:ext uri="{FF2B5EF4-FFF2-40B4-BE49-F238E27FC236}">
                <a16:creationId xmlns:a16="http://schemas.microsoft.com/office/drawing/2014/main" id="{F0DDDB48-3845-18B5-572D-7C060FE35BBE}"/>
              </a:ext>
            </a:extLst>
          </p:cNvPr>
          <p:cNvGrpSpPr/>
          <p:nvPr/>
        </p:nvGrpSpPr>
        <p:grpSpPr>
          <a:xfrm>
            <a:off x="6838767" y="2316263"/>
            <a:ext cx="1876415" cy="469804"/>
            <a:chOff x="6757793" y="2283586"/>
            <a:chExt cx="1876415" cy="469804"/>
          </a:xfrm>
        </p:grpSpPr>
        <p:sp>
          <p:nvSpPr>
            <p:cNvPr id="17" name="テキスト ボックス 16">
              <a:extLst>
                <a:ext uri="{FF2B5EF4-FFF2-40B4-BE49-F238E27FC236}">
                  <a16:creationId xmlns:a16="http://schemas.microsoft.com/office/drawing/2014/main" id="{DC3DE392-D127-9C3F-2553-0FB46614BB6F}"/>
                </a:ext>
              </a:extLst>
            </p:cNvPr>
            <p:cNvSpPr txBox="1"/>
            <p:nvPr/>
          </p:nvSpPr>
          <p:spPr>
            <a:xfrm>
              <a:off x="6757793" y="2285390"/>
              <a:ext cx="1876415" cy="468000"/>
            </a:xfrm>
            <a:prstGeom prst="roundRect">
              <a:avLst>
                <a:gd name="adj" fmla="val 50000"/>
              </a:avLst>
            </a:prstGeom>
            <a:solidFill>
              <a:srgbClr val="FFFFFF"/>
            </a:solidFill>
            <a:ln w="25400">
              <a:solidFill>
                <a:srgbClr val="00003E"/>
              </a:solidFill>
            </a:ln>
          </p:spPr>
          <p:txBody>
            <a:bodyPr wrap="square" lIns="576000" tIns="36000" bIns="0" rtlCol="0" anchor="ctr">
              <a:noAutofit/>
            </a:bodyPr>
            <a:lstStyle/>
            <a:p>
              <a:pPr>
                <a:defRPr/>
              </a:pPr>
              <a:r>
                <a:rPr kumimoji="0" lang="ja-JP" altLang="en-US" sz="1600" kern="0" dirty="0">
                  <a:solidFill>
                    <a:srgbClr val="00003E"/>
                  </a:solidFill>
                  <a:latin typeface="Meiryo" panose="020B0604030504040204" pitchFamily="34" charset="-128"/>
                  <a:ea typeface="Meiryo" panose="020B0604030504040204" pitchFamily="34" charset="-128"/>
                </a:rPr>
                <a:t>契約成立</a:t>
              </a:r>
            </a:p>
          </p:txBody>
        </p:sp>
        <p:pic>
          <p:nvPicPr>
            <p:cNvPr id="18" name="グラフィックス 17" descr="バッジ: チェックマーク 1 単色塗りつぶし">
              <a:extLst>
                <a:ext uri="{FF2B5EF4-FFF2-40B4-BE49-F238E27FC236}">
                  <a16:creationId xmlns:a16="http://schemas.microsoft.com/office/drawing/2014/main" id="{64CBDC6A-5169-1F4F-43D1-FAF4037D384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757793" y="2283586"/>
              <a:ext cx="469037" cy="469037"/>
            </a:xfrm>
            <a:prstGeom prst="rect">
              <a:avLst/>
            </a:prstGeom>
          </p:spPr>
        </p:pic>
      </p:grpSp>
      <p:grpSp>
        <p:nvGrpSpPr>
          <p:cNvPr id="19" name="グループ化 18">
            <a:extLst>
              <a:ext uri="{FF2B5EF4-FFF2-40B4-BE49-F238E27FC236}">
                <a16:creationId xmlns:a16="http://schemas.microsoft.com/office/drawing/2014/main" id="{BF5508B5-3999-0A66-230B-4B23BE94276F}"/>
              </a:ext>
            </a:extLst>
          </p:cNvPr>
          <p:cNvGrpSpPr/>
          <p:nvPr/>
        </p:nvGrpSpPr>
        <p:grpSpPr>
          <a:xfrm>
            <a:off x="497907" y="2725521"/>
            <a:ext cx="885476" cy="1130553"/>
            <a:chOff x="455043" y="2752415"/>
            <a:chExt cx="885476" cy="1130553"/>
          </a:xfrm>
          <a:solidFill>
            <a:srgbClr val="00003E"/>
          </a:solidFill>
        </p:grpSpPr>
        <p:sp>
          <p:nvSpPr>
            <p:cNvPr id="20" name="角丸四角形 75">
              <a:extLst>
                <a:ext uri="{FF2B5EF4-FFF2-40B4-BE49-F238E27FC236}">
                  <a16:creationId xmlns:a16="http://schemas.microsoft.com/office/drawing/2014/main" id="{3F980E0F-43AC-54EA-274B-9E58FAE15933}"/>
                </a:ext>
              </a:extLst>
            </p:cNvPr>
            <p:cNvSpPr/>
            <p:nvPr/>
          </p:nvSpPr>
          <p:spPr>
            <a:xfrm>
              <a:off x="455043" y="2752415"/>
              <a:ext cx="885476" cy="1036964"/>
            </a:xfrm>
            <a:prstGeom prst="roundRect">
              <a:avLst>
                <a:gd name="adj" fmla="val 2711"/>
              </a:avLst>
            </a:prstGeom>
            <a:grp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en-US" altLang="ja-JP" sz="1200" b="1" kern="0" dirty="0">
                  <a:solidFill>
                    <a:srgbClr val="FFFFFF"/>
                  </a:solidFill>
                  <a:latin typeface="Meiryo" panose="020B0604030504040204" pitchFamily="34" charset="-128"/>
                  <a:ea typeface="Meiryo" panose="020B0604030504040204" pitchFamily="34" charset="-128"/>
                </a:rPr>
                <a:t>LINE</a:t>
              </a:r>
            </a:p>
            <a:p>
              <a:pPr algn="ctr">
                <a:defRPr/>
              </a:pPr>
              <a:r>
                <a:rPr kumimoji="0" lang="ja-JP" altLang="en-US" sz="1200" b="1" kern="0" dirty="0">
                  <a:solidFill>
                    <a:srgbClr val="FFFFFF"/>
                  </a:solidFill>
                  <a:latin typeface="Meiryo" panose="020B0604030504040204" pitchFamily="34" charset="-128"/>
                  <a:ea typeface="Meiryo" panose="020B0604030504040204" pitchFamily="34" charset="-128"/>
                </a:rPr>
                <a:t>ヤフー</a:t>
              </a:r>
            </a:p>
          </p:txBody>
        </p:sp>
        <p:sp>
          <p:nvSpPr>
            <p:cNvPr id="21" name="直角三角形 20">
              <a:extLst>
                <a:ext uri="{FF2B5EF4-FFF2-40B4-BE49-F238E27FC236}">
                  <a16:creationId xmlns:a16="http://schemas.microsoft.com/office/drawing/2014/main" id="{34DBE8CB-4AAF-46FF-437F-B9FA37914638}"/>
                </a:ext>
              </a:extLst>
            </p:cNvPr>
            <p:cNvSpPr>
              <a:spLocks noChangeAspect="1"/>
            </p:cNvSpPr>
            <p:nvPr/>
          </p:nvSpPr>
          <p:spPr>
            <a:xfrm rot="10800000">
              <a:off x="462842" y="3779862"/>
              <a:ext cx="157590" cy="103106"/>
            </a:xfrm>
            <a:prstGeom prst="rtTriangle">
              <a:avLst/>
            </a:prstGeom>
            <a:grp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grpSp>
      <p:cxnSp>
        <p:nvCxnSpPr>
          <p:cNvPr id="22" name="直線コネクタ 21">
            <a:extLst>
              <a:ext uri="{FF2B5EF4-FFF2-40B4-BE49-F238E27FC236}">
                <a16:creationId xmlns:a16="http://schemas.microsoft.com/office/drawing/2014/main" id="{5CFC7855-26C6-B8B2-D12E-916AA1B4F278}"/>
              </a:ext>
            </a:extLst>
          </p:cNvPr>
          <p:cNvCxnSpPr>
            <a:cxnSpLocks/>
          </p:cNvCxnSpPr>
          <p:nvPr/>
        </p:nvCxnSpPr>
        <p:spPr>
          <a:xfrm>
            <a:off x="2683079" y="4889738"/>
            <a:ext cx="0" cy="519310"/>
          </a:xfrm>
          <a:prstGeom prst="line">
            <a:avLst/>
          </a:prstGeom>
          <a:noFill/>
          <a:ln w="9525" cap="flat" cmpd="sng" algn="ctr">
            <a:solidFill>
              <a:srgbClr val="0D0D0D"/>
            </a:solidFill>
            <a:prstDash val="solid"/>
          </a:ln>
          <a:effectLst/>
        </p:spPr>
      </p:cxnSp>
      <p:sp>
        <p:nvSpPr>
          <p:cNvPr id="23" name="円/楕円 78">
            <a:extLst>
              <a:ext uri="{FF2B5EF4-FFF2-40B4-BE49-F238E27FC236}">
                <a16:creationId xmlns:a16="http://schemas.microsoft.com/office/drawing/2014/main" id="{606C7BE5-D65F-1809-4241-E0DE2A028E2D}"/>
              </a:ext>
            </a:extLst>
          </p:cNvPr>
          <p:cNvSpPr>
            <a:spLocks noChangeAspect="1"/>
          </p:cNvSpPr>
          <p:nvPr/>
        </p:nvSpPr>
        <p:spPr>
          <a:xfrm>
            <a:off x="2629079" y="4835738"/>
            <a:ext cx="110666" cy="108000"/>
          </a:xfrm>
          <a:prstGeom prst="ellipse">
            <a:avLst/>
          </a:prstGeom>
          <a:solidFill>
            <a:srgbClr val="656565"/>
          </a:solidFill>
          <a:ln w="9525"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24" name="タイトル 2">
            <a:extLst>
              <a:ext uri="{FF2B5EF4-FFF2-40B4-BE49-F238E27FC236}">
                <a16:creationId xmlns:a16="http://schemas.microsoft.com/office/drawing/2014/main" id="{2AD3481D-BB05-C2C3-5ACC-F099BA5C9198}"/>
              </a:ext>
            </a:extLst>
          </p:cNvPr>
          <p:cNvSpPr txBox="1">
            <a:spLocks/>
          </p:cNvSpPr>
          <p:nvPr/>
        </p:nvSpPr>
        <p:spPr>
          <a:xfrm>
            <a:off x="2563321" y="5332320"/>
            <a:ext cx="2511489" cy="1058527"/>
          </a:xfrm>
          <a:prstGeom prst="rect">
            <a:avLst/>
          </a:prstGeom>
          <a:solidFill>
            <a:srgbClr val="FFFFFF"/>
          </a:solidFill>
          <a:ln>
            <a:solidFill>
              <a:srgbClr val="656565"/>
            </a:solidFill>
          </a:ln>
        </p:spPr>
        <p:txBody>
          <a:bodyPr vert="horz" wrap="none" lIns="108000" tIns="144000" rIns="144000" bIns="108000" rtlCol="0" anchor="ctr">
            <a:sp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20000"/>
              </a:lnSpc>
              <a:spcBef>
                <a:spcPct val="0"/>
              </a:spcBef>
              <a:spcAft>
                <a:spcPts val="0"/>
              </a:spcAft>
              <a:buClrTx/>
              <a:buSzTx/>
              <a:buFontTx/>
              <a:buNone/>
              <a:tabLst/>
              <a:defRPr/>
            </a:pPr>
            <a:r>
              <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以下をセット</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で確認いただきます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フォーム</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に</a:t>
            </a: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記載の申し込み</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内容</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商品</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資料</a:t>
            </a:r>
            <a:endParaRPr kumimoji="1" lang="en-US" altLang="ja-JP"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endParaRPr>
          </a:p>
          <a:p>
            <a:pPr marL="207450" marR="0" lvl="0" indent="-99450" algn="l" defTabSz="914400" rtl="0" eaLnBrk="1" fontAlgn="auto" latinLnBrk="0" hangingPunct="1">
              <a:lnSpc>
                <a:spcPct val="120000"/>
              </a:lnSpc>
              <a:spcBef>
                <a:spcPct val="0"/>
              </a:spcBef>
              <a:spcAft>
                <a:spcPts val="0"/>
              </a:spcAft>
              <a:buClrTx/>
              <a:buSzTx/>
              <a:buFont typeface="Arial" panose="020B0604020202020204" pitchFamily="34" charset="0"/>
              <a:buChar char="•"/>
              <a:tabLst/>
              <a:defRPr/>
            </a:pPr>
            <a:r>
              <a:rPr kumimoji="1" lang="ja-JP" altLang="en-US" sz="11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rPr>
              <a:t>該当</a:t>
            </a:r>
            <a:r>
              <a:rPr kumimoji="1" lang="ja-JP" altLang="en-US" sz="11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rPr>
              <a:t>する約款</a:t>
            </a:r>
          </a:p>
        </p:txBody>
      </p:sp>
      <p:grpSp>
        <p:nvGrpSpPr>
          <p:cNvPr id="25" name="グループ化 24">
            <a:extLst>
              <a:ext uri="{FF2B5EF4-FFF2-40B4-BE49-F238E27FC236}">
                <a16:creationId xmlns:a16="http://schemas.microsoft.com/office/drawing/2014/main" id="{84981321-A4F2-2CC1-CA23-6BFB902F4E15}"/>
              </a:ext>
            </a:extLst>
          </p:cNvPr>
          <p:cNvGrpSpPr/>
          <p:nvPr/>
        </p:nvGrpSpPr>
        <p:grpSpPr>
          <a:xfrm>
            <a:off x="497907" y="3985671"/>
            <a:ext cx="885476" cy="1134053"/>
            <a:chOff x="455043" y="4012565"/>
            <a:chExt cx="885476" cy="1134053"/>
          </a:xfrm>
        </p:grpSpPr>
        <p:sp>
          <p:nvSpPr>
            <p:cNvPr id="26" name="直角三角形 25">
              <a:extLst>
                <a:ext uri="{FF2B5EF4-FFF2-40B4-BE49-F238E27FC236}">
                  <a16:creationId xmlns:a16="http://schemas.microsoft.com/office/drawing/2014/main" id="{4FA21515-1987-A92E-54B9-91A9BF9D02C6}"/>
                </a:ext>
              </a:extLst>
            </p:cNvPr>
            <p:cNvSpPr>
              <a:spLocks noChangeAspect="1"/>
            </p:cNvSpPr>
            <p:nvPr/>
          </p:nvSpPr>
          <p:spPr>
            <a:xfrm rot="10800000">
              <a:off x="462842" y="5043512"/>
              <a:ext cx="157590" cy="103106"/>
            </a:xfrm>
            <a:prstGeom prst="rtTriangle">
              <a:avLst/>
            </a:prstGeom>
            <a:solidFill>
              <a:srgbClr val="000000"/>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27" name="角丸四角形 82">
              <a:extLst>
                <a:ext uri="{FF2B5EF4-FFF2-40B4-BE49-F238E27FC236}">
                  <a16:creationId xmlns:a16="http://schemas.microsoft.com/office/drawing/2014/main" id="{148473CD-C7A0-FFA0-ECBD-17DA5C9B1444}"/>
                </a:ext>
              </a:extLst>
            </p:cNvPr>
            <p:cNvSpPr/>
            <p:nvPr/>
          </p:nvSpPr>
          <p:spPr>
            <a:xfrm>
              <a:off x="455043" y="4012565"/>
              <a:ext cx="885476" cy="1036964"/>
            </a:xfrm>
            <a:prstGeom prst="roundRect">
              <a:avLst>
                <a:gd name="adj" fmla="val 2711"/>
              </a:avLst>
            </a:prstGeom>
            <a:solidFill>
              <a:srgbClr val="656565"/>
            </a:solidFill>
            <a:ln w="508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kumimoji="0" lang="ja-JP" altLang="en-US" sz="1200" b="1" kern="0">
                  <a:solidFill>
                    <a:srgbClr val="FFFFFF"/>
                  </a:solidFill>
                  <a:latin typeface="Meiryo" panose="020B0604030504040204" pitchFamily="34" charset="-128"/>
                  <a:ea typeface="Meiryo" panose="020B0604030504040204" pitchFamily="34" charset="-128"/>
                </a:rPr>
                <a:t>代理店様</a:t>
              </a:r>
              <a:endParaRPr kumimoji="0" lang="ja-JP" altLang="en-US" sz="1200" b="1" kern="0" dirty="0">
                <a:solidFill>
                  <a:srgbClr val="FFFFFF"/>
                </a:solidFill>
                <a:latin typeface="Meiryo" panose="020B0604030504040204" pitchFamily="34" charset="-128"/>
                <a:ea typeface="Meiryo" panose="020B0604030504040204" pitchFamily="34" charset="-128"/>
              </a:endParaRPr>
            </a:p>
          </p:txBody>
        </p:sp>
      </p:grpSp>
      <p:sp>
        <p:nvSpPr>
          <p:cNvPr id="28" name="直角三角形 27">
            <a:extLst>
              <a:ext uri="{FF2B5EF4-FFF2-40B4-BE49-F238E27FC236}">
                <a16:creationId xmlns:a16="http://schemas.microsoft.com/office/drawing/2014/main" id="{10B3CC62-0A29-417D-D86A-848F1124C84A}"/>
              </a:ext>
            </a:extLst>
          </p:cNvPr>
          <p:cNvSpPr>
            <a:spLocks noChangeAspect="1"/>
          </p:cNvSpPr>
          <p:nvPr/>
        </p:nvSpPr>
        <p:spPr>
          <a:xfrm rot="10800000">
            <a:off x="1197343" y="2761542"/>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sp>
        <p:nvSpPr>
          <p:cNvPr id="29" name="直角三角形 28">
            <a:extLst>
              <a:ext uri="{FF2B5EF4-FFF2-40B4-BE49-F238E27FC236}">
                <a16:creationId xmlns:a16="http://schemas.microsoft.com/office/drawing/2014/main" id="{20A8B53E-207B-56BD-568E-9049D0723BE4}"/>
              </a:ext>
            </a:extLst>
          </p:cNvPr>
          <p:cNvSpPr>
            <a:spLocks noChangeAspect="1"/>
          </p:cNvSpPr>
          <p:nvPr/>
        </p:nvSpPr>
        <p:spPr>
          <a:xfrm rot="10800000">
            <a:off x="1197343" y="4023109"/>
            <a:ext cx="108000" cy="108000"/>
          </a:xfrm>
          <a:prstGeom prst="rtTriangle">
            <a:avLst/>
          </a:prstGeom>
          <a:solidFill>
            <a:srgbClr val="FFFFFF"/>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kumimoji="0" lang="ja-JP" altLang="en-US" kern="0" dirty="0">
              <a:solidFill>
                <a:srgbClr val="000000"/>
              </a:solidFill>
              <a:latin typeface="Meiryo" panose="020B0604030504040204" pitchFamily="34" charset="-128"/>
              <a:ea typeface="Meiryo" panose="020B0604030504040204" pitchFamily="34" charset="-128"/>
            </a:endParaRPr>
          </a:p>
        </p:txBody>
      </p:sp>
      <p:cxnSp>
        <p:nvCxnSpPr>
          <p:cNvPr id="30" name="直線コネクタ 29">
            <a:extLst>
              <a:ext uri="{FF2B5EF4-FFF2-40B4-BE49-F238E27FC236}">
                <a16:creationId xmlns:a16="http://schemas.microsoft.com/office/drawing/2014/main" id="{2997835F-7CFF-2001-FE97-8B36DF7D100D}"/>
              </a:ext>
            </a:extLst>
          </p:cNvPr>
          <p:cNvCxnSpPr/>
          <p:nvPr/>
        </p:nvCxnSpPr>
        <p:spPr>
          <a:xfrm>
            <a:off x="620432" y="3393106"/>
            <a:ext cx="576000" cy="0"/>
          </a:xfrm>
          <a:prstGeom prst="line">
            <a:avLst/>
          </a:prstGeom>
          <a:noFill/>
          <a:ln w="12700" cap="flat" cmpd="sng" algn="ctr">
            <a:solidFill>
              <a:srgbClr val="FFFFFF"/>
            </a:solidFill>
            <a:prstDash val="solid"/>
          </a:ln>
          <a:effectLst/>
        </p:spPr>
      </p:cxnSp>
      <p:sp>
        <p:nvSpPr>
          <p:cNvPr id="31" name="ホームベース 63">
            <a:extLst>
              <a:ext uri="{FF2B5EF4-FFF2-40B4-BE49-F238E27FC236}">
                <a16:creationId xmlns:a16="http://schemas.microsoft.com/office/drawing/2014/main" id="{430FD73A-81A7-14FA-751E-6D948F80A3F2}"/>
              </a:ext>
            </a:extLst>
          </p:cNvPr>
          <p:cNvSpPr/>
          <p:nvPr/>
        </p:nvSpPr>
        <p:spPr>
          <a:xfrm>
            <a:off x="4859169" y="3028993"/>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cxnSp>
        <p:nvCxnSpPr>
          <p:cNvPr id="32" name="直線コネクタ 31">
            <a:extLst>
              <a:ext uri="{FF2B5EF4-FFF2-40B4-BE49-F238E27FC236}">
                <a16:creationId xmlns:a16="http://schemas.microsoft.com/office/drawing/2014/main" id="{85D3F888-17DB-3336-5436-1B86B5A9DDD7}"/>
              </a:ext>
            </a:extLst>
          </p:cNvPr>
          <p:cNvCxnSpPr/>
          <p:nvPr/>
        </p:nvCxnSpPr>
        <p:spPr>
          <a:xfrm>
            <a:off x="597070" y="4668199"/>
            <a:ext cx="576000" cy="0"/>
          </a:xfrm>
          <a:prstGeom prst="line">
            <a:avLst/>
          </a:prstGeom>
          <a:noFill/>
          <a:ln w="12700" cap="flat" cmpd="sng" algn="ctr">
            <a:solidFill>
              <a:srgbClr val="FFFFFF"/>
            </a:solidFill>
            <a:prstDash val="solid"/>
          </a:ln>
          <a:effectLst/>
        </p:spPr>
      </p:cxnSp>
      <p:sp>
        <p:nvSpPr>
          <p:cNvPr id="33" name="ホームベース 61">
            <a:extLst>
              <a:ext uri="{FF2B5EF4-FFF2-40B4-BE49-F238E27FC236}">
                <a16:creationId xmlns:a16="http://schemas.microsoft.com/office/drawing/2014/main" id="{690EA42F-57F2-F180-5934-35C35020C4B0}"/>
              </a:ext>
            </a:extLst>
          </p:cNvPr>
          <p:cNvSpPr/>
          <p:nvPr/>
        </p:nvSpPr>
        <p:spPr>
          <a:xfrm>
            <a:off x="5194558" y="3017481"/>
            <a:ext cx="1844474" cy="763862"/>
          </a:xfrm>
          <a:prstGeom prst="homePlate">
            <a:avLst/>
          </a:prstGeom>
          <a:solidFill>
            <a:srgbClr val="66668B"/>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承認メール</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送信</a:t>
            </a:r>
          </a:p>
        </p:txBody>
      </p:sp>
      <p:sp>
        <p:nvSpPr>
          <p:cNvPr id="34" name="ホームベース 63">
            <a:extLst>
              <a:ext uri="{FF2B5EF4-FFF2-40B4-BE49-F238E27FC236}">
                <a16:creationId xmlns:a16="http://schemas.microsoft.com/office/drawing/2014/main" id="{87DFD60D-1BC8-E751-042B-06951ECB5EA1}"/>
              </a:ext>
            </a:extLst>
          </p:cNvPr>
          <p:cNvSpPr/>
          <p:nvPr/>
        </p:nvSpPr>
        <p:spPr>
          <a:xfrm>
            <a:off x="3641418" y="3021412"/>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35" name="ホームベース 62">
            <a:extLst>
              <a:ext uri="{FF2B5EF4-FFF2-40B4-BE49-F238E27FC236}">
                <a16:creationId xmlns:a16="http://schemas.microsoft.com/office/drawing/2014/main" id="{F561C5D4-A4BD-E9E0-7543-5E6C3A367C88}"/>
              </a:ext>
            </a:extLst>
          </p:cNvPr>
          <p:cNvSpPr/>
          <p:nvPr/>
        </p:nvSpPr>
        <p:spPr>
          <a:xfrm>
            <a:off x="3621373" y="3021476"/>
            <a:ext cx="2191977" cy="7560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申し込み内容</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確認・承認</a:t>
            </a:r>
          </a:p>
        </p:txBody>
      </p:sp>
      <p:sp>
        <p:nvSpPr>
          <p:cNvPr id="36" name="ホームベース 63">
            <a:extLst>
              <a:ext uri="{FF2B5EF4-FFF2-40B4-BE49-F238E27FC236}">
                <a16:creationId xmlns:a16="http://schemas.microsoft.com/office/drawing/2014/main" id="{29A087F4-17D3-770D-7FC3-482445D4141B}"/>
              </a:ext>
            </a:extLst>
          </p:cNvPr>
          <p:cNvSpPr/>
          <p:nvPr/>
        </p:nvSpPr>
        <p:spPr>
          <a:xfrm>
            <a:off x="2117592" y="3005688"/>
            <a:ext cx="2191977" cy="756000"/>
          </a:xfrm>
          <a:prstGeom prst="homePlate">
            <a:avLst/>
          </a:prstGeom>
          <a:solidFill>
            <a:srgbClr val="FFFFFF"/>
          </a:solidFill>
          <a:ln w="50800" cap="flat" cmpd="sng" algn="ctr">
            <a:solidFill>
              <a:srgbClr val="FFFFFF"/>
            </a:solidFill>
            <a:prstDash val="solid"/>
          </a:ln>
          <a:effectLst/>
        </p:spPr>
        <p:txBody>
          <a:bodyPr rot="0" spcFirstLastPara="0" vertOverflow="overflow" horzOverflow="overflow" vert="horz" wrap="none" lIns="648000" tIns="108000" rIns="0" bIns="45720" numCol="1" spcCol="0" rtlCol="0" fromWordArt="0" anchor="ctr" anchorCtr="0" forceAA="0" compatLnSpc="1">
            <a:prstTxWarp prst="textNoShape">
              <a:avLst/>
            </a:prstTxWarp>
            <a:noAutofit/>
          </a:bodyPr>
          <a:lstStyle/>
          <a:p>
            <a:pPr algn="ctr">
              <a:lnSpc>
                <a:spcPct val="120000"/>
              </a:lnSpc>
              <a:defRPr/>
            </a:pPr>
            <a:endParaRPr kumimoji="0" lang="ja-JP" altLang="en-US" sz="1100" b="1" kern="0" spc="100">
              <a:solidFill>
                <a:srgbClr val="FFFFFF"/>
              </a:solidFill>
              <a:latin typeface="Meiryo" panose="020B0604030504040204" pitchFamily="34" charset="-128"/>
              <a:ea typeface="Meiryo" panose="020B0604030504040204" pitchFamily="34" charset="-128"/>
            </a:endParaRPr>
          </a:p>
        </p:txBody>
      </p:sp>
      <p:sp>
        <p:nvSpPr>
          <p:cNvPr id="37" name="ホームベース 64">
            <a:extLst>
              <a:ext uri="{FF2B5EF4-FFF2-40B4-BE49-F238E27FC236}">
                <a16:creationId xmlns:a16="http://schemas.microsoft.com/office/drawing/2014/main" id="{C344C001-E850-98D5-F276-F00B1A905F93}"/>
              </a:ext>
            </a:extLst>
          </p:cNvPr>
          <p:cNvSpPr/>
          <p:nvPr/>
        </p:nvSpPr>
        <p:spPr>
          <a:xfrm>
            <a:off x="1415480" y="3005688"/>
            <a:ext cx="1734203" cy="759600"/>
          </a:xfrm>
          <a:prstGeom prst="homePlate">
            <a:avLst/>
          </a:prstGeom>
          <a:solidFill>
            <a:srgbClr val="00003E">
              <a:alpha val="60000"/>
            </a:srgbClr>
          </a:solidFill>
          <a:ln w="50800" cap="flat" cmpd="sng" algn="ctr">
            <a:solidFill>
              <a:srgbClr val="FFFFFF"/>
            </a:solidFill>
            <a:prstDash val="solid"/>
          </a:ln>
          <a:effectLst/>
        </p:spPr>
        <p:txBody>
          <a:bodyPr rot="0" spcFirstLastPara="0" vertOverflow="overflow" horzOverflow="overflow" vert="horz" wrap="none" lIns="72000" tIns="108000" rIns="0" bIns="45720" numCol="1" spcCol="0" rtlCol="0" fromWordArt="0" anchor="ctr" anchorCtr="0" forceAA="0" compatLnSpc="1">
            <a:prstTxWarp prst="textNoShape">
              <a:avLst/>
            </a:prstTxWarp>
            <a:noAutofit/>
          </a:bodyPr>
          <a:lstStyle/>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申し込みフォーム</a:t>
            </a:r>
          </a:p>
          <a:p>
            <a:pPr algn="ctr">
              <a:lnSpc>
                <a:spcPct val="120000"/>
              </a:lnSpc>
              <a:defRPr/>
            </a:pPr>
            <a:r>
              <a:rPr kumimoji="0" lang="ja-JP" altLang="en-US" sz="1100" b="1" kern="0" spc="100" dirty="0">
                <a:solidFill>
                  <a:srgbClr val="FFFFFF"/>
                </a:solidFill>
                <a:latin typeface="Meiryo" panose="020B0604030504040204" pitchFamily="34" charset="-128"/>
                <a:ea typeface="Meiryo" panose="020B0604030504040204" pitchFamily="34" charset="-128"/>
              </a:rPr>
              <a:t>ご連絡</a:t>
            </a:r>
          </a:p>
        </p:txBody>
      </p:sp>
    </p:spTree>
    <p:extLst>
      <p:ext uri="{BB962C8B-B14F-4D97-AF65-F5344CB8AC3E}">
        <p14:creationId xmlns:p14="http://schemas.microsoft.com/office/powerpoint/2010/main" val="24519063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3">
            <a:extLst>
              <a:ext uri="{FF2B5EF4-FFF2-40B4-BE49-F238E27FC236}">
                <a16:creationId xmlns:a16="http://schemas.microsoft.com/office/drawing/2014/main" id="{AE4ED42A-6BB8-321A-F641-F06A384668B4}"/>
              </a:ext>
            </a:extLst>
          </p:cNvPr>
          <p:cNvSpPr>
            <a:spLocks noGrp="1"/>
          </p:cNvSpPr>
          <p:nvPr>
            <p:ph type="body" sz="quarter" idx="20"/>
          </p:nvPr>
        </p:nvSpPr>
        <p:spPr>
          <a:xfrm>
            <a:off x="5353893" y="1267880"/>
            <a:ext cx="1368152" cy="1057321"/>
          </a:xfrm>
        </p:spPr>
        <p:txBody>
          <a:bodyPr/>
          <a:lstStyle/>
          <a:p>
            <a:r>
              <a:rPr kumimoji="1" lang="en-US" altLang="ja-JP" dirty="0"/>
              <a:t>03</a:t>
            </a:r>
            <a:endParaRPr kumimoji="1" lang="ja-JP" altLang="en-US" dirty="0"/>
          </a:p>
        </p:txBody>
      </p:sp>
      <p:pic>
        <p:nvPicPr>
          <p:cNvPr id="4" name="図プレースホルダー 10" descr="アイコン&#10;&#10;自動的に生成された説明">
            <a:extLst>
              <a:ext uri="{FF2B5EF4-FFF2-40B4-BE49-F238E27FC236}">
                <a16:creationId xmlns:a16="http://schemas.microsoft.com/office/drawing/2014/main" id="{8116322B-AAF1-2973-F401-F2C22D553E04}"/>
              </a:ext>
            </a:extLst>
          </p:cNvPr>
          <p:cNvPicPr>
            <a:picLocks noGrp="1" noChangeAspect="1"/>
          </p:cNvPicPr>
          <p:nvPr>
            <p:ph type="pic" sz="quarter" idx="15"/>
          </p:nvPr>
        </p:nvPicPr>
        <p:blipFill>
          <a:blip r:embed="rId2" cstate="screen">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a:ext>
            </a:extLst>
          </a:blip>
          <a:srcRect/>
          <a:stretch/>
        </p:blipFill>
        <p:spPr>
          <a:xfrm>
            <a:off x="5274743" y="3019035"/>
            <a:ext cx="1586282" cy="1464484"/>
          </a:xfrm>
        </p:spPr>
      </p:pic>
      <p:sp>
        <p:nvSpPr>
          <p:cNvPr id="5" name="テキスト プレースホルダー 5">
            <a:extLst>
              <a:ext uri="{FF2B5EF4-FFF2-40B4-BE49-F238E27FC236}">
                <a16:creationId xmlns:a16="http://schemas.microsoft.com/office/drawing/2014/main" id="{A4BCEC2D-34BD-640A-F082-4574976F71E2}"/>
              </a:ext>
            </a:extLst>
          </p:cNvPr>
          <p:cNvSpPr>
            <a:spLocks noGrp="1"/>
          </p:cNvSpPr>
          <p:nvPr>
            <p:ph type="body" sz="quarter" idx="19"/>
          </p:nvPr>
        </p:nvSpPr>
        <p:spPr>
          <a:xfrm>
            <a:off x="3168087" y="4786187"/>
            <a:ext cx="5943600" cy="543702"/>
          </a:xfrm>
        </p:spPr>
        <p:txBody>
          <a:bodyPr/>
          <a:lstStyle/>
          <a:p>
            <a:r>
              <a:rPr kumimoji="1" lang="ja-JP" altLang="en-US"/>
              <a:t>その他・注意事項</a:t>
            </a:r>
          </a:p>
        </p:txBody>
      </p:sp>
    </p:spTree>
    <p:extLst>
      <p:ext uri="{BB962C8B-B14F-4D97-AF65-F5344CB8AC3E}">
        <p14:creationId xmlns:p14="http://schemas.microsoft.com/office/powerpoint/2010/main" val="11307485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注意事項</a:t>
            </a:r>
          </a:p>
        </p:txBody>
      </p:sp>
      <p:sp>
        <p:nvSpPr>
          <p:cNvPr id="3" name="Rectangle 46">
            <a:extLst>
              <a:ext uri="{FF2B5EF4-FFF2-40B4-BE49-F238E27FC236}">
                <a16:creationId xmlns:a16="http://schemas.microsoft.com/office/drawing/2014/main" id="{8AFC6B2A-2504-C99A-7952-BD6DFD1492A7}"/>
              </a:ext>
            </a:extLst>
          </p:cNvPr>
          <p:cNvSpPr>
            <a:spLocks noChangeArrowheads="1"/>
          </p:cNvSpPr>
          <p:nvPr/>
        </p:nvSpPr>
        <p:spPr bwMode="auto">
          <a:xfrm>
            <a:off x="381724" y="1209798"/>
            <a:ext cx="11342574" cy="5224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400" dirty="0">
                <a:solidFill>
                  <a:schemeClr val="tx1">
                    <a:lumMod val="65000"/>
                    <a:lumOff val="35000"/>
                  </a:schemeClr>
                </a:solidFill>
                <a:latin typeface="メイリオ"/>
                <a:ea typeface="メイリオ"/>
              </a:rPr>
              <a:t>■編集・制作</a:t>
            </a:r>
            <a:endParaRPr lang="en-US" altLang="ja-JP" sz="1400" dirty="0">
              <a:solidFill>
                <a:schemeClr val="tx1">
                  <a:lumMod val="65000"/>
                  <a:lumOff val="35000"/>
                </a:schemeClr>
              </a:solidFill>
              <a:latin typeface="メイリオ"/>
              <a:ea typeface="メイリオ"/>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・企画内容は申込者・広告主様と</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ヤフーとの間で協議の上決定し、最終的な編集権は</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ヤフーに帰属します。</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・申込者・広告主様より提供いただく製品画像等の素材については第三者の権利を侵害するものではないこと、および記載内容に係わる財産権全ての権利処理が完了</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していること、情報の正確性について</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ヤフーに対して保証いただくものとします。</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・企画ページ上には「提供：○○」のスポンサークレジットの掲載が必須となります。</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050" dirty="0">
                <a:solidFill>
                  <a:schemeClr val="tx1">
                    <a:lumMod val="65000"/>
                    <a:lumOff val="35000"/>
                  </a:schemeClr>
                </a:solidFill>
                <a:latin typeface="メイリオ"/>
                <a:ea typeface="メイリオ"/>
              </a:rPr>
              <a:t>　・原則として掲載終了後はアーカイブ保存せず、企画ページは削除いたします。</a:t>
            </a:r>
            <a:endParaRPr lang="en-US" altLang="ja-JP" sz="105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a:solidFill>
                  <a:schemeClr val="tx1">
                    <a:lumMod val="65000"/>
                    <a:lumOff val="35000"/>
                  </a:schemeClr>
                </a:solidFill>
                <a:latin typeface="メイリオ"/>
                <a:ea typeface="メイリオ"/>
              </a:rPr>
              <a:t>■災害情報告知モジュールの掲載</a:t>
            </a:r>
            <a:endParaRPr lang="en-US" altLang="ja-JP" sz="1400" dirty="0">
              <a:solidFill>
                <a:schemeClr val="tx1">
                  <a:lumMod val="65000"/>
                  <a:lumOff val="35000"/>
                </a:schemeClr>
              </a:solidFill>
              <a:latin typeface="メイリオ"/>
              <a:ea typeface="メイリオ"/>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ヤフーを利用するお客様に対して速やかに災害情報をお伝えするために、企画ページについても、ページ上部に災害情報</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告知モジュールの掲載を行います。</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tx1">
                    <a:lumMod val="65000"/>
                    <a:lumOff val="35000"/>
                  </a:schemeClr>
                </a:solidFill>
                <a:latin typeface="メイリオ"/>
                <a:ea typeface="メイリオ"/>
              </a:rPr>
              <a:t>　　</a:t>
            </a:r>
            <a:r>
              <a:rPr lang="en-US" altLang="ja-JP" sz="1050" dirty="0">
                <a:solidFill>
                  <a:schemeClr val="tx1">
                    <a:lumMod val="65000"/>
                    <a:lumOff val="35000"/>
                  </a:schemeClr>
                </a:solidFill>
                <a:latin typeface="メイリオ"/>
                <a:ea typeface="メイリオ"/>
              </a:rPr>
              <a:t>※</a:t>
            </a:r>
            <a:r>
              <a:rPr lang="ja-JP" altLang="en-US" sz="1050" dirty="0">
                <a:solidFill>
                  <a:schemeClr val="tx1">
                    <a:lumMod val="65000"/>
                    <a:lumOff val="35000"/>
                  </a:schemeClr>
                </a:solidFill>
                <a:latin typeface="メイリオ"/>
                <a:ea typeface="メイリオ"/>
              </a:rPr>
              <a:t>掲載方法（場所、内容、タイミングと期間など）は、</a:t>
            </a:r>
            <a:r>
              <a:rPr lang="en-US" altLang="ja-JP" sz="1050" dirty="0">
                <a:solidFill>
                  <a:schemeClr val="tx1">
                    <a:lumMod val="65000"/>
                    <a:lumOff val="35000"/>
                  </a:schemeClr>
                </a:solidFill>
                <a:latin typeface="メイリオ"/>
                <a:ea typeface="メイリオ"/>
              </a:rPr>
              <a:t>LINE</a:t>
            </a:r>
            <a:r>
              <a:rPr lang="ja-JP" altLang="en-US" sz="1050" dirty="0">
                <a:solidFill>
                  <a:schemeClr val="tx1">
                    <a:lumMod val="65000"/>
                    <a:lumOff val="35000"/>
                  </a:schemeClr>
                </a:solidFill>
                <a:latin typeface="メイリオ"/>
                <a:ea typeface="メイリオ"/>
              </a:rPr>
              <a:t>ヤフーの統一運用ルールにしたがいます。</a:t>
            </a:r>
            <a:endParaRPr lang="en-US" altLang="ja-JP" sz="105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400" dirty="0">
                <a:solidFill>
                  <a:schemeClr val="tx1">
                    <a:lumMod val="65000"/>
                    <a:lumOff val="35000"/>
                  </a:schemeClr>
                </a:solidFill>
                <a:latin typeface="メイリオ"/>
                <a:ea typeface="メイリオ"/>
              </a:rPr>
              <a:t>■誘導広告</a:t>
            </a:r>
          </a:p>
          <a:p>
            <a:pPr marL="0" marR="0" lvl="0" indent="0" algn="l" defTabSz="914400" rtl="0" eaLnBrk="1" fontAlgn="auto" latinLnBrk="0" hangingPunct="1">
              <a:lnSpc>
                <a:spcPct val="100000"/>
              </a:lnSpc>
              <a:spcBef>
                <a:spcPct val="0"/>
              </a:spcBef>
              <a:spcAft>
                <a:spcPts val="0"/>
              </a:spcAft>
              <a:buClrTx/>
              <a:buSzTx/>
              <a:buFontTx/>
              <a:buNone/>
              <a:tabLst/>
              <a:defRPr/>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cs typeface="+mn-cs"/>
              </a:rPr>
              <a:t>誘導広告を申込者・広告主様で制作いただく場合、別紙「</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cs typeface="+mn-cs"/>
                <a:hlinkClick r:id="rId2">
                  <a:extLst>
                    <a:ext uri="{A12FA001-AC4F-418D-AE19-62706E023703}">
                      <ahyp:hlinkClr xmlns:ahyp="http://schemas.microsoft.com/office/drawing/2018/hyperlinkcolor" val="tx"/>
                    </a:ext>
                  </a:extLst>
                </a:hlinkClick>
              </a:rPr>
              <a:t>タイアップ広告・クリエイティブ企画商品の誘導広告クリエイティブにおける表記ガイドライン</a:t>
            </a:r>
            <a:r>
              <a:rPr kumimoji="1" lang="ja-JP" altLang="en-US" sz="1050" b="0" i="0" u="none" strike="noStrike" kern="120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cs typeface="+mn-cs"/>
              </a:rPr>
              <a:t>」を遵守してください。</a:t>
            </a:r>
            <a:endParaRPr kumimoji="1" lang="en-US" altLang="ja-JP" sz="1050" b="0" i="0" u="none" strike="noStrike" kern="1200" cap="none" spc="0" normalizeH="0" baseline="0" noProof="0" dirty="0">
              <a:ln>
                <a:noFill/>
              </a:ln>
              <a:solidFill>
                <a:schemeClr val="tx1">
                  <a:lumMod val="65000"/>
                  <a:lumOff val="35000"/>
                </a:schemeClr>
              </a:solidFill>
              <a:effectLst/>
              <a:uLnTx/>
              <a:uFillTx/>
              <a:latin typeface="メイリオ" panose="020B0604030504040204" pitchFamily="50" charset="-128"/>
              <a:ea typeface="メイリオ" panose="020B0604030504040204" pitchFamily="50" charset="-128"/>
              <a:cs typeface="+mn-cs"/>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また原則として、タイアップを実施する</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ヤフーサービスのロゴやテキストの掲載が必須となります。そのため、通常の審査とは別にサービス部門でのブランド</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チェックが必要となりますので、必ず入稿前に弊社担当営業を通じてクリエイティブの確認をご依頼願います。</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400" dirty="0">
                <a:solidFill>
                  <a:schemeClr val="tx1">
                    <a:lumMod val="65000"/>
                    <a:lumOff val="35000"/>
                  </a:schemeClr>
                </a:solidFill>
                <a:latin typeface="メイリオ"/>
                <a:ea typeface="メイリオ"/>
              </a:rPr>
              <a:t>■効果計測用</a:t>
            </a:r>
            <a:r>
              <a:rPr lang="en-US" altLang="ja-JP" sz="1400" dirty="0">
                <a:solidFill>
                  <a:schemeClr val="tx1">
                    <a:lumMod val="65000"/>
                    <a:lumOff val="35000"/>
                  </a:schemeClr>
                </a:solidFill>
                <a:latin typeface="メイリオ"/>
                <a:ea typeface="メイリオ"/>
              </a:rPr>
              <a:t>URL</a:t>
            </a:r>
          </a:p>
          <a:p>
            <a:pPr marL="0" lvl="0" indent="0" eaLnBrk="1" hangingPunct="1">
              <a:spcBef>
                <a:spcPct val="0"/>
              </a:spcBef>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・セキュリティ等の観点から、下記いずれの場合もリンク先への効果計測用のパラメータ付き</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URL</a:t>
            </a: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の設定は不可となります。ただし、一部効果計測ベンダーに</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おいては効果測定データ取扱約款の確認・同意をいただいた上で設定することが可能です。弊社担当営業までご相談ください。</a:t>
            </a:r>
            <a:endPar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050" dirty="0">
                <a:solidFill>
                  <a:schemeClr val="tx1">
                    <a:lumMod val="65000"/>
                    <a:lumOff val="35000"/>
                  </a:schemeClr>
                </a:solidFill>
                <a:latin typeface="メイリオ" panose="020B0604030504040204" pitchFamily="50" charset="-128"/>
                <a:ea typeface="メイリオ" panose="020B0604030504040204" pitchFamily="50" charset="-128"/>
              </a:rPr>
              <a:t>　　　　誘導広告→企画ページ ｜ 企画ページ→広告主様サイト</a:t>
            </a:r>
            <a:endParaRPr lang="en-US" altLang="ja-JP" sz="1050" dirty="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400" dirty="0">
                <a:solidFill>
                  <a:schemeClr val="tx1">
                    <a:lumMod val="65000"/>
                    <a:lumOff val="35000"/>
                  </a:schemeClr>
                </a:solidFill>
                <a:latin typeface="メイリオ"/>
                <a:ea typeface="メイリオ"/>
              </a:rPr>
              <a:t>■効果検証レポート</a:t>
            </a:r>
            <a:endParaRPr lang="en-US" altLang="ja-JP" sz="14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050" dirty="0">
                <a:solidFill>
                  <a:schemeClr val="tx1">
                    <a:lumMod val="65000"/>
                    <a:lumOff val="35000"/>
                  </a:schemeClr>
                </a:solidFill>
                <a:latin typeface="メイリオ"/>
                <a:ea typeface="メイリオ"/>
              </a:rPr>
              <a:t>　・レポートには、</a:t>
            </a:r>
            <a:r>
              <a:rPr lang="en-US" altLang="ja-JP" sz="1050" dirty="0">
                <a:solidFill>
                  <a:schemeClr val="tx1">
                    <a:lumMod val="65000"/>
                    <a:lumOff val="35000"/>
                  </a:schemeClr>
                </a:solidFill>
                <a:latin typeface="メイリオ"/>
                <a:ea typeface="メイリオ"/>
              </a:rPr>
              <a:t>LINE</a:t>
            </a:r>
            <a:r>
              <a:rPr lang="ja-JP" altLang="en-US" sz="1050" dirty="0">
                <a:solidFill>
                  <a:schemeClr val="tx1">
                    <a:lumMod val="65000"/>
                    <a:lumOff val="35000"/>
                  </a:schemeClr>
                </a:solidFill>
                <a:latin typeface="メイリオ"/>
                <a:ea typeface="メイリオ"/>
              </a:rPr>
              <a:t>ヤフーの管理するお客様の個人情報</a:t>
            </a:r>
            <a:r>
              <a:rPr lang="en-US" altLang="ja-JP" sz="1050" dirty="0">
                <a:solidFill>
                  <a:schemeClr val="tx1">
                    <a:lumMod val="65000"/>
                    <a:lumOff val="35000"/>
                  </a:schemeClr>
                </a:solidFill>
                <a:latin typeface="メイリオ"/>
                <a:ea typeface="メイリオ"/>
              </a:rPr>
              <a:t>*1</a:t>
            </a:r>
            <a:r>
              <a:rPr lang="ja-JP" altLang="en-US" sz="1050" dirty="0">
                <a:solidFill>
                  <a:schemeClr val="tx1">
                    <a:lumMod val="65000"/>
                    <a:lumOff val="35000"/>
                  </a:schemeClr>
                </a:solidFill>
                <a:latin typeface="メイリオ"/>
                <a:ea typeface="メイリオ"/>
              </a:rPr>
              <a:t>（個人情報の保護に関する法律に定める個人情報。以下同じ。）が含まれる場合があります。個人情報の保護</a:t>
            </a:r>
            <a:endParaRPr lang="en-US" altLang="ja-JP" sz="105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050" dirty="0">
                <a:solidFill>
                  <a:schemeClr val="tx1">
                    <a:lumMod val="65000"/>
                    <a:lumOff val="35000"/>
                  </a:schemeClr>
                </a:solidFill>
                <a:latin typeface="メイリオ"/>
                <a:ea typeface="メイリオ"/>
              </a:rPr>
              <a:t>　　に関する法律その他の関係法令・ガイドラインを遵守するとともに、善良な管理者の注意をもって適切に取り扱い、不正アクセスおよび不正利用の防止に努めて</a:t>
            </a:r>
            <a:r>
              <a:rPr lang="ja-JP" altLang="en-US" sz="1050" dirty="0" err="1">
                <a:solidFill>
                  <a:schemeClr val="tx1">
                    <a:lumMod val="65000"/>
                    <a:lumOff val="35000"/>
                  </a:schemeClr>
                </a:solidFill>
                <a:latin typeface="メイリオ"/>
                <a:ea typeface="メイリオ"/>
              </a:rPr>
              <a:t>い</a:t>
            </a:r>
            <a:r>
              <a:rPr lang="ja-JP" altLang="en-US" sz="1050" dirty="0">
                <a:solidFill>
                  <a:schemeClr val="tx1">
                    <a:lumMod val="65000"/>
                    <a:lumOff val="35000"/>
                  </a:schemeClr>
                </a:solidFill>
                <a:latin typeface="メイリオ"/>
                <a:ea typeface="メイリオ"/>
              </a:rPr>
              <a:t>　　</a:t>
            </a:r>
            <a:endParaRPr lang="en-US" altLang="ja-JP" sz="105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050" dirty="0">
                <a:solidFill>
                  <a:schemeClr val="tx1">
                    <a:lumMod val="65000"/>
                    <a:lumOff val="35000"/>
                  </a:schemeClr>
                </a:solidFill>
                <a:latin typeface="メイリオ"/>
                <a:ea typeface="メイリオ"/>
              </a:rPr>
              <a:t>　　ただくようにお願いいたします。</a:t>
            </a:r>
            <a:br>
              <a:rPr lang="ja-JP" altLang="en-US" sz="1050" dirty="0">
                <a:solidFill>
                  <a:schemeClr val="tx1">
                    <a:lumMod val="65000"/>
                    <a:lumOff val="35000"/>
                  </a:schemeClr>
                </a:solidFill>
                <a:latin typeface="メイリオ"/>
                <a:ea typeface="メイリオ"/>
              </a:rPr>
            </a:br>
            <a:r>
              <a:rPr lang="ja-JP" altLang="en-US" sz="1050" dirty="0">
                <a:solidFill>
                  <a:schemeClr val="tx1">
                    <a:lumMod val="65000"/>
                    <a:lumOff val="35000"/>
                  </a:schemeClr>
                </a:solidFill>
                <a:latin typeface="メイリオ"/>
                <a:ea typeface="メイリオ"/>
              </a:rPr>
              <a:t>　　</a:t>
            </a:r>
            <a:r>
              <a:rPr lang="en-US" altLang="ja-JP" sz="1050" dirty="0">
                <a:solidFill>
                  <a:schemeClr val="tx1">
                    <a:lumMod val="65000"/>
                    <a:lumOff val="35000"/>
                  </a:schemeClr>
                </a:solidFill>
                <a:latin typeface="メイリオ"/>
                <a:ea typeface="メイリオ"/>
              </a:rPr>
              <a:t>*1.</a:t>
            </a:r>
            <a:r>
              <a:rPr lang="ja-JP" altLang="en-US" sz="1050" dirty="0">
                <a:solidFill>
                  <a:schemeClr val="tx1">
                    <a:lumMod val="65000"/>
                    <a:lumOff val="35000"/>
                  </a:schemeClr>
                </a:solidFill>
                <a:latin typeface="メイリオ"/>
                <a:ea typeface="メイリオ"/>
              </a:rPr>
              <a:t>例：ユーザーアンケートを実施し自由回答を含む場合、</a:t>
            </a:r>
            <a:r>
              <a:rPr lang="en-US" altLang="ja-JP" sz="1050" dirty="0">
                <a:solidFill>
                  <a:schemeClr val="tx1">
                    <a:lumMod val="65000"/>
                    <a:lumOff val="35000"/>
                  </a:schemeClr>
                </a:solidFill>
                <a:latin typeface="メイリオ"/>
                <a:ea typeface="メイリオ"/>
              </a:rPr>
              <a:t>LINE</a:t>
            </a:r>
            <a:r>
              <a:rPr lang="ja-JP" altLang="en-US" sz="1050" dirty="0">
                <a:solidFill>
                  <a:schemeClr val="tx1">
                    <a:lumMod val="65000"/>
                    <a:lumOff val="35000"/>
                  </a:schemeClr>
                </a:solidFill>
                <a:latin typeface="メイリオ"/>
                <a:ea typeface="メイリオ"/>
              </a:rPr>
              <a:t>ヤフーにおいて特定の個人を識別することができる情報に該当</a:t>
            </a:r>
            <a:endParaRPr lang="en-US" altLang="ja-JP" sz="105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9260061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免責事項</a:t>
            </a:r>
          </a:p>
        </p:txBody>
      </p:sp>
      <p:sp>
        <p:nvSpPr>
          <p:cNvPr id="2" name="Rectangle 46">
            <a:extLst>
              <a:ext uri="{FF2B5EF4-FFF2-40B4-BE49-F238E27FC236}">
                <a16:creationId xmlns:a16="http://schemas.microsoft.com/office/drawing/2014/main" id="{CEAE3FB6-4D9A-C409-F92D-491750F48A8D}"/>
              </a:ext>
            </a:extLst>
          </p:cNvPr>
          <p:cNvSpPr>
            <a:spLocks noChangeArrowheads="1"/>
          </p:cNvSpPr>
          <p:nvPr/>
        </p:nvSpPr>
        <p:spPr bwMode="auto">
          <a:xfrm>
            <a:off x="455980" y="1227317"/>
            <a:ext cx="10628964" cy="414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0" tIns="0" rIns="0" bIns="0">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0" indent="0" eaLnBrk="1" hangingPunct="1">
              <a:lnSpc>
                <a:spcPct val="120000"/>
              </a:lnSpc>
              <a:spcBef>
                <a:spcPct val="0"/>
              </a:spcBef>
              <a:spcAft>
                <a:spcPts val="600"/>
              </a:spcAft>
              <a:buFontTx/>
              <a:buNone/>
              <a:defRPr/>
            </a:pPr>
            <a:r>
              <a:rPr lang="ja-JP" altLang="en-US" sz="1400" kern="0" dirty="0">
                <a:solidFill>
                  <a:schemeClr val="tx1">
                    <a:lumMod val="65000"/>
                    <a:lumOff val="35000"/>
                  </a:schemeClr>
                </a:solidFill>
                <a:latin typeface="メイリオ"/>
                <a:ea typeface="メイリオ"/>
              </a:rPr>
              <a:t>■ 免責事項</a:t>
            </a:r>
            <a:endParaRPr lang="en-US" altLang="ja-JP" sz="1400" kern="0" dirty="0">
              <a:solidFill>
                <a:schemeClr val="tx1">
                  <a:lumMod val="65000"/>
                  <a:lumOff val="35000"/>
                </a:schemeClr>
              </a:solidFill>
              <a:latin typeface="メイリオ"/>
              <a:ea typeface="メイリオ"/>
            </a:endParaRPr>
          </a:p>
          <a:p>
            <a:pPr marL="345600" indent="-104400" eaLnBrk="1" hangingPunct="1">
              <a:lnSpc>
                <a:spcPct val="120000"/>
              </a:lnSpc>
              <a:spcBef>
                <a:spcPct val="0"/>
              </a:spcBef>
              <a:spcAft>
                <a:spcPts val="600"/>
              </a:spcAft>
              <a:buClr>
                <a:srgbClr val="595959"/>
              </a:buClr>
              <a:buFont typeface="Arial" panose="020B0604020202020204" pitchFamily="34" charset="0"/>
              <a:buChar char="•"/>
              <a:defRPr/>
            </a:pPr>
            <a:r>
              <a:rPr lang="ja-JP" altLang="en-US" sz="1050" kern="0" dirty="0">
                <a:solidFill>
                  <a:schemeClr val="tx1">
                    <a:lumMod val="65000"/>
                    <a:lumOff val="35000"/>
                  </a:schemeClr>
                </a:solidFill>
                <a:latin typeface="メイリオ"/>
                <a:ea typeface="メイリオ"/>
              </a:rPr>
              <a:t>申込者・広告主様の故意または過失によって、</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ヤフーと申込者間の広告掲載契約に定める掲載開始日までに企画ページの掲載を開始できなかった場合、</a:t>
            </a:r>
            <a:br>
              <a:rPr lang="en-US" altLang="ja-JP" sz="1050" kern="0" dirty="0">
                <a:solidFill>
                  <a:schemeClr val="tx1">
                    <a:lumMod val="65000"/>
                    <a:lumOff val="35000"/>
                  </a:schemeClr>
                </a:solidFill>
                <a:latin typeface="メイリオ"/>
                <a:ea typeface="メイリオ"/>
              </a:rPr>
            </a:b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kern="0" dirty="0">
                <a:solidFill>
                  <a:schemeClr val="tx1">
                    <a:lumMod val="65000"/>
                    <a:lumOff val="35000"/>
                  </a:schemeClr>
                </a:solidFill>
                <a:latin typeface="メイリオ"/>
                <a:ea typeface="メイリオ"/>
              </a:rPr>
              <a:t>ヤフーは広告掲載契約に基づく企画ページの掲載を履行する義務を免れるものとします。また、その場合、当該企画ページの掲載を行うことができなかった期間の広告料金（広告掲載費、制作費その他広告掲載契約に基づき申込者および</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kern="0" dirty="0">
                <a:solidFill>
                  <a:schemeClr val="tx1">
                    <a:lumMod val="65000"/>
                    <a:lumOff val="35000"/>
                  </a:schemeClr>
                </a:solidFill>
                <a:latin typeface="メイリオ"/>
                <a:ea typeface="メイリオ"/>
              </a:rPr>
              <a:t>ヤフー間で事前に合意した金額をいいます）は何ら減免されません。</a:t>
            </a:r>
            <a:endParaRPr lang="en-US" altLang="ja-JP" sz="1050" kern="0" dirty="0">
              <a:solidFill>
                <a:schemeClr val="tx1">
                  <a:lumMod val="65000"/>
                  <a:lumOff val="35000"/>
                </a:schemeClr>
              </a:solidFill>
              <a:latin typeface="メイリオ"/>
              <a:ea typeface="メイリオ"/>
            </a:endParaRPr>
          </a:p>
          <a:p>
            <a:pPr marL="345600" indent="-104400" eaLnBrk="1" hangingPunct="1">
              <a:lnSpc>
                <a:spcPct val="120000"/>
              </a:lnSpc>
              <a:spcBef>
                <a:spcPct val="0"/>
              </a:spcBef>
              <a:spcAft>
                <a:spcPts val="600"/>
              </a:spcAft>
              <a:buFont typeface="Arial" panose="020B0604020202020204" pitchFamily="34" charset="0"/>
              <a:buChar char="•"/>
              <a:defRPr/>
            </a:pP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kern="0" dirty="0">
                <a:solidFill>
                  <a:schemeClr val="tx1">
                    <a:lumMod val="65000"/>
                    <a:lumOff val="35000"/>
                  </a:schemeClr>
                </a:solidFill>
                <a:latin typeface="メイリオ"/>
                <a:ea typeface="メイリオ"/>
              </a:rPr>
              <a:t>ヤフーが定めるサポート環境（</a:t>
            </a:r>
            <a:r>
              <a:rPr lang="en-US" altLang="ja-JP" sz="1050" kern="0" dirty="0">
                <a:solidFill>
                  <a:schemeClr val="tx1">
                    <a:lumMod val="65000"/>
                    <a:lumOff val="35000"/>
                  </a:schemeClr>
                </a:solidFill>
                <a:latin typeface="メイリオ"/>
                <a:ea typeface="メイリオ"/>
              </a:rPr>
              <a:t>OS/</a:t>
            </a:r>
            <a:r>
              <a:rPr lang="ja-JP" altLang="en-US" sz="1050" kern="0" dirty="0">
                <a:solidFill>
                  <a:schemeClr val="tx1">
                    <a:lumMod val="65000"/>
                    <a:lumOff val="35000"/>
                  </a:schemeClr>
                </a:solidFill>
                <a:latin typeface="メイリオ"/>
                <a:ea typeface="メイリオ"/>
              </a:rPr>
              <a:t>ブラウザー）以外では、企画ページの非表示や表示崩れを起こす場合があり、</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 LINE</a:t>
            </a:r>
            <a:r>
              <a:rPr lang="ja-JP" altLang="en-US" sz="1050" kern="0" dirty="0">
                <a:solidFill>
                  <a:schemeClr val="tx1">
                    <a:lumMod val="65000"/>
                    <a:lumOff val="35000"/>
                  </a:schemeClr>
                </a:solidFill>
                <a:latin typeface="メイリオ"/>
                <a:ea typeface="メイリオ"/>
              </a:rPr>
              <a:t>ヤフーは当該非表示または表示崩れに関して一切の責任を負いません。</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chemeClr val="tx1">
                    <a:lumMod val="65000"/>
                    <a:lumOff val="35000"/>
                  </a:schemeClr>
                </a:solidFill>
                <a:latin typeface="メイリオ"/>
                <a:ea typeface="メイリオ"/>
              </a:rPr>
              <a:t>停電・通信回線の事故・天災等の不可抗力、通信事業者の不履行、インターネットインフラその他サーバー等のシステム上の不具合、緊急メンテナンスの発生など</a:t>
            </a:r>
            <a:r>
              <a:rPr lang="en-US" altLang="ja-JP" sz="1050" dirty="0">
                <a:solidFill>
                  <a:schemeClr val="tx1">
                    <a:lumMod val="65000"/>
                    <a:lumOff val="35000"/>
                  </a:schemeClr>
                </a:solidFill>
                <a:latin typeface="メイリオ" panose="020B0604030504040204" pitchFamily="50" charset="-128"/>
                <a:ea typeface="メイリオ" panose="020B0604030504040204" pitchFamily="50" charset="-128"/>
              </a:rPr>
              <a:t>LINE</a:t>
            </a:r>
            <a:r>
              <a:rPr lang="ja-JP" altLang="en-US" sz="1050" kern="0" dirty="0">
                <a:solidFill>
                  <a:schemeClr val="tx1">
                    <a:lumMod val="65000"/>
                    <a:lumOff val="35000"/>
                  </a:schemeClr>
                </a:solidFill>
                <a:latin typeface="メイリオ"/>
                <a:ea typeface="メイリオ"/>
              </a:rPr>
              <a:t>ヤフーの責に帰すべき事由以外の原因により、企画ページの全部または一部を掲載できなかった場合、</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ヤフーはその責を問われないものとし、当該履行については、当該原因の影響とみなされる範囲まで義務を免除されるものとします。</a:t>
            </a:r>
            <a:br>
              <a:rPr lang="en-US" altLang="ja-JP" sz="1050" kern="0" dirty="0">
                <a:solidFill>
                  <a:schemeClr val="tx1">
                    <a:lumMod val="65000"/>
                    <a:lumOff val="35000"/>
                  </a:schemeClr>
                </a:solidFill>
                <a:latin typeface="メイリオ"/>
                <a:ea typeface="メイリオ"/>
              </a:rPr>
            </a:br>
            <a:r>
              <a:rPr lang="ja-JP" altLang="en-US" sz="1050" kern="0" dirty="0">
                <a:solidFill>
                  <a:schemeClr val="tx1">
                    <a:lumMod val="65000"/>
                    <a:lumOff val="35000"/>
                  </a:schemeClr>
                </a:solidFill>
                <a:latin typeface="メイリオ"/>
                <a:ea typeface="メイリオ"/>
              </a:rPr>
              <a:t>ただし、</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ヤフーの故意または重過失による場合はこの限りではありません。</a:t>
            </a:r>
            <a:br>
              <a:rPr lang="en-US" altLang="ja-JP" sz="1050" kern="0" dirty="0">
                <a:solidFill>
                  <a:schemeClr val="tx1">
                    <a:lumMod val="65000"/>
                    <a:lumOff val="35000"/>
                  </a:schemeClr>
                </a:solidFill>
                <a:latin typeface="メイリオ"/>
                <a:ea typeface="メイリオ"/>
              </a:rPr>
            </a:br>
            <a:r>
              <a:rPr lang="ja-JP" altLang="en-US" sz="1050" kern="0" dirty="0">
                <a:solidFill>
                  <a:schemeClr val="tx1">
                    <a:lumMod val="65000"/>
                    <a:lumOff val="35000"/>
                  </a:schemeClr>
                </a:solidFill>
                <a:latin typeface="メイリオ"/>
                <a:ea typeface="メイリオ"/>
              </a:rPr>
              <a:t>なお、この場合、</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ヤフーが掲載を行わなかった部分については、協賛料金への申込者の支払債務は生じないものとします。</a:t>
            </a:r>
          </a:p>
          <a:p>
            <a:pPr marL="345600" indent="-104400" eaLnBrk="1" hangingPunct="1">
              <a:lnSpc>
                <a:spcPct val="120000"/>
              </a:lnSpc>
              <a:spcBef>
                <a:spcPct val="0"/>
              </a:spcBef>
              <a:spcAft>
                <a:spcPts val="600"/>
              </a:spcAft>
              <a:buFont typeface="Arial" panose="020B0604020202020204" pitchFamily="34" charset="0"/>
              <a:buChar char="•"/>
              <a:defRPr/>
            </a:pPr>
            <a:r>
              <a:rPr lang="ja-JP" altLang="en-US" sz="1050" kern="0" dirty="0">
                <a:solidFill>
                  <a:schemeClr val="tx1">
                    <a:lumMod val="65000"/>
                    <a:lumOff val="35000"/>
                  </a:schemeClr>
                </a:solidFill>
                <a:latin typeface="メイリオ"/>
                <a:ea typeface="メイリオ"/>
              </a:rPr>
              <a:t>企画ページ掲載中に、当該サイトからのリンクがデッドリンクとなった場合や、リンク先のサイトに不具合が発生した場合、</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ヤフーは当該企画ページの掲載を停止することができるものとし、この場合、</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ヤフーは企画ページ不掲載の責を負わないものとします。</a:t>
            </a:r>
            <a:endParaRPr lang="en-US" altLang="ja-JP" sz="1050" kern="0" dirty="0">
              <a:solidFill>
                <a:schemeClr val="tx1">
                  <a:lumMod val="65000"/>
                  <a:lumOff val="35000"/>
                </a:schemeClr>
              </a:solidFill>
              <a:latin typeface="メイリオ"/>
              <a:ea typeface="メイリオ"/>
            </a:endParaRPr>
          </a:p>
          <a:p>
            <a:pPr marL="0" indent="0" eaLnBrk="1" hangingPunct="1">
              <a:lnSpc>
                <a:spcPct val="120000"/>
              </a:lnSpc>
              <a:spcBef>
                <a:spcPct val="0"/>
              </a:spcBef>
              <a:spcAft>
                <a:spcPts val="600"/>
              </a:spcAft>
              <a:buFontTx/>
              <a:buNone/>
              <a:defRPr/>
            </a:pPr>
            <a:r>
              <a:rPr lang="ja-JP" altLang="en-US" sz="1400" kern="0" dirty="0">
                <a:solidFill>
                  <a:schemeClr val="tx1">
                    <a:lumMod val="65000"/>
                    <a:lumOff val="35000"/>
                  </a:schemeClr>
                </a:solidFill>
                <a:latin typeface="メイリオ"/>
                <a:ea typeface="メイリオ"/>
              </a:rPr>
              <a:t>■ 免責期間</a:t>
            </a:r>
            <a:endParaRPr lang="en-US" altLang="ja-JP" sz="1400" kern="0" dirty="0">
              <a:solidFill>
                <a:schemeClr val="tx1">
                  <a:lumMod val="65000"/>
                  <a:lumOff val="35000"/>
                </a:schemeClr>
              </a:solidFill>
              <a:latin typeface="メイリオ"/>
              <a:ea typeface="メイリオ"/>
            </a:endParaRPr>
          </a:p>
          <a:p>
            <a:pPr marL="345600" indent="-104400" eaLnBrk="1" hangingPunct="1">
              <a:lnSpc>
                <a:spcPct val="130000"/>
              </a:lnSpc>
              <a:spcBef>
                <a:spcPct val="0"/>
              </a:spcBef>
              <a:buFont typeface="Arial" panose="020B0604020202020204" pitchFamily="34" charset="0"/>
              <a:buChar char="•"/>
              <a:defRPr/>
            </a:pPr>
            <a:r>
              <a:rPr lang="ja-JP" altLang="en-US" sz="1050" kern="0" dirty="0">
                <a:solidFill>
                  <a:schemeClr val="tx1">
                    <a:lumMod val="65000"/>
                    <a:lumOff val="35000"/>
                  </a:schemeClr>
                </a:solidFill>
                <a:latin typeface="メイリオ"/>
                <a:ea typeface="メイリオ"/>
              </a:rPr>
              <a:t>以下①～③を企画ページの掲載調整時間とし、</a:t>
            </a:r>
            <a:r>
              <a:rPr lang="en-US" altLang="ja-JP" sz="1050" kern="0" dirty="0">
                <a:solidFill>
                  <a:schemeClr val="tx1">
                    <a:lumMod val="65000"/>
                    <a:lumOff val="35000"/>
                  </a:schemeClr>
                </a:solidFill>
                <a:latin typeface="メイリオ"/>
                <a:ea typeface="メイリオ"/>
              </a:rPr>
              <a:t>LINE</a:t>
            </a:r>
            <a:r>
              <a:rPr lang="ja-JP" altLang="en-US" sz="1050" kern="0" dirty="0">
                <a:solidFill>
                  <a:schemeClr val="tx1">
                    <a:lumMod val="65000"/>
                    <a:lumOff val="35000"/>
                  </a:schemeClr>
                </a:solidFill>
                <a:latin typeface="メイリオ"/>
                <a:ea typeface="メイリオ"/>
              </a:rPr>
              <a:t>ヤフーは当該掲載調整時間内の不具合、不完全掲載または未掲載について免責されるものとします。</a:t>
            </a:r>
            <a:br>
              <a:rPr lang="en-US" altLang="ja-JP" sz="1050" kern="0" dirty="0">
                <a:solidFill>
                  <a:schemeClr val="tx1">
                    <a:lumMod val="65000"/>
                    <a:lumOff val="35000"/>
                  </a:schemeClr>
                </a:solidFill>
                <a:latin typeface="メイリオ"/>
                <a:ea typeface="メイリオ"/>
              </a:rPr>
            </a:br>
            <a:r>
              <a:rPr lang="ja-JP" altLang="en-US" sz="1050" kern="0" dirty="0">
                <a:solidFill>
                  <a:schemeClr val="tx1">
                    <a:lumMod val="65000"/>
                    <a:lumOff val="35000"/>
                  </a:schemeClr>
                </a:solidFill>
                <a:latin typeface="メイリオ"/>
                <a:ea typeface="メイリオ"/>
              </a:rPr>
              <a:t>①企画ページ掲載の初日の午前</a:t>
            </a:r>
            <a:r>
              <a:rPr lang="en-US" altLang="ja-JP" sz="1050" kern="0" dirty="0">
                <a:solidFill>
                  <a:schemeClr val="tx1">
                    <a:lumMod val="65000"/>
                    <a:lumOff val="35000"/>
                  </a:schemeClr>
                </a:solidFill>
                <a:latin typeface="メイリオ"/>
                <a:ea typeface="メイリオ"/>
              </a:rPr>
              <a:t>0</a:t>
            </a:r>
            <a:r>
              <a:rPr lang="ja-JP" altLang="en-US" sz="1050" kern="0" dirty="0">
                <a:solidFill>
                  <a:schemeClr val="tx1">
                    <a:lumMod val="65000"/>
                    <a:lumOff val="35000"/>
                  </a:schemeClr>
                </a:solidFill>
                <a:latin typeface="メイリオ"/>
                <a:ea typeface="メイリオ"/>
              </a:rPr>
              <a:t>時から</a:t>
            </a:r>
            <a:r>
              <a:rPr lang="en-US" altLang="ja-JP" sz="1050" kern="0" dirty="0">
                <a:solidFill>
                  <a:schemeClr val="tx1">
                    <a:lumMod val="65000"/>
                    <a:lumOff val="35000"/>
                  </a:schemeClr>
                </a:solidFill>
                <a:latin typeface="メイリオ"/>
                <a:ea typeface="メイリオ"/>
              </a:rPr>
              <a:t>12</a:t>
            </a:r>
            <a:r>
              <a:rPr lang="ja-JP" altLang="en-US" sz="1050" kern="0" dirty="0">
                <a:solidFill>
                  <a:schemeClr val="tx1">
                    <a:lumMod val="65000"/>
                    <a:lumOff val="35000"/>
                  </a:schemeClr>
                </a:solidFill>
                <a:latin typeface="メイリオ"/>
                <a:ea typeface="メイリオ"/>
              </a:rPr>
              <a:t>時間、および企画ページの内容が変更もしくは追加された場合における、当該企画ページの掲載予定時刻から</a:t>
            </a:r>
            <a:r>
              <a:rPr lang="en-US" altLang="ja-JP" sz="1050" kern="0" dirty="0">
                <a:solidFill>
                  <a:schemeClr val="tx1">
                    <a:lumMod val="65000"/>
                    <a:lumOff val="35000"/>
                  </a:schemeClr>
                </a:solidFill>
                <a:latin typeface="メイリオ"/>
                <a:ea typeface="メイリオ"/>
              </a:rPr>
              <a:t>12</a:t>
            </a:r>
            <a:r>
              <a:rPr lang="ja-JP" altLang="en-US" sz="1050" kern="0" dirty="0">
                <a:solidFill>
                  <a:schemeClr val="tx1">
                    <a:lumMod val="65000"/>
                    <a:lumOff val="35000"/>
                  </a:schemeClr>
                </a:solidFill>
                <a:latin typeface="メイリオ"/>
                <a:ea typeface="メイリオ"/>
              </a:rPr>
              <a:t>時間</a:t>
            </a:r>
            <a:br>
              <a:rPr lang="en-US" altLang="ja-JP" sz="1050" kern="0" dirty="0">
                <a:solidFill>
                  <a:schemeClr val="tx1">
                    <a:lumMod val="65000"/>
                    <a:lumOff val="35000"/>
                  </a:schemeClr>
                </a:solidFill>
                <a:latin typeface="メイリオ"/>
                <a:ea typeface="メイリオ"/>
              </a:rPr>
            </a:br>
            <a:r>
              <a:rPr lang="ja-JP" altLang="en-US" sz="1050" kern="0" dirty="0">
                <a:solidFill>
                  <a:schemeClr val="tx1">
                    <a:lumMod val="65000"/>
                    <a:lumOff val="35000"/>
                  </a:schemeClr>
                </a:solidFill>
                <a:latin typeface="メイリオ"/>
                <a:ea typeface="メイリオ"/>
              </a:rPr>
              <a:t>②企画ページの掲載開始日が営業日以外の場合における、当該掲載開始時間から翌営業日正午まで</a:t>
            </a:r>
            <a:br>
              <a:rPr lang="en-US" altLang="ja-JP" sz="1050" kern="0" dirty="0">
                <a:solidFill>
                  <a:schemeClr val="tx1">
                    <a:lumMod val="65000"/>
                    <a:lumOff val="35000"/>
                  </a:schemeClr>
                </a:solidFill>
                <a:latin typeface="メイリオ"/>
                <a:ea typeface="メイリオ"/>
              </a:rPr>
            </a:br>
            <a:r>
              <a:rPr lang="ja-JP" altLang="en-US" sz="1050" kern="0" dirty="0">
                <a:solidFill>
                  <a:schemeClr val="tx1">
                    <a:lumMod val="65000"/>
                    <a:lumOff val="35000"/>
                  </a:schemeClr>
                </a:solidFill>
                <a:latin typeface="メイリオ"/>
                <a:ea typeface="メイリオ"/>
              </a:rPr>
              <a:t>③企画ページの総掲載予定時間が</a:t>
            </a:r>
            <a:r>
              <a:rPr lang="en-US" altLang="ja-JP" sz="1050" kern="0" dirty="0">
                <a:solidFill>
                  <a:schemeClr val="tx1">
                    <a:lumMod val="65000"/>
                    <a:lumOff val="35000"/>
                  </a:schemeClr>
                </a:solidFill>
                <a:latin typeface="メイリオ"/>
                <a:ea typeface="メイリオ"/>
              </a:rPr>
              <a:t>12</a:t>
            </a:r>
            <a:r>
              <a:rPr lang="ja-JP" altLang="en-US" sz="1050" kern="0" dirty="0">
                <a:solidFill>
                  <a:schemeClr val="tx1">
                    <a:lumMod val="65000"/>
                    <a:lumOff val="35000"/>
                  </a:schemeClr>
                </a:solidFill>
                <a:latin typeface="メイリオ"/>
                <a:ea typeface="メイリオ"/>
              </a:rPr>
              <a:t>時間未満の場合における、総掲載予定時間の</a:t>
            </a:r>
            <a:r>
              <a:rPr lang="en-US" altLang="ja-JP" sz="1050" kern="0" dirty="0">
                <a:solidFill>
                  <a:schemeClr val="tx1">
                    <a:lumMod val="65000"/>
                    <a:lumOff val="35000"/>
                  </a:schemeClr>
                </a:solidFill>
                <a:latin typeface="メイリオ"/>
                <a:ea typeface="メイリオ"/>
              </a:rPr>
              <a:t>10%</a:t>
            </a:r>
            <a:r>
              <a:rPr lang="ja-JP" altLang="en-US" sz="1050" kern="0" dirty="0">
                <a:solidFill>
                  <a:schemeClr val="tx1">
                    <a:lumMod val="65000"/>
                    <a:lumOff val="35000"/>
                  </a:schemeClr>
                </a:solidFill>
                <a:latin typeface="メイリオ"/>
                <a:ea typeface="メイリオ"/>
              </a:rPr>
              <a:t>にあたる時間まで</a:t>
            </a:r>
          </a:p>
        </p:txBody>
      </p:sp>
    </p:spTree>
    <p:extLst>
      <p:ext uri="{BB962C8B-B14F-4D97-AF65-F5344CB8AC3E}">
        <p14:creationId xmlns:p14="http://schemas.microsoft.com/office/powerpoint/2010/main" val="36300928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事前掲載可否について</a:t>
            </a:r>
          </a:p>
        </p:txBody>
      </p:sp>
      <p:sp>
        <p:nvSpPr>
          <p:cNvPr id="2" name="1つの角を切り取り、1つの角を丸めた四角形 8">
            <a:extLst>
              <a:ext uri="{FF2B5EF4-FFF2-40B4-BE49-F238E27FC236}">
                <a16:creationId xmlns:a16="http://schemas.microsoft.com/office/drawing/2014/main" id="{42893073-6779-722E-3772-63A1D41F7E87}"/>
              </a:ext>
            </a:extLst>
          </p:cNvPr>
          <p:cNvSpPr/>
          <p:nvPr/>
        </p:nvSpPr>
        <p:spPr>
          <a:xfrm>
            <a:off x="479425" y="1265237"/>
            <a:ext cx="11233151" cy="699422"/>
          </a:xfrm>
          <a:prstGeom prst="snipRoundRect">
            <a:avLst>
              <a:gd name="adj1" fmla="val 0"/>
              <a:gd name="adj2" fmla="val 0"/>
            </a:avLst>
          </a:prstGeom>
          <a:noFill/>
          <a:effectLst/>
        </p:spPr>
        <p:txBody>
          <a:bodyPr wrap="square" lIns="0" tIns="0" rIns="0" bIns="0" anchor="ctr">
            <a:spAutoFit/>
          </a:bodyPr>
          <a:lstStyle/>
          <a:p>
            <a:pPr algn="ctr">
              <a:lnSpc>
                <a:spcPct val="130000"/>
              </a:lnSpc>
              <a:defRPr/>
            </a:pPr>
            <a:r>
              <a:rPr kumimoji="0" lang="ja-JP" altLang="en-US" b="1" kern="0" dirty="0">
                <a:solidFill>
                  <a:srgbClr val="FF0000"/>
                </a:solidFill>
                <a:latin typeface="メイリオ"/>
              </a:rPr>
              <a:t>タイアップ広告</a:t>
            </a:r>
            <a:r>
              <a:rPr kumimoji="0" lang="ja-JP" altLang="en-US" kern="0" dirty="0">
                <a:solidFill>
                  <a:srgbClr val="545454"/>
                </a:solidFill>
                <a:latin typeface="メイリオ"/>
              </a:rPr>
              <a:t>への掲載をご希望の場合は、各商品の審査基準にもとづき</a:t>
            </a:r>
            <a:endParaRPr kumimoji="0" lang="en-US" altLang="ja-JP" kern="0" dirty="0">
              <a:solidFill>
                <a:srgbClr val="545454"/>
              </a:solidFill>
              <a:latin typeface="メイリオ"/>
            </a:endParaRPr>
          </a:p>
          <a:p>
            <a:pPr algn="ctr">
              <a:lnSpc>
                <a:spcPct val="130000"/>
              </a:lnSpc>
              <a:defRPr/>
            </a:pPr>
            <a:r>
              <a:rPr kumimoji="0" lang="ja-JP" altLang="en-US" kern="0" dirty="0">
                <a:solidFill>
                  <a:srgbClr val="545454"/>
                </a:solidFill>
                <a:latin typeface="メイリオ"/>
              </a:rPr>
              <a:t>事前に掲載可否を判断させていただきます。詳細は各商品のセールスシートをご確認ください。</a:t>
            </a:r>
          </a:p>
        </p:txBody>
      </p:sp>
      <p:graphicFrame>
        <p:nvGraphicFramePr>
          <p:cNvPr id="3" name="表 2">
            <a:extLst>
              <a:ext uri="{FF2B5EF4-FFF2-40B4-BE49-F238E27FC236}">
                <a16:creationId xmlns:a16="http://schemas.microsoft.com/office/drawing/2014/main" id="{20562690-C0D4-4531-7B2F-FF3719ACF637}"/>
              </a:ext>
            </a:extLst>
          </p:cNvPr>
          <p:cNvGraphicFramePr>
            <a:graphicFrameLocks noGrp="1"/>
          </p:cNvGraphicFramePr>
          <p:nvPr/>
        </p:nvGraphicFramePr>
        <p:xfrm>
          <a:off x="479425" y="2784042"/>
          <a:ext cx="11233150" cy="3147998"/>
        </p:xfrm>
        <a:graphic>
          <a:graphicData uri="http://schemas.openxmlformats.org/drawingml/2006/table">
            <a:tbl>
              <a:tblPr/>
              <a:tblGrid>
                <a:gridCol w="4372123">
                  <a:extLst>
                    <a:ext uri="{9D8B030D-6E8A-4147-A177-3AD203B41FA5}">
                      <a16:colId xmlns:a16="http://schemas.microsoft.com/office/drawing/2014/main" val="2102268683"/>
                    </a:ext>
                  </a:extLst>
                </a:gridCol>
                <a:gridCol w="6861027">
                  <a:extLst>
                    <a:ext uri="{9D8B030D-6E8A-4147-A177-3AD203B41FA5}">
                      <a16:colId xmlns:a16="http://schemas.microsoft.com/office/drawing/2014/main" val="2884824288"/>
                    </a:ext>
                  </a:extLst>
                </a:gridCol>
              </a:tblGrid>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掲載を希望されるタイアップ広告商品</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1127601938"/>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dirty="0">
                          <a:solidFill>
                            <a:schemeClr val="bg1"/>
                          </a:solidFill>
                          <a:latin typeface="Meiryo" panose="020B0604030504040204" pitchFamily="34" charset="-128"/>
                          <a:ea typeface="Meiryo" panose="020B0604030504040204" pitchFamily="34" charset="-128"/>
                        </a:rPr>
                        <a:t>広告主</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4129829377"/>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対象商材</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3705213913"/>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参考</a:t>
                      </a:r>
                      <a:r>
                        <a:rPr kumimoji="1" lang="en" altLang="ja-JP" sz="1200" b="0" i="0" dirty="0">
                          <a:solidFill>
                            <a:schemeClr val="bg1"/>
                          </a:solidFill>
                          <a:latin typeface="Meiryo" panose="020B0604030504040204" pitchFamily="34" charset="-128"/>
                          <a:ea typeface="Meiryo" panose="020B0604030504040204" pitchFamily="34" charset="-128"/>
                        </a:rPr>
                        <a:t>URL</a:t>
                      </a:r>
                      <a:r>
                        <a:rPr kumimoji="1" lang="ja-JP" altLang="en" sz="1200" b="0" i="0">
                          <a:solidFill>
                            <a:schemeClr val="bg1"/>
                          </a:solidFill>
                          <a:latin typeface="Meiryo" panose="020B0604030504040204" pitchFamily="34" charset="-128"/>
                          <a:ea typeface="Meiryo" panose="020B0604030504040204" pitchFamily="34" charset="-128"/>
                        </a:rPr>
                        <a:t>（</a:t>
                      </a:r>
                      <a:r>
                        <a:rPr kumimoji="1" lang="ja-JP" altLang="en-US" sz="1200" b="0" i="0">
                          <a:solidFill>
                            <a:schemeClr val="bg1"/>
                          </a:solidFill>
                          <a:latin typeface="Meiryo" panose="020B0604030504040204" pitchFamily="34" charset="-128"/>
                          <a:ea typeface="Meiryo" panose="020B0604030504040204" pitchFamily="34" charset="-128"/>
                        </a:rPr>
                        <a:t>商品やキャンペーンのサイト）</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50269470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タイアップ実施の目的・</a:t>
                      </a:r>
                      <a:r>
                        <a:rPr kumimoji="1" lang="en" altLang="ja-JP" sz="1200" b="0" i="0" dirty="0">
                          <a:solidFill>
                            <a:schemeClr val="bg1"/>
                          </a:solidFill>
                          <a:latin typeface="Meiryo" panose="020B0604030504040204" pitchFamily="34" charset="-128"/>
                          <a:ea typeface="Meiryo" panose="020B0604030504040204" pitchFamily="34" charset="-128"/>
                        </a:rPr>
                        <a:t>KPI</a:t>
                      </a:r>
                      <a:endParaRPr kumimoji="1" lang="ja-JP" altLang="en-US" sz="1000" b="0" i="0">
                        <a:solidFill>
                          <a:schemeClr val="bg1"/>
                        </a:solidFill>
                        <a:latin typeface="Meiryo" panose="020B0604030504040204" pitchFamily="34" charset="-128"/>
                        <a:ea typeface="Meiryo" panose="020B0604030504040204" pitchFamily="34" charset="-128"/>
                      </a:endParaRP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676607046"/>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予算</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787020545"/>
                  </a:ext>
                </a:extLst>
              </a:tr>
              <a:tr h="44971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200" b="0" i="0">
                          <a:solidFill>
                            <a:schemeClr val="bg1"/>
                          </a:solidFill>
                          <a:latin typeface="Meiryo" panose="020B0604030504040204" pitchFamily="34" charset="-128"/>
                          <a:ea typeface="Meiryo" panose="020B0604030504040204" pitchFamily="34" charset="-128"/>
                        </a:rPr>
                        <a:t>掲載期間</a:t>
                      </a:r>
                    </a:p>
                  </a:txBody>
                  <a:tcPr marL="0" marR="0" marT="36000" marB="0" anchor="ctr">
                    <a:lnL w="12700" cmpd="sng">
                      <a:solidFill>
                        <a:srgbClr val="FFFFFF"/>
                      </a:solid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endParaRPr kumimoji="1" lang="ja-JP" altLang="en-US" sz="1400" b="0" i="0" dirty="0">
                        <a:solidFill>
                          <a:schemeClr val="accent3"/>
                        </a:solidFill>
                        <a:latin typeface="Meiryo" panose="020B0604030504040204" pitchFamily="34" charset="-128"/>
                        <a:ea typeface="Meiryo" panose="020B0604030504040204" pitchFamily="34" charset="-128"/>
                      </a:endParaRPr>
                    </a:p>
                  </a:txBody>
                  <a:tcPr marL="288000" marR="0" marT="36000" marB="0" anchor="ctr">
                    <a:lnL w="19050" cap="flat" cmpd="sng" algn="ctr">
                      <a:solidFill>
                        <a:srgbClr val="FFFFFF"/>
                      </a:solidFill>
                      <a:prstDash val="solid"/>
                      <a:round/>
                      <a:headEnd type="none" w="med" len="med"/>
                      <a:tailEnd type="none" w="med" len="med"/>
                    </a:lnL>
                    <a:lnR w="12700" cmpd="sng">
                      <a:solidFill>
                        <a:srgbClr val="FFFFFF"/>
                      </a:solidFill>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5F5F5"/>
                    </a:solidFill>
                  </a:tcPr>
                </a:tc>
                <a:extLst>
                  <a:ext uri="{0D108BD9-81ED-4DB2-BD59-A6C34878D82A}">
                    <a16:rowId xmlns:a16="http://schemas.microsoft.com/office/drawing/2014/main" val="2441025398"/>
                  </a:ext>
                </a:extLst>
              </a:tr>
            </a:tbl>
          </a:graphicData>
        </a:graphic>
      </p:graphicFrame>
      <p:sp>
        <p:nvSpPr>
          <p:cNvPr id="4" name="角丸四角形 10">
            <a:extLst>
              <a:ext uri="{FF2B5EF4-FFF2-40B4-BE49-F238E27FC236}">
                <a16:creationId xmlns:a16="http://schemas.microsoft.com/office/drawing/2014/main" id="{6C4093F1-33C1-FC80-9788-A4DD564DFB9D}"/>
              </a:ext>
            </a:extLst>
          </p:cNvPr>
          <p:cNvSpPr/>
          <p:nvPr/>
        </p:nvSpPr>
        <p:spPr>
          <a:xfrm>
            <a:off x="479425" y="2243806"/>
            <a:ext cx="11233150" cy="432000"/>
          </a:xfrm>
          <a:prstGeom prst="roundRect">
            <a:avLst>
              <a:gd name="adj" fmla="val 50000"/>
            </a:avLst>
          </a:prstGeom>
          <a:solidFill>
            <a:srgbClr val="F5F5F5"/>
          </a:solidFill>
          <a:ln w="9525" cap="flat" cmpd="sng" algn="ctr">
            <a:noFill/>
            <a:prstDash val="solid"/>
          </a:ln>
          <a:effectLst>
            <a:outerShdw dist="25400" dir="2700000" algn="tl" rotWithShape="0">
              <a:prstClr val="black">
                <a:alpha val="30000"/>
              </a:prstClr>
            </a:outerShdw>
          </a:effectLst>
        </p:spPr>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545454"/>
                </a:solidFill>
                <a:effectLst/>
                <a:uLnTx/>
                <a:uFillTx/>
                <a:latin typeface="Meiryo" panose="020B0604030504040204" pitchFamily="34" charset="-128"/>
              </a:rPr>
              <a:t>ご連絡いただきたい項目</a:t>
            </a:r>
            <a:endParaRPr kumimoji="0" lang="ja-JP" altLang="en-US" sz="1600" b="1" i="0" u="none" strike="noStrike" kern="0" cap="none" spc="0" normalizeH="0" baseline="0" noProof="0" dirty="0">
              <a:ln>
                <a:noFill/>
              </a:ln>
              <a:solidFill>
                <a:srgbClr val="545454"/>
              </a:solidFill>
              <a:effectLst/>
              <a:uLnTx/>
              <a:uFillTx/>
              <a:latin typeface="Meiryo" panose="020B0604030504040204" pitchFamily="34" charset="-128"/>
            </a:endParaRPr>
          </a:p>
        </p:txBody>
      </p:sp>
    </p:spTree>
    <p:extLst>
      <p:ext uri="{BB962C8B-B14F-4D97-AF65-F5344CB8AC3E}">
        <p14:creationId xmlns:p14="http://schemas.microsoft.com/office/powerpoint/2010/main" val="13606159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プレースホルダー 4" descr="アイコン&#10;&#10;自動的に生成された説明">
            <a:extLst>
              <a:ext uri="{FF2B5EF4-FFF2-40B4-BE49-F238E27FC236}">
                <a16:creationId xmlns:a16="http://schemas.microsoft.com/office/drawing/2014/main" id="{EDA060B6-CF90-0184-D7D7-DBA45CBF3C7C}"/>
              </a:ext>
            </a:extLst>
          </p:cNvPr>
          <p:cNvPicPr>
            <a:picLocks noGrp="1" noChangeAspect="1"/>
          </p:cNvPicPr>
          <p:nvPr>
            <p:ph type="pic" sz="quarter" idx="15"/>
          </p:nvPr>
        </p:nvPicPr>
        <p:blipFill>
          <a:blip r:embed="rId2" cstate="screen">
            <a:extLst>
              <a:ext uri="{28A0092B-C50C-407E-A947-70E740481C1C}">
                <a14:useLocalDpi xmlns:a14="http://schemas.microsoft.com/office/drawing/2010/main"/>
              </a:ext>
            </a:extLst>
          </a:blip>
          <a:srcRect t="3900" b="3900"/>
          <a:stretch/>
        </p:blipFill>
        <p:spPr>
          <a:xfrm>
            <a:off x="5350244" y="3019035"/>
            <a:ext cx="1586282" cy="1464484"/>
          </a:xfrm>
        </p:spPr>
      </p:pic>
      <p:sp>
        <p:nvSpPr>
          <p:cNvPr id="7" name="テキスト プレースホルダー 2">
            <a:extLst>
              <a:ext uri="{FF2B5EF4-FFF2-40B4-BE49-F238E27FC236}">
                <a16:creationId xmlns:a16="http://schemas.microsoft.com/office/drawing/2014/main" id="{D9C6A59B-E41B-78F2-7F1E-DB164DBE4053}"/>
              </a:ext>
            </a:extLst>
          </p:cNvPr>
          <p:cNvSpPr>
            <a:spLocks noGrp="1"/>
          </p:cNvSpPr>
          <p:nvPr>
            <p:ph type="body" sz="quarter" idx="19"/>
          </p:nvPr>
        </p:nvSpPr>
        <p:spPr>
          <a:xfrm>
            <a:off x="3361670" y="4950779"/>
            <a:ext cx="5943600" cy="543702"/>
          </a:xfrm>
        </p:spPr>
        <p:txBody>
          <a:bodyPr/>
          <a:lstStyle/>
          <a:p>
            <a:r>
              <a:rPr lang="ja-JP" altLang="en-US" dirty="0"/>
              <a:t>概要</a:t>
            </a:r>
            <a:endParaRPr kumimoji="1" lang="ja-JP" altLang="en-US" dirty="0"/>
          </a:p>
        </p:txBody>
      </p:sp>
      <p:pic>
        <p:nvPicPr>
          <p:cNvPr id="8" name="図プレースホルダー 10" descr="アイコン&#10;&#10;自動的に生成された説明">
            <a:extLst>
              <a:ext uri="{FF2B5EF4-FFF2-40B4-BE49-F238E27FC236}">
                <a16:creationId xmlns:a16="http://schemas.microsoft.com/office/drawing/2014/main" id="{EA4067EF-06AC-C973-E838-74971C179ACE}"/>
              </a:ext>
            </a:extLst>
          </p:cNvPr>
          <p:cNvPicPr>
            <a:picLocks noChangeAspect="1"/>
          </p:cNvPicPr>
          <p:nvPr/>
        </p:nvPicPr>
        <p:blipFill>
          <a:blip r:embed="rId3" cstate="screen">
            <a:duotone>
              <a:schemeClr val="accent1">
                <a:shade val="45000"/>
                <a:satMod val="135000"/>
              </a:schemeClr>
              <a:prstClr val="white"/>
            </a:duotone>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a:ext>
            </a:extLst>
          </a:blip>
          <a:srcRect t="3900" b="3900"/>
          <a:stretch/>
        </p:blipFill>
        <p:spPr>
          <a:xfrm>
            <a:off x="5502644" y="3171435"/>
            <a:ext cx="1586282" cy="1464484"/>
          </a:xfrm>
          <a:prstGeom prst="rect">
            <a:avLst/>
          </a:prstGeom>
          <a:solidFill>
            <a:srgbClr val="FFFFFF"/>
          </a:solidFill>
        </p:spPr>
      </p:pic>
      <p:sp>
        <p:nvSpPr>
          <p:cNvPr id="11" name="テキスト プレースホルダー 5">
            <a:extLst>
              <a:ext uri="{FF2B5EF4-FFF2-40B4-BE49-F238E27FC236}">
                <a16:creationId xmlns:a16="http://schemas.microsoft.com/office/drawing/2014/main" id="{BEC3515D-3818-FBC3-D6C0-C7B5B2FC7751}"/>
              </a:ext>
            </a:extLst>
          </p:cNvPr>
          <p:cNvSpPr txBox="1">
            <a:spLocks/>
          </p:cNvSpPr>
          <p:nvPr/>
        </p:nvSpPr>
        <p:spPr>
          <a:xfrm>
            <a:off x="5589739" y="1329160"/>
            <a:ext cx="1450346" cy="1057321"/>
          </a:xfrm>
          <a:prstGeom prst="rect">
            <a:avLst/>
          </a:prstGeom>
        </p:spPr>
        <p:txBody>
          <a:bodyPr>
            <a:noAutofit/>
          </a:bodyPr>
          <a:lstStyle>
            <a:lvl1pPr marL="0" indent="0" algn="l" rtl="0" eaLnBrk="0" fontAlgn="base" hangingPunct="0">
              <a:lnSpc>
                <a:spcPct val="90000"/>
              </a:lnSpc>
              <a:spcBef>
                <a:spcPts val="1000"/>
              </a:spcBef>
              <a:spcAft>
                <a:spcPct val="0"/>
              </a:spcAft>
              <a:buFont typeface="Arial" panose="020B0604020202020204" pitchFamily="34" charset="0"/>
              <a:buNone/>
              <a:defRPr kumimoji="1" sz="6600" b="1" i="0" kern="1200">
                <a:solidFill>
                  <a:srgbClr val="00003E"/>
                </a:solidFill>
                <a:latin typeface="+mj-ea"/>
                <a:ea typeface="+mj-ea"/>
                <a:cs typeface="Segoe UI" panose="020B0502040204020203"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altLang="ja-JP" dirty="0"/>
              <a:t>01</a:t>
            </a:r>
            <a:endParaRPr lang="ja-JP" altLang="en-US" dirty="0"/>
          </a:p>
        </p:txBody>
      </p:sp>
    </p:spTree>
    <p:extLst>
      <p:ext uri="{BB962C8B-B14F-4D97-AF65-F5344CB8AC3E}">
        <p14:creationId xmlns:p14="http://schemas.microsoft.com/office/powerpoint/2010/main" val="2376920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サストモ</a:t>
            </a:r>
          </a:p>
        </p:txBody>
      </p:sp>
      <p:pic>
        <p:nvPicPr>
          <p:cNvPr id="3" name="図 2">
            <a:extLst>
              <a:ext uri="{FF2B5EF4-FFF2-40B4-BE49-F238E27FC236}">
                <a16:creationId xmlns:a16="http://schemas.microsoft.com/office/drawing/2014/main" id="{0BE1BBAF-3D09-A5D1-C23C-4288744B38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8016" y="2118485"/>
            <a:ext cx="1363007" cy="1384815"/>
          </a:xfrm>
          <a:prstGeom prst="rect">
            <a:avLst/>
          </a:prstGeom>
        </p:spPr>
      </p:pic>
      <p:sp>
        <p:nvSpPr>
          <p:cNvPr id="21" name="テキスト プレースホルダー 3">
            <a:extLst>
              <a:ext uri="{FF2B5EF4-FFF2-40B4-BE49-F238E27FC236}">
                <a16:creationId xmlns:a16="http://schemas.microsoft.com/office/drawing/2014/main" id="{07ED0A4B-1FF6-B517-2CC3-20D857353F4C}"/>
              </a:ext>
            </a:extLst>
          </p:cNvPr>
          <p:cNvSpPr txBox="1">
            <a:spLocks/>
          </p:cNvSpPr>
          <p:nvPr/>
        </p:nvSpPr>
        <p:spPr>
          <a:xfrm>
            <a:off x="300026" y="3930344"/>
            <a:ext cx="3072409" cy="364917"/>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eaLnBrk="1" fontAlgn="auto" hangingPunct="1">
              <a:spcAft>
                <a:spcPts val="0"/>
              </a:spcAft>
              <a:buNone/>
              <a:defRPr/>
            </a:pPr>
            <a:r>
              <a:rPr lang="ja-JP" altLang="en-US" sz="1800">
                <a:latin typeface="Meiryo" panose="020B0604030504040204" pitchFamily="34" charset="-128"/>
                <a:ea typeface="Meiryo" panose="020B0604030504040204" pitchFamily="34" charset="-128"/>
              </a:rPr>
              <a:t>知る、つながる、はじまる</a:t>
            </a:r>
            <a:endParaRPr lang="en-US" altLang="ja-JP" sz="1800" dirty="0">
              <a:latin typeface="Meiryo" panose="020B0604030504040204" pitchFamily="34" charset="-128"/>
              <a:ea typeface="Meiryo" panose="020B0604030504040204" pitchFamily="34" charset="-128"/>
            </a:endParaRPr>
          </a:p>
          <a:p>
            <a:pPr marL="0" indent="0" eaLnBrk="1" fontAlgn="auto" hangingPunct="1">
              <a:spcAft>
                <a:spcPts val="0"/>
              </a:spcAft>
              <a:buNone/>
              <a:defRPr/>
            </a:pPr>
            <a:endParaRPr lang="en-US" altLang="ja-JP" sz="1800" dirty="0">
              <a:latin typeface="Meiryo" panose="020B0604030504040204" pitchFamily="34" charset="-128"/>
              <a:ea typeface="Meiryo" panose="020B0604030504040204" pitchFamily="34" charset="-128"/>
            </a:endParaRPr>
          </a:p>
          <a:p>
            <a:pPr marL="0" indent="0" eaLnBrk="1" fontAlgn="auto" hangingPunct="1">
              <a:spcAft>
                <a:spcPts val="0"/>
              </a:spcAft>
              <a:buNone/>
              <a:defRPr/>
            </a:pPr>
            <a:endParaRPr lang="en-US" altLang="ja-JP" sz="1800" dirty="0">
              <a:latin typeface="Meiryo" panose="020B0604030504040204" pitchFamily="34" charset="-128"/>
              <a:ea typeface="Meiryo" panose="020B0604030504040204" pitchFamily="34" charset="-128"/>
            </a:endParaRPr>
          </a:p>
        </p:txBody>
      </p:sp>
      <p:sp>
        <p:nvSpPr>
          <p:cNvPr id="23" name="テキスト ボックス 22">
            <a:extLst>
              <a:ext uri="{FF2B5EF4-FFF2-40B4-BE49-F238E27FC236}">
                <a16:creationId xmlns:a16="http://schemas.microsoft.com/office/drawing/2014/main" id="{3696A489-C48B-B348-A028-99823E3E4CDE}"/>
              </a:ext>
            </a:extLst>
          </p:cNvPr>
          <p:cNvSpPr txBox="1"/>
          <p:nvPr/>
        </p:nvSpPr>
        <p:spPr>
          <a:xfrm>
            <a:off x="4157412" y="6100677"/>
            <a:ext cx="2871753" cy="307777"/>
          </a:xfrm>
          <a:prstGeom prst="rect">
            <a:avLst/>
          </a:prstGeom>
          <a:noFill/>
        </p:spPr>
        <p:txBody>
          <a:bodyPr wrap="square">
            <a:spAutoFit/>
          </a:bodyPr>
          <a:lstStyle/>
          <a:p>
            <a:r>
              <a:rPr lang="ja-JP" altLang="en-US" sz="1400"/>
              <a:t>https://sdgs.yahoo.co.jp/</a:t>
            </a:r>
          </a:p>
        </p:txBody>
      </p:sp>
      <p:grpSp>
        <p:nvGrpSpPr>
          <p:cNvPr id="9" name="グループ化 8">
            <a:extLst>
              <a:ext uri="{FF2B5EF4-FFF2-40B4-BE49-F238E27FC236}">
                <a16:creationId xmlns:a16="http://schemas.microsoft.com/office/drawing/2014/main" id="{55E02CDE-78E9-3ECC-39E7-143D15F2AAF5}"/>
              </a:ext>
            </a:extLst>
          </p:cNvPr>
          <p:cNvGrpSpPr/>
          <p:nvPr/>
        </p:nvGrpSpPr>
        <p:grpSpPr>
          <a:xfrm>
            <a:off x="4091827" y="1725000"/>
            <a:ext cx="2058789" cy="4364839"/>
            <a:chOff x="3791383" y="1636692"/>
            <a:chExt cx="2058789" cy="4364839"/>
          </a:xfrm>
        </p:grpSpPr>
        <p:pic>
          <p:nvPicPr>
            <p:cNvPr id="16" name="그림 3">
              <a:extLst>
                <a:ext uri="{FF2B5EF4-FFF2-40B4-BE49-F238E27FC236}">
                  <a16:creationId xmlns:a16="http://schemas.microsoft.com/office/drawing/2014/main" id="{E0CC9C81-E1DE-BF3A-BA6E-BBC139989614}"/>
                </a:ext>
              </a:extLst>
            </p:cNvPr>
            <p:cNvPicPr>
              <a:picLocks noChangeAspect="1"/>
            </p:cNvPicPr>
            <p:nvPr/>
          </p:nvPicPr>
          <p:blipFill>
            <a:blip r:embed="rId3"/>
            <a:stretch>
              <a:fillRect/>
            </a:stretch>
          </p:blipFill>
          <p:spPr>
            <a:xfrm>
              <a:off x="3791383" y="1636692"/>
              <a:ext cx="2058789" cy="4364839"/>
            </a:xfrm>
            <a:prstGeom prst="rect">
              <a:avLst/>
            </a:prstGeom>
          </p:spPr>
        </p:pic>
        <p:pic>
          <p:nvPicPr>
            <p:cNvPr id="5" name="図 4">
              <a:extLst>
                <a:ext uri="{FF2B5EF4-FFF2-40B4-BE49-F238E27FC236}">
                  <a16:creationId xmlns:a16="http://schemas.microsoft.com/office/drawing/2014/main" id="{34A8F446-CFC9-B467-0B6D-E5F005BBF2E9}"/>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888514" y="3723099"/>
              <a:ext cx="1820500" cy="1390928"/>
            </a:xfrm>
            <a:prstGeom prst="rect">
              <a:avLst/>
            </a:prstGeom>
          </p:spPr>
        </p:pic>
        <p:pic>
          <p:nvPicPr>
            <p:cNvPr id="7" name="図 6">
              <a:extLst>
                <a:ext uri="{FF2B5EF4-FFF2-40B4-BE49-F238E27FC236}">
                  <a16:creationId xmlns:a16="http://schemas.microsoft.com/office/drawing/2014/main" id="{056110D2-71D1-A9CE-D54D-A9432BEB9A32}"/>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890602" y="1849466"/>
              <a:ext cx="1820500" cy="496308"/>
            </a:xfrm>
            <a:prstGeom prst="rect">
              <a:avLst/>
            </a:prstGeom>
          </p:spPr>
        </p:pic>
        <p:pic>
          <p:nvPicPr>
            <p:cNvPr id="8" name="図 7">
              <a:extLst>
                <a:ext uri="{FF2B5EF4-FFF2-40B4-BE49-F238E27FC236}">
                  <a16:creationId xmlns:a16="http://schemas.microsoft.com/office/drawing/2014/main" id="{96250285-5881-ABCF-8D93-E32A913204D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875988" y="4119539"/>
              <a:ext cx="1833026" cy="1526479"/>
            </a:xfrm>
            <a:prstGeom prst="rect">
              <a:avLst/>
            </a:prstGeom>
          </p:spPr>
        </p:pic>
      </p:grpSp>
      <p:grpSp>
        <p:nvGrpSpPr>
          <p:cNvPr id="26" name="グループ化 25">
            <a:extLst>
              <a:ext uri="{FF2B5EF4-FFF2-40B4-BE49-F238E27FC236}">
                <a16:creationId xmlns:a16="http://schemas.microsoft.com/office/drawing/2014/main" id="{CD7F73E2-E9FD-740C-D741-9FFABF77EEF3}"/>
              </a:ext>
            </a:extLst>
          </p:cNvPr>
          <p:cNvGrpSpPr/>
          <p:nvPr/>
        </p:nvGrpSpPr>
        <p:grpSpPr>
          <a:xfrm>
            <a:off x="7857465" y="1720175"/>
            <a:ext cx="2058789" cy="4364839"/>
            <a:chOff x="7370853" y="1652149"/>
            <a:chExt cx="2058789" cy="4364839"/>
          </a:xfrm>
        </p:grpSpPr>
        <p:pic>
          <p:nvPicPr>
            <p:cNvPr id="12" name="그림 3">
              <a:extLst>
                <a:ext uri="{FF2B5EF4-FFF2-40B4-BE49-F238E27FC236}">
                  <a16:creationId xmlns:a16="http://schemas.microsoft.com/office/drawing/2014/main" id="{E1863508-18E2-6B38-2A2B-DCD1FC4F2690}"/>
                </a:ext>
              </a:extLst>
            </p:cNvPr>
            <p:cNvPicPr>
              <a:picLocks noChangeAspect="1"/>
            </p:cNvPicPr>
            <p:nvPr/>
          </p:nvPicPr>
          <p:blipFill>
            <a:blip r:embed="rId3"/>
            <a:stretch>
              <a:fillRect/>
            </a:stretch>
          </p:blipFill>
          <p:spPr>
            <a:xfrm>
              <a:off x="7370853" y="1652149"/>
              <a:ext cx="2058789" cy="4364839"/>
            </a:xfrm>
            <a:prstGeom prst="rect">
              <a:avLst/>
            </a:prstGeom>
          </p:spPr>
        </p:pic>
        <p:pic>
          <p:nvPicPr>
            <p:cNvPr id="10" name="図 9">
              <a:extLst>
                <a:ext uri="{FF2B5EF4-FFF2-40B4-BE49-F238E27FC236}">
                  <a16:creationId xmlns:a16="http://schemas.microsoft.com/office/drawing/2014/main" id="{6ED17883-7430-A158-4FB2-75E19BFF93A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468323" y="1972924"/>
              <a:ext cx="1863847" cy="3702162"/>
            </a:xfrm>
            <a:prstGeom prst="rect">
              <a:avLst/>
            </a:prstGeom>
          </p:spPr>
        </p:pic>
        <p:sp>
          <p:nvSpPr>
            <p:cNvPr id="25" name="正方形/長方形 24">
              <a:extLst>
                <a:ext uri="{FF2B5EF4-FFF2-40B4-BE49-F238E27FC236}">
                  <a16:creationId xmlns:a16="http://schemas.microsoft.com/office/drawing/2014/main" id="{B8E96665-96AC-BD22-FD4E-3B4AC5F43B08}"/>
                </a:ext>
              </a:extLst>
            </p:cNvPr>
            <p:cNvSpPr/>
            <p:nvPr/>
          </p:nvSpPr>
          <p:spPr>
            <a:xfrm>
              <a:off x="7615825" y="1997976"/>
              <a:ext cx="250520" cy="18155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7" name="テキスト ボックス 26">
            <a:extLst>
              <a:ext uri="{FF2B5EF4-FFF2-40B4-BE49-F238E27FC236}">
                <a16:creationId xmlns:a16="http://schemas.microsoft.com/office/drawing/2014/main" id="{AA1C9A56-5574-99DC-A56F-B70A5D6346F9}"/>
              </a:ext>
            </a:extLst>
          </p:cNvPr>
          <p:cNvSpPr txBox="1"/>
          <p:nvPr/>
        </p:nvSpPr>
        <p:spPr>
          <a:xfrm>
            <a:off x="4286964" y="1264392"/>
            <a:ext cx="1569660" cy="369332"/>
          </a:xfrm>
          <a:prstGeom prst="rect">
            <a:avLst/>
          </a:prstGeom>
          <a:noFill/>
        </p:spPr>
        <p:txBody>
          <a:bodyPr wrap="none" rtlCol="0">
            <a:spAutoFit/>
          </a:bodyPr>
          <a:lstStyle/>
          <a:p>
            <a:r>
              <a:rPr lang="ja-JP" altLang="en-US"/>
              <a:t>ウェブサイト</a:t>
            </a:r>
            <a:endParaRPr kumimoji="1" lang="ja-JP" altLang="en-US"/>
          </a:p>
        </p:txBody>
      </p:sp>
      <p:sp>
        <p:nvSpPr>
          <p:cNvPr id="28" name="テキスト ボックス 27">
            <a:extLst>
              <a:ext uri="{FF2B5EF4-FFF2-40B4-BE49-F238E27FC236}">
                <a16:creationId xmlns:a16="http://schemas.microsoft.com/office/drawing/2014/main" id="{4A70416D-4C23-F8E8-A19D-FCE14DA54280}"/>
              </a:ext>
            </a:extLst>
          </p:cNvPr>
          <p:cNvSpPr txBox="1"/>
          <p:nvPr/>
        </p:nvSpPr>
        <p:spPr>
          <a:xfrm>
            <a:off x="7728794" y="1259568"/>
            <a:ext cx="2217274" cy="369332"/>
          </a:xfrm>
          <a:prstGeom prst="rect">
            <a:avLst/>
          </a:prstGeom>
          <a:noFill/>
        </p:spPr>
        <p:txBody>
          <a:bodyPr wrap="none" rtlCol="0">
            <a:spAutoFit/>
          </a:bodyPr>
          <a:lstStyle/>
          <a:p>
            <a:r>
              <a:rPr lang="en-US" altLang="ja-JP" dirty="0"/>
              <a:t>LINE</a:t>
            </a:r>
            <a:r>
              <a:rPr lang="ja-JP" altLang="en-US"/>
              <a:t>公式アカウント</a:t>
            </a:r>
            <a:endParaRPr kumimoji="1" lang="ja-JP" altLang="en-US"/>
          </a:p>
        </p:txBody>
      </p:sp>
      <p:sp>
        <p:nvSpPr>
          <p:cNvPr id="29" name="円/楕円 28">
            <a:extLst>
              <a:ext uri="{FF2B5EF4-FFF2-40B4-BE49-F238E27FC236}">
                <a16:creationId xmlns:a16="http://schemas.microsoft.com/office/drawing/2014/main" id="{655E4116-F409-74F4-3723-EA40B14FCF9D}"/>
              </a:ext>
            </a:extLst>
          </p:cNvPr>
          <p:cNvSpPr/>
          <p:nvPr/>
        </p:nvSpPr>
        <p:spPr>
          <a:xfrm>
            <a:off x="9896104" y="1342552"/>
            <a:ext cx="1565754" cy="1396795"/>
          </a:xfrm>
          <a:prstGeom prst="ellipse">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友だち数</a:t>
            </a:r>
            <a:endParaRPr kumimoji="1" lang="en-US" altLang="ja-JP" dirty="0"/>
          </a:p>
          <a:p>
            <a:pPr algn="ctr"/>
            <a:r>
              <a:rPr lang="en-US" altLang="ja-JP" dirty="0"/>
              <a:t>539</a:t>
            </a:r>
            <a:r>
              <a:rPr lang="ja-JP" altLang="en-US"/>
              <a:t>万人</a:t>
            </a:r>
            <a:endParaRPr lang="en-US" altLang="ja-JP" dirty="0"/>
          </a:p>
          <a:p>
            <a:pPr algn="ctr"/>
            <a:r>
              <a:rPr kumimoji="1" lang="ja-JP" altLang="en-US" sz="800"/>
              <a:t>（</a:t>
            </a:r>
            <a:r>
              <a:rPr kumimoji="1" lang="en-US" altLang="ja-JP" sz="800" dirty="0"/>
              <a:t>2054</a:t>
            </a:r>
            <a:r>
              <a:rPr kumimoji="1" lang="ja-JP" altLang="en-US" sz="800"/>
              <a:t>年</a:t>
            </a:r>
            <a:r>
              <a:rPr lang="en-US" altLang="ja-JP" sz="800" dirty="0"/>
              <a:t>6</a:t>
            </a:r>
            <a:r>
              <a:rPr kumimoji="1" lang="ja-JP" altLang="en-US" sz="800"/>
              <a:t>月現在</a:t>
            </a:r>
            <a:r>
              <a:rPr kumimoji="1" lang="en-US" altLang="ja-JP" sz="800" dirty="0"/>
              <a:t>)</a:t>
            </a:r>
            <a:endParaRPr kumimoji="1" lang="ja-JP" altLang="en-US" sz="800"/>
          </a:p>
        </p:txBody>
      </p:sp>
      <p:sp>
        <p:nvSpPr>
          <p:cNvPr id="30" name="テキスト ボックス 29">
            <a:extLst>
              <a:ext uri="{FF2B5EF4-FFF2-40B4-BE49-F238E27FC236}">
                <a16:creationId xmlns:a16="http://schemas.microsoft.com/office/drawing/2014/main" id="{1B33ADF8-14C6-5556-3EBF-FF28710EDB69}"/>
              </a:ext>
            </a:extLst>
          </p:cNvPr>
          <p:cNvSpPr txBox="1"/>
          <p:nvPr/>
        </p:nvSpPr>
        <p:spPr>
          <a:xfrm>
            <a:off x="328012" y="4474339"/>
            <a:ext cx="3044423" cy="1415772"/>
          </a:xfrm>
          <a:prstGeom prst="rect">
            <a:avLst/>
          </a:prstGeom>
          <a:noFill/>
        </p:spPr>
        <p:txBody>
          <a:bodyPr wrap="none" rtlCol="0">
            <a:spAutoFit/>
          </a:bodyPr>
          <a:lstStyle/>
          <a:p>
            <a:r>
              <a:rPr kumimoji="1" lang="ja-JP" altLang="en-US" sz="1200">
                <a:latin typeface="Meiryo" panose="020B0604030504040204" pitchFamily="34" charset="-128"/>
                <a:ea typeface="Meiryo" panose="020B0604030504040204" pitchFamily="34" charset="-128"/>
              </a:rPr>
              <a:t>サストモは、</a:t>
            </a:r>
            <a:endParaRPr kumimoji="1" lang="en-US" altLang="ja-JP" sz="1200" dirty="0">
              <a:latin typeface="Meiryo" panose="020B0604030504040204" pitchFamily="34" charset="-128"/>
              <a:ea typeface="Meiryo" panose="020B0604030504040204" pitchFamily="34" charset="-128"/>
            </a:endParaRPr>
          </a:p>
          <a:p>
            <a:r>
              <a:rPr kumimoji="1" lang="ja-JP" altLang="en-US" sz="1200" b="1">
                <a:latin typeface="Meiryo" panose="020B0604030504040204" pitchFamily="34" charset="-128"/>
                <a:ea typeface="Meiryo" panose="020B0604030504040204" pitchFamily="34" charset="-128"/>
              </a:rPr>
              <a:t>ウェブサイト</a:t>
            </a:r>
            <a:r>
              <a:rPr kumimoji="1" lang="ja-JP" altLang="en-US" sz="1200">
                <a:latin typeface="Meiryo" panose="020B0604030504040204" pitchFamily="34" charset="-128"/>
                <a:ea typeface="Meiryo" panose="020B0604030504040204" pitchFamily="34" charset="-128"/>
              </a:rPr>
              <a:t>で多様なサステナビリティ</a:t>
            </a:r>
            <a:endParaRPr kumimoji="1" lang="en-US" altLang="ja-JP" sz="1200" dirty="0">
              <a:latin typeface="Meiryo" panose="020B0604030504040204" pitchFamily="34" charset="-128"/>
              <a:ea typeface="Meiryo" panose="020B0604030504040204" pitchFamily="34" charset="-128"/>
            </a:endParaRPr>
          </a:p>
          <a:p>
            <a:r>
              <a:rPr kumimoji="1" lang="ja-JP" altLang="en-US" sz="1200">
                <a:latin typeface="Meiryo" panose="020B0604030504040204" pitchFamily="34" charset="-128"/>
                <a:ea typeface="Meiryo" panose="020B0604030504040204" pitchFamily="34" charset="-128"/>
              </a:rPr>
              <a:t>情報を発信し、</a:t>
            </a:r>
            <a:endParaRPr kumimoji="1" lang="en-US" altLang="ja-JP" sz="1200" dirty="0">
              <a:latin typeface="Meiryo" panose="020B0604030504040204" pitchFamily="34" charset="-128"/>
              <a:ea typeface="Meiryo" panose="020B0604030504040204" pitchFamily="34" charset="-128"/>
            </a:endParaRPr>
          </a:p>
          <a:p>
            <a:r>
              <a:rPr lang="en-US" altLang="ja-JP" sz="1200" b="1" dirty="0">
                <a:latin typeface="Meiryo" panose="020B0604030504040204" pitchFamily="34" charset="-128"/>
                <a:ea typeface="Meiryo" panose="020B0604030504040204" pitchFamily="34" charset="-128"/>
              </a:rPr>
              <a:t>LINE</a:t>
            </a:r>
            <a:r>
              <a:rPr lang="ja-JP" altLang="en-US" sz="1200" b="1">
                <a:latin typeface="Meiryo" panose="020B0604030504040204" pitchFamily="34" charset="-128"/>
                <a:ea typeface="Meiryo" panose="020B0604030504040204" pitchFamily="34" charset="-128"/>
              </a:rPr>
              <a:t>公式アカウント</a:t>
            </a:r>
            <a:r>
              <a:rPr lang="ja-JP" altLang="en-US" sz="1200">
                <a:latin typeface="Meiryo" panose="020B0604030504040204" pitchFamily="34" charset="-128"/>
                <a:ea typeface="Meiryo" panose="020B0604030504040204" pitchFamily="34" charset="-128"/>
              </a:rPr>
              <a:t>を通じてユーザーの</a:t>
            </a:r>
            <a:endParaRPr lang="en-US" altLang="ja-JP" sz="1200" dirty="0">
              <a:latin typeface="Meiryo" panose="020B0604030504040204" pitchFamily="34" charset="-128"/>
              <a:ea typeface="Meiryo" panose="020B0604030504040204" pitchFamily="34" charset="-128"/>
            </a:endParaRPr>
          </a:p>
          <a:p>
            <a:r>
              <a:rPr kumimoji="1" lang="ja-JP" altLang="en-US" sz="1200">
                <a:latin typeface="Meiryo" panose="020B0604030504040204" pitchFamily="34" charset="-128"/>
                <a:ea typeface="Meiryo" panose="020B0604030504040204" pitchFamily="34" charset="-128"/>
              </a:rPr>
              <a:t>実践をサポートする、</a:t>
            </a:r>
            <a:endParaRPr kumimoji="1" lang="en-US" altLang="ja-JP" sz="1200" dirty="0">
              <a:latin typeface="Meiryo" panose="020B0604030504040204" pitchFamily="34" charset="-128"/>
              <a:ea typeface="Meiryo" panose="020B0604030504040204" pitchFamily="34" charset="-128"/>
            </a:endParaRPr>
          </a:p>
          <a:p>
            <a:r>
              <a:rPr kumimoji="1" lang="ja-JP" altLang="en-US" sz="1200">
                <a:latin typeface="Meiryo" panose="020B0604030504040204" pitchFamily="34" charset="-128"/>
                <a:ea typeface="Meiryo" panose="020B0604030504040204" pitchFamily="34" charset="-128"/>
              </a:rPr>
              <a:t>二つのアプローチで活動してます</a:t>
            </a:r>
            <a:endParaRPr kumimoji="1" lang="en-US" altLang="ja-JP" sz="1200" dirty="0">
              <a:latin typeface="Meiryo" panose="020B0604030504040204" pitchFamily="34" charset="-128"/>
              <a:ea typeface="Meiryo" panose="020B0604030504040204" pitchFamily="34" charset="-128"/>
            </a:endParaRPr>
          </a:p>
          <a:p>
            <a:endParaRPr kumimoji="1" lang="en-US" altLang="ja-JP" sz="1400" dirty="0"/>
          </a:p>
        </p:txBody>
      </p:sp>
      <p:sp>
        <p:nvSpPr>
          <p:cNvPr id="11" name="円/楕円 10">
            <a:extLst>
              <a:ext uri="{FF2B5EF4-FFF2-40B4-BE49-F238E27FC236}">
                <a16:creationId xmlns:a16="http://schemas.microsoft.com/office/drawing/2014/main" id="{766D2ED8-6223-C484-78BE-C93E13339F9C}"/>
              </a:ext>
            </a:extLst>
          </p:cNvPr>
          <p:cNvSpPr/>
          <p:nvPr/>
        </p:nvSpPr>
        <p:spPr>
          <a:xfrm>
            <a:off x="6106589" y="1414097"/>
            <a:ext cx="1565754" cy="1396795"/>
          </a:xfrm>
          <a:prstGeom prst="ellipse">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2018</a:t>
            </a:r>
            <a:r>
              <a:rPr lang="ja-JP" altLang="en-US"/>
              <a:t>年</a:t>
            </a:r>
            <a:endParaRPr lang="en-US" altLang="ja-JP" dirty="0"/>
          </a:p>
          <a:p>
            <a:pPr algn="ctr"/>
            <a:r>
              <a:rPr lang="ja-JP" altLang="en-US" sz="800"/>
              <a:t>海の豊かさを守る</a:t>
            </a:r>
            <a:endParaRPr lang="en-US" altLang="ja-JP" sz="800" dirty="0"/>
          </a:p>
          <a:p>
            <a:pPr algn="ctr"/>
            <a:r>
              <a:rPr kumimoji="1" lang="en-US" altLang="ja-JP" sz="800" dirty="0"/>
              <a:t>GYOPPY</a:t>
            </a:r>
            <a:r>
              <a:rPr lang="ja-JP" altLang="en-US" sz="800"/>
              <a:t>リリース、</a:t>
            </a:r>
            <a:endParaRPr lang="en-US" altLang="ja-JP" sz="800" dirty="0"/>
          </a:p>
          <a:p>
            <a:pPr algn="ctr"/>
            <a:r>
              <a:rPr lang="en-US" altLang="ja-JP" sz="800" dirty="0" err="1"/>
              <a:t>Yahoo!JAPAN</a:t>
            </a:r>
            <a:r>
              <a:rPr lang="en-US" altLang="ja-JP" sz="800" dirty="0"/>
              <a:t> SDGs</a:t>
            </a:r>
            <a:r>
              <a:rPr lang="ja-JP" altLang="en-US" sz="800"/>
              <a:t>を経て</a:t>
            </a:r>
            <a:r>
              <a:rPr lang="en-US" altLang="ja-JP" sz="800" dirty="0"/>
              <a:t>2024</a:t>
            </a:r>
            <a:r>
              <a:rPr lang="ja-JP" altLang="en-US" sz="800"/>
              <a:t>年サービス名をサストモに</a:t>
            </a:r>
            <a:endParaRPr lang="en-US" altLang="ja-JP" sz="800" dirty="0"/>
          </a:p>
        </p:txBody>
      </p:sp>
      <p:pic>
        <p:nvPicPr>
          <p:cNvPr id="6" name="図 5">
            <a:extLst>
              <a:ext uri="{FF2B5EF4-FFF2-40B4-BE49-F238E27FC236}">
                <a16:creationId xmlns:a16="http://schemas.microsoft.com/office/drawing/2014/main" id="{2D9A54AB-EBCC-DE1E-91D8-01BDE42379E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187558" y="2382314"/>
            <a:ext cx="1820499" cy="1465116"/>
          </a:xfrm>
          <a:prstGeom prst="rect">
            <a:avLst/>
          </a:prstGeom>
        </p:spPr>
      </p:pic>
    </p:spTree>
    <p:extLst>
      <p:ext uri="{BB962C8B-B14F-4D97-AF65-F5344CB8AC3E}">
        <p14:creationId xmlns:p14="http://schemas.microsoft.com/office/powerpoint/2010/main" val="70138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サストモ</a:t>
            </a:r>
            <a:r>
              <a:rPr lang="en-US" altLang="ja-JP" dirty="0">
                <a:latin typeface="メイリオ" panose="020B0604030504040204" pitchFamily="34" charset="-128"/>
                <a:ea typeface="メイリオ" panose="020B0604030504040204" pitchFamily="34" charset="-128"/>
              </a:rPr>
              <a:t> </a:t>
            </a:r>
            <a:r>
              <a:rPr lang="ja-JP" altLang="en-US">
                <a:latin typeface="メイリオ" panose="020B0604030504040204" pitchFamily="34" charset="-128"/>
                <a:ea typeface="メイリオ" panose="020B0604030504040204" pitchFamily="34" charset="-128"/>
              </a:rPr>
              <a:t>ウェブサイト概要</a:t>
            </a:r>
          </a:p>
        </p:txBody>
      </p:sp>
      <p:sp>
        <p:nvSpPr>
          <p:cNvPr id="4" name="正方形/長方形 3">
            <a:extLst>
              <a:ext uri="{FF2B5EF4-FFF2-40B4-BE49-F238E27FC236}">
                <a16:creationId xmlns:a16="http://schemas.microsoft.com/office/drawing/2014/main" id="{0FE489B0-7F98-D674-5804-6665694EB6F5}"/>
              </a:ext>
            </a:extLst>
          </p:cNvPr>
          <p:cNvSpPr/>
          <p:nvPr/>
        </p:nvSpPr>
        <p:spPr>
          <a:xfrm>
            <a:off x="587375" y="1147446"/>
            <a:ext cx="6497853" cy="5326334"/>
          </a:xfrm>
          <a:prstGeom prst="rect">
            <a:avLst/>
          </a:prstGeom>
          <a:solidFill>
            <a:srgbClr val="F2F2F2">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endParaRPr lang="en-US" altLang="ja-JP" dirty="0">
              <a:solidFill>
                <a:schemeClr val="tx1">
                  <a:lumMod val="75000"/>
                  <a:lumOff val="25000"/>
                </a:schemeClr>
              </a:solidFill>
              <a:latin typeface="Meiryo" panose="020B0604030504040204" pitchFamily="34" charset="-128"/>
            </a:endParaRPr>
          </a:p>
        </p:txBody>
      </p:sp>
      <p:sp>
        <p:nvSpPr>
          <p:cNvPr id="5" name="正方形/長方形 4">
            <a:extLst>
              <a:ext uri="{FF2B5EF4-FFF2-40B4-BE49-F238E27FC236}">
                <a16:creationId xmlns:a16="http://schemas.microsoft.com/office/drawing/2014/main" id="{C7330B5C-AB28-312A-3A20-460B919C3D10}"/>
              </a:ext>
            </a:extLst>
          </p:cNvPr>
          <p:cNvSpPr/>
          <p:nvPr/>
        </p:nvSpPr>
        <p:spPr>
          <a:xfrm>
            <a:off x="575400" y="1082310"/>
            <a:ext cx="6562878" cy="468000"/>
          </a:xfrm>
          <a:prstGeom prst="rect">
            <a:avLst/>
          </a:prstGeom>
          <a:solidFill>
            <a:schemeClr val="accent1"/>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ja-JP" altLang="en-US" sz="1400" b="1" u="none" strike="noStrike" kern="0" cap="none" normalizeH="0" baseline="0" noProof="0">
                <a:ln>
                  <a:noFill/>
                </a:ln>
                <a:solidFill>
                  <a:schemeClr val="bg1"/>
                </a:solidFill>
                <a:effectLst/>
                <a:uLnTx/>
                <a:uFillTx/>
                <a:latin typeface="Meiryo" panose="020B0604030504040204" pitchFamily="34" charset="-128"/>
                <a:ea typeface="Meiryo" panose="020B0604030504040204" pitchFamily="34" charset="-128"/>
                <a:cs typeface="Meiryo" charset="-128"/>
              </a:rPr>
              <a:t>サストモ</a:t>
            </a:r>
            <a:endParaRPr kumimoji="0" lang="en" altLang="ja-JP" sz="1400" b="1" u="none" strike="noStrike" kern="0" cap="none"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eiryo" charset="-128"/>
            </a:endParaRPr>
          </a:p>
        </p:txBody>
      </p:sp>
      <p:sp>
        <p:nvSpPr>
          <p:cNvPr id="8" name="テキスト ボックス 7">
            <a:extLst>
              <a:ext uri="{FF2B5EF4-FFF2-40B4-BE49-F238E27FC236}">
                <a16:creationId xmlns:a16="http://schemas.microsoft.com/office/drawing/2014/main" id="{ADC97314-FF37-431C-C918-07D05EBD3A10}"/>
              </a:ext>
            </a:extLst>
          </p:cNvPr>
          <p:cNvSpPr txBox="1"/>
          <p:nvPr/>
        </p:nvSpPr>
        <p:spPr>
          <a:xfrm>
            <a:off x="3783014" y="5557320"/>
            <a:ext cx="2448000" cy="379719"/>
          </a:xfrm>
          <a:prstGeom prst="rect">
            <a:avLst/>
          </a:prstGeom>
          <a:noFill/>
        </p:spPr>
        <p:txBody>
          <a:bodyPr wrap="square" lIns="0" tIns="0" rIns="0" bIns="0" rtlCol="0">
            <a:spAutoFit/>
          </a:bodyPr>
          <a:lstStyle/>
          <a:p>
            <a:pPr algn="l">
              <a:lnSpc>
                <a:spcPct val="120000"/>
              </a:lnSpc>
            </a:pPr>
            <a:r>
              <a:rPr lang="en-US" altLang="ja-JP" sz="1050" dirty="0">
                <a:solidFill>
                  <a:schemeClr val="accent1"/>
                </a:solidFill>
                <a:latin typeface="Meiryo" panose="020B0604030504040204" pitchFamily="34" charset="-128"/>
                <a:ea typeface="Meiryo" panose="020B0604030504040204" pitchFamily="34" charset="-128"/>
              </a:rPr>
              <a:t>SDGs</a:t>
            </a:r>
            <a:r>
              <a:rPr lang="ja-JP" altLang="en-US" sz="1050">
                <a:solidFill>
                  <a:schemeClr val="accent1"/>
                </a:solidFill>
                <a:latin typeface="Meiryo" panose="020B0604030504040204" pitchFamily="34" charset="-128"/>
                <a:ea typeface="Meiryo" panose="020B0604030504040204" pitchFamily="34" charset="-128"/>
              </a:rPr>
              <a:t>に関する課題やさまざまなデータをグラフィック化しわかりやすく伝える</a:t>
            </a:r>
            <a:endParaRPr lang="en-US" altLang="ja-JP" sz="1050" dirty="0">
              <a:solidFill>
                <a:schemeClr val="accent1"/>
              </a:solidFill>
              <a:latin typeface="Meiryo" panose="020B0604030504040204" pitchFamily="34" charset="-128"/>
              <a:ea typeface="Meiryo" panose="020B0604030504040204" pitchFamily="34" charset="-128"/>
            </a:endParaRPr>
          </a:p>
        </p:txBody>
      </p:sp>
      <p:sp>
        <p:nvSpPr>
          <p:cNvPr id="9" name="テキスト ボックス 8">
            <a:extLst>
              <a:ext uri="{FF2B5EF4-FFF2-40B4-BE49-F238E27FC236}">
                <a16:creationId xmlns:a16="http://schemas.microsoft.com/office/drawing/2014/main" id="{B33003CF-31C8-6263-7D7D-9929BC66B25F}"/>
              </a:ext>
            </a:extLst>
          </p:cNvPr>
          <p:cNvSpPr txBox="1"/>
          <p:nvPr/>
        </p:nvSpPr>
        <p:spPr>
          <a:xfrm>
            <a:off x="3677216" y="5173711"/>
            <a:ext cx="2659597" cy="288000"/>
          </a:xfrm>
          <a:prstGeom prst="roundRect">
            <a:avLst>
              <a:gd name="adj" fmla="val 50000"/>
            </a:avLst>
          </a:prstGeom>
          <a:solidFill>
            <a:schemeClr val="bg1"/>
          </a:solidFill>
          <a:ln>
            <a:solidFill>
              <a:schemeClr val="accent1"/>
            </a:solidFill>
          </a:ln>
        </p:spPr>
        <p:txBody>
          <a:bodyPr wrap="square" lIns="0" tIns="36000" rIns="0" bIns="0" rtlCol="0" anchor="ctr">
            <a:noAutofit/>
          </a:bodyPr>
          <a:lstStyle/>
          <a:p>
            <a:pPr algn="ctr"/>
            <a:r>
              <a:rPr lang="ja-JP" altLang="en-US" sz="1100" b="1">
                <a:solidFill>
                  <a:schemeClr val="accent1"/>
                </a:solidFill>
                <a:latin typeface="Meiryo" panose="020B0604030504040204" pitchFamily="34" charset="-128"/>
                <a:ea typeface="Meiryo" panose="020B0604030504040204" pitchFamily="34" charset="-128"/>
              </a:rPr>
              <a:t>グラフィックで考える</a:t>
            </a:r>
            <a:r>
              <a:rPr lang="en-US" altLang="ja-JP" sz="1100" b="1" dirty="0">
                <a:solidFill>
                  <a:schemeClr val="accent1"/>
                </a:solidFill>
                <a:latin typeface="Meiryo" panose="020B0604030504040204" pitchFamily="34" charset="-128"/>
                <a:ea typeface="Meiryo" panose="020B0604030504040204" pitchFamily="34" charset="-128"/>
              </a:rPr>
              <a:t>SDGs</a:t>
            </a:r>
            <a:endParaRPr kumimoji="1" lang="ja-JP" altLang="en-US" sz="1100" b="1" dirty="0">
              <a:solidFill>
                <a:schemeClr val="accent1"/>
              </a:solidFill>
              <a:latin typeface="Meiryo" panose="020B0604030504040204" pitchFamily="34" charset="-128"/>
              <a:ea typeface="Meiryo" panose="020B0604030504040204" pitchFamily="34" charset="-128"/>
            </a:endParaRPr>
          </a:p>
        </p:txBody>
      </p:sp>
      <p:sp>
        <p:nvSpPr>
          <p:cNvPr id="10" name="テキスト ボックス 9">
            <a:extLst>
              <a:ext uri="{FF2B5EF4-FFF2-40B4-BE49-F238E27FC236}">
                <a16:creationId xmlns:a16="http://schemas.microsoft.com/office/drawing/2014/main" id="{0C2A9793-2B8C-079C-C45C-F2A0C7DA9A16}"/>
              </a:ext>
            </a:extLst>
          </p:cNvPr>
          <p:cNvSpPr txBox="1"/>
          <p:nvPr/>
        </p:nvSpPr>
        <p:spPr>
          <a:xfrm>
            <a:off x="3782092" y="2127170"/>
            <a:ext cx="2448000" cy="573619"/>
          </a:xfrm>
          <a:prstGeom prst="rect">
            <a:avLst/>
          </a:prstGeom>
          <a:noFill/>
        </p:spPr>
        <p:txBody>
          <a:bodyPr wrap="square" lIns="0" tIns="0" rIns="0" bIns="0" rtlCol="0">
            <a:spAutoFit/>
          </a:bodyPr>
          <a:lstStyle/>
          <a:p>
            <a:pPr algn="l">
              <a:lnSpc>
                <a:spcPct val="120000"/>
              </a:lnSpc>
            </a:pPr>
            <a:r>
              <a:rPr lang="ja-JP" altLang="en-US" sz="1050">
                <a:solidFill>
                  <a:schemeClr val="accent1"/>
                </a:solidFill>
                <a:latin typeface="Meiryo" panose="020B0604030504040204" pitchFamily="34" charset="-128"/>
                <a:ea typeface="Meiryo" panose="020B0604030504040204" pitchFamily="34" charset="-128"/>
              </a:rPr>
              <a:t>さまざまな企業や人々の</a:t>
            </a:r>
            <a:r>
              <a:rPr lang="en-US" altLang="ja-JP" sz="1050" dirty="0">
                <a:solidFill>
                  <a:schemeClr val="accent1"/>
                </a:solidFill>
                <a:latin typeface="Meiryo" panose="020B0604030504040204" pitchFamily="34" charset="-128"/>
                <a:ea typeface="Meiryo" panose="020B0604030504040204" pitchFamily="34" charset="-128"/>
              </a:rPr>
              <a:t>SDGs</a:t>
            </a:r>
            <a:r>
              <a:rPr lang="ja-JP" altLang="en-US" sz="1050">
                <a:solidFill>
                  <a:schemeClr val="accent1"/>
                </a:solidFill>
                <a:latin typeface="Meiryo" panose="020B0604030504040204" pitchFamily="34" charset="-128"/>
                <a:ea typeface="Meiryo" panose="020B0604030504040204" pitchFamily="34" charset="-128"/>
              </a:rPr>
              <a:t>に関する取り組みについてストーリー性の高いオリジナルコンテンツを月</a:t>
            </a:r>
            <a:r>
              <a:rPr lang="en-US" altLang="ja-JP" sz="1050" dirty="0">
                <a:solidFill>
                  <a:schemeClr val="accent1"/>
                </a:solidFill>
                <a:latin typeface="Meiryo" panose="020B0604030504040204" pitchFamily="34" charset="-128"/>
                <a:ea typeface="Meiryo" panose="020B0604030504040204" pitchFamily="34" charset="-128"/>
              </a:rPr>
              <a:t>2</a:t>
            </a:r>
            <a:r>
              <a:rPr lang="ja-JP" altLang="en-US" sz="1050">
                <a:solidFill>
                  <a:schemeClr val="accent1"/>
                </a:solidFill>
                <a:latin typeface="Meiryo" panose="020B0604030504040204" pitchFamily="34" charset="-128"/>
                <a:ea typeface="Meiryo" panose="020B0604030504040204" pitchFamily="34" charset="-128"/>
              </a:rPr>
              <a:t>本程度掲載</a:t>
            </a:r>
            <a:endParaRPr lang="en-US" altLang="ja-JP" sz="1050" dirty="0">
              <a:solidFill>
                <a:schemeClr val="accent1"/>
              </a:solidFill>
              <a:latin typeface="Meiryo" panose="020B0604030504040204" pitchFamily="34" charset="-128"/>
              <a:ea typeface="Meiryo" panose="020B0604030504040204" pitchFamily="34" charset="-128"/>
            </a:endParaRPr>
          </a:p>
        </p:txBody>
      </p:sp>
      <p:sp>
        <p:nvSpPr>
          <p:cNvPr id="11" name="テキスト ボックス 10">
            <a:extLst>
              <a:ext uri="{FF2B5EF4-FFF2-40B4-BE49-F238E27FC236}">
                <a16:creationId xmlns:a16="http://schemas.microsoft.com/office/drawing/2014/main" id="{25BEB2F8-D1D3-AF8D-A6F7-FC07C0E77481}"/>
              </a:ext>
            </a:extLst>
          </p:cNvPr>
          <p:cNvSpPr txBox="1"/>
          <p:nvPr/>
        </p:nvSpPr>
        <p:spPr>
          <a:xfrm>
            <a:off x="3676294" y="1757416"/>
            <a:ext cx="2659597" cy="288000"/>
          </a:xfrm>
          <a:prstGeom prst="roundRect">
            <a:avLst>
              <a:gd name="adj" fmla="val 50000"/>
            </a:avLst>
          </a:prstGeom>
          <a:solidFill>
            <a:schemeClr val="bg1"/>
          </a:solidFill>
          <a:ln>
            <a:solidFill>
              <a:schemeClr val="accent1"/>
            </a:solidFill>
          </a:ln>
        </p:spPr>
        <p:txBody>
          <a:bodyPr wrap="square" lIns="0" tIns="36000" rIns="0" bIns="0" rtlCol="0" anchor="ctr">
            <a:noAutofit/>
          </a:bodyPr>
          <a:lstStyle/>
          <a:p>
            <a:pPr algn="ctr"/>
            <a:r>
              <a:rPr lang="ja-JP" altLang="en-US" sz="1100" b="1">
                <a:solidFill>
                  <a:schemeClr val="accent1"/>
                </a:solidFill>
                <a:latin typeface="Meiryo" panose="020B0604030504040204" pitchFamily="34" charset="-128"/>
                <a:ea typeface="Meiryo" panose="020B0604030504040204" pitchFamily="34" charset="-128"/>
              </a:rPr>
              <a:t>オリジナルコンテンツ</a:t>
            </a:r>
            <a:endParaRPr kumimoji="1" lang="ja-JP" altLang="en-US" sz="1100" b="1" dirty="0">
              <a:solidFill>
                <a:schemeClr val="accent1"/>
              </a:solidFill>
              <a:latin typeface="Meiryo" panose="020B0604030504040204" pitchFamily="34" charset="-128"/>
              <a:ea typeface="Meiryo" panose="020B0604030504040204" pitchFamily="34" charset="-128"/>
            </a:endParaRPr>
          </a:p>
        </p:txBody>
      </p:sp>
      <p:sp>
        <p:nvSpPr>
          <p:cNvPr id="12" name="テキスト ボックス 11">
            <a:extLst>
              <a:ext uri="{FF2B5EF4-FFF2-40B4-BE49-F238E27FC236}">
                <a16:creationId xmlns:a16="http://schemas.microsoft.com/office/drawing/2014/main" id="{142775A4-5893-37A2-66B0-F35C4085F829}"/>
              </a:ext>
            </a:extLst>
          </p:cNvPr>
          <p:cNvSpPr txBox="1"/>
          <p:nvPr/>
        </p:nvSpPr>
        <p:spPr>
          <a:xfrm>
            <a:off x="3782092" y="3226949"/>
            <a:ext cx="2448000" cy="767518"/>
          </a:xfrm>
          <a:prstGeom prst="rect">
            <a:avLst/>
          </a:prstGeom>
          <a:noFill/>
        </p:spPr>
        <p:txBody>
          <a:bodyPr wrap="square" lIns="0" tIns="0" rIns="0" bIns="0" rtlCol="0">
            <a:spAutoFit/>
          </a:bodyPr>
          <a:lstStyle/>
          <a:p>
            <a:pPr algn="l">
              <a:lnSpc>
                <a:spcPct val="120000"/>
              </a:lnSpc>
            </a:pPr>
            <a:r>
              <a:rPr kumimoji="1" lang="en-US" altLang="ja-JP" sz="1050" dirty="0">
                <a:solidFill>
                  <a:schemeClr val="accent1"/>
                </a:solidFill>
                <a:latin typeface="+mn-ea"/>
              </a:rPr>
              <a:t>Yahoo!</a:t>
            </a:r>
            <a:r>
              <a:rPr kumimoji="1" lang="ja-JP" altLang="en-US" sz="1050">
                <a:solidFill>
                  <a:schemeClr val="accent1"/>
                </a:solidFill>
                <a:latin typeface="+mn-ea"/>
              </a:rPr>
              <a:t>ニュース　</a:t>
            </a:r>
            <a:r>
              <a:rPr lang="ja-JP" altLang="en-US" sz="1050">
                <a:solidFill>
                  <a:schemeClr val="accent1"/>
                </a:solidFill>
                <a:latin typeface="Meiryo" panose="020B0604030504040204" pitchFamily="34" charset="-128"/>
                <a:ea typeface="Meiryo" panose="020B0604030504040204" pitchFamily="34" charset="-128"/>
              </a:rPr>
              <a:t>個人のオーサーによる執筆記事や、</a:t>
            </a:r>
            <a:r>
              <a:rPr lang="en" altLang="ja-JP" sz="1050" dirty="0">
                <a:solidFill>
                  <a:schemeClr val="accent1"/>
                </a:solidFill>
                <a:latin typeface="Meiryo" panose="020B0604030504040204" pitchFamily="34" charset="-128"/>
                <a:ea typeface="Meiryo" panose="020B0604030504040204" pitchFamily="34" charset="-128"/>
              </a:rPr>
              <a:t>Yahoo!</a:t>
            </a:r>
            <a:r>
              <a:rPr lang="ja-JP" altLang="en-US" sz="1050">
                <a:solidFill>
                  <a:schemeClr val="accent1"/>
                </a:solidFill>
                <a:latin typeface="Meiryo" panose="020B0604030504040204" pitchFamily="34" charset="-128"/>
                <a:ea typeface="Meiryo" panose="020B0604030504040204" pitchFamily="34" charset="-128"/>
              </a:rPr>
              <a:t>ニュースオリジナル特集のほか、</a:t>
            </a:r>
            <a:r>
              <a:rPr lang="en-US" altLang="ja-JP" sz="1050" dirty="0">
                <a:solidFill>
                  <a:schemeClr val="accent1"/>
                </a:solidFill>
                <a:latin typeface="Meiryo" panose="020B0604030504040204" pitchFamily="34" charset="-128"/>
                <a:ea typeface="Meiryo" panose="020B0604030504040204" pitchFamily="34" charset="-128"/>
              </a:rPr>
              <a:t>Docks for SDGs</a:t>
            </a:r>
            <a:r>
              <a:rPr lang="ja-JP" altLang="en-US" sz="1050">
                <a:solidFill>
                  <a:schemeClr val="accent1"/>
                </a:solidFill>
                <a:latin typeface="Meiryo" panose="020B0604030504040204" pitchFamily="34" charset="-128"/>
                <a:ea typeface="Meiryo" panose="020B0604030504040204" pitchFamily="34" charset="-128"/>
              </a:rPr>
              <a:t>など厳選された記事を月</a:t>
            </a:r>
            <a:r>
              <a:rPr lang="en-US" altLang="ja-JP" sz="1050" dirty="0">
                <a:solidFill>
                  <a:schemeClr val="accent1"/>
                </a:solidFill>
                <a:latin typeface="Meiryo" panose="020B0604030504040204" pitchFamily="34" charset="-128"/>
                <a:ea typeface="Meiryo" panose="020B0604030504040204" pitchFamily="34" charset="-128"/>
              </a:rPr>
              <a:t>4〜10</a:t>
            </a:r>
            <a:r>
              <a:rPr lang="ja-JP" altLang="en-US" sz="1050">
                <a:solidFill>
                  <a:schemeClr val="accent1"/>
                </a:solidFill>
                <a:latin typeface="Meiryo" panose="020B0604030504040204" pitchFamily="34" charset="-128"/>
                <a:ea typeface="Meiryo" panose="020B0604030504040204" pitchFamily="34" charset="-128"/>
              </a:rPr>
              <a:t>本程度掲載</a:t>
            </a:r>
            <a:endParaRPr lang="en-US" altLang="ja-JP" sz="1050" dirty="0">
              <a:solidFill>
                <a:schemeClr val="accent1"/>
              </a:solidFill>
              <a:latin typeface="Meiryo" panose="020B0604030504040204" pitchFamily="34" charset="-128"/>
              <a:ea typeface="Meiryo" panose="020B0604030504040204" pitchFamily="34" charset="-128"/>
            </a:endParaRPr>
          </a:p>
        </p:txBody>
      </p:sp>
      <p:sp>
        <p:nvSpPr>
          <p:cNvPr id="19" name="テキスト ボックス 18">
            <a:extLst>
              <a:ext uri="{FF2B5EF4-FFF2-40B4-BE49-F238E27FC236}">
                <a16:creationId xmlns:a16="http://schemas.microsoft.com/office/drawing/2014/main" id="{76E620F9-6146-F0A4-F593-905B6D08AC8A}"/>
              </a:ext>
            </a:extLst>
          </p:cNvPr>
          <p:cNvSpPr txBox="1"/>
          <p:nvPr/>
        </p:nvSpPr>
        <p:spPr>
          <a:xfrm>
            <a:off x="3676294" y="2842785"/>
            <a:ext cx="2659597" cy="288000"/>
          </a:xfrm>
          <a:prstGeom prst="roundRect">
            <a:avLst>
              <a:gd name="adj" fmla="val 50000"/>
            </a:avLst>
          </a:prstGeom>
          <a:solidFill>
            <a:schemeClr val="bg1"/>
          </a:solidFill>
          <a:ln>
            <a:solidFill>
              <a:schemeClr val="accent1"/>
            </a:solidFill>
          </a:ln>
        </p:spPr>
        <p:txBody>
          <a:bodyPr wrap="square" lIns="0" tIns="36000" rIns="0" bIns="0" rtlCol="0" anchor="ctr">
            <a:noAutofit/>
          </a:bodyPr>
          <a:lstStyle/>
          <a:p>
            <a:pPr algn="ctr"/>
            <a:r>
              <a:rPr kumimoji="1" lang="en-US" altLang="ja-JP" sz="1100" b="1" dirty="0">
                <a:solidFill>
                  <a:schemeClr val="accent1"/>
                </a:solidFill>
                <a:latin typeface="Meiryo" panose="020B0604030504040204" pitchFamily="34" charset="-128"/>
                <a:ea typeface="Meiryo" panose="020B0604030504040204" pitchFamily="34" charset="-128"/>
              </a:rPr>
              <a:t>Yahoo!</a:t>
            </a:r>
            <a:r>
              <a:rPr kumimoji="1" lang="ja-JP" altLang="en-US" sz="1100" b="1">
                <a:solidFill>
                  <a:schemeClr val="accent1"/>
                </a:solidFill>
                <a:latin typeface="Meiryo" panose="020B0604030504040204" pitchFamily="34" charset="-128"/>
                <a:ea typeface="Meiryo" panose="020B0604030504040204" pitchFamily="34" charset="-128"/>
              </a:rPr>
              <a:t>ニュース</a:t>
            </a:r>
            <a:r>
              <a:rPr kumimoji="1" lang="en-US" altLang="ja-JP" sz="1100" b="1" dirty="0">
                <a:solidFill>
                  <a:schemeClr val="accent1"/>
                </a:solidFill>
                <a:latin typeface="Meiryo" panose="020B0604030504040204" pitchFamily="34" charset="-128"/>
                <a:ea typeface="Meiryo" panose="020B0604030504040204" pitchFamily="34" charset="-128"/>
              </a:rPr>
              <a:t> </a:t>
            </a:r>
            <a:r>
              <a:rPr lang="ja-JP" altLang="en-US" sz="1100" b="1">
                <a:solidFill>
                  <a:schemeClr val="accent1"/>
                </a:solidFill>
                <a:latin typeface="Meiryo" panose="020B0604030504040204" pitchFamily="34" charset="-128"/>
                <a:ea typeface="Meiryo" panose="020B0604030504040204" pitchFamily="34" charset="-128"/>
              </a:rPr>
              <a:t>コンテンツ</a:t>
            </a:r>
            <a:endParaRPr kumimoji="1" lang="ja-JP" altLang="en-US" sz="1100" b="1" dirty="0">
              <a:solidFill>
                <a:schemeClr val="accent1"/>
              </a:solidFill>
              <a:latin typeface="Meiryo" panose="020B0604030504040204" pitchFamily="34" charset="-128"/>
              <a:ea typeface="Meiryo" panose="020B0604030504040204" pitchFamily="34" charset="-128"/>
            </a:endParaRPr>
          </a:p>
        </p:txBody>
      </p:sp>
      <p:sp>
        <p:nvSpPr>
          <p:cNvPr id="27" name="正方形/長方形 26">
            <a:extLst>
              <a:ext uri="{FF2B5EF4-FFF2-40B4-BE49-F238E27FC236}">
                <a16:creationId xmlns:a16="http://schemas.microsoft.com/office/drawing/2014/main" id="{AD7B1618-A7F7-F4C5-466C-C494CD991463}"/>
              </a:ext>
            </a:extLst>
          </p:cNvPr>
          <p:cNvSpPr/>
          <p:nvPr/>
        </p:nvSpPr>
        <p:spPr>
          <a:xfrm>
            <a:off x="8666765" y="1064214"/>
            <a:ext cx="3045663" cy="3624392"/>
          </a:xfrm>
          <a:prstGeom prst="rect">
            <a:avLst/>
          </a:prstGeom>
          <a:solidFill>
            <a:srgbClr val="F2F2F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28" name="正方形/長方形 27">
            <a:extLst>
              <a:ext uri="{FF2B5EF4-FFF2-40B4-BE49-F238E27FC236}">
                <a16:creationId xmlns:a16="http://schemas.microsoft.com/office/drawing/2014/main" id="{C4001BA5-367F-DA42-762B-CA12E696E99E}"/>
              </a:ext>
            </a:extLst>
          </p:cNvPr>
          <p:cNvSpPr/>
          <p:nvPr/>
        </p:nvSpPr>
        <p:spPr>
          <a:xfrm>
            <a:off x="8654787" y="1055416"/>
            <a:ext cx="3048921" cy="468000"/>
          </a:xfrm>
          <a:prstGeom prst="rect">
            <a:avLst/>
          </a:prstGeom>
          <a:solidFill>
            <a:srgbClr val="CCCCCC"/>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ja-JP" altLang="en-US" sz="1400" b="1" kern="0">
                <a:solidFill>
                  <a:schemeClr val="bg1"/>
                </a:solidFill>
                <a:latin typeface="Meiryo" panose="020B0604030504040204" pitchFamily="34" charset="-128"/>
                <a:ea typeface="Meiryo" panose="020B0604030504040204" pitchFamily="34" charset="-128"/>
                <a:cs typeface="Meiryo" charset="-128"/>
              </a:rPr>
              <a:t>サストモ</a:t>
            </a:r>
            <a:r>
              <a:rPr kumimoji="0" lang="en-US" altLang="ja-JP" sz="1400" b="1" kern="0" dirty="0">
                <a:solidFill>
                  <a:schemeClr val="bg1"/>
                </a:solidFill>
                <a:latin typeface="Meiryo" panose="020B0604030504040204" pitchFamily="34" charset="-128"/>
                <a:ea typeface="Meiryo" panose="020B0604030504040204" pitchFamily="34" charset="-128"/>
                <a:cs typeface="Meiryo" charset="-128"/>
              </a:rPr>
              <a:t> </a:t>
            </a:r>
            <a:r>
              <a:rPr kumimoji="0" lang="ja-JP" altLang="en-US" sz="1400" b="1" u="none" strike="noStrike" kern="0" cap="none" normalizeH="0" baseline="0" noProof="0">
                <a:ln>
                  <a:noFill/>
                </a:ln>
                <a:solidFill>
                  <a:schemeClr val="bg1"/>
                </a:solidFill>
                <a:effectLst/>
                <a:uLnTx/>
                <a:uFillTx/>
                <a:latin typeface="Meiryo" panose="020B0604030504040204" pitchFamily="34" charset="-128"/>
                <a:ea typeface="Meiryo" panose="020B0604030504040204" pitchFamily="34" charset="-128"/>
                <a:cs typeface="Meiryo" charset="-128"/>
              </a:rPr>
              <a:t>外コンテンツ</a:t>
            </a:r>
            <a:endParaRPr kumimoji="0" lang="en" altLang="ja-JP" sz="1400" b="1" u="none" strike="noStrike" kern="0" cap="none"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eiryo" charset="-128"/>
            </a:endParaRPr>
          </a:p>
        </p:txBody>
      </p:sp>
      <p:sp>
        <p:nvSpPr>
          <p:cNvPr id="29" name="テキスト ボックス 28">
            <a:extLst>
              <a:ext uri="{FF2B5EF4-FFF2-40B4-BE49-F238E27FC236}">
                <a16:creationId xmlns:a16="http://schemas.microsoft.com/office/drawing/2014/main" id="{E015BFBA-D6BF-70F5-B224-899C39C3F6B1}"/>
              </a:ext>
            </a:extLst>
          </p:cNvPr>
          <p:cNvSpPr txBox="1"/>
          <p:nvPr/>
        </p:nvSpPr>
        <p:spPr>
          <a:xfrm>
            <a:off x="7155447" y="1869945"/>
            <a:ext cx="1415767" cy="1945680"/>
          </a:xfrm>
          <a:prstGeom prst="roundRect">
            <a:avLst>
              <a:gd name="adj" fmla="val 4796"/>
            </a:avLst>
          </a:prstGeom>
          <a:solidFill>
            <a:schemeClr val="bg1"/>
          </a:solidFill>
          <a:ln w="31750" cap="rnd">
            <a:solidFill>
              <a:srgbClr val="FF0033"/>
            </a:solidFill>
            <a:prstDash val="sysDot"/>
          </a:ln>
        </p:spPr>
        <p:txBody>
          <a:bodyPr wrap="square" lIns="108000" tIns="108000" rIns="108000" bIns="108000" rtlCol="0">
            <a:spAutoFit/>
          </a:bodyPr>
          <a:lstStyle/>
          <a:p>
            <a:pPr algn="l">
              <a:lnSpc>
                <a:spcPct val="120000"/>
              </a:lnSpc>
            </a:pPr>
            <a:r>
              <a:rPr lang="en" altLang="ja-JP" sz="1000" dirty="0">
                <a:solidFill>
                  <a:schemeClr val="accent3"/>
                </a:solidFill>
                <a:latin typeface="Meiryo" panose="020B0604030504040204" pitchFamily="34" charset="-128"/>
                <a:ea typeface="Meiryo" panose="020B0604030504040204" pitchFamily="34" charset="-128"/>
              </a:rPr>
              <a:t>Yahoo! JAPAN </a:t>
            </a:r>
            <a:r>
              <a:rPr lang="ja-JP" altLang="en-US" sz="1000">
                <a:solidFill>
                  <a:schemeClr val="accent3"/>
                </a:solidFill>
                <a:latin typeface="Meiryo" panose="020B0604030504040204" pitchFamily="34" charset="-128"/>
                <a:ea typeface="Meiryo" panose="020B0604030504040204" pitchFamily="34" charset="-128"/>
              </a:rPr>
              <a:t>トップページのサービス一覧に掲載されており、スマートフォン版</a:t>
            </a:r>
            <a:r>
              <a:rPr lang="en-US" altLang="ja-JP" sz="1000" dirty="0">
                <a:solidFill>
                  <a:schemeClr val="accent3"/>
                </a:solidFill>
                <a:latin typeface="Meiryo" panose="020B0604030504040204" pitchFamily="34" charset="-128"/>
                <a:ea typeface="Meiryo" panose="020B0604030504040204" pitchFamily="34" charset="-128"/>
              </a:rPr>
              <a:t>/</a:t>
            </a:r>
            <a:r>
              <a:rPr lang="ja-JP" altLang="en-US" sz="1000">
                <a:solidFill>
                  <a:schemeClr val="accent3"/>
                </a:solidFill>
                <a:latin typeface="Meiryo" panose="020B0604030504040204" pitchFamily="34" charset="-128"/>
                <a:ea typeface="Meiryo" panose="020B0604030504040204" pitchFamily="34" charset="-128"/>
              </a:rPr>
              <a:t>アプリ版では、ユーザー設定により、トップページ上部に標準表示することが可能</a:t>
            </a:r>
            <a:endParaRPr lang="en-US" altLang="ja-JP" sz="1000" dirty="0">
              <a:solidFill>
                <a:schemeClr val="accent3"/>
              </a:solidFill>
              <a:latin typeface="Meiryo" panose="020B0604030504040204" pitchFamily="34" charset="-128"/>
              <a:ea typeface="Meiryo" panose="020B0604030504040204" pitchFamily="34" charset="-128"/>
            </a:endParaRPr>
          </a:p>
        </p:txBody>
      </p:sp>
      <p:cxnSp>
        <p:nvCxnSpPr>
          <p:cNvPr id="31" name="カギ線コネクタ 30">
            <a:extLst>
              <a:ext uri="{FF2B5EF4-FFF2-40B4-BE49-F238E27FC236}">
                <a16:creationId xmlns:a16="http://schemas.microsoft.com/office/drawing/2014/main" id="{7B968BB5-84BF-584A-47F3-7B8C0A296A51}"/>
              </a:ext>
            </a:extLst>
          </p:cNvPr>
          <p:cNvCxnSpPr>
            <a:cxnSpLocks/>
            <a:stCxn id="29" idx="0"/>
          </p:cNvCxnSpPr>
          <p:nvPr/>
        </p:nvCxnSpPr>
        <p:spPr>
          <a:xfrm rot="16200000" flipV="1">
            <a:off x="7222510" y="1229123"/>
            <a:ext cx="658315" cy="623329"/>
          </a:xfrm>
          <a:prstGeom prst="bentConnector2">
            <a:avLst/>
          </a:prstGeom>
          <a:ln w="31750" cap="rnd">
            <a:solidFill>
              <a:srgbClr val="FF0033"/>
            </a:solidFill>
            <a:prstDash val="sysDot"/>
            <a:round/>
            <a:tailEnd type="triangle" w="lg" len="med"/>
          </a:ln>
        </p:spPr>
        <p:style>
          <a:lnRef idx="1">
            <a:schemeClr val="accent1"/>
          </a:lnRef>
          <a:fillRef idx="0">
            <a:schemeClr val="accent1"/>
          </a:fillRef>
          <a:effectRef idx="0">
            <a:schemeClr val="accent1"/>
          </a:effectRef>
          <a:fontRef idx="minor">
            <a:schemeClr val="tx1"/>
          </a:fontRef>
        </p:style>
      </p:cxnSp>
      <p:pic>
        <p:nvPicPr>
          <p:cNvPr id="32" name="図 31">
            <a:extLst>
              <a:ext uri="{FF2B5EF4-FFF2-40B4-BE49-F238E27FC236}">
                <a16:creationId xmlns:a16="http://schemas.microsoft.com/office/drawing/2014/main" id="{F1117572-AE85-2D82-1A97-693219D8916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91487" y="1223319"/>
            <a:ext cx="555377" cy="564263"/>
          </a:xfrm>
          <a:prstGeom prst="rect">
            <a:avLst/>
          </a:prstGeom>
        </p:spPr>
      </p:pic>
      <p:sp>
        <p:nvSpPr>
          <p:cNvPr id="15" name="テキスト ボックス 14">
            <a:extLst>
              <a:ext uri="{FF2B5EF4-FFF2-40B4-BE49-F238E27FC236}">
                <a16:creationId xmlns:a16="http://schemas.microsoft.com/office/drawing/2014/main" id="{1DE2758D-5A60-7AB6-EE73-8C4296DFCC86}"/>
              </a:ext>
            </a:extLst>
          </p:cNvPr>
          <p:cNvSpPr txBox="1"/>
          <p:nvPr/>
        </p:nvSpPr>
        <p:spPr>
          <a:xfrm>
            <a:off x="9479433" y="4054904"/>
            <a:ext cx="1692593" cy="379719"/>
          </a:xfrm>
          <a:prstGeom prst="rect">
            <a:avLst/>
          </a:prstGeom>
          <a:noFill/>
        </p:spPr>
        <p:txBody>
          <a:bodyPr wrap="square" lIns="0" tIns="0" rIns="0" bIns="0" rtlCol="0">
            <a:spAutoFit/>
          </a:bodyPr>
          <a:lstStyle/>
          <a:p>
            <a:pPr algn="l">
              <a:lnSpc>
                <a:spcPct val="120000"/>
              </a:lnSpc>
            </a:pPr>
            <a:r>
              <a:rPr kumimoji="1" lang="ja-JP" altLang="en-US" sz="1050">
                <a:latin typeface="+mn-ea"/>
              </a:rPr>
              <a:t>サストモの記事を</a:t>
            </a:r>
            <a:r>
              <a:rPr kumimoji="1" lang="en" altLang="ja-JP" sz="1050" dirty="0">
                <a:latin typeface="+mn-ea"/>
              </a:rPr>
              <a:t>Yahoo!</a:t>
            </a:r>
            <a:r>
              <a:rPr kumimoji="1" lang="ja-JP" altLang="en-US" sz="1050">
                <a:latin typeface="+mn-ea"/>
              </a:rPr>
              <a:t>ニュースに掲載</a:t>
            </a:r>
          </a:p>
        </p:txBody>
      </p:sp>
      <p:sp>
        <p:nvSpPr>
          <p:cNvPr id="16" name="テキスト ボックス 15">
            <a:extLst>
              <a:ext uri="{FF2B5EF4-FFF2-40B4-BE49-F238E27FC236}">
                <a16:creationId xmlns:a16="http://schemas.microsoft.com/office/drawing/2014/main" id="{1B9C1190-8141-14DF-7814-9D0BC7104A39}"/>
              </a:ext>
            </a:extLst>
          </p:cNvPr>
          <p:cNvSpPr txBox="1"/>
          <p:nvPr/>
        </p:nvSpPr>
        <p:spPr>
          <a:xfrm>
            <a:off x="9511155" y="3605411"/>
            <a:ext cx="1569104" cy="288000"/>
          </a:xfrm>
          <a:prstGeom prst="roundRect">
            <a:avLst>
              <a:gd name="adj" fmla="val 50000"/>
            </a:avLst>
          </a:prstGeom>
          <a:solidFill>
            <a:schemeClr val="bg1"/>
          </a:solidFill>
          <a:ln>
            <a:solidFill>
              <a:schemeClr val="tx1"/>
            </a:solidFill>
          </a:ln>
        </p:spPr>
        <p:txBody>
          <a:bodyPr wrap="square" lIns="0" tIns="36000" rIns="0" bIns="0" rtlCol="0" anchor="ctr">
            <a:noAutofit/>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1" lang="en-US" altLang="ja-JP" sz="1100" b="1" i="0" u="none" strike="noStrike" kern="1200" cap="none" spc="0" normalizeH="0" baseline="0" noProof="0" dirty="0">
                <a:ln>
                  <a:noFill/>
                </a:ln>
                <a:effectLst/>
                <a:uLnTx/>
                <a:uFillTx/>
                <a:latin typeface="メイリオ"/>
                <a:ea typeface="メイリオ"/>
                <a:cs typeface="+mn-cs"/>
              </a:rPr>
              <a:t>Yahoo!</a:t>
            </a:r>
            <a:r>
              <a:rPr kumimoji="1" lang="ja-JP" altLang="en-US" sz="1100" b="1" i="0" u="none" strike="noStrike" kern="1200" cap="none" spc="0" normalizeH="0" baseline="0" noProof="0">
                <a:ln>
                  <a:noFill/>
                </a:ln>
                <a:effectLst/>
                <a:uLnTx/>
                <a:uFillTx/>
                <a:latin typeface="メイリオ"/>
                <a:ea typeface="メイリオ"/>
                <a:cs typeface="+mn-cs"/>
              </a:rPr>
              <a:t>ニュース</a:t>
            </a:r>
            <a:endParaRPr kumimoji="1" lang="en-US" altLang="ja-JP" sz="1100" b="1" i="0" u="none" strike="noStrike" kern="1200" cap="none" spc="0" normalizeH="0" baseline="0" noProof="0" dirty="0">
              <a:ln>
                <a:noFill/>
              </a:ln>
              <a:effectLst/>
              <a:uLnTx/>
              <a:uFillTx/>
              <a:latin typeface="メイリオ"/>
              <a:ea typeface="メイリオ"/>
              <a:cs typeface="+mn-cs"/>
            </a:endParaRPr>
          </a:p>
        </p:txBody>
      </p:sp>
      <p:grpSp>
        <p:nvGrpSpPr>
          <p:cNvPr id="17" name="グループ化 16">
            <a:extLst>
              <a:ext uri="{FF2B5EF4-FFF2-40B4-BE49-F238E27FC236}">
                <a16:creationId xmlns:a16="http://schemas.microsoft.com/office/drawing/2014/main" id="{ED217321-AD04-C429-0F03-AB6DAEFD7B62}"/>
              </a:ext>
            </a:extLst>
          </p:cNvPr>
          <p:cNvGrpSpPr/>
          <p:nvPr/>
        </p:nvGrpSpPr>
        <p:grpSpPr>
          <a:xfrm>
            <a:off x="9460822" y="1760205"/>
            <a:ext cx="1589336" cy="1668795"/>
            <a:chOff x="8407545" y="5013176"/>
            <a:chExt cx="1383898" cy="1552291"/>
          </a:xfrm>
          <a:effectLst>
            <a:outerShdw blurRad="38100" dist="25400" dir="2700000" algn="tl" rotWithShape="0">
              <a:prstClr val="black">
                <a:alpha val="20000"/>
              </a:prstClr>
            </a:outerShdw>
          </a:effectLst>
        </p:grpSpPr>
        <p:pic>
          <p:nvPicPr>
            <p:cNvPr id="18" name="図 17">
              <a:extLst>
                <a:ext uri="{FF2B5EF4-FFF2-40B4-BE49-F238E27FC236}">
                  <a16:creationId xmlns:a16="http://schemas.microsoft.com/office/drawing/2014/main" id="{91FFF8B5-D307-CEF0-6BEB-EC1494301BB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07545" y="5024445"/>
              <a:ext cx="1383898" cy="1541022"/>
            </a:xfrm>
            <a:prstGeom prst="rect">
              <a:avLst/>
            </a:prstGeom>
          </p:spPr>
        </p:pic>
        <p:sp>
          <p:nvSpPr>
            <p:cNvPr id="20" name="正方形/長方形 19">
              <a:extLst>
                <a:ext uri="{FF2B5EF4-FFF2-40B4-BE49-F238E27FC236}">
                  <a16:creationId xmlns:a16="http://schemas.microsoft.com/office/drawing/2014/main" id="{AF82CB6A-1989-8163-8AC8-AC2B91F94379}"/>
                </a:ext>
              </a:extLst>
            </p:cNvPr>
            <p:cNvSpPr/>
            <p:nvPr/>
          </p:nvSpPr>
          <p:spPr>
            <a:xfrm>
              <a:off x="8976320" y="5013176"/>
              <a:ext cx="680355" cy="15388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grpSp>
      <p:grpSp>
        <p:nvGrpSpPr>
          <p:cNvPr id="35" name="グループ化 34">
            <a:extLst>
              <a:ext uri="{FF2B5EF4-FFF2-40B4-BE49-F238E27FC236}">
                <a16:creationId xmlns:a16="http://schemas.microsoft.com/office/drawing/2014/main" id="{6A841BD7-F928-78C6-B5FF-03FF200D848C}"/>
              </a:ext>
            </a:extLst>
          </p:cNvPr>
          <p:cNvGrpSpPr/>
          <p:nvPr/>
        </p:nvGrpSpPr>
        <p:grpSpPr>
          <a:xfrm>
            <a:off x="1254211" y="1722263"/>
            <a:ext cx="2135679" cy="4735599"/>
            <a:chOff x="735225" y="1722263"/>
            <a:chExt cx="2135679" cy="4735599"/>
          </a:xfrm>
        </p:grpSpPr>
        <p:pic>
          <p:nvPicPr>
            <p:cNvPr id="34" name="図 33">
              <a:extLst>
                <a:ext uri="{FF2B5EF4-FFF2-40B4-BE49-F238E27FC236}">
                  <a16:creationId xmlns:a16="http://schemas.microsoft.com/office/drawing/2014/main" id="{811A00BE-4648-3C6A-31D0-69AB646013B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5632" y="4405710"/>
              <a:ext cx="2107302" cy="999825"/>
            </a:xfrm>
            <a:prstGeom prst="rect">
              <a:avLst/>
            </a:prstGeom>
            <a:ln>
              <a:solidFill>
                <a:schemeClr val="bg1">
                  <a:lumMod val="85000"/>
                </a:schemeClr>
              </a:solidFill>
            </a:ln>
          </p:spPr>
        </p:pic>
        <p:pic>
          <p:nvPicPr>
            <p:cNvPr id="36" name="図 35">
              <a:extLst>
                <a:ext uri="{FF2B5EF4-FFF2-40B4-BE49-F238E27FC236}">
                  <a16:creationId xmlns:a16="http://schemas.microsoft.com/office/drawing/2014/main" id="{AFFB8743-503B-806A-2579-B82EF386ACEA}"/>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763602" y="5461711"/>
              <a:ext cx="2107302" cy="996151"/>
            </a:xfrm>
            <a:prstGeom prst="rect">
              <a:avLst/>
            </a:prstGeom>
            <a:ln>
              <a:solidFill>
                <a:schemeClr val="bg1">
                  <a:lumMod val="85000"/>
                </a:schemeClr>
              </a:solidFill>
            </a:ln>
          </p:spPr>
        </p:pic>
        <p:pic>
          <p:nvPicPr>
            <p:cNvPr id="25" name="図 24">
              <a:extLst>
                <a:ext uri="{FF2B5EF4-FFF2-40B4-BE49-F238E27FC236}">
                  <a16:creationId xmlns:a16="http://schemas.microsoft.com/office/drawing/2014/main" id="{767CD9FD-3757-3CE3-9772-E8BE7D284B36}"/>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737536" y="1722263"/>
              <a:ext cx="2083304" cy="1616604"/>
            </a:xfrm>
            <a:prstGeom prst="rect">
              <a:avLst/>
            </a:prstGeom>
          </p:spPr>
        </p:pic>
        <p:pic>
          <p:nvPicPr>
            <p:cNvPr id="26" name="図 25">
              <a:extLst>
                <a:ext uri="{FF2B5EF4-FFF2-40B4-BE49-F238E27FC236}">
                  <a16:creationId xmlns:a16="http://schemas.microsoft.com/office/drawing/2014/main" id="{7FD34252-2AE1-097C-538F-69A1EB7849F4}"/>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735225" y="2983459"/>
              <a:ext cx="2107302" cy="1451164"/>
            </a:xfrm>
            <a:prstGeom prst="rect">
              <a:avLst/>
            </a:prstGeom>
          </p:spPr>
        </p:pic>
      </p:grpSp>
      <p:sp>
        <p:nvSpPr>
          <p:cNvPr id="38" name="テキスト ボックス 37">
            <a:extLst>
              <a:ext uri="{FF2B5EF4-FFF2-40B4-BE49-F238E27FC236}">
                <a16:creationId xmlns:a16="http://schemas.microsoft.com/office/drawing/2014/main" id="{FF6B6150-BF2C-D691-3661-4789D2A54A2C}"/>
              </a:ext>
            </a:extLst>
          </p:cNvPr>
          <p:cNvSpPr txBox="1"/>
          <p:nvPr/>
        </p:nvSpPr>
        <p:spPr>
          <a:xfrm>
            <a:off x="3613251" y="4117710"/>
            <a:ext cx="2659597" cy="288000"/>
          </a:xfrm>
          <a:prstGeom prst="roundRect">
            <a:avLst>
              <a:gd name="adj" fmla="val 50000"/>
            </a:avLst>
          </a:prstGeom>
          <a:solidFill>
            <a:schemeClr val="bg1"/>
          </a:solidFill>
          <a:ln>
            <a:solidFill>
              <a:schemeClr val="accent1"/>
            </a:solidFill>
          </a:ln>
        </p:spPr>
        <p:txBody>
          <a:bodyPr wrap="square" lIns="0" tIns="36000" rIns="0" bIns="0" rtlCol="0" anchor="ctr">
            <a:noAutofit/>
          </a:bodyPr>
          <a:lstStyle/>
          <a:p>
            <a:pPr algn="ctr"/>
            <a:r>
              <a:rPr lang="ja-JP" altLang="en-US" sz="1100" b="1">
                <a:solidFill>
                  <a:schemeClr val="accent1"/>
                </a:solidFill>
                <a:latin typeface="Meiryo" panose="020B0604030504040204" pitchFamily="34" charset="-128"/>
                <a:ea typeface="Meiryo" panose="020B0604030504040204" pitchFamily="34" charset="-128"/>
              </a:rPr>
              <a:t>コンテンツパートナー</a:t>
            </a:r>
            <a:endParaRPr kumimoji="1" lang="ja-JP" altLang="en-US" sz="1100" b="1" dirty="0">
              <a:solidFill>
                <a:schemeClr val="accent1"/>
              </a:solidFill>
              <a:latin typeface="Meiryo" panose="020B0604030504040204" pitchFamily="34" charset="-128"/>
              <a:ea typeface="Meiryo" panose="020B0604030504040204" pitchFamily="34" charset="-128"/>
            </a:endParaRPr>
          </a:p>
        </p:txBody>
      </p:sp>
      <p:sp>
        <p:nvSpPr>
          <p:cNvPr id="39" name="テキスト ボックス 38">
            <a:extLst>
              <a:ext uri="{FF2B5EF4-FFF2-40B4-BE49-F238E27FC236}">
                <a16:creationId xmlns:a16="http://schemas.microsoft.com/office/drawing/2014/main" id="{999565E0-3C06-06F5-7517-CB912E170065}"/>
              </a:ext>
            </a:extLst>
          </p:cNvPr>
          <p:cNvSpPr txBox="1"/>
          <p:nvPr/>
        </p:nvSpPr>
        <p:spPr>
          <a:xfrm>
            <a:off x="3782092" y="4463082"/>
            <a:ext cx="2448000" cy="573619"/>
          </a:xfrm>
          <a:prstGeom prst="rect">
            <a:avLst/>
          </a:prstGeom>
          <a:noFill/>
        </p:spPr>
        <p:txBody>
          <a:bodyPr wrap="square" lIns="0" tIns="0" rIns="0" bIns="0" rtlCol="0">
            <a:spAutoFit/>
          </a:bodyPr>
          <a:lstStyle/>
          <a:p>
            <a:pPr algn="l">
              <a:lnSpc>
                <a:spcPct val="120000"/>
              </a:lnSpc>
            </a:pPr>
            <a:r>
              <a:rPr lang="en-US" altLang="ja-JP" sz="1050" dirty="0">
                <a:solidFill>
                  <a:schemeClr val="accent1"/>
                </a:solidFill>
                <a:latin typeface="Meiryo" panose="020B0604030504040204" pitchFamily="34" charset="-128"/>
                <a:ea typeface="Meiryo" panose="020B0604030504040204" pitchFamily="34" charset="-128"/>
              </a:rPr>
              <a:t>IDEAS FOR GOOD</a:t>
            </a:r>
            <a:r>
              <a:rPr lang="ja-JP" altLang="en-US" sz="1050">
                <a:solidFill>
                  <a:schemeClr val="accent1"/>
                </a:solidFill>
                <a:latin typeface="Meiryo" panose="020B0604030504040204" pitchFamily="34" charset="-128"/>
                <a:ea typeface="Meiryo" panose="020B0604030504040204" pitchFamily="34" charset="-128"/>
              </a:rPr>
              <a:t>、</a:t>
            </a:r>
            <a:r>
              <a:rPr lang="en-US" altLang="ja-JP" sz="1050" dirty="0" err="1">
                <a:solidFill>
                  <a:schemeClr val="accent1"/>
                </a:solidFill>
                <a:latin typeface="Meiryo" panose="020B0604030504040204" pitchFamily="34" charset="-128"/>
                <a:ea typeface="Meiryo" panose="020B0604030504040204" pitchFamily="34" charset="-128"/>
              </a:rPr>
              <a:t>elove</a:t>
            </a:r>
            <a:r>
              <a:rPr lang="en-US" altLang="ja-JP" sz="1050" dirty="0">
                <a:solidFill>
                  <a:schemeClr val="accent1"/>
                </a:solidFill>
                <a:latin typeface="Meiryo" panose="020B0604030504040204" pitchFamily="34" charset="-128"/>
                <a:ea typeface="Meiryo" panose="020B0604030504040204" pitchFamily="34" charset="-128"/>
              </a:rPr>
              <a:t> by ZOZO</a:t>
            </a:r>
            <a:r>
              <a:rPr lang="ja-JP" altLang="en-US" sz="1050">
                <a:solidFill>
                  <a:schemeClr val="accent1"/>
                </a:solidFill>
                <a:latin typeface="Meiryo" panose="020B0604030504040204" pitchFamily="34" charset="-128"/>
                <a:ea typeface="Meiryo" panose="020B0604030504040204" pitchFamily="34" charset="-128"/>
              </a:rPr>
              <a:t>など厳選されたコンテンツパートナーの記事を月</a:t>
            </a:r>
            <a:r>
              <a:rPr lang="en-US" altLang="ja-JP" sz="1050" dirty="0">
                <a:solidFill>
                  <a:schemeClr val="accent1"/>
                </a:solidFill>
                <a:latin typeface="Meiryo" panose="020B0604030504040204" pitchFamily="34" charset="-128"/>
                <a:ea typeface="Meiryo" panose="020B0604030504040204" pitchFamily="34" charset="-128"/>
              </a:rPr>
              <a:t>10</a:t>
            </a:r>
            <a:r>
              <a:rPr lang="ja-JP" altLang="en-US" sz="1050">
                <a:solidFill>
                  <a:schemeClr val="accent1"/>
                </a:solidFill>
                <a:latin typeface="Meiryo" panose="020B0604030504040204" pitchFamily="34" charset="-128"/>
                <a:ea typeface="Meiryo" panose="020B0604030504040204" pitchFamily="34" charset="-128"/>
              </a:rPr>
              <a:t>本程度掲載</a:t>
            </a:r>
            <a:endParaRPr lang="en-US" altLang="ja-JP" sz="1050" dirty="0">
              <a:solidFill>
                <a:schemeClr val="accent1"/>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401980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タイトル 2">
            <a:extLst>
              <a:ext uri="{FF2B5EF4-FFF2-40B4-BE49-F238E27FC236}">
                <a16:creationId xmlns:a16="http://schemas.microsoft.com/office/drawing/2014/main" id="{034AA560-3B3D-A0C0-C7BA-7ADDF5CD3455}"/>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記事への誘導動線</a:t>
            </a:r>
          </a:p>
        </p:txBody>
      </p:sp>
      <p:pic>
        <p:nvPicPr>
          <p:cNvPr id="3" name="図 2">
            <a:extLst>
              <a:ext uri="{FF2B5EF4-FFF2-40B4-BE49-F238E27FC236}">
                <a16:creationId xmlns:a16="http://schemas.microsoft.com/office/drawing/2014/main" id="{07650072-6DB7-70C6-8591-9EB247EED1A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790122" y="2480057"/>
            <a:ext cx="1576605" cy="1567507"/>
          </a:xfrm>
          <a:prstGeom prst="rect">
            <a:avLst/>
          </a:prstGeom>
        </p:spPr>
      </p:pic>
      <p:pic>
        <p:nvPicPr>
          <p:cNvPr id="5" name="図 4">
            <a:extLst>
              <a:ext uri="{FF2B5EF4-FFF2-40B4-BE49-F238E27FC236}">
                <a16:creationId xmlns:a16="http://schemas.microsoft.com/office/drawing/2014/main" id="{E7330EA5-92AE-E6FF-7057-33262A7DDC6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780604" y="3560534"/>
            <a:ext cx="1576605" cy="569984"/>
          </a:xfrm>
          <a:prstGeom prst="rect">
            <a:avLst/>
          </a:prstGeom>
        </p:spPr>
      </p:pic>
      <p:sp>
        <p:nvSpPr>
          <p:cNvPr id="6" name="正方形/長方形 5">
            <a:extLst>
              <a:ext uri="{FF2B5EF4-FFF2-40B4-BE49-F238E27FC236}">
                <a16:creationId xmlns:a16="http://schemas.microsoft.com/office/drawing/2014/main" id="{E4EED5F7-0DAA-06C7-0FBF-C5A432055760}"/>
              </a:ext>
            </a:extLst>
          </p:cNvPr>
          <p:cNvSpPr/>
          <p:nvPr/>
        </p:nvSpPr>
        <p:spPr>
          <a:xfrm>
            <a:off x="6254650" y="1909028"/>
            <a:ext cx="2570313" cy="3458102"/>
          </a:xfrm>
          <a:prstGeom prst="rect">
            <a:avLst/>
          </a:prstGeom>
          <a:solidFill>
            <a:srgbClr val="FFF8E4"/>
          </a:solidFill>
          <a:ln w="9525">
            <a:noFill/>
          </a:ln>
          <a:effectLst>
            <a:outerShdw blurRad="38100" dist="25400" dir="2700000" algn="tl" rotWithShape="0">
              <a:schemeClr val="accent4">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7" name="正方形/長方形 6">
            <a:extLst>
              <a:ext uri="{FF2B5EF4-FFF2-40B4-BE49-F238E27FC236}">
                <a16:creationId xmlns:a16="http://schemas.microsoft.com/office/drawing/2014/main" id="{B3DF3093-1BD2-D851-6EBD-956B66CEC614}"/>
              </a:ext>
            </a:extLst>
          </p:cNvPr>
          <p:cNvSpPr/>
          <p:nvPr/>
        </p:nvSpPr>
        <p:spPr>
          <a:xfrm>
            <a:off x="3365677" y="1909028"/>
            <a:ext cx="2570313" cy="3458102"/>
          </a:xfrm>
          <a:prstGeom prst="rect">
            <a:avLst/>
          </a:prstGeom>
          <a:solidFill>
            <a:srgbClr val="FCEDED"/>
          </a:solidFill>
          <a:ln w="9525">
            <a:noFill/>
          </a:ln>
          <a:effectLst>
            <a:outerShdw blurRad="38100" dist="25400" dir="2700000" algn="tl" rotWithShape="0">
              <a:srgbClr val="FF0033">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A2B774FE-D599-8719-9308-4525CECC1BD2}"/>
              </a:ext>
            </a:extLst>
          </p:cNvPr>
          <p:cNvSpPr/>
          <p:nvPr/>
        </p:nvSpPr>
        <p:spPr>
          <a:xfrm>
            <a:off x="479424" y="1909028"/>
            <a:ext cx="2570313" cy="396000"/>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en" altLang="ja-JP" sz="1400" b="1" u="none" strike="noStrike" kern="0" cap="none" normalizeH="0" baseline="0" noProof="0" dirty="0">
                <a:ln>
                  <a:noFill/>
                </a:ln>
                <a:effectLst/>
                <a:uLnTx/>
                <a:uFillTx/>
                <a:latin typeface="Meiryo" panose="020B0604030504040204" pitchFamily="34" charset="-128"/>
                <a:ea typeface="Meiryo" panose="020B0604030504040204" pitchFamily="34" charset="-128"/>
                <a:cs typeface="Meiryo" charset="-128"/>
              </a:rPr>
              <a:t>Yahoo! JAPAN</a:t>
            </a:r>
            <a:r>
              <a:rPr kumimoji="0" lang="ja-JP" altLang="en-US" sz="1400" b="1" u="none" strike="noStrike" kern="0" cap="none" normalizeH="0" baseline="0" noProof="0">
                <a:ln>
                  <a:noFill/>
                </a:ln>
                <a:effectLst/>
                <a:uLnTx/>
                <a:uFillTx/>
                <a:latin typeface="Meiryo" panose="020B0604030504040204" pitchFamily="34" charset="-128"/>
                <a:ea typeface="Meiryo" panose="020B0604030504040204" pitchFamily="34" charset="-128"/>
                <a:cs typeface="Meiryo" charset="-128"/>
              </a:rPr>
              <a:t>トップ</a:t>
            </a:r>
          </a:p>
        </p:txBody>
      </p:sp>
      <p:pic>
        <p:nvPicPr>
          <p:cNvPr id="10" name="図 9">
            <a:extLst>
              <a:ext uri="{FF2B5EF4-FFF2-40B4-BE49-F238E27FC236}">
                <a16:creationId xmlns:a16="http://schemas.microsoft.com/office/drawing/2014/main" id="{A82F9118-686B-AA81-7CD0-1FD2A194092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 b="-36"/>
          <a:stretch/>
        </p:blipFill>
        <p:spPr>
          <a:xfrm>
            <a:off x="620688" y="2492068"/>
            <a:ext cx="2377580" cy="1914568"/>
          </a:xfrm>
          <a:prstGeom prst="rect">
            <a:avLst/>
          </a:prstGeom>
        </p:spPr>
      </p:pic>
      <p:pic>
        <p:nvPicPr>
          <p:cNvPr id="13" name="図 12">
            <a:extLst>
              <a:ext uri="{FF2B5EF4-FFF2-40B4-BE49-F238E27FC236}">
                <a16:creationId xmlns:a16="http://schemas.microsoft.com/office/drawing/2014/main" id="{B813F7DD-4615-5CB4-880C-1A282393F4A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06829" y="2611215"/>
            <a:ext cx="1514357" cy="561799"/>
          </a:xfrm>
          <a:prstGeom prst="rect">
            <a:avLst/>
          </a:prstGeom>
        </p:spPr>
      </p:pic>
      <p:pic>
        <p:nvPicPr>
          <p:cNvPr id="14" name="図 13">
            <a:extLst>
              <a:ext uri="{FF2B5EF4-FFF2-40B4-BE49-F238E27FC236}">
                <a16:creationId xmlns:a16="http://schemas.microsoft.com/office/drawing/2014/main" id="{35D64ED3-86C7-400D-DEC3-FDE3B3E7FC3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00518" y="3145124"/>
            <a:ext cx="1514356" cy="667992"/>
          </a:xfrm>
          <a:prstGeom prst="rect">
            <a:avLst/>
          </a:prstGeom>
        </p:spPr>
      </p:pic>
      <p:pic>
        <p:nvPicPr>
          <p:cNvPr id="12" name="図 11">
            <a:extLst>
              <a:ext uri="{FF2B5EF4-FFF2-40B4-BE49-F238E27FC236}">
                <a16:creationId xmlns:a16="http://schemas.microsoft.com/office/drawing/2014/main" id="{7C930882-00E1-A698-77B9-82CBEB96767E}"/>
              </a:ext>
            </a:extLst>
          </p:cNvPr>
          <p:cNvPicPr>
            <a:picLocks noChangeAspect="1"/>
          </p:cNvPicPr>
          <p:nvPr/>
        </p:nvPicPr>
        <p:blipFill>
          <a:blip r:embed="rId7"/>
          <a:stretch>
            <a:fillRect/>
          </a:stretch>
        </p:blipFill>
        <p:spPr>
          <a:xfrm>
            <a:off x="896721" y="3080178"/>
            <a:ext cx="1702980" cy="154816"/>
          </a:xfrm>
          <a:prstGeom prst="rect">
            <a:avLst/>
          </a:prstGeom>
        </p:spPr>
      </p:pic>
      <p:pic>
        <p:nvPicPr>
          <p:cNvPr id="16" name="図 15">
            <a:extLst>
              <a:ext uri="{FF2B5EF4-FFF2-40B4-BE49-F238E27FC236}">
                <a16:creationId xmlns:a16="http://schemas.microsoft.com/office/drawing/2014/main" id="{C1E88D61-0546-4C46-7797-AC52A5266E1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17113" y="4623880"/>
            <a:ext cx="1201957" cy="1757870"/>
          </a:xfrm>
          <a:prstGeom prst="rect">
            <a:avLst/>
          </a:prstGeom>
          <a:ln>
            <a:solidFill>
              <a:schemeClr val="bg1">
                <a:lumMod val="95000"/>
              </a:schemeClr>
            </a:solidFill>
          </a:ln>
        </p:spPr>
      </p:pic>
      <p:sp>
        <p:nvSpPr>
          <p:cNvPr id="17" name="正方形/長方形 16">
            <a:extLst>
              <a:ext uri="{FF2B5EF4-FFF2-40B4-BE49-F238E27FC236}">
                <a16:creationId xmlns:a16="http://schemas.microsoft.com/office/drawing/2014/main" id="{A114F6C2-0EFB-77AF-3955-B6717E12813E}"/>
              </a:ext>
            </a:extLst>
          </p:cNvPr>
          <p:cNvSpPr/>
          <p:nvPr/>
        </p:nvSpPr>
        <p:spPr>
          <a:xfrm>
            <a:off x="717113" y="4942530"/>
            <a:ext cx="224015" cy="215970"/>
          </a:xfrm>
          <a:prstGeom prst="rect">
            <a:avLst/>
          </a:prstGeom>
          <a:noFill/>
          <a:ln w="31750">
            <a:solidFill>
              <a:srgbClr val="FF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pic>
        <p:nvPicPr>
          <p:cNvPr id="18" name="図 17" descr="グラフィカル ユーザー インターフェイス が含まれている画像&#10;&#10;自動的に生成された説明">
            <a:extLst>
              <a:ext uri="{FF2B5EF4-FFF2-40B4-BE49-F238E27FC236}">
                <a16:creationId xmlns:a16="http://schemas.microsoft.com/office/drawing/2014/main" id="{7BADBA7A-323A-7FA4-2983-208B24FA2E6A}"/>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2"/>
          <a:stretch/>
        </p:blipFill>
        <p:spPr>
          <a:xfrm>
            <a:off x="599361" y="4491370"/>
            <a:ext cx="1429355" cy="1890379"/>
          </a:xfrm>
          <a:prstGeom prst="rect">
            <a:avLst/>
          </a:prstGeom>
          <a:effectLst/>
        </p:spPr>
      </p:pic>
      <p:sp>
        <p:nvSpPr>
          <p:cNvPr id="19" name="テキスト ボックス 18">
            <a:extLst>
              <a:ext uri="{FF2B5EF4-FFF2-40B4-BE49-F238E27FC236}">
                <a16:creationId xmlns:a16="http://schemas.microsoft.com/office/drawing/2014/main" id="{CF583D57-C8E1-7EA7-EE2B-DF2907A22E8D}"/>
              </a:ext>
            </a:extLst>
          </p:cNvPr>
          <p:cNvSpPr txBox="1"/>
          <p:nvPr/>
        </p:nvSpPr>
        <p:spPr>
          <a:xfrm>
            <a:off x="481019" y="4435796"/>
            <a:ext cx="476247" cy="188084"/>
          </a:xfrm>
          <a:prstGeom prst="roundRect">
            <a:avLst>
              <a:gd name="adj" fmla="val 50000"/>
            </a:avLst>
          </a:prstGeom>
          <a:solidFill>
            <a:schemeClr val="bg1"/>
          </a:solidFill>
          <a:ln>
            <a:solidFill>
              <a:srgbClr val="FF0033"/>
            </a:solidFill>
          </a:ln>
        </p:spPr>
        <p:txBody>
          <a:bodyPr wrap="none" lIns="0" tIns="36000" rIns="0" bIns="0" rtlCol="0" anchor="ctr">
            <a:noAutofit/>
          </a:bodyPr>
          <a:lstStyle/>
          <a:p>
            <a:pPr algn="ctr"/>
            <a:r>
              <a:rPr kumimoji="1" lang="en-US" altLang="ja-JP" sz="900" b="1" dirty="0">
                <a:solidFill>
                  <a:srgbClr val="FF0033"/>
                </a:solidFill>
                <a:latin typeface="Meiryo" panose="020B0604030504040204" pitchFamily="34" charset="-128"/>
                <a:ea typeface="Meiryo" panose="020B0604030504040204" pitchFamily="34" charset="-128"/>
              </a:rPr>
              <a:t>SP</a:t>
            </a:r>
            <a:endParaRPr kumimoji="1" lang="ja-JP" altLang="en-US" sz="900" b="1">
              <a:solidFill>
                <a:srgbClr val="FF0033"/>
              </a:solidFill>
              <a:latin typeface="Meiryo" panose="020B0604030504040204" pitchFamily="34" charset="-128"/>
              <a:ea typeface="Meiryo" panose="020B0604030504040204" pitchFamily="34" charset="-128"/>
            </a:endParaRPr>
          </a:p>
        </p:txBody>
      </p:sp>
      <p:sp>
        <p:nvSpPr>
          <p:cNvPr id="20" name="テキスト ボックス 19">
            <a:extLst>
              <a:ext uri="{FF2B5EF4-FFF2-40B4-BE49-F238E27FC236}">
                <a16:creationId xmlns:a16="http://schemas.microsoft.com/office/drawing/2014/main" id="{68AFC6EF-8060-7033-81F8-EBA3252685C8}"/>
              </a:ext>
            </a:extLst>
          </p:cNvPr>
          <p:cNvSpPr txBox="1"/>
          <p:nvPr/>
        </p:nvSpPr>
        <p:spPr>
          <a:xfrm>
            <a:off x="471491" y="2437866"/>
            <a:ext cx="476247" cy="188084"/>
          </a:xfrm>
          <a:prstGeom prst="roundRect">
            <a:avLst>
              <a:gd name="adj" fmla="val 50000"/>
            </a:avLst>
          </a:prstGeom>
          <a:solidFill>
            <a:schemeClr val="bg1"/>
          </a:solidFill>
          <a:ln>
            <a:solidFill>
              <a:srgbClr val="FF0033"/>
            </a:solidFill>
          </a:ln>
        </p:spPr>
        <p:txBody>
          <a:bodyPr wrap="none" lIns="0" tIns="36000" rIns="0" bIns="0" rtlCol="0" anchor="ctr">
            <a:noAutofit/>
          </a:bodyPr>
          <a:lstStyle/>
          <a:p>
            <a:pPr algn="ctr"/>
            <a:r>
              <a:rPr kumimoji="1" lang="en-US" altLang="ja-JP" sz="900" b="1" dirty="0">
                <a:solidFill>
                  <a:srgbClr val="FF0033"/>
                </a:solidFill>
                <a:latin typeface="Meiryo" panose="020B0604030504040204" pitchFamily="34" charset="-128"/>
                <a:ea typeface="Meiryo" panose="020B0604030504040204" pitchFamily="34" charset="-128"/>
              </a:rPr>
              <a:t>PC</a:t>
            </a:r>
            <a:endParaRPr kumimoji="1" lang="ja-JP" altLang="en-US" sz="900" b="1">
              <a:solidFill>
                <a:srgbClr val="FF0033"/>
              </a:solidFill>
              <a:latin typeface="Meiryo" panose="020B0604030504040204" pitchFamily="34" charset="-128"/>
              <a:ea typeface="Meiryo" panose="020B0604030504040204" pitchFamily="34" charset="-128"/>
            </a:endParaRPr>
          </a:p>
        </p:txBody>
      </p:sp>
      <p:sp>
        <p:nvSpPr>
          <p:cNvPr id="21" name="正方形/長方形 20">
            <a:extLst>
              <a:ext uri="{FF2B5EF4-FFF2-40B4-BE49-F238E27FC236}">
                <a16:creationId xmlns:a16="http://schemas.microsoft.com/office/drawing/2014/main" id="{170494CB-834B-22F9-98F9-39B65DEF4D14}"/>
              </a:ext>
            </a:extLst>
          </p:cNvPr>
          <p:cNvSpPr/>
          <p:nvPr/>
        </p:nvSpPr>
        <p:spPr>
          <a:xfrm>
            <a:off x="3378054" y="1920045"/>
            <a:ext cx="2570313" cy="396000"/>
          </a:xfrm>
          <a:prstGeom prst="rect">
            <a:avLst/>
          </a:prstGeom>
          <a:solidFill>
            <a:schemeClr val="accent1"/>
          </a:solidFill>
          <a:ln w="9525" cap="flat" cmpd="sng" algn="ctr">
            <a:noFill/>
            <a:prstDash val="solid"/>
          </a:ln>
          <a:effectLst>
            <a:outerShdw dist="38100" dir="2700000" algn="tl" rotWithShape="0">
              <a:srgbClr val="F5C3C3"/>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ja-JP" altLang="en-US" sz="1400" b="1" kern="0">
                <a:solidFill>
                  <a:schemeClr val="bg1"/>
                </a:solidFill>
                <a:latin typeface="Meiryo" panose="020B0604030504040204" pitchFamily="34" charset="-128"/>
                <a:ea typeface="Meiryo" panose="020B0604030504040204" pitchFamily="34" charset="-128"/>
                <a:cs typeface="Meiryo" charset="-128"/>
              </a:rPr>
              <a:t>サストモ</a:t>
            </a:r>
            <a:r>
              <a:rPr kumimoji="0" lang="en" altLang="ja-JP" sz="1400" b="1" u="none" strike="noStrike" kern="0" cap="none"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eiryo" charset="-128"/>
              </a:rPr>
              <a:t> </a:t>
            </a:r>
            <a:r>
              <a:rPr kumimoji="0" lang="ja-JP" altLang="en-US" sz="1400" b="1" u="none" strike="noStrike" kern="0" cap="none" normalizeH="0" baseline="0" noProof="0">
                <a:ln>
                  <a:noFill/>
                </a:ln>
                <a:solidFill>
                  <a:schemeClr val="bg1"/>
                </a:solidFill>
                <a:effectLst/>
                <a:uLnTx/>
                <a:uFillTx/>
                <a:latin typeface="Meiryo" panose="020B0604030504040204" pitchFamily="34" charset="-128"/>
                <a:ea typeface="Meiryo" panose="020B0604030504040204" pitchFamily="34" charset="-128"/>
                <a:cs typeface="Meiryo" charset="-128"/>
              </a:rPr>
              <a:t>トップページ</a:t>
            </a:r>
          </a:p>
        </p:txBody>
      </p:sp>
      <p:sp>
        <p:nvSpPr>
          <p:cNvPr id="22" name="正方形/長方形 21">
            <a:extLst>
              <a:ext uri="{FF2B5EF4-FFF2-40B4-BE49-F238E27FC236}">
                <a16:creationId xmlns:a16="http://schemas.microsoft.com/office/drawing/2014/main" id="{F9EA68F5-A4F4-AAAF-4D18-39E046D38682}"/>
              </a:ext>
            </a:extLst>
          </p:cNvPr>
          <p:cNvSpPr/>
          <p:nvPr/>
        </p:nvSpPr>
        <p:spPr>
          <a:xfrm>
            <a:off x="6276684" y="1920045"/>
            <a:ext cx="2570313" cy="396000"/>
          </a:xfrm>
          <a:prstGeom prst="rect">
            <a:avLst/>
          </a:prstGeom>
          <a:solidFill>
            <a:schemeClr val="bg1"/>
          </a:solidFill>
          <a:ln w="9525" cap="flat" cmpd="sng" algn="ctr">
            <a:solidFill>
              <a:schemeClr val="tx2"/>
            </a:solidFill>
            <a:prstDash val="solid"/>
          </a:ln>
          <a:effectLst>
            <a:outerShdw blurRad="38100" dist="25400" dir="2700000" algn="tl" rotWithShape="0">
              <a:schemeClr val="accent4">
                <a:alpha val="40000"/>
              </a:scheme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ja-JP" altLang="en-US" sz="1400" b="1" kern="0">
                <a:latin typeface="Meiryo" panose="020B0604030504040204" pitchFamily="34" charset="-128"/>
                <a:ea typeface="Meiryo" panose="020B0604030504040204" pitchFamily="34" charset="-128"/>
                <a:cs typeface="Meiryo" charset="-128"/>
              </a:rPr>
              <a:t>サストモ</a:t>
            </a:r>
            <a:r>
              <a:rPr kumimoji="0" lang="en" altLang="ja-JP" sz="1400" b="1" u="none" strike="noStrike" kern="0" cap="none" normalizeH="0" baseline="0" noProof="0" dirty="0">
                <a:ln>
                  <a:noFill/>
                </a:ln>
                <a:effectLst/>
                <a:uLnTx/>
                <a:uFillTx/>
                <a:latin typeface="Meiryo" panose="020B0604030504040204" pitchFamily="34" charset="-128"/>
                <a:ea typeface="Meiryo" panose="020B0604030504040204" pitchFamily="34" charset="-128"/>
                <a:cs typeface="Meiryo" charset="-128"/>
              </a:rPr>
              <a:t> </a:t>
            </a:r>
            <a:r>
              <a:rPr kumimoji="0" lang="ja-JP" altLang="en-US" sz="1400" b="1" u="none" strike="noStrike" kern="0" cap="none" normalizeH="0" baseline="0" noProof="0">
                <a:ln>
                  <a:noFill/>
                </a:ln>
                <a:effectLst/>
                <a:uLnTx/>
                <a:uFillTx/>
                <a:latin typeface="Meiryo" panose="020B0604030504040204" pitchFamily="34" charset="-128"/>
                <a:ea typeface="Meiryo" panose="020B0604030504040204" pitchFamily="34" charset="-128"/>
                <a:cs typeface="Meiryo" charset="-128"/>
              </a:rPr>
              <a:t>各記事ページ</a:t>
            </a:r>
          </a:p>
        </p:txBody>
      </p:sp>
      <p:sp>
        <p:nvSpPr>
          <p:cNvPr id="23" name="正方形/長方形 22">
            <a:extLst>
              <a:ext uri="{FF2B5EF4-FFF2-40B4-BE49-F238E27FC236}">
                <a16:creationId xmlns:a16="http://schemas.microsoft.com/office/drawing/2014/main" id="{F3FF52DF-CE3E-EBDA-1D98-0AA24EE17DBB}"/>
              </a:ext>
            </a:extLst>
          </p:cNvPr>
          <p:cNvSpPr/>
          <p:nvPr/>
        </p:nvSpPr>
        <p:spPr>
          <a:xfrm>
            <a:off x="9354419" y="4422012"/>
            <a:ext cx="2570313" cy="396000"/>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ja-JP" altLang="en-US" sz="1400" b="1" u="none" strike="noStrike" kern="0" cap="none" normalizeH="0" baseline="0" noProof="0">
                <a:uLnTx/>
                <a:uFillTx/>
                <a:latin typeface="Meiryo" panose="020B0604030504040204" pitchFamily="34" charset="-128"/>
                <a:ea typeface="Meiryo" panose="020B0604030504040204" pitchFamily="34" charset="-128"/>
                <a:cs typeface="Meiryo" charset="-128"/>
              </a:rPr>
              <a:t>メールマガジン</a:t>
            </a:r>
          </a:p>
        </p:txBody>
      </p:sp>
      <p:sp>
        <p:nvSpPr>
          <p:cNvPr id="25" name="三角形 24">
            <a:extLst>
              <a:ext uri="{FF2B5EF4-FFF2-40B4-BE49-F238E27FC236}">
                <a16:creationId xmlns:a16="http://schemas.microsoft.com/office/drawing/2014/main" id="{E311DAC3-08BF-50E6-623D-4F836C2E344B}"/>
              </a:ext>
            </a:extLst>
          </p:cNvPr>
          <p:cNvSpPr/>
          <p:nvPr/>
        </p:nvSpPr>
        <p:spPr>
          <a:xfrm rot="16200000">
            <a:off x="2343008" y="5849675"/>
            <a:ext cx="141530" cy="190015"/>
          </a:xfrm>
          <a:prstGeom prst="triangle">
            <a:avLst/>
          </a:prstGeom>
          <a:solidFill>
            <a:srgbClr val="FCEDED"/>
          </a:solidFill>
          <a:ln w="9525" cap="flat" cmpd="sng" algn="ctr">
            <a:noFill/>
            <a:prstDash val="solid"/>
          </a:ln>
          <a:effectLst>
            <a:outerShdw blurRad="38100" dist="25400" dir="2700000" algn="tl" rotWithShape="0">
              <a:srgbClr val="FF0033">
                <a:alpha val="2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rgbClr val="000000"/>
              </a:solidFill>
              <a:effectLst/>
              <a:uLnTx/>
              <a:uFillTx/>
              <a:latin typeface="Calibri" panose="020F0502020204030204"/>
              <a:ea typeface="メイリオ" panose="020B0604030504040204" pitchFamily="34" charset="-128"/>
              <a:cs typeface="+mn-cs"/>
            </a:endParaRPr>
          </a:p>
        </p:txBody>
      </p:sp>
      <p:sp>
        <p:nvSpPr>
          <p:cNvPr id="26" name="角丸四角形 25">
            <a:extLst>
              <a:ext uri="{FF2B5EF4-FFF2-40B4-BE49-F238E27FC236}">
                <a16:creationId xmlns:a16="http://schemas.microsoft.com/office/drawing/2014/main" id="{30DB9C9E-CF8A-ABA6-4548-796D40DA9F21}"/>
              </a:ext>
            </a:extLst>
          </p:cNvPr>
          <p:cNvSpPr/>
          <p:nvPr/>
        </p:nvSpPr>
        <p:spPr>
          <a:xfrm>
            <a:off x="2495099" y="5595583"/>
            <a:ext cx="3440891" cy="786166"/>
          </a:xfrm>
          <a:prstGeom prst="roundRect">
            <a:avLst>
              <a:gd name="adj" fmla="val 6805"/>
            </a:avLst>
          </a:prstGeom>
          <a:solidFill>
            <a:srgbClr val="FCEDED"/>
          </a:solidFill>
          <a:ln w="9525">
            <a:noFill/>
          </a:ln>
          <a:effectLst>
            <a:outerShdw blurRad="38100" dist="25400" dir="2700000" algn="tl" rotWithShape="0">
              <a:srgbClr val="FF0033">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 altLang="ja-JP" sz="1050" b="0" i="0" u="none" strike="noStrike" kern="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Yahoo! JAPAN </a:t>
            </a:r>
            <a:r>
              <a:rPr kumimoji="0" lang="ja-JP" altLang="en-US" sz="1050" b="0" i="0" u="none" strike="noStrike" kern="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トップのサービス一覧に掲載、</a:t>
            </a:r>
            <a:br>
              <a:rPr kumimoji="0" lang="en-US" altLang="ja-JP" sz="1050" b="0" i="0" u="none" strike="noStrike" kern="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br>
            <a:r>
              <a:rPr kumimoji="0" lang="ja-JP" altLang="en-US" sz="1050" b="0" i="0" u="none" strike="noStrike" kern="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スマートフォン版</a:t>
            </a:r>
            <a:r>
              <a:rPr kumimoji="0" lang="en-US" altLang="ja-JP" sz="1050" b="0" i="0" u="none" strike="noStrike" kern="0" cap="none" spc="0" normalizeH="0" baseline="0" noProof="0" dirty="0">
                <a:ln>
                  <a:noFill/>
                </a:ln>
                <a:solidFill>
                  <a:srgbClr val="545454"/>
                </a:solidFill>
                <a:effectLst/>
                <a:uLnTx/>
                <a:uFillTx/>
                <a:latin typeface="Meiryo" panose="020B0604030504040204" pitchFamily="34" charset="-128"/>
                <a:ea typeface="Meiryo" panose="020B0604030504040204" pitchFamily="34" charset="-128"/>
                <a:cs typeface="+mn-cs"/>
              </a:rPr>
              <a:t>/</a:t>
            </a:r>
            <a:r>
              <a:rPr kumimoji="0" lang="ja-JP" altLang="en-US" sz="1050" b="0" i="0" u="none" strike="noStrike" kern="0" cap="none" spc="0" normalizeH="0" baseline="0" noProof="0">
                <a:ln>
                  <a:noFill/>
                </a:ln>
                <a:solidFill>
                  <a:srgbClr val="545454"/>
                </a:solidFill>
                <a:effectLst/>
                <a:uLnTx/>
                <a:uFillTx/>
                <a:latin typeface="Meiryo" panose="020B0604030504040204" pitchFamily="34" charset="-128"/>
                <a:ea typeface="Meiryo" panose="020B0604030504040204" pitchFamily="34" charset="-128"/>
                <a:cs typeface="+mn-cs"/>
              </a:rPr>
              <a:t>アプリ版では、ユーザー設定により、トップページ上部に標準表示することが可能</a:t>
            </a:r>
          </a:p>
        </p:txBody>
      </p:sp>
      <p:cxnSp>
        <p:nvCxnSpPr>
          <p:cNvPr id="27" name="カギ線コネクタ 26">
            <a:extLst>
              <a:ext uri="{FF2B5EF4-FFF2-40B4-BE49-F238E27FC236}">
                <a16:creationId xmlns:a16="http://schemas.microsoft.com/office/drawing/2014/main" id="{2110EFF2-CC7D-995F-8051-D1EC9DA14E98}"/>
              </a:ext>
            </a:extLst>
          </p:cNvPr>
          <p:cNvCxnSpPr>
            <a:endCxn id="7" idx="1"/>
          </p:cNvCxnSpPr>
          <p:nvPr/>
        </p:nvCxnSpPr>
        <p:spPr>
          <a:xfrm flipV="1">
            <a:off x="947738" y="3638079"/>
            <a:ext cx="2417939" cy="1412436"/>
          </a:xfrm>
          <a:prstGeom prst="bentConnector3">
            <a:avLst>
              <a:gd name="adj1" fmla="val 90503"/>
            </a:avLst>
          </a:prstGeom>
          <a:ln w="31750">
            <a:solidFill>
              <a:srgbClr val="FF0033"/>
            </a:solidFill>
            <a:tailEnd type="triangle"/>
          </a:ln>
        </p:spPr>
        <p:style>
          <a:lnRef idx="1">
            <a:schemeClr val="accent1"/>
          </a:lnRef>
          <a:fillRef idx="0">
            <a:schemeClr val="accent1"/>
          </a:fillRef>
          <a:effectRef idx="0">
            <a:schemeClr val="accent1"/>
          </a:effectRef>
          <a:fontRef idx="minor">
            <a:schemeClr val="tx1"/>
          </a:fontRef>
        </p:style>
      </p:cxnSp>
      <p:cxnSp>
        <p:nvCxnSpPr>
          <p:cNvPr id="28" name="カギ線コネクタ 27">
            <a:extLst>
              <a:ext uri="{FF2B5EF4-FFF2-40B4-BE49-F238E27FC236}">
                <a16:creationId xmlns:a16="http://schemas.microsoft.com/office/drawing/2014/main" id="{B8DD17CB-884F-A518-0AE6-960D6E6A7362}"/>
              </a:ext>
            </a:extLst>
          </p:cNvPr>
          <p:cNvCxnSpPr>
            <a:stCxn id="15" idx="2"/>
            <a:endCxn id="7" idx="1"/>
          </p:cNvCxnSpPr>
          <p:nvPr/>
        </p:nvCxnSpPr>
        <p:spPr>
          <a:xfrm rot="5400000" flipH="1" flipV="1">
            <a:off x="2154640" y="2618428"/>
            <a:ext cx="191386" cy="2230688"/>
          </a:xfrm>
          <a:prstGeom prst="bentConnector4">
            <a:avLst>
              <a:gd name="adj1" fmla="val -119444"/>
              <a:gd name="adj2" fmla="val 53632"/>
            </a:avLst>
          </a:prstGeom>
          <a:ln w="31750">
            <a:solidFill>
              <a:srgbClr val="FF0033"/>
            </a:solidFill>
            <a:tailEnd type="triangle" w="lg" len="med"/>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6636DE5D-1182-7E09-BAC4-A51EEF8887CA}"/>
              </a:ext>
            </a:extLst>
          </p:cNvPr>
          <p:cNvSpPr/>
          <p:nvPr/>
        </p:nvSpPr>
        <p:spPr>
          <a:xfrm>
            <a:off x="9648371" y="4942530"/>
            <a:ext cx="1949406" cy="1592371"/>
          </a:xfrm>
          <a:prstGeom prst="rect">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cxnSp>
        <p:nvCxnSpPr>
          <p:cNvPr id="36" name="カギ線コネクタ 35">
            <a:extLst>
              <a:ext uri="{FF2B5EF4-FFF2-40B4-BE49-F238E27FC236}">
                <a16:creationId xmlns:a16="http://schemas.microsoft.com/office/drawing/2014/main" id="{1B581FA0-2115-5F6E-61B4-0CC9D0F98812}"/>
              </a:ext>
            </a:extLst>
          </p:cNvPr>
          <p:cNvCxnSpPr>
            <a:cxnSpLocks/>
            <a:stCxn id="35" idx="1"/>
            <a:endCxn id="6" idx="3"/>
          </p:cNvCxnSpPr>
          <p:nvPr/>
        </p:nvCxnSpPr>
        <p:spPr>
          <a:xfrm rot="10800000">
            <a:off x="8824963" y="3638080"/>
            <a:ext cx="823408" cy="2100637"/>
          </a:xfrm>
          <a:prstGeom prst="bentConnector3">
            <a:avLst>
              <a:gd name="adj1" fmla="val 50000"/>
            </a:avLst>
          </a:prstGeom>
          <a:ln w="31750">
            <a:solidFill>
              <a:schemeClr val="accent4"/>
            </a:solidFill>
            <a:tailEnd type="triangle" w="lg" len="med"/>
          </a:ln>
        </p:spPr>
        <p:style>
          <a:lnRef idx="1">
            <a:schemeClr val="accent1"/>
          </a:lnRef>
          <a:fillRef idx="0">
            <a:schemeClr val="accent1"/>
          </a:fillRef>
          <a:effectRef idx="0">
            <a:schemeClr val="accent1"/>
          </a:effectRef>
          <a:fontRef idx="minor">
            <a:schemeClr val="tx1"/>
          </a:fontRef>
        </p:style>
      </p:cxnSp>
      <p:sp>
        <p:nvSpPr>
          <p:cNvPr id="37" name="正方形/長方形 36">
            <a:extLst>
              <a:ext uri="{FF2B5EF4-FFF2-40B4-BE49-F238E27FC236}">
                <a16:creationId xmlns:a16="http://schemas.microsoft.com/office/drawing/2014/main" id="{15555B4F-F087-4BF8-46CA-743A58464EC1}"/>
              </a:ext>
            </a:extLst>
          </p:cNvPr>
          <p:cNvSpPr/>
          <p:nvPr/>
        </p:nvSpPr>
        <p:spPr>
          <a:xfrm>
            <a:off x="7404433" y="6114531"/>
            <a:ext cx="1833835" cy="442429"/>
          </a:xfrm>
          <a:prstGeom prst="rect">
            <a:avLst/>
          </a:prstGeom>
          <a:noFill/>
          <a:ln w="9525" cap="flat" cmpd="sng" algn="ctr">
            <a:noFill/>
            <a:prstDash val="solid"/>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ja-JP" altLang="en-US" sz="1000" kern="0">
                <a:latin typeface="Meiryo" panose="020B0604030504040204" pitchFamily="34" charset="-128"/>
                <a:ea typeface="Meiryo" panose="020B0604030504040204" pitchFamily="34" charset="-128"/>
                <a:cs typeface="Meiryo" charset="-128"/>
              </a:rPr>
              <a:t>サストモ</a:t>
            </a:r>
            <a:r>
              <a:rPr kumimoji="0" lang="en" altLang="ja-JP" sz="1000" u="none" strike="noStrike" kern="0" cap="none" normalizeH="0" baseline="0" noProof="0" dirty="0">
                <a:ln>
                  <a:noFill/>
                </a:ln>
                <a:effectLst/>
                <a:uLnTx/>
                <a:uFillTx/>
                <a:latin typeface="Meiryo" panose="020B0604030504040204" pitchFamily="34" charset="-128"/>
                <a:ea typeface="Meiryo" panose="020B0604030504040204" pitchFamily="34" charset="-128"/>
                <a:cs typeface="Meiryo" charset="-128"/>
              </a:rPr>
              <a:t> </a:t>
            </a:r>
            <a:r>
              <a:rPr kumimoji="0" lang="ja-JP" altLang="en-US" sz="1000" u="none" strike="noStrike" kern="0" cap="none" normalizeH="0" baseline="0" noProof="0">
                <a:ln>
                  <a:noFill/>
                </a:ln>
                <a:effectLst/>
                <a:uLnTx/>
                <a:uFillTx/>
                <a:latin typeface="Meiryo" panose="020B0604030504040204" pitchFamily="34" charset="-128"/>
                <a:ea typeface="Meiryo" panose="020B0604030504040204" pitchFamily="34" charset="-128"/>
                <a:cs typeface="Meiryo" charset="-128"/>
              </a:rPr>
              <a:t>トップページへの誘導</a:t>
            </a:r>
            <a:endParaRPr kumimoji="0" lang="en-US" altLang="ja-JP" sz="1000" u="none" strike="noStrike" kern="0" cap="none" normalizeH="0" baseline="0" noProof="0" dirty="0">
              <a:ln>
                <a:noFill/>
              </a:ln>
              <a:effectLst/>
              <a:uLnTx/>
              <a:uFillTx/>
              <a:latin typeface="Meiryo" panose="020B0604030504040204" pitchFamily="34" charset="-128"/>
              <a:ea typeface="Meiryo" panose="020B0604030504040204" pitchFamily="34" charset="-128"/>
              <a:cs typeface="Meiryo" charset="-128"/>
            </a:endParaRPr>
          </a:p>
          <a:p>
            <a:pPr marL="0" marR="0" lvl="0" indent="0" defTabSz="457200" eaLnBrk="1" fontAlgn="auto" latinLnBrk="0" hangingPunct="1">
              <a:lnSpc>
                <a:spcPct val="150000"/>
              </a:lnSpc>
              <a:spcBef>
                <a:spcPts val="0"/>
              </a:spcBef>
              <a:spcAft>
                <a:spcPts val="0"/>
              </a:spcAft>
              <a:buClrTx/>
              <a:buSzTx/>
              <a:buFontTx/>
              <a:buNone/>
              <a:tabLst/>
              <a:defRPr/>
            </a:pPr>
            <a:r>
              <a:rPr kumimoji="0" lang="ja-JP" altLang="en-US" sz="1000" kern="0">
                <a:latin typeface="Meiryo" panose="020B0604030504040204" pitchFamily="34" charset="-128"/>
                <a:ea typeface="Meiryo" panose="020B0604030504040204" pitchFamily="34" charset="-128"/>
                <a:cs typeface="Meiryo" charset="-128"/>
              </a:rPr>
              <a:t>サストモ</a:t>
            </a:r>
            <a:r>
              <a:rPr kumimoji="0" lang="en" altLang="ja-JP" sz="1000" u="none" strike="noStrike" kern="0" cap="none" normalizeH="0" baseline="0" noProof="0" dirty="0">
                <a:ln>
                  <a:noFill/>
                </a:ln>
                <a:effectLst/>
                <a:uLnTx/>
                <a:uFillTx/>
                <a:latin typeface="Meiryo" panose="020B0604030504040204" pitchFamily="34" charset="-128"/>
                <a:ea typeface="Meiryo" panose="020B0604030504040204" pitchFamily="34" charset="-128"/>
                <a:cs typeface="Meiryo" charset="-128"/>
              </a:rPr>
              <a:t> </a:t>
            </a:r>
            <a:r>
              <a:rPr kumimoji="0" lang="ja-JP" altLang="en-US" sz="1000" u="none" strike="noStrike" kern="0" cap="none" normalizeH="0" baseline="0" noProof="0">
                <a:ln>
                  <a:noFill/>
                </a:ln>
                <a:effectLst/>
                <a:uLnTx/>
                <a:uFillTx/>
                <a:latin typeface="Meiryo" panose="020B0604030504040204" pitchFamily="34" charset="-128"/>
                <a:ea typeface="Meiryo" panose="020B0604030504040204" pitchFamily="34" charset="-128"/>
                <a:cs typeface="Meiryo" charset="-128"/>
              </a:rPr>
              <a:t>各記事ページへの誘導</a:t>
            </a:r>
          </a:p>
        </p:txBody>
      </p:sp>
      <p:cxnSp>
        <p:nvCxnSpPr>
          <p:cNvPr id="38" name="直線コネクタ 37">
            <a:extLst>
              <a:ext uri="{FF2B5EF4-FFF2-40B4-BE49-F238E27FC236}">
                <a16:creationId xmlns:a16="http://schemas.microsoft.com/office/drawing/2014/main" id="{48C9DE1D-0ED2-F216-F71C-0D3468BCCA25}"/>
              </a:ext>
            </a:extLst>
          </p:cNvPr>
          <p:cNvCxnSpPr/>
          <p:nvPr/>
        </p:nvCxnSpPr>
        <p:spPr>
          <a:xfrm>
            <a:off x="6781595" y="6220677"/>
            <a:ext cx="479767" cy="0"/>
          </a:xfrm>
          <a:prstGeom prst="line">
            <a:avLst/>
          </a:prstGeom>
          <a:ln w="31750">
            <a:solidFill>
              <a:srgbClr val="FF0033"/>
            </a:solidFill>
            <a:headEnd type="triangle" w="lg" len="med"/>
          </a:ln>
        </p:spPr>
        <p:style>
          <a:lnRef idx="1">
            <a:schemeClr val="accent1"/>
          </a:lnRef>
          <a:fillRef idx="0">
            <a:schemeClr val="accent1"/>
          </a:fillRef>
          <a:effectRef idx="0">
            <a:schemeClr val="accent1"/>
          </a:effectRef>
          <a:fontRef idx="minor">
            <a:schemeClr val="tx1"/>
          </a:fontRef>
        </p:style>
      </p:cxnSp>
      <p:cxnSp>
        <p:nvCxnSpPr>
          <p:cNvPr id="39" name="直線コネクタ 38">
            <a:extLst>
              <a:ext uri="{FF2B5EF4-FFF2-40B4-BE49-F238E27FC236}">
                <a16:creationId xmlns:a16="http://schemas.microsoft.com/office/drawing/2014/main" id="{82B752E9-F3BC-B05F-D2D9-578F6DBD2765}"/>
              </a:ext>
            </a:extLst>
          </p:cNvPr>
          <p:cNvCxnSpPr/>
          <p:nvPr/>
        </p:nvCxnSpPr>
        <p:spPr>
          <a:xfrm>
            <a:off x="6781595" y="6472468"/>
            <a:ext cx="479767" cy="0"/>
          </a:xfrm>
          <a:prstGeom prst="line">
            <a:avLst/>
          </a:prstGeom>
          <a:ln w="31750">
            <a:solidFill>
              <a:schemeClr val="accent4"/>
            </a:solidFill>
            <a:headEnd type="triangle" w="lg" len="med"/>
          </a:ln>
        </p:spPr>
        <p:style>
          <a:lnRef idx="1">
            <a:schemeClr val="accent1"/>
          </a:lnRef>
          <a:fillRef idx="0">
            <a:schemeClr val="accent1"/>
          </a:fillRef>
          <a:effectRef idx="0">
            <a:schemeClr val="accent1"/>
          </a:effectRef>
          <a:fontRef idx="minor">
            <a:schemeClr val="tx1"/>
          </a:fontRef>
        </p:style>
      </p:cxnSp>
      <p:pic>
        <p:nvPicPr>
          <p:cNvPr id="40" name="図 39">
            <a:extLst>
              <a:ext uri="{FF2B5EF4-FFF2-40B4-BE49-F238E27FC236}">
                <a16:creationId xmlns:a16="http://schemas.microsoft.com/office/drawing/2014/main" id="{8EF9D715-BEDD-8E0F-25FC-B52EFDA6E53B}"/>
              </a:ext>
            </a:extLst>
          </p:cNvPr>
          <p:cNvPicPr>
            <a:picLocks noChangeAspect="1"/>
          </p:cNvPicPr>
          <p:nvPr/>
        </p:nvPicPr>
        <p:blipFill>
          <a:blip r:embed="rId10">
            <a:extLst>
              <a:ext uri="{BEBA8EAE-BF5A-486C-A8C5-ECC9F3942E4B}">
                <a14:imgProps xmlns:a14="http://schemas.microsoft.com/office/drawing/2010/main">
                  <a14:imgLayer r:embed="rId11">
                    <a14:imgEffect>
                      <a14:artisticBlur radius="5"/>
                    </a14:imgEffect>
                  </a14:imgLayer>
                </a14:imgProps>
              </a:ext>
            </a:extLst>
          </a:blip>
          <a:stretch>
            <a:fillRect/>
          </a:stretch>
        </p:blipFill>
        <p:spPr>
          <a:xfrm>
            <a:off x="691236" y="5296020"/>
            <a:ext cx="1225820" cy="1091746"/>
          </a:xfrm>
          <a:prstGeom prst="rect">
            <a:avLst/>
          </a:prstGeom>
          <a:effectLst>
            <a:softEdge rad="0"/>
          </a:effectLst>
        </p:spPr>
      </p:pic>
      <p:pic>
        <p:nvPicPr>
          <p:cNvPr id="41" name="図 40">
            <a:extLst>
              <a:ext uri="{FF2B5EF4-FFF2-40B4-BE49-F238E27FC236}">
                <a16:creationId xmlns:a16="http://schemas.microsoft.com/office/drawing/2014/main" id="{603372B2-958B-DE6F-277D-5BD811243E03}"/>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114777" y="5376276"/>
            <a:ext cx="1201954" cy="1025808"/>
          </a:xfrm>
          <a:prstGeom prst="rect">
            <a:avLst/>
          </a:prstGeom>
          <a:ln>
            <a:solidFill>
              <a:schemeClr val="bg1">
                <a:lumMod val="95000"/>
              </a:schemeClr>
            </a:solidFill>
          </a:ln>
          <a:effectLst>
            <a:outerShdw blurRad="50800" dist="38100" dir="2700000" algn="tl" rotWithShape="0">
              <a:prstClr val="black">
                <a:alpha val="40000"/>
              </a:prstClr>
            </a:outerShdw>
          </a:effectLst>
        </p:spPr>
      </p:pic>
      <p:sp>
        <p:nvSpPr>
          <p:cNvPr id="42" name="正方形/長方形 41">
            <a:extLst>
              <a:ext uri="{FF2B5EF4-FFF2-40B4-BE49-F238E27FC236}">
                <a16:creationId xmlns:a16="http://schemas.microsoft.com/office/drawing/2014/main" id="{E8A38667-88B9-71C7-8966-9C695D5D03C8}"/>
              </a:ext>
            </a:extLst>
          </p:cNvPr>
          <p:cNvSpPr/>
          <p:nvPr/>
        </p:nvSpPr>
        <p:spPr>
          <a:xfrm>
            <a:off x="9293269" y="1927353"/>
            <a:ext cx="2570313" cy="396000"/>
          </a:xfrm>
          <a:prstGeom prst="rect">
            <a:avLst/>
          </a:prstGeom>
          <a:solidFill>
            <a:schemeClr val="bg1"/>
          </a:solidFill>
          <a:ln w="9525" cap="flat" cmpd="sng" algn="ctr">
            <a:solidFill>
              <a:schemeClr val="tx2"/>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eaLnBrk="1" fontAlgn="auto" latinLnBrk="0" hangingPunct="1">
              <a:lnSpc>
                <a:spcPct val="120000"/>
              </a:lnSpc>
              <a:spcBef>
                <a:spcPts val="0"/>
              </a:spcBef>
              <a:spcAft>
                <a:spcPts val="0"/>
              </a:spcAft>
              <a:buClrTx/>
              <a:buSzTx/>
              <a:buFontTx/>
              <a:buNone/>
              <a:tabLst/>
              <a:defRPr/>
            </a:pPr>
            <a:r>
              <a:rPr kumimoji="0" lang="en-US" altLang="ja-JP" sz="1200" b="1" kern="0" dirty="0">
                <a:latin typeface="Meiryo" panose="020B0604030504040204" pitchFamily="34" charset="-128"/>
                <a:ea typeface="Meiryo" panose="020B0604030504040204" pitchFamily="34" charset="-128"/>
                <a:cs typeface="Meiryo" charset="-128"/>
              </a:rPr>
              <a:t>LINE</a:t>
            </a:r>
            <a:r>
              <a:rPr kumimoji="0" lang="ja-JP" altLang="en-US" sz="1200" b="1" kern="0">
                <a:latin typeface="Meiryo" panose="020B0604030504040204" pitchFamily="34" charset="-128"/>
                <a:ea typeface="Meiryo" panose="020B0604030504040204" pitchFamily="34" charset="-128"/>
                <a:cs typeface="Meiryo" charset="-128"/>
              </a:rPr>
              <a:t>公式アカウント</a:t>
            </a:r>
            <a:r>
              <a:rPr kumimoji="0" lang="en-US" altLang="ja-JP" sz="1200" b="1" kern="0" dirty="0">
                <a:latin typeface="Meiryo" panose="020B0604030504040204" pitchFamily="34" charset="-128"/>
                <a:ea typeface="Meiryo" panose="020B0604030504040204" pitchFamily="34" charset="-128"/>
                <a:cs typeface="Meiryo" charset="-128"/>
              </a:rPr>
              <a:t> </a:t>
            </a:r>
            <a:r>
              <a:rPr kumimoji="0" lang="ja-JP" altLang="en-US" sz="1400" b="1" kern="0">
                <a:latin typeface="Meiryo" panose="020B0604030504040204" pitchFamily="34" charset="-128"/>
                <a:ea typeface="Meiryo" panose="020B0604030504040204" pitchFamily="34" charset="-128"/>
                <a:cs typeface="Meiryo" charset="-128"/>
              </a:rPr>
              <a:t>サストモ</a:t>
            </a:r>
            <a:endParaRPr kumimoji="0" lang="ja-JP" altLang="en-US" sz="1400" b="1" u="none" strike="noStrike" kern="0" cap="none" normalizeH="0" baseline="0" noProof="0">
              <a:ln>
                <a:noFill/>
              </a:ln>
              <a:effectLst/>
              <a:uLnTx/>
              <a:uFillTx/>
              <a:latin typeface="Meiryo" panose="020B0604030504040204" pitchFamily="34" charset="-128"/>
              <a:ea typeface="Meiryo" panose="020B0604030504040204" pitchFamily="34" charset="-128"/>
              <a:cs typeface="Meiryo" charset="-128"/>
            </a:endParaRPr>
          </a:p>
        </p:txBody>
      </p:sp>
      <p:sp>
        <p:nvSpPr>
          <p:cNvPr id="44" name="正方形/長方形 43">
            <a:extLst>
              <a:ext uri="{FF2B5EF4-FFF2-40B4-BE49-F238E27FC236}">
                <a16:creationId xmlns:a16="http://schemas.microsoft.com/office/drawing/2014/main" id="{D2E0B06C-FAA1-E1B5-347F-4C81D231C4FC}"/>
              </a:ext>
            </a:extLst>
          </p:cNvPr>
          <p:cNvSpPr/>
          <p:nvPr/>
        </p:nvSpPr>
        <p:spPr>
          <a:xfrm>
            <a:off x="9780604" y="2804813"/>
            <a:ext cx="1586123" cy="755721"/>
          </a:xfrm>
          <a:prstGeom prst="rect">
            <a:avLst/>
          </a:prstGeom>
          <a:solidFill>
            <a:srgbClr val="CCCCCC">
              <a:alpha val="50196"/>
            </a:srgbClr>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45" name="図 44">
            <a:extLst>
              <a:ext uri="{FF2B5EF4-FFF2-40B4-BE49-F238E27FC236}">
                <a16:creationId xmlns:a16="http://schemas.microsoft.com/office/drawing/2014/main" id="{242BAB9E-A6D5-6B1F-5420-62CE181FC68E}"/>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9728603" y="2398910"/>
            <a:ext cx="1706394" cy="1673706"/>
          </a:xfrm>
          <a:prstGeom prst="rect">
            <a:avLst/>
          </a:prstGeom>
        </p:spPr>
      </p:pic>
      <p:sp>
        <p:nvSpPr>
          <p:cNvPr id="46" name="正方形/長方形 45">
            <a:extLst>
              <a:ext uri="{FF2B5EF4-FFF2-40B4-BE49-F238E27FC236}">
                <a16:creationId xmlns:a16="http://schemas.microsoft.com/office/drawing/2014/main" id="{E22BFD12-1226-33FD-FA3E-B34E412731CC}"/>
              </a:ext>
            </a:extLst>
          </p:cNvPr>
          <p:cNvSpPr/>
          <p:nvPr/>
        </p:nvSpPr>
        <p:spPr>
          <a:xfrm>
            <a:off x="9641660" y="2410832"/>
            <a:ext cx="1949406" cy="1778920"/>
          </a:xfrm>
          <a:prstGeom prst="rect">
            <a:avLst/>
          </a:prstGeom>
          <a:noFill/>
          <a:ln w="317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cxnSp>
        <p:nvCxnSpPr>
          <p:cNvPr id="47" name="直線コネクタ 46">
            <a:extLst>
              <a:ext uri="{FF2B5EF4-FFF2-40B4-BE49-F238E27FC236}">
                <a16:creationId xmlns:a16="http://schemas.microsoft.com/office/drawing/2014/main" id="{252CA37E-949C-F1FB-D87D-FE47A125DFE5}"/>
              </a:ext>
            </a:extLst>
          </p:cNvPr>
          <p:cNvCxnSpPr>
            <a:cxnSpLocks/>
          </p:cNvCxnSpPr>
          <p:nvPr/>
        </p:nvCxnSpPr>
        <p:spPr>
          <a:xfrm flipH="1" flipV="1">
            <a:off x="9254270" y="3875766"/>
            <a:ext cx="396000" cy="2750"/>
          </a:xfrm>
          <a:prstGeom prst="line">
            <a:avLst/>
          </a:prstGeom>
          <a:ln w="28575"/>
        </p:spPr>
        <p:style>
          <a:lnRef idx="1">
            <a:schemeClr val="accent4"/>
          </a:lnRef>
          <a:fillRef idx="0">
            <a:schemeClr val="accent4"/>
          </a:fillRef>
          <a:effectRef idx="0">
            <a:schemeClr val="accent4"/>
          </a:effectRef>
          <a:fontRef idx="minor">
            <a:schemeClr val="tx1"/>
          </a:fontRef>
        </p:style>
      </p:cxnSp>
      <p:sp>
        <p:nvSpPr>
          <p:cNvPr id="48" name="コンテンツ プレースホルダー 16">
            <a:extLst>
              <a:ext uri="{FF2B5EF4-FFF2-40B4-BE49-F238E27FC236}">
                <a16:creationId xmlns:a16="http://schemas.microsoft.com/office/drawing/2014/main" id="{67C2EEFB-21E6-358E-7835-EBFDC49FC35B}"/>
              </a:ext>
            </a:extLst>
          </p:cNvPr>
          <p:cNvSpPr txBox="1">
            <a:spLocks/>
          </p:cNvSpPr>
          <p:nvPr/>
        </p:nvSpPr>
        <p:spPr>
          <a:xfrm>
            <a:off x="566974" y="1099678"/>
            <a:ext cx="11046466" cy="406265"/>
          </a:xfrm>
          <a:prstGeom prst="rect">
            <a:avLst/>
          </a:prstGeom>
        </p:spPr>
        <p:txBody>
          <a:bodyPr vert="horz" wrap="square" lIns="0" tIns="0" rIns="0" bIns="0" rtlCol="0" anchor="t">
            <a:spAutoFit/>
          </a:bodyPr>
          <a:lstStyle>
            <a:lvl1pPr marL="228600" indent="-228600" algn="ctr" defTabSz="914400" rtl="0" eaLnBrk="1" latinLnBrk="0" hangingPunct="1">
              <a:lnSpc>
                <a:spcPct val="90000"/>
              </a:lnSpc>
              <a:spcBef>
                <a:spcPts val="1000"/>
              </a:spcBef>
              <a:buFont typeface="Arial" panose="020B0604020202020204" pitchFamily="34" charset="0"/>
              <a:buNone/>
              <a:defRPr kumimoji="1" sz="3200" b="1" kern="1200">
                <a:solidFill>
                  <a:srgbClr val="C00000"/>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3200" kern="1200">
                <a:solidFill>
                  <a:srgbClr val="C00000"/>
                </a:solidFill>
                <a:latin typeface="Meiryo" panose="020B0604030504040204" pitchFamily="34" charset="-128"/>
                <a:ea typeface="Meiryo" panose="020B0604030504040204"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3200" kern="1200">
                <a:solidFill>
                  <a:srgbClr val="C00000"/>
                </a:solidFill>
                <a:latin typeface="Meiryo" panose="020B0604030504040204" pitchFamily="34" charset="-128"/>
                <a:ea typeface="Meiryo" panose="020B0604030504040204"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3200" kern="1200">
                <a:solidFill>
                  <a:srgbClr val="C00000"/>
                </a:solidFill>
                <a:latin typeface="Meiryo" panose="020B0604030504040204" pitchFamily="34" charset="-128"/>
                <a:ea typeface="Meiryo" panose="020B0604030504040204"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3200" kern="1200">
                <a:solidFill>
                  <a:srgbClr val="C00000"/>
                </a:solidFill>
                <a:latin typeface="Meiryo" panose="020B0604030504040204" pitchFamily="34" charset="-128"/>
                <a:ea typeface="Meiryo" panose="020B0604030504040204"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10000"/>
              </a:lnSpc>
              <a:spcBef>
                <a:spcPts val="0"/>
              </a:spcBef>
            </a:pPr>
            <a:r>
              <a:rPr lang="en" altLang="ja-JP" sz="2400" dirty="0">
                <a:solidFill>
                  <a:schemeClr val="tx1"/>
                </a:solidFill>
                <a:cs typeface="メイリオ" panose="020B0604030504040204" pitchFamily="50" charset="-128"/>
              </a:rPr>
              <a:t>Yahoo!</a:t>
            </a:r>
            <a:r>
              <a:rPr lang="en-US" altLang="ja-JP" sz="2400" dirty="0">
                <a:solidFill>
                  <a:schemeClr val="tx1"/>
                </a:solidFill>
                <a:cs typeface="メイリオ" panose="020B0604030504040204" pitchFamily="50" charset="-128"/>
              </a:rPr>
              <a:t> JAPAN</a:t>
            </a:r>
            <a:r>
              <a:rPr lang="ja-JP" altLang="en-US" sz="2400">
                <a:solidFill>
                  <a:schemeClr val="tx1"/>
                </a:solidFill>
                <a:cs typeface="メイリオ" panose="020B0604030504040204" pitchFamily="50" charset="-128"/>
              </a:rPr>
              <a:t>内に加え、</a:t>
            </a:r>
            <a:r>
              <a:rPr lang="en-US" altLang="ja-JP" sz="2400" dirty="0">
                <a:solidFill>
                  <a:schemeClr val="tx1"/>
                </a:solidFill>
                <a:cs typeface="メイリオ" panose="020B0604030504040204" pitchFamily="50" charset="-128"/>
              </a:rPr>
              <a:t>LINE</a:t>
            </a:r>
            <a:r>
              <a:rPr lang="ja-JP" altLang="en-US" sz="2400">
                <a:solidFill>
                  <a:schemeClr val="tx1"/>
                </a:solidFill>
                <a:cs typeface="メイリオ" panose="020B0604030504040204" pitchFamily="50" charset="-128"/>
              </a:rPr>
              <a:t>公式アカウント</a:t>
            </a:r>
            <a:r>
              <a:rPr lang="en-US" altLang="ja-JP" sz="2400" dirty="0">
                <a:solidFill>
                  <a:schemeClr val="tx1"/>
                </a:solidFill>
                <a:cs typeface="メイリオ" panose="020B0604030504040204" pitchFamily="50" charset="-128"/>
              </a:rPr>
              <a:t> </a:t>
            </a:r>
            <a:r>
              <a:rPr lang="ja-JP" altLang="en-US" sz="2400">
                <a:solidFill>
                  <a:schemeClr val="tx1"/>
                </a:solidFill>
                <a:cs typeface="メイリオ" panose="020B0604030504040204" pitchFamily="50" charset="-128"/>
              </a:rPr>
              <a:t>サストモからの誘導も追加</a:t>
            </a:r>
            <a:endParaRPr lang="en-US" altLang="ja-JP" sz="2400" dirty="0">
              <a:solidFill>
                <a:schemeClr val="tx1"/>
              </a:solidFill>
              <a:cs typeface="メイリオ" panose="020B0604030504040204" pitchFamily="50" charset="-128"/>
            </a:endParaRPr>
          </a:p>
        </p:txBody>
      </p:sp>
      <p:pic>
        <p:nvPicPr>
          <p:cNvPr id="4" name="図 3">
            <a:extLst>
              <a:ext uri="{FF2B5EF4-FFF2-40B4-BE49-F238E27FC236}">
                <a16:creationId xmlns:a16="http://schemas.microsoft.com/office/drawing/2014/main" id="{62224F07-4268-CD03-53B9-114D60E9B4C7}"/>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997448" y="3531680"/>
            <a:ext cx="275079" cy="279663"/>
          </a:xfrm>
          <a:prstGeom prst="rect">
            <a:avLst/>
          </a:prstGeom>
        </p:spPr>
      </p:pic>
      <p:sp>
        <p:nvSpPr>
          <p:cNvPr id="15" name="正方形/長方形 14">
            <a:extLst>
              <a:ext uri="{FF2B5EF4-FFF2-40B4-BE49-F238E27FC236}">
                <a16:creationId xmlns:a16="http://schemas.microsoft.com/office/drawing/2014/main" id="{EEBF138D-1C12-33E5-F6A6-A20E70820BBC}"/>
              </a:ext>
            </a:extLst>
          </p:cNvPr>
          <p:cNvSpPr/>
          <p:nvPr/>
        </p:nvSpPr>
        <p:spPr>
          <a:xfrm>
            <a:off x="972941" y="3718171"/>
            <a:ext cx="324095" cy="111294"/>
          </a:xfrm>
          <a:prstGeom prst="rect">
            <a:avLst/>
          </a:prstGeom>
          <a:noFill/>
          <a:ln w="31750">
            <a:solidFill>
              <a:srgbClr val="FF00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a:p>
        </p:txBody>
      </p:sp>
      <p:pic>
        <p:nvPicPr>
          <p:cNvPr id="49" name="図 48">
            <a:extLst>
              <a:ext uri="{FF2B5EF4-FFF2-40B4-BE49-F238E27FC236}">
                <a16:creationId xmlns:a16="http://schemas.microsoft.com/office/drawing/2014/main" id="{BFE7A297-62D4-94B6-F183-8C099983514A}"/>
              </a:ext>
            </a:extLst>
          </p:cNvPr>
          <p:cNvPicPr>
            <a:picLocks noChangeAspect="1"/>
          </p:cNvPicPr>
          <p:nvPr/>
        </p:nvPicPr>
        <p:blipFill>
          <a:blip r:embed="rId15" cstate="screen">
            <a:extLst>
              <a:ext uri="{28A0092B-C50C-407E-A947-70E740481C1C}">
                <a14:useLocalDpi xmlns:a14="http://schemas.microsoft.com/office/drawing/2010/main"/>
              </a:ext>
            </a:extLst>
          </a:blip>
          <a:srcRect/>
          <a:stretch/>
        </p:blipFill>
        <p:spPr>
          <a:xfrm>
            <a:off x="738575" y="4961674"/>
            <a:ext cx="171584" cy="154816"/>
          </a:xfrm>
          <a:prstGeom prst="rect">
            <a:avLst/>
          </a:prstGeom>
        </p:spPr>
      </p:pic>
      <p:pic>
        <p:nvPicPr>
          <p:cNvPr id="50" name="図 49">
            <a:extLst>
              <a:ext uri="{FF2B5EF4-FFF2-40B4-BE49-F238E27FC236}">
                <a16:creationId xmlns:a16="http://schemas.microsoft.com/office/drawing/2014/main" id="{3A9A3F8B-8B0A-5143-2DF4-E8BB9E234BFA}"/>
              </a:ext>
            </a:extLst>
          </p:cNvPr>
          <p:cNvPicPr>
            <a:picLocks noChangeAspect="1"/>
          </p:cNvPicPr>
          <p:nvPr/>
        </p:nvPicPr>
        <p:blipFill>
          <a:blip r:embed="rId16" cstate="screen">
            <a:extLst>
              <a:ext uri="{28A0092B-C50C-407E-A947-70E740481C1C}">
                <a14:useLocalDpi xmlns:a14="http://schemas.microsoft.com/office/drawing/2010/main"/>
              </a:ext>
            </a:extLst>
          </a:blip>
          <a:srcRect/>
          <a:stretch/>
        </p:blipFill>
        <p:spPr>
          <a:xfrm>
            <a:off x="1139889" y="5706221"/>
            <a:ext cx="190927" cy="172269"/>
          </a:xfrm>
          <a:prstGeom prst="rect">
            <a:avLst/>
          </a:prstGeom>
        </p:spPr>
      </p:pic>
      <p:pic>
        <p:nvPicPr>
          <p:cNvPr id="51" name="図 50">
            <a:extLst>
              <a:ext uri="{FF2B5EF4-FFF2-40B4-BE49-F238E27FC236}">
                <a16:creationId xmlns:a16="http://schemas.microsoft.com/office/drawing/2014/main" id="{7E30BEF8-0C1A-1646-BE82-58C9178BBDA1}"/>
              </a:ext>
            </a:extLst>
          </p:cNvPr>
          <p:cNvPicPr>
            <a:picLocks noChangeAspect="1"/>
          </p:cNvPicPr>
          <p:nvPr/>
        </p:nvPicPr>
        <p:blipFill>
          <a:blip r:embed="rId17" cstate="screen">
            <a:extLst>
              <a:ext uri="{28A0092B-C50C-407E-A947-70E740481C1C}">
                <a14:useLocalDpi xmlns:a14="http://schemas.microsoft.com/office/drawing/2010/main"/>
              </a:ext>
            </a:extLst>
          </a:blip>
          <a:srcRect/>
          <a:stretch/>
        </p:blipFill>
        <p:spPr>
          <a:xfrm>
            <a:off x="3599497" y="2426692"/>
            <a:ext cx="2083304" cy="1616604"/>
          </a:xfrm>
          <a:prstGeom prst="rect">
            <a:avLst/>
          </a:prstGeom>
        </p:spPr>
      </p:pic>
      <p:pic>
        <p:nvPicPr>
          <p:cNvPr id="52" name="図 51">
            <a:extLst>
              <a:ext uri="{FF2B5EF4-FFF2-40B4-BE49-F238E27FC236}">
                <a16:creationId xmlns:a16="http://schemas.microsoft.com/office/drawing/2014/main" id="{48E6B800-0B6B-CD63-11AD-9E19DB6BED71}"/>
              </a:ext>
            </a:extLst>
          </p:cNvPr>
          <p:cNvPicPr>
            <a:picLocks noChangeAspect="1"/>
          </p:cNvPicPr>
          <p:nvPr/>
        </p:nvPicPr>
        <p:blipFill>
          <a:blip r:embed="rId18" cstate="screen">
            <a:extLst>
              <a:ext uri="{28A0092B-C50C-407E-A947-70E740481C1C}">
                <a14:useLocalDpi xmlns:a14="http://schemas.microsoft.com/office/drawing/2010/main"/>
              </a:ext>
            </a:extLst>
          </a:blip>
          <a:srcRect/>
          <a:stretch/>
        </p:blipFill>
        <p:spPr>
          <a:xfrm>
            <a:off x="3575499" y="3733772"/>
            <a:ext cx="2107302" cy="1451164"/>
          </a:xfrm>
          <a:prstGeom prst="rect">
            <a:avLst/>
          </a:prstGeom>
        </p:spPr>
      </p:pic>
      <p:grpSp>
        <p:nvGrpSpPr>
          <p:cNvPr id="58" name="グループ化 57">
            <a:extLst>
              <a:ext uri="{FF2B5EF4-FFF2-40B4-BE49-F238E27FC236}">
                <a16:creationId xmlns:a16="http://schemas.microsoft.com/office/drawing/2014/main" id="{7168AE21-510C-6BB9-60AC-FCE70A0962E2}"/>
              </a:ext>
            </a:extLst>
          </p:cNvPr>
          <p:cNvGrpSpPr/>
          <p:nvPr/>
        </p:nvGrpSpPr>
        <p:grpSpPr>
          <a:xfrm>
            <a:off x="6448474" y="2443140"/>
            <a:ext cx="1971504" cy="2756188"/>
            <a:chOff x="6403870" y="2443140"/>
            <a:chExt cx="1971504" cy="2756188"/>
          </a:xfrm>
        </p:grpSpPr>
        <p:pic>
          <p:nvPicPr>
            <p:cNvPr id="54" name="図 53">
              <a:extLst>
                <a:ext uri="{FF2B5EF4-FFF2-40B4-BE49-F238E27FC236}">
                  <a16:creationId xmlns:a16="http://schemas.microsoft.com/office/drawing/2014/main" id="{0B2E3763-7C53-A58F-2C7C-A006E4614D53}"/>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6403870" y="2443140"/>
              <a:ext cx="1971504" cy="177536"/>
            </a:xfrm>
            <a:prstGeom prst="rect">
              <a:avLst/>
            </a:prstGeom>
          </p:spPr>
        </p:pic>
        <p:pic>
          <p:nvPicPr>
            <p:cNvPr id="55" name="図 54">
              <a:extLst>
                <a:ext uri="{FF2B5EF4-FFF2-40B4-BE49-F238E27FC236}">
                  <a16:creationId xmlns:a16="http://schemas.microsoft.com/office/drawing/2014/main" id="{F26B617D-2064-2F2B-F28D-783B68B36130}"/>
                </a:ext>
              </a:extLst>
            </p:cNvPr>
            <p:cNvPicPr>
              <a:picLocks noChangeAspect="1"/>
            </p:cNvPicPr>
            <p:nvPr/>
          </p:nvPicPr>
          <p:blipFill>
            <a:blip r:embed="rId20" cstate="screen">
              <a:extLst>
                <a:ext uri="{28A0092B-C50C-407E-A947-70E740481C1C}">
                  <a14:useLocalDpi xmlns:a14="http://schemas.microsoft.com/office/drawing/2010/main"/>
                </a:ext>
              </a:extLst>
            </a:blip>
            <a:srcRect/>
            <a:stretch/>
          </p:blipFill>
          <p:spPr>
            <a:xfrm>
              <a:off x="6403870" y="2624276"/>
              <a:ext cx="1201261" cy="2575052"/>
            </a:xfrm>
            <a:prstGeom prst="rect">
              <a:avLst/>
            </a:prstGeom>
          </p:spPr>
        </p:pic>
        <p:pic>
          <p:nvPicPr>
            <p:cNvPr id="56" name="図 55">
              <a:extLst>
                <a:ext uri="{FF2B5EF4-FFF2-40B4-BE49-F238E27FC236}">
                  <a16:creationId xmlns:a16="http://schemas.microsoft.com/office/drawing/2014/main" id="{2909A5B0-B943-DC8F-3377-5C64AC738832}"/>
                </a:ext>
              </a:extLst>
            </p:cNvPr>
            <p:cNvPicPr>
              <a:picLocks noChangeAspect="1"/>
            </p:cNvPicPr>
            <p:nvPr/>
          </p:nvPicPr>
          <p:blipFill>
            <a:blip r:embed="rId21" cstate="screen">
              <a:extLst>
                <a:ext uri="{28A0092B-C50C-407E-A947-70E740481C1C}">
                  <a14:useLocalDpi xmlns:a14="http://schemas.microsoft.com/office/drawing/2010/main"/>
                </a:ext>
              </a:extLst>
            </a:blip>
            <a:srcRect/>
            <a:stretch/>
          </p:blipFill>
          <p:spPr>
            <a:xfrm>
              <a:off x="7550913" y="2620675"/>
              <a:ext cx="818278" cy="315347"/>
            </a:xfrm>
            <a:prstGeom prst="rect">
              <a:avLst/>
            </a:prstGeom>
          </p:spPr>
        </p:pic>
        <p:pic>
          <p:nvPicPr>
            <p:cNvPr id="57" name="図 56">
              <a:extLst>
                <a:ext uri="{FF2B5EF4-FFF2-40B4-BE49-F238E27FC236}">
                  <a16:creationId xmlns:a16="http://schemas.microsoft.com/office/drawing/2014/main" id="{35EBFC13-F438-E4FB-2596-EBB2C4264631}"/>
                </a:ext>
              </a:extLst>
            </p:cNvPr>
            <p:cNvPicPr>
              <a:picLocks noChangeAspect="1"/>
            </p:cNvPicPr>
            <p:nvPr/>
          </p:nvPicPr>
          <p:blipFill>
            <a:blip r:embed="rId22" cstate="screen">
              <a:extLst>
                <a:ext uri="{28A0092B-C50C-407E-A947-70E740481C1C}">
                  <a14:useLocalDpi xmlns:a14="http://schemas.microsoft.com/office/drawing/2010/main"/>
                </a:ext>
              </a:extLst>
            </a:blip>
            <a:srcRect/>
            <a:stretch/>
          </p:blipFill>
          <p:spPr>
            <a:xfrm>
              <a:off x="7605131" y="2904277"/>
              <a:ext cx="753283" cy="2295051"/>
            </a:xfrm>
            <a:prstGeom prst="rect">
              <a:avLst/>
            </a:prstGeom>
          </p:spPr>
        </p:pic>
      </p:grpSp>
      <p:grpSp>
        <p:nvGrpSpPr>
          <p:cNvPr id="62" name="グループ化 61">
            <a:extLst>
              <a:ext uri="{FF2B5EF4-FFF2-40B4-BE49-F238E27FC236}">
                <a16:creationId xmlns:a16="http://schemas.microsoft.com/office/drawing/2014/main" id="{F04E7F1B-5F33-DA4B-EB24-5C28482C38D0}"/>
              </a:ext>
            </a:extLst>
          </p:cNvPr>
          <p:cNvGrpSpPr/>
          <p:nvPr/>
        </p:nvGrpSpPr>
        <p:grpSpPr>
          <a:xfrm>
            <a:off x="9873235" y="5015714"/>
            <a:ext cx="1548982" cy="1422023"/>
            <a:chOff x="9873235" y="5015714"/>
            <a:chExt cx="1548982" cy="1422023"/>
          </a:xfrm>
        </p:grpSpPr>
        <p:grpSp>
          <p:nvGrpSpPr>
            <p:cNvPr id="30" name="グループ化 29">
              <a:extLst>
                <a:ext uri="{FF2B5EF4-FFF2-40B4-BE49-F238E27FC236}">
                  <a16:creationId xmlns:a16="http://schemas.microsoft.com/office/drawing/2014/main" id="{13DF4E0E-131B-9634-5DB3-74AF532787C9}"/>
                </a:ext>
              </a:extLst>
            </p:cNvPr>
            <p:cNvGrpSpPr/>
            <p:nvPr/>
          </p:nvGrpSpPr>
          <p:grpSpPr>
            <a:xfrm>
              <a:off x="9873235" y="5015714"/>
              <a:ext cx="1548982" cy="1422023"/>
              <a:chOff x="9758904" y="2638240"/>
              <a:chExt cx="1497421" cy="1350477"/>
            </a:xfrm>
          </p:grpSpPr>
          <p:grpSp>
            <p:nvGrpSpPr>
              <p:cNvPr id="31" name="グループ化 30">
                <a:extLst>
                  <a:ext uri="{FF2B5EF4-FFF2-40B4-BE49-F238E27FC236}">
                    <a16:creationId xmlns:a16="http://schemas.microsoft.com/office/drawing/2014/main" id="{E0F20EF6-D5E3-A5FD-2C82-6371D8953536}"/>
                  </a:ext>
                </a:extLst>
              </p:cNvPr>
              <p:cNvGrpSpPr/>
              <p:nvPr/>
            </p:nvGrpSpPr>
            <p:grpSpPr>
              <a:xfrm>
                <a:off x="9919356" y="2772869"/>
                <a:ext cx="1126592" cy="1215848"/>
                <a:chOff x="7725121" y="1182184"/>
                <a:chExt cx="1231870" cy="1329466"/>
              </a:xfrm>
            </p:grpSpPr>
            <p:pic>
              <p:nvPicPr>
                <p:cNvPr id="33" name="図 32">
                  <a:extLst>
                    <a:ext uri="{FF2B5EF4-FFF2-40B4-BE49-F238E27FC236}">
                      <a16:creationId xmlns:a16="http://schemas.microsoft.com/office/drawing/2014/main" id="{D905612D-CD1A-C9BC-8563-3EC3C9912BB6}"/>
                    </a:ext>
                  </a:extLst>
                </p:cNvPr>
                <p:cNvPicPr>
                  <a:picLocks noChangeAspect="1"/>
                </p:cNvPicPr>
                <p:nvPr/>
              </p:nvPicPr>
              <p:blipFill rotWithShape="1">
                <a:blip r:embed="rId23" cstate="screen">
                  <a:extLst>
                    <a:ext uri="{28A0092B-C50C-407E-A947-70E740481C1C}">
                      <a14:useLocalDpi xmlns:a14="http://schemas.microsoft.com/office/drawing/2010/main"/>
                    </a:ext>
                  </a:extLst>
                </a:blip>
                <a:srcRect/>
                <a:stretch/>
              </p:blipFill>
              <p:spPr>
                <a:xfrm>
                  <a:off x="7725121" y="1182184"/>
                  <a:ext cx="1231870" cy="453275"/>
                </a:xfrm>
                <a:prstGeom prst="rect">
                  <a:avLst/>
                </a:prstGeom>
              </p:spPr>
            </p:pic>
            <p:pic>
              <p:nvPicPr>
                <p:cNvPr id="34" name="図 33">
                  <a:extLst>
                    <a:ext uri="{FF2B5EF4-FFF2-40B4-BE49-F238E27FC236}">
                      <a16:creationId xmlns:a16="http://schemas.microsoft.com/office/drawing/2014/main" id="{DEC120F8-9F2B-8C1F-2E69-B7B4B62AD965}"/>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7779425" y="1567507"/>
                  <a:ext cx="1160623" cy="944143"/>
                </a:xfrm>
                <a:prstGeom prst="rect">
                  <a:avLst/>
                </a:prstGeom>
              </p:spPr>
            </p:pic>
          </p:grpSp>
          <p:pic>
            <p:nvPicPr>
              <p:cNvPr id="32" name="図 31" descr="グラフィカル ユーザー インターフェイス が含まれている画像&#10;&#10;自動的に生成された説明">
                <a:extLst>
                  <a:ext uri="{FF2B5EF4-FFF2-40B4-BE49-F238E27FC236}">
                    <a16:creationId xmlns:a16="http://schemas.microsoft.com/office/drawing/2014/main" id="{B3EAB0D3-86EB-AF8D-4DBB-BB8D72C3D876}"/>
                  </a:ext>
                </a:extLst>
              </p:cNvPr>
              <p:cNvPicPr>
                <a:picLocks noChangeAspect="1"/>
              </p:cNvPicPr>
              <p:nvPr/>
            </p:nvPicPr>
            <p:blipFill rotWithShape="1">
              <a:blip r:embed="rId25" cstate="screen">
                <a:extLst>
                  <a:ext uri="{28A0092B-C50C-407E-A947-70E740481C1C}">
                    <a14:useLocalDpi xmlns:a14="http://schemas.microsoft.com/office/drawing/2010/main"/>
                  </a:ext>
                </a:extLst>
              </a:blip>
              <a:srcRect t="-2"/>
              <a:stretch/>
            </p:blipFill>
            <p:spPr>
              <a:xfrm>
                <a:off x="9758904" y="2638240"/>
                <a:ext cx="1497421" cy="1350477"/>
              </a:xfrm>
              <a:prstGeom prst="rect">
                <a:avLst/>
              </a:prstGeom>
              <a:effectLst/>
            </p:spPr>
          </p:pic>
        </p:grpSp>
        <p:pic>
          <p:nvPicPr>
            <p:cNvPr id="59" name="図 58">
              <a:extLst>
                <a:ext uri="{FF2B5EF4-FFF2-40B4-BE49-F238E27FC236}">
                  <a16:creationId xmlns:a16="http://schemas.microsoft.com/office/drawing/2014/main" id="{F62E1979-22F6-1EDC-5070-884E4B5699E4}"/>
                </a:ext>
              </a:extLst>
            </p:cNvPr>
            <p:cNvPicPr>
              <a:picLocks noChangeAspect="1"/>
            </p:cNvPicPr>
            <p:nvPr/>
          </p:nvPicPr>
          <p:blipFill>
            <a:blip r:embed="rId26" cstate="screen">
              <a:extLst>
                <a:ext uri="{28A0092B-C50C-407E-A947-70E740481C1C}">
                  <a14:useLocalDpi xmlns:a14="http://schemas.microsoft.com/office/drawing/2010/main"/>
                </a:ext>
              </a:extLst>
            </a:blip>
            <a:stretch>
              <a:fillRect/>
            </a:stretch>
          </p:blipFill>
          <p:spPr>
            <a:xfrm>
              <a:off x="10051680" y="5158501"/>
              <a:ext cx="1180212" cy="137520"/>
            </a:xfrm>
            <a:prstGeom prst="rect">
              <a:avLst/>
            </a:prstGeom>
          </p:spPr>
        </p:pic>
        <p:pic>
          <p:nvPicPr>
            <p:cNvPr id="60" name="図 59">
              <a:extLst>
                <a:ext uri="{FF2B5EF4-FFF2-40B4-BE49-F238E27FC236}">
                  <a16:creationId xmlns:a16="http://schemas.microsoft.com/office/drawing/2014/main" id="{F6FC0931-195F-6FCF-9997-82E3F0EEBC3E}"/>
                </a:ext>
              </a:extLst>
            </p:cNvPr>
            <p:cNvPicPr>
              <a:picLocks noChangeAspect="1"/>
            </p:cNvPicPr>
            <p:nvPr/>
          </p:nvPicPr>
          <p:blipFill>
            <a:blip r:embed="rId27" cstate="screen">
              <a:extLst>
                <a:ext uri="{28A0092B-C50C-407E-A947-70E740481C1C}">
                  <a14:useLocalDpi xmlns:a14="http://schemas.microsoft.com/office/drawing/2010/main"/>
                </a:ext>
              </a:extLst>
            </a:blip>
            <a:stretch>
              <a:fillRect/>
            </a:stretch>
          </p:blipFill>
          <p:spPr>
            <a:xfrm>
              <a:off x="10039212" y="5387428"/>
              <a:ext cx="1226646" cy="1048110"/>
            </a:xfrm>
            <a:prstGeom prst="rect">
              <a:avLst/>
            </a:prstGeom>
          </p:spPr>
        </p:pic>
      </p:grpSp>
    </p:spTree>
    <p:extLst>
      <p:ext uri="{BB962C8B-B14F-4D97-AF65-F5344CB8AC3E}">
        <p14:creationId xmlns:p14="http://schemas.microsoft.com/office/powerpoint/2010/main" val="1540687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テキスト プレースホルダー 2">
            <a:extLst>
              <a:ext uri="{FF2B5EF4-FFF2-40B4-BE49-F238E27FC236}">
                <a16:creationId xmlns:a16="http://schemas.microsoft.com/office/drawing/2014/main" id="{5566ACB3-8D0C-A370-B28D-B587FC05AAF2}"/>
              </a:ext>
            </a:extLst>
          </p:cNvPr>
          <p:cNvSpPr>
            <a:spLocks noGrp="1"/>
          </p:cNvSpPr>
          <p:nvPr>
            <p:ph type="body" sz="quarter" idx="19"/>
          </p:nvPr>
        </p:nvSpPr>
        <p:spPr>
          <a:xfrm>
            <a:off x="3124200" y="4749611"/>
            <a:ext cx="5943600" cy="543702"/>
          </a:xfrm>
        </p:spPr>
        <p:txBody>
          <a:bodyPr/>
          <a:lstStyle/>
          <a:p>
            <a:r>
              <a:rPr kumimoji="1" lang="ja-JP" altLang="en-US" dirty="0"/>
              <a:t>商品スペック</a:t>
            </a:r>
          </a:p>
        </p:txBody>
      </p:sp>
      <p:sp>
        <p:nvSpPr>
          <p:cNvPr id="13" name="テキスト プレースホルダー 3">
            <a:extLst>
              <a:ext uri="{FF2B5EF4-FFF2-40B4-BE49-F238E27FC236}">
                <a16:creationId xmlns:a16="http://schemas.microsoft.com/office/drawing/2014/main" id="{AE4ED42A-6BB8-321A-F641-F06A384668B4}"/>
              </a:ext>
            </a:extLst>
          </p:cNvPr>
          <p:cNvSpPr>
            <a:spLocks noGrp="1"/>
          </p:cNvSpPr>
          <p:nvPr>
            <p:ph type="body" sz="quarter" idx="20"/>
          </p:nvPr>
        </p:nvSpPr>
        <p:spPr>
          <a:xfrm>
            <a:off x="5353893" y="1267880"/>
            <a:ext cx="1368152" cy="1057321"/>
          </a:xfrm>
        </p:spPr>
        <p:txBody>
          <a:bodyPr/>
          <a:lstStyle/>
          <a:p>
            <a:r>
              <a:rPr kumimoji="1" lang="en-US" altLang="ja-JP" dirty="0"/>
              <a:t>02</a:t>
            </a:r>
            <a:endParaRPr kumimoji="1" lang="ja-JP" altLang="en-US" dirty="0"/>
          </a:p>
        </p:txBody>
      </p:sp>
      <p:pic>
        <p:nvPicPr>
          <p:cNvPr id="14" name="図プレースホルダー 9" descr="アイコン&#10;&#10;自動的に生成された説明">
            <a:extLst>
              <a:ext uri="{FF2B5EF4-FFF2-40B4-BE49-F238E27FC236}">
                <a16:creationId xmlns:a16="http://schemas.microsoft.com/office/drawing/2014/main" id="{8772E759-E04B-F783-BD97-12E59BCEC4C7}"/>
              </a:ext>
            </a:extLst>
          </p:cNvPr>
          <p:cNvPicPr>
            <a:picLocks noChangeAspect="1"/>
          </p:cNvPicPr>
          <p:nvPr/>
        </p:nvPicPr>
        <p:blipFill>
          <a:blip r:embed="rId2" cstate="screen">
            <a:duotone>
              <a:prstClr val="black"/>
              <a:schemeClr val="tx2">
                <a:tint val="45000"/>
                <a:satMod val="400000"/>
              </a:schemeClr>
            </a:duotone>
            <a:extLst>
              <a:ext uri="{BEBA8EAE-BF5A-486C-A8C5-ECC9F3942E4B}">
                <a14:imgProps xmlns:a14="http://schemas.microsoft.com/office/drawing/2010/main">
                  <a14:imgLayer r:embed="rId3">
                    <a14:imgEffect>
                      <a14:colorTemperature colorTemp="8200"/>
                    </a14:imgEffect>
                    <a14:imgEffect>
                      <a14:saturation sat="300000"/>
                    </a14:imgEffect>
                    <a14:imgEffect>
                      <a14:brightnessContrast bright="-60000" contrast="40000"/>
                    </a14:imgEffect>
                  </a14:imgLayer>
                </a14:imgProps>
              </a:ext>
              <a:ext uri="{28A0092B-C50C-407E-A947-70E740481C1C}">
                <a14:useLocalDpi xmlns:a14="http://schemas.microsoft.com/office/drawing/2010/main"/>
              </a:ext>
            </a:extLst>
          </a:blip>
          <a:srcRect/>
          <a:stretch>
            <a:fillRect/>
          </a:stretch>
        </p:blipFill>
        <p:spPr>
          <a:xfrm>
            <a:off x="5244828" y="2892772"/>
            <a:ext cx="1586282" cy="1464484"/>
          </a:xfrm>
          <a:prstGeom prst="rect">
            <a:avLst/>
          </a:prstGeom>
          <a:noFill/>
        </p:spPr>
      </p:pic>
    </p:spTree>
    <p:extLst>
      <p:ext uri="{BB962C8B-B14F-4D97-AF65-F5344CB8AC3E}">
        <p14:creationId xmlns:p14="http://schemas.microsoft.com/office/powerpoint/2010/main" val="1208438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ja-JP" altLang="en-US">
                <a:latin typeface="メイリオ" panose="020B0604030504040204" pitchFamily="34" charset="-128"/>
                <a:ea typeface="メイリオ" panose="020B0604030504040204" pitchFamily="34" charset="-128"/>
              </a:rPr>
              <a:t>リリース商品</a:t>
            </a:r>
          </a:p>
        </p:txBody>
      </p:sp>
      <p:sp>
        <p:nvSpPr>
          <p:cNvPr id="3" name="テキスト ボックス 2">
            <a:extLst>
              <a:ext uri="{FF2B5EF4-FFF2-40B4-BE49-F238E27FC236}">
                <a16:creationId xmlns:a16="http://schemas.microsoft.com/office/drawing/2014/main" id="{C70F021F-1420-EA02-C462-C20798E3AA2F}"/>
              </a:ext>
            </a:extLst>
          </p:cNvPr>
          <p:cNvSpPr txBox="1"/>
          <p:nvPr/>
        </p:nvSpPr>
        <p:spPr>
          <a:xfrm>
            <a:off x="653000" y="1469775"/>
            <a:ext cx="10606519" cy="874085"/>
          </a:xfrm>
          <a:prstGeom prst="rect">
            <a:avLst/>
          </a:prstGeom>
          <a:noFill/>
        </p:spPr>
        <p:txBody>
          <a:bodyPr wrap="square" lIns="0" tIns="0" rIns="0" bIns="0" rtlCol="0">
            <a:spAutoFit/>
          </a:bodyPr>
          <a:lstStyle/>
          <a:p>
            <a:pPr marL="342900" indent="-342900">
              <a:lnSpc>
                <a:spcPct val="120000"/>
              </a:lnSpc>
              <a:buAutoNum type="arabicParenBoth"/>
            </a:pPr>
            <a:r>
              <a:rPr lang="ja-JP" altLang="en-US" sz="1600" b="1">
                <a:latin typeface="Meiryo" panose="020B0604030504040204" pitchFamily="34" charset="-128"/>
                <a:ea typeface="Meiryo" panose="020B0604030504040204" pitchFamily="34" charset="-128"/>
              </a:rPr>
              <a:t>サストモ</a:t>
            </a:r>
            <a:r>
              <a:rPr lang="en-US" altLang="ja-JP" sz="1600" b="1" dirty="0">
                <a:latin typeface="Meiryo" panose="020B0604030504040204" pitchFamily="34" charset="-128"/>
                <a:ea typeface="Meiryo" panose="020B0604030504040204" pitchFamily="34" charset="-128"/>
              </a:rPr>
              <a:t> </a:t>
            </a:r>
            <a:r>
              <a:rPr lang="ja-JP" altLang="en-US" sz="1600" b="1">
                <a:latin typeface="Meiryo" panose="020B0604030504040204" pitchFamily="34" charset="-128"/>
                <a:ea typeface="Meiryo" panose="020B0604030504040204" pitchFamily="34" charset="-128"/>
              </a:rPr>
              <a:t>スポンサードコンテンツ</a:t>
            </a:r>
            <a:endParaRPr lang="en-US" altLang="ja-JP" sz="1600" b="1" dirty="0">
              <a:latin typeface="Meiryo" panose="020B0604030504040204" pitchFamily="34" charset="-128"/>
              <a:ea typeface="Meiryo" panose="020B0604030504040204" pitchFamily="34" charset="-128"/>
            </a:endParaRPr>
          </a:p>
          <a:p>
            <a:pPr marL="342900" indent="-342900">
              <a:lnSpc>
                <a:spcPct val="120000"/>
              </a:lnSpc>
              <a:buAutoNum type="arabicParenBoth"/>
            </a:pPr>
            <a:r>
              <a:rPr lang="ja-JP" altLang="en-US" sz="1600" b="1">
                <a:latin typeface="Meiryo" panose="020B0604030504040204" pitchFamily="34" charset="-128"/>
                <a:ea typeface="Meiryo" panose="020B0604030504040204" pitchFamily="34" charset="-128"/>
              </a:rPr>
              <a:t>サストモ</a:t>
            </a:r>
            <a:r>
              <a:rPr lang="en-US" altLang="ja-JP" sz="1600" b="1" dirty="0">
                <a:latin typeface="Meiryo" panose="020B0604030504040204" pitchFamily="34" charset="-128"/>
                <a:ea typeface="Meiryo" panose="020B0604030504040204" pitchFamily="34" charset="-128"/>
              </a:rPr>
              <a:t> </a:t>
            </a:r>
            <a:r>
              <a:rPr lang="ja-JP" altLang="en-US" sz="1600" b="1">
                <a:latin typeface="Meiryo" panose="020B0604030504040204" pitchFamily="34" charset="-128"/>
                <a:ea typeface="Meiryo" panose="020B0604030504040204" pitchFamily="34" charset="-128"/>
              </a:rPr>
              <a:t>スポンサードコンテンツ</a:t>
            </a:r>
            <a:r>
              <a:rPr lang="en-US" altLang="ja-JP" sz="1600" b="1" dirty="0">
                <a:latin typeface="Meiryo" panose="020B0604030504040204" pitchFamily="34" charset="-128"/>
                <a:ea typeface="Meiryo" panose="020B0604030504040204" pitchFamily="34" charset="-128"/>
              </a:rPr>
              <a:t> </a:t>
            </a:r>
            <a:r>
              <a:rPr lang="ja-JP" altLang="en-US" sz="1600" b="1">
                <a:latin typeface="Meiryo" panose="020B0604030504040204" pitchFamily="34" charset="-128"/>
                <a:ea typeface="Meiryo" panose="020B0604030504040204" pitchFamily="34" charset="-128"/>
              </a:rPr>
              <a:t>ライト</a:t>
            </a:r>
            <a:endParaRPr lang="en-US" altLang="ja-JP" sz="1600" b="1" dirty="0">
              <a:latin typeface="Meiryo" panose="020B0604030504040204" pitchFamily="34" charset="-128"/>
              <a:ea typeface="Meiryo" panose="020B0604030504040204" pitchFamily="34" charset="-128"/>
            </a:endParaRPr>
          </a:p>
          <a:p>
            <a:pPr marL="342900" indent="-342900">
              <a:lnSpc>
                <a:spcPct val="120000"/>
              </a:lnSpc>
              <a:buAutoNum type="arabicParenBoth"/>
            </a:pPr>
            <a:r>
              <a:rPr lang="ja-JP" altLang="en-US" sz="1600" b="1">
                <a:latin typeface="Meiryo" panose="020B0604030504040204" pitchFamily="34" charset="-128"/>
                <a:ea typeface="Meiryo" panose="020B0604030504040204" pitchFamily="34" charset="-128"/>
              </a:rPr>
              <a:t>サストモ</a:t>
            </a:r>
            <a:r>
              <a:rPr lang="en-US" altLang="ja-JP" sz="1600" b="1" dirty="0">
                <a:latin typeface="Meiryo" panose="020B0604030504040204" pitchFamily="34" charset="-128"/>
                <a:ea typeface="Meiryo" panose="020B0604030504040204" pitchFamily="34" charset="-128"/>
              </a:rPr>
              <a:t> </a:t>
            </a:r>
            <a:r>
              <a:rPr lang="ja-JP" altLang="en-US" sz="1600" b="1">
                <a:latin typeface="Meiryo" panose="020B0604030504040204" pitchFamily="34" charset="-128"/>
                <a:ea typeface="Meiryo" panose="020B0604030504040204" pitchFamily="34" charset="-128"/>
              </a:rPr>
              <a:t>スポンサードコンテンツ</a:t>
            </a:r>
            <a:r>
              <a:rPr lang="en-US" altLang="ja-JP" sz="1600" b="1" dirty="0">
                <a:latin typeface="Meiryo" panose="020B0604030504040204" pitchFamily="34" charset="-128"/>
                <a:ea typeface="Meiryo" panose="020B0604030504040204" pitchFamily="34" charset="-128"/>
              </a:rPr>
              <a:t> PR</a:t>
            </a:r>
          </a:p>
        </p:txBody>
      </p:sp>
    </p:spTree>
    <p:extLst>
      <p:ext uri="{BB962C8B-B14F-4D97-AF65-F5344CB8AC3E}">
        <p14:creationId xmlns:p14="http://schemas.microsoft.com/office/powerpoint/2010/main" val="16558175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正方形/長方形 35">
            <a:extLst>
              <a:ext uri="{FF2B5EF4-FFF2-40B4-BE49-F238E27FC236}">
                <a16:creationId xmlns:a16="http://schemas.microsoft.com/office/drawing/2014/main" id="{C4505288-AC41-A3C2-30B3-4C3225068293}"/>
              </a:ext>
            </a:extLst>
          </p:cNvPr>
          <p:cNvSpPr/>
          <p:nvPr/>
        </p:nvSpPr>
        <p:spPr bwMode="auto">
          <a:xfrm>
            <a:off x="3560476" y="5189971"/>
            <a:ext cx="2336272" cy="340317"/>
          </a:xfrm>
          <a:prstGeom prst="rect">
            <a:avLst/>
          </a:prstGeom>
          <a:solidFill>
            <a:schemeClr val="bg1"/>
          </a:solidFill>
          <a:ln w="3175"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050" b="1" i="0" u="none" strike="noStrike" kern="0" cap="none" spc="0" normalizeH="0" baseline="0" noProof="0">
              <a:ln>
                <a:noFill/>
              </a:ln>
              <a:solidFill>
                <a:schemeClr val="bg1"/>
              </a:solidFill>
              <a:effectLst/>
              <a:uLnTx/>
              <a:uFillTx/>
              <a:latin typeface="+mn-ea"/>
              <a:cs typeface="Verdana" pitchFamily="34" charset="0"/>
            </a:endParaRPr>
          </a:p>
        </p:txBody>
      </p:sp>
      <p:sp>
        <p:nvSpPr>
          <p:cNvPr id="12294" name="正方形/長方形 12293">
            <a:extLst>
              <a:ext uri="{FF2B5EF4-FFF2-40B4-BE49-F238E27FC236}">
                <a16:creationId xmlns:a16="http://schemas.microsoft.com/office/drawing/2014/main" id="{41083998-CB5B-457F-AE09-BBB1989B3703}"/>
              </a:ext>
            </a:extLst>
          </p:cNvPr>
          <p:cNvSpPr/>
          <p:nvPr/>
        </p:nvSpPr>
        <p:spPr bwMode="auto">
          <a:xfrm>
            <a:off x="3545735" y="4993397"/>
            <a:ext cx="2371162" cy="252152"/>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pic>
        <p:nvPicPr>
          <p:cNvPr id="62" name="図 61">
            <a:extLst>
              <a:ext uri="{FF2B5EF4-FFF2-40B4-BE49-F238E27FC236}">
                <a16:creationId xmlns:a16="http://schemas.microsoft.com/office/drawing/2014/main" id="{5681924C-5BED-E41E-63E6-8D0D4D61CD3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5147" y="2796481"/>
            <a:ext cx="1862114" cy="3264917"/>
          </a:xfrm>
          <a:prstGeom prst="rect">
            <a:avLst/>
          </a:prstGeom>
          <a:ln>
            <a:solidFill>
              <a:schemeClr val="tx1">
                <a:lumMod val="50000"/>
                <a:lumOff val="50000"/>
              </a:schemeClr>
            </a:solidFill>
          </a:ln>
        </p:spPr>
      </p:pic>
      <p:sp>
        <p:nvSpPr>
          <p:cNvPr id="12290" name="タイトル 1">
            <a:extLst>
              <a:ext uri="{FF2B5EF4-FFF2-40B4-BE49-F238E27FC236}">
                <a16:creationId xmlns:a16="http://schemas.microsoft.com/office/drawing/2014/main" id="{4AD73B8A-4B23-91DE-CF62-2CA72170BDBB}"/>
              </a:ext>
            </a:extLst>
          </p:cNvPr>
          <p:cNvSpPr>
            <a:spLocks noGrp="1" noChangeArrowheads="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(1)</a:t>
            </a:r>
            <a:r>
              <a:rPr lang="ja-JP" altLang="en-US">
                <a:latin typeface="メイリオ" panose="020B0604030504040204" pitchFamily="34" charset="-128"/>
                <a:ea typeface="メイリオ" panose="020B0604030504040204" pitchFamily="34" charset="-128"/>
              </a:rPr>
              <a:t>スポンサードコンテンツ　全体概要</a:t>
            </a:r>
          </a:p>
        </p:txBody>
      </p:sp>
      <p:cxnSp>
        <p:nvCxnSpPr>
          <p:cNvPr id="3" name="直線矢印コネクタ 2">
            <a:extLst>
              <a:ext uri="{FF2B5EF4-FFF2-40B4-BE49-F238E27FC236}">
                <a16:creationId xmlns:a16="http://schemas.microsoft.com/office/drawing/2014/main" id="{7A4FB36E-07D9-0610-C6AF-33576319F252}"/>
              </a:ext>
            </a:extLst>
          </p:cNvPr>
          <p:cNvCxnSpPr>
            <a:cxnSpLocks/>
          </p:cNvCxnSpPr>
          <p:nvPr/>
        </p:nvCxnSpPr>
        <p:spPr>
          <a:xfrm>
            <a:off x="4873775" y="2407994"/>
            <a:ext cx="5290178"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BEDE0D85-9F0B-5288-4C0B-D4E5E1695B47}"/>
              </a:ext>
            </a:extLst>
          </p:cNvPr>
          <p:cNvSpPr/>
          <p:nvPr/>
        </p:nvSpPr>
        <p:spPr bwMode="auto">
          <a:xfrm>
            <a:off x="3539786" y="2761871"/>
            <a:ext cx="2391852" cy="535692"/>
          </a:xfrm>
          <a:prstGeom prst="rect">
            <a:avLst/>
          </a:prstGeom>
          <a:solidFill>
            <a:schemeClr val="bg1"/>
          </a:solidFill>
          <a:ln w="3175"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050" b="1" i="0" u="none" strike="noStrike" kern="0" cap="none" spc="0" normalizeH="0" baseline="0" noProof="0">
              <a:ln>
                <a:noFill/>
              </a:ln>
              <a:solidFill>
                <a:schemeClr val="bg1"/>
              </a:solidFill>
              <a:effectLst/>
              <a:uLnTx/>
              <a:uFillTx/>
              <a:latin typeface="+mn-ea"/>
              <a:cs typeface="Verdana" pitchFamily="34" charset="0"/>
            </a:endParaRPr>
          </a:p>
        </p:txBody>
      </p:sp>
      <p:sp>
        <p:nvSpPr>
          <p:cNvPr id="5" name="正方形/長方形 4">
            <a:extLst>
              <a:ext uri="{FF2B5EF4-FFF2-40B4-BE49-F238E27FC236}">
                <a16:creationId xmlns:a16="http://schemas.microsoft.com/office/drawing/2014/main" id="{FB3A7E00-3D60-D2A8-4FFB-9314C95B5CC2}"/>
              </a:ext>
            </a:extLst>
          </p:cNvPr>
          <p:cNvSpPr/>
          <p:nvPr/>
        </p:nvSpPr>
        <p:spPr bwMode="auto">
          <a:xfrm>
            <a:off x="3557646" y="4159772"/>
            <a:ext cx="2359251" cy="772791"/>
          </a:xfrm>
          <a:prstGeom prst="rect">
            <a:avLst/>
          </a:prstGeom>
          <a:solidFill>
            <a:schemeClr val="bg1"/>
          </a:solidFill>
          <a:ln w="3175" algn="ctr">
            <a:solidFill>
              <a:srgbClr val="D00216"/>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9" name="正方形/長方形 8">
            <a:extLst>
              <a:ext uri="{FF2B5EF4-FFF2-40B4-BE49-F238E27FC236}">
                <a16:creationId xmlns:a16="http://schemas.microsoft.com/office/drawing/2014/main" id="{25EA7F5F-F4AE-E6EC-E4A5-E23407EDB17E}"/>
              </a:ext>
            </a:extLst>
          </p:cNvPr>
          <p:cNvSpPr/>
          <p:nvPr/>
        </p:nvSpPr>
        <p:spPr bwMode="auto">
          <a:xfrm>
            <a:off x="6791359" y="1681843"/>
            <a:ext cx="3087472" cy="4418156"/>
          </a:xfrm>
          <a:prstGeom prst="rect">
            <a:avLst/>
          </a:prstGeom>
          <a:solidFill>
            <a:srgbClr val="FFE9EA"/>
          </a:solidFill>
          <a:ln w="12700"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accent2"/>
              </a:solidFill>
              <a:effectLst/>
              <a:uLnTx/>
              <a:uFillTx/>
              <a:latin typeface="+mn-ea"/>
              <a:cs typeface="Verdana" pitchFamily="34" charset="0"/>
            </a:endParaRPr>
          </a:p>
        </p:txBody>
      </p:sp>
      <p:sp>
        <p:nvSpPr>
          <p:cNvPr id="10" name="正方形/長方形 9">
            <a:extLst>
              <a:ext uri="{FF2B5EF4-FFF2-40B4-BE49-F238E27FC236}">
                <a16:creationId xmlns:a16="http://schemas.microsoft.com/office/drawing/2014/main" id="{908E0012-5509-1150-AAE8-7DB00492AA31}"/>
              </a:ext>
            </a:extLst>
          </p:cNvPr>
          <p:cNvSpPr/>
          <p:nvPr/>
        </p:nvSpPr>
        <p:spPr>
          <a:xfrm>
            <a:off x="7036223" y="2034899"/>
            <a:ext cx="2630848" cy="261610"/>
          </a:xfrm>
          <a:prstGeom prst="rect">
            <a:avLst/>
          </a:prstGeom>
        </p:spPr>
        <p:txBody>
          <a:bodyPr wrap="none">
            <a:spAutoFit/>
          </a:bodyPr>
          <a:lstStyle/>
          <a:p>
            <a:r>
              <a:rPr lang="ja-JP" altLang="en-US" sz="1100">
                <a:latin typeface="+mn-ea"/>
              </a:rPr>
              <a:t>■メディア内 スポンサードコンテンツ</a:t>
            </a:r>
            <a:endParaRPr lang="en-US" altLang="ja-JP" sz="1100" dirty="0">
              <a:latin typeface="+mn-ea"/>
            </a:endParaRPr>
          </a:p>
        </p:txBody>
      </p:sp>
      <p:sp>
        <p:nvSpPr>
          <p:cNvPr id="12" name="正方形/長方形 11">
            <a:extLst>
              <a:ext uri="{FF2B5EF4-FFF2-40B4-BE49-F238E27FC236}">
                <a16:creationId xmlns:a16="http://schemas.microsoft.com/office/drawing/2014/main" id="{38269781-68B3-A2FB-AB19-6D7F85BC44B3}"/>
              </a:ext>
            </a:extLst>
          </p:cNvPr>
          <p:cNvSpPr/>
          <p:nvPr/>
        </p:nvSpPr>
        <p:spPr bwMode="auto">
          <a:xfrm>
            <a:off x="7043568" y="1349774"/>
            <a:ext cx="2501876" cy="483736"/>
          </a:xfrm>
          <a:prstGeom prst="rect">
            <a:avLst/>
          </a:prstGeom>
          <a:solidFill>
            <a:schemeClr val="bg1"/>
          </a:solidFill>
          <a:ln w="3175"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3" name="正方形/長方形 12">
            <a:extLst>
              <a:ext uri="{FF2B5EF4-FFF2-40B4-BE49-F238E27FC236}">
                <a16:creationId xmlns:a16="http://schemas.microsoft.com/office/drawing/2014/main" id="{62164E2F-FF18-3A56-74A0-7DB67C7C3D6B}"/>
              </a:ext>
            </a:extLst>
          </p:cNvPr>
          <p:cNvSpPr/>
          <p:nvPr/>
        </p:nvSpPr>
        <p:spPr>
          <a:xfrm>
            <a:off x="7144790" y="1413310"/>
            <a:ext cx="2473754" cy="415498"/>
          </a:xfrm>
          <a:prstGeom prst="rect">
            <a:avLst/>
          </a:prstGeom>
        </p:spPr>
        <p:txBody>
          <a:bodyPr wrap="none">
            <a:spAutoFit/>
          </a:bodyPr>
          <a:lstStyle/>
          <a:p>
            <a:r>
              <a:rPr lang="ja-JP" altLang="en-US" sz="1050">
                <a:latin typeface="+mn-ea"/>
              </a:rPr>
              <a:t>貴社のサステナブルな取組みを取材、</a:t>
            </a:r>
            <a:endParaRPr lang="en-US" altLang="ja-JP" sz="1050" dirty="0">
              <a:latin typeface="+mn-ea"/>
            </a:endParaRPr>
          </a:p>
          <a:p>
            <a:r>
              <a:rPr lang="ja-JP" altLang="en-US" sz="1050">
                <a:latin typeface="+mn-ea"/>
              </a:rPr>
              <a:t>記事形式</a:t>
            </a:r>
            <a:r>
              <a:rPr lang="ja-JP" altLang="en-US" sz="1050" dirty="0">
                <a:latin typeface="+mn-ea"/>
              </a:rPr>
              <a:t>で独自制作</a:t>
            </a:r>
            <a:endParaRPr lang="en-US" altLang="ja-JP" sz="1050" dirty="0">
              <a:latin typeface="+mn-ea"/>
            </a:endParaRPr>
          </a:p>
        </p:txBody>
      </p:sp>
      <p:cxnSp>
        <p:nvCxnSpPr>
          <p:cNvPr id="14" name="直線矢印コネクタ 13">
            <a:extLst>
              <a:ext uri="{FF2B5EF4-FFF2-40B4-BE49-F238E27FC236}">
                <a16:creationId xmlns:a16="http://schemas.microsoft.com/office/drawing/2014/main" id="{1438001B-6831-A3A8-02F0-BD042DAAD206}"/>
              </a:ext>
            </a:extLst>
          </p:cNvPr>
          <p:cNvCxnSpPr>
            <a:cxnSpLocks/>
          </p:cNvCxnSpPr>
          <p:nvPr/>
        </p:nvCxnSpPr>
        <p:spPr>
          <a:xfrm>
            <a:off x="8979288" y="4019250"/>
            <a:ext cx="1262665"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5829D505-FE3A-DCBF-2AFB-C4BF4F686CEC}"/>
              </a:ext>
            </a:extLst>
          </p:cNvPr>
          <p:cNvSpPr/>
          <p:nvPr/>
        </p:nvSpPr>
        <p:spPr bwMode="auto">
          <a:xfrm>
            <a:off x="10350711" y="1938610"/>
            <a:ext cx="1427819" cy="3227517"/>
          </a:xfrm>
          <a:prstGeom prst="rect">
            <a:avLst/>
          </a:prstGeom>
          <a:solidFill>
            <a:schemeClr val="accent1">
              <a:lumMod val="90000"/>
            </a:schemeClr>
          </a:solidFill>
          <a:ln w="12700" algn="ctr">
            <a:solidFill>
              <a:schemeClr val="accent3"/>
            </a:solidFill>
            <a:prstDash val="solid"/>
            <a:miter lim="800000"/>
            <a:headEnd/>
            <a:tailEnd/>
          </a:ln>
          <a:effectLst>
            <a:outerShdw blurRad="50800" dist="38100" dir="2700000" algn="tl" rotWithShape="0">
              <a:prstClr val="black">
                <a:alpha val="40000"/>
              </a:prstClr>
            </a:outerShdw>
          </a:effectLst>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cxnSp>
        <p:nvCxnSpPr>
          <p:cNvPr id="16" name="直線矢印コネクタ 15">
            <a:extLst>
              <a:ext uri="{FF2B5EF4-FFF2-40B4-BE49-F238E27FC236}">
                <a16:creationId xmlns:a16="http://schemas.microsoft.com/office/drawing/2014/main" id="{EB9071F5-6577-F62E-6F9C-4744CC4B94BD}"/>
              </a:ext>
            </a:extLst>
          </p:cNvPr>
          <p:cNvCxnSpPr>
            <a:cxnSpLocks/>
          </p:cNvCxnSpPr>
          <p:nvPr/>
        </p:nvCxnSpPr>
        <p:spPr>
          <a:xfrm>
            <a:off x="3140922" y="2089678"/>
            <a:ext cx="3387126"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pic>
        <p:nvPicPr>
          <p:cNvPr id="18" name="図 17">
            <a:extLst>
              <a:ext uri="{FF2B5EF4-FFF2-40B4-BE49-F238E27FC236}">
                <a16:creationId xmlns:a16="http://schemas.microsoft.com/office/drawing/2014/main" id="{FA6580FF-C471-2075-0631-CE165ABFDCA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3431" y="1331134"/>
            <a:ext cx="1158092" cy="1050320"/>
          </a:xfrm>
          <a:prstGeom prst="rect">
            <a:avLst/>
          </a:prstGeom>
        </p:spPr>
      </p:pic>
      <p:pic>
        <p:nvPicPr>
          <p:cNvPr id="19" name="図 18">
            <a:extLst>
              <a:ext uri="{FF2B5EF4-FFF2-40B4-BE49-F238E27FC236}">
                <a16:creationId xmlns:a16="http://schemas.microsoft.com/office/drawing/2014/main" id="{F0E79717-5B7B-34D5-82AF-531F9F83905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25301" y="1355716"/>
            <a:ext cx="549142" cy="918776"/>
          </a:xfrm>
          <a:prstGeom prst="rect">
            <a:avLst/>
          </a:prstGeom>
        </p:spPr>
      </p:pic>
      <p:sp>
        <p:nvSpPr>
          <p:cNvPr id="20" name="正方形/長方形 19">
            <a:extLst>
              <a:ext uri="{FF2B5EF4-FFF2-40B4-BE49-F238E27FC236}">
                <a16:creationId xmlns:a16="http://schemas.microsoft.com/office/drawing/2014/main" id="{4D9AEE55-DEF0-D63F-52FB-AA0534372D03}"/>
              </a:ext>
            </a:extLst>
          </p:cNvPr>
          <p:cNvSpPr/>
          <p:nvPr/>
        </p:nvSpPr>
        <p:spPr>
          <a:xfrm>
            <a:off x="858123" y="978185"/>
            <a:ext cx="1996059" cy="430887"/>
          </a:xfrm>
          <a:prstGeom prst="rect">
            <a:avLst/>
          </a:prstGeom>
        </p:spPr>
        <p:txBody>
          <a:bodyPr wrap="none">
            <a:spAutoFit/>
          </a:bodyPr>
          <a:lstStyle/>
          <a:p>
            <a:r>
              <a:rPr lang="ja-JP" altLang="en-US" sz="1100">
                <a:latin typeface="+mn-ea"/>
              </a:rPr>
              <a:t>■</a:t>
            </a:r>
            <a:r>
              <a:rPr lang="en-US" altLang="ja-JP" sz="1100" dirty="0">
                <a:latin typeface="+mn-ea"/>
              </a:rPr>
              <a:t>Yahoo!</a:t>
            </a:r>
            <a:r>
              <a:rPr lang="ja-JP" altLang="en-US" sz="1100">
                <a:latin typeface="+mn-ea"/>
              </a:rPr>
              <a:t>ディスプレイ広告</a:t>
            </a:r>
            <a:r>
              <a:rPr lang="en-US" altLang="ja-JP" sz="1100" dirty="0">
                <a:latin typeface="+mn-ea"/>
              </a:rPr>
              <a:t>/</a:t>
            </a:r>
          </a:p>
          <a:p>
            <a:r>
              <a:rPr lang="en-US" altLang="ja-JP" sz="1100" dirty="0">
                <a:latin typeface="+mn-ea"/>
              </a:rPr>
              <a:t>  LINE</a:t>
            </a:r>
            <a:r>
              <a:rPr lang="ja-JP" altLang="en-US" sz="1100">
                <a:latin typeface="+mn-ea"/>
              </a:rPr>
              <a:t>広告商品</a:t>
            </a:r>
            <a:endParaRPr lang="en-US" altLang="ja-JP" sz="1100" dirty="0">
              <a:latin typeface="+mn-ea"/>
            </a:endParaRPr>
          </a:p>
        </p:txBody>
      </p:sp>
      <p:sp>
        <p:nvSpPr>
          <p:cNvPr id="21" name="正方形/長方形 20">
            <a:extLst>
              <a:ext uri="{FF2B5EF4-FFF2-40B4-BE49-F238E27FC236}">
                <a16:creationId xmlns:a16="http://schemas.microsoft.com/office/drawing/2014/main" id="{9069D5F4-13A3-4F8F-7508-0D45C4AF1571}"/>
              </a:ext>
            </a:extLst>
          </p:cNvPr>
          <p:cNvSpPr/>
          <p:nvPr/>
        </p:nvSpPr>
        <p:spPr bwMode="auto">
          <a:xfrm>
            <a:off x="3537561" y="1371656"/>
            <a:ext cx="2421575" cy="586451"/>
          </a:xfrm>
          <a:prstGeom prst="rect">
            <a:avLst/>
          </a:prstGeom>
          <a:solidFill>
            <a:schemeClr val="bg1"/>
          </a:solidFill>
          <a:ln w="3175" algn="ctr">
            <a:solidFill>
              <a:srgbClr val="D00216"/>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22" name="正方形/長方形 21">
            <a:extLst>
              <a:ext uri="{FF2B5EF4-FFF2-40B4-BE49-F238E27FC236}">
                <a16:creationId xmlns:a16="http://schemas.microsoft.com/office/drawing/2014/main" id="{81F9DF40-C7BD-1795-7776-D2A4264FE0A5}"/>
              </a:ext>
            </a:extLst>
          </p:cNvPr>
          <p:cNvSpPr/>
          <p:nvPr/>
        </p:nvSpPr>
        <p:spPr>
          <a:xfrm>
            <a:off x="3537561" y="1446269"/>
            <a:ext cx="2438488" cy="415498"/>
          </a:xfrm>
          <a:prstGeom prst="rect">
            <a:avLst/>
          </a:prstGeom>
          <a:ln>
            <a:noFill/>
          </a:ln>
        </p:spPr>
        <p:txBody>
          <a:bodyPr wrap="none">
            <a:spAutoFit/>
          </a:bodyPr>
          <a:lstStyle/>
          <a:p>
            <a:r>
              <a:rPr lang="en-US" altLang="ja-JP" sz="1050" dirty="0">
                <a:latin typeface="+mn-ea"/>
                <a:cs typeface="Meiryo UI" pitchFamily="50" charset="-128"/>
              </a:rPr>
              <a:t>Yahoo!</a:t>
            </a:r>
            <a:r>
              <a:rPr lang="ja-JP" altLang="en-US" sz="1050" dirty="0">
                <a:latin typeface="+mn-ea"/>
                <a:cs typeface="Meiryo UI" pitchFamily="50" charset="-128"/>
              </a:rPr>
              <a:t>ディスプレイ広告</a:t>
            </a:r>
            <a:r>
              <a:rPr lang="en-US" altLang="ja-JP" sz="1050" dirty="0">
                <a:latin typeface="+mn-ea"/>
                <a:cs typeface="Meiryo UI" pitchFamily="50" charset="-128"/>
              </a:rPr>
              <a:t>/LINE</a:t>
            </a:r>
            <a:r>
              <a:rPr lang="ja-JP" altLang="en-US" sz="1050" dirty="0">
                <a:latin typeface="+mn-ea"/>
                <a:cs typeface="Meiryo UI" pitchFamily="50" charset="-128"/>
              </a:rPr>
              <a:t>広告</a:t>
            </a:r>
            <a:endParaRPr lang="en-US" altLang="ja-JP" sz="1050" dirty="0">
              <a:latin typeface="+mn-ea"/>
              <a:cs typeface="Meiryo UI" pitchFamily="50" charset="-128"/>
            </a:endParaRPr>
          </a:p>
          <a:p>
            <a:r>
              <a:rPr lang="ja-JP" altLang="en-US" sz="1050">
                <a:latin typeface="+mn-ea"/>
                <a:cs typeface="Meiryo UI" pitchFamily="50" charset="-128"/>
              </a:rPr>
              <a:t>商品</a:t>
            </a:r>
            <a:r>
              <a:rPr lang="ja-JP" altLang="en-US" sz="1050">
                <a:latin typeface="+mn-ea"/>
              </a:rPr>
              <a:t>を</a:t>
            </a:r>
            <a:r>
              <a:rPr lang="en-US" altLang="ja-JP" sz="1050" dirty="0">
                <a:latin typeface="+mn-ea"/>
              </a:rPr>
              <a:t>850</a:t>
            </a:r>
            <a:r>
              <a:rPr lang="ja-JP" altLang="en-US" sz="1050">
                <a:latin typeface="+mn-ea"/>
              </a:rPr>
              <a:t>万円</a:t>
            </a:r>
            <a:r>
              <a:rPr lang="en-US" altLang="ja-JP" sz="1050" dirty="0">
                <a:latin typeface="+mn-ea"/>
              </a:rPr>
              <a:t>(</a:t>
            </a:r>
            <a:r>
              <a:rPr lang="ja-JP" altLang="en-US" sz="1050">
                <a:latin typeface="+mn-ea"/>
              </a:rPr>
              <a:t>税別</a:t>
            </a:r>
            <a:r>
              <a:rPr lang="en-US" altLang="ja-JP" sz="1050" dirty="0">
                <a:latin typeface="+mn-ea"/>
              </a:rPr>
              <a:t>)〜</a:t>
            </a:r>
            <a:r>
              <a:rPr lang="ja-JP" altLang="en-US" sz="1050" dirty="0">
                <a:latin typeface="+mn-ea"/>
              </a:rPr>
              <a:t>分掲載</a:t>
            </a:r>
            <a:endParaRPr lang="en-US" altLang="ja-JP" sz="1050" dirty="0">
              <a:latin typeface="+mn-ea"/>
            </a:endParaRPr>
          </a:p>
        </p:txBody>
      </p:sp>
      <p:sp>
        <p:nvSpPr>
          <p:cNvPr id="23" name="正方形/長方形 22">
            <a:extLst>
              <a:ext uri="{FF2B5EF4-FFF2-40B4-BE49-F238E27FC236}">
                <a16:creationId xmlns:a16="http://schemas.microsoft.com/office/drawing/2014/main" id="{049E9390-85CC-651E-F02D-B3B408A93AE9}"/>
              </a:ext>
            </a:extLst>
          </p:cNvPr>
          <p:cNvSpPr/>
          <p:nvPr/>
        </p:nvSpPr>
        <p:spPr bwMode="auto">
          <a:xfrm>
            <a:off x="3553645" y="2682250"/>
            <a:ext cx="2371162" cy="252152"/>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24" name="正方形/長方形 23">
            <a:extLst>
              <a:ext uri="{FF2B5EF4-FFF2-40B4-BE49-F238E27FC236}">
                <a16:creationId xmlns:a16="http://schemas.microsoft.com/office/drawing/2014/main" id="{AF1548D1-A7A2-CEB3-26CD-90BB7D7C1E77}"/>
              </a:ext>
            </a:extLst>
          </p:cNvPr>
          <p:cNvSpPr/>
          <p:nvPr/>
        </p:nvSpPr>
        <p:spPr>
          <a:xfrm>
            <a:off x="3552774" y="2661671"/>
            <a:ext cx="889987" cy="261610"/>
          </a:xfrm>
          <a:prstGeom prst="rect">
            <a:avLst/>
          </a:prstGeom>
        </p:spPr>
        <p:txBody>
          <a:bodyPr wrap="none">
            <a:spAutoFit/>
          </a:bodyPr>
          <a:lstStyle/>
          <a:p>
            <a:r>
              <a:rPr lang="ja-JP" altLang="en-US" sz="1100" b="1">
                <a:solidFill>
                  <a:schemeClr val="bg1"/>
                </a:solidFill>
                <a:latin typeface="+mn-ea"/>
              </a:rPr>
              <a:t>編集誘導①</a:t>
            </a:r>
          </a:p>
        </p:txBody>
      </p:sp>
      <p:sp>
        <p:nvSpPr>
          <p:cNvPr id="25" name="正方形/長方形 24">
            <a:extLst>
              <a:ext uri="{FF2B5EF4-FFF2-40B4-BE49-F238E27FC236}">
                <a16:creationId xmlns:a16="http://schemas.microsoft.com/office/drawing/2014/main" id="{ABD1752C-B6E7-C5B9-EB0B-B1C7ED1EE8D4}"/>
              </a:ext>
            </a:extLst>
          </p:cNvPr>
          <p:cNvSpPr/>
          <p:nvPr/>
        </p:nvSpPr>
        <p:spPr>
          <a:xfrm>
            <a:off x="3514121" y="2933016"/>
            <a:ext cx="2410686" cy="415498"/>
          </a:xfrm>
          <a:prstGeom prst="rect">
            <a:avLst/>
          </a:prstGeom>
        </p:spPr>
        <p:txBody>
          <a:bodyPr wrap="square">
            <a:spAutoFit/>
          </a:bodyPr>
          <a:lstStyle/>
          <a:p>
            <a:r>
              <a:rPr lang="ja-JP" altLang="en-US" sz="1050">
                <a:latin typeface="+mn-ea"/>
              </a:rPr>
              <a:t>トップ</a:t>
            </a:r>
            <a:endParaRPr lang="en-US" altLang="ja-JP" sz="1050" dirty="0">
              <a:latin typeface="+mn-ea"/>
            </a:endParaRPr>
          </a:p>
          <a:p>
            <a:r>
              <a:rPr lang="ja-JP" altLang="en-US" sz="1050">
                <a:latin typeface="+mn-ea"/>
              </a:rPr>
              <a:t>・大枠：</a:t>
            </a:r>
            <a:r>
              <a:rPr lang="en-US" altLang="ja-JP" sz="1050" dirty="0">
                <a:latin typeface="+mn-ea"/>
              </a:rPr>
              <a:t>3</a:t>
            </a:r>
            <a:r>
              <a:rPr lang="ja-JP" altLang="en-US" sz="1050">
                <a:latin typeface="+mn-ea"/>
              </a:rPr>
              <a:t>日間　・小枠：</a:t>
            </a:r>
            <a:r>
              <a:rPr lang="en-US" altLang="ja-JP" sz="1050" dirty="0">
                <a:latin typeface="+mn-ea"/>
              </a:rPr>
              <a:t>1</a:t>
            </a:r>
            <a:r>
              <a:rPr lang="ja-JP" altLang="en-US" sz="1050">
                <a:latin typeface="+mn-ea"/>
              </a:rPr>
              <a:t>ヶ月間　</a:t>
            </a:r>
            <a:endParaRPr lang="en-US" altLang="ja-JP" sz="1050" dirty="0">
              <a:latin typeface="+mn-ea"/>
            </a:endParaRPr>
          </a:p>
        </p:txBody>
      </p:sp>
      <p:sp>
        <p:nvSpPr>
          <p:cNvPr id="27" name="正方形/長方形 26">
            <a:extLst>
              <a:ext uri="{FF2B5EF4-FFF2-40B4-BE49-F238E27FC236}">
                <a16:creationId xmlns:a16="http://schemas.microsoft.com/office/drawing/2014/main" id="{35752F7F-34AE-2879-86B5-2FEF9139091C}"/>
              </a:ext>
            </a:extLst>
          </p:cNvPr>
          <p:cNvSpPr/>
          <p:nvPr/>
        </p:nvSpPr>
        <p:spPr>
          <a:xfrm>
            <a:off x="3872577" y="3845207"/>
            <a:ext cx="1261884" cy="276999"/>
          </a:xfrm>
          <a:prstGeom prst="rect">
            <a:avLst/>
          </a:prstGeom>
        </p:spPr>
        <p:txBody>
          <a:bodyPr wrap="none">
            <a:spAutoFit/>
          </a:bodyPr>
          <a:lstStyle/>
          <a:p>
            <a:r>
              <a:rPr lang="ja-JP" altLang="en-US" sz="1200" b="1">
                <a:solidFill>
                  <a:schemeClr val="bg1"/>
                </a:solidFill>
                <a:latin typeface="+mn-ea"/>
              </a:rPr>
              <a:t>協賛メニュー④</a:t>
            </a:r>
          </a:p>
        </p:txBody>
      </p:sp>
      <p:cxnSp>
        <p:nvCxnSpPr>
          <p:cNvPr id="28" name="直線矢印コネクタ 27">
            <a:extLst>
              <a:ext uri="{FF2B5EF4-FFF2-40B4-BE49-F238E27FC236}">
                <a16:creationId xmlns:a16="http://schemas.microsoft.com/office/drawing/2014/main" id="{18221B08-B0CD-C7B0-B9F6-8CB79AB27B74}"/>
              </a:ext>
            </a:extLst>
          </p:cNvPr>
          <p:cNvCxnSpPr/>
          <p:nvPr/>
        </p:nvCxnSpPr>
        <p:spPr>
          <a:xfrm>
            <a:off x="3219502" y="3429000"/>
            <a:ext cx="3308546" cy="0"/>
          </a:xfrm>
          <a:prstGeom prst="straightConnector1">
            <a:avLst/>
          </a:prstGeom>
          <a:ln w="381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2C1EF735-8218-33BB-D9B5-CDD3000D07D6}"/>
              </a:ext>
            </a:extLst>
          </p:cNvPr>
          <p:cNvSpPr/>
          <p:nvPr/>
        </p:nvSpPr>
        <p:spPr>
          <a:xfrm>
            <a:off x="776220" y="2524346"/>
            <a:ext cx="2475300" cy="200724"/>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tx1"/>
                </a:solidFill>
                <a:latin typeface="+mn-ea"/>
              </a:rPr>
              <a:t>サストモ</a:t>
            </a:r>
            <a:r>
              <a:rPr kumimoji="1" lang="en-US" altLang="ja-JP" sz="1100" dirty="0">
                <a:solidFill>
                  <a:schemeClr val="tx1"/>
                </a:solidFill>
                <a:latin typeface="+mn-ea"/>
              </a:rPr>
              <a:t> </a:t>
            </a:r>
            <a:r>
              <a:rPr kumimoji="1" lang="ja-JP" altLang="en-US" sz="1100">
                <a:solidFill>
                  <a:schemeClr val="tx1"/>
                </a:solidFill>
                <a:latin typeface="+mn-ea"/>
              </a:rPr>
              <a:t>トップページ</a:t>
            </a:r>
          </a:p>
        </p:txBody>
      </p:sp>
      <p:sp>
        <p:nvSpPr>
          <p:cNvPr id="31" name="正方形/長方形 30">
            <a:extLst>
              <a:ext uri="{FF2B5EF4-FFF2-40B4-BE49-F238E27FC236}">
                <a16:creationId xmlns:a16="http://schemas.microsoft.com/office/drawing/2014/main" id="{B4B1710D-2A33-AA97-AA75-00C46E4ACD60}"/>
              </a:ext>
            </a:extLst>
          </p:cNvPr>
          <p:cNvSpPr/>
          <p:nvPr/>
        </p:nvSpPr>
        <p:spPr>
          <a:xfrm>
            <a:off x="813403" y="2407994"/>
            <a:ext cx="1057130" cy="261610"/>
          </a:xfrm>
          <a:prstGeom prst="rect">
            <a:avLst/>
          </a:prstGeom>
        </p:spPr>
        <p:txBody>
          <a:bodyPr wrap="square">
            <a:spAutoFit/>
          </a:bodyPr>
          <a:lstStyle/>
          <a:p>
            <a:pPr lvl="0"/>
            <a:r>
              <a:rPr kumimoji="0" lang="ja-JP" altLang="en-US" sz="1100" kern="0">
                <a:latin typeface="+mn-ea"/>
                <a:cs typeface="Verdana" pitchFamily="34" charset="0"/>
              </a:rPr>
              <a:t>■</a:t>
            </a:r>
            <a:r>
              <a:rPr kumimoji="0" lang="en-US" altLang="ja-JP" sz="1100" kern="0" dirty="0">
                <a:latin typeface="+mn-ea"/>
                <a:cs typeface="Verdana" pitchFamily="34" charset="0"/>
              </a:rPr>
              <a:t>PC</a:t>
            </a:r>
            <a:endParaRPr kumimoji="0" lang="ja-JP" altLang="en-US" sz="1100" kern="0">
              <a:latin typeface="+mn-ea"/>
              <a:cs typeface="Verdana" pitchFamily="34" charset="0"/>
            </a:endParaRPr>
          </a:p>
        </p:txBody>
      </p:sp>
      <p:sp>
        <p:nvSpPr>
          <p:cNvPr id="32" name="正方形/長方形 31">
            <a:extLst>
              <a:ext uri="{FF2B5EF4-FFF2-40B4-BE49-F238E27FC236}">
                <a16:creationId xmlns:a16="http://schemas.microsoft.com/office/drawing/2014/main" id="{F27C7453-2C5B-429D-F743-66CFC39E5D9F}"/>
              </a:ext>
            </a:extLst>
          </p:cNvPr>
          <p:cNvSpPr/>
          <p:nvPr/>
        </p:nvSpPr>
        <p:spPr>
          <a:xfrm>
            <a:off x="3441601" y="3463985"/>
            <a:ext cx="2882456" cy="545147"/>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100" dirty="0">
                <a:solidFill>
                  <a:schemeClr val="tx1"/>
                </a:solidFill>
                <a:latin typeface="+mn-ea"/>
              </a:rPr>
              <a:t>※</a:t>
            </a:r>
            <a:r>
              <a:rPr kumimoji="1" lang="ja-JP" altLang="en-US" sz="1100">
                <a:solidFill>
                  <a:schemeClr val="tx1"/>
                </a:solidFill>
                <a:latin typeface="+mn-ea"/>
              </a:rPr>
              <a:t>編集誘導</a:t>
            </a:r>
            <a:r>
              <a:rPr lang="en-US" altLang="ja-JP" sz="1100" dirty="0">
                <a:solidFill>
                  <a:schemeClr val="tx1"/>
                </a:solidFill>
                <a:latin typeface="+mn-ea"/>
              </a:rPr>
              <a:t>①②</a:t>
            </a:r>
            <a:r>
              <a:rPr lang="ja-JP" altLang="en-US" sz="1100">
                <a:solidFill>
                  <a:schemeClr val="tx1"/>
                </a:solidFill>
                <a:latin typeface="+mn-ea"/>
              </a:rPr>
              <a:t>は</a:t>
            </a:r>
            <a:r>
              <a:rPr kumimoji="1" lang="ja-JP" altLang="en-US" sz="1100">
                <a:solidFill>
                  <a:schemeClr val="tx1"/>
                </a:solidFill>
                <a:latin typeface="+mn-ea"/>
              </a:rPr>
              <a:t>スマートフォン（</a:t>
            </a:r>
            <a:r>
              <a:rPr kumimoji="1" lang="en-US" altLang="ja-JP" sz="1100" dirty="0">
                <a:solidFill>
                  <a:schemeClr val="tx1"/>
                </a:solidFill>
                <a:latin typeface="+mn-ea"/>
              </a:rPr>
              <a:t>SP</a:t>
            </a:r>
            <a:r>
              <a:rPr kumimoji="1" lang="ja-JP" altLang="en-US" sz="1100">
                <a:solidFill>
                  <a:schemeClr val="tx1"/>
                </a:solidFill>
                <a:latin typeface="+mn-ea"/>
              </a:rPr>
              <a:t>）版からも誘導がございます。</a:t>
            </a:r>
          </a:p>
        </p:txBody>
      </p:sp>
      <p:sp>
        <p:nvSpPr>
          <p:cNvPr id="33" name="正方形/長方形 32">
            <a:extLst>
              <a:ext uri="{FF2B5EF4-FFF2-40B4-BE49-F238E27FC236}">
                <a16:creationId xmlns:a16="http://schemas.microsoft.com/office/drawing/2014/main" id="{E61F308F-F24A-349D-7239-C25CA0DACB22}"/>
              </a:ext>
            </a:extLst>
          </p:cNvPr>
          <p:cNvSpPr/>
          <p:nvPr/>
        </p:nvSpPr>
        <p:spPr>
          <a:xfrm>
            <a:off x="3575625" y="4040278"/>
            <a:ext cx="889987" cy="261610"/>
          </a:xfrm>
          <a:prstGeom prst="rect">
            <a:avLst/>
          </a:prstGeom>
        </p:spPr>
        <p:txBody>
          <a:bodyPr wrap="none">
            <a:spAutoFit/>
          </a:bodyPr>
          <a:lstStyle/>
          <a:p>
            <a:r>
              <a:rPr lang="ja-JP" altLang="en-US" sz="1100" b="1">
                <a:solidFill>
                  <a:schemeClr val="bg1"/>
                </a:solidFill>
                <a:latin typeface="+mn-ea"/>
              </a:rPr>
              <a:t>編集誘導②</a:t>
            </a:r>
          </a:p>
        </p:txBody>
      </p:sp>
      <p:sp>
        <p:nvSpPr>
          <p:cNvPr id="34" name="正方形/長方形 33">
            <a:extLst>
              <a:ext uri="{FF2B5EF4-FFF2-40B4-BE49-F238E27FC236}">
                <a16:creationId xmlns:a16="http://schemas.microsoft.com/office/drawing/2014/main" id="{BB981130-FECF-BAB8-5731-9A5F6CAA3F2F}"/>
              </a:ext>
            </a:extLst>
          </p:cNvPr>
          <p:cNvSpPr/>
          <p:nvPr/>
        </p:nvSpPr>
        <p:spPr>
          <a:xfrm>
            <a:off x="3587091" y="4169189"/>
            <a:ext cx="2000869" cy="823302"/>
          </a:xfrm>
          <a:prstGeom prst="rect">
            <a:avLst/>
          </a:prstGeom>
        </p:spPr>
        <p:txBody>
          <a:bodyPr wrap="none">
            <a:spAutoFit/>
          </a:bodyPr>
          <a:lstStyle/>
          <a:p>
            <a:r>
              <a:rPr lang="ja-JP" altLang="en-US" sz="1050">
                <a:latin typeface="+mn-ea"/>
              </a:rPr>
              <a:t>中面（記事ページ）</a:t>
            </a:r>
            <a:endParaRPr lang="en-US" altLang="ja-JP" sz="1050" dirty="0">
              <a:latin typeface="+mn-ea"/>
            </a:endParaRPr>
          </a:p>
          <a:p>
            <a:r>
              <a:rPr lang="en-US" altLang="ja-JP" sz="1050" dirty="0">
                <a:latin typeface="+mn-ea"/>
              </a:rPr>
              <a:t>PC</a:t>
            </a:r>
            <a:r>
              <a:rPr lang="ja-JP" altLang="en-US" sz="1050">
                <a:latin typeface="+mn-ea"/>
              </a:rPr>
              <a:t>はページ上部、</a:t>
            </a:r>
            <a:r>
              <a:rPr lang="en-US" altLang="ja-JP" sz="1050" dirty="0">
                <a:latin typeface="+mn-ea"/>
              </a:rPr>
              <a:t>SP</a:t>
            </a:r>
            <a:r>
              <a:rPr lang="ja-JP" altLang="en-US" sz="1050">
                <a:latin typeface="+mn-ea"/>
              </a:rPr>
              <a:t>は記事下</a:t>
            </a:r>
            <a:endParaRPr lang="en-US" altLang="ja-JP" sz="1050" dirty="0">
              <a:latin typeface="+mn-ea"/>
            </a:endParaRPr>
          </a:p>
          <a:p>
            <a:r>
              <a:rPr lang="ja-JP" altLang="en-US" sz="1050">
                <a:latin typeface="+mn-ea"/>
              </a:rPr>
              <a:t>：</a:t>
            </a:r>
            <a:r>
              <a:rPr lang="en-US" altLang="ja-JP" sz="1050" dirty="0">
                <a:latin typeface="+mn-ea"/>
              </a:rPr>
              <a:t>1</a:t>
            </a:r>
            <a:r>
              <a:rPr lang="ja-JP" altLang="en-US" sz="1050">
                <a:latin typeface="+mn-ea"/>
              </a:rPr>
              <a:t>ヶ月</a:t>
            </a:r>
            <a:endParaRPr lang="en-US" altLang="ja-JP" sz="1050" dirty="0">
              <a:latin typeface="+mn-ea"/>
            </a:endParaRPr>
          </a:p>
          <a:p>
            <a:r>
              <a:rPr lang="en-US" altLang="ja-JP" sz="800" dirty="0">
                <a:latin typeface="+mn-ea"/>
              </a:rPr>
              <a:t>※</a:t>
            </a:r>
            <a:r>
              <a:rPr lang="ja-JP" altLang="en-US" sz="800">
                <a:latin typeface="+mn-ea"/>
              </a:rPr>
              <a:t>同期間に複数社がご協賛の場合、</a:t>
            </a:r>
            <a:endParaRPr lang="en-US" altLang="ja-JP" sz="800" dirty="0">
              <a:latin typeface="+mn-ea"/>
            </a:endParaRPr>
          </a:p>
          <a:p>
            <a:r>
              <a:rPr lang="ja-JP" altLang="en-US" sz="800">
                <a:latin typeface="+mn-ea"/>
              </a:rPr>
              <a:t>複数枠でローテーション掲載</a:t>
            </a:r>
            <a:endParaRPr lang="en-US" altLang="ja-JP" sz="800" dirty="0">
              <a:latin typeface="+mn-ea"/>
            </a:endParaRPr>
          </a:p>
        </p:txBody>
      </p:sp>
      <p:sp>
        <p:nvSpPr>
          <p:cNvPr id="35" name="正方形/長方形 34">
            <a:extLst>
              <a:ext uri="{FF2B5EF4-FFF2-40B4-BE49-F238E27FC236}">
                <a16:creationId xmlns:a16="http://schemas.microsoft.com/office/drawing/2014/main" id="{447E99C4-7EB9-6FAB-3C54-89B3D7DFDEDF}"/>
              </a:ext>
            </a:extLst>
          </p:cNvPr>
          <p:cNvSpPr/>
          <p:nvPr/>
        </p:nvSpPr>
        <p:spPr>
          <a:xfrm>
            <a:off x="3592394" y="5008904"/>
            <a:ext cx="889987" cy="261610"/>
          </a:xfrm>
          <a:prstGeom prst="rect">
            <a:avLst/>
          </a:prstGeom>
        </p:spPr>
        <p:txBody>
          <a:bodyPr wrap="none">
            <a:spAutoFit/>
          </a:bodyPr>
          <a:lstStyle/>
          <a:p>
            <a:r>
              <a:rPr lang="ja-JP" altLang="en-US" sz="1100" b="1">
                <a:solidFill>
                  <a:schemeClr val="bg1"/>
                </a:solidFill>
                <a:latin typeface="+mn-ea"/>
              </a:rPr>
              <a:t>編集誘導</a:t>
            </a:r>
            <a:r>
              <a:rPr lang="en-US" altLang="ja-JP" sz="1100" b="1">
                <a:solidFill>
                  <a:schemeClr val="bg1"/>
                </a:solidFill>
                <a:latin typeface="+mn-ea"/>
              </a:rPr>
              <a:t>③</a:t>
            </a:r>
            <a:endParaRPr lang="ja-JP" altLang="en-US" sz="1100" b="1">
              <a:solidFill>
                <a:schemeClr val="bg1"/>
              </a:solidFill>
              <a:latin typeface="+mn-ea"/>
            </a:endParaRPr>
          </a:p>
        </p:txBody>
      </p:sp>
      <p:sp>
        <p:nvSpPr>
          <p:cNvPr id="37" name="正方形/長方形 36">
            <a:extLst>
              <a:ext uri="{FF2B5EF4-FFF2-40B4-BE49-F238E27FC236}">
                <a16:creationId xmlns:a16="http://schemas.microsoft.com/office/drawing/2014/main" id="{7B237842-059F-94A7-4DB3-1954A456783A}"/>
              </a:ext>
            </a:extLst>
          </p:cNvPr>
          <p:cNvSpPr/>
          <p:nvPr/>
        </p:nvSpPr>
        <p:spPr>
          <a:xfrm>
            <a:off x="3572362" y="5273929"/>
            <a:ext cx="1172116" cy="261610"/>
          </a:xfrm>
          <a:prstGeom prst="rect">
            <a:avLst/>
          </a:prstGeom>
        </p:spPr>
        <p:txBody>
          <a:bodyPr wrap="none">
            <a:spAutoFit/>
          </a:bodyPr>
          <a:lstStyle/>
          <a:p>
            <a:r>
              <a:rPr lang="ja-JP" altLang="en-US" sz="1100">
                <a:latin typeface="+mn-ea"/>
              </a:rPr>
              <a:t>メールマガジン</a:t>
            </a:r>
            <a:endParaRPr lang="en-US" altLang="ja-JP" sz="1100">
              <a:latin typeface="+mn-ea"/>
            </a:endParaRPr>
          </a:p>
        </p:txBody>
      </p:sp>
      <p:sp>
        <p:nvSpPr>
          <p:cNvPr id="39" name="正方形/長方形 38">
            <a:extLst>
              <a:ext uri="{FF2B5EF4-FFF2-40B4-BE49-F238E27FC236}">
                <a16:creationId xmlns:a16="http://schemas.microsoft.com/office/drawing/2014/main" id="{F7A050C0-D6C3-2EFE-8F43-AB0371B44F09}"/>
              </a:ext>
            </a:extLst>
          </p:cNvPr>
          <p:cNvSpPr/>
          <p:nvPr/>
        </p:nvSpPr>
        <p:spPr>
          <a:xfrm>
            <a:off x="1568593" y="1562677"/>
            <a:ext cx="480484" cy="267759"/>
          </a:xfrm>
          <a:prstGeom prst="rect">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bg1"/>
                </a:solidFill>
                <a:latin typeface="+mn-ea"/>
              </a:rPr>
              <a:t>広告</a:t>
            </a:r>
            <a:endParaRPr kumimoji="1" lang="ja-JP" altLang="en-US" sz="1100">
              <a:solidFill>
                <a:schemeClr val="bg1"/>
              </a:solidFill>
              <a:latin typeface="+mn-ea"/>
            </a:endParaRPr>
          </a:p>
        </p:txBody>
      </p:sp>
      <p:sp>
        <p:nvSpPr>
          <p:cNvPr id="40" name="正方形/長方形 39">
            <a:extLst>
              <a:ext uri="{FF2B5EF4-FFF2-40B4-BE49-F238E27FC236}">
                <a16:creationId xmlns:a16="http://schemas.microsoft.com/office/drawing/2014/main" id="{9A980F5C-D242-A7E3-4E45-5C821E29719F}"/>
              </a:ext>
            </a:extLst>
          </p:cNvPr>
          <p:cNvSpPr/>
          <p:nvPr/>
        </p:nvSpPr>
        <p:spPr>
          <a:xfrm>
            <a:off x="2143801" y="1533250"/>
            <a:ext cx="505233" cy="297186"/>
          </a:xfrm>
          <a:prstGeom prst="rect">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100">
                <a:solidFill>
                  <a:schemeClr val="bg1"/>
                </a:solidFill>
                <a:latin typeface="+mn-ea"/>
              </a:rPr>
              <a:t>広告</a:t>
            </a:r>
            <a:endParaRPr kumimoji="1" lang="ja-JP" altLang="en-US" sz="1100">
              <a:solidFill>
                <a:schemeClr val="bg1"/>
              </a:solidFill>
              <a:latin typeface="+mn-ea"/>
            </a:endParaRPr>
          </a:p>
        </p:txBody>
      </p:sp>
      <p:sp>
        <p:nvSpPr>
          <p:cNvPr id="44" name="正方形/長方形 43">
            <a:extLst>
              <a:ext uri="{FF2B5EF4-FFF2-40B4-BE49-F238E27FC236}">
                <a16:creationId xmlns:a16="http://schemas.microsoft.com/office/drawing/2014/main" id="{F5D3E2FB-5AEF-88A7-59A1-F670AFB4A1C5}"/>
              </a:ext>
            </a:extLst>
          </p:cNvPr>
          <p:cNvSpPr/>
          <p:nvPr/>
        </p:nvSpPr>
        <p:spPr>
          <a:xfrm>
            <a:off x="1183792" y="4541001"/>
            <a:ext cx="1626878" cy="1437979"/>
          </a:xfrm>
          <a:prstGeom prst="rect">
            <a:avLst/>
          </a:prstGeom>
          <a:solidFill>
            <a:srgbClr val="F2F2F2">
              <a:alpha val="8995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47" name="正方形/長方形 46">
            <a:extLst>
              <a:ext uri="{FF2B5EF4-FFF2-40B4-BE49-F238E27FC236}">
                <a16:creationId xmlns:a16="http://schemas.microsoft.com/office/drawing/2014/main" id="{CDAD58A6-C582-2893-0022-FA73DAD0DF31}"/>
              </a:ext>
            </a:extLst>
          </p:cNvPr>
          <p:cNvSpPr/>
          <p:nvPr/>
        </p:nvSpPr>
        <p:spPr bwMode="auto">
          <a:xfrm>
            <a:off x="1678657" y="5554327"/>
            <a:ext cx="523753" cy="478767"/>
          </a:xfrm>
          <a:prstGeom prst="rect">
            <a:avLst/>
          </a:prstGeom>
          <a:ln>
            <a:solidFill>
              <a:schemeClr val="accent2"/>
            </a:solidFill>
            <a:headEnd/>
            <a:tailEnd/>
          </a:ln>
        </p:spPr>
        <p:style>
          <a:lnRef idx="2">
            <a:schemeClr val="accent5">
              <a:shade val="15000"/>
            </a:schemeClr>
          </a:lnRef>
          <a:fillRef idx="1">
            <a:schemeClr val="accent5"/>
          </a:fillRef>
          <a:effectRef idx="0">
            <a:schemeClr val="accent5"/>
          </a:effectRef>
          <a:fontRef idx="minor">
            <a:schemeClr val="lt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solidFill>
                  <a:schemeClr val="bg1"/>
                </a:solidFill>
                <a:latin typeface="+mn-ea"/>
                <a:cs typeface="Verdana" pitchFamily="34" charset="0"/>
              </a:rPr>
              <a:t>編集</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誘導</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（小）</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p:txBody>
      </p:sp>
      <p:cxnSp>
        <p:nvCxnSpPr>
          <p:cNvPr id="57" name="直線コネクタ 56">
            <a:extLst>
              <a:ext uri="{FF2B5EF4-FFF2-40B4-BE49-F238E27FC236}">
                <a16:creationId xmlns:a16="http://schemas.microsoft.com/office/drawing/2014/main" id="{F4DF24DF-9DB9-965B-F35E-AE768432A8C1}"/>
              </a:ext>
            </a:extLst>
          </p:cNvPr>
          <p:cNvCxnSpPr/>
          <p:nvPr/>
        </p:nvCxnSpPr>
        <p:spPr>
          <a:xfrm flipV="1">
            <a:off x="4885710" y="2102629"/>
            <a:ext cx="0" cy="305365"/>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58" name="正方形/長方形 57">
            <a:extLst>
              <a:ext uri="{FF2B5EF4-FFF2-40B4-BE49-F238E27FC236}">
                <a16:creationId xmlns:a16="http://schemas.microsoft.com/office/drawing/2014/main" id="{FA145195-31EA-9B75-2566-38BD303CFD2A}"/>
              </a:ext>
            </a:extLst>
          </p:cNvPr>
          <p:cNvSpPr/>
          <p:nvPr/>
        </p:nvSpPr>
        <p:spPr bwMode="auto">
          <a:xfrm>
            <a:off x="3539786" y="1136148"/>
            <a:ext cx="2421575" cy="250841"/>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59" name="正方形/長方形 58">
            <a:extLst>
              <a:ext uri="{FF2B5EF4-FFF2-40B4-BE49-F238E27FC236}">
                <a16:creationId xmlns:a16="http://schemas.microsoft.com/office/drawing/2014/main" id="{CA2BDBC3-7714-6A28-DA05-AE69B6F662F4}"/>
              </a:ext>
            </a:extLst>
          </p:cNvPr>
          <p:cNvSpPr/>
          <p:nvPr/>
        </p:nvSpPr>
        <p:spPr>
          <a:xfrm>
            <a:off x="3545735" y="1163097"/>
            <a:ext cx="748923" cy="261610"/>
          </a:xfrm>
          <a:prstGeom prst="rect">
            <a:avLst/>
          </a:prstGeom>
        </p:spPr>
        <p:txBody>
          <a:bodyPr wrap="none">
            <a:spAutoFit/>
          </a:bodyPr>
          <a:lstStyle/>
          <a:p>
            <a:r>
              <a:rPr lang="ja-JP" altLang="en-US" sz="1100" b="1">
                <a:solidFill>
                  <a:schemeClr val="bg1"/>
                </a:solidFill>
                <a:latin typeface="+mn-ea"/>
              </a:rPr>
              <a:t>広告誘導</a:t>
            </a:r>
          </a:p>
        </p:txBody>
      </p:sp>
      <p:sp>
        <p:nvSpPr>
          <p:cNvPr id="60" name="正方形/長方形 59">
            <a:extLst>
              <a:ext uri="{FF2B5EF4-FFF2-40B4-BE49-F238E27FC236}">
                <a16:creationId xmlns:a16="http://schemas.microsoft.com/office/drawing/2014/main" id="{0468548D-BF2A-25BD-86BD-D193E34E8DE2}"/>
              </a:ext>
            </a:extLst>
          </p:cNvPr>
          <p:cNvSpPr/>
          <p:nvPr/>
        </p:nvSpPr>
        <p:spPr bwMode="auto">
          <a:xfrm>
            <a:off x="7036224" y="1070155"/>
            <a:ext cx="2509220" cy="301501"/>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100" b="1" i="0" u="none" strike="noStrike" kern="0" cap="none" spc="0" normalizeH="0" baseline="0" noProof="0">
              <a:ln>
                <a:noFill/>
              </a:ln>
              <a:solidFill>
                <a:schemeClr val="bg1"/>
              </a:solidFill>
              <a:effectLst/>
              <a:uLnTx/>
              <a:uFillTx/>
              <a:latin typeface="+mn-ea"/>
              <a:cs typeface="Verdana" pitchFamily="34" charset="0"/>
            </a:endParaRPr>
          </a:p>
        </p:txBody>
      </p:sp>
      <p:sp>
        <p:nvSpPr>
          <p:cNvPr id="61" name="正方形/長方形 60">
            <a:extLst>
              <a:ext uri="{FF2B5EF4-FFF2-40B4-BE49-F238E27FC236}">
                <a16:creationId xmlns:a16="http://schemas.microsoft.com/office/drawing/2014/main" id="{74B2F409-F8F3-8CC1-6238-0110C928D60B}"/>
              </a:ext>
            </a:extLst>
          </p:cNvPr>
          <p:cNvSpPr/>
          <p:nvPr/>
        </p:nvSpPr>
        <p:spPr>
          <a:xfrm>
            <a:off x="7342713" y="1098467"/>
            <a:ext cx="1736373" cy="261610"/>
          </a:xfrm>
          <a:prstGeom prst="rect">
            <a:avLst/>
          </a:prstGeom>
        </p:spPr>
        <p:txBody>
          <a:bodyPr wrap="none">
            <a:spAutoFit/>
          </a:bodyPr>
          <a:lstStyle/>
          <a:p>
            <a:r>
              <a:rPr lang="ja-JP" altLang="en-US" sz="1100" b="1">
                <a:solidFill>
                  <a:schemeClr val="bg1"/>
                </a:solidFill>
                <a:latin typeface="+mn-ea"/>
              </a:rPr>
              <a:t>スポンサードコンテンツ</a:t>
            </a:r>
          </a:p>
        </p:txBody>
      </p:sp>
      <p:sp>
        <p:nvSpPr>
          <p:cNvPr id="63" name="正方形/長方形 62">
            <a:extLst>
              <a:ext uri="{FF2B5EF4-FFF2-40B4-BE49-F238E27FC236}">
                <a16:creationId xmlns:a16="http://schemas.microsoft.com/office/drawing/2014/main" id="{5A90393C-3AFF-12C4-3240-E46E5E03091F}"/>
              </a:ext>
            </a:extLst>
          </p:cNvPr>
          <p:cNvSpPr/>
          <p:nvPr/>
        </p:nvSpPr>
        <p:spPr>
          <a:xfrm>
            <a:off x="1183792" y="6211721"/>
            <a:ext cx="10838047" cy="543827"/>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700"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金額は全て値引きはありません。本商品</a:t>
            </a:r>
            <a:r>
              <a:rPr lang="ja-JP" altLang="en-US" sz="700" dirty="0">
                <a:solidFill>
                  <a:schemeClr val="tx1"/>
                </a:solidFill>
                <a:latin typeface="Meiryo" panose="020B0604030504040204" pitchFamily="34" charset="-128"/>
                <a:ea typeface="Meiryo" panose="020B0604030504040204" pitchFamily="34" charset="-128"/>
              </a:rPr>
              <a:t>は代理店様経由で広告を運用しているお客様のみに提供して</a:t>
            </a:r>
            <a:r>
              <a:rPr lang="ja-JP" altLang="en-US" sz="700">
                <a:solidFill>
                  <a:schemeClr val="tx1"/>
                </a:solidFill>
                <a:latin typeface="Meiryo" panose="020B0604030504040204" pitchFamily="34" charset="-128"/>
                <a:ea typeface="Meiryo" panose="020B0604030504040204" pitchFamily="34" charset="-128"/>
              </a:rPr>
              <a:t>おります。</a:t>
            </a:r>
            <a:endParaRPr lang="en-US" altLang="ja-JP" sz="700" dirty="0">
              <a:solidFill>
                <a:schemeClr val="tx1"/>
              </a:solidFill>
              <a:latin typeface="Meiryo" panose="020B0604030504040204" pitchFamily="34" charset="-128"/>
              <a:ea typeface="Meiryo" panose="020B0604030504040204" pitchFamily="34" charset="-128"/>
            </a:endParaRPr>
          </a:p>
          <a:p>
            <a:r>
              <a:rPr lang="ja-JP" altLang="en-US" sz="700">
                <a:solidFill>
                  <a:schemeClr val="tx1"/>
                </a:solidFill>
                <a:latin typeface="Meiryo" panose="020B0604030504040204" pitchFamily="34" charset="-128"/>
                <a:ea typeface="Meiryo" panose="020B0604030504040204" pitchFamily="34" charset="-128"/>
              </a:rPr>
              <a:t>　ご提案</a:t>
            </a:r>
            <a:r>
              <a:rPr lang="ja-JP" altLang="en-US" sz="700" dirty="0">
                <a:solidFill>
                  <a:schemeClr val="tx1"/>
                </a:solidFill>
                <a:latin typeface="Meiryo" panose="020B0604030504040204" pitchFamily="34" charset="-128"/>
                <a:ea typeface="Meiryo" panose="020B0604030504040204" pitchFamily="34" charset="-128"/>
              </a:rPr>
              <a:t>によっては、代理店様において管理費用などの追加費用が生じる場合もありますので、料金およびお申し込み方法の詳細につきましては代理店様へお問い合わせ</a:t>
            </a:r>
            <a:r>
              <a:rPr lang="ja-JP" altLang="en-US" sz="700">
                <a:solidFill>
                  <a:schemeClr val="tx1"/>
                </a:solidFill>
                <a:latin typeface="Meiryo" panose="020B0604030504040204" pitchFamily="34" charset="-128"/>
                <a:ea typeface="Meiryo" panose="020B0604030504040204" pitchFamily="34" charset="-128"/>
              </a:rPr>
              <a:t>ください。</a:t>
            </a:r>
            <a:endParaRPr lang="en-US" altLang="ja-JP" sz="700" dirty="0">
              <a:solidFill>
                <a:schemeClr val="tx1"/>
              </a:solidFill>
              <a:latin typeface="Meiryo" panose="020B0604030504040204" pitchFamily="34" charset="-128"/>
              <a:ea typeface="Meiryo" panose="020B0604030504040204" pitchFamily="34" charset="-128"/>
            </a:endParaRPr>
          </a:p>
          <a:p>
            <a:r>
              <a:rPr lang="en-US" altLang="ja-JP" sz="700"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編集</a:t>
            </a:r>
            <a:r>
              <a:rPr lang="ja-JP" altLang="en-US" sz="700" i="1">
                <a:solidFill>
                  <a:schemeClr val="tx1"/>
                </a:solidFill>
                <a:latin typeface="Meiryo" panose="020B0604030504040204" pitchFamily="34" charset="-128"/>
                <a:ea typeface="Meiryo" panose="020B0604030504040204" pitchFamily="34" charset="-128"/>
              </a:rPr>
              <a:t>誘導、スポンサードコンテンツとも</a:t>
            </a:r>
            <a:r>
              <a:rPr lang="ja-JP" altLang="en-US" sz="700">
                <a:solidFill>
                  <a:schemeClr val="tx1"/>
                </a:solidFill>
                <a:latin typeface="Meiryo" panose="020B0604030504040204" pitchFamily="34" charset="-128"/>
                <a:ea typeface="Meiryo" panose="020B0604030504040204" pitchFamily="34" charset="-128"/>
              </a:rPr>
              <a:t>「提供：協賛社名」等のクレジットが入ります。また、期間中の内容変更・更新は不可となります。</a:t>
            </a:r>
            <a:endParaRPr lang="en-US" altLang="ja-JP" sz="700" dirty="0">
              <a:solidFill>
                <a:schemeClr val="tx1"/>
              </a:solidFill>
              <a:latin typeface="Meiryo" panose="020B0604030504040204" pitchFamily="34" charset="-128"/>
              <a:ea typeface="Meiryo" panose="020B0604030504040204" pitchFamily="34" charset="-128"/>
            </a:endParaRPr>
          </a:p>
          <a:p>
            <a:r>
              <a:rPr lang="en-US" altLang="ja-JP" sz="700" i="1"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編集誘導①、②は原則として掲載開始日の</a:t>
            </a:r>
            <a:r>
              <a:rPr lang="en-US" altLang="ja-JP" sz="700" dirty="0">
                <a:solidFill>
                  <a:schemeClr val="tx1"/>
                </a:solidFill>
                <a:latin typeface="Meiryo" panose="020B0604030504040204" pitchFamily="34" charset="-128"/>
                <a:ea typeface="Meiryo" panose="020B0604030504040204" pitchFamily="34" charset="-128"/>
              </a:rPr>
              <a:t>AM10</a:t>
            </a:r>
            <a:r>
              <a:rPr lang="ja-JP" altLang="en-US" sz="700">
                <a:solidFill>
                  <a:schemeClr val="tx1"/>
                </a:solidFill>
                <a:latin typeface="Meiryo" panose="020B0604030504040204" pitchFamily="34" charset="-128"/>
                <a:ea typeface="Meiryo" panose="020B0604030504040204" pitchFamily="34" charset="-128"/>
              </a:rPr>
              <a:t>時頃から、掲載終了日翌日の</a:t>
            </a:r>
            <a:r>
              <a:rPr lang="en-US" altLang="ja-JP" sz="700" dirty="0">
                <a:solidFill>
                  <a:schemeClr val="tx1"/>
                </a:solidFill>
                <a:latin typeface="Meiryo" panose="020B0604030504040204" pitchFamily="34" charset="-128"/>
                <a:ea typeface="Meiryo" panose="020B0604030504040204" pitchFamily="34" charset="-128"/>
              </a:rPr>
              <a:t>AM10</a:t>
            </a:r>
            <a:r>
              <a:rPr lang="ja-JP" altLang="en-US" sz="700">
                <a:solidFill>
                  <a:schemeClr val="tx1"/>
                </a:solidFill>
                <a:latin typeface="Meiryo" panose="020B0604030504040204" pitchFamily="34" charset="-128"/>
                <a:ea typeface="Meiryo" panose="020B0604030504040204" pitchFamily="34" charset="-128"/>
              </a:rPr>
              <a:t>時頃までの掲載となります</a:t>
            </a:r>
            <a:endParaRPr lang="en-US" altLang="ja-JP" sz="700" dirty="0">
              <a:solidFill>
                <a:schemeClr val="tx1"/>
              </a:solidFill>
              <a:latin typeface="Meiryo" panose="020B0604030504040204" pitchFamily="34" charset="-128"/>
              <a:ea typeface="Meiryo" panose="020B0604030504040204" pitchFamily="34" charset="-128"/>
            </a:endParaRPr>
          </a:p>
          <a:p>
            <a:r>
              <a:rPr lang="en-US" altLang="ja-JP" sz="700" dirty="0">
                <a:solidFill>
                  <a:schemeClr val="tx1"/>
                </a:solidFill>
                <a:latin typeface="Meiryo" panose="020B0604030504040204" pitchFamily="34" charset="-128"/>
                <a:ea typeface="Meiryo" panose="020B0604030504040204" pitchFamily="34" charset="-128"/>
              </a:rPr>
              <a:t>※</a:t>
            </a:r>
            <a:r>
              <a:rPr lang="ja-JP" altLang="en-US" sz="700">
                <a:solidFill>
                  <a:schemeClr val="tx1"/>
                </a:solidFill>
                <a:latin typeface="Meiryo" panose="020B0604030504040204" pitchFamily="34" charset="-128"/>
                <a:ea typeface="Meiryo" panose="020B0604030504040204" pitchFamily="34" charset="-128"/>
              </a:rPr>
              <a:t>編集誘導の位置や仕様は予告なく変更させていただく場合があります</a:t>
            </a:r>
          </a:p>
        </p:txBody>
      </p:sp>
      <p:sp>
        <p:nvSpPr>
          <p:cNvPr id="12289" name="正方形/長方形 12288">
            <a:extLst>
              <a:ext uri="{FF2B5EF4-FFF2-40B4-BE49-F238E27FC236}">
                <a16:creationId xmlns:a16="http://schemas.microsoft.com/office/drawing/2014/main" id="{2BB9BB12-B425-5064-7048-5B6946347838}"/>
              </a:ext>
            </a:extLst>
          </p:cNvPr>
          <p:cNvSpPr/>
          <p:nvPr/>
        </p:nvSpPr>
        <p:spPr bwMode="auto">
          <a:xfrm>
            <a:off x="1219147" y="4523315"/>
            <a:ext cx="523753" cy="478767"/>
          </a:xfrm>
          <a:prstGeom prst="rect">
            <a:avLst/>
          </a:prstGeom>
          <a:ln>
            <a:solidFill>
              <a:schemeClr val="accent2"/>
            </a:solidFill>
            <a:headEnd/>
            <a:tailEnd/>
          </a:ln>
        </p:spPr>
        <p:style>
          <a:lnRef idx="2">
            <a:schemeClr val="accent5">
              <a:shade val="15000"/>
            </a:schemeClr>
          </a:lnRef>
          <a:fillRef idx="1">
            <a:schemeClr val="accent5"/>
          </a:fillRef>
          <a:effectRef idx="0">
            <a:schemeClr val="accent5"/>
          </a:effectRef>
          <a:fontRef idx="minor">
            <a:schemeClr val="lt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solidFill>
                  <a:schemeClr val="bg1"/>
                </a:solidFill>
                <a:latin typeface="+mn-ea"/>
                <a:cs typeface="Verdana" pitchFamily="34" charset="0"/>
              </a:rPr>
              <a:t>編集</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誘導</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（小）</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12291" name="正方形/長方形 12290">
            <a:extLst>
              <a:ext uri="{FF2B5EF4-FFF2-40B4-BE49-F238E27FC236}">
                <a16:creationId xmlns:a16="http://schemas.microsoft.com/office/drawing/2014/main" id="{DA0DF04D-51C6-AC86-58A0-9500299DBC34}"/>
              </a:ext>
            </a:extLst>
          </p:cNvPr>
          <p:cNvSpPr/>
          <p:nvPr/>
        </p:nvSpPr>
        <p:spPr bwMode="auto">
          <a:xfrm>
            <a:off x="2189720" y="5038728"/>
            <a:ext cx="523753" cy="478767"/>
          </a:xfrm>
          <a:prstGeom prst="rect">
            <a:avLst/>
          </a:prstGeom>
          <a:ln>
            <a:solidFill>
              <a:schemeClr val="accent2"/>
            </a:solidFill>
            <a:headEnd/>
            <a:tailEnd/>
          </a:ln>
        </p:spPr>
        <p:style>
          <a:lnRef idx="2">
            <a:schemeClr val="accent5">
              <a:shade val="15000"/>
            </a:schemeClr>
          </a:lnRef>
          <a:fillRef idx="1">
            <a:schemeClr val="accent5"/>
          </a:fillRef>
          <a:effectRef idx="0">
            <a:schemeClr val="accent5"/>
          </a:effectRef>
          <a:fontRef idx="minor">
            <a:schemeClr val="lt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solidFill>
                  <a:schemeClr val="bg1"/>
                </a:solidFill>
                <a:latin typeface="+mn-ea"/>
                <a:cs typeface="Verdana" pitchFamily="34" charset="0"/>
              </a:rPr>
              <a:t>編集</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誘導</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（小）</a:t>
            </a:r>
            <a:endParaRPr kumimoji="0" lang="en-US" altLang="ja-JP" sz="105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12292" name="正方形/長方形 12291">
            <a:extLst>
              <a:ext uri="{FF2B5EF4-FFF2-40B4-BE49-F238E27FC236}">
                <a16:creationId xmlns:a16="http://schemas.microsoft.com/office/drawing/2014/main" id="{86146E7B-EB02-38FC-6505-2A869E073CF5}"/>
              </a:ext>
            </a:extLst>
          </p:cNvPr>
          <p:cNvSpPr/>
          <p:nvPr/>
        </p:nvSpPr>
        <p:spPr bwMode="auto">
          <a:xfrm>
            <a:off x="3560476" y="3949316"/>
            <a:ext cx="2371162" cy="252152"/>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293" name="正方形/長方形 12292">
            <a:extLst>
              <a:ext uri="{FF2B5EF4-FFF2-40B4-BE49-F238E27FC236}">
                <a16:creationId xmlns:a16="http://schemas.microsoft.com/office/drawing/2014/main" id="{576C69DB-48C2-A1FB-2789-BA6A9C13E04D}"/>
              </a:ext>
            </a:extLst>
          </p:cNvPr>
          <p:cNvSpPr/>
          <p:nvPr/>
        </p:nvSpPr>
        <p:spPr>
          <a:xfrm>
            <a:off x="3585713" y="3949275"/>
            <a:ext cx="889987" cy="261610"/>
          </a:xfrm>
          <a:prstGeom prst="rect">
            <a:avLst/>
          </a:prstGeom>
        </p:spPr>
        <p:txBody>
          <a:bodyPr wrap="none">
            <a:spAutoFit/>
          </a:bodyPr>
          <a:lstStyle/>
          <a:p>
            <a:r>
              <a:rPr lang="ja-JP" altLang="en-US" sz="1100" b="1">
                <a:solidFill>
                  <a:schemeClr val="bg1"/>
                </a:solidFill>
                <a:latin typeface="+mn-ea"/>
              </a:rPr>
              <a:t>編集誘導</a:t>
            </a:r>
            <a:r>
              <a:rPr lang="en-US" altLang="ja-JP" sz="1100" b="1" dirty="0">
                <a:solidFill>
                  <a:schemeClr val="bg1"/>
                </a:solidFill>
                <a:latin typeface="+mn-ea"/>
              </a:rPr>
              <a:t>②</a:t>
            </a:r>
            <a:endParaRPr lang="ja-JP" altLang="en-US" sz="1100" b="1">
              <a:solidFill>
                <a:schemeClr val="bg1"/>
              </a:solidFill>
              <a:latin typeface="+mn-ea"/>
            </a:endParaRPr>
          </a:p>
        </p:txBody>
      </p:sp>
      <p:sp>
        <p:nvSpPr>
          <p:cNvPr id="12295" name="正方形/長方形 12294">
            <a:extLst>
              <a:ext uri="{FF2B5EF4-FFF2-40B4-BE49-F238E27FC236}">
                <a16:creationId xmlns:a16="http://schemas.microsoft.com/office/drawing/2014/main" id="{CA7D2A2E-D866-B48B-9F96-C604926BDB4D}"/>
              </a:ext>
            </a:extLst>
          </p:cNvPr>
          <p:cNvSpPr/>
          <p:nvPr/>
        </p:nvSpPr>
        <p:spPr bwMode="auto">
          <a:xfrm>
            <a:off x="3566901" y="5767792"/>
            <a:ext cx="2336272" cy="340317"/>
          </a:xfrm>
          <a:prstGeom prst="rect">
            <a:avLst/>
          </a:prstGeom>
          <a:solidFill>
            <a:schemeClr val="bg1"/>
          </a:solidFill>
          <a:ln w="3175" algn="ctr">
            <a:solidFill>
              <a:schemeClr val="accent2">
                <a:lumMod val="90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050" b="1" i="0" u="none" strike="noStrike" kern="0" cap="none" spc="0" normalizeH="0" baseline="0" noProof="0">
              <a:ln>
                <a:noFill/>
              </a:ln>
              <a:solidFill>
                <a:schemeClr val="bg1"/>
              </a:solidFill>
              <a:effectLst/>
              <a:uLnTx/>
              <a:uFillTx/>
              <a:latin typeface="+mn-ea"/>
              <a:cs typeface="Verdana" pitchFamily="34" charset="0"/>
            </a:endParaRPr>
          </a:p>
        </p:txBody>
      </p:sp>
      <p:sp>
        <p:nvSpPr>
          <p:cNvPr id="12296" name="正方形/長方形 12295">
            <a:extLst>
              <a:ext uri="{FF2B5EF4-FFF2-40B4-BE49-F238E27FC236}">
                <a16:creationId xmlns:a16="http://schemas.microsoft.com/office/drawing/2014/main" id="{6066CEFA-D35B-D055-7B22-8C24BE8792B7}"/>
              </a:ext>
            </a:extLst>
          </p:cNvPr>
          <p:cNvSpPr/>
          <p:nvPr/>
        </p:nvSpPr>
        <p:spPr bwMode="auto">
          <a:xfrm>
            <a:off x="3552160" y="5582369"/>
            <a:ext cx="2371162" cy="252152"/>
          </a:xfrm>
          <a:prstGeom prst="rect">
            <a:avLst/>
          </a:prstGeom>
          <a:solidFill>
            <a:schemeClr val="tx2"/>
          </a:solidFill>
          <a:ln w="3175" algn="ctr">
            <a:no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ja-JP" altLang="en-US" sz="1200" b="1" i="0" u="none" strike="noStrike" kern="0" cap="none" spc="0" normalizeH="0" baseline="0" noProof="0">
              <a:ln>
                <a:noFill/>
              </a:ln>
              <a:solidFill>
                <a:schemeClr val="bg1"/>
              </a:solidFill>
              <a:effectLst/>
              <a:uLnTx/>
              <a:uFillTx/>
              <a:latin typeface="+mn-ea"/>
              <a:cs typeface="Verdana" pitchFamily="34" charset="0"/>
            </a:endParaRPr>
          </a:p>
        </p:txBody>
      </p:sp>
      <p:sp>
        <p:nvSpPr>
          <p:cNvPr id="12297" name="正方形/長方形 12296">
            <a:extLst>
              <a:ext uri="{FF2B5EF4-FFF2-40B4-BE49-F238E27FC236}">
                <a16:creationId xmlns:a16="http://schemas.microsoft.com/office/drawing/2014/main" id="{D5F613A0-80D6-3D20-71A4-BC441D997D14}"/>
              </a:ext>
            </a:extLst>
          </p:cNvPr>
          <p:cNvSpPr/>
          <p:nvPr/>
        </p:nvSpPr>
        <p:spPr>
          <a:xfrm>
            <a:off x="3598819" y="5597876"/>
            <a:ext cx="889987" cy="261610"/>
          </a:xfrm>
          <a:prstGeom prst="rect">
            <a:avLst/>
          </a:prstGeom>
        </p:spPr>
        <p:txBody>
          <a:bodyPr wrap="none">
            <a:spAutoFit/>
          </a:bodyPr>
          <a:lstStyle/>
          <a:p>
            <a:r>
              <a:rPr lang="ja-JP" altLang="en-US" sz="1100" b="1">
                <a:solidFill>
                  <a:schemeClr val="bg1"/>
                </a:solidFill>
                <a:latin typeface="+mn-ea"/>
              </a:rPr>
              <a:t>編集誘導</a:t>
            </a:r>
            <a:r>
              <a:rPr lang="en-US" altLang="ja-JP" sz="1100" b="1" dirty="0">
                <a:solidFill>
                  <a:schemeClr val="bg1"/>
                </a:solidFill>
                <a:latin typeface="+mn-ea"/>
              </a:rPr>
              <a:t>④</a:t>
            </a:r>
            <a:endParaRPr lang="ja-JP" altLang="en-US" sz="1100" b="1">
              <a:solidFill>
                <a:schemeClr val="bg1"/>
              </a:solidFill>
              <a:latin typeface="+mn-ea"/>
            </a:endParaRPr>
          </a:p>
        </p:txBody>
      </p:sp>
      <p:sp>
        <p:nvSpPr>
          <p:cNvPr id="12298" name="正方形/長方形 12297">
            <a:extLst>
              <a:ext uri="{FF2B5EF4-FFF2-40B4-BE49-F238E27FC236}">
                <a16:creationId xmlns:a16="http://schemas.microsoft.com/office/drawing/2014/main" id="{F3F6F723-6AF2-677B-BA0B-847476536645}"/>
              </a:ext>
            </a:extLst>
          </p:cNvPr>
          <p:cNvSpPr/>
          <p:nvPr/>
        </p:nvSpPr>
        <p:spPr>
          <a:xfrm>
            <a:off x="3578787" y="5862901"/>
            <a:ext cx="2109873" cy="261610"/>
          </a:xfrm>
          <a:prstGeom prst="rect">
            <a:avLst/>
          </a:prstGeom>
        </p:spPr>
        <p:txBody>
          <a:bodyPr wrap="none">
            <a:spAutoFit/>
          </a:bodyPr>
          <a:lstStyle/>
          <a:p>
            <a:r>
              <a:rPr lang="ja-JP" altLang="en-US" sz="1100">
                <a:latin typeface="+mn-ea"/>
              </a:rPr>
              <a:t>サストモ</a:t>
            </a:r>
            <a:r>
              <a:rPr lang="en-US" altLang="ja-JP" sz="1100" dirty="0">
                <a:latin typeface="+mn-ea"/>
              </a:rPr>
              <a:t> LINE</a:t>
            </a:r>
            <a:r>
              <a:rPr lang="ja-JP" altLang="en-US" sz="1100">
                <a:latin typeface="+mn-ea"/>
              </a:rPr>
              <a:t>公式アカウント</a:t>
            </a:r>
            <a:endParaRPr lang="en-US" altLang="ja-JP" sz="1100" dirty="0">
              <a:latin typeface="+mn-ea"/>
            </a:endParaRPr>
          </a:p>
        </p:txBody>
      </p:sp>
      <p:pic>
        <p:nvPicPr>
          <p:cNvPr id="12299" name="図 12298">
            <a:extLst>
              <a:ext uri="{FF2B5EF4-FFF2-40B4-BE49-F238E27FC236}">
                <a16:creationId xmlns:a16="http://schemas.microsoft.com/office/drawing/2014/main" id="{21DE267D-95A4-AA5B-2A2F-FD8EA387BA24}"/>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7322390" y="2465177"/>
            <a:ext cx="1892197" cy="3364014"/>
          </a:xfrm>
          <a:prstGeom prst="rect">
            <a:avLst/>
          </a:prstGeom>
        </p:spPr>
      </p:pic>
      <p:sp>
        <p:nvSpPr>
          <p:cNvPr id="55" name="正方形/長方形 54">
            <a:extLst>
              <a:ext uri="{FF2B5EF4-FFF2-40B4-BE49-F238E27FC236}">
                <a16:creationId xmlns:a16="http://schemas.microsoft.com/office/drawing/2014/main" id="{8E2492ED-4104-AA58-1216-B8B16A651664}"/>
              </a:ext>
            </a:extLst>
          </p:cNvPr>
          <p:cNvSpPr/>
          <p:nvPr/>
        </p:nvSpPr>
        <p:spPr bwMode="auto">
          <a:xfrm>
            <a:off x="7363142" y="2728213"/>
            <a:ext cx="1048166" cy="3097865"/>
          </a:xfrm>
          <a:prstGeom prst="rect">
            <a:avLst/>
          </a:prstGeom>
          <a:solidFill>
            <a:srgbClr val="F5F5F5">
              <a:alpha val="89837"/>
            </a:srgbClr>
          </a:solidFill>
          <a:ln w="28575" algn="ctr">
            <a:solidFill>
              <a:schemeClr val="accent2">
                <a:lumMod val="75000"/>
              </a:schemeClr>
            </a:solidFill>
            <a:prstDash val="solid"/>
            <a:miter lim="800000"/>
            <a:headEnd/>
            <a:tailEnd/>
          </a:ln>
        </p:spPr>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latin typeface="+mn-ea"/>
                <a:cs typeface="Verdana" pitchFamily="34" charset="0"/>
              </a:rPr>
              <a:t>インタビュー</a:t>
            </a:r>
            <a:endParaRPr kumimoji="0" lang="en-US" altLang="ja-JP" sz="1050" b="1"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latin typeface="+mn-ea"/>
                <a:cs typeface="Verdana" pitchFamily="34" charset="0"/>
              </a:rPr>
              <a:t>記事形式</a:t>
            </a:r>
            <a:endParaRPr kumimoji="0" lang="en-US" altLang="ja-JP" sz="1050" b="1"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en-US" altLang="ja-JP" sz="1050" b="1" kern="0" dirty="0">
                <a:latin typeface="+mn-ea"/>
                <a:cs typeface="Verdana" pitchFamily="34" charset="0"/>
              </a:rPr>
              <a:t>4,000</a:t>
            </a:r>
            <a:r>
              <a:rPr kumimoji="0" lang="ja-JP" altLang="en-US" sz="1050" b="1" kern="0">
                <a:latin typeface="+mn-ea"/>
                <a:cs typeface="Verdana" pitchFamily="34" charset="0"/>
              </a:rPr>
              <a:t>字程度</a:t>
            </a:r>
            <a:endParaRPr kumimoji="0" lang="en-US" altLang="ja-JP" sz="1050" b="1"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kern="0">
                <a:latin typeface="+mn-ea"/>
                <a:cs typeface="Verdana" pitchFamily="34" charset="0"/>
              </a:rPr>
              <a:t>写真</a:t>
            </a:r>
            <a:r>
              <a:rPr kumimoji="0" lang="en-US" altLang="ja-JP" sz="1050" b="1" kern="0" dirty="0">
                <a:latin typeface="+mn-ea"/>
                <a:cs typeface="Verdana" pitchFamily="34" charset="0"/>
              </a:rPr>
              <a:t>8</a:t>
            </a:r>
            <a:r>
              <a:rPr kumimoji="0" lang="ja-JP" altLang="en-US" sz="1050" b="1" kern="0">
                <a:latin typeface="+mn-ea"/>
                <a:cs typeface="Verdana" pitchFamily="34" charset="0"/>
              </a:rPr>
              <a:t>点程度</a:t>
            </a:r>
            <a:endParaRPr kumimoji="0" lang="en-US" altLang="ja-JP" sz="1050" b="1"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endParaRPr kumimoji="0" lang="en-US" altLang="ja-JP" sz="1050" b="1"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endParaRPr kumimoji="0" lang="en-US" altLang="ja-JP" sz="1050" b="1" kern="0" dirty="0">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endParaRPr kumimoji="0" lang="en-US" altLang="ja-JP" sz="1050" b="1" kern="0" dirty="0">
              <a:latin typeface="+mn-ea"/>
              <a:cs typeface="Verdana" pitchFamily="34" charset="0"/>
            </a:endParaRPr>
          </a:p>
        </p:txBody>
      </p:sp>
      <p:sp>
        <p:nvSpPr>
          <p:cNvPr id="54" name="正方形/長方形 53">
            <a:extLst>
              <a:ext uri="{FF2B5EF4-FFF2-40B4-BE49-F238E27FC236}">
                <a16:creationId xmlns:a16="http://schemas.microsoft.com/office/drawing/2014/main" id="{52CF6B2A-5AB5-9A53-654B-BAD89F0ABBDB}"/>
              </a:ext>
            </a:extLst>
          </p:cNvPr>
          <p:cNvSpPr/>
          <p:nvPr/>
        </p:nvSpPr>
        <p:spPr>
          <a:xfrm>
            <a:off x="8520066" y="2887524"/>
            <a:ext cx="563176" cy="1074542"/>
          </a:xfrm>
          <a:prstGeom prst="rect">
            <a:avLst/>
          </a:prstGeom>
          <a:solidFill>
            <a:schemeClr val="bg1">
              <a:lumMod val="85000"/>
              <a:alpha val="90376"/>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53" name="正方形/長方形 52">
            <a:extLst>
              <a:ext uri="{FF2B5EF4-FFF2-40B4-BE49-F238E27FC236}">
                <a16:creationId xmlns:a16="http://schemas.microsoft.com/office/drawing/2014/main" id="{4A4C37E6-5BE0-8E42-3D51-922798B238EA}"/>
              </a:ext>
            </a:extLst>
          </p:cNvPr>
          <p:cNvSpPr/>
          <p:nvPr/>
        </p:nvSpPr>
        <p:spPr>
          <a:xfrm>
            <a:off x="8522622" y="4101898"/>
            <a:ext cx="563176" cy="1685943"/>
          </a:xfrm>
          <a:prstGeom prst="rect">
            <a:avLst/>
          </a:prstGeom>
          <a:solidFill>
            <a:schemeClr val="bg1">
              <a:lumMod val="85000"/>
              <a:alpha val="89754"/>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2300" name="正方形/長方形 12299">
            <a:extLst>
              <a:ext uri="{FF2B5EF4-FFF2-40B4-BE49-F238E27FC236}">
                <a16:creationId xmlns:a16="http://schemas.microsoft.com/office/drawing/2014/main" id="{F4348088-0D58-798D-0A7F-F52576C9733D}"/>
              </a:ext>
            </a:extLst>
          </p:cNvPr>
          <p:cNvSpPr/>
          <p:nvPr/>
        </p:nvSpPr>
        <p:spPr>
          <a:xfrm>
            <a:off x="1003919" y="3183542"/>
            <a:ext cx="402949" cy="652541"/>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12301" name="正方形/長方形 12300">
            <a:extLst>
              <a:ext uri="{FF2B5EF4-FFF2-40B4-BE49-F238E27FC236}">
                <a16:creationId xmlns:a16="http://schemas.microsoft.com/office/drawing/2014/main" id="{58F956B7-045B-7F19-7DC2-2D4DA356D35E}"/>
              </a:ext>
            </a:extLst>
          </p:cNvPr>
          <p:cNvSpPr/>
          <p:nvPr/>
        </p:nvSpPr>
        <p:spPr>
          <a:xfrm>
            <a:off x="2479426" y="3192666"/>
            <a:ext cx="394195" cy="652541"/>
          </a:xfrm>
          <a:prstGeom prst="rect">
            <a:avLst/>
          </a:prstGeom>
          <a:solidFill>
            <a:schemeClr val="bg1">
              <a:lumMod val="8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latin typeface="+mn-ea"/>
            </a:endParaRPr>
          </a:p>
        </p:txBody>
      </p:sp>
      <p:sp>
        <p:nvSpPr>
          <p:cNvPr id="29" name="正方形/長方形 28">
            <a:extLst>
              <a:ext uri="{FF2B5EF4-FFF2-40B4-BE49-F238E27FC236}">
                <a16:creationId xmlns:a16="http://schemas.microsoft.com/office/drawing/2014/main" id="{589B2D45-2EDF-660B-9919-2981FD81A9F9}"/>
              </a:ext>
            </a:extLst>
          </p:cNvPr>
          <p:cNvSpPr/>
          <p:nvPr/>
        </p:nvSpPr>
        <p:spPr bwMode="auto">
          <a:xfrm>
            <a:off x="1430100" y="3161240"/>
            <a:ext cx="1026094" cy="698813"/>
          </a:xfrm>
          <a:prstGeom prst="rect">
            <a:avLst/>
          </a:prstGeom>
          <a:ln>
            <a:solidFill>
              <a:schemeClr val="accent2"/>
            </a:solidFill>
            <a:headEnd/>
            <a:tailEnd/>
          </a:ln>
        </p:spPr>
        <p:style>
          <a:lnRef idx="2">
            <a:schemeClr val="accent5">
              <a:shade val="15000"/>
            </a:schemeClr>
          </a:lnRef>
          <a:fillRef idx="1">
            <a:schemeClr val="accent5"/>
          </a:fillRef>
          <a:effectRef idx="0">
            <a:schemeClr val="accent5"/>
          </a:effectRef>
          <a:fontRef idx="minor">
            <a:schemeClr val="lt1"/>
          </a:fontRef>
        </p:style>
        <p:txBody>
          <a:bodyPr lIns="0" tIns="0" rIns="0" bIns="0" rtlCol="0" anchor="ctr"/>
          <a:lstStyle/>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編集</a:t>
            </a:r>
            <a:r>
              <a:rPr kumimoji="0" lang="ja-JP" altLang="en-US" sz="1050" b="1" kern="0">
                <a:solidFill>
                  <a:schemeClr val="bg1"/>
                </a:solidFill>
                <a:latin typeface="+mn-ea"/>
                <a:cs typeface="Verdana" pitchFamily="34" charset="0"/>
              </a:rPr>
              <a:t>誘導</a:t>
            </a:r>
            <a:endParaRPr kumimoji="0" lang="en-US" altLang="ja-JP" sz="1050" b="1" kern="0" dirty="0">
              <a:solidFill>
                <a:schemeClr val="bg1"/>
              </a:solidFill>
              <a:latin typeface="+mn-ea"/>
              <a:cs typeface="Verdana" pitchFamily="34" charset="0"/>
            </a:endParaRPr>
          </a:p>
          <a:p>
            <a:pPr marL="0" marR="0" indent="0" algn="ctr" defTabSz="914400" eaLnBrk="1" fontAlgn="auto" latinLnBrk="0" hangingPunct="1">
              <a:lnSpc>
                <a:spcPct val="100000"/>
              </a:lnSpc>
              <a:spcBef>
                <a:spcPts val="0"/>
              </a:spcBef>
              <a:spcAft>
                <a:spcPts val="0"/>
              </a:spcAft>
              <a:buClrTx/>
              <a:buSzTx/>
              <a:buFontTx/>
              <a:buNone/>
              <a:tabLst/>
            </a:pPr>
            <a:r>
              <a:rPr kumimoji="0" lang="ja-JP" altLang="en-US" sz="1050" b="1" i="0" u="none" strike="noStrike" kern="0" cap="none" spc="0" normalizeH="0" baseline="0" noProof="0">
                <a:ln>
                  <a:noFill/>
                </a:ln>
                <a:solidFill>
                  <a:schemeClr val="bg1"/>
                </a:solidFill>
                <a:effectLst/>
                <a:uLnTx/>
                <a:uFillTx/>
                <a:latin typeface="+mn-ea"/>
                <a:cs typeface="Verdana" pitchFamily="34" charset="0"/>
              </a:rPr>
              <a:t>（大</a:t>
            </a:r>
            <a:r>
              <a:rPr kumimoji="0" lang="ja-JP" altLang="en-US" sz="1000" b="1" i="0" u="none" strike="noStrike" kern="0" cap="none" spc="0" normalizeH="0" baseline="0" noProof="0">
                <a:ln>
                  <a:noFill/>
                </a:ln>
                <a:solidFill>
                  <a:schemeClr val="bg1"/>
                </a:solidFill>
                <a:effectLst/>
                <a:uLnTx/>
                <a:uFillTx/>
                <a:latin typeface="+mn-ea"/>
                <a:cs typeface="Verdana" pitchFamily="34" charset="0"/>
              </a:rPr>
              <a:t>）</a:t>
            </a:r>
            <a:endParaRPr kumimoji="0" lang="en-US" altLang="ja-JP" sz="1000" b="1" i="0" u="none" strike="noStrike" kern="0" cap="none" spc="0" normalizeH="0" baseline="0" noProof="0" dirty="0">
              <a:ln>
                <a:noFill/>
              </a:ln>
              <a:solidFill>
                <a:schemeClr val="bg1"/>
              </a:solidFill>
              <a:effectLst/>
              <a:uLnTx/>
              <a:uFillTx/>
              <a:latin typeface="+mn-ea"/>
              <a:cs typeface="Verdana" pitchFamily="34" charset="0"/>
            </a:endParaRPr>
          </a:p>
        </p:txBody>
      </p:sp>
      <p:sp>
        <p:nvSpPr>
          <p:cNvPr id="12302" name="正方形/長方形 12301">
            <a:extLst>
              <a:ext uri="{FF2B5EF4-FFF2-40B4-BE49-F238E27FC236}">
                <a16:creationId xmlns:a16="http://schemas.microsoft.com/office/drawing/2014/main" id="{CE2D3B5B-5610-9F52-E93D-E81A5C5AF960}"/>
              </a:ext>
            </a:extLst>
          </p:cNvPr>
          <p:cNvSpPr/>
          <p:nvPr/>
        </p:nvSpPr>
        <p:spPr>
          <a:xfrm>
            <a:off x="10431724" y="2600146"/>
            <a:ext cx="1167460" cy="600164"/>
          </a:xfrm>
          <a:prstGeom prst="rect">
            <a:avLst/>
          </a:prstGeom>
        </p:spPr>
        <p:txBody>
          <a:bodyPr wrap="square">
            <a:spAutoFit/>
          </a:bodyPr>
          <a:lstStyle/>
          <a:p>
            <a:r>
              <a:rPr lang="ja-JP" altLang="en-US" sz="1100">
                <a:solidFill>
                  <a:schemeClr val="bg1"/>
                </a:solidFill>
                <a:latin typeface="+mn-ea"/>
              </a:rPr>
              <a:t>協賛社様サイトサステナブルな取組みページ</a:t>
            </a:r>
          </a:p>
        </p:txBody>
      </p:sp>
      <p:sp>
        <p:nvSpPr>
          <p:cNvPr id="12303" name="正方形/長方形 12302">
            <a:extLst>
              <a:ext uri="{FF2B5EF4-FFF2-40B4-BE49-F238E27FC236}">
                <a16:creationId xmlns:a16="http://schemas.microsoft.com/office/drawing/2014/main" id="{6D162C61-A5DC-542D-93CB-070FB5B2DB4A}"/>
              </a:ext>
            </a:extLst>
          </p:cNvPr>
          <p:cNvSpPr/>
          <p:nvPr/>
        </p:nvSpPr>
        <p:spPr>
          <a:xfrm>
            <a:off x="10524742" y="3706060"/>
            <a:ext cx="1046788" cy="738664"/>
          </a:xfrm>
          <a:prstGeom prst="rect">
            <a:avLst/>
          </a:prstGeom>
        </p:spPr>
        <p:txBody>
          <a:bodyPr wrap="square">
            <a:spAutoFit/>
          </a:bodyPr>
          <a:lstStyle/>
          <a:p>
            <a:r>
              <a:rPr lang="en-US" altLang="ja-JP" sz="1050" dirty="0">
                <a:solidFill>
                  <a:schemeClr val="bg1"/>
                </a:solidFill>
                <a:latin typeface="+mn-ea"/>
              </a:rPr>
              <a:t>※</a:t>
            </a:r>
            <a:r>
              <a:rPr lang="ja-JP" altLang="en-US" sz="1050">
                <a:solidFill>
                  <a:schemeClr val="bg1"/>
                </a:solidFill>
                <a:latin typeface="+mn-ea"/>
              </a:rPr>
              <a:t>リンク先はサステナブル関連ページに限定</a:t>
            </a:r>
          </a:p>
        </p:txBody>
      </p:sp>
    </p:spTree>
    <p:extLst>
      <p:ext uri="{BB962C8B-B14F-4D97-AF65-F5344CB8AC3E}">
        <p14:creationId xmlns:p14="http://schemas.microsoft.com/office/powerpoint/2010/main" val="15177910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2.xml><?xml version="1.0" encoding="utf-8"?>
<a:theme xmlns:a="http://schemas.openxmlformats.org/drawingml/2006/main" name="MSCレイアウト（広告主・代理店限定）">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3.xml><?xml version="1.0" encoding="utf-8"?>
<a:theme xmlns:a="http://schemas.openxmlformats.org/drawingml/2006/main" name="MSCレイアウト（社外秘）">
  <a:themeElements>
    <a:clrScheme name="MSC">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25295</TotalTime>
  <Words>6263</Words>
  <Application>Microsoft Macintosh PowerPoint</Application>
  <PresentationFormat>ワイド画面</PresentationFormat>
  <Paragraphs>698</Paragraphs>
  <Slides>29</Slides>
  <Notes>4</Notes>
  <HiddenSlides>0</HiddenSlides>
  <MMClips>0</MMClips>
  <ScaleCrop>false</ScaleCrop>
  <HeadingPairs>
    <vt:vector size="8" baseType="variant">
      <vt:variant>
        <vt:lpstr>使用されているフォント</vt:lpstr>
      </vt:variant>
      <vt:variant>
        <vt:i4>6</vt:i4>
      </vt:variant>
      <vt:variant>
        <vt:lpstr>テーマ</vt:lpstr>
      </vt:variant>
      <vt:variant>
        <vt:i4>3</vt:i4>
      </vt:variant>
      <vt:variant>
        <vt:lpstr>埋め込まれた OLE サーバー</vt:lpstr>
      </vt:variant>
      <vt:variant>
        <vt:i4>1</vt:i4>
      </vt:variant>
      <vt:variant>
        <vt:lpstr>スライド タイトル</vt:lpstr>
      </vt:variant>
      <vt:variant>
        <vt:i4>29</vt:i4>
      </vt:variant>
    </vt:vector>
  </HeadingPairs>
  <TitlesOfParts>
    <vt:vector size="39" baseType="lpstr">
      <vt:lpstr>Meiryo</vt:lpstr>
      <vt:lpstr>Meiryo</vt:lpstr>
      <vt:lpstr>メイリオ 本文</vt:lpstr>
      <vt:lpstr>Arial</vt:lpstr>
      <vt:lpstr>Calibri</vt:lpstr>
      <vt:lpstr>Wingdings</vt:lpstr>
      <vt:lpstr>MSCレイアウト</vt:lpstr>
      <vt:lpstr>MSCレイアウト（広告主・代理店限定）</vt:lpstr>
      <vt:lpstr>MSCレイアウト（社外秘）</vt:lpstr>
      <vt:lpstr>think-cell スライド</vt:lpstr>
      <vt:lpstr>PowerPoint プレゼンテーション</vt:lpstr>
      <vt:lpstr>PowerPoint プレゼンテーション</vt:lpstr>
      <vt:lpstr>PowerPoint プレゼンテーション</vt:lpstr>
      <vt:lpstr>サストモ</vt:lpstr>
      <vt:lpstr>サストモ ウェブサイト概要</vt:lpstr>
      <vt:lpstr>記事への誘導動線</vt:lpstr>
      <vt:lpstr>PowerPoint プレゼンテーション</vt:lpstr>
      <vt:lpstr>リリース商品</vt:lpstr>
      <vt:lpstr>(1)スポンサードコンテンツ　全体概要</vt:lpstr>
      <vt:lpstr>(1)スポンサードコンテンツ　商品スペック詳細</vt:lpstr>
      <vt:lpstr>(1)スポンサードコンテンツ　制作フロー</vt:lpstr>
      <vt:lpstr>(2)スポンサードコンテンツ ライト　全体概要</vt:lpstr>
      <vt:lpstr>(2)スポンサードコンテンツ ライト　全体概要</vt:lpstr>
      <vt:lpstr>(2)スポンサードコンテンツ ライト　商品スペック詳細</vt:lpstr>
      <vt:lpstr>(3)スポンサードコンテンツ PR　全体概要</vt:lpstr>
      <vt:lpstr>(3)スポンサードコンテンツ PR　全体概要</vt:lpstr>
      <vt:lpstr>(3)スポンサードコンテンツ PR　構成要素</vt:lpstr>
      <vt:lpstr>(3)スポンサードコンテンツ PR　構成例</vt:lpstr>
      <vt:lpstr>(3)スポンサードコンテンツ PR　商品スペック詳細</vt:lpstr>
      <vt:lpstr>オプション：二次利用</vt:lpstr>
      <vt:lpstr>オプション：掲載期間の延長</vt:lpstr>
      <vt:lpstr>販売制限カテゴリ</vt:lpstr>
      <vt:lpstr>販売制限カテゴリ</vt:lpstr>
      <vt:lpstr>お申し込み方法</vt:lpstr>
      <vt:lpstr>PowerPoint プレゼンテーション</vt:lpstr>
      <vt:lpstr>注意事項</vt:lpstr>
      <vt:lpstr>免責事項</vt:lpstr>
      <vt:lpstr>事前掲載可否について</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小海 敦子</cp:lastModifiedBy>
  <cp:revision>233</cp:revision>
  <dcterms:created xsi:type="dcterms:W3CDTF">2023-12-19T04:51:39Z</dcterms:created>
  <dcterms:modified xsi:type="dcterms:W3CDTF">2025-07-23T08:59:23Z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2024-12-16T06:54:32Z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d92cbacb-8f6b-4cf5-87b8-2689fead55f4</vt:lpwstr>
  </property>
  <property fmtid="{D5CDD505-2E9C-101B-9397-08002B2CF9AE}" pid="8" name="MSIP_Label_defa4170-0d19-0005-0004-bc88714345d2_ContentBits">
    <vt:lpwstr>0</vt:lpwstr>
  </property>
</Properties>
</file>