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23"/>
  </p:notesMasterIdLst>
  <p:sldIdLst>
    <p:sldId id="469" r:id="rId2"/>
    <p:sldId id="572" r:id="rId3"/>
    <p:sldId id="544" r:id="rId4"/>
    <p:sldId id="695" r:id="rId5"/>
    <p:sldId id="559" r:id="rId6"/>
    <p:sldId id="701" r:id="rId7"/>
    <p:sldId id="702" r:id="rId8"/>
    <p:sldId id="732" r:id="rId9"/>
    <p:sldId id="708" r:id="rId10"/>
    <p:sldId id="709" r:id="rId11"/>
    <p:sldId id="710" r:id="rId12"/>
    <p:sldId id="712" r:id="rId13"/>
    <p:sldId id="713" r:id="rId14"/>
    <p:sldId id="742" r:id="rId15"/>
    <p:sldId id="569" r:id="rId16"/>
    <p:sldId id="722" r:id="rId17"/>
    <p:sldId id="724" r:id="rId18"/>
    <p:sldId id="726" r:id="rId19"/>
    <p:sldId id="735" r:id="rId20"/>
    <p:sldId id="727" r:id="rId21"/>
    <p:sldId id="512"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00003E"/>
    <a:srgbClr val="E9E9E9"/>
    <a:srgbClr val="E5E5EB"/>
    <a:srgbClr val="66668B"/>
    <a:srgbClr val="FF0033"/>
    <a:srgbClr val="FFFFFF"/>
    <a:srgbClr val="252525"/>
    <a:srgbClr val="F2F2F5"/>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82BE60-6CEE-4494-B85C-212400FE60C3}" v="68" dt="2024-07-12T11:17:14.82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681" autoAdjust="0"/>
    <p:restoredTop sz="87600" autoAdjust="0"/>
  </p:normalViewPr>
  <p:slideViewPr>
    <p:cSldViewPr snapToGrid="0">
      <p:cViewPr varScale="1">
        <p:scale>
          <a:sx n="181" d="100"/>
          <a:sy n="181" d="100"/>
        </p:scale>
        <p:origin x="2808" y="480"/>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2025/7/11</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2319145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365760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16982722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34658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26468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18278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188658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232348" y="28046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143656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239115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31560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9" name="円/楕円 50">
            <a:extLst>
              <a:ext uri="{FF2B5EF4-FFF2-40B4-BE49-F238E27FC236}">
                <a16:creationId xmlns:a16="http://schemas.microsoft.com/office/drawing/2014/main" id="{32EBBB3D-31B9-8ED2-D02E-3EBD36E61BB5}"/>
              </a:ext>
            </a:extLst>
          </p:cNvPr>
          <p:cNvSpPr>
            <a:spLocks noChangeAspect="1"/>
          </p:cNvSpPr>
          <p:nvPr userDrawn="1"/>
        </p:nvSpPr>
        <p:spPr>
          <a:xfrm>
            <a:off x="962348" y="41008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04</a:t>
            </a:r>
            <a:endParaRPr kumimoji="1" lang="ja-JP" altLang="en-US" sz="1800" b="1" i="0">
              <a:solidFill>
                <a:schemeClr val="bg1"/>
              </a:solidFill>
              <a:latin typeface="+mj-ea"/>
              <a:ea typeface="+mj-ea"/>
              <a:cs typeface="Segoe UI" panose="020B0502040204020203" pitchFamily="34" charset="0"/>
            </a:endParaRPr>
          </a:p>
        </p:txBody>
      </p:sp>
      <p:cxnSp>
        <p:nvCxnSpPr>
          <p:cNvPr id="20" name="直線コネクタ 19">
            <a:extLst>
              <a:ext uri="{FF2B5EF4-FFF2-40B4-BE49-F238E27FC236}">
                <a16:creationId xmlns:a16="http://schemas.microsoft.com/office/drawing/2014/main" id="{5462A6DC-1A0C-B04A-A624-6862E68E1F6B}"/>
              </a:ext>
            </a:extLst>
          </p:cNvPr>
          <p:cNvCxnSpPr>
            <a:cxnSpLocks/>
            <a:endCxn id="19" idx="0"/>
          </p:cNvCxnSpPr>
          <p:nvPr userDrawn="1"/>
        </p:nvCxnSpPr>
        <p:spPr>
          <a:xfrm>
            <a:off x="1232348" y="37227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テキスト プレースホルダー 4">
            <a:extLst>
              <a:ext uri="{FF2B5EF4-FFF2-40B4-BE49-F238E27FC236}">
                <a16:creationId xmlns:a16="http://schemas.microsoft.com/office/drawing/2014/main" id="{CA7A5571-7523-94A9-69E9-6A529334A4A0}"/>
              </a:ext>
            </a:extLst>
          </p:cNvPr>
          <p:cNvSpPr>
            <a:spLocks noGrp="1"/>
          </p:cNvSpPr>
          <p:nvPr>
            <p:ph type="body" sz="quarter" idx="17" hasCustomPrompt="1"/>
          </p:nvPr>
        </p:nvSpPr>
        <p:spPr>
          <a:xfrm>
            <a:off x="1848388" y="4190868"/>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413997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dirty="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dirty="0">
                <a:solidFill>
                  <a:schemeClr val="accent3"/>
                </a:solidFill>
                <a:latin typeface="Meiryo" panose="020B0604030504040204" pitchFamily="34" charset="-128"/>
                <a:ea typeface="Meiryo" panose="020B0604030504040204" pitchFamily="34" charset="-128"/>
              </a:rPr>
              <a:t>メイリオ　</a:t>
            </a:r>
            <a:r>
              <a:rPr lang="en-US" altLang="ja-JP" sz="1200" dirty="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2"/>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3" imgW="7772400" imgH="10058400" progId="TCLayout.ActiveDocument.1">
                  <p:embed/>
                </p:oleObj>
              </mc:Choice>
              <mc:Fallback>
                <p:oleObj name="think-cell スライド" r:id="rId13"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4"/>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 id="2147483908" r:id="rId10"/>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30.sv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hyperlink" Target="https://s.yimg.jp/dl/displayads-guarantee/01/displayads-guarantee_ADguideline_Specialfeature.zi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12.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lang="ja-JP" altLang="en-US" dirty="0">
                <a:cs typeface="Segoe UI" panose="020B0502040204020203" pitchFamily="34" charset="0"/>
              </a:rPr>
              <a:t>スポーツナビ</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　タイアップ</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10</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2026</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3</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商品資料</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196349" cy="220983"/>
          </a:xfrm>
        </p:spPr>
        <p:txBody>
          <a:bodyPr/>
          <a:lstStyle/>
          <a:p>
            <a:r>
              <a:rPr lang="en-US" altLang="ja-JP" sz="1200" dirty="0"/>
              <a:t>2025/7/23</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販売制限カテゴリー</a:t>
            </a:r>
          </a:p>
        </p:txBody>
      </p:sp>
      <p:sp>
        <p:nvSpPr>
          <p:cNvPr id="5" name="Text Box 1031">
            <a:extLst>
              <a:ext uri="{FF2B5EF4-FFF2-40B4-BE49-F238E27FC236}">
                <a16:creationId xmlns:a16="http://schemas.microsoft.com/office/drawing/2014/main" id="{B099816B-D7C9-0C6A-7530-0BC5CB3EADA5}"/>
              </a:ext>
            </a:extLst>
          </p:cNvPr>
          <p:cNvSpPr txBox="1">
            <a:spLocks noChangeArrowheads="1"/>
          </p:cNvSpPr>
          <p:nvPr/>
        </p:nvSpPr>
        <p:spPr bwMode="auto">
          <a:xfrm>
            <a:off x="479425" y="1089340"/>
            <a:ext cx="112331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0D0D0D"/>
                </a:solidFill>
                <a:latin typeface="Meiryo" panose="020B0604030504040204" pitchFamily="34" charset="-128"/>
              </a:rPr>
              <a:t>以下に該当する業種、商品・サービスにつきましては、スポーツナビタイアップ企画の実施は原則不可となります。</a:t>
            </a:r>
          </a:p>
          <a:p>
            <a:pPr>
              <a:lnSpc>
                <a:spcPct val="120000"/>
              </a:lnSpc>
              <a:spcBef>
                <a:spcPct val="0"/>
              </a:spcBef>
              <a:defRPr/>
            </a:pPr>
            <a:r>
              <a:rPr lang="ja-JP" altLang="en-US" sz="1200" dirty="0">
                <a:solidFill>
                  <a:srgbClr val="0D0D0D"/>
                </a:solidFill>
                <a:latin typeface="Meiryo" panose="020B0604030504040204" pitchFamily="34" charset="-128"/>
              </a:rPr>
              <a:t>ただし、以下に該当しない業種やサービスでも、プロモーション内容や取り上げるテーマ等によっては、スポーツナビタイアップ企画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0D0D0D"/>
                </a:solidFill>
                <a:latin typeface="Meiryo" panose="020B0604030504040204" pitchFamily="34" charset="-128"/>
              </a:rPr>
              <a:t>また、広告主様のサイトが弊社の広告掲載基準を満たすことが、スポーツナビタイアップ企画実施の条件となります。</a:t>
            </a:r>
          </a:p>
          <a:p>
            <a:pPr>
              <a:lnSpc>
                <a:spcPct val="120000"/>
              </a:lnSpc>
              <a:spcBef>
                <a:spcPct val="0"/>
              </a:spcBef>
              <a:defRPr/>
            </a:pPr>
            <a:endParaRPr lang="ja-JP" altLang="en-US" sz="1200" dirty="0">
              <a:solidFill>
                <a:srgbClr val="0D0D0D"/>
              </a:solidFill>
              <a:latin typeface="Meiryo" panose="020B0604030504040204" pitchFamily="34" charset="-128"/>
            </a:endParaRPr>
          </a:p>
          <a:p>
            <a:pPr>
              <a:lnSpc>
                <a:spcPct val="120000"/>
              </a:lnSpc>
              <a:spcBef>
                <a:spcPct val="0"/>
              </a:spcBef>
              <a:defRPr/>
            </a:pPr>
            <a:r>
              <a:rPr lang="ja-JP" altLang="en-US" sz="1200" dirty="0">
                <a:solidFill>
                  <a:srgbClr val="0D0D0D"/>
                </a:solidFill>
                <a:latin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0D0D0D"/>
                </a:solidFill>
                <a:latin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0D0D0D"/>
                </a:solidFill>
                <a:latin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0D0D0D"/>
                </a:solidFill>
                <a:latin typeface="Meiryo" panose="020B0604030504040204" pitchFamily="34" charset="-128"/>
              </a:rPr>
              <a:t>・占い</a:t>
            </a:r>
          </a:p>
          <a:p>
            <a:pPr>
              <a:lnSpc>
                <a:spcPct val="120000"/>
              </a:lnSpc>
              <a:spcBef>
                <a:spcPct val="0"/>
              </a:spcBef>
              <a:defRPr/>
            </a:pPr>
            <a:r>
              <a:rPr lang="ja-JP" altLang="en-US" sz="1200" dirty="0">
                <a:solidFill>
                  <a:srgbClr val="0D0D0D"/>
                </a:solidFill>
                <a:latin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0D0D0D"/>
                </a:solidFill>
                <a:latin typeface="Meiryo" panose="020B0604030504040204" pitchFamily="34" charset="-128"/>
              </a:rPr>
              <a:t>・団体による意見広告</a:t>
            </a:r>
          </a:p>
          <a:p>
            <a:pPr>
              <a:lnSpc>
                <a:spcPct val="120000"/>
              </a:lnSpc>
              <a:spcBef>
                <a:spcPct val="0"/>
              </a:spcBef>
              <a:defRPr/>
            </a:pPr>
            <a:r>
              <a:rPr lang="ja-JP" altLang="en-US" sz="1200" dirty="0">
                <a:solidFill>
                  <a:srgbClr val="0D0D0D"/>
                </a:solidFill>
                <a:latin typeface="Meiryo" panose="020B0604030504040204" pitchFamily="34" charset="-128"/>
              </a:rPr>
              <a:t>・宗教団体、活動</a:t>
            </a:r>
          </a:p>
          <a:p>
            <a:pPr>
              <a:lnSpc>
                <a:spcPct val="120000"/>
              </a:lnSpc>
              <a:spcBef>
                <a:spcPct val="0"/>
              </a:spcBef>
              <a:defRPr/>
            </a:pPr>
            <a:r>
              <a:rPr lang="ja-JP" altLang="en-US" sz="1200" dirty="0">
                <a:solidFill>
                  <a:srgbClr val="0D0D0D"/>
                </a:solidFill>
                <a:latin typeface="Meiryo" panose="020B0604030504040204" pitchFamily="34" charset="-128"/>
              </a:rPr>
              <a:t>・政党</a:t>
            </a:r>
          </a:p>
          <a:p>
            <a:pPr>
              <a:lnSpc>
                <a:spcPct val="120000"/>
              </a:lnSpc>
              <a:spcBef>
                <a:spcPct val="0"/>
              </a:spcBef>
              <a:defRPr/>
            </a:pPr>
            <a:r>
              <a:rPr lang="ja-JP" altLang="en-US" sz="1200" dirty="0">
                <a:solidFill>
                  <a:srgbClr val="0D0D0D"/>
                </a:solidFill>
                <a:latin typeface="Meiryo" panose="020B0604030504040204" pitchFamily="34" charset="-128"/>
              </a:rPr>
              <a:t>・たばこ、および喫煙に関連する情報全般（喫煙マナー、分煙など）</a:t>
            </a:r>
          </a:p>
        </p:txBody>
      </p:sp>
    </p:spTree>
    <p:extLst>
      <p:ext uri="{BB962C8B-B14F-4D97-AF65-F5344CB8AC3E}">
        <p14:creationId xmlns:p14="http://schemas.microsoft.com/office/powerpoint/2010/main" val="3042449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t>販売制限カテゴリー</a:t>
            </a:r>
          </a:p>
        </p:txBody>
      </p:sp>
      <p:sp>
        <p:nvSpPr>
          <p:cNvPr id="5" name="Text Box 1031">
            <a:extLst>
              <a:ext uri="{FF2B5EF4-FFF2-40B4-BE49-F238E27FC236}">
                <a16:creationId xmlns:a16="http://schemas.microsoft.com/office/drawing/2014/main" id="{7FDCFDE2-136E-2670-F10C-CF2C6198A0BA}"/>
              </a:ext>
            </a:extLst>
          </p:cNvPr>
          <p:cNvSpPr txBox="1">
            <a:spLocks noChangeArrowheads="1"/>
          </p:cNvSpPr>
          <p:nvPr/>
        </p:nvSpPr>
        <p:spPr bwMode="auto">
          <a:xfrm>
            <a:off x="479425" y="1089340"/>
            <a:ext cx="11233150" cy="1320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0D0D0D"/>
                </a:solidFill>
                <a:latin typeface="Meiryo" panose="020B0604030504040204" pitchFamily="34" charset="-128"/>
              </a:rPr>
              <a:t>以下の内容はメディア観点でお断りすることがございます。</a:t>
            </a:r>
          </a:p>
          <a:p>
            <a:pPr>
              <a:lnSpc>
                <a:spcPct val="120000"/>
              </a:lnSpc>
              <a:spcBef>
                <a:spcPct val="0"/>
              </a:spcBef>
              <a:defRPr/>
            </a:pPr>
            <a:endParaRPr lang="ja-JP" altLang="en-US" sz="1200" dirty="0">
              <a:solidFill>
                <a:srgbClr val="0D0D0D"/>
              </a:solidFill>
              <a:latin typeface="Meiryo" panose="020B0604030504040204" pitchFamily="34" charset="-128"/>
            </a:endParaRPr>
          </a:p>
          <a:p>
            <a:pPr>
              <a:lnSpc>
                <a:spcPct val="120000"/>
              </a:lnSpc>
              <a:spcBef>
                <a:spcPct val="0"/>
              </a:spcBef>
              <a:defRPr/>
            </a:pPr>
            <a:r>
              <a:rPr lang="ja-JP" altLang="en-US" sz="1200" dirty="0">
                <a:solidFill>
                  <a:srgbClr val="0D0D0D"/>
                </a:solidFill>
                <a:latin typeface="Meiryo" panose="020B0604030504040204" pitchFamily="34" charset="-128"/>
              </a:rPr>
              <a:t>ユーザーの健康・生命を害したり不快感を与える可能性のあるもの</a:t>
            </a:r>
          </a:p>
          <a:p>
            <a:pPr>
              <a:lnSpc>
                <a:spcPct val="120000"/>
              </a:lnSpc>
              <a:spcBef>
                <a:spcPct val="0"/>
              </a:spcBef>
              <a:defRPr/>
            </a:pPr>
            <a:r>
              <a:rPr lang="ja-JP" altLang="en-US" sz="1200" dirty="0">
                <a:solidFill>
                  <a:srgbClr val="0D0D0D"/>
                </a:solidFill>
                <a:latin typeface="Meiryo" panose="020B0604030504040204" pitchFamily="34" charset="-128"/>
              </a:rPr>
              <a:t>コンプライアンス違反や訴訟などの法的リスク、不適切なものを助長する可能性があるもの</a:t>
            </a:r>
          </a:p>
          <a:p>
            <a:pPr>
              <a:lnSpc>
                <a:spcPct val="120000"/>
              </a:lnSpc>
              <a:spcBef>
                <a:spcPct val="0"/>
              </a:spcBef>
              <a:defRPr/>
            </a:pPr>
            <a:r>
              <a:rPr lang="ja-JP" altLang="en-US" sz="1200" dirty="0">
                <a:solidFill>
                  <a:srgbClr val="0D0D0D"/>
                </a:solidFill>
                <a:latin typeface="Meiryo" panose="020B0604030504040204" pitchFamily="34" charset="-128"/>
              </a:rPr>
              <a:t>子どもを含めユーザーに悪影響を及ぼす可能性のあるものおよびクライアント</a:t>
            </a:r>
            <a:r>
              <a:rPr lang="en-US" altLang="ja-JP" sz="1200" dirty="0">
                <a:solidFill>
                  <a:srgbClr val="0D0D0D"/>
                </a:solidFill>
                <a:latin typeface="Meiryo" panose="020B0604030504040204" pitchFamily="34" charset="-128"/>
              </a:rPr>
              <a:t>/</a:t>
            </a:r>
            <a:r>
              <a:rPr lang="ja-JP" altLang="en-US" sz="1200" dirty="0">
                <a:solidFill>
                  <a:srgbClr val="0D0D0D"/>
                </a:solidFill>
                <a:latin typeface="Meiryo" panose="020B0604030504040204" pitchFamily="34" charset="-128"/>
              </a:rPr>
              <a:t>当社の信用低下を招くもの</a:t>
            </a:r>
          </a:p>
          <a:p>
            <a:pPr>
              <a:lnSpc>
                <a:spcPct val="120000"/>
              </a:lnSpc>
              <a:spcBef>
                <a:spcPct val="0"/>
              </a:spcBef>
              <a:defRPr/>
            </a:pPr>
            <a:r>
              <a:rPr lang="ja-JP" altLang="en-US" sz="1200" dirty="0">
                <a:solidFill>
                  <a:srgbClr val="0D0D0D"/>
                </a:solidFill>
                <a:latin typeface="Meiryo" panose="020B0604030504040204" pitchFamily="34" charset="-128"/>
              </a:rPr>
              <a:t>訴求する内容がセンシティブで当社が不適切と判断したもの</a:t>
            </a:r>
          </a:p>
        </p:txBody>
      </p:sp>
    </p:spTree>
    <p:extLst>
      <p:ext uri="{BB962C8B-B14F-4D97-AF65-F5344CB8AC3E}">
        <p14:creationId xmlns:p14="http://schemas.microsoft.com/office/powerpoint/2010/main" val="2717945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dirty="0"/>
              <a:t>実施フロー</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1321526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実施フロー</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 name="テキスト ボックス 1">
            <a:extLst>
              <a:ext uri="{FF2B5EF4-FFF2-40B4-BE49-F238E27FC236}">
                <a16:creationId xmlns:a16="http://schemas.microsoft.com/office/drawing/2014/main" id="{0F621AF7-442B-38AC-DC09-8A64C5954EE6}"/>
              </a:ext>
            </a:extLst>
          </p:cNvPr>
          <p:cNvSpPr txBox="1"/>
          <p:nvPr/>
        </p:nvSpPr>
        <p:spPr>
          <a:xfrm>
            <a:off x="1291152" y="6084146"/>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各工程で弊社内確認を行い、指摘事項は広告主様側で特別な理由がない限り修正いたします。</a:t>
            </a: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p>
          <a:p>
            <a:pPr>
              <a:lnSpc>
                <a:spcPct val="120000"/>
              </a:lnSpc>
              <a:defRPr/>
            </a:pPr>
            <a:r>
              <a:rPr kumimoji="0" lang="ja-JP" altLang="en-US" sz="900" kern="0" dirty="0">
                <a:solidFill>
                  <a:srgbClr val="0D0D0D"/>
                </a:solidFill>
                <a:latin typeface="Meiryo" panose="020B0604030504040204" pitchFamily="34" charset="-128"/>
                <a:ea typeface="Meiryo" panose="020B0604030504040204" pitchFamily="34" charset="-128"/>
              </a:rPr>
              <a:t>    ただし、制作の進捗状況により進行途中でスケジュールを変更させていただく場合があります。</a:t>
            </a:r>
          </a:p>
        </p:txBody>
      </p:sp>
      <p:sp>
        <p:nvSpPr>
          <p:cNvPr id="6" name="ホームベース 22">
            <a:extLst>
              <a:ext uri="{FF2B5EF4-FFF2-40B4-BE49-F238E27FC236}">
                <a16:creationId xmlns:a16="http://schemas.microsoft.com/office/drawing/2014/main" id="{8B620891-9469-D7B5-26FA-734F8F236726}"/>
              </a:ext>
            </a:extLst>
          </p:cNvPr>
          <p:cNvSpPr/>
          <p:nvPr/>
        </p:nvSpPr>
        <p:spPr>
          <a:xfrm>
            <a:off x="8767274" y="1245709"/>
            <a:ext cx="1800000"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7" name="ホームベース 23">
            <a:extLst>
              <a:ext uri="{FF2B5EF4-FFF2-40B4-BE49-F238E27FC236}">
                <a16:creationId xmlns:a16="http://schemas.microsoft.com/office/drawing/2014/main" id="{049373CA-BAD5-81CE-00BB-CE6C81EA5813}"/>
              </a:ext>
            </a:extLst>
          </p:cNvPr>
          <p:cNvSpPr/>
          <p:nvPr/>
        </p:nvSpPr>
        <p:spPr>
          <a:xfrm>
            <a:off x="7309918" y="1245709"/>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8" name="円/楕円 24">
            <a:extLst>
              <a:ext uri="{FF2B5EF4-FFF2-40B4-BE49-F238E27FC236}">
                <a16:creationId xmlns:a16="http://schemas.microsoft.com/office/drawing/2014/main" id="{66286513-976C-3263-CB00-D9ED62062BE4}"/>
              </a:ext>
            </a:extLst>
          </p:cNvPr>
          <p:cNvSpPr>
            <a:spLocks noChangeAspect="1"/>
          </p:cNvSpPr>
          <p:nvPr/>
        </p:nvSpPr>
        <p:spPr>
          <a:xfrm>
            <a:off x="7549361" y="939619"/>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9" name="ホームベース 25">
            <a:extLst>
              <a:ext uri="{FF2B5EF4-FFF2-40B4-BE49-F238E27FC236}">
                <a16:creationId xmlns:a16="http://schemas.microsoft.com/office/drawing/2014/main" id="{E6123EB5-8758-AC23-D914-745CC1044937}"/>
              </a:ext>
            </a:extLst>
          </p:cNvPr>
          <p:cNvSpPr/>
          <p:nvPr/>
        </p:nvSpPr>
        <p:spPr>
          <a:xfrm>
            <a:off x="5852560" y="1245709"/>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D0D0D"/>
                </a:solidFill>
                <a:latin typeface="Meiryo" panose="020B0604030504040204" pitchFamily="34" charset="-128"/>
                <a:ea typeface="Meiryo" panose="020B0604030504040204" pitchFamily="34" charset="-128"/>
              </a:rPr>
              <a:t>テストアップ</a:t>
            </a:r>
            <a:r>
              <a:rPr kumimoji="0" lang="ja-JP" altLang="en-US" sz="1100" b="1" kern="0" spc="100" dirty="0">
                <a:solidFill>
                  <a:srgbClr val="FFFFFF"/>
                </a:solidFill>
                <a:latin typeface="Meiryo" panose="020B0604030504040204" pitchFamily="34" charset="-128"/>
                <a:ea typeface="Meiryo" panose="020B0604030504040204" pitchFamily="34" charset="-128"/>
              </a:rPr>
              <a:t>　</a:t>
            </a:r>
          </a:p>
        </p:txBody>
      </p:sp>
      <p:sp>
        <p:nvSpPr>
          <p:cNvPr id="10" name="円/楕円 26">
            <a:extLst>
              <a:ext uri="{FF2B5EF4-FFF2-40B4-BE49-F238E27FC236}">
                <a16:creationId xmlns:a16="http://schemas.microsoft.com/office/drawing/2014/main" id="{D3D850CE-5831-5070-B6A9-459CD03AB151}"/>
              </a:ext>
            </a:extLst>
          </p:cNvPr>
          <p:cNvSpPr>
            <a:spLocks noChangeAspect="1"/>
          </p:cNvSpPr>
          <p:nvPr/>
        </p:nvSpPr>
        <p:spPr>
          <a:xfrm>
            <a:off x="6140686" y="939619"/>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D0D0D"/>
                </a:solidFill>
                <a:latin typeface="Meiryo" panose="020B0604030504040204" pitchFamily="34" charset="-128"/>
                <a:ea typeface="Meiryo" panose="020B0604030504040204" pitchFamily="34" charset="-128"/>
              </a:rPr>
              <a:t>4</a:t>
            </a:r>
            <a:endParaRPr kumimoji="0" lang="ja-JP" altLang="en-US" sz="1200" b="1" kern="0" dirty="0">
              <a:solidFill>
                <a:srgbClr val="0D0D0D"/>
              </a:solidFill>
              <a:latin typeface="Meiryo" panose="020B0604030504040204" pitchFamily="34" charset="-128"/>
              <a:ea typeface="Meiryo" panose="020B0604030504040204" pitchFamily="34" charset="-128"/>
            </a:endParaRPr>
          </a:p>
        </p:txBody>
      </p:sp>
      <p:sp>
        <p:nvSpPr>
          <p:cNvPr id="11" name="ホームベース 27">
            <a:extLst>
              <a:ext uri="{FF2B5EF4-FFF2-40B4-BE49-F238E27FC236}">
                <a16:creationId xmlns:a16="http://schemas.microsoft.com/office/drawing/2014/main" id="{9C3108CA-03E1-4CE3-93A2-604C36ADB229}"/>
              </a:ext>
            </a:extLst>
          </p:cNvPr>
          <p:cNvSpPr/>
          <p:nvPr/>
        </p:nvSpPr>
        <p:spPr>
          <a:xfrm>
            <a:off x="4270074" y="1245709"/>
            <a:ext cx="2005597"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a:t>
            </a:r>
            <a:r>
              <a:rPr kumimoji="0" lang="en-US" altLang="ja-JP" sz="1100" b="1" kern="0" spc="100" dirty="0">
                <a:solidFill>
                  <a:srgbClr val="FFFFFF"/>
                </a:solidFill>
                <a:latin typeface="Meiryo" panose="020B0604030504040204" pitchFamily="34" charset="-128"/>
                <a:ea typeface="Meiryo" panose="020B0604030504040204" pitchFamily="34" charset="-128"/>
              </a:rPr>
              <a:t>/</a:t>
            </a:r>
            <a:r>
              <a:rPr kumimoji="0" lang="ja-JP" altLang="en-US" sz="1100" b="1" kern="0" spc="100" dirty="0">
                <a:solidFill>
                  <a:srgbClr val="FFFFFF"/>
                </a:solidFill>
                <a:latin typeface="Meiryo" panose="020B0604030504040204" pitchFamily="34" charset="-128"/>
                <a:ea typeface="Meiryo" panose="020B0604030504040204" pitchFamily="34" charset="-128"/>
              </a:rPr>
              <a:t>原稿</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確定</a:t>
            </a:r>
          </a:p>
        </p:txBody>
      </p:sp>
      <p:sp>
        <p:nvSpPr>
          <p:cNvPr id="14" name="円/楕円 28">
            <a:extLst>
              <a:ext uri="{FF2B5EF4-FFF2-40B4-BE49-F238E27FC236}">
                <a16:creationId xmlns:a16="http://schemas.microsoft.com/office/drawing/2014/main" id="{BF4512E6-3F7C-6F0F-3C1A-4BCB84157DDB}"/>
              </a:ext>
            </a:extLst>
          </p:cNvPr>
          <p:cNvSpPr>
            <a:spLocks noChangeAspect="1"/>
          </p:cNvSpPr>
          <p:nvPr/>
        </p:nvSpPr>
        <p:spPr>
          <a:xfrm>
            <a:off x="4597255" y="939619"/>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5" name="ホームベース 29">
            <a:extLst>
              <a:ext uri="{FF2B5EF4-FFF2-40B4-BE49-F238E27FC236}">
                <a16:creationId xmlns:a16="http://schemas.microsoft.com/office/drawing/2014/main" id="{A2E877B2-5346-FE37-6ED9-AD8E07265085}"/>
              </a:ext>
            </a:extLst>
          </p:cNvPr>
          <p:cNvSpPr/>
          <p:nvPr/>
        </p:nvSpPr>
        <p:spPr>
          <a:xfrm>
            <a:off x="2937844" y="1245709"/>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企画案</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構成案</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p:txBody>
      </p:sp>
      <p:sp>
        <p:nvSpPr>
          <p:cNvPr id="17" name="円/楕円 30">
            <a:extLst>
              <a:ext uri="{FF2B5EF4-FFF2-40B4-BE49-F238E27FC236}">
                <a16:creationId xmlns:a16="http://schemas.microsoft.com/office/drawing/2014/main" id="{F8164544-CBFA-02FB-EC99-67A34DC934CC}"/>
              </a:ext>
            </a:extLst>
          </p:cNvPr>
          <p:cNvSpPr>
            <a:spLocks noChangeAspect="1"/>
          </p:cNvSpPr>
          <p:nvPr/>
        </p:nvSpPr>
        <p:spPr>
          <a:xfrm>
            <a:off x="3121202" y="939619"/>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ホームベース 31">
            <a:extLst>
              <a:ext uri="{FF2B5EF4-FFF2-40B4-BE49-F238E27FC236}">
                <a16:creationId xmlns:a16="http://schemas.microsoft.com/office/drawing/2014/main" id="{559EC44B-03CF-421B-DAD9-8C6B9333C635}"/>
              </a:ext>
            </a:extLst>
          </p:cNvPr>
          <p:cNvSpPr/>
          <p:nvPr/>
        </p:nvSpPr>
        <p:spPr>
          <a:xfrm>
            <a:off x="1480486" y="1245709"/>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オリエンテーション</a:t>
            </a:r>
          </a:p>
        </p:txBody>
      </p:sp>
      <p:sp>
        <p:nvSpPr>
          <p:cNvPr id="19" name="円/楕円 32">
            <a:extLst>
              <a:ext uri="{FF2B5EF4-FFF2-40B4-BE49-F238E27FC236}">
                <a16:creationId xmlns:a16="http://schemas.microsoft.com/office/drawing/2014/main" id="{E333ED16-786F-54C0-FAC5-F45FDF177EDE}"/>
              </a:ext>
            </a:extLst>
          </p:cNvPr>
          <p:cNvSpPr>
            <a:spLocks noChangeAspect="1"/>
          </p:cNvSpPr>
          <p:nvPr/>
        </p:nvSpPr>
        <p:spPr>
          <a:xfrm>
            <a:off x="1645149" y="939619"/>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sp>
        <p:nvSpPr>
          <p:cNvPr id="43" name="テキスト ボックス 42">
            <a:extLst>
              <a:ext uri="{FF2B5EF4-FFF2-40B4-BE49-F238E27FC236}">
                <a16:creationId xmlns:a16="http://schemas.microsoft.com/office/drawing/2014/main" id="{C84A610E-7CF9-1F0C-8723-D433914C2D00}"/>
              </a:ext>
            </a:extLst>
          </p:cNvPr>
          <p:cNvSpPr txBox="1"/>
          <p:nvPr/>
        </p:nvSpPr>
        <p:spPr>
          <a:xfrm>
            <a:off x="1291152" y="2080312"/>
            <a:ext cx="8733560" cy="3785652"/>
          </a:xfrm>
          <a:prstGeom prst="rect">
            <a:avLst/>
          </a:prstGeom>
          <a:noFill/>
        </p:spPr>
        <p:txBody>
          <a:bodyPr wrap="square" anchor="t">
            <a:spAutoFit/>
          </a:bodyPr>
          <a:lstStyle/>
          <a:p>
            <a:pPr>
              <a:defRPr/>
            </a:pPr>
            <a:r>
              <a:rPr kumimoji="0" lang="ja-JP" altLang="en-US" sz="1200" b="1" kern="0" dirty="0">
                <a:solidFill>
                  <a:srgbClr val="0D0D0D"/>
                </a:solidFill>
                <a:latin typeface="メイリオ"/>
              </a:rPr>
              <a:t>①　オリエンテーション実施</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事前にオリエンテーションを実施。ターゲットや訴求ポイントなど企画目的を明確にします。</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制作・掲載内容が固まり次第、代理店様より、所定の手続きにて正式にお申し込みいただきます。</a:t>
            </a:r>
            <a:br>
              <a:rPr kumimoji="0" lang="ja-JP" altLang="en-US" sz="1200" kern="0" dirty="0">
                <a:solidFill>
                  <a:srgbClr val="0D0D0D"/>
                </a:solidFill>
                <a:latin typeface="メイリオ"/>
              </a:rPr>
            </a:b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②　企画案のご提出</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ご確認</a:t>
            </a:r>
          </a:p>
          <a:p>
            <a:pPr>
              <a:defRPr/>
            </a:pPr>
            <a:r>
              <a:rPr kumimoji="0" lang="ja-JP" altLang="en-US" sz="1200" kern="0" dirty="0">
                <a:solidFill>
                  <a:srgbClr val="0D0D0D"/>
                </a:solidFill>
                <a:latin typeface="メイリオ"/>
              </a:rPr>
              <a:t>    　①をもとに企画案をご提出し、広告主様と協議の上、企画の方向性を確定させます。</a:t>
            </a:r>
          </a:p>
          <a:p>
            <a:pPr>
              <a:defRPr/>
            </a:pPr>
            <a:r>
              <a:rPr kumimoji="0" lang="ja-JP" altLang="en-US" sz="1200" kern="0" dirty="0">
                <a:solidFill>
                  <a:srgbClr val="0D0D0D"/>
                </a:solidFill>
                <a:latin typeface="メイリオ"/>
              </a:rPr>
              <a:t>　　  構成案のご提出</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ご確認</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確定した方向性にしたがって、コンテンツ概要とページ体裁をご提出し、全体構成を確定させます。</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③　デザイン原稿のご提出</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ご確認</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デザイン・原稿の作成を行います。広告主様に確認いただき、適宜修正を加えながら確定させます。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ご確認は初校、再校の</a:t>
            </a:r>
            <a:r>
              <a:rPr kumimoji="0" lang="en-US" altLang="ja-JP" sz="1200" kern="0" dirty="0">
                <a:solidFill>
                  <a:srgbClr val="0D0D0D"/>
                </a:solidFill>
                <a:latin typeface="メイリオ"/>
              </a:rPr>
              <a:t>2</a:t>
            </a:r>
            <a:r>
              <a:rPr kumimoji="0" lang="ja-JP" altLang="en-US" sz="1200" kern="0" dirty="0">
                <a:solidFill>
                  <a:srgbClr val="0D0D0D"/>
                </a:solidFill>
                <a:latin typeface="メイリオ"/>
              </a:rPr>
              <a:t>回となります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再校の段階では初校でのご指摘事項の反映確認のみとなります。</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④ </a:t>
            </a:r>
            <a:r>
              <a:rPr kumimoji="0" lang="en-US" altLang="ja-JP" sz="1200" b="1" kern="0" dirty="0">
                <a:solidFill>
                  <a:srgbClr val="0D0D0D"/>
                </a:solidFill>
                <a:latin typeface="メイリオ"/>
              </a:rPr>
              <a:t>HTML</a:t>
            </a:r>
            <a:r>
              <a:rPr kumimoji="0" lang="ja-JP" altLang="en-US" sz="1200" b="1" kern="0" dirty="0">
                <a:solidFill>
                  <a:srgbClr val="0D0D0D"/>
                </a:solidFill>
                <a:latin typeface="メイリオ"/>
              </a:rPr>
              <a:t>での動作確認</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校了</a:t>
            </a:r>
          </a:p>
          <a:p>
            <a:pPr>
              <a:defRPr/>
            </a:pPr>
            <a:r>
              <a:rPr kumimoji="0" lang="ja-JP" altLang="en-US" sz="1200" kern="0" dirty="0">
                <a:solidFill>
                  <a:srgbClr val="0D0D0D"/>
                </a:solidFill>
                <a:latin typeface="メイリオ"/>
              </a:rPr>
              <a:t>      テストサーバー上もしくは</a:t>
            </a:r>
            <a:r>
              <a:rPr kumimoji="0" lang="en-US" altLang="ja-JP" sz="1200" kern="0" dirty="0">
                <a:solidFill>
                  <a:srgbClr val="0D0D0D"/>
                </a:solidFill>
                <a:latin typeface="メイリオ"/>
              </a:rPr>
              <a:t>HTML</a:t>
            </a:r>
            <a:r>
              <a:rPr kumimoji="0" lang="ja-JP" altLang="en-US" sz="1200" kern="0" dirty="0">
                <a:solidFill>
                  <a:srgbClr val="0D0D0D"/>
                </a:solidFill>
                <a:latin typeface="メイリオ"/>
              </a:rPr>
              <a:t>ファイルにて、ページの動作確認を行っていただき校了となります。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原則として、この段階での修正はお受けできません。</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⑤弊社内チェック</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本番環境へのファイルアップ</a:t>
            </a:r>
          </a:p>
          <a:p>
            <a:pPr>
              <a:defRPr/>
            </a:pPr>
            <a:r>
              <a:rPr kumimoji="0" lang="ja-JP" altLang="en-US" sz="1200" kern="0" dirty="0">
                <a:solidFill>
                  <a:srgbClr val="0D0D0D"/>
                </a:solidFill>
                <a:latin typeface="メイリオ"/>
              </a:rPr>
              <a:t>　　弊社において最終確認を行った上で、本番公開を行います。を行った上で、本番公開を行います。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46" name="テキスト プレースホルダー 3">
            <a:extLst>
              <a:ext uri="{FF2B5EF4-FFF2-40B4-BE49-F238E27FC236}">
                <a16:creationId xmlns:a16="http://schemas.microsoft.com/office/drawing/2014/main" id="{CCA4AED2-1292-D796-91B3-A0275F32E1FA}"/>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spTree>
    <p:extLst>
      <p:ext uri="{BB962C8B-B14F-4D97-AF65-F5344CB8AC3E}">
        <p14:creationId xmlns:p14="http://schemas.microsoft.com/office/powerpoint/2010/main" val="3448676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63E00EA7-D636-4D6E-02F3-D905C42A98ED}"/>
              </a:ext>
            </a:extLst>
          </p:cNvPr>
          <p:cNvSpPr>
            <a:spLocks noGrp="1"/>
          </p:cNvSpPr>
          <p:nvPr>
            <p:ph type="body" sz="quarter" idx="10"/>
          </p:nvPr>
        </p:nvSpPr>
        <p:spPr/>
        <p:txBody>
          <a:bodyPr/>
          <a:lstStyle/>
          <a:p>
            <a:r>
              <a:rPr lang="ja-JP" altLang="en-US" dirty="0"/>
              <a:t>企画ページの制作・掲載のお申し込み方法</a:t>
            </a:r>
          </a:p>
        </p:txBody>
      </p:sp>
      <p:sp>
        <p:nvSpPr>
          <p:cNvPr id="40" name="テキスト プレースホルダー 3">
            <a:extLst>
              <a:ext uri="{FF2B5EF4-FFF2-40B4-BE49-F238E27FC236}">
                <a16:creationId xmlns:a16="http://schemas.microsoft.com/office/drawing/2014/main" id="{64724145-A9F4-F867-471B-5EFB78B07ED5}"/>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pic>
        <p:nvPicPr>
          <p:cNvPr id="41" name="図プレースホルダー 6" descr="アイコン&#10;&#10;自動的に生成された説明">
            <a:extLst>
              <a:ext uri="{FF2B5EF4-FFF2-40B4-BE49-F238E27FC236}">
                <a16:creationId xmlns:a16="http://schemas.microsoft.com/office/drawing/2014/main" id="{BC0EEA86-CBA2-6820-A370-6034B3B4C88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3" name="タイトル 2">
            <a:extLst>
              <a:ext uri="{FF2B5EF4-FFF2-40B4-BE49-F238E27FC236}">
                <a16:creationId xmlns:a16="http://schemas.microsoft.com/office/drawing/2014/main" id="{D7F886EE-408D-6343-9E89-F0F49A4CF977}"/>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lnSpc>
                <a:spcPct val="120000"/>
              </a:lnSpc>
              <a:defRPr/>
            </a:pPr>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広告主様の代理人となる代理店様によっては、本商品をお申し込みいただけない場合がございますので、</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　お申し込み前に弊社担当営業までお問い合わせください。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企画ページの制作・掲載については、以下のフローに沿ってお申し込みの上、</a:t>
            </a:r>
            <a:r>
              <a:rPr lang="ja-JP" altLang="en-US" sz="1400" dirty="0">
                <a:solidFill>
                  <a:srgbClr val="C9002C"/>
                </a:solidFill>
                <a:latin typeface="メイリオ" panose="020B0604030504040204" pitchFamily="50" charset="-128"/>
                <a:ea typeface="メイリオ" panose="020B0604030504040204" pitchFamily="50" charset="-128"/>
              </a:rPr>
              <a:t>クリエイティブ制作委託約款の第</a:t>
            </a:r>
            <a:r>
              <a:rPr lang="en-US" altLang="ja-JP" sz="1400" dirty="0">
                <a:solidFill>
                  <a:srgbClr val="C9002C"/>
                </a:solidFill>
                <a:latin typeface="メイリオ" panose="020B0604030504040204" pitchFamily="50" charset="-128"/>
                <a:ea typeface="メイリオ" panose="020B0604030504040204" pitchFamily="50" charset="-128"/>
              </a:rPr>
              <a:t>9</a:t>
            </a:r>
            <a:r>
              <a:rPr lang="ja-JP" altLang="en-US" sz="1400" dirty="0">
                <a:solidFill>
                  <a:srgbClr val="C9002C"/>
                </a:solidFill>
                <a:latin typeface="メイリオ" panose="020B0604030504040204" pitchFamily="50" charset="-128"/>
                <a:ea typeface="メイリオ" panose="020B0604030504040204" pitchFamily="50" charset="-128"/>
              </a:rPr>
              <a:t>条第</a:t>
            </a:r>
            <a:r>
              <a:rPr lang="en-US" altLang="ja-JP" sz="1400" dirty="0">
                <a:solidFill>
                  <a:srgbClr val="C9002C"/>
                </a:solidFill>
                <a:latin typeface="メイリオ" panose="020B0604030504040204" pitchFamily="50" charset="-128"/>
                <a:ea typeface="メイリオ" panose="020B0604030504040204" pitchFamily="50" charset="-128"/>
              </a:rPr>
              <a:t>1</a:t>
            </a:r>
            <a:r>
              <a:rPr lang="ja-JP" altLang="en-US" sz="1400" dirty="0">
                <a:solidFill>
                  <a:srgbClr val="C9002C"/>
                </a:solidFill>
                <a:latin typeface="メイリオ" panose="020B0604030504040204" pitchFamily="50" charset="-128"/>
                <a:ea typeface="メイリオ" panose="020B0604030504040204" pitchFamily="50" charset="-128"/>
              </a:rPr>
              <a:t>項</a:t>
            </a:r>
            <a:r>
              <a:rPr lang="en-US" altLang="ja-JP" sz="1400" dirty="0">
                <a:solidFill>
                  <a:srgbClr val="C9002C"/>
                </a:solidFill>
                <a:latin typeface="メイリオ" panose="020B0604030504040204" pitchFamily="50" charset="-128"/>
                <a:ea typeface="メイリオ" panose="020B0604030504040204" pitchFamily="50" charset="-128"/>
              </a:rPr>
              <a:t>(2)</a:t>
            </a:r>
            <a:r>
              <a:rPr lang="ja-JP" altLang="en-US" sz="1400" dirty="0">
                <a:solidFill>
                  <a:srgbClr val="C9002C"/>
                </a:solidFill>
                <a:latin typeface="メイリオ" panose="020B0604030504040204" pitchFamily="50" charset="-128"/>
                <a:ea typeface="メイリオ" panose="020B0604030504040204" pitchFamily="50" charset="-128"/>
              </a:rPr>
              <a:t>支払条件</a:t>
            </a:r>
            <a:r>
              <a:rPr lang="en-US" altLang="ja-JP" sz="1400" dirty="0">
                <a:solidFill>
                  <a:srgbClr val="C9002C"/>
                </a:solidFill>
                <a:latin typeface="メイリオ" panose="020B0604030504040204" pitchFamily="50" charset="-128"/>
                <a:ea typeface="メイリオ" panose="020B0604030504040204" pitchFamily="50" charset="-128"/>
              </a:rPr>
              <a:t>2</a:t>
            </a:r>
            <a:r>
              <a:rPr lang="ja-JP" altLang="en-US" sz="1400" dirty="0">
                <a:solidFill>
                  <a:srgbClr val="0D0D0D"/>
                </a:solidFill>
                <a:latin typeface="メイリオ" panose="020B0604030504040204" pitchFamily="50" charset="-128"/>
                <a:ea typeface="メイリオ" panose="020B0604030504040204" pitchFamily="50" charset="-128"/>
              </a:rPr>
              <a:t>に</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いただくこととなりますので、当該広告商品のお申し込み方法をご確認ください。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お申し込みのマニュアル資料「</a:t>
            </a:r>
            <a:r>
              <a:rPr lang="en-US" altLang="ja-JP" sz="1400" dirty="0">
                <a:solidFill>
                  <a:prstClr val="black">
                    <a:lumMod val="65000"/>
                    <a:lumOff val="35000"/>
                  </a:prstClr>
                </a:solidFill>
                <a:latin typeface="メイリオ" panose="020B0604030504040204" pitchFamily="50" charset="-128"/>
                <a:ea typeface="メイリオ" panose="020B0604030504040204" pitchFamily="50" charset="-128"/>
                <a:hlinkClick r:id="rId3"/>
              </a:rPr>
              <a:t>Yahoo!</a:t>
            </a:r>
            <a:r>
              <a:rPr lang="ja-JP" altLang="en-US" sz="1400" dirty="0">
                <a:solidFill>
                  <a:prstClr val="black">
                    <a:lumMod val="65000"/>
                    <a:lumOff val="35000"/>
                  </a:prstClr>
                </a:solidFill>
                <a:latin typeface="メイリオ" panose="020B0604030504040204" pitchFamily="50" charset="-128"/>
                <a:ea typeface="メイリオ" panose="020B0604030504040204" pitchFamily="50" charset="-128"/>
                <a:hlinkClick r:id="rId3"/>
              </a:rPr>
              <a:t>広告ディスプレイ広告（予約型）広告関連サービスのお申込について</a:t>
            </a:r>
            <a:r>
              <a:rPr lang="ja-JP" altLang="en-US" sz="1400" dirty="0">
                <a:solidFill>
                  <a:srgbClr val="0D0D0D"/>
                </a:solidFill>
                <a:latin typeface="メイリオ" panose="020B0604030504040204" pitchFamily="50" charset="-128"/>
                <a:ea typeface="メイリオ" panose="020B0604030504040204" pitchFamily="50" charset="-128"/>
              </a:rPr>
              <a:t>」も併せてご参照ください。</a:t>
            </a:r>
            <a:endParaRPr lang="en-US" altLang="ja-JP" sz="1200" dirty="0">
              <a:solidFill>
                <a:srgbClr val="0D0D0D"/>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778159C9-6157-4BF0-A320-1FC056454BFE}"/>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43" name="正方形/長方形 42">
            <a:extLst>
              <a:ext uri="{FF2B5EF4-FFF2-40B4-BE49-F238E27FC236}">
                <a16:creationId xmlns:a16="http://schemas.microsoft.com/office/drawing/2014/main" id="{6D22A670-F737-149F-C8E7-F1974873420A}"/>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44" name="タイトル 2">
            <a:extLst>
              <a:ext uri="{FF2B5EF4-FFF2-40B4-BE49-F238E27FC236}">
                <a16:creationId xmlns:a16="http://schemas.microsoft.com/office/drawing/2014/main" id="{961A43D1-B5ED-75A2-DD34-0A73A2B2E547}"/>
              </a:ext>
            </a:extLst>
          </p:cNvPr>
          <p:cNvSpPr txBox="1">
            <a:spLocks/>
          </p:cNvSpPr>
          <p:nvPr/>
        </p:nvSpPr>
        <p:spPr>
          <a:xfrm>
            <a:off x="8765282" y="3269448"/>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defRPr/>
            </a:pPr>
            <a:r>
              <a:rPr lang="en-US" altLang="ja-JP" sz="1100" dirty="0">
                <a:solidFill>
                  <a:srgbClr val="0D0D0D"/>
                </a:solidFill>
                <a:latin typeface="Meiryo" panose="020B0604030504040204" pitchFamily="34" charset="-128"/>
                <a:ea typeface="Meiryo" panose="020B0604030504040204" pitchFamily="34" charset="-128"/>
              </a:rPr>
              <a:t>※</a:t>
            </a:r>
            <a:r>
              <a:rPr lang="ja-JP" altLang="en-US" sz="1100" dirty="0">
                <a:solidFill>
                  <a:srgbClr val="0D0D0D"/>
                </a:solidFill>
                <a:latin typeface="Meiryo" panose="020B0604030504040204" pitchFamily="34" charset="-128"/>
                <a:ea typeface="Meiryo" panose="020B0604030504040204" pitchFamily="34" charset="-128"/>
              </a:rPr>
              <a:t>これ以降の</a:t>
            </a:r>
            <a:r>
              <a:rPr lang="ja-JP" altLang="en-US" sz="1100">
                <a:solidFill>
                  <a:srgbClr val="0D0D0D"/>
                </a:solidFill>
                <a:latin typeface="Meiryo" panose="020B0604030504040204" pitchFamily="34" charset="-128"/>
                <a:ea typeface="Meiryo" panose="020B0604030504040204" pitchFamily="34" charset="-128"/>
              </a:rPr>
              <a:t>キャンセルは不可</a:t>
            </a:r>
            <a:r>
              <a:rPr lang="ja-JP" altLang="en-US" sz="1100" dirty="0">
                <a:solidFill>
                  <a:srgbClr val="0D0D0D"/>
                </a:solidFill>
                <a:latin typeface="Meiryo" panose="020B0604030504040204" pitchFamily="34" charset="-128"/>
                <a:ea typeface="Meiryo" panose="020B0604030504040204" pitchFamily="34" charset="-128"/>
              </a:rPr>
              <a:t>となります</a:t>
            </a:r>
          </a:p>
        </p:txBody>
      </p:sp>
      <p:sp>
        <p:nvSpPr>
          <p:cNvPr id="45" name="ホームベース 58">
            <a:extLst>
              <a:ext uri="{FF2B5EF4-FFF2-40B4-BE49-F238E27FC236}">
                <a16:creationId xmlns:a16="http://schemas.microsoft.com/office/drawing/2014/main" id="{DEE5B343-89A6-5C73-1A7A-642B152F03D2}"/>
              </a:ext>
            </a:extLst>
          </p:cNvPr>
          <p:cNvSpPr/>
          <p:nvPr/>
        </p:nvSpPr>
        <p:spPr>
          <a:xfrm>
            <a:off x="9607855"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請求書発行</a:t>
            </a:r>
          </a:p>
        </p:txBody>
      </p:sp>
      <p:sp>
        <p:nvSpPr>
          <p:cNvPr id="46" name="ホームベース 59">
            <a:extLst>
              <a:ext uri="{FF2B5EF4-FFF2-40B4-BE49-F238E27FC236}">
                <a16:creationId xmlns:a16="http://schemas.microsoft.com/office/drawing/2014/main" id="{6F612E53-61E8-9715-32AF-03945E7670AA}"/>
              </a:ext>
            </a:extLst>
          </p:cNvPr>
          <p:cNvSpPr/>
          <p:nvPr/>
        </p:nvSpPr>
        <p:spPr>
          <a:xfrm>
            <a:off x="8247978"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納品・掲載</a:t>
            </a:r>
          </a:p>
        </p:txBody>
      </p:sp>
      <p:sp>
        <p:nvSpPr>
          <p:cNvPr id="47" name="ホームベース 60">
            <a:extLst>
              <a:ext uri="{FF2B5EF4-FFF2-40B4-BE49-F238E27FC236}">
                <a16:creationId xmlns:a16="http://schemas.microsoft.com/office/drawing/2014/main" id="{204A63E5-B9DB-EFD8-1AAB-52C3BF5588CA}"/>
              </a:ext>
            </a:extLst>
          </p:cNvPr>
          <p:cNvSpPr/>
          <p:nvPr/>
        </p:nvSpPr>
        <p:spPr>
          <a:xfrm>
            <a:off x="6609638" y="3682882"/>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制作・掲載準備</a:t>
            </a:r>
          </a:p>
        </p:txBody>
      </p:sp>
      <p:sp>
        <p:nvSpPr>
          <p:cNvPr id="48" name="ホームベース 65">
            <a:extLst>
              <a:ext uri="{FF2B5EF4-FFF2-40B4-BE49-F238E27FC236}">
                <a16:creationId xmlns:a16="http://schemas.microsoft.com/office/drawing/2014/main" id="{83EB05C1-C899-4146-45AC-1EE19469FD1F}"/>
              </a:ext>
            </a:extLst>
          </p:cNvPr>
          <p:cNvSpPr/>
          <p:nvPr/>
        </p:nvSpPr>
        <p:spPr>
          <a:xfrm>
            <a:off x="9607855" y="4933896"/>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お支払い</a:t>
            </a:r>
          </a:p>
        </p:txBody>
      </p:sp>
      <p:sp>
        <p:nvSpPr>
          <p:cNvPr id="49" name="ホームベース 66">
            <a:extLst>
              <a:ext uri="{FF2B5EF4-FFF2-40B4-BE49-F238E27FC236}">
                <a16:creationId xmlns:a16="http://schemas.microsoft.com/office/drawing/2014/main" id="{98DC08B7-4EC1-F4E4-D0A9-5F9C42BE10C9}"/>
              </a:ext>
            </a:extLst>
          </p:cNvPr>
          <p:cNvSpPr/>
          <p:nvPr/>
        </p:nvSpPr>
        <p:spPr>
          <a:xfrm>
            <a:off x="6609638" y="4933896"/>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確認・検収</a:t>
            </a:r>
          </a:p>
        </p:txBody>
      </p:sp>
      <p:sp>
        <p:nvSpPr>
          <p:cNvPr id="50" name="ホームベース 67">
            <a:extLst>
              <a:ext uri="{FF2B5EF4-FFF2-40B4-BE49-F238E27FC236}">
                <a16:creationId xmlns:a16="http://schemas.microsoft.com/office/drawing/2014/main" id="{110082BC-5FE3-241F-9507-EE7EB9F1B502}"/>
              </a:ext>
            </a:extLst>
          </p:cNvPr>
          <p:cNvSpPr/>
          <p:nvPr/>
        </p:nvSpPr>
        <p:spPr>
          <a:xfrm>
            <a:off x="5158733" y="4933896"/>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承認メール</a:t>
            </a:r>
            <a:endParaRPr kumimoji="0" lang="en-US" altLang="ja-JP" sz="1100" b="1" kern="0" spc="100" dirty="0">
              <a:solidFill>
                <a:srgbClr val="FFFFFF"/>
              </a:solidFill>
              <a:latin typeface="Meiryo" panose="020B0604030504040204" pitchFamily="34" charset="-128"/>
            </a:endParaRP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受信</a:t>
            </a:r>
          </a:p>
        </p:txBody>
      </p:sp>
      <p:sp>
        <p:nvSpPr>
          <p:cNvPr id="51" name="ホームベース 68">
            <a:extLst>
              <a:ext uri="{FF2B5EF4-FFF2-40B4-BE49-F238E27FC236}">
                <a16:creationId xmlns:a16="http://schemas.microsoft.com/office/drawing/2014/main" id="{7A387530-0BCA-BE1B-58E1-120EF7C7D462}"/>
              </a:ext>
            </a:extLst>
          </p:cNvPr>
          <p:cNvSpPr/>
          <p:nvPr/>
        </p:nvSpPr>
        <p:spPr>
          <a:xfrm>
            <a:off x="3629869" y="493389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申し込み内容</a:t>
            </a:r>
          </a:p>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確認・承認</a:t>
            </a:r>
          </a:p>
        </p:txBody>
      </p:sp>
      <p:sp>
        <p:nvSpPr>
          <p:cNvPr id="52" name="ホームベース 69">
            <a:extLst>
              <a:ext uri="{FF2B5EF4-FFF2-40B4-BE49-F238E27FC236}">
                <a16:creationId xmlns:a16="http://schemas.microsoft.com/office/drawing/2014/main" id="{913C3EFE-1E51-617C-28ED-36B12EC85245}"/>
              </a:ext>
            </a:extLst>
          </p:cNvPr>
          <p:cNvSpPr/>
          <p:nvPr/>
        </p:nvSpPr>
        <p:spPr>
          <a:xfrm>
            <a:off x="2601421" y="4933896"/>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申し込みフォーム</a:t>
            </a:r>
          </a:p>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確認・申し込み</a:t>
            </a:r>
          </a:p>
        </p:txBody>
      </p:sp>
      <p:cxnSp>
        <p:nvCxnSpPr>
          <p:cNvPr id="53" name="直線コネクタ 52">
            <a:extLst>
              <a:ext uri="{FF2B5EF4-FFF2-40B4-BE49-F238E27FC236}">
                <a16:creationId xmlns:a16="http://schemas.microsoft.com/office/drawing/2014/main" id="{18A3D839-C72C-C2C5-FF76-F0BFA1664C04}"/>
              </a:ext>
            </a:extLst>
          </p:cNvPr>
          <p:cNvCxnSpPr>
            <a:cxnSpLocks/>
          </p:cNvCxnSpPr>
          <p:nvPr/>
        </p:nvCxnSpPr>
        <p:spPr>
          <a:xfrm>
            <a:off x="7085176" y="3473845"/>
            <a:ext cx="0" cy="2321906"/>
          </a:xfrm>
          <a:prstGeom prst="line">
            <a:avLst/>
          </a:prstGeom>
          <a:noFill/>
          <a:ln w="34925" cap="flat" cmpd="sng" algn="ctr">
            <a:solidFill>
              <a:srgbClr val="00003E"/>
            </a:solidFill>
            <a:prstDash val="sysDot"/>
          </a:ln>
          <a:effectLst>
            <a:glow rad="38651">
              <a:srgbClr val="FFFFFF"/>
            </a:glow>
          </a:effectLst>
        </p:spPr>
      </p:cxnSp>
      <p:grpSp>
        <p:nvGrpSpPr>
          <p:cNvPr id="54" name="グループ化 53">
            <a:extLst>
              <a:ext uri="{FF2B5EF4-FFF2-40B4-BE49-F238E27FC236}">
                <a16:creationId xmlns:a16="http://schemas.microsoft.com/office/drawing/2014/main" id="{531D8517-4DD9-6A8F-1B18-5D79EF7A7915}"/>
              </a:ext>
            </a:extLst>
          </p:cNvPr>
          <p:cNvGrpSpPr/>
          <p:nvPr/>
        </p:nvGrpSpPr>
        <p:grpSpPr>
          <a:xfrm>
            <a:off x="6838767" y="2993457"/>
            <a:ext cx="1876415" cy="469804"/>
            <a:chOff x="6757793" y="2283586"/>
            <a:chExt cx="1876415" cy="469804"/>
          </a:xfrm>
        </p:grpSpPr>
        <p:sp>
          <p:nvSpPr>
            <p:cNvPr id="55" name="テキスト ボックス 54">
              <a:extLst>
                <a:ext uri="{FF2B5EF4-FFF2-40B4-BE49-F238E27FC236}">
                  <a16:creationId xmlns:a16="http://schemas.microsoft.com/office/drawing/2014/main" id="{7E1B8D17-3D34-CBB4-A00E-DE9139F53310}"/>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eaLnBrk="0" fontAlgn="base" hangingPunct="0">
                <a:spcBef>
                  <a:spcPct val="0"/>
                </a:spcBef>
                <a:spcAft>
                  <a:spcPct val="0"/>
                </a:spcAft>
                <a:defRPr/>
              </a:pPr>
              <a:r>
                <a:rPr kumimoji="0" lang="ja-JP" altLang="en-US" sz="1600" kern="0" dirty="0">
                  <a:solidFill>
                    <a:srgbClr val="00003E"/>
                  </a:solidFill>
                  <a:latin typeface="Meiryo" panose="020B0604030504040204" pitchFamily="34" charset="-128"/>
                </a:rPr>
                <a:t>契約成立</a:t>
              </a:r>
            </a:p>
          </p:txBody>
        </p:sp>
        <p:pic>
          <p:nvPicPr>
            <p:cNvPr id="56" name="グラフィックス 55" descr="バッジ: チェックマーク 1 単色塗りつぶし">
              <a:extLst>
                <a:ext uri="{FF2B5EF4-FFF2-40B4-BE49-F238E27FC236}">
                  <a16:creationId xmlns:a16="http://schemas.microsoft.com/office/drawing/2014/main" id="{CE26D155-5C95-7605-AFAE-EF20501848C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57" name="グループ化 56">
            <a:extLst>
              <a:ext uri="{FF2B5EF4-FFF2-40B4-BE49-F238E27FC236}">
                <a16:creationId xmlns:a16="http://schemas.microsoft.com/office/drawing/2014/main" id="{52276469-8FA6-937E-6E25-0B59650D767E}"/>
              </a:ext>
            </a:extLst>
          </p:cNvPr>
          <p:cNvGrpSpPr/>
          <p:nvPr/>
        </p:nvGrpSpPr>
        <p:grpSpPr>
          <a:xfrm>
            <a:off x="497907" y="3402715"/>
            <a:ext cx="885476" cy="1130553"/>
            <a:chOff x="455043" y="2752415"/>
            <a:chExt cx="885476" cy="1130553"/>
          </a:xfrm>
          <a:solidFill>
            <a:srgbClr val="00003E"/>
          </a:solidFill>
        </p:grpSpPr>
        <p:sp>
          <p:nvSpPr>
            <p:cNvPr id="58" name="角丸四角形 75">
              <a:extLst>
                <a:ext uri="{FF2B5EF4-FFF2-40B4-BE49-F238E27FC236}">
                  <a16:creationId xmlns:a16="http://schemas.microsoft.com/office/drawing/2014/main" id="{170B87FB-4E99-7581-44CA-9912F6F3CE02}"/>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en-US" altLang="ja-JP" sz="1200" b="1" kern="0" dirty="0">
                  <a:solidFill>
                    <a:srgbClr val="FFFFFF"/>
                  </a:solidFill>
                  <a:latin typeface="Meiryo" panose="020B0604030504040204" pitchFamily="34" charset="-128"/>
                </a:rPr>
                <a:t>LINE</a:t>
              </a:r>
            </a:p>
            <a:p>
              <a:pPr algn="ctr" eaLnBrk="0" fontAlgn="base" hangingPunct="0">
                <a:spcBef>
                  <a:spcPct val="0"/>
                </a:spcBef>
                <a:spcAft>
                  <a:spcPct val="0"/>
                </a:spcAft>
                <a:defRPr/>
              </a:pPr>
              <a:r>
                <a:rPr kumimoji="0" lang="ja-JP" altLang="en-US" sz="1200" b="1" kern="0" dirty="0">
                  <a:solidFill>
                    <a:srgbClr val="FFFFFF"/>
                  </a:solidFill>
                  <a:latin typeface="Meiryo" panose="020B0604030504040204" pitchFamily="34" charset="-128"/>
                </a:rPr>
                <a:t>ヤフー</a:t>
              </a:r>
            </a:p>
          </p:txBody>
        </p:sp>
        <p:sp>
          <p:nvSpPr>
            <p:cNvPr id="59" name="直角三角形 58">
              <a:extLst>
                <a:ext uri="{FF2B5EF4-FFF2-40B4-BE49-F238E27FC236}">
                  <a16:creationId xmlns:a16="http://schemas.microsoft.com/office/drawing/2014/main" id="{C6FD1CAA-2F91-0584-A5CD-4073E5D5C534}"/>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cxnSp>
        <p:nvCxnSpPr>
          <p:cNvPr id="60" name="直線コネクタ 59">
            <a:extLst>
              <a:ext uri="{FF2B5EF4-FFF2-40B4-BE49-F238E27FC236}">
                <a16:creationId xmlns:a16="http://schemas.microsoft.com/office/drawing/2014/main" id="{DE91A8D7-F640-6AEC-05C9-8EC872242930}"/>
              </a:ext>
            </a:extLst>
          </p:cNvPr>
          <p:cNvCxnSpPr>
            <a:cxnSpLocks/>
          </p:cNvCxnSpPr>
          <p:nvPr/>
        </p:nvCxnSpPr>
        <p:spPr>
          <a:xfrm>
            <a:off x="2683079" y="5566932"/>
            <a:ext cx="0" cy="519310"/>
          </a:xfrm>
          <a:prstGeom prst="line">
            <a:avLst/>
          </a:prstGeom>
          <a:noFill/>
          <a:ln w="9525" cap="flat" cmpd="sng" algn="ctr">
            <a:solidFill>
              <a:srgbClr val="0D0D0D"/>
            </a:solidFill>
            <a:prstDash val="solid"/>
          </a:ln>
          <a:effectLst/>
        </p:spPr>
      </p:cxnSp>
      <p:sp>
        <p:nvSpPr>
          <p:cNvPr id="61" name="円/楕円 78">
            <a:extLst>
              <a:ext uri="{FF2B5EF4-FFF2-40B4-BE49-F238E27FC236}">
                <a16:creationId xmlns:a16="http://schemas.microsoft.com/office/drawing/2014/main" id="{AAB4C4AF-8FA0-BF75-4BB8-5F4AF55FB9C2}"/>
              </a:ext>
            </a:extLst>
          </p:cNvPr>
          <p:cNvSpPr>
            <a:spLocks noChangeAspect="1"/>
          </p:cNvSpPr>
          <p:nvPr/>
        </p:nvSpPr>
        <p:spPr>
          <a:xfrm>
            <a:off x="2629079" y="5512932"/>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2" name="タイトル 2">
            <a:extLst>
              <a:ext uri="{FF2B5EF4-FFF2-40B4-BE49-F238E27FC236}">
                <a16:creationId xmlns:a16="http://schemas.microsoft.com/office/drawing/2014/main" id="{6C16DBEB-7798-3BA1-8E3F-AB637C14FD66}"/>
              </a:ext>
            </a:extLst>
          </p:cNvPr>
          <p:cNvSpPr txBox="1">
            <a:spLocks/>
          </p:cNvSpPr>
          <p:nvPr/>
        </p:nvSpPr>
        <p:spPr>
          <a:xfrm>
            <a:off x="2563321" y="5875619"/>
            <a:ext cx="2511489" cy="896658"/>
          </a:xfrm>
          <a:prstGeom prst="rect">
            <a:avLst/>
          </a:prstGeom>
          <a:solidFill>
            <a:srgbClr val="FFFFFF"/>
          </a:solidFill>
          <a:ln>
            <a:solidFill>
              <a:srgbClr val="656565"/>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lnSpc>
                <a:spcPct val="120000"/>
              </a:lnSpc>
              <a:defRPr/>
            </a:pPr>
            <a:r>
              <a:rPr lang="en-US" altLang="ja-JP" sz="1100" dirty="0">
                <a:solidFill>
                  <a:srgbClr val="0D0D0D"/>
                </a:solidFill>
                <a:latin typeface="Meiryo" panose="020B0604030504040204" pitchFamily="34" charset="-128"/>
                <a:ea typeface="Meiryo" panose="020B0604030504040204" pitchFamily="34" charset="-128"/>
              </a:rPr>
              <a:t>※</a:t>
            </a:r>
            <a:r>
              <a:rPr lang="ja-JP" altLang="en-US" sz="1100" dirty="0">
                <a:solidFill>
                  <a:srgbClr val="0D0D0D"/>
                </a:solidFill>
                <a:latin typeface="Meiryo" panose="020B0604030504040204" pitchFamily="34" charset="-128"/>
                <a:ea typeface="Meiryo" panose="020B0604030504040204" pitchFamily="34" charset="-128"/>
              </a:rPr>
              <a:t>以下をセットで確認いただきます</a:t>
            </a:r>
            <a:endParaRPr lang="en-US" altLang="ja-JP" sz="1100" dirty="0">
              <a:solidFill>
                <a:srgbClr val="0D0D0D"/>
              </a:solidFill>
              <a:latin typeface="Meiryo" panose="020B0604030504040204" pitchFamily="34" charset="-128"/>
              <a:ea typeface="Meiryo" panose="020B0604030504040204" pitchFamily="34" charset="-128"/>
            </a:endParaRPr>
          </a:p>
          <a:p>
            <a:pPr marL="207450" indent="-99450">
              <a:lnSpc>
                <a:spcPct val="120000"/>
              </a:lnSpc>
              <a:buFont typeface="Arial" panose="020B0604020202020204" pitchFamily="34" charset="0"/>
              <a:buChar char="•"/>
              <a:defRPr/>
            </a:pPr>
            <a:r>
              <a:rPr lang="ja-JP" altLang="en-US" sz="1100" dirty="0">
                <a:solidFill>
                  <a:srgbClr val="0D0D0D"/>
                </a:solidFill>
                <a:latin typeface="Meiryo" panose="020B0604030504040204" pitchFamily="34" charset="-128"/>
                <a:ea typeface="Meiryo" panose="020B0604030504040204" pitchFamily="34" charset="-128"/>
              </a:rPr>
              <a:t>フォームに記載の申し込み内容</a:t>
            </a:r>
            <a:endParaRPr lang="en-US" altLang="ja-JP" sz="1100" dirty="0">
              <a:solidFill>
                <a:srgbClr val="0D0D0D"/>
              </a:solidFill>
              <a:latin typeface="Meiryo" panose="020B0604030504040204" pitchFamily="34" charset="-128"/>
              <a:ea typeface="Meiryo" panose="020B0604030504040204" pitchFamily="34" charset="-128"/>
            </a:endParaRPr>
          </a:p>
          <a:p>
            <a:pPr marL="207450" indent="-99450">
              <a:lnSpc>
                <a:spcPct val="120000"/>
              </a:lnSpc>
              <a:buFont typeface="Arial" panose="020B0604020202020204" pitchFamily="34" charset="0"/>
              <a:buChar char="•"/>
              <a:defRPr/>
            </a:pPr>
            <a:r>
              <a:rPr lang="ja-JP" altLang="en-US" sz="1100" dirty="0">
                <a:solidFill>
                  <a:srgbClr val="0D0D0D"/>
                </a:solidFill>
                <a:latin typeface="Meiryo" panose="020B0604030504040204" pitchFamily="34" charset="-128"/>
                <a:ea typeface="Meiryo" panose="020B0604030504040204" pitchFamily="34" charset="-128"/>
              </a:rPr>
              <a:t>商品資料</a:t>
            </a:r>
            <a:endParaRPr lang="en-US" altLang="ja-JP" sz="1100" dirty="0">
              <a:solidFill>
                <a:srgbClr val="0D0D0D"/>
              </a:solidFill>
              <a:latin typeface="Meiryo" panose="020B0604030504040204" pitchFamily="34" charset="-128"/>
              <a:ea typeface="Meiryo" panose="020B0604030504040204" pitchFamily="34" charset="-128"/>
            </a:endParaRPr>
          </a:p>
          <a:p>
            <a:pPr marL="207450" indent="-99450">
              <a:lnSpc>
                <a:spcPct val="120000"/>
              </a:lnSpc>
              <a:buFont typeface="Arial" panose="020B0604020202020204" pitchFamily="34" charset="0"/>
              <a:buChar char="•"/>
              <a:defRPr/>
            </a:pPr>
            <a:r>
              <a:rPr lang="ja-JP" altLang="en-US" sz="1100" dirty="0">
                <a:solidFill>
                  <a:srgbClr val="0D0D0D"/>
                </a:solidFill>
                <a:latin typeface="Meiryo" panose="020B0604030504040204" pitchFamily="34" charset="-128"/>
                <a:ea typeface="Meiryo" panose="020B0604030504040204" pitchFamily="34" charset="-128"/>
              </a:rPr>
              <a:t>該当する約款</a:t>
            </a:r>
          </a:p>
        </p:txBody>
      </p:sp>
      <p:grpSp>
        <p:nvGrpSpPr>
          <p:cNvPr id="63" name="グループ化 62">
            <a:extLst>
              <a:ext uri="{FF2B5EF4-FFF2-40B4-BE49-F238E27FC236}">
                <a16:creationId xmlns:a16="http://schemas.microsoft.com/office/drawing/2014/main" id="{162B8E67-8015-97F8-8A81-4CCECE9E57DC}"/>
              </a:ext>
            </a:extLst>
          </p:cNvPr>
          <p:cNvGrpSpPr/>
          <p:nvPr/>
        </p:nvGrpSpPr>
        <p:grpSpPr>
          <a:xfrm>
            <a:off x="497907" y="4662865"/>
            <a:ext cx="885476" cy="1134053"/>
            <a:chOff x="455043" y="4012565"/>
            <a:chExt cx="885476" cy="1134053"/>
          </a:xfrm>
        </p:grpSpPr>
        <p:sp>
          <p:nvSpPr>
            <p:cNvPr id="64" name="直角三角形 63">
              <a:extLst>
                <a:ext uri="{FF2B5EF4-FFF2-40B4-BE49-F238E27FC236}">
                  <a16:creationId xmlns:a16="http://schemas.microsoft.com/office/drawing/2014/main" id="{F7804A6F-9B21-295B-1B27-23DF1613CB15}"/>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5" name="角丸四角形 82">
              <a:extLst>
                <a:ext uri="{FF2B5EF4-FFF2-40B4-BE49-F238E27FC236}">
                  <a16:creationId xmlns:a16="http://schemas.microsoft.com/office/drawing/2014/main" id="{04DE60F0-5503-9BC7-93CC-07F6197B390B}"/>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ja-JP" altLang="en-US" sz="1200" b="1" kern="0">
                  <a:solidFill>
                    <a:srgbClr val="FFFFFF"/>
                  </a:solidFill>
                  <a:latin typeface="Meiryo" panose="020B0604030504040204" pitchFamily="34" charset="-128"/>
                </a:rPr>
                <a:t>代理店様</a:t>
              </a:r>
              <a:endParaRPr kumimoji="0" lang="ja-JP" altLang="en-US" sz="1200" b="1" kern="0" dirty="0">
                <a:solidFill>
                  <a:srgbClr val="FFFFFF"/>
                </a:solidFill>
                <a:latin typeface="Meiryo" panose="020B0604030504040204" pitchFamily="34" charset="-128"/>
              </a:endParaRPr>
            </a:p>
          </p:txBody>
        </p:sp>
      </p:grpSp>
      <p:sp>
        <p:nvSpPr>
          <p:cNvPr id="66" name="直角三角形 65">
            <a:extLst>
              <a:ext uri="{FF2B5EF4-FFF2-40B4-BE49-F238E27FC236}">
                <a16:creationId xmlns:a16="http://schemas.microsoft.com/office/drawing/2014/main" id="{445846B5-E27B-6D0D-EA01-DEA502D0E2A0}"/>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7" name="直角三角形 66">
            <a:extLst>
              <a:ext uri="{FF2B5EF4-FFF2-40B4-BE49-F238E27FC236}">
                <a16:creationId xmlns:a16="http://schemas.microsoft.com/office/drawing/2014/main" id="{F23DF9A1-DCAE-C098-A254-83A9EE392449}"/>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cxnSp>
        <p:nvCxnSpPr>
          <p:cNvPr id="68" name="直線コネクタ 67">
            <a:extLst>
              <a:ext uri="{FF2B5EF4-FFF2-40B4-BE49-F238E27FC236}">
                <a16:creationId xmlns:a16="http://schemas.microsoft.com/office/drawing/2014/main" id="{E42DD623-9C4E-6A2B-841E-8DFCDE94DF20}"/>
              </a:ext>
            </a:extLst>
          </p:cNvPr>
          <p:cNvCxnSpPr/>
          <p:nvPr/>
        </p:nvCxnSpPr>
        <p:spPr>
          <a:xfrm>
            <a:off x="620432" y="4070300"/>
            <a:ext cx="576000" cy="0"/>
          </a:xfrm>
          <a:prstGeom prst="line">
            <a:avLst/>
          </a:prstGeom>
          <a:noFill/>
          <a:ln w="12700" cap="flat" cmpd="sng" algn="ctr">
            <a:solidFill>
              <a:srgbClr val="FFFFFF"/>
            </a:solidFill>
            <a:prstDash val="solid"/>
          </a:ln>
          <a:effectLst/>
        </p:spPr>
      </p:cxnSp>
      <p:sp>
        <p:nvSpPr>
          <p:cNvPr id="69" name="ホームベース 63">
            <a:extLst>
              <a:ext uri="{FF2B5EF4-FFF2-40B4-BE49-F238E27FC236}">
                <a16:creationId xmlns:a16="http://schemas.microsoft.com/office/drawing/2014/main" id="{20374AA3-C40A-D393-505C-6DCE23A60590}"/>
              </a:ext>
            </a:extLst>
          </p:cNvPr>
          <p:cNvSpPr/>
          <p:nvPr/>
        </p:nvSpPr>
        <p:spPr>
          <a:xfrm>
            <a:off x="4859169" y="3706187"/>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endParaRPr kumimoji="0" lang="ja-JP" altLang="en-US" sz="1100" b="1" kern="0" spc="100">
              <a:solidFill>
                <a:srgbClr val="FFFFFF"/>
              </a:solidFill>
              <a:latin typeface="Meiryo" panose="020B0604030504040204" pitchFamily="34" charset="-128"/>
            </a:endParaRPr>
          </a:p>
        </p:txBody>
      </p:sp>
      <p:cxnSp>
        <p:nvCxnSpPr>
          <p:cNvPr id="70" name="直線コネクタ 69">
            <a:extLst>
              <a:ext uri="{FF2B5EF4-FFF2-40B4-BE49-F238E27FC236}">
                <a16:creationId xmlns:a16="http://schemas.microsoft.com/office/drawing/2014/main" id="{045423C8-CE8B-D25E-D63B-8582032C37A4}"/>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71" name="ホームベース 61">
            <a:extLst>
              <a:ext uri="{FF2B5EF4-FFF2-40B4-BE49-F238E27FC236}">
                <a16:creationId xmlns:a16="http://schemas.microsoft.com/office/drawing/2014/main" id="{8308D13F-C44C-B103-5158-6540156AB65D}"/>
              </a:ext>
            </a:extLst>
          </p:cNvPr>
          <p:cNvSpPr/>
          <p:nvPr/>
        </p:nvSpPr>
        <p:spPr>
          <a:xfrm>
            <a:off x="5194558" y="3694675"/>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承認メール</a:t>
            </a: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送信</a:t>
            </a:r>
          </a:p>
        </p:txBody>
      </p:sp>
      <p:sp>
        <p:nvSpPr>
          <p:cNvPr id="72" name="ホームベース 63">
            <a:extLst>
              <a:ext uri="{FF2B5EF4-FFF2-40B4-BE49-F238E27FC236}">
                <a16:creationId xmlns:a16="http://schemas.microsoft.com/office/drawing/2014/main" id="{118799E9-685A-FBDD-81E1-2D4C7261EC2B}"/>
              </a:ext>
            </a:extLst>
          </p:cNvPr>
          <p:cNvSpPr/>
          <p:nvPr/>
        </p:nvSpPr>
        <p:spPr>
          <a:xfrm>
            <a:off x="3641418" y="369860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endParaRPr kumimoji="0" lang="ja-JP" altLang="en-US" sz="1100" b="1" kern="0" spc="100">
              <a:solidFill>
                <a:srgbClr val="FFFFFF"/>
              </a:solidFill>
              <a:latin typeface="Meiryo" panose="020B0604030504040204" pitchFamily="34" charset="-128"/>
            </a:endParaRPr>
          </a:p>
        </p:txBody>
      </p:sp>
      <p:sp>
        <p:nvSpPr>
          <p:cNvPr id="73" name="ホームベース 62">
            <a:extLst>
              <a:ext uri="{FF2B5EF4-FFF2-40B4-BE49-F238E27FC236}">
                <a16:creationId xmlns:a16="http://schemas.microsoft.com/office/drawing/2014/main" id="{39808486-9B3A-90ED-E3D7-26D39A30FE75}"/>
              </a:ext>
            </a:extLst>
          </p:cNvPr>
          <p:cNvSpPr/>
          <p:nvPr/>
        </p:nvSpPr>
        <p:spPr>
          <a:xfrm>
            <a:off x="3621373" y="3698670"/>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申し込み内容</a:t>
            </a: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確認</a:t>
            </a:r>
          </a:p>
        </p:txBody>
      </p:sp>
      <p:sp>
        <p:nvSpPr>
          <p:cNvPr id="74" name="ホームベース 63">
            <a:extLst>
              <a:ext uri="{FF2B5EF4-FFF2-40B4-BE49-F238E27FC236}">
                <a16:creationId xmlns:a16="http://schemas.microsoft.com/office/drawing/2014/main" id="{CB389CCE-0BF0-B134-6537-036FE1EB25DE}"/>
              </a:ext>
            </a:extLst>
          </p:cNvPr>
          <p:cNvSpPr/>
          <p:nvPr/>
        </p:nvSpPr>
        <p:spPr>
          <a:xfrm>
            <a:off x="2117592" y="368288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endParaRPr kumimoji="0" lang="ja-JP" altLang="en-US" sz="1100" b="1" kern="0" spc="100">
              <a:solidFill>
                <a:srgbClr val="FFFFFF"/>
              </a:solidFill>
              <a:latin typeface="Meiryo" panose="020B0604030504040204" pitchFamily="34" charset="-128"/>
            </a:endParaRPr>
          </a:p>
        </p:txBody>
      </p:sp>
      <p:sp>
        <p:nvSpPr>
          <p:cNvPr id="75" name="ホームベース 64">
            <a:extLst>
              <a:ext uri="{FF2B5EF4-FFF2-40B4-BE49-F238E27FC236}">
                <a16:creationId xmlns:a16="http://schemas.microsoft.com/office/drawing/2014/main" id="{59F10A81-90FD-5806-90DA-4DFC5F9CFC65}"/>
              </a:ext>
            </a:extLst>
          </p:cNvPr>
          <p:cNvSpPr/>
          <p:nvPr/>
        </p:nvSpPr>
        <p:spPr>
          <a:xfrm>
            <a:off x="1415480" y="3682882"/>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申し込みフォーム</a:t>
            </a: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ご連絡</a:t>
            </a:r>
          </a:p>
        </p:txBody>
      </p:sp>
    </p:spTree>
    <p:extLst>
      <p:ext uri="{BB962C8B-B14F-4D97-AF65-F5344CB8AC3E}">
        <p14:creationId xmlns:p14="http://schemas.microsoft.com/office/powerpoint/2010/main" val="1288689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dirty="0"/>
              <a:t>04</a:t>
            </a:r>
            <a:endParaRPr kumimoji="1" lang="ja-JP" altLang="en-US" dirty="0"/>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endParaRPr lang="en" altLang="ja-JP" sz="800" dirty="0">
              <a:solidFill>
                <a:schemeClr val="accent2"/>
              </a:solidFill>
            </a:endParaRPr>
          </a:p>
        </p:txBody>
      </p:sp>
    </p:spTree>
    <p:extLst>
      <p:ext uri="{BB962C8B-B14F-4D97-AF65-F5344CB8AC3E}">
        <p14:creationId xmlns:p14="http://schemas.microsoft.com/office/powerpoint/2010/main" val="318619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dirty="0"/>
              <a:t>注意事項</a:t>
            </a:r>
          </a:p>
        </p:txBody>
      </p:sp>
      <p:sp>
        <p:nvSpPr>
          <p:cNvPr id="3" name="Rectangle 46">
            <a:extLst>
              <a:ext uri="{FF2B5EF4-FFF2-40B4-BE49-F238E27FC236}">
                <a16:creationId xmlns:a16="http://schemas.microsoft.com/office/drawing/2014/main" id="{7F08E1D1-262D-6ECF-4222-21FA9BA309B0}"/>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・企画ページ上には「提供：○○」のスポンサークレジットの掲載が必須となります。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・原則として掲載終了後はアーカイブ保存せず、企画ページは削除いたします。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lang="ja-JP" altLang="en-US" sz="1400" dirty="0">
                <a:solidFill>
                  <a:srgbClr val="0D0D0D"/>
                </a:solidFill>
                <a:latin typeface="+mn-ea"/>
                <a:ea typeface="+mn-ea"/>
              </a:rPr>
              <a:t>広告誘導用バナー制作・入稿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a:t>
            </a:r>
            <a:r>
              <a:rPr lang="en-US" altLang="ja-JP" sz="1050" dirty="0">
                <a:solidFill>
                  <a:srgbClr val="0D0D0D"/>
                </a:solidFill>
                <a:latin typeface="+mn-ea"/>
                <a:ea typeface="+mn-ea"/>
              </a:rPr>
              <a:t>Yahoo!</a:t>
            </a:r>
            <a:r>
              <a:rPr lang="ja-JP" altLang="en-US" sz="1050" dirty="0">
                <a:solidFill>
                  <a:srgbClr val="0D0D0D"/>
                </a:solidFill>
                <a:latin typeface="+mn-ea"/>
                <a:ea typeface="+mn-ea"/>
              </a:rPr>
              <a:t>広告　ディスプレイ広告（予約型））は広告主様または代理店様に制作いただきます。</a:t>
            </a:r>
          </a:p>
          <a:p>
            <a:pPr eaLnBrk="1" fontAlgn="auto" hangingPunct="1">
              <a:spcBef>
                <a:spcPct val="0"/>
              </a:spcBef>
              <a:spcAft>
                <a:spcPts val="0"/>
              </a:spcAft>
              <a:buFontTx/>
              <a:buNone/>
            </a:pPr>
            <a:r>
              <a:rPr lang="ja-JP" altLang="en-US" sz="1050" dirty="0">
                <a:solidFill>
                  <a:srgbClr val="0D0D0D"/>
                </a:solidFill>
                <a:latin typeface="+mn-ea"/>
                <a:ea typeface="+mn-ea"/>
              </a:rPr>
              <a:t>　　制作に際しては「</a:t>
            </a:r>
            <a:r>
              <a:rPr lang="ja-JP" altLang="en-US" sz="1050" dirty="0">
                <a:solidFill>
                  <a:srgbClr val="0D0D0D"/>
                </a:solidFill>
                <a:latin typeface="+mn-ea"/>
                <a:ea typeface="+mn-ea"/>
                <a:hlinkClick r:id="rId3"/>
              </a:rPr>
              <a:t>タイアップ広告・クリエイティブ企画商品の誘導広告クリエイティブにおける表記ガイドライン</a:t>
            </a:r>
            <a:r>
              <a:rPr lang="ja-JP" altLang="en-US" sz="1050" dirty="0">
                <a:solidFill>
                  <a:srgbClr val="0D0D0D"/>
                </a:solidFill>
                <a:latin typeface="+mn-ea"/>
                <a:ea typeface="+mn-ea"/>
              </a:rPr>
              <a:t>」を遵守してください。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また原則として、タイアップを実施する</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ヤフーサービスのロゴやテキストの掲載が必須となります（サービスのロゴデータは弊社担当営業より送付いたします）。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そのため、通常の審査とは別にサービス部門でのブランドチェックが必要となりますので、必ず入稿前に弊社担当営業を通じてクリエイティブの確認をご依頼願います。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1337131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免責事項</a:t>
            </a:r>
          </a:p>
        </p:txBody>
      </p:sp>
      <p:sp>
        <p:nvSpPr>
          <p:cNvPr id="3" name="Rectangle 46">
            <a:extLst>
              <a:ext uri="{FF2B5EF4-FFF2-40B4-BE49-F238E27FC236}">
                <a16:creationId xmlns:a16="http://schemas.microsoft.com/office/drawing/2014/main" id="{D1E4FE5C-6095-0639-3D7A-B89C7A22E9E5}"/>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250892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3" name="片側の 2 つの角を丸めた四角形 17">
            <a:extLst>
              <a:ext uri="{FF2B5EF4-FFF2-40B4-BE49-F238E27FC236}">
                <a16:creationId xmlns:a16="http://schemas.microsoft.com/office/drawing/2014/main" id="{A92815F7-C28C-65E4-CD68-80CBD84FFF2F}"/>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4" name="正方形/長方形 3">
            <a:extLst>
              <a:ext uri="{FF2B5EF4-FFF2-40B4-BE49-F238E27FC236}">
                <a16:creationId xmlns:a16="http://schemas.microsoft.com/office/drawing/2014/main" id="{2508986A-0C13-B8DF-0376-BA6C0020BF6A}"/>
              </a:ext>
            </a:extLst>
          </p:cNvPr>
          <p:cNvSpPr/>
          <p:nvPr/>
        </p:nvSpPr>
        <p:spPr>
          <a:xfrm>
            <a:off x="479424" y="1056184"/>
            <a:ext cx="11269662" cy="1902059"/>
          </a:xfrm>
          <a:prstGeom prst="rect">
            <a:avLst/>
          </a:prstGeom>
        </p:spPr>
        <p:txBody>
          <a:bodyPr wrap="square" lIns="0" tIns="0" rIns="0" bIns="0">
            <a:spAutoFit/>
          </a:bodyPr>
          <a:lstStyle/>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本商品は</a:t>
            </a:r>
            <a:r>
              <a:rPr lang="ja-JP" altLang="en-US" sz="1600" b="1" dirty="0">
                <a:solidFill>
                  <a:srgbClr val="FF0000"/>
                </a:solidFill>
                <a:latin typeface="メイリオ" panose="020B0604030504040204" pitchFamily="50" charset="-128"/>
                <a:ea typeface="メイリオ" panose="020B0604030504040204" pitchFamily="50" charset="-128"/>
              </a:rPr>
              <a:t>事前に弊社による出稿可否判断が必要</a:t>
            </a:r>
            <a:r>
              <a:rPr lang="ja-JP" altLang="en-US" sz="1600" dirty="0">
                <a:solidFill>
                  <a:srgbClr val="0D0D0D"/>
                </a:solidFill>
                <a:latin typeface="メイリオ" panose="020B0604030504040204" pitchFamily="50" charset="-128"/>
                <a:ea typeface="メイリオ" panose="020B0604030504040204" pitchFamily="50" charset="-128"/>
              </a:rPr>
              <a:t>となります。</a:t>
            </a: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本セールスシートに記載の「販売制限カテゴリー」 に基づき確認させていただき、</a:t>
            </a: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b="1" dirty="0">
                <a:solidFill>
                  <a:srgbClr val="0D0D0D"/>
                </a:solidFill>
                <a:latin typeface="メイリオ" panose="020B0604030504040204" pitchFamily="50" charset="-128"/>
                <a:ea typeface="メイリオ" panose="020B0604030504040204" pitchFamily="50" charset="-128"/>
              </a:rPr>
              <a:t>場合によっては掲載をお断りさせていただくことがございます。</a:t>
            </a:r>
            <a:endParaRPr lang="en-US" altLang="ja-JP" sz="1600" b="1" dirty="0">
              <a:solidFill>
                <a:srgbClr val="0D0D0D"/>
              </a:solidFill>
              <a:latin typeface="メイリオ" panose="020B0604030504040204" pitchFamily="50" charset="-128"/>
              <a:ea typeface="メイリオ" panose="020B0604030504040204" pitchFamily="50" charset="-128"/>
            </a:endParaRPr>
          </a:p>
          <a:p>
            <a:pPr>
              <a:lnSpc>
                <a:spcPct val="130000"/>
              </a:lnSpc>
              <a:defRPr/>
            </a:pP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また、制作スケジュールが確保できない場合も掲載をお断りさせていただくことがございます。</a:t>
            </a:r>
          </a:p>
          <a:p>
            <a:pPr>
              <a:lnSpc>
                <a:spcPct val="130000"/>
              </a:lnSpc>
              <a:defRPr/>
            </a:pPr>
            <a:endParaRPr kumimoji="0" lang="ja-JP" altLang="en-US" sz="1600" kern="0" dirty="0">
              <a:solidFill>
                <a:srgbClr val="0D0D0D"/>
              </a:solidFill>
              <a:latin typeface="Meiryo" panose="020B0604030504040204" pitchFamily="34" charset="-128"/>
              <a:ea typeface="Meiryo" panose="020B0604030504040204" pitchFamily="34" charset="-128"/>
            </a:endParaRPr>
          </a:p>
        </p:txBody>
      </p:sp>
      <p:sp>
        <p:nvSpPr>
          <p:cNvPr id="5" name="片側の 2 つの角を丸めた四角形 19">
            <a:extLst>
              <a:ext uri="{FF2B5EF4-FFF2-40B4-BE49-F238E27FC236}">
                <a16:creationId xmlns:a16="http://schemas.microsoft.com/office/drawing/2014/main" id="{E04435E1-3B51-D834-9727-7BEA0E7A7439}"/>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90C2D7A3-16A1-ADC5-5C74-DDA6146BED8B}"/>
              </a:ext>
            </a:extLst>
          </p:cNvPr>
          <p:cNvSpPr/>
          <p:nvPr/>
        </p:nvSpPr>
        <p:spPr>
          <a:xfrm>
            <a:off x="1378913" y="427355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10" name="片側の 2 つの角を丸めた四角形 22">
            <a:extLst>
              <a:ext uri="{FF2B5EF4-FFF2-40B4-BE49-F238E27FC236}">
                <a16:creationId xmlns:a16="http://schemas.microsoft.com/office/drawing/2014/main" id="{48B0C5D5-E5F2-B42F-228F-1E69DAEA5B22}"/>
              </a:ext>
            </a:extLst>
          </p:cNvPr>
          <p:cNvSpPr/>
          <p:nvPr/>
        </p:nvSpPr>
        <p:spPr>
          <a:xfrm>
            <a:off x="6240463" y="3379016"/>
            <a:ext cx="5472112"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p>
            <a:pPr algn="ctr">
              <a:defRPr/>
            </a:pPr>
            <a:endParaRPr kumimoji="0" lang="en-US" altLang="ja-JP" sz="2000" b="1" kern="0">
              <a:solidFill>
                <a:srgbClr val="FFFFFF"/>
              </a:solidFill>
              <a:latin typeface="メイリオ"/>
            </a:endParaRPr>
          </a:p>
        </p:txBody>
      </p:sp>
      <p:sp>
        <p:nvSpPr>
          <p:cNvPr id="11" name="片側の 2 つの角を丸めた四角形 23">
            <a:extLst>
              <a:ext uri="{FF2B5EF4-FFF2-40B4-BE49-F238E27FC236}">
                <a16:creationId xmlns:a16="http://schemas.microsoft.com/office/drawing/2014/main" id="{AAA09D6E-976A-FDED-C16E-B8EF8DA70CFB}"/>
              </a:ext>
            </a:extLst>
          </p:cNvPr>
          <p:cNvSpPr/>
          <p:nvPr/>
        </p:nvSpPr>
        <p:spPr>
          <a:xfrm>
            <a:off x="6240463" y="3379015"/>
            <a:ext cx="5472112"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2" name="正方形/長方形 11">
            <a:extLst>
              <a:ext uri="{FF2B5EF4-FFF2-40B4-BE49-F238E27FC236}">
                <a16:creationId xmlns:a16="http://schemas.microsoft.com/office/drawing/2014/main" id="{1C6E20E9-2FFA-DC72-8D75-00FF0BB3728D}"/>
              </a:ext>
            </a:extLst>
          </p:cNvPr>
          <p:cNvSpPr/>
          <p:nvPr/>
        </p:nvSpPr>
        <p:spPr>
          <a:xfrm>
            <a:off x="1367684" y="4844744"/>
            <a:ext cx="3600000" cy="504000"/>
          </a:xfrm>
          <a:prstGeom prst="rect">
            <a:avLst/>
          </a:prstGeom>
          <a:solidFill>
            <a:srgbClr val="FFFFFF"/>
          </a:solidFill>
          <a:ln w="31750" cap="rnd" cmpd="sng" algn="ctr">
            <a:solidFill>
              <a:srgbClr val="00003E"/>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特集・企画</a:t>
            </a:r>
          </a:p>
        </p:txBody>
      </p:sp>
      <p:sp>
        <p:nvSpPr>
          <p:cNvPr id="13" name="正方形/長方形 12">
            <a:extLst>
              <a:ext uri="{FF2B5EF4-FFF2-40B4-BE49-F238E27FC236}">
                <a16:creationId xmlns:a16="http://schemas.microsoft.com/office/drawing/2014/main" id="{6B7056C2-8E57-8130-6CAA-0E21A2FADC1A}"/>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4" name="正方形/長方形 13">
            <a:extLst>
              <a:ext uri="{FF2B5EF4-FFF2-40B4-BE49-F238E27FC236}">
                <a16:creationId xmlns:a16="http://schemas.microsoft.com/office/drawing/2014/main" id="{1C18FC77-A555-5714-B65C-80F2485095D0}"/>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6" name="正方形/長方形 15">
            <a:extLst>
              <a:ext uri="{FF2B5EF4-FFF2-40B4-BE49-F238E27FC236}">
                <a16:creationId xmlns:a16="http://schemas.microsoft.com/office/drawing/2014/main" id="{F92B98D9-AA88-6867-1F24-F8728A516B74}"/>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7" name="正方形/長方形 16">
            <a:extLst>
              <a:ext uri="{FF2B5EF4-FFF2-40B4-BE49-F238E27FC236}">
                <a16:creationId xmlns:a16="http://schemas.microsoft.com/office/drawing/2014/main" id="{46F7B1BB-680B-1D6A-5F93-A1CF6ACF5C53}"/>
              </a:ext>
            </a:extLst>
          </p:cNvPr>
          <p:cNvSpPr/>
          <p:nvPr/>
        </p:nvSpPr>
        <p:spPr>
          <a:xfrm>
            <a:off x="1367684" y="5415930"/>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
        <p:nvSpPr>
          <p:cNvPr id="19" name="正方形/長方形 18">
            <a:extLst>
              <a:ext uri="{FF2B5EF4-FFF2-40B4-BE49-F238E27FC236}">
                <a16:creationId xmlns:a16="http://schemas.microsoft.com/office/drawing/2014/main" id="{355FB09D-DD75-AB92-78C8-434B2864DB3D}"/>
              </a:ext>
            </a:extLst>
          </p:cNvPr>
          <p:cNvSpPr/>
          <p:nvPr/>
        </p:nvSpPr>
        <p:spPr>
          <a:xfrm>
            <a:off x="7176463" y="401044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Tree>
    <p:extLst>
      <p:ext uri="{BB962C8B-B14F-4D97-AF65-F5344CB8AC3E}">
        <p14:creationId xmlns:p14="http://schemas.microsoft.com/office/powerpoint/2010/main" val="3150636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8" name="正方形/長方形 7">
            <a:extLst>
              <a:ext uri="{FF2B5EF4-FFF2-40B4-BE49-F238E27FC236}">
                <a16:creationId xmlns:a16="http://schemas.microsoft.com/office/drawing/2014/main" id="{BE378099-C7F7-5169-4056-603103F94C8E}"/>
              </a:ext>
            </a:extLst>
          </p:cNvPr>
          <p:cNvSpPr/>
          <p:nvPr/>
        </p:nvSpPr>
        <p:spPr>
          <a:xfrm>
            <a:off x="479425" y="1268413"/>
            <a:ext cx="11269662" cy="621709"/>
          </a:xfrm>
          <a:prstGeom prst="rect">
            <a:avLst/>
          </a:prstGeom>
        </p:spPr>
        <p:txBody>
          <a:bodyPr wrap="square" lIns="0" tIns="0" rIns="0" bIns="0">
            <a:spAutoFit/>
          </a:bodyPr>
          <a:lstStyle/>
          <a:p>
            <a:pPr>
              <a:lnSpc>
                <a:spcPct val="130000"/>
              </a:lnSpc>
            </a:pPr>
            <a:r>
              <a:rPr lang="ja-JP" altLang="en-US" sz="1600" b="1" u="sng" dirty="0">
                <a:solidFill>
                  <a:srgbClr val="FF0000"/>
                </a:solidFill>
                <a:latin typeface="Meiryo" panose="020B0604030504040204" pitchFamily="34" charset="-128"/>
                <a:ea typeface="Meiryo" panose="020B0604030504040204" pitchFamily="34" charset="-128"/>
              </a:rPr>
              <a:t>本商品（事前提案可否必須商品</a:t>
            </a:r>
            <a:r>
              <a:rPr lang="en-US" altLang="ja-JP" sz="1600" b="1" u="sng" dirty="0">
                <a:solidFill>
                  <a:srgbClr val="FF0000"/>
                </a:solidFill>
                <a:latin typeface="Meiryo" panose="020B0604030504040204" pitchFamily="34" charset="-128"/>
                <a:ea typeface="Meiryo" panose="020B0604030504040204" pitchFamily="34" charset="-128"/>
              </a:rPr>
              <a:t>※</a:t>
            </a:r>
            <a:r>
              <a:rPr lang="ja-JP" altLang="en-US" sz="1600" b="1" u="sng" dirty="0">
                <a:solidFill>
                  <a:srgbClr val="FF0000"/>
                </a:solidFill>
                <a:latin typeface="Meiryo" panose="020B0604030504040204" pitchFamily="34" charset="-128"/>
                <a:ea typeface="Meiryo" panose="020B0604030504040204" pitchFamily="34" charset="-128"/>
              </a:rPr>
              <a:t>）</a:t>
            </a:r>
            <a:r>
              <a:rPr lang="ja-JP" altLang="en-US" sz="1600" dirty="0">
                <a:solidFill>
                  <a:srgbClr val="0D0D0D"/>
                </a:solidFill>
                <a:latin typeface="Meiryo" panose="020B0604030504040204" pitchFamily="34" charset="-128"/>
                <a:ea typeface="Meiryo" panose="020B0604030504040204" pitchFamily="34" charset="-128"/>
              </a:rPr>
              <a:t>への掲載をご希望の場合は、弊社担当営業または</a:t>
            </a:r>
            <a:endParaRPr lang="en-US" altLang="ja-JP" sz="1600" dirty="0">
              <a:solidFill>
                <a:srgbClr val="0D0D0D"/>
              </a:solidFill>
              <a:latin typeface="Meiryo" panose="020B0604030504040204" pitchFamily="34" charset="-128"/>
              <a:ea typeface="Meiryo" panose="020B0604030504040204" pitchFamily="34" charset="-128"/>
            </a:endParaRPr>
          </a:p>
          <a:p>
            <a:pPr>
              <a:lnSpc>
                <a:spcPct val="130000"/>
              </a:lnSpc>
            </a:pPr>
            <a:r>
              <a:rPr lang="en-US" altLang="ja-JP" sz="1600" dirty="0">
                <a:solidFill>
                  <a:srgbClr val="0D0D0D"/>
                </a:solidFill>
                <a:latin typeface="Meiryo" panose="020B0604030504040204" pitchFamily="34" charset="-128"/>
                <a:ea typeface="Meiryo" panose="020B0604030504040204" pitchFamily="34" charset="-128"/>
              </a:rPr>
              <a:t>Yahoo!</a:t>
            </a:r>
            <a:r>
              <a:rPr lang="ja-JP" altLang="en-US" sz="1600" dirty="0">
                <a:solidFill>
                  <a:srgbClr val="0D0D0D"/>
                </a:solidFill>
                <a:latin typeface="Meiryo" panose="020B0604030504040204" pitchFamily="34" charset="-128"/>
                <a:ea typeface="Meiryo" panose="020B0604030504040204" pitchFamily="34" charset="-128"/>
              </a:rPr>
              <a:t>広告パートナーサポート宛に以下の項目をご連絡ください。回答まで最大5営業日いただきます。</a:t>
            </a:r>
            <a:endParaRPr lang="en-US" altLang="ja-JP" sz="1600" dirty="0">
              <a:solidFill>
                <a:srgbClr val="0D0D0D"/>
              </a:solidFill>
              <a:latin typeface="Meiryo" panose="020B0604030504040204" pitchFamily="34" charset="-128"/>
              <a:ea typeface="Meiryo" panose="020B0604030504040204" pitchFamily="34" charset="-128"/>
            </a:endParaRPr>
          </a:p>
        </p:txBody>
      </p:sp>
      <p:sp>
        <p:nvSpPr>
          <p:cNvPr id="15" name="角丸四角形 7">
            <a:extLst>
              <a:ext uri="{FF2B5EF4-FFF2-40B4-BE49-F238E27FC236}">
                <a16:creationId xmlns:a16="http://schemas.microsoft.com/office/drawing/2014/main" id="{B3EA4D1D-3D6E-3A4F-F033-AA41C8F87773}"/>
              </a:ext>
            </a:extLst>
          </p:cNvPr>
          <p:cNvSpPr/>
          <p:nvPr/>
        </p:nvSpPr>
        <p:spPr>
          <a:xfrm>
            <a:off x="479425" y="23564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18" name="表 5">
            <a:extLst>
              <a:ext uri="{FF2B5EF4-FFF2-40B4-BE49-F238E27FC236}">
                <a16:creationId xmlns:a16="http://schemas.microsoft.com/office/drawing/2014/main" id="{CE8D5A47-FE39-DD7A-A88D-DEEC840270D7}"/>
              </a:ext>
            </a:extLst>
          </p:cNvPr>
          <p:cNvGraphicFramePr>
            <a:graphicFrameLocks noGrp="1"/>
          </p:cNvGraphicFramePr>
          <p:nvPr>
            <p:extLst>
              <p:ext uri="{D42A27DB-BD31-4B8C-83A1-F6EECF244321}">
                <p14:modId xmlns:p14="http://schemas.microsoft.com/office/powerpoint/2010/main" val="2643539183"/>
              </p:ext>
            </p:extLst>
          </p:nvPr>
        </p:nvGraphicFramePr>
        <p:xfrm>
          <a:off x="479425" y="2896535"/>
          <a:ext cx="11233150" cy="343688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710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200" kern="1200" dirty="0">
                          <a:solidFill>
                            <a:srgbClr val="0D0D0D"/>
                          </a:solidFill>
                          <a:latin typeface="Meiryo" panose="020B0604030504040204" pitchFamily="34" charset="-128"/>
                          <a:ea typeface="Meiryo" panose="020B0604030504040204" pitchFamily="34" charset="-128"/>
                          <a:cs typeface="+mn-cs"/>
                        </a:rPr>
                        <a:t>スポーツナビ　タイアップ</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371024">
                <a:tc>
                  <a:txBody>
                    <a:body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endParaRPr kumimoji="1" lang="ja-JP" altLang="en-US" sz="1200" kern="1200" dirty="0">
                        <a:solidFill>
                          <a:srgbClr val="0D0D0D"/>
                        </a:solidFill>
                        <a:latin typeface="Meiryo" panose="020B0604030504040204" pitchFamily="34" charset="-128"/>
                        <a:ea typeface="Meiryo" panose="020B0604030504040204" pitchFamily="34" charset="-128"/>
                        <a:cs typeface="+mn-cs"/>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84462"/>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29829377"/>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参考</a:t>
                      </a:r>
                      <a:r>
                        <a:rPr kumimoji="1" lang="en-US" altLang="ja-JP" sz="1200" b="0" i="0" dirty="0">
                          <a:solidFill>
                            <a:schemeClr val="bg1"/>
                          </a:solidFill>
                          <a:latin typeface="Meiryo" panose="020B0604030504040204" pitchFamily="34" charset="-128"/>
                          <a:ea typeface="Meiryo" panose="020B0604030504040204" pitchFamily="34" charset="-128"/>
                        </a:rPr>
                        <a:t>URL</a:t>
                      </a:r>
                      <a:r>
                        <a:rPr kumimoji="1" lang="ja-JP" altLang="en-US" sz="1200" b="0" i="0" dirty="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タイアップ実施の目的・</a:t>
                      </a:r>
                      <a:r>
                        <a:rPr kumimoji="1" lang="en-US" altLang="ja-JP" sz="1200" b="0" i="0" dirty="0">
                          <a:solidFill>
                            <a:schemeClr val="bg1"/>
                          </a:solidFill>
                          <a:latin typeface="Meiryo" panose="020B0604030504040204" pitchFamily="34" charset="-128"/>
                          <a:ea typeface="Meiryo" panose="020B0604030504040204" pitchFamily="34" charset="-128"/>
                        </a:rPr>
                        <a:t>KPI</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3587183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a:xfrm>
            <a:off x="1848387" y="3367922"/>
            <a:ext cx="9411283" cy="360040"/>
          </a:xfrm>
        </p:spPr>
        <p:txBody>
          <a:bodyPr>
            <a:normAutofit/>
          </a:bodyPr>
          <a:lstStyle/>
          <a:p>
            <a:pPr marL="0" indent="0">
              <a:buNone/>
            </a:pPr>
            <a:r>
              <a:rPr kumimoji="1" lang="ja-JP" altLang="en-US" dirty="0"/>
              <a:t>実施フロー</a:t>
            </a:r>
          </a:p>
        </p:txBody>
      </p:sp>
      <p:sp>
        <p:nvSpPr>
          <p:cNvPr id="7" name="テキスト プレースホルダー 2">
            <a:extLst>
              <a:ext uri="{FF2B5EF4-FFF2-40B4-BE49-F238E27FC236}">
                <a16:creationId xmlns:a16="http://schemas.microsoft.com/office/drawing/2014/main" id="{A7EABA74-1977-A38F-3B4E-D9B8222F7BB2}"/>
              </a:ext>
            </a:extLst>
          </p:cNvPr>
          <p:cNvSpPr txBox="1">
            <a:spLocks/>
          </p:cNvSpPr>
          <p:nvPr/>
        </p:nvSpPr>
        <p:spPr>
          <a:xfrm>
            <a:off x="1848387" y="422767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a:p>
            <a:pPr marL="0" indent="0">
              <a:buFont typeface="Arial" panose="020B0604020202020204" pitchFamily="34" charset="0"/>
              <a:buNone/>
            </a:pPr>
            <a:endParaRPr lang="ja-JP" altLang="en-US" dirty="0"/>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誘導広告上の表記ガイドライン</a:t>
            </a:r>
          </a:p>
        </p:txBody>
      </p:sp>
      <p:sp>
        <p:nvSpPr>
          <p:cNvPr id="33" name="角丸四角形 19">
            <a:extLst>
              <a:ext uri="{FF2B5EF4-FFF2-40B4-BE49-F238E27FC236}">
                <a16:creationId xmlns:a16="http://schemas.microsoft.com/office/drawing/2014/main" id="{0F8407CB-111A-511A-2DF2-8A1DAD60683B}"/>
              </a:ext>
            </a:extLst>
          </p:cNvPr>
          <p:cNvSpPr/>
          <p:nvPr/>
        </p:nvSpPr>
        <p:spPr>
          <a:xfrm>
            <a:off x="479425" y="1312040"/>
            <a:ext cx="11233150" cy="508876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ndParaRPr>
          </a:p>
        </p:txBody>
      </p:sp>
      <p:sp>
        <p:nvSpPr>
          <p:cNvPr id="38" name="テキスト ボックス 37">
            <a:extLst>
              <a:ext uri="{FF2B5EF4-FFF2-40B4-BE49-F238E27FC236}">
                <a16:creationId xmlns:a16="http://schemas.microsoft.com/office/drawing/2014/main" id="{9ADD250E-9558-54D8-5EB9-7C26ED4B6E20}"/>
              </a:ext>
            </a:extLst>
          </p:cNvPr>
          <p:cNvSpPr txBox="1"/>
          <p:nvPr/>
        </p:nvSpPr>
        <p:spPr>
          <a:xfrm>
            <a:off x="8526740" y="2037793"/>
            <a:ext cx="2431797" cy="276999"/>
          </a:xfrm>
          <a:prstGeom prst="rect">
            <a:avLst/>
          </a:prstGeom>
          <a:noFill/>
        </p:spPr>
        <p:txBody>
          <a:bodyPr wrap="square" rtlCol="0">
            <a:spAutoFit/>
          </a:bodyPr>
          <a:lstStyle/>
          <a:p>
            <a:r>
              <a:rPr lang="ja-JP" altLang="en-US" sz="1200" dirty="0">
                <a:solidFill>
                  <a:srgbClr val="000000"/>
                </a:solidFill>
                <a:latin typeface="Meiryo" panose="020B0604030504040204" pitchFamily="34" charset="-128"/>
              </a:rPr>
              <a:t>▼</a:t>
            </a:r>
            <a:r>
              <a:rPr lang="ja-JP" altLang="en-US" sz="900" dirty="0">
                <a:solidFill>
                  <a:srgbClr val="000000"/>
                </a:solidFill>
                <a:latin typeface="Meiryo" panose="020B0604030504040204" pitchFamily="34" charset="-128"/>
              </a:rPr>
              <a:t>誘導広告　クリエイティブイメージ</a:t>
            </a:r>
          </a:p>
        </p:txBody>
      </p:sp>
      <p:sp>
        <p:nvSpPr>
          <p:cNvPr id="40" name="角丸四角形 26">
            <a:extLst>
              <a:ext uri="{FF2B5EF4-FFF2-40B4-BE49-F238E27FC236}">
                <a16:creationId xmlns:a16="http://schemas.microsoft.com/office/drawing/2014/main" id="{8DFA4DE3-3852-2A3D-EC22-4543ABC8EC2E}"/>
              </a:ext>
            </a:extLst>
          </p:cNvPr>
          <p:cNvSpPr/>
          <p:nvPr/>
        </p:nvSpPr>
        <p:spPr>
          <a:xfrm>
            <a:off x="4284167" y="103740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rPr>
              <a:t>標準（推奨）表記</a:t>
            </a:r>
          </a:p>
        </p:txBody>
      </p:sp>
      <p:sp>
        <p:nvSpPr>
          <p:cNvPr id="5" name="Rectangle 46">
            <a:extLst>
              <a:ext uri="{FF2B5EF4-FFF2-40B4-BE49-F238E27FC236}">
                <a16:creationId xmlns:a16="http://schemas.microsoft.com/office/drawing/2014/main" id="{30286CA7-A0FB-E934-0B02-7932B906A007}"/>
              </a:ext>
            </a:extLst>
          </p:cNvPr>
          <p:cNvSpPr>
            <a:spLocks noChangeArrowheads="1"/>
          </p:cNvSpPr>
          <p:nvPr/>
        </p:nvSpPr>
        <p:spPr bwMode="auto">
          <a:xfrm>
            <a:off x="479426" y="1688095"/>
            <a:ext cx="7428408" cy="440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0D0D0D"/>
                </a:solidFill>
                <a:latin typeface="メイリオ"/>
                <a:ea typeface="メイリオ"/>
              </a:rPr>
              <a:t>■ 画像タイプ</a:t>
            </a:r>
            <a:endParaRPr lang="en-US" altLang="ja-JP" sz="16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 sz="1200" kern="0" dirty="0">
                <a:solidFill>
                  <a:srgbClr val="0D0D0D"/>
                </a:solidFill>
                <a:latin typeface="メイリオ"/>
                <a:ea typeface="メイリオ"/>
              </a:rPr>
              <a:t>「</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サービスロゴ」＋「広告・広告主体者表記」を必ずセットで掲載。</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上記</a:t>
            </a:r>
            <a:r>
              <a:rPr lang="en-US" altLang="ja-JP" sz="1200" kern="0" dirty="0">
                <a:solidFill>
                  <a:srgbClr val="0D0D0D"/>
                </a:solidFill>
                <a:latin typeface="メイリオ"/>
                <a:ea typeface="メイリオ"/>
              </a:rPr>
              <a:t>2</a:t>
            </a:r>
            <a:r>
              <a:rPr lang="ja-JP" altLang="en-US" sz="1200" kern="0" dirty="0">
                <a:solidFill>
                  <a:srgbClr val="0D0D0D"/>
                </a:solidFill>
                <a:latin typeface="メイリオ"/>
                <a:ea typeface="メイリオ"/>
              </a:rPr>
              <a:t>要素は最大限離す必要があるため、以下のいずれかの通り対角線上に配置。</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①</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サービスロゴ：左上、広告・広告主体者表記：右下</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②</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サービスロゴ：右上、広告・広告主体者表記：左下</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サービスロゴは、視認性を確保できるサイズで掲載。</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その他、使用にあたっては別紙「</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lang="ja-JP" altLang="en-US" sz="1200" kern="0" dirty="0">
                <a:solidFill>
                  <a:srgbClr val="0D0D0D"/>
                </a:solidFill>
                <a:latin typeface="メイリオ"/>
                <a:ea typeface="メイリオ"/>
              </a:rPr>
              <a:t>」 を遵守。</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サービスロゴ」は弊社担当営業より送付。</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広告・広告主体者表記は、以下いずれかの表記、形式で掲載。 </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①提供：クライアント名（テキスト </a:t>
            </a:r>
            <a:r>
              <a:rPr lang="en" altLang="ja-JP" sz="1200" kern="0" dirty="0">
                <a:solidFill>
                  <a:srgbClr val="0D0D0D"/>
                </a:solidFill>
                <a:latin typeface="メイリオ"/>
                <a:ea typeface="メイリオ"/>
              </a:rPr>
              <a:t>or </a:t>
            </a:r>
            <a:r>
              <a:rPr lang="ja-JP" altLang="en-US" sz="1200" kern="0" dirty="0">
                <a:solidFill>
                  <a:srgbClr val="0D0D0D"/>
                </a:solidFill>
                <a:latin typeface="メイリオ"/>
                <a:ea typeface="メイリオ"/>
              </a:rPr>
              <a:t>ロゴ）</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②</a:t>
            </a:r>
            <a:r>
              <a:rPr lang="en" altLang="ja-JP" sz="1200" kern="0" dirty="0">
                <a:solidFill>
                  <a:srgbClr val="0D0D0D"/>
                </a:solidFill>
                <a:latin typeface="メイリオ"/>
                <a:ea typeface="メイリオ"/>
              </a:rPr>
              <a:t>Sponsored by </a:t>
            </a:r>
            <a:r>
              <a:rPr lang="ja-JP" altLang="en-US" sz="1200" kern="0" dirty="0">
                <a:solidFill>
                  <a:srgbClr val="0D0D0D"/>
                </a:solidFill>
                <a:latin typeface="メイリオ"/>
                <a:ea typeface="メイリオ"/>
              </a:rPr>
              <a:t>クライアント名（テキスト </a:t>
            </a:r>
            <a:r>
              <a:rPr lang="en" altLang="ja-JP" sz="1200" kern="0" dirty="0">
                <a:solidFill>
                  <a:srgbClr val="0D0D0D"/>
                </a:solidFill>
                <a:latin typeface="メイリオ"/>
                <a:ea typeface="メイリオ"/>
              </a:rPr>
              <a:t>or </a:t>
            </a:r>
            <a:r>
              <a:rPr lang="ja-JP" altLang="en-US" sz="1200" kern="0" dirty="0">
                <a:solidFill>
                  <a:srgbClr val="0D0D0D"/>
                </a:solidFill>
                <a:latin typeface="メイリオ"/>
                <a:ea typeface="メイリオ"/>
              </a:rPr>
              <a:t>ロゴ）</a:t>
            </a:r>
            <a:br>
              <a:rPr lang="en-US" altLang="ja-JP" sz="12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広告・広告主体者表記は、</a:t>
            </a:r>
            <a:r>
              <a:rPr lang="en" altLang="ja-JP" sz="1000" kern="0" dirty="0">
                <a:solidFill>
                  <a:srgbClr val="0D0D0D"/>
                </a:solidFill>
                <a:latin typeface="メイリオ"/>
                <a:ea typeface="メイリオ"/>
              </a:rPr>
              <a:t>Yahoo!</a:t>
            </a:r>
            <a:r>
              <a:rPr lang="ja-JP" altLang="en-US" sz="1000" kern="0" dirty="0">
                <a:solidFill>
                  <a:srgbClr val="0D0D0D"/>
                </a:solidFill>
                <a:latin typeface="メイリオ"/>
                <a:ea typeface="メイリオ"/>
              </a:rPr>
              <a:t>サービスロゴの</a:t>
            </a:r>
            <a:r>
              <a:rPr lang="en-US" altLang="ja-JP" sz="1000" kern="0" dirty="0">
                <a:solidFill>
                  <a:srgbClr val="0D0D0D"/>
                </a:solidFill>
                <a:latin typeface="メイリオ"/>
                <a:ea typeface="メイリオ"/>
              </a:rPr>
              <a:t>60%</a:t>
            </a:r>
            <a:r>
              <a:rPr lang="ja-JP" altLang="en-US" sz="1000" kern="0" dirty="0">
                <a:solidFill>
                  <a:srgbClr val="0D0D0D"/>
                </a:solidFill>
                <a:latin typeface="メイリオ"/>
                <a:ea typeface="メイリオ"/>
              </a:rPr>
              <a:t>～</a:t>
            </a:r>
            <a:r>
              <a:rPr lang="en-US" altLang="ja-JP" sz="1000" kern="0" dirty="0">
                <a:solidFill>
                  <a:srgbClr val="0D0D0D"/>
                </a:solidFill>
                <a:latin typeface="メイリオ"/>
                <a:ea typeface="メイリオ"/>
              </a:rPr>
              <a:t>100%</a:t>
            </a:r>
            <a:r>
              <a:rPr lang="ja-JP" altLang="en-US" sz="1000" kern="0" dirty="0">
                <a:solidFill>
                  <a:srgbClr val="0D0D0D"/>
                </a:solidFill>
                <a:latin typeface="メイリオ"/>
                <a:ea typeface="メイリオ"/>
              </a:rPr>
              <a:t>サイズを目安とする。</a:t>
            </a:r>
            <a:br>
              <a:rPr lang="en-US" altLang="ja-JP" sz="10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ロゴの場合、「提供」「</a:t>
            </a:r>
            <a:r>
              <a:rPr lang="en" altLang="ja-JP" sz="1000" kern="0" dirty="0">
                <a:solidFill>
                  <a:srgbClr val="0D0D0D"/>
                </a:solidFill>
                <a:latin typeface="メイリオ"/>
                <a:ea typeface="メイリオ"/>
              </a:rPr>
              <a:t>Sponsored by</a:t>
            </a:r>
            <a:r>
              <a:rPr lang="ja-JP" altLang="en" sz="1000" kern="0" dirty="0">
                <a:solidFill>
                  <a:srgbClr val="0D0D0D"/>
                </a:solidFill>
                <a:latin typeface="メイリオ"/>
                <a:ea typeface="メイリオ"/>
              </a:rPr>
              <a:t>」</a:t>
            </a:r>
            <a:r>
              <a:rPr lang="ja-JP" altLang="en-US" sz="1000" kern="0" dirty="0">
                <a:solidFill>
                  <a:srgbClr val="0D0D0D"/>
                </a:solidFill>
                <a:latin typeface="メイリオ"/>
                <a:ea typeface="メイリオ"/>
              </a:rPr>
              <a:t>の広告表記は非表示でも可。</a:t>
            </a:r>
            <a:br>
              <a:rPr lang="en-US" altLang="ja-JP" sz="10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広告に適用される「広告掲載基準」において「主体者の明示」が規定されています。</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（参照）</a:t>
            </a:r>
            <a:r>
              <a:rPr lang="en" altLang="ja-JP" sz="1000" kern="0" dirty="0">
                <a:solidFill>
                  <a:srgbClr val="0D0D0D"/>
                </a:solidFill>
                <a:latin typeface="メイリオ"/>
                <a:ea typeface="メイリオ"/>
              </a:rPr>
              <a:t>Yahoo!</a:t>
            </a:r>
            <a:r>
              <a:rPr lang="ja-JP" altLang="en-US" sz="1000" kern="0" dirty="0">
                <a:solidFill>
                  <a:srgbClr val="0D0D0D"/>
                </a:solidFill>
                <a:latin typeface="メイリオ"/>
                <a:ea typeface="メイリオ"/>
              </a:rPr>
              <a:t>広告ヘルプページ：</a:t>
            </a:r>
            <a:r>
              <a:rPr lang="en-US" altLang="ja-JP" sz="1000" kern="0" dirty="0">
                <a:solidFill>
                  <a:srgbClr val="0D0D0D"/>
                </a:solidFill>
                <a:latin typeface="メイリオ"/>
                <a:ea typeface="メイリオ"/>
              </a:rPr>
              <a:t>https://ads-help.yahoo-net.jp/s/article/H000044855?language=ja</a:t>
            </a:r>
            <a:br>
              <a:rPr lang="en"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a:t>
            </a:r>
            <a:r>
              <a:rPr lang="en" altLang="ja-JP" sz="1000" kern="0" dirty="0">
                <a:solidFill>
                  <a:srgbClr val="0D0D0D"/>
                </a:solidFill>
                <a:latin typeface="メイリオ"/>
                <a:ea typeface="メイリオ"/>
              </a:rPr>
              <a:t>1.</a:t>
            </a:r>
            <a:r>
              <a:rPr lang="ja-JP" altLang="en-US" sz="1000" kern="0" dirty="0">
                <a:solidFill>
                  <a:srgbClr val="0D0D0D"/>
                </a:solidFill>
                <a:latin typeface="メイリオ"/>
                <a:ea typeface="メイリオ"/>
              </a:rPr>
              <a:t>会社名、ブランド名、商品名、サービス名のいずれかのロゴマークの表記商品写真などでの代替はできません。</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また、商標登録されていないものを使用する場合は、必ず会社名も明記してください。</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a:t>
            </a:r>
            <a:r>
              <a:rPr lang="en-US" altLang="ja-JP" sz="1000" kern="0" dirty="0">
                <a:solidFill>
                  <a:srgbClr val="0D0D0D"/>
                </a:solidFill>
                <a:latin typeface="メイリオ"/>
                <a:ea typeface="メイリオ"/>
              </a:rPr>
              <a:t>2.</a:t>
            </a:r>
            <a:r>
              <a:rPr lang="ja-JP" altLang="en-US" sz="1000" kern="0" dirty="0">
                <a:solidFill>
                  <a:srgbClr val="0D0D0D"/>
                </a:solidFill>
                <a:latin typeface="メイリオ"/>
                <a:ea typeface="メイリオ"/>
              </a:rPr>
              <a:t>「提供：○○」などの表記</a:t>
            </a:r>
            <a:endParaRPr lang="en-US" altLang="ja-JP" sz="1000" kern="0" dirty="0">
              <a:solidFill>
                <a:srgbClr val="0D0D0D"/>
              </a:solidFill>
              <a:latin typeface="メイリオ"/>
              <a:ea typeface="メイリオ"/>
            </a:endParaRPr>
          </a:p>
        </p:txBody>
      </p:sp>
      <p:grpSp>
        <p:nvGrpSpPr>
          <p:cNvPr id="6" name="グループ化 5">
            <a:extLst>
              <a:ext uri="{FF2B5EF4-FFF2-40B4-BE49-F238E27FC236}">
                <a16:creationId xmlns:a16="http://schemas.microsoft.com/office/drawing/2014/main" id="{0D40F7F8-41C2-BD22-7009-870EC9B7705D}"/>
              </a:ext>
            </a:extLst>
          </p:cNvPr>
          <p:cNvGrpSpPr/>
          <p:nvPr/>
        </p:nvGrpSpPr>
        <p:grpSpPr>
          <a:xfrm>
            <a:off x="8632070" y="2298546"/>
            <a:ext cx="2703486" cy="2703486"/>
            <a:chOff x="9264352" y="1052736"/>
            <a:chExt cx="2227565" cy="2227565"/>
          </a:xfrm>
        </p:grpSpPr>
        <p:sp>
          <p:nvSpPr>
            <p:cNvPr id="8" name="正方形/長方形 7">
              <a:extLst>
                <a:ext uri="{FF2B5EF4-FFF2-40B4-BE49-F238E27FC236}">
                  <a16:creationId xmlns:a16="http://schemas.microsoft.com/office/drawing/2014/main" id="{D8CE61B7-C183-C73D-1E52-85D261335325}"/>
                </a:ext>
              </a:extLst>
            </p:cNvPr>
            <p:cNvSpPr/>
            <p:nvPr/>
          </p:nvSpPr>
          <p:spPr>
            <a:xfrm>
              <a:off x="9264352" y="1052736"/>
              <a:ext cx="2227565" cy="2227565"/>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0" name="角丸四角形 18">
              <a:extLst>
                <a:ext uri="{FF2B5EF4-FFF2-40B4-BE49-F238E27FC236}">
                  <a16:creationId xmlns:a16="http://schemas.microsoft.com/office/drawing/2014/main" id="{B6BC74D3-FD49-F37C-6BCB-41A07D9F2A8F}"/>
                </a:ext>
              </a:extLst>
            </p:cNvPr>
            <p:cNvSpPr/>
            <p:nvPr/>
          </p:nvSpPr>
          <p:spPr>
            <a:xfrm>
              <a:off x="10680779" y="2928670"/>
              <a:ext cx="720080" cy="293117"/>
            </a:xfrm>
            <a:prstGeom prst="roundRect">
              <a:avLst/>
            </a:prstGeom>
            <a:solidFill>
              <a:srgbClr val="999999"/>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1" name="フッター プレースホルダー 3">
              <a:extLst>
                <a:ext uri="{FF2B5EF4-FFF2-40B4-BE49-F238E27FC236}">
                  <a16:creationId xmlns:a16="http://schemas.microsoft.com/office/drawing/2014/main" id="{5AD92161-6FF3-457C-4E7E-C14CD6F9114B}"/>
                </a:ext>
              </a:extLst>
            </p:cNvPr>
            <p:cNvSpPr txBox="1">
              <a:spLocks/>
            </p:cNvSpPr>
            <p:nvPr/>
          </p:nvSpPr>
          <p:spPr>
            <a:xfrm>
              <a:off x="10626680" y="2913812"/>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クライアント</a:t>
              </a:r>
              <a:endParaRPr kumimoji="1" lang="en-US" altLang="ja-JP" sz="8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ロゴ</a:t>
              </a:r>
            </a:p>
          </p:txBody>
        </p:sp>
      </p:grpSp>
      <p:pic>
        <p:nvPicPr>
          <p:cNvPr id="12" name="図 11">
            <a:extLst>
              <a:ext uri="{FF2B5EF4-FFF2-40B4-BE49-F238E27FC236}">
                <a16:creationId xmlns:a16="http://schemas.microsoft.com/office/drawing/2014/main" id="{CAAFE1AB-009F-AE03-BFED-74AA7C7321BD}"/>
              </a:ext>
            </a:extLst>
          </p:cNvPr>
          <p:cNvPicPr>
            <a:picLocks noChangeAspect="1"/>
          </p:cNvPicPr>
          <p:nvPr/>
        </p:nvPicPr>
        <p:blipFill>
          <a:blip r:embed="rId5"/>
          <a:stretch>
            <a:fillRect/>
          </a:stretch>
        </p:blipFill>
        <p:spPr>
          <a:xfrm>
            <a:off x="9223757" y="1462118"/>
            <a:ext cx="1013062" cy="262557"/>
          </a:xfrm>
          <a:prstGeom prst="rect">
            <a:avLst/>
          </a:prstGeom>
        </p:spPr>
      </p:pic>
    </p:spTree>
    <p:extLst>
      <p:ext uri="{BB962C8B-B14F-4D97-AF65-F5344CB8AC3E}">
        <p14:creationId xmlns:p14="http://schemas.microsoft.com/office/powerpoint/2010/main" val="3222586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rgbClr val="0D0D0D"/>
                </a:solidFill>
                <a:latin typeface="Meiryo" panose="020B0604030504040204" pitchFamily="34" charset="-128"/>
                <a:ea typeface="Meiryo" panose="020B0604030504040204" pitchFamily="34" charset="-128"/>
              </a:rPr>
              <a:t>Yahoo!</a:t>
            </a:r>
            <a:r>
              <a:rPr lang="ja-JP" altLang="en-US" sz="1200" b="0" i="0" dirty="0">
                <a:solidFill>
                  <a:srgbClr val="0D0D0D"/>
                </a:solidFill>
                <a:latin typeface="Meiryo" panose="020B0604030504040204" pitchFamily="34" charset="-128"/>
                <a:ea typeface="Meiryo" panose="020B0604030504040204" pitchFamily="34" charset="-128"/>
              </a:rPr>
              <a:t>広告</a:t>
            </a:r>
            <a:r>
              <a:rPr lang="en-US" altLang="ja-JP" sz="1200" b="0" i="0" dirty="0">
                <a:solidFill>
                  <a:srgbClr val="0D0D0D"/>
                </a:solidFill>
                <a:latin typeface="Meiryo" panose="020B0604030504040204" pitchFamily="34" charset="-128"/>
                <a:ea typeface="Meiryo" panose="020B0604030504040204" pitchFamily="34" charset="-128"/>
              </a:rPr>
              <a:t> </a:t>
            </a:r>
            <a:r>
              <a:rPr lang="ja-JP" altLang="en-US" sz="1200" b="0" i="0" dirty="0">
                <a:solidFill>
                  <a:srgbClr val="0D0D0D"/>
                </a:solidFill>
                <a:latin typeface="Meiryo" panose="020B0604030504040204" pitchFamily="34" charset="-128"/>
                <a:ea typeface="Meiryo" panose="020B0604030504040204" pitchFamily="34" charset="-128"/>
              </a:rPr>
              <a:t>ウェブサイト</a:t>
            </a:r>
            <a:br>
              <a:rPr lang="en-US" altLang="ja-JP" sz="1200" dirty="0">
                <a:solidFill>
                  <a:srgbClr val="0D0D0D"/>
                </a:solidFill>
                <a:latin typeface="Meiryo" panose="020B0604030504040204" pitchFamily="34" charset="-128"/>
                <a:ea typeface="Meiryo" panose="020B0604030504040204" pitchFamily="34" charset="-128"/>
              </a:rPr>
            </a:br>
            <a:r>
              <a:rPr lang="en-US" altLang="ja-JP" sz="1200" b="0" i="0" dirty="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en-US" altLang="ja-JP" dirty="0">
                <a:solidFill>
                  <a:srgbClr val="00003E"/>
                </a:solidFill>
                <a:latin typeface="Meiryo" panose="020B0604030504040204" pitchFamily="34" charset="-128"/>
                <a:ea typeface="Meiryo" panose="020B0604030504040204" pitchFamily="34" charset="-128"/>
              </a:rPr>
              <a:t>2025</a:t>
            </a:r>
            <a:r>
              <a:rPr kumimoji="1" lang="ja-JP" altLang="en-US">
                <a:solidFill>
                  <a:srgbClr val="00003E"/>
                </a:solidFill>
                <a:latin typeface="Meiryo" panose="020B0604030504040204" pitchFamily="34" charset="-128"/>
                <a:ea typeface="Meiryo" panose="020B0604030504040204" pitchFamily="34" charset="-128"/>
              </a:rPr>
              <a:t>年</a:t>
            </a:r>
            <a:r>
              <a:rPr lang="en-US" altLang="ja-JP" dirty="0">
                <a:solidFill>
                  <a:srgbClr val="00003E"/>
                </a:solidFill>
              </a:rPr>
              <a:t>10</a:t>
            </a:r>
            <a:r>
              <a:rPr kumimoji="1" lang="ja-JP" altLang="en-US">
                <a:solidFill>
                  <a:srgbClr val="00003E"/>
                </a:solidFill>
                <a:latin typeface="Meiryo" panose="020B0604030504040204" pitchFamily="34" charset="-128"/>
                <a:ea typeface="Meiryo" panose="020B0604030504040204" pitchFamily="34" charset="-128"/>
              </a:rPr>
              <a:t>月</a:t>
            </a:r>
            <a:r>
              <a:rPr kumimoji="1" lang="en-US" altLang="ja-JP" dirty="0">
                <a:solidFill>
                  <a:srgbClr val="00003E"/>
                </a:solidFill>
                <a:latin typeface="Meiryo" panose="020B0604030504040204" pitchFamily="34" charset="-128"/>
                <a:ea typeface="Meiryo" panose="020B0604030504040204" pitchFamily="34" charset="-128"/>
              </a:rPr>
              <a:t>~2026</a:t>
            </a:r>
            <a:r>
              <a:rPr kumimoji="1" lang="ja-JP" altLang="en-US">
                <a:solidFill>
                  <a:srgbClr val="00003E"/>
                </a:solidFill>
                <a:latin typeface="Meiryo" panose="020B0604030504040204" pitchFamily="34" charset="-128"/>
                <a:ea typeface="Meiryo" panose="020B0604030504040204" pitchFamily="34" charset="-128"/>
              </a:rPr>
              <a:t>年</a:t>
            </a:r>
            <a:r>
              <a:rPr lang="en-US" altLang="ja-JP" dirty="0">
                <a:solidFill>
                  <a:srgbClr val="00003E"/>
                </a:solidFill>
              </a:rPr>
              <a:t>3</a:t>
            </a:r>
            <a:r>
              <a:rPr kumimoji="1" lang="ja-JP" altLang="en-US">
                <a:solidFill>
                  <a:srgbClr val="00003E"/>
                </a:solidFill>
                <a:latin typeface="Meiryo" panose="020B0604030504040204" pitchFamily="34" charset="-128"/>
                <a:ea typeface="Meiryo" panose="020B0604030504040204" pitchFamily="34" charset="-128"/>
              </a:rPr>
              <a:t>月</a:t>
            </a:r>
            <a:r>
              <a:rPr kumimoji="1" lang="ja-JP" altLang="en-US" dirty="0">
                <a:solidFill>
                  <a:srgbClr val="00003E"/>
                </a:solidFill>
                <a:latin typeface="Meiryo" panose="020B0604030504040204" pitchFamily="34" charset="-128"/>
                <a:ea typeface="Meiryo" panose="020B0604030504040204" pitchFamily="34" charset="-128"/>
              </a:rPr>
              <a:t>商品 変更点</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16" name="テキスト ボックス 15">
            <a:extLst>
              <a:ext uri="{FF2B5EF4-FFF2-40B4-BE49-F238E27FC236}">
                <a16:creationId xmlns:a16="http://schemas.microsoft.com/office/drawing/2014/main" id="{BF8C340D-802E-4909-FE94-F188C7EEEB33}"/>
              </a:ext>
            </a:extLst>
          </p:cNvPr>
          <p:cNvSpPr txBox="1"/>
          <p:nvPr/>
        </p:nvSpPr>
        <p:spPr>
          <a:xfrm>
            <a:off x="7025722" y="371768"/>
            <a:ext cx="2106346" cy="152349"/>
          </a:xfrm>
          <a:prstGeom prst="rect">
            <a:avLst/>
          </a:prstGeom>
          <a:noFill/>
        </p:spPr>
        <p:txBody>
          <a:bodyPr wrap="non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4</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月</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年</a:t>
            </a:r>
            <a:r>
              <a:rPr lang="en-US" altLang="ja-JP" sz="900" dirty="0">
                <a:solidFill>
                  <a:srgbClr val="0D0D0D"/>
                </a:solidFill>
                <a:latin typeface="Meiryo" panose="020B0604030504040204" pitchFamily="34" charset="-128"/>
                <a:ea typeface="Meiryo" panose="020B0604030504040204" pitchFamily="34" charset="-128"/>
              </a:rPr>
              <a:t>9</a:t>
            </a:r>
            <a:r>
              <a:rPr kumimoji="1" lang="ja-JP" altLang="en-US" sz="9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月</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からの変更点</a:t>
            </a:r>
          </a:p>
        </p:txBody>
      </p:sp>
      <p:sp>
        <p:nvSpPr>
          <p:cNvPr id="3" name="角丸四角形 3">
            <a:extLst>
              <a:ext uri="{FF2B5EF4-FFF2-40B4-BE49-F238E27FC236}">
                <a16:creationId xmlns:a16="http://schemas.microsoft.com/office/drawing/2014/main" id="{7AFE87A3-50B9-ABC7-342D-F5DE30222177}"/>
              </a:ext>
            </a:extLst>
          </p:cNvPr>
          <p:cNvSpPr/>
          <p:nvPr/>
        </p:nvSpPr>
        <p:spPr>
          <a:xfrm>
            <a:off x="503161" y="3173573"/>
            <a:ext cx="10201511" cy="645319"/>
          </a:xfrm>
          <a:prstGeom prst="roundRect">
            <a:avLst>
              <a:gd name="adj" fmla="val 8047"/>
            </a:avLst>
          </a:prstGeom>
          <a:noFill/>
          <a:ln w="15875">
            <a:noFill/>
          </a:ln>
        </p:spPr>
        <p:txBody>
          <a:bodyPr wrap="none" lIns="0" tIns="0" rIns="0" bIns="0" anchor="ctr">
            <a:spAutoFit/>
          </a:bodyPr>
          <a:lstStyle/>
          <a:p>
            <a:pPr>
              <a:defRPr/>
            </a:pPr>
            <a:r>
              <a:rPr lang="ja-JP" altLang="en-US" sz="2000" b="1" spc="300" dirty="0">
                <a:solidFill>
                  <a:srgbClr val="0D0D0D"/>
                </a:solidFill>
                <a:latin typeface="メイリオ" panose="020B0604030504040204" pitchFamily="50" charset="-128"/>
                <a:ea typeface="メイリオ" panose="020B0604030504040204" pitchFamily="50" charset="-128"/>
              </a:rPr>
              <a:t>掲載期間</a:t>
            </a:r>
            <a:r>
              <a:rPr lang="en-US" altLang="ja-JP" sz="2000" b="1" spc="300" dirty="0">
                <a:solidFill>
                  <a:srgbClr val="0D0D0D"/>
                </a:solidFill>
                <a:latin typeface="メイリオ" panose="020B0604030504040204" pitchFamily="50" charset="-128"/>
                <a:ea typeface="メイリオ" panose="020B0604030504040204" pitchFamily="50" charset="-128"/>
              </a:rPr>
              <a:t>2025年9月30日</a:t>
            </a:r>
            <a:r>
              <a:rPr lang="ja-JP" altLang="en-US" sz="2000" b="1" spc="300" dirty="0">
                <a:solidFill>
                  <a:srgbClr val="0D0D0D"/>
                </a:solidFill>
                <a:latin typeface="メイリオ" panose="020B0604030504040204" pitchFamily="50" charset="-128"/>
                <a:ea typeface="メイリオ" panose="020B0604030504040204" pitchFamily="50" charset="-128"/>
              </a:rPr>
              <a:t>までの商品がご好評につき、</a:t>
            </a:r>
          </a:p>
          <a:p>
            <a:pPr>
              <a:defRPr/>
            </a:pPr>
            <a:r>
              <a:rPr lang="ja-JP" altLang="en-US" sz="2000" b="1" spc="300" dirty="0">
                <a:solidFill>
                  <a:srgbClr val="0D0D0D"/>
                </a:solidFill>
                <a:latin typeface="メイリオ" panose="020B0604030504040204" pitchFamily="50" charset="-128"/>
                <a:ea typeface="メイリオ" panose="020B0604030504040204" pitchFamily="50" charset="-128"/>
              </a:rPr>
              <a:t>掲載期間のみ変更した商品を</a:t>
            </a:r>
            <a:r>
              <a:rPr lang="en-US" altLang="ja-JP" sz="2000" b="1" spc="300" dirty="0">
                <a:solidFill>
                  <a:srgbClr val="0D0D0D"/>
                </a:solidFill>
                <a:latin typeface="メイリオ" panose="020B0604030504040204" pitchFamily="50" charset="-128"/>
                <a:ea typeface="メイリオ" panose="020B0604030504040204" pitchFamily="50" charset="-128"/>
              </a:rPr>
              <a:t>2025年7月23日</a:t>
            </a:r>
            <a:r>
              <a:rPr lang="ja-JP" altLang="en-US" sz="2000" b="1" spc="300" dirty="0">
                <a:solidFill>
                  <a:srgbClr val="0D0D0D"/>
                </a:solidFill>
                <a:latin typeface="メイリオ" panose="020B0604030504040204" pitchFamily="50" charset="-128"/>
                <a:ea typeface="メイリオ" panose="020B0604030504040204" pitchFamily="50" charset="-128"/>
              </a:rPr>
              <a:t>に新たにリリースしました。</a:t>
            </a:r>
            <a:endParaRPr lang="en-US" altLang="ja-JP" sz="2000" b="1" spc="30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77084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スポーツナビタイアップ </a:t>
            </a:r>
            <a:r>
              <a:rPr lang="en-US" altLang="ja-JP" dirty="0">
                <a:latin typeface="+mn-ea"/>
                <a:cs typeface="メイリオ" panose="020B0604030504040204" pitchFamily="50" charset="-128"/>
              </a:rPr>
              <a:t>– </a:t>
            </a:r>
            <a:r>
              <a:rPr lang="ja-JP" altLang="en-US" dirty="0">
                <a:latin typeface="+mn-ea"/>
                <a:cs typeface="メイリオ" panose="020B0604030504040204" pitchFamily="50" charset="-128"/>
              </a:rPr>
              <a:t>スマートフォン </a:t>
            </a:r>
            <a:r>
              <a:rPr lang="en-US" altLang="ja-JP" dirty="0">
                <a:latin typeface="+mn-ea"/>
                <a:cs typeface="メイリオ" panose="020B0604030504040204" pitchFamily="50" charset="-128"/>
              </a:rPr>
              <a:t>–</a:t>
            </a:r>
          </a:p>
        </p:txBody>
      </p:sp>
      <p:sp>
        <p:nvSpPr>
          <p:cNvPr id="52" name="正方形/長方形 51">
            <a:extLst>
              <a:ext uri="{FF2B5EF4-FFF2-40B4-BE49-F238E27FC236}">
                <a16:creationId xmlns:a16="http://schemas.microsoft.com/office/drawing/2014/main" id="{E6B17F4B-FEFF-EDAA-09E9-AA2E604591A3}"/>
              </a:ext>
            </a:extLst>
          </p:cNvPr>
          <p:cNvSpPr/>
          <p:nvPr/>
        </p:nvSpPr>
        <p:spPr>
          <a:xfrm>
            <a:off x="825413" y="2324713"/>
            <a:ext cx="10634749" cy="4236424"/>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3" name="正方形/長方形 52">
            <a:extLst>
              <a:ext uri="{FF2B5EF4-FFF2-40B4-BE49-F238E27FC236}">
                <a16:creationId xmlns:a16="http://schemas.microsoft.com/office/drawing/2014/main" id="{9B02C5CF-7330-9C4D-44FF-CFA47782011F}"/>
              </a:ext>
            </a:extLst>
          </p:cNvPr>
          <p:cNvSpPr/>
          <p:nvPr/>
        </p:nvSpPr>
        <p:spPr>
          <a:xfrm>
            <a:off x="479425" y="2329245"/>
            <a:ext cx="350620" cy="4236424"/>
          </a:xfrm>
          <a:prstGeom prst="rect">
            <a:avLst/>
          </a:prstGeom>
          <a:solidFill>
            <a:schemeClr val="accent1"/>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スマートフォン</a:t>
            </a:r>
          </a:p>
        </p:txBody>
      </p:sp>
      <p:sp>
        <p:nvSpPr>
          <p:cNvPr id="54" name="テキスト ボックス 53">
            <a:extLst>
              <a:ext uri="{FF2B5EF4-FFF2-40B4-BE49-F238E27FC236}">
                <a16:creationId xmlns:a16="http://schemas.microsoft.com/office/drawing/2014/main" id="{56B98764-1262-A8D8-D668-DA899224642D}"/>
              </a:ext>
            </a:extLst>
          </p:cNvPr>
          <p:cNvSpPr txBox="1"/>
          <p:nvPr/>
        </p:nvSpPr>
        <p:spPr>
          <a:xfrm>
            <a:off x="1604650" y="3040203"/>
            <a:ext cx="1346522"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スポーツナビトップ</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sp>
        <p:nvSpPr>
          <p:cNvPr id="55" name="角丸四角形 19">
            <a:extLst>
              <a:ext uri="{FF2B5EF4-FFF2-40B4-BE49-F238E27FC236}">
                <a16:creationId xmlns:a16="http://schemas.microsoft.com/office/drawing/2014/main" id="{17AC4C51-C29B-7408-85B1-26F9C6A72758}"/>
              </a:ext>
            </a:extLst>
          </p:cNvPr>
          <p:cNvSpPr/>
          <p:nvPr/>
        </p:nvSpPr>
        <p:spPr>
          <a:xfrm>
            <a:off x="1459057" y="2521757"/>
            <a:ext cx="38314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81" name="角丸四角形 48">
            <a:extLst>
              <a:ext uri="{FF2B5EF4-FFF2-40B4-BE49-F238E27FC236}">
                <a16:creationId xmlns:a16="http://schemas.microsoft.com/office/drawing/2014/main" id="{25402624-30AF-8DF8-C49C-7B28CC84D73C}"/>
              </a:ext>
            </a:extLst>
          </p:cNvPr>
          <p:cNvSpPr/>
          <p:nvPr/>
        </p:nvSpPr>
        <p:spPr>
          <a:xfrm>
            <a:off x="9582082" y="3528940"/>
            <a:ext cx="1301333" cy="2606634"/>
          </a:xfrm>
          <a:prstGeom prst="roundRect">
            <a:avLst>
              <a:gd name="adj" fmla="val 7298"/>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pic>
        <p:nvPicPr>
          <p:cNvPr id="82" name="図 81">
            <a:extLst>
              <a:ext uri="{FF2B5EF4-FFF2-40B4-BE49-F238E27FC236}">
                <a16:creationId xmlns:a16="http://schemas.microsoft.com/office/drawing/2014/main" id="{EAC9BCC9-B253-5636-84A7-F90165CE35CD}"/>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9517403" y="3469360"/>
            <a:ext cx="1430691" cy="2773891"/>
          </a:xfrm>
          <a:prstGeom prst="rect">
            <a:avLst/>
          </a:prstGeom>
        </p:spPr>
      </p:pic>
      <p:sp>
        <p:nvSpPr>
          <p:cNvPr id="83" name="object 4">
            <a:extLst>
              <a:ext uri="{FF2B5EF4-FFF2-40B4-BE49-F238E27FC236}">
                <a16:creationId xmlns:a16="http://schemas.microsoft.com/office/drawing/2014/main" id="{175FB54F-7554-5950-00F3-BFD67F52F7BE}"/>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スポーツの特定競技に関する記事を中心にした</a:t>
            </a:r>
            <a:r>
              <a:rPr lang="ja-JP" altLang="en-US" sz="1600" b="1" dirty="0">
                <a:solidFill>
                  <a:srgbClr val="0D0D0D"/>
                </a:solidFill>
                <a:latin typeface="メイリオ" panose="020B0604030504040204" pitchFamily="50" charset="-128"/>
                <a:ea typeface="メイリオ" panose="020B0604030504040204" pitchFamily="50" charset="-128"/>
              </a:rPr>
              <a:t>中立型タイプから商品訴求を中心とした</a:t>
            </a:r>
            <a:r>
              <a:rPr lang="en-US" altLang="ja-JP" sz="1600" b="1" dirty="0">
                <a:solidFill>
                  <a:srgbClr val="0D0D0D"/>
                </a:solidFill>
                <a:latin typeface="メイリオ" panose="020B0604030504040204" pitchFamily="50" charset="-128"/>
                <a:ea typeface="メイリオ" panose="020B0604030504040204" pitchFamily="50" charset="-128"/>
              </a:rPr>
              <a:t>PR</a:t>
            </a:r>
            <a:r>
              <a:rPr lang="ja-JP" altLang="en-US" sz="1600" b="1" dirty="0">
                <a:solidFill>
                  <a:srgbClr val="0D0D0D"/>
                </a:solidFill>
                <a:latin typeface="メイリオ" panose="020B0604030504040204" pitchFamily="50" charset="-128"/>
                <a:ea typeface="メイリオ" panose="020B0604030504040204" pitchFamily="50" charset="-128"/>
              </a:rPr>
              <a:t>企画型</a:t>
            </a:r>
            <a:r>
              <a:rPr lang="ja-JP" altLang="en-US" sz="1600" dirty="0">
                <a:solidFill>
                  <a:srgbClr val="0D0D0D"/>
                </a:solidFill>
                <a:latin typeface="メイリオ" panose="020B0604030504040204" pitchFamily="50" charset="-128"/>
                <a:ea typeface="メイリオ" panose="020B0604030504040204" pitchFamily="50" charset="-128"/>
              </a:rPr>
              <a:t>にいたるまで</a:t>
            </a:r>
          </a:p>
          <a:p>
            <a:pPr>
              <a:lnSpc>
                <a:spcPct val="130000"/>
              </a:lnSpc>
            </a:pPr>
            <a:r>
              <a:rPr lang="ja-JP" altLang="en-US" sz="1600" b="1" dirty="0">
                <a:solidFill>
                  <a:srgbClr val="0D0D0D"/>
                </a:solidFill>
                <a:latin typeface="メイリオ" panose="020B0604030504040204" pitchFamily="50" charset="-128"/>
                <a:ea typeface="メイリオ" panose="020B0604030504040204" pitchFamily="50" charset="-128"/>
              </a:rPr>
              <a:t>ご要望に応じたタイアップ企画</a:t>
            </a:r>
            <a:r>
              <a:rPr lang="ja-JP" altLang="en-US" sz="1600" dirty="0">
                <a:solidFill>
                  <a:srgbClr val="0D0D0D"/>
                </a:solidFill>
                <a:latin typeface="メイリオ" panose="020B0604030504040204" pitchFamily="50" charset="-128"/>
                <a:ea typeface="メイリオ" panose="020B0604030504040204" pitchFamily="50" charset="-128"/>
              </a:rPr>
              <a:t>をご提供いたします。</a:t>
            </a:r>
          </a:p>
        </p:txBody>
      </p:sp>
      <p:grpSp>
        <p:nvGrpSpPr>
          <p:cNvPr id="87" name="グループ化 86">
            <a:extLst>
              <a:ext uri="{FF2B5EF4-FFF2-40B4-BE49-F238E27FC236}">
                <a16:creationId xmlns:a16="http://schemas.microsoft.com/office/drawing/2014/main" id="{374783A6-A40C-FD5D-91F9-A665C34DB0EE}"/>
              </a:ext>
            </a:extLst>
          </p:cNvPr>
          <p:cNvGrpSpPr>
            <a:grpSpLocks noChangeAspect="1"/>
          </p:cNvGrpSpPr>
          <p:nvPr/>
        </p:nvGrpSpPr>
        <p:grpSpPr>
          <a:xfrm>
            <a:off x="5763983" y="4756992"/>
            <a:ext cx="272794" cy="150529"/>
            <a:chOff x="5270129" y="3256673"/>
            <a:chExt cx="396700" cy="218901"/>
          </a:xfrm>
        </p:grpSpPr>
        <p:sp>
          <p:nvSpPr>
            <p:cNvPr id="88" name="直角三角形 87">
              <a:extLst>
                <a:ext uri="{FF2B5EF4-FFF2-40B4-BE49-F238E27FC236}">
                  <a16:creationId xmlns:a16="http://schemas.microsoft.com/office/drawing/2014/main" id="{D6E99EEC-8078-A5E2-6C21-A800263A164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89" name="直角三角形 88">
              <a:extLst>
                <a:ext uri="{FF2B5EF4-FFF2-40B4-BE49-F238E27FC236}">
                  <a16:creationId xmlns:a16="http://schemas.microsoft.com/office/drawing/2014/main" id="{C9CB4943-22C8-9861-D25C-900A32E1615C}"/>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grpSp>
        <p:nvGrpSpPr>
          <p:cNvPr id="90" name="グループ化 89">
            <a:extLst>
              <a:ext uri="{FF2B5EF4-FFF2-40B4-BE49-F238E27FC236}">
                <a16:creationId xmlns:a16="http://schemas.microsoft.com/office/drawing/2014/main" id="{4F0E0FDA-F7E2-8ED9-2FAB-2AF08B55DB0A}"/>
              </a:ext>
            </a:extLst>
          </p:cNvPr>
          <p:cNvGrpSpPr>
            <a:grpSpLocks noChangeAspect="1"/>
          </p:cNvGrpSpPr>
          <p:nvPr/>
        </p:nvGrpSpPr>
        <p:grpSpPr>
          <a:xfrm>
            <a:off x="8536614" y="4756992"/>
            <a:ext cx="272794" cy="150529"/>
            <a:chOff x="5270129" y="3256673"/>
            <a:chExt cx="396700" cy="218901"/>
          </a:xfrm>
        </p:grpSpPr>
        <p:sp>
          <p:nvSpPr>
            <p:cNvPr id="91" name="直角三角形 90">
              <a:extLst>
                <a:ext uri="{FF2B5EF4-FFF2-40B4-BE49-F238E27FC236}">
                  <a16:creationId xmlns:a16="http://schemas.microsoft.com/office/drawing/2014/main" id="{2E39B39B-8EA3-E1EC-3FB9-0F2BEC1A68E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92" name="直角三角形 91">
              <a:extLst>
                <a:ext uri="{FF2B5EF4-FFF2-40B4-BE49-F238E27FC236}">
                  <a16:creationId xmlns:a16="http://schemas.microsoft.com/office/drawing/2014/main" id="{65074B01-4CF4-8FC8-3398-FF02733ED18D}"/>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cxnSp>
        <p:nvCxnSpPr>
          <p:cNvPr id="93" name="直線矢印コネクタ 92">
            <a:extLst>
              <a:ext uri="{FF2B5EF4-FFF2-40B4-BE49-F238E27FC236}">
                <a16:creationId xmlns:a16="http://schemas.microsoft.com/office/drawing/2014/main" id="{A290AC06-90BD-3565-A629-20DA52E6C8DD}"/>
              </a:ext>
            </a:extLst>
          </p:cNvPr>
          <p:cNvCxnSpPr>
            <a:cxnSpLocks/>
          </p:cNvCxnSpPr>
          <p:nvPr/>
        </p:nvCxnSpPr>
        <p:spPr>
          <a:xfrm>
            <a:off x="8048170" y="4659732"/>
            <a:ext cx="1469233" cy="0"/>
          </a:xfrm>
          <a:prstGeom prst="straightConnector1">
            <a:avLst/>
          </a:prstGeom>
          <a:noFill/>
          <a:ln w="25400" cap="rnd" cmpd="sng" algn="ctr">
            <a:solidFill>
              <a:srgbClr val="C9002C"/>
            </a:solidFill>
            <a:prstDash val="sysDot"/>
            <a:tailEnd type="triangle" w="lg" len="med"/>
          </a:ln>
          <a:effectLst/>
        </p:spPr>
      </p:cxnSp>
      <p:sp>
        <p:nvSpPr>
          <p:cNvPr id="3" name="ホームベース 12">
            <a:extLst>
              <a:ext uri="{FF2B5EF4-FFF2-40B4-BE49-F238E27FC236}">
                <a16:creationId xmlns:a16="http://schemas.microsoft.com/office/drawing/2014/main" id="{8A165580-62A1-661C-0FBE-79C4A1448616}"/>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 name="ホームベース 14">
            <a:extLst>
              <a:ext uri="{FF2B5EF4-FFF2-40B4-BE49-F238E27FC236}">
                <a16:creationId xmlns:a16="http://schemas.microsoft.com/office/drawing/2014/main" id="{03E7AF11-8708-0D76-2B5D-0259FA52FA01}"/>
              </a:ext>
            </a:extLst>
          </p:cNvPr>
          <p:cNvSpPr/>
          <p:nvPr/>
        </p:nvSpPr>
        <p:spPr>
          <a:xfrm>
            <a:off x="464235" y="179894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sp>
        <p:nvSpPr>
          <p:cNvPr id="6" name="ホームベース 13">
            <a:extLst>
              <a:ext uri="{FF2B5EF4-FFF2-40B4-BE49-F238E27FC236}">
                <a16:creationId xmlns:a16="http://schemas.microsoft.com/office/drawing/2014/main" id="{5E3B942B-191E-D40D-AA55-CF5BD796445A}"/>
              </a:ext>
            </a:extLst>
          </p:cNvPr>
          <p:cNvSpPr/>
          <p:nvPr/>
        </p:nvSpPr>
        <p:spPr>
          <a:xfrm>
            <a:off x="5938619" y="1809390"/>
            <a:ext cx="3163040" cy="475343"/>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grpSp>
        <p:nvGrpSpPr>
          <p:cNvPr id="7" name="グループ化 6">
            <a:extLst>
              <a:ext uri="{FF2B5EF4-FFF2-40B4-BE49-F238E27FC236}">
                <a16:creationId xmlns:a16="http://schemas.microsoft.com/office/drawing/2014/main" id="{20F6F3AF-9A6B-7D76-BD43-9186F4552B4B}"/>
              </a:ext>
            </a:extLst>
          </p:cNvPr>
          <p:cNvGrpSpPr/>
          <p:nvPr/>
        </p:nvGrpSpPr>
        <p:grpSpPr>
          <a:xfrm>
            <a:off x="1585159" y="3469360"/>
            <a:ext cx="1430691" cy="2773891"/>
            <a:chOff x="3321431" y="3469360"/>
            <a:chExt cx="1430691" cy="2773891"/>
          </a:xfrm>
        </p:grpSpPr>
        <p:sp>
          <p:nvSpPr>
            <p:cNvPr id="8" name="角丸四角形 45">
              <a:extLst>
                <a:ext uri="{FF2B5EF4-FFF2-40B4-BE49-F238E27FC236}">
                  <a16:creationId xmlns:a16="http://schemas.microsoft.com/office/drawing/2014/main" id="{E5EA9716-CD69-2818-CD4F-E48F6F856484}"/>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9" name="図 8">
              <a:extLst>
                <a:ext uri="{FF2B5EF4-FFF2-40B4-BE49-F238E27FC236}">
                  <a16:creationId xmlns:a16="http://schemas.microsoft.com/office/drawing/2014/main" id="{981E9A9F-03EB-8CBE-9C71-8724F3EE5556}"/>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11" name="グループ化 10">
            <a:extLst>
              <a:ext uri="{FF2B5EF4-FFF2-40B4-BE49-F238E27FC236}">
                <a16:creationId xmlns:a16="http://schemas.microsoft.com/office/drawing/2014/main" id="{A600558D-94F1-C79B-FA39-745B13BF445B}"/>
              </a:ext>
            </a:extLst>
          </p:cNvPr>
          <p:cNvGrpSpPr/>
          <p:nvPr/>
        </p:nvGrpSpPr>
        <p:grpSpPr>
          <a:xfrm>
            <a:off x="3729009" y="3469360"/>
            <a:ext cx="1430691" cy="2773891"/>
            <a:chOff x="3321431" y="3469360"/>
            <a:chExt cx="1430691" cy="2773891"/>
          </a:xfrm>
        </p:grpSpPr>
        <p:sp>
          <p:nvSpPr>
            <p:cNvPr id="12" name="角丸四角形 45">
              <a:extLst>
                <a:ext uri="{FF2B5EF4-FFF2-40B4-BE49-F238E27FC236}">
                  <a16:creationId xmlns:a16="http://schemas.microsoft.com/office/drawing/2014/main" id="{1663EB33-2744-535A-71C1-BE64F80ECB15}"/>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3" name="図 12">
              <a:extLst>
                <a:ext uri="{FF2B5EF4-FFF2-40B4-BE49-F238E27FC236}">
                  <a16:creationId xmlns:a16="http://schemas.microsoft.com/office/drawing/2014/main" id="{164503DE-05FB-290A-C737-69E8F2102DCB}"/>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14" name="図 13">
            <a:extLst>
              <a:ext uri="{FF2B5EF4-FFF2-40B4-BE49-F238E27FC236}">
                <a16:creationId xmlns:a16="http://schemas.microsoft.com/office/drawing/2014/main" id="{88C4B5FF-85A8-60A7-9DDB-59772EFA38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7796" y="3723172"/>
            <a:ext cx="1257537" cy="2276184"/>
          </a:xfrm>
          <a:prstGeom prst="rect">
            <a:avLst/>
          </a:prstGeom>
        </p:spPr>
      </p:pic>
      <p:pic>
        <p:nvPicPr>
          <p:cNvPr id="15" name="図 14">
            <a:extLst>
              <a:ext uri="{FF2B5EF4-FFF2-40B4-BE49-F238E27FC236}">
                <a16:creationId xmlns:a16="http://schemas.microsoft.com/office/drawing/2014/main" id="{798F7353-3D8D-D0FF-17DF-9000C884AC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46911" y="3782643"/>
            <a:ext cx="1212018" cy="2142369"/>
          </a:xfrm>
          <a:prstGeom prst="rect">
            <a:avLst/>
          </a:prstGeom>
        </p:spPr>
      </p:pic>
      <p:sp>
        <p:nvSpPr>
          <p:cNvPr id="16" name="テキスト ボックス 15">
            <a:extLst>
              <a:ext uri="{FF2B5EF4-FFF2-40B4-BE49-F238E27FC236}">
                <a16:creationId xmlns:a16="http://schemas.microsoft.com/office/drawing/2014/main" id="{68F8E42C-C58B-2B69-354C-844841A72733}"/>
              </a:ext>
            </a:extLst>
          </p:cNvPr>
          <p:cNvSpPr txBox="1"/>
          <p:nvPr/>
        </p:nvSpPr>
        <p:spPr>
          <a:xfrm>
            <a:off x="3410775" y="3022369"/>
            <a:ext cx="2019784"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スポーツナビ関連種目カテゴリ内</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grpSp>
        <p:nvGrpSpPr>
          <p:cNvPr id="35" name="グループ化 34">
            <a:extLst>
              <a:ext uri="{FF2B5EF4-FFF2-40B4-BE49-F238E27FC236}">
                <a16:creationId xmlns:a16="http://schemas.microsoft.com/office/drawing/2014/main" id="{26062053-3BB3-E95C-54F0-7466972FC72A}"/>
              </a:ext>
            </a:extLst>
          </p:cNvPr>
          <p:cNvGrpSpPr/>
          <p:nvPr/>
        </p:nvGrpSpPr>
        <p:grpSpPr>
          <a:xfrm>
            <a:off x="6757672" y="3469360"/>
            <a:ext cx="1430691" cy="2773891"/>
            <a:chOff x="4833239" y="3469360"/>
            <a:chExt cx="1430691" cy="2773891"/>
          </a:xfrm>
        </p:grpSpPr>
        <p:sp>
          <p:nvSpPr>
            <p:cNvPr id="36" name="角丸四角形 42">
              <a:extLst>
                <a:ext uri="{FF2B5EF4-FFF2-40B4-BE49-F238E27FC236}">
                  <a16:creationId xmlns:a16="http://schemas.microsoft.com/office/drawing/2014/main" id="{8A779369-A3E4-4972-17CA-B66C636204B0}"/>
                </a:ext>
              </a:extLst>
            </p:cNvPr>
            <p:cNvSpPr/>
            <p:nvPr/>
          </p:nvSpPr>
          <p:spPr>
            <a:xfrm>
              <a:off x="4897918"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7" name="図 36">
              <a:extLst>
                <a:ext uri="{FF2B5EF4-FFF2-40B4-BE49-F238E27FC236}">
                  <a16:creationId xmlns:a16="http://schemas.microsoft.com/office/drawing/2014/main" id="{6258A25F-A43A-5AB9-05FD-70467AD0F999}"/>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pic>
        <p:nvPicPr>
          <p:cNvPr id="38" name="図 37">
            <a:extLst>
              <a:ext uri="{FF2B5EF4-FFF2-40B4-BE49-F238E27FC236}">
                <a16:creationId xmlns:a16="http://schemas.microsoft.com/office/drawing/2014/main" id="{FF3431A8-5D0D-52B7-1D90-322AF550CAB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73079" y="3650513"/>
            <a:ext cx="1220335" cy="2421502"/>
          </a:xfrm>
          <a:prstGeom prst="rect">
            <a:avLst/>
          </a:prstGeom>
        </p:spPr>
      </p:pic>
      <p:sp>
        <p:nvSpPr>
          <p:cNvPr id="40" name="テキスト ボックス 39">
            <a:extLst>
              <a:ext uri="{FF2B5EF4-FFF2-40B4-BE49-F238E27FC236}">
                <a16:creationId xmlns:a16="http://schemas.microsoft.com/office/drawing/2014/main" id="{E594BD48-A90D-41DC-A7A6-804395389D50}"/>
              </a:ext>
            </a:extLst>
          </p:cNvPr>
          <p:cNvSpPr txBox="1"/>
          <p:nvPr/>
        </p:nvSpPr>
        <p:spPr>
          <a:xfrm>
            <a:off x="6728679" y="636405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rgbClr val="0D0D0D"/>
                </a:solidFill>
                <a:effectLst/>
                <a:uLnTx/>
                <a:uFillTx/>
                <a:latin typeface="メイリオ"/>
                <a:ea typeface="メイリオ"/>
                <a:cs typeface="+mn-cs"/>
              </a:rPr>
              <a:t>バナーサイズ</a:t>
            </a:r>
            <a:r>
              <a:rPr lang="en-US" altLang="ja-JP" sz="900" dirty="0">
                <a:solidFill>
                  <a:srgbClr val="0D0D0D"/>
                </a:solidFill>
                <a:latin typeface="メイリオ"/>
                <a:ea typeface="メイリオ"/>
              </a:rPr>
              <a:t> </a:t>
            </a:r>
            <a:r>
              <a:rPr kumimoji="1" lang="en-US" altLang="ja-JP" sz="900" b="0" i="0" u="none" strike="noStrike" kern="1200" cap="none" spc="0" normalizeH="0" baseline="0" noProof="0" dirty="0">
                <a:ln>
                  <a:noFill/>
                </a:ln>
                <a:solidFill>
                  <a:srgbClr val="0D0D0D"/>
                </a:solidFill>
                <a:effectLst/>
                <a:uLnTx/>
                <a:uFillTx/>
                <a:latin typeface="メイリオ"/>
                <a:ea typeface="メイリオ"/>
                <a:cs typeface="+mn-cs"/>
              </a:rPr>
              <a:t>640×360px</a:t>
            </a:r>
            <a:endParaRPr kumimoji="1" lang="ja-JP" altLang="en-US" sz="900" b="0" i="0" u="none" strike="noStrike" kern="1200" cap="none" spc="0" normalizeH="0" baseline="0" noProof="0" dirty="0">
              <a:ln>
                <a:noFill/>
              </a:ln>
              <a:solidFill>
                <a:srgbClr val="0D0D0D"/>
              </a:solidFill>
              <a:effectLst/>
              <a:uLnTx/>
              <a:uFillTx/>
              <a:latin typeface="メイリオ"/>
              <a:ea typeface="メイリオ"/>
              <a:cs typeface="+mn-cs"/>
            </a:endParaRPr>
          </a:p>
        </p:txBody>
      </p:sp>
      <p:sp>
        <p:nvSpPr>
          <p:cNvPr id="80" name="正方形/長方形 79">
            <a:extLst>
              <a:ext uri="{FF2B5EF4-FFF2-40B4-BE49-F238E27FC236}">
                <a16:creationId xmlns:a16="http://schemas.microsoft.com/office/drawing/2014/main" id="{914E297C-39B9-8E8E-F1B6-35554A01C68E}"/>
              </a:ext>
            </a:extLst>
          </p:cNvPr>
          <p:cNvSpPr/>
          <p:nvPr/>
        </p:nvSpPr>
        <p:spPr>
          <a:xfrm>
            <a:off x="6902108" y="4342289"/>
            <a:ext cx="1146062" cy="679653"/>
          </a:xfrm>
          <a:prstGeom prst="rect">
            <a:avLst/>
          </a:prstGeom>
          <a:solidFill>
            <a:srgbClr val="FCEDED">
              <a:lumMod val="90000"/>
            </a:srgbClr>
          </a:solid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spTree>
    <p:extLst>
      <p:ext uri="{BB962C8B-B14F-4D97-AF65-F5344CB8AC3E}">
        <p14:creationId xmlns:p14="http://schemas.microsoft.com/office/powerpoint/2010/main" val="337879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スポーツナビタイアップ </a:t>
            </a:r>
            <a:r>
              <a:rPr lang="en-US" altLang="ja-JP" dirty="0">
                <a:latin typeface="+mn-ea"/>
                <a:cs typeface="メイリオ" panose="020B0604030504040204" pitchFamily="50" charset="-128"/>
              </a:rPr>
              <a:t>– PC –</a:t>
            </a:r>
          </a:p>
        </p:txBody>
      </p:sp>
      <p:sp>
        <p:nvSpPr>
          <p:cNvPr id="42" name="正方形/長方形 41">
            <a:extLst>
              <a:ext uri="{FF2B5EF4-FFF2-40B4-BE49-F238E27FC236}">
                <a16:creationId xmlns:a16="http://schemas.microsoft.com/office/drawing/2014/main" id="{776C4686-F750-20F2-E4CC-B30B0D7EEE26}"/>
              </a:ext>
            </a:extLst>
          </p:cNvPr>
          <p:cNvSpPr/>
          <p:nvPr/>
        </p:nvSpPr>
        <p:spPr>
          <a:xfrm>
            <a:off x="825413" y="2324713"/>
            <a:ext cx="10634749" cy="4236424"/>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3" name="正方形/長方形 42">
            <a:extLst>
              <a:ext uri="{FF2B5EF4-FFF2-40B4-BE49-F238E27FC236}">
                <a16:creationId xmlns:a16="http://schemas.microsoft.com/office/drawing/2014/main" id="{85A30A4B-A2BD-D5C8-B186-4C44EB5AE526}"/>
              </a:ext>
            </a:extLst>
          </p:cNvPr>
          <p:cNvSpPr/>
          <p:nvPr/>
        </p:nvSpPr>
        <p:spPr>
          <a:xfrm>
            <a:off x="479425" y="2329245"/>
            <a:ext cx="350620" cy="4236424"/>
          </a:xfrm>
          <a:prstGeom prst="rect">
            <a:avLst/>
          </a:prstGeom>
          <a:solidFill>
            <a:schemeClr val="accent1"/>
          </a:solidFill>
          <a:ln w="9525" cap="flat" cmpd="sng" algn="ctr">
            <a:noFill/>
            <a:prstDash val="solid"/>
          </a:ln>
          <a:effectLst/>
        </p:spPr>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PC</a:t>
            </a:r>
            <a:endPar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endParaRPr>
          </a:p>
        </p:txBody>
      </p:sp>
      <p:sp>
        <p:nvSpPr>
          <p:cNvPr id="49" name="ホームベース 12">
            <a:extLst>
              <a:ext uri="{FF2B5EF4-FFF2-40B4-BE49-F238E27FC236}">
                <a16:creationId xmlns:a16="http://schemas.microsoft.com/office/drawing/2014/main" id="{C3AFBEEA-5A56-DDB1-17B4-CD2713816442}"/>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1" name="ホームベース 14">
            <a:extLst>
              <a:ext uri="{FF2B5EF4-FFF2-40B4-BE49-F238E27FC236}">
                <a16:creationId xmlns:a16="http://schemas.microsoft.com/office/drawing/2014/main" id="{A94CD37E-C6B2-D112-8440-1CFDC5372CDA}"/>
              </a:ext>
            </a:extLst>
          </p:cNvPr>
          <p:cNvSpPr/>
          <p:nvPr/>
        </p:nvSpPr>
        <p:spPr>
          <a:xfrm>
            <a:off x="464235" y="179894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grpSp>
        <p:nvGrpSpPr>
          <p:cNvPr id="99" name="グループ化 98">
            <a:extLst>
              <a:ext uri="{FF2B5EF4-FFF2-40B4-BE49-F238E27FC236}">
                <a16:creationId xmlns:a16="http://schemas.microsoft.com/office/drawing/2014/main" id="{20FE210D-AB8A-24AC-3FF5-7E17F1E37114}"/>
              </a:ext>
            </a:extLst>
          </p:cNvPr>
          <p:cNvGrpSpPr>
            <a:grpSpLocks noChangeAspect="1"/>
          </p:cNvGrpSpPr>
          <p:nvPr/>
        </p:nvGrpSpPr>
        <p:grpSpPr>
          <a:xfrm>
            <a:off x="8719342" y="4108958"/>
            <a:ext cx="272794" cy="150529"/>
            <a:chOff x="5270129" y="3256673"/>
            <a:chExt cx="396700" cy="218901"/>
          </a:xfrm>
        </p:grpSpPr>
        <p:sp>
          <p:nvSpPr>
            <p:cNvPr id="100" name="直角三角形 99">
              <a:extLst>
                <a:ext uri="{FF2B5EF4-FFF2-40B4-BE49-F238E27FC236}">
                  <a16:creationId xmlns:a16="http://schemas.microsoft.com/office/drawing/2014/main" id="{AFAB973C-4A7C-4B75-5235-A25B911A0253}"/>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101" name="直角三角形 100">
              <a:extLst>
                <a:ext uri="{FF2B5EF4-FFF2-40B4-BE49-F238E27FC236}">
                  <a16:creationId xmlns:a16="http://schemas.microsoft.com/office/drawing/2014/main" id="{397D5613-AC00-B0F8-6497-6119EF988D6A}"/>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pic>
        <p:nvPicPr>
          <p:cNvPr id="105" name="図 104">
            <a:extLst>
              <a:ext uri="{FF2B5EF4-FFF2-40B4-BE49-F238E27FC236}">
                <a16:creationId xmlns:a16="http://schemas.microsoft.com/office/drawing/2014/main" id="{D0F68C09-4966-DC47-4C22-65CAAEEB19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pic>
        <p:nvPicPr>
          <p:cNvPr id="112" name="図 111">
            <a:extLst>
              <a:ext uri="{FF2B5EF4-FFF2-40B4-BE49-F238E27FC236}">
                <a16:creationId xmlns:a16="http://schemas.microsoft.com/office/drawing/2014/main" id="{D413304B-6D20-0898-E9E0-F4391F7C04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113" name="角丸四角形 48">
            <a:extLst>
              <a:ext uri="{FF2B5EF4-FFF2-40B4-BE49-F238E27FC236}">
                <a16:creationId xmlns:a16="http://schemas.microsoft.com/office/drawing/2014/main" id="{9A5C7497-CF55-82F6-E302-D2407F382DEA}"/>
              </a:ext>
            </a:extLst>
          </p:cNvPr>
          <p:cNvSpPr/>
          <p:nvPr/>
        </p:nvSpPr>
        <p:spPr>
          <a:xfrm>
            <a:off x="9186366" y="3620958"/>
            <a:ext cx="2103950" cy="1188000"/>
          </a:xfrm>
          <a:prstGeom prst="roundRect">
            <a:avLst>
              <a:gd name="adj" fmla="val 0"/>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cxnSp>
        <p:nvCxnSpPr>
          <p:cNvPr id="114" name="直線矢印コネクタ 113">
            <a:extLst>
              <a:ext uri="{FF2B5EF4-FFF2-40B4-BE49-F238E27FC236}">
                <a16:creationId xmlns:a16="http://schemas.microsoft.com/office/drawing/2014/main" id="{148B7C1F-92A0-8BAE-8940-27E09E6B6E5D}"/>
              </a:ext>
            </a:extLst>
          </p:cNvPr>
          <p:cNvCxnSpPr>
            <a:cxnSpLocks/>
          </p:cNvCxnSpPr>
          <p:nvPr/>
        </p:nvCxnSpPr>
        <p:spPr>
          <a:xfrm>
            <a:off x="8216945" y="4563806"/>
            <a:ext cx="942442" cy="0"/>
          </a:xfrm>
          <a:prstGeom prst="straightConnector1">
            <a:avLst/>
          </a:prstGeom>
          <a:noFill/>
          <a:ln w="25400" cap="rnd" cmpd="sng" algn="ctr">
            <a:solidFill>
              <a:srgbClr val="C9002C"/>
            </a:solidFill>
            <a:prstDash val="sysDot"/>
            <a:tailEnd type="triangle" w="lg" len="med"/>
          </a:ln>
          <a:effectLst/>
        </p:spPr>
      </p:cxnSp>
      <p:sp>
        <p:nvSpPr>
          <p:cNvPr id="50" name="ホームベース 13">
            <a:extLst>
              <a:ext uri="{FF2B5EF4-FFF2-40B4-BE49-F238E27FC236}">
                <a16:creationId xmlns:a16="http://schemas.microsoft.com/office/drawing/2014/main" id="{839056FD-6B44-BB18-B4E4-8EA35C062060}"/>
              </a:ext>
            </a:extLst>
          </p:cNvPr>
          <p:cNvSpPr/>
          <p:nvPr/>
        </p:nvSpPr>
        <p:spPr>
          <a:xfrm>
            <a:off x="5938619" y="1809390"/>
            <a:ext cx="3163040" cy="475343"/>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sp>
        <p:nvSpPr>
          <p:cNvPr id="5" name="object 4">
            <a:extLst>
              <a:ext uri="{FF2B5EF4-FFF2-40B4-BE49-F238E27FC236}">
                <a16:creationId xmlns:a16="http://schemas.microsoft.com/office/drawing/2014/main" id="{1B7D18CD-00EB-7B4B-35A9-5ECB3985F0F9}"/>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スポーツの特定競技に関する記事を中心にした</a:t>
            </a:r>
            <a:r>
              <a:rPr lang="ja-JP" altLang="en-US" sz="1600" b="1" dirty="0">
                <a:solidFill>
                  <a:srgbClr val="0D0D0D"/>
                </a:solidFill>
                <a:latin typeface="メイリオ" panose="020B0604030504040204" pitchFamily="50" charset="-128"/>
                <a:ea typeface="メイリオ" panose="020B0604030504040204" pitchFamily="50" charset="-128"/>
              </a:rPr>
              <a:t>中立型タイプから商品訴求を中心とした</a:t>
            </a:r>
            <a:r>
              <a:rPr lang="en-US" altLang="ja-JP" sz="1600" b="1" dirty="0">
                <a:solidFill>
                  <a:srgbClr val="0D0D0D"/>
                </a:solidFill>
                <a:latin typeface="メイリオ" panose="020B0604030504040204" pitchFamily="50" charset="-128"/>
                <a:ea typeface="メイリオ" panose="020B0604030504040204" pitchFamily="50" charset="-128"/>
              </a:rPr>
              <a:t>PR</a:t>
            </a:r>
            <a:r>
              <a:rPr lang="ja-JP" altLang="en-US" sz="1600" b="1" dirty="0">
                <a:solidFill>
                  <a:srgbClr val="0D0D0D"/>
                </a:solidFill>
                <a:latin typeface="メイリオ" panose="020B0604030504040204" pitchFamily="50" charset="-128"/>
                <a:ea typeface="メイリオ" panose="020B0604030504040204" pitchFamily="50" charset="-128"/>
              </a:rPr>
              <a:t>企画型</a:t>
            </a:r>
            <a:r>
              <a:rPr lang="ja-JP" altLang="en-US" sz="1600" dirty="0">
                <a:solidFill>
                  <a:srgbClr val="0D0D0D"/>
                </a:solidFill>
                <a:latin typeface="メイリオ" panose="020B0604030504040204" pitchFamily="50" charset="-128"/>
                <a:ea typeface="メイリオ" panose="020B0604030504040204" pitchFamily="50" charset="-128"/>
              </a:rPr>
              <a:t>にいたるまで</a:t>
            </a:r>
          </a:p>
          <a:p>
            <a:pPr>
              <a:lnSpc>
                <a:spcPct val="130000"/>
              </a:lnSpc>
            </a:pPr>
            <a:r>
              <a:rPr lang="ja-JP" altLang="en-US" sz="1600" b="1" dirty="0">
                <a:solidFill>
                  <a:srgbClr val="0D0D0D"/>
                </a:solidFill>
                <a:latin typeface="メイリオ" panose="020B0604030504040204" pitchFamily="50" charset="-128"/>
                <a:ea typeface="メイリオ" panose="020B0604030504040204" pitchFamily="50" charset="-128"/>
              </a:rPr>
              <a:t>ご要望に応じたタイアップ企画</a:t>
            </a:r>
            <a:r>
              <a:rPr lang="ja-JP" altLang="en-US" sz="1600" dirty="0">
                <a:solidFill>
                  <a:srgbClr val="0D0D0D"/>
                </a:solidFill>
                <a:latin typeface="メイリオ" panose="020B0604030504040204" pitchFamily="50" charset="-128"/>
                <a:ea typeface="メイリオ" panose="020B0604030504040204" pitchFamily="50" charset="-128"/>
              </a:rPr>
              <a:t>をご提供いたします。</a:t>
            </a:r>
          </a:p>
        </p:txBody>
      </p:sp>
      <p:sp>
        <p:nvSpPr>
          <p:cNvPr id="24" name="テキスト ボックス 23">
            <a:extLst>
              <a:ext uri="{FF2B5EF4-FFF2-40B4-BE49-F238E27FC236}">
                <a16:creationId xmlns:a16="http://schemas.microsoft.com/office/drawing/2014/main" id="{C57E5754-64BD-2BE7-5A95-F5700700BC24}"/>
              </a:ext>
            </a:extLst>
          </p:cNvPr>
          <p:cNvSpPr txBox="1"/>
          <p:nvPr/>
        </p:nvSpPr>
        <p:spPr>
          <a:xfrm>
            <a:off x="6804471" y="552781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3E"/>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rgbClr val="00003E"/>
                </a:solidFill>
                <a:effectLst/>
                <a:uLnTx/>
                <a:uFillTx/>
                <a:latin typeface="メイリオ"/>
                <a:ea typeface="メイリオ"/>
                <a:cs typeface="+mn-cs"/>
              </a:rPr>
              <a:t>バナーサイズ</a:t>
            </a:r>
            <a:r>
              <a:rPr lang="en-US" altLang="ja-JP" sz="900" dirty="0">
                <a:solidFill>
                  <a:srgbClr val="00003E"/>
                </a:solidFill>
                <a:latin typeface="メイリオ"/>
                <a:ea typeface="メイリオ"/>
              </a:rPr>
              <a:t> 300</a:t>
            </a:r>
            <a:r>
              <a:rPr kumimoji="1" lang="en-US" altLang="ja-JP" sz="900" b="0" i="0" u="none" strike="noStrike" kern="1200" cap="none" spc="0" normalizeH="0" baseline="0" noProof="0" dirty="0">
                <a:ln>
                  <a:noFill/>
                </a:ln>
                <a:solidFill>
                  <a:srgbClr val="00003E"/>
                </a:solidFill>
                <a:effectLst/>
                <a:uLnTx/>
                <a:uFillTx/>
                <a:latin typeface="メイリオ"/>
                <a:ea typeface="メイリオ"/>
                <a:cs typeface="+mn-cs"/>
              </a:rPr>
              <a:t>×250px</a:t>
            </a:r>
            <a:endParaRPr kumimoji="1" lang="ja-JP" altLang="en-US" sz="900" b="0" i="0" u="none" strike="noStrike" kern="1200" cap="none" spc="0" normalizeH="0" baseline="0" noProof="0" dirty="0">
              <a:ln>
                <a:noFill/>
              </a:ln>
              <a:solidFill>
                <a:srgbClr val="00003E"/>
              </a:solidFill>
              <a:effectLst/>
              <a:uLnTx/>
              <a:uFillTx/>
              <a:latin typeface="メイリオ"/>
              <a:ea typeface="メイリオ"/>
              <a:cs typeface="+mn-cs"/>
            </a:endParaRPr>
          </a:p>
        </p:txBody>
      </p:sp>
      <p:pic>
        <p:nvPicPr>
          <p:cNvPr id="26" name="図 25">
            <a:extLst>
              <a:ext uri="{FF2B5EF4-FFF2-40B4-BE49-F238E27FC236}">
                <a16:creationId xmlns:a16="http://schemas.microsoft.com/office/drawing/2014/main" id="{76F19A4C-D84B-AB91-7ADB-223F5D05FFC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41817"/>
          <a:stretch/>
        </p:blipFill>
        <p:spPr>
          <a:xfrm>
            <a:off x="6739222" y="3661378"/>
            <a:ext cx="1664696" cy="1107159"/>
          </a:xfrm>
          <a:prstGeom prst="rect">
            <a:avLst/>
          </a:prstGeom>
        </p:spPr>
      </p:pic>
      <p:sp>
        <p:nvSpPr>
          <p:cNvPr id="108" name="正方形/長方形 107">
            <a:extLst>
              <a:ext uri="{FF2B5EF4-FFF2-40B4-BE49-F238E27FC236}">
                <a16:creationId xmlns:a16="http://schemas.microsoft.com/office/drawing/2014/main" id="{40523F55-5602-458C-05C3-A1D5E0550E8E}"/>
              </a:ext>
            </a:extLst>
          </p:cNvPr>
          <p:cNvSpPr/>
          <p:nvPr/>
        </p:nvSpPr>
        <p:spPr>
          <a:xfrm>
            <a:off x="7836211" y="4158058"/>
            <a:ext cx="553194" cy="525557"/>
          </a:xfrm>
          <a:prstGeom prst="rect">
            <a:avLst/>
          </a:prstGeom>
          <a:solidFill>
            <a:srgbClr val="FCEDED">
              <a:lumMod val="90000"/>
            </a:srgbClr>
          </a:solidFill>
          <a:ln w="22225"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pic>
        <p:nvPicPr>
          <p:cNvPr id="27" name="図 26">
            <a:extLst>
              <a:ext uri="{FF2B5EF4-FFF2-40B4-BE49-F238E27FC236}">
                <a16:creationId xmlns:a16="http://schemas.microsoft.com/office/drawing/2014/main" id="{E0848B7E-4F1F-7D95-F6A1-C089A07508E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61158" y="3681706"/>
            <a:ext cx="2103950" cy="1691025"/>
          </a:xfrm>
          <a:prstGeom prst="rect">
            <a:avLst/>
          </a:prstGeom>
        </p:spPr>
      </p:pic>
      <p:pic>
        <p:nvPicPr>
          <p:cNvPr id="28" name="図 27">
            <a:extLst>
              <a:ext uri="{FF2B5EF4-FFF2-40B4-BE49-F238E27FC236}">
                <a16:creationId xmlns:a16="http://schemas.microsoft.com/office/drawing/2014/main" id="{26D08D1A-3CCD-151E-8DA3-DCFBDD603C7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26057" y="3674272"/>
            <a:ext cx="2103950" cy="1691025"/>
          </a:xfrm>
          <a:prstGeom prst="rect">
            <a:avLst/>
          </a:prstGeom>
        </p:spPr>
      </p:pic>
      <p:pic>
        <p:nvPicPr>
          <p:cNvPr id="29" name="図 28">
            <a:extLst>
              <a:ext uri="{FF2B5EF4-FFF2-40B4-BE49-F238E27FC236}">
                <a16:creationId xmlns:a16="http://schemas.microsoft.com/office/drawing/2014/main" id="{50CCDAED-15F1-6B3F-4E1D-16C7A5703B8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8405"/>
          <a:stretch/>
        </p:blipFill>
        <p:spPr>
          <a:xfrm>
            <a:off x="1469539" y="3790260"/>
            <a:ext cx="1516455" cy="1018698"/>
          </a:xfrm>
          <a:prstGeom prst="rect">
            <a:avLst/>
          </a:prstGeom>
        </p:spPr>
      </p:pic>
      <p:pic>
        <p:nvPicPr>
          <p:cNvPr id="30" name="図 29">
            <a:extLst>
              <a:ext uri="{FF2B5EF4-FFF2-40B4-BE49-F238E27FC236}">
                <a16:creationId xmlns:a16="http://schemas.microsoft.com/office/drawing/2014/main" id="{F783BF8B-BFD0-D846-6BFF-18DEDCECCAA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7893"/>
          <a:stretch/>
        </p:blipFill>
        <p:spPr>
          <a:xfrm>
            <a:off x="3672209" y="3774929"/>
            <a:ext cx="1780461" cy="1034029"/>
          </a:xfrm>
          <a:prstGeom prst="rect">
            <a:avLst/>
          </a:prstGeom>
        </p:spPr>
      </p:pic>
      <p:sp>
        <p:nvSpPr>
          <p:cNvPr id="31" name="テキスト ボックス 30">
            <a:extLst>
              <a:ext uri="{FF2B5EF4-FFF2-40B4-BE49-F238E27FC236}">
                <a16:creationId xmlns:a16="http://schemas.microsoft.com/office/drawing/2014/main" id="{D80C1685-EC08-392C-4D8A-A88B57684217}"/>
              </a:ext>
            </a:extLst>
          </p:cNvPr>
          <p:cNvSpPr txBox="1"/>
          <p:nvPr/>
        </p:nvSpPr>
        <p:spPr>
          <a:xfrm>
            <a:off x="1604650" y="3040203"/>
            <a:ext cx="1346522"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スポーツナビトップ</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sp>
        <p:nvSpPr>
          <p:cNvPr id="32" name="角丸四角形 19">
            <a:extLst>
              <a:ext uri="{FF2B5EF4-FFF2-40B4-BE49-F238E27FC236}">
                <a16:creationId xmlns:a16="http://schemas.microsoft.com/office/drawing/2014/main" id="{F27CAFDA-72DE-4208-555D-E4FA3A5E78B8}"/>
              </a:ext>
            </a:extLst>
          </p:cNvPr>
          <p:cNvSpPr/>
          <p:nvPr/>
        </p:nvSpPr>
        <p:spPr>
          <a:xfrm>
            <a:off x="1459057" y="2521757"/>
            <a:ext cx="38314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3" name="テキスト ボックス 32">
            <a:extLst>
              <a:ext uri="{FF2B5EF4-FFF2-40B4-BE49-F238E27FC236}">
                <a16:creationId xmlns:a16="http://schemas.microsoft.com/office/drawing/2014/main" id="{9AA9BA0F-6448-7468-F2F4-5686AE847C52}"/>
              </a:ext>
            </a:extLst>
          </p:cNvPr>
          <p:cNvSpPr txBox="1"/>
          <p:nvPr/>
        </p:nvSpPr>
        <p:spPr>
          <a:xfrm>
            <a:off x="3410775" y="3022369"/>
            <a:ext cx="2019784"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スポーツナビ関連種目カテゴリ内</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grpSp>
        <p:nvGrpSpPr>
          <p:cNvPr id="34" name="グループ化 33">
            <a:extLst>
              <a:ext uri="{FF2B5EF4-FFF2-40B4-BE49-F238E27FC236}">
                <a16:creationId xmlns:a16="http://schemas.microsoft.com/office/drawing/2014/main" id="{ACB167BD-C056-6A3A-F9DD-8F911E8D641E}"/>
              </a:ext>
            </a:extLst>
          </p:cNvPr>
          <p:cNvGrpSpPr>
            <a:grpSpLocks noChangeAspect="1"/>
          </p:cNvGrpSpPr>
          <p:nvPr/>
        </p:nvGrpSpPr>
        <p:grpSpPr>
          <a:xfrm>
            <a:off x="5798658" y="4140134"/>
            <a:ext cx="272794" cy="150529"/>
            <a:chOff x="5270129" y="3256673"/>
            <a:chExt cx="396700" cy="218901"/>
          </a:xfrm>
        </p:grpSpPr>
        <p:sp>
          <p:nvSpPr>
            <p:cNvPr id="35" name="直角三角形 34">
              <a:extLst>
                <a:ext uri="{FF2B5EF4-FFF2-40B4-BE49-F238E27FC236}">
                  <a16:creationId xmlns:a16="http://schemas.microsoft.com/office/drawing/2014/main" id="{30801533-A6F3-FFEB-CAAE-ECAE2E295D0A}"/>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36" name="直角三角形 35">
              <a:extLst>
                <a:ext uri="{FF2B5EF4-FFF2-40B4-BE49-F238E27FC236}">
                  <a16:creationId xmlns:a16="http://schemas.microsoft.com/office/drawing/2014/main" id="{082D2FAD-3432-2EF6-4B02-DFF734185E5E}"/>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spTree>
    <p:extLst>
      <p:ext uri="{BB962C8B-B14F-4D97-AF65-F5344CB8AC3E}">
        <p14:creationId xmlns:p14="http://schemas.microsoft.com/office/powerpoint/2010/main" val="199548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617438881"/>
              </p:ext>
            </p:extLst>
          </p:nvPr>
        </p:nvGraphicFramePr>
        <p:xfrm>
          <a:off x="226530" y="1049155"/>
          <a:ext cx="11723571" cy="5310462"/>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タイアップページの制作・掲載、タイアップページへの誘導</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r h="26103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スポーツナビの各所誘導枠　</a:t>
                      </a: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編集誘導枠の提供は保証いたしかねます。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5873948"/>
                  </a:ext>
                </a:extLst>
              </a:tr>
              <a:tr h="62740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・掲載場所：スポーツナビ内 特設ページ</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・デバイス：</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、スマートフォン（両デバイスの実施となります。</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のみもしくはスマートフォンのみは基本不可となります）</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・ページ数：</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5</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ページ程度</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・ページ内の広告枠：</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：プライムディスプレイ　スマートフォン：トップパネル</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・更新：内容や回数などにより可否を判断させていただきます。また、別途費用が発生する可能性があります</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・二次利用：不可</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3345014"/>
                  </a:ext>
                </a:extLst>
              </a:tr>
              <a:tr h="222972">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①契約分類：制作</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②契約サービス：</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制作</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スポーツナビ　タイアップ</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③契約サービス詳細：スポーツナビ　タイアップ　協賛費</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4865918"/>
                  </a:ext>
                </a:extLst>
              </a:tr>
              <a:tr h="429137">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a:t>
                      </a:r>
                      <a:r>
                        <a:rPr kumimoji="1" lang="en-US" altLang="ja-JP" sz="1100" kern="1200" dirty="0">
                          <a:solidFill>
                            <a:srgbClr val="0D0D0D"/>
                          </a:solidFill>
                          <a:latin typeface="メイリオ" panose="020B0604030504040204" pitchFamily="50" charset="-128"/>
                          <a:ea typeface="+mn-ea"/>
                          <a:cs typeface="+mn-cs"/>
                        </a:rPr>
                        <a:t>1</a:t>
                      </a:r>
                      <a:r>
                        <a:rPr kumimoji="1" lang="ja-JP" altLang="en-US" sz="1100" kern="1200" dirty="0">
                          <a:solidFill>
                            <a:srgbClr val="0D0D0D"/>
                          </a:solidFill>
                          <a:latin typeface="メイリオ" panose="020B0604030504040204" pitchFamily="50" charset="-128"/>
                          <a:ea typeface="+mn-ea"/>
                          <a:cs typeface="+mn-cs"/>
                        </a:rPr>
                        <a:t>か月間（平日掲載開始）</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タイアップページは、掲載開始日の前営業日までにアップします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掲載を延長する場合は、別途ホスティング費をご請求いたします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00954264"/>
                  </a:ext>
                </a:extLst>
              </a:tr>
              <a:tr h="861466">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料金</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1000</a:t>
                      </a:r>
                      <a:r>
                        <a:rPr kumimoji="1" lang="ja-JP" altLang="en-US" sz="1100" kern="1200">
                          <a:solidFill>
                            <a:srgbClr val="0D0D0D"/>
                          </a:solidFill>
                          <a:latin typeface="メイリオ" panose="020B0604030504040204" pitchFamily="50" charset="-128"/>
                          <a:ea typeface="メイリオ" panose="020B0604030504040204" pitchFamily="50" charset="-128"/>
                          <a:cs typeface="+mn-cs"/>
                        </a:rPr>
                        <a:t>万円／ </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事前見積もり：不要</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企画内容によって、別途費用が発生する場合があります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本商品はお見積りが不要な商品ですが、本商品資料と異なる条件で契約する場合はお見積りが必要となりますので</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お申し込み時には弊社営業担当までお問い合わせください。</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掲載期間の延長も可能です。別途費用がかかりますので、ご要望の際は弊社営業担当までご確認下さい。</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56484931"/>
                  </a:ext>
                </a:extLst>
              </a:tr>
              <a:tr h="26103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dirty="0">
                          <a:solidFill>
                            <a:schemeClr val="bg1"/>
                          </a:solidFill>
                          <a:latin typeface="Meiryo" panose="020B0604030504040204" pitchFamily="34" charset="-128"/>
                          <a:ea typeface="Meiryo" panose="020B0604030504040204" pitchFamily="34"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か月間（平日掲載開始）</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タイアップページは、掲載開始日の前営業日までにアップします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799165"/>
                  </a:ext>
                </a:extLst>
              </a:tr>
              <a:tr h="145617">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mn-ea"/>
                          <a:ea typeface="+mn-ea"/>
                          <a:cs typeface="メイリオ" panose="020B0604030504040204" pitchFamily="50" charset="-128"/>
                        </a:rPr>
                        <a:t>原則として、掲載開始の</a:t>
                      </a:r>
                      <a:r>
                        <a:rPr kumimoji="1" lang="en-US" altLang="ja-JP" sz="1100" kern="1200" noProof="0" dirty="0">
                          <a:solidFill>
                            <a:srgbClr val="0D0D0D"/>
                          </a:solidFill>
                          <a:latin typeface="+mn-ea"/>
                          <a:ea typeface="+mn-ea"/>
                          <a:cs typeface="メイリオ" panose="020B0604030504040204" pitchFamily="50" charset="-128"/>
                        </a:rPr>
                        <a:t>2</a:t>
                      </a:r>
                      <a:r>
                        <a:rPr kumimoji="1" lang="ja-JP" altLang="en-US" sz="1100" kern="1200" noProof="0" dirty="0">
                          <a:solidFill>
                            <a:srgbClr val="0D0D0D"/>
                          </a:solidFill>
                          <a:latin typeface="+mn-ea"/>
                          <a:ea typeface="+mn-ea"/>
                          <a:cs typeface="メイリオ" panose="020B0604030504040204" pitchFamily="50" charset="-128"/>
                        </a:rPr>
                        <a:t>か月前までにお申し込みください</a:t>
                      </a:r>
                      <a:endParaRPr kumimoji="1" lang="en-US" altLang="ja-JP" sz="1100" kern="1200" noProof="0" dirty="0">
                        <a:solidFill>
                          <a:srgbClr val="0D0D0D"/>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mn-ea"/>
                          <a:ea typeface="+mn-ea"/>
                          <a:cs typeface="メイリオ" panose="020B0604030504040204" pitchFamily="50" charset="-128"/>
                        </a:rPr>
                        <a:t>※</a:t>
                      </a:r>
                      <a:r>
                        <a:rPr kumimoji="1" lang="ja-JP" altLang="en-US" sz="1100" kern="1200" noProof="0" dirty="0">
                          <a:solidFill>
                            <a:srgbClr val="0D0D0D"/>
                          </a:solidFill>
                          <a:latin typeface="+mn-ea"/>
                          <a:ea typeface="+mn-ea"/>
                          <a:cs typeface="メイリオ" panose="020B0604030504040204" pitchFamily="50" charset="-128"/>
                        </a:rPr>
                        <a:t>所定の方法によるお申し込み契約の成立後はキャンセルは不可となります</a:t>
                      </a:r>
                      <a:endParaRPr kumimoji="1" lang="en-US" altLang="ja-JP" sz="1100" kern="1200" noProof="0" dirty="0">
                        <a:solidFill>
                          <a:srgbClr val="0D0D0D"/>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mn-ea"/>
                          <a:ea typeface="+mn-ea"/>
                          <a:cs typeface="メイリオ" panose="020B0604030504040204" pitchFamily="50" charset="-128"/>
                        </a:rPr>
                        <a:t>※</a:t>
                      </a:r>
                      <a:r>
                        <a:rPr kumimoji="1" lang="ja-JP" altLang="en-US" sz="1100" kern="1200" noProof="0" dirty="0">
                          <a:solidFill>
                            <a:srgbClr val="0D0D0D"/>
                          </a:solidFill>
                          <a:latin typeface="+mn-ea"/>
                          <a:ea typeface="+mn-ea"/>
                          <a:cs typeface="メイリオ" panose="020B0604030504040204" pitchFamily="50" charset="-128"/>
                        </a:rPr>
                        <a:t>お申し込み時に掲載期間が未決定の場合は、別途、掲載開始日の</a:t>
                      </a:r>
                      <a:r>
                        <a:rPr kumimoji="1" lang="en-US" altLang="ja-JP" sz="1100" kern="1200" noProof="0" dirty="0">
                          <a:solidFill>
                            <a:srgbClr val="0D0D0D"/>
                          </a:solidFill>
                          <a:latin typeface="+mn-ea"/>
                          <a:ea typeface="+mn-ea"/>
                          <a:cs typeface="メイリオ" panose="020B0604030504040204" pitchFamily="50" charset="-128"/>
                        </a:rPr>
                        <a:t>5</a:t>
                      </a:r>
                      <a:r>
                        <a:rPr kumimoji="1" lang="ja-JP" altLang="en-US" sz="1100" kern="1200" noProof="0" dirty="0">
                          <a:solidFill>
                            <a:srgbClr val="0D0D0D"/>
                          </a:solidFill>
                          <a:latin typeface="+mn-ea"/>
                          <a:ea typeface="+mn-ea"/>
                          <a:cs typeface="メイリオ" panose="020B0604030504040204" pitchFamily="50" charset="-128"/>
                        </a:rPr>
                        <a:t>営業日前までに掲載期間のご連絡をメールでいただきます</a:t>
                      </a:r>
                      <a:endParaRPr kumimoji="1" lang="ja-JP" altLang="en-US" sz="110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05448160"/>
                  </a:ext>
                </a:extLst>
              </a:tr>
              <a:tr h="261034">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2025</a:t>
                      </a:r>
                      <a:r>
                        <a:rPr kumimoji="1" lang="ja-JP" altLang="en-US" sz="1100" kern="1200">
                          <a:solidFill>
                            <a:srgbClr val="0D0D0D"/>
                          </a:solidFill>
                          <a:latin typeface="+mn-ea"/>
                          <a:ea typeface="+mn-ea"/>
                          <a:cs typeface="メイリオ" panose="020B0604030504040204" pitchFamily="50" charset="-128"/>
                        </a:rPr>
                        <a:t>年</a:t>
                      </a:r>
                      <a:r>
                        <a:rPr kumimoji="1" lang="en-US" altLang="ja-JP" sz="1100" kern="1200" dirty="0">
                          <a:solidFill>
                            <a:srgbClr val="0D0D0D"/>
                          </a:solidFill>
                          <a:latin typeface="+mn-ea"/>
                          <a:ea typeface="+mn-ea"/>
                          <a:cs typeface="メイリオ" panose="020B0604030504040204" pitchFamily="50" charset="-128"/>
                        </a:rPr>
                        <a:t>10</a:t>
                      </a:r>
                      <a:r>
                        <a:rPr kumimoji="1" lang="ja-JP" altLang="en-US" sz="1100" kern="1200" dirty="0">
                          <a:solidFill>
                            <a:srgbClr val="0D0D0D"/>
                          </a:solidFill>
                          <a:latin typeface="+mn-ea"/>
                          <a:ea typeface="+mn-ea"/>
                          <a:cs typeface="メイリオ" panose="020B0604030504040204" pitchFamily="50" charset="-128"/>
                        </a:rPr>
                        <a:t>月</a:t>
                      </a:r>
                      <a:r>
                        <a:rPr kumimoji="1" lang="en-US" altLang="ja-JP" sz="1100" kern="1200" dirty="0">
                          <a:solidFill>
                            <a:srgbClr val="0D0D0D"/>
                          </a:solidFill>
                          <a:latin typeface="+mn-ea"/>
                          <a:ea typeface="+mn-ea"/>
                          <a:cs typeface="メイリオ" panose="020B0604030504040204" pitchFamily="50" charset="-128"/>
                        </a:rPr>
                        <a:t>1</a:t>
                      </a:r>
                      <a:r>
                        <a:rPr kumimoji="1" lang="ja-JP" altLang="en-US" sz="1100" kern="1200" dirty="0">
                          <a:solidFill>
                            <a:srgbClr val="0D0D0D"/>
                          </a:solidFill>
                          <a:latin typeface="+mn-ea"/>
                          <a:ea typeface="+mn-ea"/>
                          <a:cs typeface="メイリオ" panose="020B0604030504040204" pitchFamily="50" charset="-128"/>
                        </a:rPr>
                        <a:t>日</a:t>
                      </a:r>
                      <a:r>
                        <a:rPr kumimoji="1" lang="ja-JP" altLang="en-US" sz="1100" kern="1200">
                          <a:solidFill>
                            <a:srgbClr val="0D0D0D"/>
                          </a:solidFill>
                          <a:latin typeface="+mn-ea"/>
                          <a:ea typeface="+mn-ea"/>
                          <a:cs typeface="メイリオ" panose="020B0604030504040204" pitchFamily="50" charset="-128"/>
                        </a:rPr>
                        <a:t>～</a:t>
                      </a:r>
                      <a:r>
                        <a:rPr kumimoji="1" lang="en-US" altLang="ja-JP" sz="1100" kern="1200" dirty="0">
                          <a:solidFill>
                            <a:srgbClr val="0D0D0D"/>
                          </a:solidFill>
                          <a:latin typeface="+mn-ea"/>
                          <a:ea typeface="+mn-ea"/>
                          <a:cs typeface="メイリオ" panose="020B0604030504040204" pitchFamily="50" charset="-128"/>
                        </a:rPr>
                        <a:t>2026</a:t>
                      </a:r>
                      <a:r>
                        <a:rPr kumimoji="1" lang="ja-JP" altLang="en-US" sz="1100" kern="1200">
                          <a:solidFill>
                            <a:srgbClr val="0D0D0D"/>
                          </a:solidFill>
                          <a:latin typeface="+mn-ea"/>
                          <a:ea typeface="+mn-ea"/>
                          <a:cs typeface="メイリオ" panose="020B0604030504040204" pitchFamily="50" charset="-128"/>
                        </a:rPr>
                        <a:t>年</a:t>
                      </a:r>
                      <a:r>
                        <a:rPr kumimoji="1" lang="en-US" altLang="ja-JP" sz="1100" kern="1200" dirty="0">
                          <a:solidFill>
                            <a:srgbClr val="0D0D0D"/>
                          </a:solidFill>
                          <a:latin typeface="+mn-ea"/>
                          <a:ea typeface="+mn-ea"/>
                          <a:cs typeface="メイリオ" panose="020B0604030504040204" pitchFamily="50" charset="-128"/>
                        </a:rPr>
                        <a:t>3</a:t>
                      </a:r>
                      <a:r>
                        <a:rPr kumimoji="1" lang="ja-JP" altLang="en-US" sz="1100" kern="1200" dirty="0">
                          <a:solidFill>
                            <a:srgbClr val="0D0D0D"/>
                          </a:solidFill>
                          <a:latin typeface="+mn-ea"/>
                          <a:ea typeface="+mn-ea"/>
                          <a:cs typeface="メイリオ" panose="020B0604030504040204" pitchFamily="50" charset="-128"/>
                        </a:rPr>
                        <a:t>月</a:t>
                      </a:r>
                      <a:r>
                        <a:rPr kumimoji="1" lang="en-US" altLang="ja-JP" sz="1100" kern="1200" dirty="0">
                          <a:solidFill>
                            <a:srgbClr val="0D0D0D"/>
                          </a:solidFill>
                          <a:latin typeface="+mn-ea"/>
                          <a:ea typeface="+mn-ea"/>
                          <a:cs typeface="メイリオ" panose="020B0604030504040204" pitchFamily="50" charset="-128"/>
                        </a:rPr>
                        <a:t>31</a:t>
                      </a:r>
                      <a:r>
                        <a:rPr kumimoji="1" lang="ja-JP" altLang="en-US" sz="1100" kern="1200" dirty="0">
                          <a:solidFill>
                            <a:srgbClr val="0D0D0D"/>
                          </a:solidFill>
                          <a:latin typeface="+mn-ea"/>
                          <a:ea typeface="+mn-ea"/>
                          <a:cs typeface="メイリオ" panose="020B0604030504040204" pitchFamily="50" charset="-128"/>
                        </a:rPr>
                        <a:t>日　掲載分</a:t>
                      </a:r>
                      <a:endParaRPr kumimoji="1" lang="en-US" altLang="ja-JP" sz="1100" kern="1200" dirty="0">
                        <a:solidFill>
                          <a:srgbClr val="0D0D0D"/>
                        </a:solidFill>
                        <a:latin typeface="+mn-ea"/>
                        <a:ea typeface="+mn-ea"/>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31906091"/>
                  </a:ext>
                </a:extLst>
              </a:tr>
              <a:tr h="261034">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PV</a:t>
                      </a:r>
                      <a:r>
                        <a:rPr kumimoji="1" lang="ja-JP" altLang="en-US" sz="1100" kern="1200" dirty="0">
                          <a:solidFill>
                            <a:srgbClr val="0D0D0D"/>
                          </a:solidFill>
                          <a:latin typeface="+mn-ea"/>
                          <a:ea typeface="+mn-ea"/>
                          <a:cs typeface="メイリオ" panose="020B0604030504040204" pitchFamily="50" charset="-128"/>
                        </a:rPr>
                        <a:t>、</a:t>
                      </a:r>
                      <a:r>
                        <a:rPr kumimoji="1" lang="en-US" altLang="ja-JP" sz="1100" kern="1200" dirty="0">
                          <a:solidFill>
                            <a:srgbClr val="0D0D0D"/>
                          </a:solidFill>
                          <a:latin typeface="+mn-ea"/>
                          <a:ea typeface="+mn-ea"/>
                          <a:cs typeface="メイリオ" panose="020B0604030504040204" pitchFamily="50" charset="-128"/>
                        </a:rPr>
                        <a:t>UB</a:t>
                      </a:r>
                      <a:r>
                        <a:rPr kumimoji="1" lang="ja-JP" altLang="en-US" sz="1100" kern="1200" dirty="0">
                          <a:solidFill>
                            <a:srgbClr val="0D0D0D"/>
                          </a:solidFill>
                          <a:latin typeface="+mn-ea"/>
                          <a:ea typeface="+mn-ea"/>
                          <a:cs typeface="メイリオ" panose="020B0604030504040204" pitchFamily="50" charset="-128"/>
                        </a:rPr>
                        <a:t>、訪問者の性別・性別</a:t>
                      </a: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年齢層比率、アンケート</a:t>
                      </a:r>
                      <a:endParaRPr kumimoji="1" lang="en-US" altLang="ja-JP" sz="1100" kern="120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掲載終了から</a:t>
                      </a:r>
                      <a:r>
                        <a:rPr kumimoji="1" lang="en-US" altLang="ja-JP" sz="1100" kern="1200" dirty="0">
                          <a:solidFill>
                            <a:srgbClr val="0D0D0D"/>
                          </a:solidFill>
                          <a:latin typeface="+mn-ea"/>
                          <a:ea typeface="+mn-ea"/>
                          <a:cs typeface="メイリオ" panose="020B0604030504040204" pitchFamily="50" charset="-128"/>
                        </a:rPr>
                        <a:t>2</a:t>
                      </a:r>
                      <a:r>
                        <a:rPr kumimoji="1" lang="ja-JP" altLang="en-US" sz="1100" kern="1200" dirty="0">
                          <a:solidFill>
                            <a:srgbClr val="0D0D0D"/>
                          </a:solidFill>
                          <a:latin typeface="+mn-ea"/>
                          <a:ea typeface="+mn-ea"/>
                          <a:cs typeface="メイリオ" panose="020B0604030504040204" pitchFamily="50" charset="-128"/>
                        </a:rPr>
                        <a:t>週間程度でご提出いたします</a:t>
                      </a:r>
                      <a:endParaRPr kumimoji="1" lang="en-US" altLang="ja-JP" sz="1100" kern="120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取得できない場合がございます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55307660"/>
                  </a:ext>
                </a:extLst>
              </a:tr>
            </a:tbl>
          </a:graphicData>
        </a:graphic>
      </p:graphicFrame>
      <p:sp>
        <p:nvSpPr>
          <p:cNvPr id="7" name="正方形/長方形 6">
            <a:extLst>
              <a:ext uri="{FF2B5EF4-FFF2-40B4-BE49-F238E27FC236}">
                <a16:creationId xmlns:a16="http://schemas.microsoft.com/office/drawing/2014/main" id="{13BB1087-7B35-FA93-2A03-7061E2A83A07}"/>
              </a:ext>
            </a:extLst>
          </p:cNvPr>
          <p:cNvSpPr/>
          <p:nvPr/>
        </p:nvSpPr>
        <p:spPr>
          <a:xfrm>
            <a:off x="2242390" y="6373331"/>
            <a:ext cx="9348713" cy="415498"/>
          </a:xfrm>
          <a:prstGeom prst="rect">
            <a:avLst/>
          </a:prstGeom>
        </p:spPr>
        <p:txBody>
          <a:bodyPr wrap="none" lIns="0" tIns="0" rIns="0" bIns="0" anchor="t">
            <a:spAutoFit/>
          </a:bodyPr>
          <a:lstStyle/>
          <a:p>
            <a:r>
              <a:rPr lang="en-US" altLang="ja-JP" sz="900" dirty="0">
                <a:solidFill>
                  <a:schemeClr val="tx1"/>
                </a:solidFill>
              </a:rPr>
              <a:t>※</a:t>
            </a:r>
            <a:r>
              <a:rPr lang="ja-JP" altLang="en-US" sz="900" dirty="0">
                <a:solidFill>
                  <a:schemeClr val="tx1"/>
                </a:solidFill>
              </a:rPr>
              <a:t>本商品は代理店様経由で広告を運用しているお客様のみに提供しております。</a:t>
            </a:r>
            <a:br>
              <a:rPr lang="en-US" altLang="ja-JP" sz="900" dirty="0">
                <a:solidFill>
                  <a:schemeClr val="tx1"/>
                </a:solidFill>
              </a:rPr>
            </a:br>
            <a:r>
              <a:rPr lang="ja-JP" altLang="en-US" sz="900" dirty="0">
                <a:solidFill>
                  <a:schemeClr val="tx1"/>
                </a:solidFill>
              </a:rPr>
              <a:t>　ご提案によっては、代理店様において管理費用などの追加費用が生じる場合もありますので、料金およびお申し込み方法の詳細につきましては代理店様へお問い合わせください。</a:t>
            </a:r>
            <a:endParaRPr lang="en-US" altLang="ja-JP" sz="900" dirty="0">
              <a:solidFill>
                <a:schemeClr val="tx1"/>
              </a:solidFill>
            </a:endParaRPr>
          </a:p>
          <a:p>
            <a:r>
              <a:rPr kumimoji="1" lang="ja-JP" altLang="en-US" sz="900" dirty="0">
                <a:solidFill>
                  <a:schemeClr val="tx1"/>
                </a:solidFill>
              </a:rPr>
              <a:t>　また本資料に記載の値引きは、代理店様経由で提供することを</a:t>
            </a:r>
            <a:r>
              <a:rPr kumimoji="1" lang="ja-JP" altLang="en-US" sz="900" dirty="0">
                <a:solidFill>
                  <a:schemeClr val="tx1"/>
                </a:solidFill>
                <a:latin typeface="+mn-ea"/>
              </a:rPr>
              <a:t>前提</a:t>
            </a:r>
            <a:r>
              <a:rPr kumimoji="1" lang="ja-JP" altLang="en-US" sz="900" dirty="0">
                <a:solidFill>
                  <a:schemeClr val="tx1"/>
                </a:solidFill>
              </a:rPr>
              <a:t>とした値引きとなっております</a:t>
            </a:r>
            <a:r>
              <a:rPr lang="ja-JP" altLang="en-US" sz="900" dirty="0">
                <a:solidFill>
                  <a:schemeClr val="tx1"/>
                </a:solidFill>
              </a:rPr>
              <a:t>。</a:t>
            </a:r>
            <a:endParaRPr kumimoji="1" lang="ja-JP" altLang="en-US" sz="900" dirty="0">
              <a:solidFill>
                <a:schemeClr val="tx1"/>
              </a:solidFill>
            </a:endParaRPr>
          </a:p>
        </p:txBody>
      </p:sp>
    </p:spTree>
    <p:extLst>
      <p:ext uri="{BB962C8B-B14F-4D97-AF65-F5344CB8AC3E}">
        <p14:creationId xmlns:p14="http://schemas.microsoft.com/office/powerpoint/2010/main" val="2633121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kumimoji="1" lang="ja-JP" altLang="en-US" dirty="0"/>
              <a:t>効果検証レポート</a:t>
            </a:r>
          </a:p>
        </p:txBody>
      </p:sp>
      <p:sp>
        <p:nvSpPr>
          <p:cNvPr id="25" name="正方形/長方形 24">
            <a:extLst>
              <a:ext uri="{FF2B5EF4-FFF2-40B4-BE49-F238E27FC236}">
                <a16:creationId xmlns:a16="http://schemas.microsoft.com/office/drawing/2014/main" id="{6152A449-1BE8-0A43-0AA7-4ED048CDF2B1}"/>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0D0D0D"/>
                </a:solidFill>
                <a:latin typeface="メイリオ" panose="020B0604030504040204" pitchFamily="50" charset="-128"/>
                <a:ea typeface="メイリオ" panose="020B0604030504040204" pitchFamily="50" charset="-128"/>
              </a:rPr>
              <a:t>定量・定性両面から、施策の実績を集計、分析し、タイアップ実施効果のレポーティングを行います。</a:t>
            </a:r>
            <a:endParaRPr lang="en-US" altLang="ja-JP" sz="1600" dirty="0">
              <a:solidFill>
                <a:srgbClr val="0D0D0D"/>
              </a:solidFill>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5209829-B642-9902-4638-F7B5FDDFB5D2}"/>
              </a:ext>
            </a:extLst>
          </p:cNvPr>
          <p:cNvGrpSpPr/>
          <p:nvPr/>
        </p:nvGrpSpPr>
        <p:grpSpPr>
          <a:xfrm>
            <a:off x="479425" y="1785214"/>
            <a:ext cx="5646291" cy="1731446"/>
            <a:chOff x="479425" y="1607413"/>
            <a:chExt cx="5646291" cy="1731446"/>
          </a:xfrm>
        </p:grpSpPr>
        <p:sp>
          <p:nvSpPr>
            <p:cNvPr id="27" name="角丸四角形 59">
              <a:extLst>
                <a:ext uri="{FF2B5EF4-FFF2-40B4-BE49-F238E27FC236}">
                  <a16:creationId xmlns:a16="http://schemas.microsoft.com/office/drawing/2014/main" id="{34DA1D9F-CE24-5C5E-5AFB-34A77CB96116}"/>
                </a:ext>
              </a:extLst>
            </p:cNvPr>
            <p:cNvSpPr/>
            <p:nvPr/>
          </p:nvSpPr>
          <p:spPr>
            <a:xfrm>
              <a:off x="750811" y="2315502"/>
              <a:ext cx="5345189" cy="1023357"/>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タイアップページ</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PV</a:t>
              </a:r>
              <a:r>
                <a:rPr kumimoji="0" lang="ja-JP" altLang="en"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UB</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タイアップ内の広告主様ページへの誘導枠クリック数・率</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タイアップ訪問者の性別・性別</a:t>
              </a:r>
              <a: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年齢層比率</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ndParaRPr>
            </a:p>
          </p:txBody>
        </p:sp>
        <p:sp>
          <p:nvSpPr>
            <p:cNvPr id="28" name="角丸四角形 60">
              <a:extLst>
                <a:ext uri="{FF2B5EF4-FFF2-40B4-BE49-F238E27FC236}">
                  <a16:creationId xmlns:a16="http://schemas.microsoft.com/office/drawing/2014/main" id="{CD2E08D2-9DAB-E95B-1586-685BD5A245A4}"/>
                </a:ext>
              </a:extLst>
            </p:cNvPr>
            <p:cNvSpPr/>
            <p:nvPr/>
          </p:nvSpPr>
          <p:spPr>
            <a:xfrm>
              <a:off x="803425" y="1661413"/>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集客数・属性広告主様ページへの送客数</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29" name="グループ化 28">
              <a:extLst>
                <a:ext uri="{FF2B5EF4-FFF2-40B4-BE49-F238E27FC236}">
                  <a16:creationId xmlns:a16="http://schemas.microsoft.com/office/drawing/2014/main" id="{437A93DD-27DC-1DE9-0DBA-E4651F0A7596}"/>
                </a:ext>
              </a:extLst>
            </p:cNvPr>
            <p:cNvGrpSpPr>
              <a:grpSpLocks noChangeAspect="1"/>
            </p:cNvGrpSpPr>
            <p:nvPr/>
          </p:nvGrpSpPr>
          <p:grpSpPr>
            <a:xfrm>
              <a:off x="479425" y="1607413"/>
              <a:ext cx="576000" cy="576000"/>
              <a:chOff x="2435103" y="2081892"/>
              <a:chExt cx="792088" cy="792088"/>
            </a:xfrm>
          </p:grpSpPr>
          <p:sp>
            <p:nvSpPr>
              <p:cNvPr id="30" name="円/楕円 63">
                <a:extLst>
                  <a:ext uri="{FF2B5EF4-FFF2-40B4-BE49-F238E27FC236}">
                    <a16:creationId xmlns:a16="http://schemas.microsoft.com/office/drawing/2014/main" id="{B5E43E2A-9ADD-4AEB-29CC-C261F1F83891}"/>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31" name="グラフィックス 30" descr="棒グラフ (上昇) 単色塗りつぶし">
                <a:extLst>
                  <a:ext uri="{FF2B5EF4-FFF2-40B4-BE49-F238E27FC236}">
                    <a16:creationId xmlns:a16="http://schemas.microsoft.com/office/drawing/2014/main" id="{E3666B64-0050-F5DC-7044-DB38A81CD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00963" y="2247752"/>
                <a:ext cx="460368" cy="460368"/>
              </a:xfrm>
              <a:prstGeom prst="rect">
                <a:avLst/>
              </a:prstGeom>
            </p:spPr>
          </p:pic>
        </p:grpSp>
      </p:grpSp>
      <p:pic>
        <p:nvPicPr>
          <p:cNvPr id="32" name="図 31">
            <a:extLst>
              <a:ext uri="{FF2B5EF4-FFF2-40B4-BE49-F238E27FC236}">
                <a16:creationId xmlns:a16="http://schemas.microsoft.com/office/drawing/2014/main" id="{F7904792-F9D3-F6B8-981F-0FBA34D7321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rgbClr val="545454"/>
            </a:solidFill>
          </a:ln>
          <a:effectLst>
            <a:outerShdw dist="38100" dir="2700000" algn="tl" rotWithShape="0">
              <a:srgbClr val="545454">
                <a:alpha val="40000"/>
              </a:srgbClr>
            </a:outerShdw>
          </a:effectLst>
        </p:spPr>
      </p:pic>
      <p:pic>
        <p:nvPicPr>
          <p:cNvPr id="33" name="図 32">
            <a:extLst>
              <a:ext uri="{FF2B5EF4-FFF2-40B4-BE49-F238E27FC236}">
                <a16:creationId xmlns:a16="http://schemas.microsoft.com/office/drawing/2014/main" id="{868A178C-5EE7-21A1-823F-83F418935E0F}"/>
              </a:ext>
            </a:extLst>
          </p:cNvPr>
          <p:cNvPicPr>
            <a:picLocks noChangeAspect="1"/>
          </p:cNvPicPr>
          <p:nvPr/>
        </p:nvPicPr>
        <p:blipFill>
          <a:blip r:embed="rId7"/>
          <a:stretch>
            <a:fillRect/>
          </a:stretch>
        </p:blipFill>
        <p:spPr>
          <a:xfrm>
            <a:off x="8907023" y="2098357"/>
            <a:ext cx="2770146" cy="1564979"/>
          </a:xfrm>
          <a:prstGeom prst="rect">
            <a:avLst/>
          </a:prstGeom>
          <a:ln w="6350">
            <a:solidFill>
              <a:srgbClr val="545454"/>
            </a:solidFill>
          </a:ln>
          <a:effectLst>
            <a:outerShdw dist="38100" dir="2700000" algn="tl" rotWithShape="0">
              <a:srgbClr val="545454">
                <a:alpha val="40000"/>
              </a:srgbClr>
            </a:outerShdw>
          </a:effectLst>
        </p:spPr>
      </p:pic>
      <p:sp>
        <p:nvSpPr>
          <p:cNvPr id="34" name="角丸四角形 68">
            <a:extLst>
              <a:ext uri="{FF2B5EF4-FFF2-40B4-BE49-F238E27FC236}">
                <a16:creationId xmlns:a16="http://schemas.microsoft.com/office/drawing/2014/main" id="{A6B95403-FEE9-0701-E6EC-1862D7C04063}"/>
              </a:ext>
            </a:extLst>
          </p:cNvPr>
          <p:cNvSpPr/>
          <p:nvPr/>
        </p:nvSpPr>
        <p:spPr>
          <a:xfrm>
            <a:off x="9105427" y="5163498"/>
            <a:ext cx="2770146" cy="1027974"/>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rPr>
            </a:br>
            <a:r>
              <a:rPr kumimoji="0" lang="ja-JP" altLang="en-US" sz="800" kern="0" dirty="0">
                <a:solidFill>
                  <a:srgbClr val="545454"/>
                </a:solidFill>
                <a:latin typeface="Meiryo" panose="020B0604030504040204" pitchFamily="34" charset="-128"/>
              </a:rPr>
              <a:t>また、回答数は</a:t>
            </a:r>
            <a:r>
              <a:rPr kumimoji="0" lang="en-US" altLang="ja-JP" sz="800" kern="0" dirty="0">
                <a:solidFill>
                  <a:srgbClr val="545454"/>
                </a:solidFill>
                <a:latin typeface="Meiryo" panose="020B0604030504040204" pitchFamily="34" charset="-128"/>
              </a:rPr>
              <a:t>500</a:t>
            </a:r>
            <a:r>
              <a:rPr kumimoji="0" lang="ja-JP" altLang="en-US" sz="800" kern="0" dirty="0">
                <a:solidFill>
                  <a:srgbClr val="545454"/>
                </a:solidFill>
                <a:latin typeface="Meiryo" panose="020B0604030504040204" pitchFamily="34" charset="-128"/>
              </a:rPr>
              <a:t>件を上限とし、これを超えた場合、</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ja-JP" altLang="en-US" sz="800" kern="0" dirty="0">
                <a:solidFill>
                  <a:srgbClr val="545454"/>
                </a:solidFill>
                <a:latin typeface="Meiryo" panose="020B0604030504040204" pitchFamily="34" charset="-128"/>
              </a:rPr>
              <a:t>　掲載途中でもアンケートを終了させていただきます。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一部データは、非正規の参考値としてのご提出となります。</a:t>
            </a:r>
          </a:p>
        </p:txBody>
      </p:sp>
      <p:pic>
        <p:nvPicPr>
          <p:cNvPr id="35" name="図 34">
            <a:extLst>
              <a:ext uri="{FF2B5EF4-FFF2-40B4-BE49-F238E27FC236}">
                <a16:creationId xmlns:a16="http://schemas.microsoft.com/office/drawing/2014/main" id="{B08AFDFD-3A94-718A-CDDF-3F956418390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rgbClr val="545454"/>
            </a:solidFill>
          </a:ln>
          <a:effectLst>
            <a:outerShdw dist="38100" dir="2700000" algn="tl" rotWithShape="0">
              <a:srgbClr val="545454">
                <a:alpha val="40000"/>
              </a:srgbClr>
            </a:outerShdw>
          </a:effectLst>
        </p:spPr>
      </p:pic>
      <p:pic>
        <p:nvPicPr>
          <p:cNvPr id="36" name="Picture 2" descr="B1D2497D-1EBE-4057-8CE8-D155B6774F92-L0-001">
            <a:extLst>
              <a:ext uri="{FF2B5EF4-FFF2-40B4-BE49-F238E27FC236}">
                <a16:creationId xmlns:a16="http://schemas.microsoft.com/office/drawing/2014/main" id="{392FE178-3373-7C55-076C-743D5D8B6227}"/>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rgbClr val="545454"/>
            </a:solidFill>
            <a:miter lim="800000"/>
            <a:headEnd/>
            <a:tailEnd/>
          </a:ln>
          <a:effectLst>
            <a:outerShdw dist="38100" dir="2700000" algn="tl" rotWithShape="0">
              <a:srgbClr val="545454">
                <a:alpha val="40000"/>
              </a:srgbClr>
            </a:outerShdw>
          </a:effectLst>
          <a:extLst>
            <a:ext uri="{909E8E84-426E-40DD-AFC4-6F175D3DCCD1}">
              <a14:hiddenFill xmlns:a14="http://schemas.microsoft.com/office/drawing/2010/main">
                <a:solidFill>
                  <a:srgbClr val="FFFFFF"/>
                </a:solidFill>
              </a14:hiddenFill>
            </a:ext>
          </a:extLst>
        </p:spPr>
      </p:pic>
      <p:sp>
        <p:nvSpPr>
          <p:cNvPr id="37" name="角丸四角形 77">
            <a:extLst>
              <a:ext uri="{FF2B5EF4-FFF2-40B4-BE49-F238E27FC236}">
                <a16:creationId xmlns:a16="http://schemas.microsoft.com/office/drawing/2014/main" id="{E29B9DC7-81AC-8D1E-8486-4E3163A8A3BF}"/>
              </a:ext>
            </a:extLst>
          </p:cNvPr>
          <p:cNvSpPr/>
          <p:nvPr/>
        </p:nvSpPr>
        <p:spPr>
          <a:xfrm>
            <a:off x="8153370" y="1669886"/>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rPr>
              <a:t>レポートサンプル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8" name="角丸四角形 78">
            <a:extLst>
              <a:ext uri="{FF2B5EF4-FFF2-40B4-BE49-F238E27FC236}">
                <a16:creationId xmlns:a16="http://schemas.microsoft.com/office/drawing/2014/main" id="{B5C04D0B-FACD-07A2-A430-CAE1CCD76D84}"/>
              </a:ext>
            </a:extLst>
          </p:cNvPr>
          <p:cNvSpPr/>
          <p:nvPr/>
        </p:nvSpPr>
        <p:spPr>
          <a:xfrm>
            <a:off x="7108480" y="3886455"/>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rPr>
              <a:t>アンケート画面サンプル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39" name="グループ化 38">
            <a:extLst>
              <a:ext uri="{FF2B5EF4-FFF2-40B4-BE49-F238E27FC236}">
                <a16:creationId xmlns:a16="http://schemas.microsoft.com/office/drawing/2014/main" id="{368E9569-0C1C-70A0-56F1-3FD749436535}"/>
              </a:ext>
            </a:extLst>
          </p:cNvPr>
          <p:cNvGrpSpPr/>
          <p:nvPr/>
        </p:nvGrpSpPr>
        <p:grpSpPr>
          <a:xfrm>
            <a:off x="479425" y="4008879"/>
            <a:ext cx="5646291" cy="1454252"/>
            <a:chOff x="479425" y="4775746"/>
            <a:chExt cx="5646291" cy="1454252"/>
          </a:xfrm>
        </p:grpSpPr>
        <p:sp>
          <p:nvSpPr>
            <p:cNvPr id="40" name="角丸四角形 26">
              <a:extLst>
                <a:ext uri="{FF2B5EF4-FFF2-40B4-BE49-F238E27FC236}">
                  <a16:creationId xmlns:a16="http://schemas.microsoft.com/office/drawing/2014/main" id="{FD52F3DD-D349-BBE4-DC32-A3AA2B418DE7}"/>
                </a:ext>
              </a:extLst>
            </p:cNvPr>
            <p:cNvSpPr/>
            <p:nvPr/>
          </p:nvSpPr>
          <p:spPr>
            <a:xfrm>
              <a:off x="725406" y="5465173"/>
              <a:ext cx="5370593" cy="764825"/>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タイアップ読者に対するアンケートを無償でご提供</a:t>
              </a:r>
              <a:br>
                <a:rPr kumimoji="0" lang="en-US" altLang="ja-JP" sz="1400" b="1"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タイアップ記事の評価、読了後の態度変容を問うアンケートです。</a:t>
              </a:r>
              <a:b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タイアップページ下部からのアンケートリンクを設置します。</a:t>
              </a:r>
            </a:p>
          </p:txBody>
        </p:sp>
        <p:sp>
          <p:nvSpPr>
            <p:cNvPr id="41" name="角丸四角形 27">
              <a:extLst>
                <a:ext uri="{FF2B5EF4-FFF2-40B4-BE49-F238E27FC236}">
                  <a16:creationId xmlns:a16="http://schemas.microsoft.com/office/drawing/2014/main" id="{6BB14BA4-657F-5A99-5541-81A092FC2D9E}"/>
                </a:ext>
              </a:extLst>
            </p:cNvPr>
            <p:cNvSpPr/>
            <p:nvPr/>
          </p:nvSpPr>
          <p:spPr>
            <a:xfrm>
              <a:off x="803425" y="4829746"/>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態度変容効果</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42" name="グループ化 41">
              <a:extLst>
                <a:ext uri="{FF2B5EF4-FFF2-40B4-BE49-F238E27FC236}">
                  <a16:creationId xmlns:a16="http://schemas.microsoft.com/office/drawing/2014/main" id="{B96F1614-6992-16AA-778D-4B9AFFF031CB}"/>
                </a:ext>
              </a:extLst>
            </p:cNvPr>
            <p:cNvGrpSpPr>
              <a:grpSpLocks noChangeAspect="1"/>
            </p:cNvGrpSpPr>
            <p:nvPr/>
          </p:nvGrpSpPr>
          <p:grpSpPr>
            <a:xfrm>
              <a:off x="479425" y="4775746"/>
              <a:ext cx="576000" cy="576000"/>
              <a:chOff x="2435103" y="2081892"/>
              <a:chExt cx="792088" cy="792088"/>
            </a:xfrm>
          </p:grpSpPr>
          <p:sp>
            <p:nvSpPr>
              <p:cNvPr id="43" name="円/楕円 29">
                <a:extLst>
                  <a:ext uri="{FF2B5EF4-FFF2-40B4-BE49-F238E27FC236}">
                    <a16:creationId xmlns:a16="http://schemas.microsoft.com/office/drawing/2014/main" id="{FDD8DAD7-CDAA-A855-A60C-A97B314A5545}"/>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44" name="グラフィックス 43">
                <a:extLst>
                  <a:ext uri="{FF2B5EF4-FFF2-40B4-BE49-F238E27FC236}">
                    <a16:creationId xmlns:a16="http://schemas.microsoft.com/office/drawing/2014/main" id="{3F26CF31-689C-FCB7-4FDA-587622339FC3}"/>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136067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23255</TotalTime>
  <Words>3613</Words>
  <Application>Microsoft Macintosh PowerPoint</Application>
  <PresentationFormat>ワイド画面</PresentationFormat>
  <Paragraphs>298</Paragraphs>
  <Slides>21</Slides>
  <Notes>5</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21</vt:i4>
      </vt:variant>
    </vt:vector>
  </HeadingPairs>
  <TitlesOfParts>
    <vt:vector size="31" baseType="lpstr">
      <vt:lpstr>メイリオ</vt:lpstr>
      <vt:lpstr>メイリオ</vt:lpstr>
      <vt:lpstr>メイリオ 本文</vt:lpstr>
      <vt:lpstr>Yu Gothic Medium</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小岩 哲也</cp:lastModifiedBy>
  <cp:revision>606</cp:revision>
  <dcterms:created xsi:type="dcterms:W3CDTF">2020-02-26T07:28:11Z</dcterms:created>
  <dcterms:modified xsi:type="dcterms:W3CDTF">2025-07-11T08:32:23Z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2024-12-13T06:37:34Z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64b39686-5768-43d8-8755-3552183a8b79</vt:lpwstr>
  </property>
  <property fmtid="{D5CDD505-2E9C-101B-9397-08002B2CF9AE}" pid="8" name="MSIP_Label_defa4170-0d19-0005-0004-bc88714345d2_ContentBits">
    <vt:lpwstr>0</vt:lpwstr>
  </property>
</Properties>
</file>