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5" r:id="rId1"/>
  </p:sldMasterIdLst>
  <p:notesMasterIdLst>
    <p:notesMasterId r:id="rId23"/>
  </p:notesMasterIdLst>
  <p:sldIdLst>
    <p:sldId id="469" r:id="rId2"/>
    <p:sldId id="572" r:id="rId3"/>
    <p:sldId id="544" r:id="rId4"/>
    <p:sldId id="695" r:id="rId5"/>
    <p:sldId id="559" r:id="rId6"/>
    <p:sldId id="701" r:id="rId7"/>
    <p:sldId id="702" r:id="rId8"/>
    <p:sldId id="732" r:id="rId9"/>
    <p:sldId id="708" r:id="rId10"/>
    <p:sldId id="709" r:id="rId11"/>
    <p:sldId id="710" r:id="rId12"/>
    <p:sldId id="712" r:id="rId13"/>
    <p:sldId id="713" r:id="rId14"/>
    <p:sldId id="742" r:id="rId15"/>
    <p:sldId id="569" r:id="rId16"/>
    <p:sldId id="722" r:id="rId17"/>
    <p:sldId id="724" r:id="rId18"/>
    <p:sldId id="726" r:id="rId19"/>
    <p:sldId id="735" r:id="rId20"/>
    <p:sldId id="727" r:id="rId21"/>
    <p:sldId id="512" r:id="rId2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0D0D"/>
    <a:srgbClr val="00003E"/>
    <a:srgbClr val="E9E9E9"/>
    <a:srgbClr val="E5E5EB"/>
    <a:srgbClr val="66668B"/>
    <a:srgbClr val="FF0033"/>
    <a:srgbClr val="FFFFFF"/>
    <a:srgbClr val="252525"/>
    <a:srgbClr val="F2F2F5"/>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61A9C8B-9FC4-45BC-B6C6-ED66F2F803C4}" v="18" dt="2025-01-17T01:44:17.505"/>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00" autoAdjust="0"/>
    <p:restoredTop sz="87652" autoAdjust="0"/>
  </p:normalViewPr>
  <p:slideViewPr>
    <p:cSldViewPr snapToGrid="0">
      <p:cViewPr varScale="1">
        <p:scale>
          <a:sx n="94" d="100"/>
          <a:sy n="94" d="100"/>
        </p:scale>
        <p:origin x="56" y="72"/>
      </p:cViewPr>
      <p:guideLst/>
    </p:cSldViewPr>
  </p:slideViewPr>
  <p:outlineViewPr>
    <p:cViewPr>
      <p:scale>
        <a:sx n="33" d="100"/>
        <a:sy n="33" d="100"/>
      </p:scale>
      <p:origin x="0" y="0"/>
    </p:cViewPr>
  </p:outlineViewPr>
  <p:notesTextViewPr>
    <p:cViewPr>
      <p:scale>
        <a:sx n="240" d="100"/>
        <a:sy n="24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2025/1/21</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3673121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a:t>
            </a:fld>
            <a:endParaRPr kumimoji="1" lang="ja-JP" altLang="en-US"/>
          </a:p>
        </p:txBody>
      </p:sp>
    </p:spTree>
    <p:extLst>
      <p:ext uri="{BB962C8B-B14F-4D97-AF65-F5344CB8AC3E}">
        <p14:creationId xmlns:p14="http://schemas.microsoft.com/office/powerpoint/2010/main" val="492090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6</a:t>
            </a:fld>
            <a:endParaRPr kumimoji="1" lang="ja-JP" altLang="en-US"/>
          </a:p>
        </p:txBody>
      </p:sp>
    </p:spTree>
    <p:extLst>
      <p:ext uri="{BB962C8B-B14F-4D97-AF65-F5344CB8AC3E}">
        <p14:creationId xmlns:p14="http://schemas.microsoft.com/office/powerpoint/2010/main" val="2319145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9</a:t>
            </a:fld>
            <a:endParaRPr kumimoji="1" lang="ja-JP" altLang="en-US"/>
          </a:p>
        </p:txBody>
      </p:sp>
    </p:spTree>
    <p:extLst>
      <p:ext uri="{BB962C8B-B14F-4D97-AF65-F5344CB8AC3E}">
        <p14:creationId xmlns:p14="http://schemas.microsoft.com/office/powerpoint/2010/main" val="3657607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20</a:t>
            </a:fld>
            <a:endParaRPr kumimoji="1" lang="ja-JP" altLang="en-US"/>
          </a:p>
        </p:txBody>
      </p:sp>
    </p:spTree>
    <p:extLst>
      <p:ext uri="{BB962C8B-B14F-4D97-AF65-F5344CB8AC3E}">
        <p14:creationId xmlns:p14="http://schemas.microsoft.com/office/powerpoint/2010/main" val="16982722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hasCustomPrompt="1"/>
          </p:nvPr>
        </p:nvSpPr>
        <p:spPr>
          <a:xfrm>
            <a:off x="587375" y="1638954"/>
            <a:ext cx="11017250" cy="1693209"/>
          </a:xfrm>
          <a:prstGeom prst="rect">
            <a:avLst/>
          </a:prstGeom>
        </p:spPr>
        <p:txBody>
          <a:bodyPr lIns="0" tIns="36000" rIns="0" bIns="0" anchor="b">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サービス名</a:t>
            </a:r>
            <a:endPar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　</a:t>
            </a:r>
            <a:r>
              <a:rPr kumimoji="1" lang="ja-JP" altLang="en-US" dirty="0"/>
              <a:t>セールスシート</a:t>
            </a:r>
            <a:endParaRPr lang="ja-JP" altLang="en-US" dirty="0"/>
          </a:p>
        </p:txBody>
      </p:sp>
      <p:sp>
        <p:nvSpPr>
          <p:cNvPr id="6" name="Text Placeholder 3"/>
          <p:cNvSpPr>
            <a:spLocks noGrp="1"/>
          </p:cNvSpPr>
          <p:nvPr>
            <p:ph type="body" sz="quarter" idx="11" hasCustomPrompt="1"/>
          </p:nvPr>
        </p:nvSpPr>
        <p:spPr>
          <a:xfrm>
            <a:off x="587375" y="5278296"/>
            <a:ext cx="1349375" cy="227154"/>
          </a:xfrm>
          <a:prstGeom prst="rect">
            <a:avLst/>
          </a:prstGeom>
        </p:spPr>
        <p:txBody>
          <a:bodyPr lIns="0" tIns="0" rIns="0" bIns="0"/>
          <a:lstStyle>
            <a:lvl1pPr marL="0" indent="0" algn="l">
              <a:buNone/>
              <a:defRPr sz="100" b="1" i="0" baseline="0">
                <a:solidFill>
                  <a:schemeClr val="bg1"/>
                </a:solidFill>
                <a:latin typeface="メイリオ" panose="020B0604030504040204" pitchFamily="50" charset="-128"/>
                <a:ea typeface="メイリオ" panose="020B0604030504040204" pitchFamily="50" charset="-128"/>
              </a:defRPr>
            </a:lvl1pPr>
            <a:lvl2pPr>
              <a:defRPr sz="2400"/>
            </a:lvl2pPr>
          </a:lstStyle>
          <a:p>
            <a:pPr lvl="0" algn="r"/>
            <a:r>
              <a:rPr kumimoji="1" lang="en-US" altLang="ja-JP" sz="12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YYYY/MM/DD</a:t>
            </a:r>
          </a:p>
        </p:txBody>
      </p:sp>
      <p:sp>
        <p:nvSpPr>
          <p:cNvPr id="7" name="Text Placeholder 3"/>
          <p:cNvSpPr>
            <a:spLocks noGrp="1"/>
          </p:cNvSpPr>
          <p:nvPr>
            <p:ph type="body" sz="quarter" idx="12" hasCustomPrompt="1"/>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algn="l"/>
            <a:r>
              <a:rPr kumimoji="1" lang="en-US" altLang="ja-JP" sz="1600" b="0" i="0" spc="0">
                <a:solidFill>
                  <a:schemeClr val="bg1"/>
                </a:solidFill>
                <a:latin typeface="+mn-ea"/>
                <a:ea typeface="+mn-ea"/>
              </a:rPr>
              <a:t>LINE</a:t>
            </a:r>
            <a:r>
              <a:rPr kumimoji="1" lang="ja-JP" altLang="en-US" sz="1600" b="0" i="0" spc="0">
                <a:solidFill>
                  <a:schemeClr val="bg1"/>
                </a:solidFill>
                <a:latin typeface="+mn-ea"/>
                <a:ea typeface="+mn-ea"/>
              </a:rPr>
              <a:t>ヤフー株式会社</a:t>
            </a:r>
          </a:p>
        </p:txBody>
      </p:sp>
      <p:sp>
        <p:nvSpPr>
          <p:cNvPr id="12" name="角丸四角形 3">
            <a:extLst>
              <a:ext uri="{FF2B5EF4-FFF2-40B4-BE49-F238E27FC236}">
                <a16:creationId xmlns:a16="http://schemas.microsoft.com/office/drawing/2014/main" id="{6E03E592-54DF-9AE1-D95D-BBCAF50DFCCA}"/>
              </a:ext>
            </a:extLst>
          </p:cNvPr>
          <p:cNvSpPr/>
          <p:nvPr userDrawn="1"/>
        </p:nvSpPr>
        <p:spPr>
          <a:xfrm>
            <a:off x="587375" y="897384"/>
            <a:ext cx="5077812" cy="432048"/>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a:solidFill>
                <a:schemeClr val="accent6"/>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998BB00D-AB64-6D28-4900-C37FA357BA8B}"/>
              </a:ext>
            </a:extLst>
          </p:cNvPr>
          <p:cNvSpPr txBox="1"/>
          <p:nvPr userDrawn="1"/>
        </p:nvSpPr>
        <p:spPr>
          <a:xfrm>
            <a:off x="1100138" y="953364"/>
            <a:ext cx="4388907" cy="338554"/>
          </a:xfrm>
          <a:prstGeom prst="rect">
            <a:avLst/>
          </a:prstGeom>
          <a:noFill/>
        </p:spPr>
        <p:txBody>
          <a:bodyPr wrap="square">
            <a:spAutoFit/>
          </a:bodyPr>
          <a:lstStyle/>
          <a:p>
            <a:r>
              <a:rPr lang="en-US" altLang="ja-JP" sz="1600" b="1" dirty="0">
                <a:solidFill>
                  <a:srgbClr val="00003E"/>
                </a:solidFill>
              </a:rPr>
              <a:t>Yahoo!</a:t>
            </a:r>
            <a:r>
              <a:rPr lang="ja-JP" altLang="en-US" sz="1600" b="1" dirty="0">
                <a:solidFill>
                  <a:srgbClr val="00003E"/>
                </a:solidFill>
              </a:rPr>
              <a:t>広告　ディスプレイ広告（予約型）</a:t>
            </a:r>
          </a:p>
        </p:txBody>
      </p:sp>
    </p:spTree>
    <p:extLst>
      <p:ext uri="{BB962C8B-B14F-4D97-AF65-F5344CB8AC3E}">
        <p14:creationId xmlns:p14="http://schemas.microsoft.com/office/powerpoint/2010/main" val="2963398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a:solidFill>
                  <a:srgbClr val="00003E"/>
                </a:solidFill>
                <a:latin typeface="+mn-ea"/>
                <a:ea typeface="+mn-ea"/>
                <a:cs typeface="Segoe UI" panose="020B0502040204020203" pitchFamily="34" charset="0"/>
              </a:rPr>
              <a:t>CONTENTS</a:t>
            </a:r>
            <a:endParaRPr kumimoji="1" lang="ja-JP" altLang="en-US" sz="2400" b="1" i="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962348" y="1346582"/>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01</a:t>
            </a:r>
            <a:endParaRPr kumimoji="1" lang="ja-JP" altLang="en-US" sz="1800" b="1" i="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962348" y="2264684"/>
            <a:ext cx="540000" cy="540000"/>
          </a:xfrm>
          <a:prstGeom prst="ellipse">
            <a:avLst/>
          </a:prstGeom>
          <a:solidFill>
            <a:srgbClr val="00003E"/>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02</a:t>
            </a:r>
            <a:endParaRPr kumimoji="1" lang="ja-JP" altLang="en-US" sz="1800" b="1" i="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962348" y="3182786"/>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03</a:t>
            </a:r>
            <a:endParaRPr kumimoji="1" lang="ja-JP" altLang="en-US" sz="1800" b="1" i="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232348" y="1886582"/>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232348" y="2804684"/>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848388" y="1436562"/>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848388" y="2391156"/>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848388" y="3315605"/>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9" name="円/楕円 50">
            <a:extLst>
              <a:ext uri="{FF2B5EF4-FFF2-40B4-BE49-F238E27FC236}">
                <a16:creationId xmlns:a16="http://schemas.microsoft.com/office/drawing/2014/main" id="{32EBBB3D-31B9-8ED2-D02E-3EBD36E61BB5}"/>
              </a:ext>
            </a:extLst>
          </p:cNvPr>
          <p:cNvSpPr>
            <a:spLocks noChangeAspect="1"/>
          </p:cNvSpPr>
          <p:nvPr userDrawn="1"/>
        </p:nvSpPr>
        <p:spPr>
          <a:xfrm>
            <a:off x="962348" y="4100888"/>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04</a:t>
            </a:r>
            <a:endParaRPr kumimoji="1" lang="ja-JP" altLang="en-US" sz="1800" b="1" i="0">
              <a:solidFill>
                <a:schemeClr val="bg1"/>
              </a:solidFill>
              <a:latin typeface="+mj-ea"/>
              <a:ea typeface="+mj-ea"/>
              <a:cs typeface="Segoe UI" panose="020B0502040204020203" pitchFamily="34" charset="0"/>
            </a:endParaRPr>
          </a:p>
        </p:txBody>
      </p:sp>
      <p:cxnSp>
        <p:nvCxnSpPr>
          <p:cNvPr id="20" name="直線コネクタ 19">
            <a:extLst>
              <a:ext uri="{FF2B5EF4-FFF2-40B4-BE49-F238E27FC236}">
                <a16:creationId xmlns:a16="http://schemas.microsoft.com/office/drawing/2014/main" id="{5462A6DC-1A0C-B04A-A624-6862E68E1F6B}"/>
              </a:ext>
            </a:extLst>
          </p:cNvPr>
          <p:cNvCxnSpPr>
            <a:cxnSpLocks/>
            <a:endCxn id="19" idx="0"/>
          </p:cNvCxnSpPr>
          <p:nvPr userDrawn="1"/>
        </p:nvCxnSpPr>
        <p:spPr>
          <a:xfrm>
            <a:off x="1232348" y="3722786"/>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21" name="テキスト プレースホルダー 4">
            <a:extLst>
              <a:ext uri="{FF2B5EF4-FFF2-40B4-BE49-F238E27FC236}">
                <a16:creationId xmlns:a16="http://schemas.microsoft.com/office/drawing/2014/main" id="{CA7A5571-7523-94A9-69E9-6A529334A4A0}"/>
              </a:ext>
            </a:extLst>
          </p:cNvPr>
          <p:cNvSpPr>
            <a:spLocks noGrp="1"/>
          </p:cNvSpPr>
          <p:nvPr>
            <p:ph type="body" sz="quarter" idx="17" hasCustomPrompt="1"/>
          </p:nvPr>
        </p:nvSpPr>
        <p:spPr>
          <a:xfrm>
            <a:off x="1848388" y="4190868"/>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Tree>
    <p:extLst>
      <p:ext uri="{BB962C8B-B14F-4D97-AF65-F5344CB8AC3E}">
        <p14:creationId xmlns:p14="http://schemas.microsoft.com/office/powerpoint/2010/main" val="4139975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dirty="0">
                <a:solidFill>
                  <a:srgbClr val="00003E"/>
                </a:solidFill>
                <a:latin typeface="+mn-ea"/>
                <a:ea typeface="+mn-ea"/>
                <a:cs typeface="Segoe UI" panose="020B0502040204020203" pitchFamily="34" charset="0"/>
              </a:rPr>
              <a:t>CONTENTS</a:t>
            </a:r>
            <a:endParaRPr kumimoji="1" lang="ja-JP" altLang="en-US" sz="2400" b="1" i="0" dirty="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962348" y="1971952"/>
            <a:ext cx="540000" cy="540000"/>
          </a:xfrm>
          <a:prstGeom prst="ellipse">
            <a:avLst/>
          </a:prstGeom>
          <a:solidFill>
            <a:schemeClr val="tx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01</a:t>
            </a:r>
            <a:endParaRPr kumimoji="1" lang="ja-JP" altLang="en-US" sz="1800" b="1" i="0" dirty="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962348" y="2890054"/>
            <a:ext cx="540000" cy="540000"/>
          </a:xfrm>
          <a:prstGeom prst="ellipse">
            <a:avLst/>
          </a:prstGeom>
          <a:solidFill>
            <a:srgbClr val="03004A"/>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02</a:t>
            </a:r>
            <a:endParaRPr kumimoji="1" lang="ja-JP" altLang="en-US" sz="1800" b="1" i="0" dirty="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962348" y="3808156"/>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232348" y="2511952"/>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stCxn id="11" idx="4"/>
            <a:endCxn id="12" idx="0"/>
          </p:cNvCxnSpPr>
          <p:nvPr userDrawn="1"/>
        </p:nvCxnSpPr>
        <p:spPr>
          <a:xfrm>
            <a:off x="1232348" y="3430054"/>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848388" y="2061932"/>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848388" y="3016526"/>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848388" y="3940975"/>
            <a:ext cx="5414600" cy="360040"/>
          </a:xfrm>
          <a:prstGeom prst="rect">
            <a:avLst/>
          </a:prstGeom>
        </p:spPr>
        <p:txBody>
          <a:bodyPr>
            <a:normAutofit/>
          </a:bodyPr>
          <a:lstStyle>
            <a:lvl1pPr>
              <a:defRPr sz="1800" b="1">
                <a:solidFill>
                  <a:srgbClr val="00003E"/>
                </a:solidFill>
              </a:defRPr>
            </a:lvl1pPr>
          </a:lstStyle>
          <a:p>
            <a:pPr lvl="0"/>
            <a:r>
              <a:rPr kumimoji="1" lang="ja-JP" altLang="en-US"/>
              <a:t>コンテンツが５つ以下の時の目次</a:t>
            </a:r>
          </a:p>
        </p:txBody>
      </p:sp>
    </p:spTree>
    <p:extLst>
      <p:ext uri="{BB962C8B-B14F-4D97-AF65-F5344CB8AC3E}">
        <p14:creationId xmlns:p14="http://schemas.microsoft.com/office/powerpoint/2010/main" val="86628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3E"/>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10" name="テキスト プレースホルダー 19">
            <a:extLst>
              <a:ext uri="{FF2B5EF4-FFF2-40B4-BE49-F238E27FC236}">
                <a16:creationId xmlns:a16="http://schemas.microsoft.com/office/drawing/2014/main" id="{BBE8B47C-E3DF-7454-A3FA-093FD29B3210}"/>
              </a:ext>
            </a:extLst>
          </p:cNvPr>
          <p:cNvSpPr>
            <a:spLocks noGrp="1"/>
          </p:cNvSpPr>
          <p:nvPr>
            <p:ph type="body" sz="quarter" idx="18" hasCustomPrompt="1"/>
          </p:nvPr>
        </p:nvSpPr>
        <p:spPr>
          <a:xfrm>
            <a:off x="5551588" y="1210966"/>
            <a:ext cx="1368152" cy="1057321"/>
          </a:xfrm>
          <a:prstGeom prst="rect">
            <a:avLst/>
          </a:prstGeom>
        </p:spPr>
        <p:txBody>
          <a:bodyPr/>
          <a:lstStyle>
            <a:lvl1pPr marL="0" indent="0">
              <a:buNone/>
              <a:defRPr sz="6600" b="1" i="0">
                <a:solidFill>
                  <a:srgbClr val="00003E"/>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pic>
        <p:nvPicPr>
          <p:cNvPr id="2" name="グラフィックス 7">
            <a:extLst>
              <a:ext uri="{FF2B5EF4-FFF2-40B4-BE49-F238E27FC236}">
                <a16:creationId xmlns:a16="http://schemas.microsoft.com/office/drawing/2014/main" id="{3B967D41-98D0-C253-8D0F-4F5B9AEA6ED7}"/>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7167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dirty="0"/>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dirty="0"/>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Tree>
    <p:extLst>
      <p:ext uri="{BB962C8B-B14F-4D97-AF65-F5344CB8AC3E}">
        <p14:creationId xmlns:p14="http://schemas.microsoft.com/office/powerpoint/2010/main" val="2158996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dirty="0"/>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dirty="0"/>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3" name="正方形/長方形 2">
            <a:extLst>
              <a:ext uri="{FF2B5EF4-FFF2-40B4-BE49-F238E27FC236}">
                <a16:creationId xmlns:a16="http://schemas.microsoft.com/office/drawing/2014/main" id="{83E31476-1A82-F0B6-CD36-03F7D983E5D8}"/>
              </a:ext>
            </a:extLst>
          </p:cNvPr>
          <p:cNvSpPr/>
          <p:nvPr userDrawn="1"/>
        </p:nvSpPr>
        <p:spPr>
          <a:xfrm>
            <a:off x="0" y="5877272"/>
            <a:ext cx="12192000" cy="980728"/>
          </a:xfrm>
          <a:prstGeom prst="rect">
            <a:avLst/>
          </a:prstGeom>
          <a:solidFill>
            <a:srgbClr val="00003E">
              <a:alpha val="5098"/>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6000" tIns="45720" rIns="91440" bIns="288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altLang="ja-JP" sz="900" b="0" i="0" u="none" strike="noStrike" kern="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3198927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dirty="0"/>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dirty="0"/>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3" name="正方形/長方形 2">
            <a:extLst>
              <a:ext uri="{FF2B5EF4-FFF2-40B4-BE49-F238E27FC236}">
                <a16:creationId xmlns:a16="http://schemas.microsoft.com/office/drawing/2014/main" id="{84D9EAAA-15C7-9E4F-FE6B-744A8780BC0F}"/>
              </a:ext>
            </a:extLst>
          </p:cNvPr>
          <p:cNvSpPr/>
          <p:nvPr userDrawn="1"/>
        </p:nvSpPr>
        <p:spPr>
          <a:xfrm>
            <a:off x="-1200" y="5058000"/>
            <a:ext cx="12193200" cy="1800000"/>
          </a:xfrm>
          <a:prstGeom prst="rect">
            <a:avLst/>
          </a:prstGeom>
          <a:solidFill>
            <a:srgbClr val="00003E">
              <a:alpha val="4706"/>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dirty="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pic>
        <p:nvPicPr>
          <p:cNvPr id="10" name="グラフィックス 9" descr="警告 単色塗りつぶし">
            <a:extLst>
              <a:ext uri="{FF2B5EF4-FFF2-40B4-BE49-F238E27FC236}">
                <a16:creationId xmlns:a16="http://schemas.microsoft.com/office/drawing/2014/main" id="{1C78B13D-B2DF-C425-BD6B-88E545500AF0}"/>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673" y="5527546"/>
            <a:ext cx="860908" cy="860908"/>
          </a:xfrm>
          <a:prstGeom prst="rect">
            <a:avLst/>
          </a:prstGeom>
        </p:spPr>
      </p:pic>
      <p:sp>
        <p:nvSpPr>
          <p:cNvPr id="11" name="テキスト プレースホルダー 10">
            <a:extLst>
              <a:ext uri="{FF2B5EF4-FFF2-40B4-BE49-F238E27FC236}">
                <a16:creationId xmlns:a16="http://schemas.microsoft.com/office/drawing/2014/main" id="{E05048F5-64BC-EDDD-95C7-8655D6921819}"/>
              </a:ext>
            </a:extLst>
          </p:cNvPr>
          <p:cNvSpPr>
            <a:spLocks noGrp="1"/>
          </p:cNvSpPr>
          <p:nvPr>
            <p:ph type="body" sz="quarter" idx="13"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rgbClr val="00003E"/>
                </a:solidFill>
                <a:latin typeface="Meiryo" panose="020B0604030504040204" pitchFamily="34" charset="-128"/>
                <a:ea typeface="Meiryo" panose="020B0604030504040204" pitchFamily="34" charset="-128"/>
              </a:defRPr>
            </a:lvl1pPr>
          </a:lstStyle>
          <a:p>
            <a:pPr>
              <a:lnSpc>
                <a:spcPct val="120000"/>
              </a:lnSpc>
            </a:pPr>
            <a:r>
              <a:rPr lang="ja-JP" altLang="en-US" sz="1200" dirty="0">
                <a:solidFill>
                  <a:schemeClr val="accent3"/>
                </a:solidFill>
                <a:latin typeface="Meiryo" panose="020B0604030504040204" pitchFamily="34" charset="-128"/>
                <a:ea typeface="Meiryo" panose="020B0604030504040204" pitchFamily="34" charset="-128"/>
              </a:rPr>
              <a:t>メイリオ　</a:t>
            </a:r>
            <a:r>
              <a:rPr lang="en-US" altLang="ja-JP" sz="1200" dirty="0">
                <a:solidFill>
                  <a:schemeClr val="accent3"/>
                </a:solidFill>
                <a:latin typeface="Meiryo" panose="020B0604030504040204" pitchFamily="34" charset="-128"/>
                <a:ea typeface="Meiryo" panose="020B0604030504040204" pitchFamily="34" charset="-128"/>
              </a:rPr>
              <a:t>12pt</a:t>
            </a:r>
          </a:p>
        </p:txBody>
      </p:sp>
    </p:spTree>
    <p:extLst>
      <p:ext uri="{BB962C8B-B14F-4D97-AF65-F5344CB8AC3E}">
        <p14:creationId xmlns:p14="http://schemas.microsoft.com/office/powerpoint/2010/main" val="3936869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568913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273324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1207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B5F5847-9726-D6C0-67F5-7527AF7AABC1}"/>
              </a:ext>
            </a:extLst>
          </p:cNvPr>
          <p:cNvGraphicFramePr>
            <a:graphicFrameLocks noChangeAspect="1"/>
          </p:cNvGraphicFramePr>
          <p:nvPr userDrawn="1">
            <p:custDataLst>
              <p:tags r:id="rId12"/>
            </p:custDataLst>
            <p:extLst>
              <p:ext uri="{D42A27DB-BD31-4B8C-83A1-F6EECF244321}">
                <p14:modId xmlns:p14="http://schemas.microsoft.com/office/powerpoint/2010/main" val="26640889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13" imgW="7772400" imgH="10058400" progId="TCLayout.ActiveDocument.1">
                  <p:embed/>
                </p:oleObj>
              </mc:Choice>
              <mc:Fallback>
                <p:oleObj name="think-cell スライド" r:id="rId13" imgW="7772400" imgH="10058400" progId="TCLayout.ActiveDocument.1">
                  <p:embed/>
                  <p:pic>
                    <p:nvPicPr>
                      <p:cNvPr id="2" name="think-cell data - do not delete" hidden="1">
                        <a:extLst>
                          <a:ext uri="{FF2B5EF4-FFF2-40B4-BE49-F238E27FC236}">
                            <a16:creationId xmlns:a16="http://schemas.microsoft.com/office/drawing/2014/main" id="{CB5F5847-9726-D6C0-67F5-7527AF7AABC1}"/>
                          </a:ext>
                        </a:extLst>
                      </p:cNvPr>
                      <p:cNvPicPr/>
                      <p:nvPr/>
                    </p:nvPicPr>
                    <p:blipFill>
                      <a:blip r:embed="rId14"/>
                      <a:stretch>
                        <a:fillRect/>
                      </a:stretch>
                    </p:blipFill>
                    <p:spPr>
                      <a:xfrm>
                        <a:off x="1588" y="1588"/>
                        <a:ext cx="1227" cy="1588"/>
                      </a:xfrm>
                      <a:prstGeom prst="rect">
                        <a:avLst/>
                      </a:prstGeom>
                    </p:spPr>
                  </p:pic>
                </p:oleObj>
              </mc:Fallback>
            </mc:AlternateContent>
          </a:graphicData>
        </a:graphic>
      </p:graphicFrame>
      <p:sp>
        <p:nvSpPr>
          <p:cNvPr id="6" name="角丸四角形 5">
            <a:extLst>
              <a:ext uri="{FF2B5EF4-FFF2-40B4-BE49-F238E27FC236}">
                <a16:creationId xmlns:a16="http://schemas.microsoft.com/office/drawing/2014/main" id="{51A55CBA-B7FC-A04E-64BD-FB3AE8BF292C}"/>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広告主・代理店限定</a:t>
            </a:r>
          </a:p>
        </p:txBody>
      </p:sp>
    </p:spTree>
    <p:extLst>
      <p:ext uri="{BB962C8B-B14F-4D97-AF65-F5344CB8AC3E}">
        <p14:creationId xmlns:p14="http://schemas.microsoft.com/office/powerpoint/2010/main" val="4049991301"/>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906" r:id="rId5"/>
    <p:sldLayoutId id="2147483907" r:id="rId6"/>
    <p:sldLayoutId id="2147483890" r:id="rId7"/>
    <p:sldLayoutId id="2147483891" r:id="rId8"/>
    <p:sldLayoutId id="2147483892" r:id="rId9"/>
    <p:sldLayoutId id="2147483908" r:id="rId10"/>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s.yimg.jp/dl/displayads-guarantee/application_advertisingServices.pdf" TargetMode="External"/><Relationship Id="rId2" Type="http://schemas.openxmlformats.org/officeDocument/2006/relationships/image" Target="../media/image10.png"/><Relationship Id="rId1" Type="http://schemas.openxmlformats.org/officeDocument/2006/relationships/slideLayout" Target="../slideLayouts/slideLayout4.xml"/><Relationship Id="rId5" Type="http://schemas.openxmlformats.org/officeDocument/2006/relationships/image" Target="../media/image30.sv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s.yimg.jp/dl/displayads-guarantee/01/displayads-guarantee_ADguideline_Specialfeature.zip" TargetMode="External"/><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33.png"/><Relationship Id="rId4" Type="http://schemas.openxmlformats.org/officeDocument/2006/relationships/hyperlink" Target="https://s.yimg.jp/dl/displayads-guarantee/01/displayads-guarantee_ADguideline_Specialfeature.zip"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12.png"/><Relationship Id="rId7"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23.png"/><Relationship Id="rId11" Type="http://schemas.openxmlformats.org/officeDocument/2006/relationships/image" Target="../media/image28.svg"/><Relationship Id="rId5" Type="http://schemas.openxmlformats.org/officeDocument/2006/relationships/image" Target="../media/image22.sv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EBB5ED4-C486-2825-FC79-B427C58180A6}"/>
              </a:ext>
            </a:extLst>
          </p:cNvPr>
          <p:cNvSpPr>
            <a:spLocks noGrp="1"/>
          </p:cNvSpPr>
          <p:nvPr>
            <p:ph type="body" sz="quarter" idx="10"/>
          </p:nvPr>
        </p:nvSpPr>
        <p:spPr/>
        <p:txBody>
          <a:body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lang="ja-JP" altLang="en-US" dirty="0">
                <a:cs typeface="Segoe UI" panose="020B0502040204020203" pitchFamily="34" charset="0"/>
              </a:rPr>
              <a:t>スポーツナビ</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　タイアップ</a:t>
            </a:r>
            <a:endPar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2025</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4</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2025</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lang="en-US" altLang="ja-JP" dirty="0">
                <a:cs typeface="Segoe UI" panose="020B0502040204020203" pitchFamily="34" charset="0"/>
              </a:rPr>
              <a:t>9</a:t>
            </a:r>
            <a:r>
              <a:rPr kumimoji="1" lang="ja-JP" altLang="en-US" sz="4000" b="1" i="0" dirty="0">
                <a:solidFill>
                  <a:schemeClr val="bg1"/>
                </a:solidFill>
                <a:latin typeface="Meiryo" panose="020B0604030504040204" pitchFamily="34" charset="-128"/>
                <a:ea typeface="Meiryo" panose="020B0604030504040204" pitchFamily="34" charset="-128"/>
                <a:cs typeface="Segoe UI" panose="020B0502040204020203" pitchFamily="34" charset="0"/>
              </a:rPr>
              <a:t>月　</a:t>
            </a:r>
            <a:r>
              <a:rPr kumimoji="1" lang="ja-JP" altLang="en-US" dirty="0"/>
              <a:t>商品資料</a:t>
            </a:r>
            <a:endParaRPr lang="ja-JP" altLang="en-US" dirty="0"/>
          </a:p>
        </p:txBody>
      </p:sp>
      <p:sp>
        <p:nvSpPr>
          <p:cNvPr id="4" name="テキスト プレースホルダー 3">
            <a:extLst>
              <a:ext uri="{FF2B5EF4-FFF2-40B4-BE49-F238E27FC236}">
                <a16:creationId xmlns:a16="http://schemas.microsoft.com/office/drawing/2014/main" id="{86100150-09F2-0FD5-FF4E-60A49DDF0E97}"/>
              </a:ext>
            </a:extLst>
          </p:cNvPr>
          <p:cNvSpPr>
            <a:spLocks noGrp="1"/>
          </p:cNvSpPr>
          <p:nvPr>
            <p:ph type="body" sz="quarter" idx="11"/>
          </p:nvPr>
        </p:nvSpPr>
        <p:spPr>
          <a:xfrm>
            <a:off x="587375" y="5278295"/>
            <a:ext cx="1196349" cy="220983"/>
          </a:xfrm>
        </p:spPr>
        <p:txBody>
          <a:bodyPr/>
          <a:lstStyle/>
          <a:p>
            <a:r>
              <a:rPr lang="en-US" altLang="ja-JP" sz="1200" dirty="0"/>
              <a:t>2025/1/22</a:t>
            </a:r>
            <a:endParaRPr lang="ja-JP" altLang="en-US" sz="1200" dirty="0"/>
          </a:p>
          <a:p>
            <a:endParaRPr lang="ja-JP" altLang="en-US" sz="600" dirty="0"/>
          </a:p>
        </p:txBody>
      </p:sp>
      <p:sp>
        <p:nvSpPr>
          <p:cNvPr id="5" name="テキスト プレースホルダー 4">
            <a:extLst>
              <a:ext uri="{FF2B5EF4-FFF2-40B4-BE49-F238E27FC236}">
                <a16:creationId xmlns:a16="http://schemas.microsoft.com/office/drawing/2014/main" id="{6D788480-331B-3F7D-2310-31677A1A19DB}"/>
              </a:ext>
            </a:extLst>
          </p:cNvPr>
          <p:cNvSpPr>
            <a:spLocks noGrp="1"/>
          </p:cNvSpPr>
          <p:nvPr>
            <p:ph type="body" sz="quarter" idx="12"/>
          </p:nvPr>
        </p:nvSpPr>
        <p:spPr/>
        <p:txBody>
          <a:bodyPr/>
          <a:lstStyle/>
          <a:p>
            <a:r>
              <a:rPr lang="en-US" altLang="ja-JP" dirty="0"/>
              <a:t>LINE</a:t>
            </a:r>
            <a:r>
              <a:rPr lang="ja-JP" altLang="en-US" dirty="0"/>
              <a:t>ヤフー株式会社</a:t>
            </a:r>
          </a:p>
        </p:txBody>
      </p:sp>
    </p:spTree>
    <p:extLst>
      <p:ext uri="{BB962C8B-B14F-4D97-AF65-F5344CB8AC3E}">
        <p14:creationId xmlns:p14="http://schemas.microsoft.com/office/powerpoint/2010/main" val="3274969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latin typeface="+mn-ea"/>
                <a:cs typeface="メイリオ" panose="020B0604030504040204" pitchFamily="50" charset="-128"/>
              </a:rPr>
              <a:t>販売制限カテゴリー</a:t>
            </a:r>
          </a:p>
        </p:txBody>
      </p:sp>
      <p:sp>
        <p:nvSpPr>
          <p:cNvPr id="5" name="Text Box 1031">
            <a:extLst>
              <a:ext uri="{FF2B5EF4-FFF2-40B4-BE49-F238E27FC236}">
                <a16:creationId xmlns:a16="http://schemas.microsoft.com/office/drawing/2014/main" id="{B099816B-D7C9-0C6A-7530-0BC5CB3EADA5}"/>
              </a:ext>
            </a:extLst>
          </p:cNvPr>
          <p:cNvSpPr txBox="1">
            <a:spLocks noChangeArrowheads="1"/>
          </p:cNvSpPr>
          <p:nvPr/>
        </p:nvSpPr>
        <p:spPr bwMode="auto">
          <a:xfrm>
            <a:off x="479425" y="1089340"/>
            <a:ext cx="11233150" cy="3093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ct val="0"/>
              </a:spcBef>
              <a:defRPr/>
            </a:pPr>
            <a:r>
              <a:rPr lang="ja-JP" altLang="en-US" sz="1200" dirty="0">
                <a:solidFill>
                  <a:srgbClr val="0D0D0D"/>
                </a:solidFill>
                <a:latin typeface="Meiryo" panose="020B0604030504040204" pitchFamily="34" charset="-128"/>
              </a:rPr>
              <a:t>以下に該当する業種、商品・サービスにつきましては、スポーツナビタイアップ企画の実施は原則不可となります。</a:t>
            </a:r>
          </a:p>
          <a:p>
            <a:pPr>
              <a:lnSpc>
                <a:spcPct val="120000"/>
              </a:lnSpc>
              <a:spcBef>
                <a:spcPct val="0"/>
              </a:spcBef>
              <a:defRPr/>
            </a:pPr>
            <a:r>
              <a:rPr lang="ja-JP" altLang="en-US" sz="1200" dirty="0">
                <a:solidFill>
                  <a:srgbClr val="0D0D0D"/>
                </a:solidFill>
                <a:latin typeface="Meiryo" panose="020B0604030504040204" pitchFamily="34" charset="-128"/>
              </a:rPr>
              <a:t>ただし、以下に該当しない業種やサービスでも、プロモーション内容や取り上げるテーマ等によっては、スポーツナビタイアップ企画を実施いただけない場合がありますので、必ず事前に掲載可否を弊社にお問い合わせください。</a:t>
            </a:r>
          </a:p>
          <a:p>
            <a:pPr>
              <a:lnSpc>
                <a:spcPct val="120000"/>
              </a:lnSpc>
              <a:spcBef>
                <a:spcPct val="0"/>
              </a:spcBef>
              <a:defRPr/>
            </a:pPr>
            <a:r>
              <a:rPr lang="ja-JP" altLang="en-US" sz="1200" dirty="0">
                <a:solidFill>
                  <a:srgbClr val="0D0D0D"/>
                </a:solidFill>
                <a:latin typeface="Meiryo" panose="020B0604030504040204" pitchFamily="34" charset="-128"/>
              </a:rPr>
              <a:t>また、広告主様のサイトが弊社の広告掲載基準を満たすことが、スポーツナビタイアップ企画実施の条件となります。</a:t>
            </a:r>
          </a:p>
          <a:p>
            <a:pPr>
              <a:lnSpc>
                <a:spcPct val="120000"/>
              </a:lnSpc>
              <a:spcBef>
                <a:spcPct val="0"/>
              </a:spcBef>
              <a:defRPr/>
            </a:pPr>
            <a:endParaRPr lang="ja-JP" altLang="en-US" sz="1200" dirty="0">
              <a:solidFill>
                <a:srgbClr val="0D0D0D"/>
              </a:solidFill>
              <a:latin typeface="Meiryo" panose="020B0604030504040204" pitchFamily="34" charset="-128"/>
            </a:endParaRPr>
          </a:p>
          <a:p>
            <a:pPr>
              <a:lnSpc>
                <a:spcPct val="120000"/>
              </a:lnSpc>
              <a:spcBef>
                <a:spcPct val="0"/>
              </a:spcBef>
              <a:defRPr/>
            </a:pPr>
            <a:r>
              <a:rPr lang="ja-JP" altLang="en-US" sz="1200" dirty="0">
                <a:solidFill>
                  <a:srgbClr val="0D0D0D"/>
                </a:solidFill>
                <a:latin typeface="Meiryo" panose="020B0604030504040204" pitchFamily="34" charset="-128"/>
              </a:rPr>
              <a:t>・消費者金融業（消費者向無担保貸金業）、商工ローン、手形割引、その他ハイリスク型の金融商品</a:t>
            </a:r>
          </a:p>
          <a:p>
            <a:pPr>
              <a:lnSpc>
                <a:spcPct val="120000"/>
              </a:lnSpc>
              <a:spcBef>
                <a:spcPct val="0"/>
              </a:spcBef>
              <a:defRPr/>
            </a:pPr>
            <a:r>
              <a:rPr lang="ja-JP" altLang="en-US" sz="1200" dirty="0">
                <a:solidFill>
                  <a:srgbClr val="0D0D0D"/>
                </a:solidFill>
                <a:latin typeface="Meiryo" panose="020B0604030504040204" pitchFamily="34" charset="-128"/>
              </a:rPr>
              <a:t>・パチンコ・パチスロの営業および機種、カジノ（企業広告含む）、ギャンブル</a:t>
            </a:r>
          </a:p>
          <a:p>
            <a:pPr>
              <a:lnSpc>
                <a:spcPct val="120000"/>
              </a:lnSpc>
              <a:spcBef>
                <a:spcPct val="0"/>
              </a:spcBef>
              <a:defRPr/>
            </a:pPr>
            <a:r>
              <a:rPr lang="ja-JP" altLang="en-US" sz="1200" dirty="0">
                <a:solidFill>
                  <a:srgbClr val="0D0D0D"/>
                </a:solidFill>
                <a:latin typeface="Meiryo" panose="020B0604030504040204" pitchFamily="34" charset="-128"/>
              </a:rPr>
              <a:t>・レーシック、美容整形・美容外科・美容皮膚科、その他医療機関全般</a:t>
            </a:r>
          </a:p>
          <a:p>
            <a:pPr>
              <a:lnSpc>
                <a:spcPct val="120000"/>
              </a:lnSpc>
              <a:spcBef>
                <a:spcPct val="0"/>
              </a:spcBef>
              <a:defRPr/>
            </a:pPr>
            <a:r>
              <a:rPr lang="ja-JP" altLang="en-US" sz="1200" dirty="0">
                <a:solidFill>
                  <a:srgbClr val="0D0D0D"/>
                </a:solidFill>
                <a:latin typeface="Meiryo" panose="020B0604030504040204" pitchFamily="34" charset="-128"/>
              </a:rPr>
              <a:t>・占い</a:t>
            </a:r>
          </a:p>
          <a:p>
            <a:pPr>
              <a:lnSpc>
                <a:spcPct val="120000"/>
              </a:lnSpc>
              <a:spcBef>
                <a:spcPct val="0"/>
              </a:spcBef>
              <a:defRPr/>
            </a:pPr>
            <a:r>
              <a:rPr lang="ja-JP" altLang="en-US" sz="1200" dirty="0">
                <a:solidFill>
                  <a:srgbClr val="0D0D0D"/>
                </a:solidFill>
                <a:latin typeface="Meiryo" panose="020B0604030504040204" pitchFamily="34" charset="-128"/>
              </a:rPr>
              <a:t>・出会い系サイト、結婚紹介（インターネット異性紹介事業）</a:t>
            </a:r>
          </a:p>
          <a:p>
            <a:pPr>
              <a:lnSpc>
                <a:spcPct val="120000"/>
              </a:lnSpc>
              <a:spcBef>
                <a:spcPct val="0"/>
              </a:spcBef>
              <a:defRPr/>
            </a:pPr>
            <a:r>
              <a:rPr lang="ja-JP" altLang="en-US" sz="1200" dirty="0">
                <a:solidFill>
                  <a:srgbClr val="0D0D0D"/>
                </a:solidFill>
                <a:latin typeface="Meiryo" panose="020B0604030504040204" pitchFamily="34" charset="-128"/>
              </a:rPr>
              <a:t>・団体による意見広告</a:t>
            </a:r>
          </a:p>
          <a:p>
            <a:pPr>
              <a:lnSpc>
                <a:spcPct val="120000"/>
              </a:lnSpc>
              <a:spcBef>
                <a:spcPct val="0"/>
              </a:spcBef>
              <a:defRPr/>
            </a:pPr>
            <a:r>
              <a:rPr lang="ja-JP" altLang="en-US" sz="1200" dirty="0">
                <a:solidFill>
                  <a:srgbClr val="0D0D0D"/>
                </a:solidFill>
                <a:latin typeface="Meiryo" panose="020B0604030504040204" pitchFamily="34" charset="-128"/>
              </a:rPr>
              <a:t>・宗教団体、活動</a:t>
            </a:r>
          </a:p>
          <a:p>
            <a:pPr>
              <a:lnSpc>
                <a:spcPct val="120000"/>
              </a:lnSpc>
              <a:spcBef>
                <a:spcPct val="0"/>
              </a:spcBef>
              <a:defRPr/>
            </a:pPr>
            <a:r>
              <a:rPr lang="ja-JP" altLang="en-US" sz="1200" dirty="0">
                <a:solidFill>
                  <a:srgbClr val="0D0D0D"/>
                </a:solidFill>
                <a:latin typeface="Meiryo" panose="020B0604030504040204" pitchFamily="34" charset="-128"/>
              </a:rPr>
              <a:t>・政党</a:t>
            </a:r>
          </a:p>
          <a:p>
            <a:pPr>
              <a:lnSpc>
                <a:spcPct val="120000"/>
              </a:lnSpc>
              <a:spcBef>
                <a:spcPct val="0"/>
              </a:spcBef>
              <a:defRPr/>
            </a:pPr>
            <a:r>
              <a:rPr lang="ja-JP" altLang="en-US" sz="1200" dirty="0">
                <a:solidFill>
                  <a:srgbClr val="0D0D0D"/>
                </a:solidFill>
                <a:latin typeface="Meiryo" panose="020B0604030504040204" pitchFamily="34" charset="-128"/>
              </a:rPr>
              <a:t>・たばこ、および喫煙に関連する情報全般（喫煙マナー、分煙など）</a:t>
            </a:r>
          </a:p>
        </p:txBody>
      </p:sp>
    </p:spTree>
    <p:extLst>
      <p:ext uri="{BB962C8B-B14F-4D97-AF65-F5344CB8AC3E}">
        <p14:creationId xmlns:p14="http://schemas.microsoft.com/office/powerpoint/2010/main" val="3042449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t>販売制限カテゴリー</a:t>
            </a:r>
          </a:p>
        </p:txBody>
      </p:sp>
      <p:sp>
        <p:nvSpPr>
          <p:cNvPr id="5" name="Text Box 1031">
            <a:extLst>
              <a:ext uri="{FF2B5EF4-FFF2-40B4-BE49-F238E27FC236}">
                <a16:creationId xmlns:a16="http://schemas.microsoft.com/office/drawing/2014/main" id="{7FDCFDE2-136E-2670-F10C-CF2C6198A0BA}"/>
              </a:ext>
            </a:extLst>
          </p:cNvPr>
          <p:cNvSpPr txBox="1">
            <a:spLocks noChangeArrowheads="1"/>
          </p:cNvSpPr>
          <p:nvPr/>
        </p:nvSpPr>
        <p:spPr bwMode="auto">
          <a:xfrm>
            <a:off x="479425" y="1089340"/>
            <a:ext cx="11233150" cy="1320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ct val="0"/>
              </a:spcBef>
              <a:defRPr/>
            </a:pPr>
            <a:r>
              <a:rPr lang="ja-JP" altLang="en-US" sz="1200" dirty="0">
                <a:solidFill>
                  <a:srgbClr val="0D0D0D"/>
                </a:solidFill>
                <a:latin typeface="Meiryo" panose="020B0604030504040204" pitchFamily="34" charset="-128"/>
              </a:rPr>
              <a:t>以下の内容はメディア観点でお断りすることがございます。</a:t>
            </a:r>
          </a:p>
          <a:p>
            <a:pPr>
              <a:lnSpc>
                <a:spcPct val="120000"/>
              </a:lnSpc>
              <a:spcBef>
                <a:spcPct val="0"/>
              </a:spcBef>
              <a:defRPr/>
            </a:pPr>
            <a:endParaRPr lang="ja-JP" altLang="en-US" sz="1200" dirty="0">
              <a:solidFill>
                <a:srgbClr val="0D0D0D"/>
              </a:solidFill>
              <a:latin typeface="Meiryo" panose="020B0604030504040204" pitchFamily="34" charset="-128"/>
            </a:endParaRPr>
          </a:p>
          <a:p>
            <a:pPr>
              <a:lnSpc>
                <a:spcPct val="120000"/>
              </a:lnSpc>
              <a:spcBef>
                <a:spcPct val="0"/>
              </a:spcBef>
              <a:defRPr/>
            </a:pPr>
            <a:r>
              <a:rPr lang="ja-JP" altLang="en-US" sz="1200" dirty="0">
                <a:solidFill>
                  <a:srgbClr val="0D0D0D"/>
                </a:solidFill>
                <a:latin typeface="Meiryo" panose="020B0604030504040204" pitchFamily="34" charset="-128"/>
              </a:rPr>
              <a:t>ユーザーの健康・生命を害したり不快感を与える可能性のあるもの</a:t>
            </a:r>
          </a:p>
          <a:p>
            <a:pPr>
              <a:lnSpc>
                <a:spcPct val="120000"/>
              </a:lnSpc>
              <a:spcBef>
                <a:spcPct val="0"/>
              </a:spcBef>
              <a:defRPr/>
            </a:pPr>
            <a:r>
              <a:rPr lang="ja-JP" altLang="en-US" sz="1200" dirty="0">
                <a:solidFill>
                  <a:srgbClr val="0D0D0D"/>
                </a:solidFill>
                <a:latin typeface="Meiryo" panose="020B0604030504040204" pitchFamily="34" charset="-128"/>
              </a:rPr>
              <a:t>コンプライアンス違反や訴訟などの法的リスク、不適切なものを助長する可能性があるもの</a:t>
            </a:r>
          </a:p>
          <a:p>
            <a:pPr>
              <a:lnSpc>
                <a:spcPct val="120000"/>
              </a:lnSpc>
              <a:spcBef>
                <a:spcPct val="0"/>
              </a:spcBef>
              <a:defRPr/>
            </a:pPr>
            <a:r>
              <a:rPr lang="ja-JP" altLang="en-US" sz="1200" dirty="0">
                <a:solidFill>
                  <a:srgbClr val="0D0D0D"/>
                </a:solidFill>
                <a:latin typeface="Meiryo" panose="020B0604030504040204" pitchFamily="34" charset="-128"/>
              </a:rPr>
              <a:t>子どもを含めユーザーに悪影響を及ぼす可能性のあるものおよびクライアント</a:t>
            </a:r>
            <a:r>
              <a:rPr lang="en-US" altLang="ja-JP" sz="1200" dirty="0">
                <a:solidFill>
                  <a:srgbClr val="0D0D0D"/>
                </a:solidFill>
                <a:latin typeface="Meiryo" panose="020B0604030504040204" pitchFamily="34" charset="-128"/>
              </a:rPr>
              <a:t>/</a:t>
            </a:r>
            <a:r>
              <a:rPr lang="ja-JP" altLang="en-US" sz="1200" dirty="0">
                <a:solidFill>
                  <a:srgbClr val="0D0D0D"/>
                </a:solidFill>
                <a:latin typeface="Meiryo" panose="020B0604030504040204" pitchFamily="34" charset="-128"/>
              </a:rPr>
              <a:t>当社の信用低下を招くもの</a:t>
            </a:r>
          </a:p>
          <a:p>
            <a:pPr>
              <a:lnSpc>
                <a:spcPct val="120000"/>
              </a:lnSpc>
              <a:spcBef>
                <a:spcPct val="0"/>
              </a:spcBef>
              <a:defRPr/>
            </a:pPr>
            <a:r>
              <a:rPr lang="ja-JP" altLang="en-US" sz="1200" dirty="0">
                <a:solidFill>
                  <a:srgbClr val="0D0D0D"/>
                </a:solidFill>
                <a:latin typeface="Meiryo" panose="020B0604030504040204" pitchFamily="34" charset="-128"/>
              </a:rPr>
              <a:t>訴求する内容がセンシティブで当社が不適切と判断したもの</a:t>
            </a:r>
          </a:p>
        </p:txBody>
      </p:sp>
    </p:spTree>
    <p:extLst>
      <p:ext uri="{BB962C8B-B14F-4D97-AF65-F5344CB8AC3E}">
        <p14:creationId xmlns:p14="http://schemas.microsoft.com/office/powerpoint/2010/main" val="27179455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DB148616-3C2D-44EE-8E14-67974394E356}"/>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solidFill>
            <a:srgbClr val="FFFFFF"/>
          </a:solid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kumimoji="1" lang="ja-JP" altLang="en-US" dirty="0"/>
              <a:t>実施フロー</a:t>
            </a: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dirty="0"/>
              <a:t>03</a:t>
            </a:r>
            <a:endParaRPr kumimoji="1" lang="ja-JP" altLang="en-US" dirty="0"/>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13215268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1">
            <a:extLst>
              <a:ext uri="{FF2B5EF4-FFF2-40B4-BE49-F238E27FC236}">
                <a16:creationId xmlns:a16="http://schemas.microsoft.com/office/drawing/2014/main" id="{9A21C7AB-8F8E-5CBC-0A0F-98F5DA42E915}"/>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kumimoji="1" lang="ja-JP" altLang="en-US" dirty="0">
                <a:solidFill>
                  <a:srgbClr val="00003E"/>
                </a:solidFill>
                <a:latin typeface="Meiryo" panose="020B0604030504040204" pitchFamily="34" charset="-128"/>
                <a:ea typeface="Meiryo" panose="020B0604030504040204" pitchFamily="34" charset="-128"/>
              </a:rPr>
              <a:t>実施フロー</a:t>
            </a:r>
          </a:p>
        </p:txBody>
      </p:sp>
      <p:pic>
        <p:nvPicPr>
          <p:cNvPr id="13" name="図プレースホルダー 8" descr="アイコン&#10;&#10;自動的に生成された説明">
            <a:extLst>
              <a:ext uri="{FF2B5EF4-FFF2-40B4-BE49-F238E27FC236}">
                <a16:creationId xmlns:a16="http://schemas.microsoft.com/office/drawing/2014/main" id="{E7F87398-B608-704D-8000-0B57783AD1ED}"/>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p:spPr>
      </p:pic>
      <p:sp>
        <p:nvSpPr>
          <p:cNvPr id="2" name="テキスト ボックス 1">
            <a:extLst>
              <a:ext uri="{FF2B5EF4-FFF2-40B4-BE49-F238E27FC236}">
                <a16:creationId xmlns:a16="http://schemas.microsoft.com/office/drawing/2014/main" id="{0F621AF7-442B-38AC-DC09-8A64C5954EE6}"/>
              </a:ext>
            </a:extLst>
          </p:cNvPr>
          <p:cNvSpPr txBox="1"/>
          <p:nvPr/>
        </p:nvSpPr>
        <p:spPr>
          <a:xfrm>
            <a:off x="1291152" y="6084146"/>
            <a:ext cx="9358279" cy="657872"/>
          </a:xfrm>
          <a:prstGeom prst="rect">
            <a:avLst/>
          </a:prstGeom>
          <a:noFill/>
        </p:spPr>
        <p:txBody>
          <a:bodyPr wrap="square" lIns="0" tIns="0" rIns="0" bIns="0">
            <a:spAutoFit/>
          </a:bodyPr>
          <a:lstStyle/>
          <a:p>
            <a:pPr>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各工程で弊社内確認を行い、指摘事項は広告主様側で特別な理由がない限り修正いたします。</a:t>
            </a:r>
          </a:p>
          <a:p>
            <a:pPr>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薬機法など、法的な規制がかかる商品、プロモーションでは、制作期間が増加する場合があります。</a:t>
            </a:r>
          </a:p>
          <a:p>
            <a:pPr>
              <a:lnSpc>
                <a:spcPct val="120000"/>
              </a:lnSpc>
              <a:defRPr/>
            </a:pPr>
            <a:r>
              <a:rPr kumimoji="0" lang="en-US" altLang="ja-JP" sz="900" kern="0" dirty="0">
                <a:solidFill>
                  <a:srgbClr val="0D0D0D"/>
                </a:solidFill>
                <a:latin typeface="Meiryo" panose="020B0604030504040204" pitchFamily="34" charset="-128"/>
                <a:ea typeface="Meiryo" panose="020B0604030504040204" pitchFamily="34" charset="-128"/>
              </a:rPr>
              <a:t>※</a:t>
            </a:r>
            <a:r>
              <a:rPr kumimoji="0" lang="ja-JP" altLang="en-US" sz="900" kern="0" dirty="0">
                <a:solidFill>
                  <a:srgbClr val="0D0D0D"/>
                </a:solidFill>
                <a:latin typeface="Meiryo" panose="020B0604030504040204" pitchFamily="34" charset="-128"/>
                <a:ea typeface="Meiryo" panose="020B0604030504040204" pitchFamily="34" charset="-128"/>
              </a:rPr>
              <a:t>企画や取材等の内容によって、制作期間が変動します。実施が確定した段階で正式なスケジュールを広告主様に提出し、こちらの確認回数や期間にしたがって進行いただきます。</a:t>
            </a:r>
          </a:p>
          <a:p>
            <a:pPr>
              <a:lnSpc>
                <a:spcPct val="120000"/>
              </a:lnSpc>
              <a:defRPr/>
            </a:pPr>
            <a:r>
              <a:rPr kumimoji="0" lang="ja-JP" altLang="en-US" sz="900" kern="0" dirty="0">
                <a:solidFill>
                  <a:srgbClr val="0D0D0D"/>
                </a:solidFill>
                <a:latin typeface="Meiryo" panose="020B0604030504040204" pitchFamily="34" charset="-128"/>
                <a:ea typeface="Meiryo" panose="020B0604030504040204" pitchFamily="34" charset="-128"/>
              </a:rPr>
              <a:t>    ただし、制作の進捗状況により進行途中でスケジュールを変更させていただく場合があります。</a:t>
            </a:r>
          </a:p>
        </p:txBody>
      </p:sp>
      <p:sp>
        <p:nvSpPr>
          <p:cNvPr id="6" name="ホームベース 22">
            <a:extLst>
              <a:ext uri="{FF2B5EF4-FFF2-40B4-BE49-F238E27FC236}">
                <a16:creationId xmlns:a16="http://schemas.microsoft.com/office/drawing/2014/main" id="{8B620891-9469-D7B5-26FA-734F8F236726}"/>
              </a:ext>
            </a:extLst>
          </p:cNvPr>
          <p:cNvSpPr/>
          <p:nvPr/>
        </p:nvSpPr>
        <p:spPr>
          <a:xfrm>
            <a:off x="8767274" y="1245709"/>
            <a:ext cx="1800000"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掲載開始</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7" name="ホームベース 23">
            <a:extLst>
              <a:ext uri="{FF2B5EF4-FFF2-40B4-BE49-F238E27FC236}">
                <a16:creationId xmlns:a16="http://schemas.microsoft.com/office/drawing/2014/main" id="{049373CA-BAD5-81CE-00BB-CE6C81EA5813}"/>
              </a:ext>
            </a:extLst>
          </p:cNvPr>
          <p:cNvSpPr/>
          <p:nvPr/>
        </p:nvSpPr>
        <p:spPr>
          <a:xfrm>
            <a:off x="7309918" y="1245709"/>
            <a:ext cx="1800000" cy="756000"/>
          </a:xfrm>
          <a:prstGeom prst="homePlate">
            <a:avLst/>
          </a:prstGeom>
          <a:solidFill>
            <a:srgbClr val="66668B"/>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公開準備</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8" name="円/楕円 24">
            <a:extLst>
              <a:ext uri="{FF2B5EF4-FFF2-40B4-BE49-F238E27FC236}">
                <a16:creationId xmlns:a16="http://schemas.microsoft.com/office/drawing/2014/main" id="{66286513-976C-3263-CB00-D9ED62062BE4}"/>
              </a:ext>
            </a:extLst>
          </p:cNvPr>
          <p:cNvSpPr>
            <a:spLocks noChangeAspect="1"/>
          </p:cNvSpPr>
          <p:nvPr/>
        </p:nvSpPr>
        <p:spPr>
          <a:xfrm>
            <a:off x="7549361" y="939619"/>
            <a:ext cx="432000" cy="432000"/>
          </a:xfrm>
          <a:prstGeom prst="ellipse">
            <a:avLst/>
          </a:prstGeom>
          <a:solidFill>
            <a:srgbClr val="66668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5</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9" name="ホームベース 25">
            <a:extLst>
              <a:ext uri="{FF2B5EF4-FFF2-40B4-BE49-F238E27FC236}">
                <a16:creationId xmlns:a16="http://schemas.microsoft.com/office/drawing/2014/main" id="{E6123EB5-8758-AC23-D914-745CC1044937}"/>
              </a:ext>
            </a:extLst>
          </p:cNvPr>
          <p:cNvSpPr/>
          <p:nvPr/>
        </p:nvSpPr>
        <p:spPr>
          <a:xfrm>
            <a:off x="5852560" y="1245709"/>
            <a:ext cx="1800000" cy="756000"/>
          </a:xfrm>
          <a:prstGeom prst="homePlate">
            <a:avLst/>
          </a:prstGeom>
          <a:solidFill>
            <a:srgbClr val="E5E5EB"/>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D0D0D"/>
                </a:solidFill>
                <a:latin typeface="Meiryo" panose="020B0604030504040204" pitchFamily="34" charset="-128"/>
                <a:ea typeface="Meiryo" panose="020B0604030504040204" pitchFamily="34" charset="-128"/>
              </a:rPr>
              <a:t>テストアップ</a:t>
            </a:r>
            <a:r>
              <a:rPr kumimoji="0" lang="ja-JP" altLang="en-US" sz="1100" b="1" kern="0" spc="100" dirty="0">
                <a:solidFill>
                  <a:srgbClr val="FFFFFF"/>
                </a:solidFill>
                <a:latin typeface="Meiryo" panose="020B0604030504040204" pitchFamily="34" charset="-128"/>
                <a:ea typeface="Meiryo" panose="020B0604030504040204" pitchFamily="34" charset="-128"/>
              </a:rPr>
              <a:t>　</a:t>
            </a:r>
          </a:p>
        </p:txBody>
      </p:sp>
      <p:sp>
        <p:nvSpPr>
          <p:cNvPr id="10" name="円/楕円 26">
            <a:extLst>
              <a:ext uri="{FF2B5EF4-FFF2-40B4-BE49-F238E27FC236}">
                <a16:creationId xmlns:a16="http://schemas.microsoft.com/office/drawing/2014/main" id="{D3D850CE-5831-5070-B6A9-459CD03AB151}"/>
              </a:ext>
            </a:extLst>
          </p:cNvPr>
          <p:cNvSpPr>
            <a:spLocks noChangeAspect="1"/>
          </p:cNvSpPr>
          <p:nvPr/>
        </p:nvSpPr>
        <p:spPr>
          <a:xfrm>
            <a:off x="6140686" y="939619"/>
            <a:ext cx="432000" cy="432000"/>
          </a:xfrm>
          <a:prstGeom prst="ellipse">
            <a:avLst/>
          </a:prstGeom>
          <a:solidFill>
            <a:srgbClr val="E5E5E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D0D0D"/>
                </a:solidFill>
                <a:latin typeface="Meiryo" panose="020B0604030504040204" pitchFamily="34" charset="-128"/>
                <a:ea typeface="Meiryo" panose="020B0604030504040204" pitchFamily="34" charset="-128"/>
              </a:rPr>
              <a:t>4</a:t>
            </a:r>
            <a:endParaRPr kumimoji="0" lang="ja-JP" altLang="en-US" sz="1200" b="1" kern="0" dirty="0">
              <a:solidFill>
                <a:srgbClr val="0D0D0D"/>
              </a:solidFill>
              <a:latin typeface="Meiryo" panose="020B0604030504040204" pitchFamily="34" charset="-128"/>
              <a:ea typeface="Meiryo" panose="020B0604030504040204" pitchFamily="34" charset="-128"/>
            </a:endParaRPr>
          </a:p>
        </p:txBody>
      </p:sp>
      <p:sp>
        <p:nvSpPr>
          <p:cNvPr id="11" name="ホームベース 27">
            <a:extLst>
              <a:ext uri="{FF2B5EF4-FFF2-40B4-BE49-F238E27FC236}">
                <a16:creationId xmlns:a16="http://schemas.microsoft.com/office/drawing/2014/main" id="{9C3108CA-03E1-4CE3-93A2-604C36ADB229}"/>
              </a:ext>
            </a:extLst>
          </p:cNvPr>
          <p:cNvSpPr/>
          <p:nvPr/>
        </p:nvSpPr>
        <p:spPr>
          <a:xfrm>
            <a:off x="4270074" y="1245709"/>
            <a:ext cx="2005597" cy="756000"/>
          </a:xfrm>
          <a:prstGeom prst="homePlate">
            <a:avLst/>
          </a:prstGeom>
          <a:solidFill>
            <a:srgbClr val="F5F5F5">
              <a:lumMod val="50000"/>
            </a:srgbClr>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デザイン</a:t>
            </a:r>
            <a:r>
              <a:rPr kumimoji="0" lang="en-US" altLang="ja-JP" sz="1100" b="1" kern="0" spc="100" dirty="0">
                <a:solidFill>
                  <a:srgbClr val="FFFFFF"/>
                </a:solidFill>
                <a:latin typeface="Meiryo" panose="020B0604030504040204" pitchFamily="34" charset="-128"/>
                <a:ea typeface="Meiryo" panose="020B0604030504040204" pitchFamily="34" charset="-128"/>
              </a:rPr>
              <a:t>/</a:t>
            </a:r>
            <a:r>
              <a:rPr kumimoji="0" lang="ja-JP" altLang="en-US" sz="1100" b="1" kern="0" spc="100" dirty="0">
                <a:solidFill>
                  <a:srgbClr val="FFFFFF"/>
                </a:solidFill>
                <a:latin typeface="Meiryo" panose="020B0604030504040204" pitchFamily="34" charset="-128"/>
                <a:ea typeface="Meiryo" panose="020B0604030504040204" pitchFamily="34" charset="-128"/>
              </a:rPr>
              <a:t>原稿</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確定</a:t>
            </a:r>
          </a:p>
        </p:txBody>
      </p:sp>
      <p:sp>
        <p:nvSpPr>
          <p:cNvPr id="14" name="円/楕円 28">
            <a:extLst>
              <a:ext uri="{FF2B5EF4-FFF2-40B4-BE49-F238E27FC236}">
                <a16:creationId xmlns:a16="http://schemas.microsoft.com/office/drawing/2014/main" id="{BF4512E6-3F7C-6F0F-3C1A-4BCB84157DDB}"/>
              </a:ext>
            </a:extLst>
          </p:cNvPr>
          <p:cNvSpPr>
            <a:spLocks noChangeAspect="1"/>
          </p:cNvSpPr>
          <p:nvPr/>
        </p:nvSpPr>
        <p:spPr>
          <a:xfrm>
            <a:off x="4597255" y="939619"/>
            <a:ext cx="432000" cy="432000"/>
          </a:xfrm>
          <a:prstGeom prst="ellipse">
            <a:avLst/>
          </a:prstGeom>
          <a:solidFill>
            <a:srgbClr val="F5F5F5">
              <a:lumMod val="5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3</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5" name="ホームベース 29">
            <a:extLst>
              <a:ext uri="{FF2B5EF4-FFF2-40B4-BE49-F238E27FC236}">
                <a16:creationId xmlns:a16="http://schemas.microsoft.com/office/drawing/2014/main" id="{A2E877B2-5346-FE37-6ED9-AD8E07265085}"/>
              </a:ext>
            </a:extLst>
          </p:cNvPr>
          <p:cNvSpPr/>
          <p:nvPr/>
        </p:nvSpPr>
        <p:spPr>
          <a:xfrm>
            <a:off x="2937844" y="1245709"/>
            <a:ext cx="1800000" cy="756000"/>
          </a:xfrm>
          <a:prstGeom prst="homePlate">
            <a:avLst/>
          </a:prstGeom>
          <a:solidFill>
            <a:srgbClr val="F5F5F5">
              <a:lumMod val="75000"/>
            </a:srgbClr>
          </a:solidFill>
          <a:ln w="50800" cap="flat" cmpd="sng" algn="ctr">
            <a:solidFill>
              <a:srgbClr val="FFFFFF"/>
            </a:solidFill>
            <a:prstDash val="solid"/>
          </a:ln>
          <a:effectLst/>
        </p:spPr>
        <p:txBody>
          <a:bodyPr rot="0" spcFirstLastPara="0" vertOverflow="overflow" horzOverflow="overflow" vert="horz" wrap="none" lIns="612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企画案</a:t>
            </a:r>
            <a:endParaRPr kumimoji="0" lang="en-US" altLang="ja-JP" sz="1100" b="1" kern="0" spc="100" dirty="0">
              <a:solidFill>
                <a:srgbClr val="000000"/>
              </a:solidFill>
              <a:latin typeface="Meiryo" panose="020B0604030504040204" pitchFamily="34" charset="-128"/>
              <a:ea typeface="Meiryo" panose="020B0604030504040204" pitchFamily="34" charset="-128"/>
            </a:endParaRPr>
          </a:p>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構成案</a:t>
            </a:r>
            <a:endParaRPr kumimoji="0" lang="en-US" altLang="ja-JP" sz="1100" b="1" kern="0" spc="100" dirty="0">
              <a:solidFill>
                <a:srgbClr val="000000"/>
              </a:solidFill>
              <a:latin typeface="Meiryo" panose="020B0604030504040204" pitchFamily="34" charset="-128"/>
              <a:ea typeface="Meiryo" panose="020B0604030504040204" pitchFamily="34" charset="-128"/>
            </a:endParaRPr>
          </a:p>
        </p:txBody>
      </p:sp>
      <p:sp>
        <p:nvSpPr>
          <p:cNvPr id="17" name="円/楕円 30">
            <a:extLst>
              <a:ext uri="{FF2B5EF4-FFF2-40B4-BE49-F238E27FC236}">
                <a16:creationId xmlns:a16="http://schemas.microsoft.com/office/drawing/2014/main" id="{F8164544-CBFA-02FB-EC99-67A34DC934CC}"/>
              </a:ext>
            </a:extLst>
          </p:cNvPr>
          <p:cNvSpPr>
            <a:spLocks noChangeAspect="1"/>
          </p:cNvSpPr>
          <p:nvPr/>
        </p:nvSpPr>
        <p:spPr>
          <a:xfrm>
            <a:off x="3121202" y="939619"/>
            <a:ext cx="432000" cy="432000"/>
          </a:xfrm>
          <a:prstGeom prst="ellipse">
            <a:avLst/>
          </a:prstGeom>
          <a:solidFill>
            <a:srgbClr val="F5F5F5">
              <a:lumMod val="75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2</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8" name="ホームベース 31">
            <a:extLst>
              <a:ext uri="{FF2B5EF4-FFF2-40B4-BE49-F238E27FC236}">
                <a16:creationId xmlns:a16="http://schemas.microsoft.com/office/drawing/2014/main" id="{559EC44B-03CF-421B-DAD9-8C6B9333C635}"/>
              </a:ext>
            </a:extLst>
          </p:cNvPr>
          <p:cNvSpPr/>
          <p:nvPr/>
        </p:nvSpPr>
        <p:spPr>
          <a:xfrm>
            <a:off x="1480486" y="1245709"/>
            <a:ext cx="1800000" cy="756000"/>
          </a:xfrm>
          <a:prstGeom prst="homePlate">
            <a:avLst/>
          </a:prstGeom>
          <a:solidFill>
            <a:srgbClr val="EBEBEB"/>
          </a:solidFill>
          <a:ln w="50800" cap="flat" cmpd="sng" algn="ctr">
            <a:solidFill>
              <a:srgbClr val="FFFFFF"/>
            </a:solidFill>
            <a:prstDash val="solid"/>
          </a:ln>
          <a:effectLst/>
        </p:spPr>
        <p:txBody>
          <a:bodyPr rot="0" spcFirstLastPara="0" vertOverflow="overflow" horzOverflow="overflow" vert="horz" wrap="none" lIns="144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お申し込み</a:t>
            </a:r>
          </a:p>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オリエンテーション</a:t>
            </a:r>
          </a:p>
        </p:txBody>
      </p:sp>
      <p:sp>
        <p:nvSpPr>
          <p:cNvPr id="19" name="円/楕円 32">
            <a:extLst>
              <a:ext uri="{FF2B5EF4-FFF2-40B4-BE49-F238E27FC236}">
                <a16:creationId xmlns:a16="http://schemas.microsoft.com/office/drawing/2014/main" id="{E333ED16-786F-54C0-FAC5-F45FDF177EDE}"/>
              </a:ext>
            </a:extLst>
          </p:cNvPr>
          <p:cNvSpPr>
            <a:spLocks noChangeAspect="1"/>
          </p:cNvSpPr>
          <p:nvPr/>
        </p:nvSpPr>
        <p:spPr>
          <a:xfrm>
            <a:off x="1645149" y="939619"/>
            <a:ext cx="432000" cy="432000"/>
          </a:xfrm>
          <a:prstGeom prst="ellipse">
            <a:avLst/>
          </a:prstGeom>
          <a:solidFill>
            <a:srgbClr val="999999">
              <a:lumMod val="20000"/>
              <a:lumOff val="8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00000"/>
                </a:solidFill>
                <a:latin typeface="Meiryo" panose="020B0604030504040204" pitchFamily="34" charset="-128"/>
                <a:ea typeface="Meiryo" panose="020B0604030504040204" pitchFamily="34" charset="-128"/>
              </a:rPr>
              <a:t>1</a:t>
            </a:r>
            <a:endParaRPr kumimoji="0" lang="ja-JP" altLang="en-US" sz="1200" b="1" kern="0" dirty="0">
              <a:solidFill>
                <a:srgbClr val="000000"/>
              </a:solidFill>
              <a:latin typeface="Meiryo" panose="020B0604030504040204" pitchFamily="34" charset="-128"/>
              <a:ea typeface="Meiryo" panose="020B0604030504040204" pitchFamily="34" charset="-128"/>
            </a:endParaRPr>
          </a:p>
        </p:txBody>
      </p:sp>
      <p:sp>
        <p:nvSpPr>
          <p:cNvPr id="43" name="テキスト ボックス 42">
            <a:extLst>
              <a:ext uri="{FF2B5EF4-FFF2-40B4-BE49-F238E27FC236}">
                <a16:creationId xmlns:a16="http://schemas.microsoft.com/office/drawing/2014/main" id="{C84A610E-7CF9-1F0C-8723-D433914C2D00}"/>
              </a:ext>
            </a:extLst>
          </p:cNvPr>
          <p:cNvSpPr txBox="1"/>
          <p:nvPr/>
        </p:nvSpPr>
        <p:spPr>
          <a:xfrm>
            <a:off x="1291152" y="2080312"/>
            <a:ext cx="8733560" cy="3785652"/>
          </a:xfrm>
          <a:prstGeom prst="rect">
            <a:avLst/>
          </a:prstGeom>
          <a:noFill/>
        </p:spPr>
        <p:txBody>
          <a:bodyPr wrap="square" anchor="t">
            <a:spAutoFit/>
          </a:bodyPr>
          <a:lstStyle/>
          <a:p>
            <a:pPr>
              <a:defRPr/>
            </a:pPr>
            <a:r>
              <a:rPr kumimoji="0" lang="ja-JP" altLang="en-US" sz="1200" b="1" kern="0" dirty="0">
                <a:solidFill>
                  <a:srgbClr val="0D0D0D"/>
                </a:solidFill>
                <a:latin typeface="メイリオ"/>
              </a:rPr>
              <a:t>①　オリエンテーション実施</a:t>
            </a:r>
            <a:br>
              <a:rPr kumimoji="0" lang="ja-JP" altLang="en-US" sz="1200" kern="0" dirty="0">
                <a:solidFill>
                  <a:srgbClr val="0D0D0D"/>
                </a:solidFill>
                <a:latin typeface="メイリオ"/>
              </a:rPr>
            </a:br>
            <a:r>
              <a:rPr kumimoji="0" lang="ja-JP" altLang="en-US" sz="1200" kern="0" dirty="0">
                <a:solidFill>
                  <a:srgbClr val="0D0D0D"/>
                </a:solidFill>
                <a:latin typeface="メイリオ"/>
              </a:rPr>
              <a:t>　　事前にオリエンテーションを実施。ターゲットや訴求ポイントなど企画目的を明確にします。</a:t>
            </a:r>
            <a:br>
              <a:rPr kumimoji="0" lang="ja-JP" altLang="en-US" sz="1200" kern="0" dirty="0">
                <a:solidFill>
                  <a:srgbClr val="0D0D0D"/>
                </a:solidFill>
                <a:latin typeface="メイリオ"/>
              </a:rPr>
            </a:br>
            <a:r>
              <a:rPr kumimoji="0" lang="ja-JP" altLang="en-US" sz="1200" kern="0" dirty="0">
                <a:solidFill>
                  <a:srgbClr val="0D0D0D"/>
                </a:solidFill>
                <a:latin typeface="メイリオ"/>
              </a:rPr>
              <a:t>  　　</a:t>
            </a:r>
            <a:r>
              <a:rPr kumimoji="0" lang="en-US" altLang="ja-JP" sz="1200" kern="0" dirty="0">
                <a:solidFill>
                  <a:srgbClr val="0D0D0D"/>
                </a:solidFill>
                <a:latin typeface="メイリオ"/>
              </a:rPr>
              <a:t>※</a:t>
            </a:r>
            <a:r>
              <a:rPr kumimoji="0" lang="ja-JP" altLang="en-US" sz="1200" kern="0" dirty="0">
                <a:solidFill>
                  <a:srgbClr val="0D0D0D"/>
                </a:solidFill>
                <a:latin typeface="メイリオ"/>
              </a:rPr>
              <a:t>制作・掲載内容が固まり次第、代理店様より、所定の手続きにて正式にお申し込みいただきます。</a:t>
            </a:r>
            <a:br>
              <a:rPr kumimoji="0" lang="ja-JP" altLang="en-US" sz="1200" kern="0" dirty="0">
                <a:solidFill>
                  <a:srgbClr val="0D0D0D"/>
                </a:solidFill>
                <a:latin typeface="メイリオ"/>
              </a:rPr>
            </a:br>
            <a:endParaRPr kumimoji="0" lang="ja-JP" altLang="en-US" sz="1200" kern="0" dirty="0">
              <a:solidFill>
                <a:srgbClr val="0D0D0D"/>
              </a:solidFill>
              <a:latin typeface="メイリオ"/>
            </a:endParaRPr>
          </a:p>
          <a:p>
            <a:pPr>
              <a:defRPr/>
            </a:pPr>
            <a:r>
              <a:rPr kumimoji="0" lang="ja-JP" altLang="en-US" sz="1200" b="1" kern="0" dirty="0">
                <a:solidFill>
                  <a:srgbClr val="0D0D0D"/>
                </a:solidFill>
                <a:latin typeface="メイリオ"/>
              </a:rPr>
              <a:t>②　企画案のご提出</a:t>
            </a:r>
            <a:r>
              <a:rPr kumimoji="0" lang="en-US" altLang="ja-JP" sz="1200" b="1" kern="0" dirty="0">
                <a:solidFill>
                  <a:srgbClr val="0D0D0D"/>
                </a:solidFill>
                <a:latin typeface="メイリオ"/>
              </a:rPr>
              <a:t>/</a:t>
            </a:r>
            <a:r>
              <a:rPr kumimoji="0" lang="ja-JP" altLang="en-US" sz="1200" b="1" kern="0" dirty="0">
                <a:solidFill>
                  <a:srgbClr val="0D0D0D"/>
                </a:solidFill>
                <a:latin typeface="メイリオ"/>
              </a:rPr>
              <a:t>ご確認</a:t>
            </a:r>
          </a:p>
          <a:p>
            <a:pPr>
              <a:defRPr/>
            </a:pPr>
            <a:r>
              <a:rPr kumimoji="0" lang="ja-JP" altLang="en-US" sz="1200" kern="0" dirty="0">
                <a:solidFill>
                  <a:srgbClr val="0D0D0D"/>
                </a:solidFill>
                <a:latin typeface="メイリオ"/>
              </a:rPr>
              <a:t>    　①をもとに企画案をご提出し、広告主様と協議の上、企画の方向性を確定させます。</a:t>
            </a:r>
          </a:p>
          <a:p>
            <a:pPr>
              <a:defRPr/>
            </a:pPr>
            <a:r>
              <a:rPr kumimoji="0" lang="ja-JP" altLang="en-US" sz="1200" kern="0" dirty="0">
                <a:solidFill>
                  <a:srgbClr val="0D0D0D"/>
                </a:solidFill>
                <a:latin typeface="メイリオ"/>
              </a:rPr>
              <a:t>　　  構成案のご提出</a:t>
            </a:r>
            <a:r>
              <a:rPr kumimoji="0" lang="en-US" altLang="ja-JP" sz="1200" kern="0" dirty="0">
                <a:solidFill>
                  <a:srgbClr val="0D0D0D"/>
                </a:solidFill>
                <a:latin typeface="メイリオ"/>
              </a:rPr>
              <a:t>/</a:t>
            </a:r>
            <a:r>
              <a:rPr kumimoji="0" lang="ja-JP" altLang="en-US" sz="1200" kern="0" dirty="0">
                <a:solidFill>
                  <a:srgbClr val="0D0D0D"/>
                </a:solidFill>
                <a:latin typeface="メイリオ"/>
              </a:rPr>
              <a:t>ご確認</a:t>
            </a:r>
            <a:br>
              <a:rPr kumimoji="0" lang="ja-JP" altLang="en-US" sz="1200" kern="0" dirty="0">
                <a:solidFill>
                  <a:srgbClr val="0D0D0D"/>
                </a:solidFill>
                <a:latin typeface="メイリオ"/>
              </a:rPr>
            </a:br>
            <a:r>
              <a:rPr kumimoji="0" lang="ja-JP" altLang="en-US" sz="1200" kern="0" dirty="0">
                <a:solidFill>
                  <a:srgbClr val="0D0D0D"/>
                </a:solidFill>
                <a:latin typeface="メイリオ"/>
              </a:rPr>
              <a:t>         確定した方向性にしたがって、コンテンツ概要とページ体裁をご提出し、全体構成を確定させます。</a:t>
            </a:r>
          </a:p>
          <a:p>
            <a:pPr>
              <a:defRPr/>
            </a:pPr>
            <a:endParaRPr kumimoji="0" lang="ja-JP" altLang="en-US" sz="1200" kern="0" dirty="0">
              <a:solidFill>
                <a:srgbClr val="0D0D0D"/>
              </a:solidFill>
              <a:latin typeface="メイリオ"/>
            </a:endParaRPr>
          </a:p>
          <a:p>
            <a:pPr>
              <a:defRPr/>
            </a:pPr>
            <a:r>
              <a:rPr kumimoji="0" lang="ja-JP" altLang="en-US" sz="1200" b="1" kern="0" dirty="0">
                <a:solidFill>
                  <a:srgbClr val="0D0D0D"/>
                </a:solidFill>
                <a:latin typeface="メイリオ"/>
              </a:rPr>
              <a:t>③　デザイン原稿のご提出</a:t>
            </a:r>
            <a:r>
              <a:rPr kumimoji="0" lang="en-US" altLang="ja-JP" sz="1200" b="1" kern="0" dirty="0">
                <a:solidFill>
                  <a:srgbClr val="0D0D0D"/>
                </a:solidFill>
                <a:latin typeface="メイリオ"/>
              </a:rPr>
              <a:t>/</a:t>
            </a:r>
            <a:r>
              <a:rPr kumimoji="0" lang="ja-JP" altLang="en-US" sz="1200" b="1" kern="0" dirty="0">
                <a:solidFill>
                  <a:srgbClr val="0D0D0D"/>
                </a:solidFill>
                <a:latin typeface="メイリオ"/>
              </a:rPr>
              <a:t>ご確認</a:t>
            </a:r>
            <a:br>
              <a:rPr kumimoji="0" lang="ja-JP" altLang="en-US" sz="1200" kern="0" dirty="0">
                <a:solidFill>
                  <a:srgbClr val="0D0D0D"/>
                </a:solidFill>
                <a:latin typeface="メイリオ"/>
              </a:rPr>
            </a:br>
            <a:r>
              <a:rPr kumimoji="0" lang="ja-JP" altLang="en-US" sz="1200" kern="0" dirty="0">
                <a:solidFill>
                  <a:srgbClr val="0D0D0D"/>
                </a:solidFill>
                <a:latin typeface="メイリオ"/>
              </a:rPr>
              <a:t>         デザイン・原稿の作成を行います。広告主様に確認いただき、適宜修正を加えながら確定させます。</a:t>
            </a:r>
          </a:p>
          <a:p>
            <a:pPr>
              <a:defRPr/>
            </a:pPr>
            <a:r>
              <a:rPr kumimoji="0" lang="ja-JP" altLang="en-US" sz="1200" kern="0" dirty="0">
                <a:solidFill>
                  <a:srgbClr val="0D0D0D"/>
                </a:solidFill>
                <a:latin typeface="メイリオ"/>
              </a:rPr>
              <a:t>　　  </a:t>
            </a:r>
            <a:r>
              <a:rPr kumimoji="0" lang="en-US" altLang="ja-JP" sz="1200" kern="0" dirty="0">
                <a:solidFill>
                  <a:srgbClr val="0D0D0D"/>
                </a:solidFill>
                <a:latin typeface="メイリオ"/>
              </a:rPr>
              <a:t>※</a:t>
            </a:r>
            <a:r>
              <a:rPr kumimoji="0" lang="ja-JP" altLang="en-US" sz="1200" kern="0" dirty="0">
                <a:solidFill>
                  <a:srgbClr val="0D0D0D"/>
                </a:solidFill>
                <a:latin typeface="メイリオ"/>
              </a:rPr>
              <a:t>ご確認は初校、再校の</a:t>
            </a:r>
            <a:r>
              <a:rPr kumimoji="0" lang="en-US" altLang="ja-JP" sz="1200" kern="0" dirty="0">
                <a:solidFill>
                  <a:srgbClr val="0D0D0D"/>
                </a:solidFill>
                <a:latin typeface="メイリオ"/>
              </a:rPr>
              <a:t>2</a:t>
            </a:r>
            <a:r>
              <a:rPr kumimoji="0" lang="ja-JP" altLang="en-US" sz="1200" kern="0" dirty="0">
                <a:solidFill>
                  <a:srgbClr val="0D0D0D"/>
                </a:solidFill>
                <a:latin typeface="メイリオ"/>
              </a:rPr>
              <a:t>回となります</a:t>
            </a:r>
          </a:p>
          <a:p>
            <a:pPr>
              <a:defRPr/>
            </a:pPr>
            <a:r>
              <a:rPr kumimoji="0" lang="ja-JP" altLang="en-US" sz="1200" kern="0" dirty="0">
                <a:solidFill>
                  <a:srgbClr val="0D0D0D"/>
                </a:solidFill>
                <a:latin typeface="メイリオ"/>
              </a:rPr>
              <a:t>　　  </a:t>
            </a:r>
            <a:r>
              <a:rPr kumimoji="0" lang="en-US" altLang="ja-JP" sz="1200" kern="0" dirty="0">
                <a:solidFill>
                  <a:srgbClr val="0D0D0D"/>
                </a:solidFill>
                <a:latin typeface="メイリオ"/>
              </a:rPr>
              <a:t>※</a:t>
            </a:r>
            <a:r>
              <a:rPr kumimoji="0" lang="ja-JP" altLang="en-US" sz="1200" kern="0" dirty="0">
                <a:solidFill>
                  <a:srgbClr val="0D0D0D"/>
                </a:solidFill>
                <a:latin typeface="メイリオ"/>
              </a:rPr>
              <a:t>再校の段階では初校でのご指摘事項の反映確認のみとなります。</a:t>
            </a:r>
          </a:p>
          <a:p>
            <a:pPr>
              <a:defRPr/>
            </a:pPr>
            <a:endParaRPr kumimoji="0" lang="ja-JP" altLang="en-US" sz="1200" kern="0" dirty="0">
              <a:solidFill>
                <a:srgbClr val="0D0D0D"/>
              </a:solidFill>
              <a:latin typeface="メイリオ"/>
            </a:endParaRPr>
          </a:p>
          <a:p>
            <a:pPr>
              <a:defRPr/>
            </a:pPr>
            <a:r>
              <a:rPr kumimoji="0" lang="ja-JP" altLang="en-US" sz="1200" b="1" kern="0" dirty="0">
                <a:solidFill>
                  <a:srgbClr val="0D0D0D"/>
                </a:solidFill>
                <a:latin typeface="メイリオ"/>
              </a:rPr>
              <a:t>④ </a:t>
            </a:r>
            <a:r>
              <a:rPr kumimoji="0" lang="en-US" altLang="ja-JP" sz="1200" b="1" kern="0" dirty="0">
                <a:solidFill>
                  <a:srgbClr val="0D0D0D"/>
                </a:solidFill>
                <a:latin typeface="メイリオ"/>
              </a:rPr>
              <a:t>HTML</a:t>
            </a:r>
            <a:r>
              <a:rPr kumimoji="0" lang="ja-JP" altLang="en-US" sz="1200" b="1" kern="0" dirty="0">
                <a:solidFill>
                  <a:srgbClr val="0D0D0D"/>
                </a:solidFill>
                <a:latin typeface="メイリオ"/>
              </a:rPr>
              <a:t>での動作確認</a:t>
            </a:r>
            <a:r>
              <a:rPr kumimoji="0" lang="en-US" altLang="ja-JP" sz="1200" b="1" kern="0" dirty="0">
                <a:solidFill>
                  <a:srgbClr val="0D0D0D"/>
                </a:solidFill>
                <a:latin typeface="メイリオ"/>
              </a:rPr>
              <a:t>/</a:t>
            </a:r>
            <a:r>
              <a:rPr kumimoji="0" lang="ja-JP" altLang="en-US" sz="1200" b="1" kern="0" dirty="0">
                <a:solidFill>
                  <a:srgbClr val="0D0D0D"/>
                </a:solidFill>
                <a:latin typeface="メイリオ"/>
              </a:rPr>
              <a:t>校了</a:t>
            </a:r>
          </a:p>
          <a:p>
            <a:pPr>
              <a:defRPr/>
            </a:pPr>
            <a:r>
              <a:rPr kumimoji="0" lang="ja-JP" altLang="en-US" sz="1200" kern="0" dirty="0">
                <a:solidFill>
                  <a:srgbClr val="0D0D0D"/>
                </a:solidFill>
                <a:latin typeface="メイリオ"/>
              </a:rPr>
              <a:t>      テストサーバー上もしくは</a:t>
            </a:r>
            <a:r>
              <a:rPr kumimoji="0" lang="en-US" altLang="ja-JP" sz="1200" kern="0" dirty="0">
                <a:solidFill>
                  <a:srgbClr val="0D0D0D"/>
                </a:solidFill>
                <a:latin typeface="メイリオ"/>
              </a:rPr>
              <a:t>HTML</a:t>
            </a:r>
            <a:r>
              <a:rPr kumimoji="0" lang="ja-JP" altLang="en-US" sz="1200" kern="0" dirty="0">
                <a:solidFill>
                  <a:srgbClr val="0D0D0D"/>
                </a:solidFill>
                <a:latin typeface="メイリオ"/>
              </a:rPr>
              <a:t>ファイルにて、ページの動作確認を行っていただき校了となります。</a:t>
            </a:r>
          </a:p>
          <a:p>
            <a:pPr>
              <a:defRPr/>
            </a:pPr>
            <a:r>
              <a:rPr kumimoji="0" lang="ja-JP" altLang="en-US" sz="1200" kern="0" dirty="0">
                <a:solidFill>
                  <a:srgbClr val="0D0D0D"/>
                </a:solidFill>
                <a:latin typeface="メイリオ"/>
              </a:rPr>
              <a:t>　　  </a:t>
            </a:r>
            <a:r>
              <a:rPr kumimoji="0" lang="en-US" altLang="ja-JP" sz="1200" kern="0" dirty="0">
                <a:solidFill>
                  <a:srgbClr val="0D0D0D"/>
                </a:solidFill>
                <a:latin typeface="メイリオ"/>
              </a:rPr>
              <a:t>※</a:t>
            </a:r>
            <a:r>
              <a:rPr kumimoji="0" lang="ja-JP" altLang="en-US" sz="1200" kern="0" dirty="0">
                <a:solidFill>
                  <a:srgbClr val="0D0D0D"/>
                </a:solidFill>
                <a:latin typeface="メイリオ"/>
              </a:rPr>
              <a:t>原則として、この段階での修正はお受けできません。</a:t>
            </a:r>
          </a:p>
          <a:p>
            <a:pPr>
              <a:defRPr/>
            </a:pPr>
            <a:endParaRPr kumimoji="0" lang="ja-JP" altLang="en-US" sz="1200" kern="0" dirty="0">
              <a:solidFill>
                <a:srgbClr val="0D0D0D"/>
              </a:solidFill>
              <a:latin typeface="メイリオ"/>
            </a:endParaRPr>
          </a:p>
          <a:p>
            <a:pPr>
              <a:defRPr/>
            </a:pPr>
            <a:r>
              <a:rPr kumimoji="0" lang="ja-JP" altLang="en-US" sz="1200" b="1" kern="0" dirty="0">
                <a:solidFill>
                  <a:srgbClr val="0D0D0D"/>
                </a:solidFill>
                <a:latin typeface="メイリオ"/>
              </a:rPr>
              <a:t>⑤弊社内チェック</a:t>
            </a:r>
            <a:r>
              <a:rPr kumimoji="0" lang="en-US" altLang="ja-JP" sz="1200" b="1" kern="0" dirty="0">
                <a:solidFill>
                  <a:srgbClr val="0D0D0D"/>
                </a:solidFill>
                <a:latin typeface="メイリオ"/>
              </a:rPr>
              <a:t>/</a:t>
            </a:r>
            <a:r>
              <a:rPr kumimoji="0" lang="ja-JP" altLang="en-US" sz="1200" b="1" kern="0" dirty="0">
                <a:solidFill>
                  <a:srgbClr val="0D0D0D"/>
                </a:solidFill>
                <a:latin typeface="メイリオ"/>
              </a:rPr>
              <a:t>本番環境へのファイルアップ</a:t>
            </a:r>
          </a:p>
          <a:p>
            <a:pPr>
              <a:defRPr/>
            </a:pPr>
            <a:r>
              <a:rPr kumimoji="0" lang="ja-JP" altLang="en-US" sz="1200" kern="0" dirty="0">
                <a:solidFill>
                  <a:srgbClr val="0D0D0D"/>
                </a:solidFill>
                <a:latin typeface="メイリオ"/>
              </a:rPr>
              <a:t>　　弊社において最終確認を行った上で、本番公開を行います。を行った上で、本番公開を行います。</a:t>
            </a:r>
            <a:endParaRPr kumimoji="0" lang="en-US" altLang="ja-JP" sz="900" kern="0" dirty="0">
              <a:solidFill>
                <a:srgbClr val="0D0D0D"/>
              </a:solidFill>
              <a:latin typeface="Meiryo" panose="020B0604030504040204" pitchFamily="34" charset="-128"/>
              <a:ea typeface="Meiryo" panose="020B0604030504040204" pitchFamily="34" charset="-128"/>
            </a:endParaRPr>
          </a:p>
        </p:txBody>
      </p:sp>
      <p:sp>
        <p:nvSpPr>
          <p:cNvPr id="46" name="テキスト プレースホルダー 3">
            <a:extLst>
              <a:ext uri="{FF2B5EF4-FFF2-40B4-BE49-F238E27FC236}">
                <a16:creationId xmlns:a16="http://schemas.microsoft.com/office/drawing/2014/main" id="{CCA4AED2-1292-D796-91B3-A0275F32E1FA}"/>
              </a:ext>
            </a:extLst>
          </p:cNvPr>
          <p:cNvSpPr>
            <a:spLocks noGrp="1"/>
          </p:cNvSpPr>
          <p:nvPr>
            <p:ph type="body" sz="quarter" idx="12"/>
          </p:nvPr>
        </p:nvSpPr>
        <p:spPr>
          <a:xfrm>
            <a:off x="600426" y="78666"/>
            <a:ext cx="656874" cy="410840"/>
          </a:xfrm>
        </p:spPr>
        <p:txBody>
          <a:bodyPr wrap="none"/>
          <a:lstStyle/>
          <a:p>
            <a:pPr marL="0" indent="0">
              <a:buNone/>
            </a:pPr>
            <a:r>
              <a:rPr lang="ja-JP" altLang="en-US" spc="0" dirty="0"/>
              <a:t>実施フロー</a:t>
            </a:r>
            <a:endParaRPr kumimoji="1" lang="ja-JP" altLang="en-US" spc="0" dirty="0"/>
          </a:p>
        </p:txBody>
      </p:sp>
    </p:spTree>
    <p:extLst>
      <p:ext uri="{BB962C8B-B14F-4D97-AF65-F5344CB8AC3E}">
        <p14:creationId xmlns:p14="http://schemas.microsoft.com/office/powerpoint/2010/main" val="3448676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63E00EA7-D636-4D6E-02F3-D905C42A98ED}"/>
              </a:ext>
            </a:extLst>
          </p:cNvPr>
          <p:cNvSpPr>
            <a:spLocks noGrp="1"/>
          </p:cNvSpPr>
          <p:nvPr>
            <p:ph type="body" sz="quarter" idx="10"/>
          </p:nvPr>
        </p:nvSpPr>
        <p:spPr/>
        <p:txBody>
          <a:bodyPr/>
          <a:lstStyle/>
          <a:p>
            <a:r>
              <a:rPr lang="ja-JP" altLang="en-US" dirty="0"/>
              <a:t>企画ページの制作・掲載のお申し込み方法</a:t>
            </a:r>
          </a:p>
        </p:txBody>
      </p:sp>
      <p:sp>
        <p:nvSpPr>
          <p:cNvPr id="40" name="テキスト プレースホルダー 3">
            <a:extLst>
              <a:ext uri="{FF2B5EF4-FFF2-40B4-BE49-F238E27FC236}">
                <a16:creationId xmlns:a16="http://schemas.microsoft.com/office/drawing/2014/main" id="{64724145-A9F4-F867-471B-5EFB78B07ED5}"/>
              </a:ext>
            </a:extLst>
          </p:cNvPr>
          <p:cNvSpPr>
            <a:spLocks noGrp="1"/>
          </p:cNvSpPr>
          <p:nvPr>
            <p:ph type="body" sz="quarter" idx="12"/>
          </p:nvPr>
        </p:nvSpPr>
        <p:spPr>
          <a:xfrm>
            <a:off x="600426" y="78666"/>
            <a:ext cx="656874" cy="410840"/>
          </a:xfrm>
        </p:spPr>
        <p:txBody>
          <a:bodyPr wrap="none"/>
          <a:lstStyle/>
          <a:p>
            <a:pPr marL="0" indent="0">
              <a:buNone/>
            </a:pPr>
            <a:r>
              <a:rPr lang="ja-JP" altLang="en-US" spc="0" dirty="0"/>
              <a:t>実施フロー</a:t>
            </a:r>
            <a:endParaRPr kumimoji="1" lang="ja-JP" altLang="en-US" spc="0" dirty="0"/>
          </a:p>
        </p:txBody>
      </p:sp>
      <p:pic>
        <p:nvPicPr>
          <p:cNvPr id="41" name="図プレースホルダー 6" descr="アイコン&#10;&#10;自動的に生成された説明">
            <a:extLst>
              <a:ext uri="{FF2B5EF4-FFF2-40B4-BE49-F238E27FC236}">
                <a16:creationId xmlns:a16="http://schemas.microsoft.com/office/drawing/2014/main" id="{BC0EEA86-CBA2-6820-A370-6034B3B4C88A}"/>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56609" y="31805"/>
            <a:ext cx="498782" cy="497680"/>
          </a:xfrm>
        </p:spPr>
      </p:pic>
      <p:sp>
        <p:nvSpPr>
          <p:cNvPr id="3" name="タイトル 2">
            <a:extLst>
              <a:ext uri="{FF2B5EF4-FFF2-40B4-BE49-F238E27FC236}">
                <a16:creationId xmlns:a16="http://schemas.microsoft.com/office/drawing/2014/main" id="{D7F886EE-408D-6343-9E89-F0F49A4CF977}"/>
              </a:ext>
            </a:extLst>
          </p:cNvPr>
          <p:cNvSpPr txBox="1">
            <a:spLocks/>
          </p:cNvSpPr>
          <p:nvPr/>
        </p:nvSpPr>
        <p:spPr>
          <a:xfrm>
            <a:off x="479425" y="1044507"/>
            <a:ext cx="11263396" cy="1948950"/>
          </a:xfrm>
          <a:prstGeom prst="rect">
            <a:avLst/>
          </a:prstGeom>
        </p:spPr>
        <p:txBody>
          <a:bodyPr vert="horz" wrap="square" lIns="0" tIns="0" rIns="0" bIns="0" rtlCol="0" anchor="t">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a:lnSpc>
                <a:spcPct val="120000"/>
              </a:lnSpc>
              <a:defRPr/>
            </a:pPr>
            <a:r>
              <a:rPr lang="en-US" altLang="ja-JP" sz="1400" dirty="0">
                <a:solidFill>
                  <a:srgbClr val="0D0D0D"/>
                </a:solidFill>
                <a:latin typeface="メイリオ" panose="020B0604030504040204" pitchFamily="50" charset="-128"/>
                <a:ea typeface="メイリオ" panose="020B0604030504040204" pitchFamily="50" charset="-128"/>
              </a:rPr>
              <a:t>※</a:t>
            </a:r>
            <a:r>
              <a:rPr lang="ja-JP" altLang="en-US" sz="1400" dirty="0">
                <a:solidFill>
                  <a:srgbClr val="0D0D0D"/>
                </a:solidFill>
                <a:latin typeface="メイリオ" panose="020B0604030504040204" pitchFamily="50" charset="-128"/>
                <a:ea typeface="メイリオ" panose="020B0604030504040204" pitchFamily="50" charset="-128"/>
              </a:rPr>
              <a:t>広告主様の代理人となる代理店様によっては、本商品をお申し込みいただけない場合がございますので、</a:t>
            </a: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r>
              <a:rPr lang="ja-JP" altLang="en-US" sz="1400" dirty="0">
                <a:solidFill>
                  <a:srgbClr val="0D0D0D"/>
                </a:solidFill>
                <a:latin typeface="メイリオ" panose="020B0604030504040204" pitchFamily="50" charset="-128"/>
                <a:ea typeface="メイリオ" panose="020B0604030504040204" pitchFamily="50" charset="-128"/>
              </a:rPr>
              <a:t>　お申し込み前に弊社担当営業までお問い合わせください。</a:t>
            </a: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r>
              <a:rPr lang="ja-JP" altLang="en-US" sz="1400" dirty="0">
                <a:solidFill>
                  <a:srgbClr val="0D0D0D"/>
                </a:solidFill>
                <a:latin typeface="メイリオ" panose="020B0604030504040204" pitchFamily="50" charset="-128"/>
                <a:ea typeface="メイリオ" panose="020B0604030504040204" pitchFamily="50" charset="-128"/>
              </a:rPr>
              <a:t>企画ページの制作・掲載については、以下のフローに沿ってお申し込みの上、</a:t>
            </a:r>
            <a:r>
              <a:rPr lang="ja-JP" altLang="en-US" sz="1400" dirty="0">
                <a:solidFill>
                  <a:srgbClr val="C9002C"/>
                </a:solidFill>
                <a:latin typeface="メイリオ" panose="020B0604030504040204" pitchFamily="50" charset="-128"/>
                <a:ea typeface="メイリオ" panose="020B0604030504040204" pitchFamily="50" charset="-128"/>
              </a:rPr>
              <a:t>クリエイティブ制作委託約款の第</a:t>
            </a:r>
            <a:r>
              <a:rPr lang="en-US" altLang="ja-JP" sz="1400" dirty="0">
                <a:solidFill>
                  <a:srgbClr val="C9002C"/>
                </a:solidFill>
                <a:latin typeface="メイリオ" panose="020B0604030504040204" pitchFamily="50" charset="-128"/>
                <a:ea typeface="メイリオ" panose="020B0604030504040204" pitchFamily="50" charset="-128"/>
              </a:rPr>
              <a:t>9</a:t>
            </a:r>
            <a:r>
              <a:rPr lang="ja-JP" altLang="en-US" sz="1400" dirty="0">
                <a:solidFill>
                  <a:srgbClr val="C9002C"/>
                </a:solidFill>
                <a:latin typeface="メイリオ" panose="020B0604030504040204" pitchFamily="50" charset="-128"/>
                <a:ea typeface="メイリオ" panose="020B0604030504040204" pitchFamily="50" charset="-128"/>
              </a:rPr>
              <a:t>条第</a:t>
            </a:r>
            <a:r>
              <a:rPr lang="en-US" altLang="ja-JP" sz="1400" dirty="0">
                <a:solidFill>
                  <a:srgbClr val="C9002C"/>
                </a:solidFill>
                <a:latin typeface="メイリオ" panose="020B0604030504040204" pitchFamily="50" charset="-128"/>
                <a:ea typeface="メイリオ" panose="020B0604030504040204" pitchFamily="50" charset="-128"/>
              </a:rPr>
              <a:t>1</a:t>
            </a:r>
            <a:r>
              <a:rPr lang="ja-JP" altLang="en-US" sz="1400" dirty="0">
                <a:solidFill>
                  <a:srgbClr val="C9002C"/>
                </a:solidFill>
                <a:latin typeface="メイリオ" panose="020B0604030504040204" pitchFamily="50" charset="-128"/>
                <a:ea typeface="メイリオ" panose="020B0604030504040204" pitchFamily="50" charset="-128"/>
              </a:rPr>
              <a:t>項</a:t>
            </a:r>
            <a:r>
              <a:rPr lang="en-US" altLang="ja-JP" sz="1400" dirty="0">
                <a:solidFill>
                  <a:srgbClr val="C9002C"/>
                </a:solidFill>
                <a:latin typeface="メイリオ" panose="020B0604030504040204" pitchFamily="50" charset="-128"/>
                <a:ea typeface="メイリオ" panose="020B0604030504040204" pitchFamily="50" charset="-128"/>
              </a:rPr>
              <a:t>(2)</a:t>
            </a:r>
            <a:r>
              <a:rPr lang="ja-JP" altLang="en-US" sz="1400" dirty="0">
                <a:solidFill>
                  <a:srgbClr val="C9002C"/>
                </a:solidFill>
                <a:latin typeface="メイリオ" panose="020B0604030504040204" pitchFamily="50" charset="-128"/>
                <a:ea typeface="メイリオ" panose="020B0604030504040204" pitchFamily="50" charset="-128"/>
              </a:rPr>
              <a:t>支払条件</a:t>
            </a:r>
            <a:r>
              <a:rPr lang="en-US" altLang="ja-JP" sz="1400" dirty="0">
                <a:solidFill>
                  <a:srgbClr val="C9002C"/>
                </a:solidFill>
                <a:latin typeface="メイリオ" panose="020B0604030504040204" pitchFamily="50" charset="-128"/>
                <a:ea typeface="メイリオ" panose="020B0604030504040204" pitchFamily="50" charset="-128"/>
              </a:rPr>
              <a:t>2</a:t>
            </a:r>
            <a:r>
              <a:rPr lang="ja-JP" altLang="en-US" sz="1400" dirty="0">
                <a:solidFill>
                  <a:srgbClr val="0D0D0D"/>
                </a:solidFill>
                <a:latin typeface="メイリオ" panose="020B0604030504040204" pitchFamily="50" charset="-128"/>
                <a:ea typeface="メイリオ" panose="020B0604030504040204" pitchFamily="50" charset="-128"/>
              </a:rPr>
              <a:t>に</a:t>
            </a: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r>
              <a:rPr lang="ja-JP" altLang="en-US" sz="1400" dirty="0">
                <a:solidFill>
                  <a:srgbClr val="0D0D0D"/>
                </a:solidFill>
                <a:latin typeface="メイリオ" panose="020B0604030504040204" pitchFamily="50" charset="-128"/>
                <a:ea typeface="メイリオ" panose="020B0604030504040204" pitchFamily="50" charset="-128"/>
              </a:rPr>
              <a:t>したがってお支払いいただきます。また、広告配信のお申し込みが必要な場合、広告配信については別途広告管理ツールにてお申し込み</a:t>
            </a: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r>
              <a:rPr lang="ja-JP" altLang="en-US" sz="1400" dirty="0">
                <a:solidFill>
                  <a:srgbClr val="0D0D0D"/>
                </a:solidFill>
                <a:latin typeface="メイリオ" panose="020B0604030504040204" pitchFamily="50" charset="-128"/>
                <a:ea typeface="メイリオ" panose="020B0604030504040204" pitchFamily="50" charset="-128"/>
              </a:rPr>
              <a:t>いただくこととなりますので、当該広告商品のお申し込み方法をご確認ください。</a:t>
            </a: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r>
              <a:rPr lang="ja-JP" altLang="en-US" sz="1400" dirty="0">
                <a:solidFill>
                  <a:srgbClr val="0D0D0D"/>
                </a:solidFill>
                <a:latin typeface="メイリオ" panose="020B0604030504040204" pitchFamily="50" charset="-128"/>
                <a:ea typeface="メイリオ" panose="020B0604030504040204" pitchFamily="50" charset="-128"/>
              </a:rPr>
              <a:t>お申し込みのマニュアル資料「</a:t>
            </a:r>
            <a:r>
              <a:rPr lang="en-US" altLang="ja-JP" sz="1400" dirty="0">
                <a:solidFill>
                  <a:prstClr val="black">
                    <a:lumMod val="65000"/>
                    <a:lumOff val="35000"/>
                  </a:prstClr>
                </a:solidFill>
                <a:latin typeface="メイリオ" panose="020B0604030504040204" pitchFamily="50" charset="-128"/>
                <a:ea typeface="メイリオ" panose="020B0604030504040204" pitchFamily="50" charset="-128"/>
                <a:hlinkClick r:id="rId3"/>
              </a:rPr>
              <a:t>Yahoo!</a:t>
            </a:r>
            <a:r>
              <a:rPr lang="ja-JP" altLang="en-US" sz="1400" dirty="0">
                <a:solidFill>
                  <a:prstClr val="black">
                    <a:lumMod val="65000"/>
                    <a:lumOff val="35000"/>
                  </a:prstClr>
                </a:solidFill>
                <a:latin typeface="メイリオ" panose="020B0604030504040204" pitchFamily="50" charset="-128"/>
                <a:ea typeface="メイリオ" panose="020B0604030504040204" pitchFamily="50" charset="-128"/>
                <a:hlinkClick r:id="rId3"/>
              </a:rPr>
              <a:t>広告ディスプレイ広告（予約型）広告関連サービスのお申込について</a:t>
            </a:r>
            <a:r>
              <a:rPr lang="ja-JP" altLang="en-US" sz="1400" dirty="0">
                <a:solidFill>
                  <a:srgbClr val="0D0D0D"/>
                </a:solidFill>
                <a:latin typeface="メイリオ" panose="020B0604030504040204" pitchFamily="50" charset="-128"/>
                <a:ea typeface="メイリオ" panose="020B0604030504040204" pitchFamily="50" charset="-128"/>
              </a:rPr>
              <a:t>」も併せてご参照ください。</a:t>
            </a:r>
            <a:endParaRPr lang="en-US" altLang="ja-JP" sz="1200" dirty="0">
              <a:solidFill>
                <a:srgbClr val="0D0D0D"/>
              </a:solidFill>
              <a:latin typeface="メイリオ" panose="020B0604030504040204" pitchFamily="50" charset="-128"/>
              <a:ea typeface="メイリオ" panose="020B0604030504040204" pitchFamily="50" charset="-128"/>
            </a:endParaRPr>
          </a:p>
        </p:txBody>
      </p:sp>
      <p:sp>
        <p:nvSpPr>
          <p:cNvPr id="42" name="正方形/長方形 41">
            <a:extLst>
              <a:ext uri="{FF2B5EF4-FFF2-40B4-BE49-F238E27FC236}">
                <a16:creationId xmlns:a16="http://schemas.microsoft.com/office/drawing/2014/main" id="{778159C9-6157-4BF0-A320-1FC056454BFE}"/>
              </a:ext>
            </a:extLst>
          </p:cNvPr>
          <p:cNvSpPr/>
          <p:nvPr/>
        </p:nvSpPr>
        <p:spPr>
          <a:xfrm>
            <a:off x="623394" y="4852308"/>
            <a:ext cx="11089179" cy="943443"/>
          </a:xfrm>
          <a:prstGeom prst="rect">
            <a:avLst/>
          </a:prstGeom>
          <a:solidFill>
            <a:srgbClr val="FFFFFF"/>
          </a:solidFill>
          <a:ln w="9525" cap="flat" cmpd="sng" algn="ctr">
            <a:solidFill>
              <a:srgbClr val="656565"/>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sp>
        <p:nvSpPr>
          <p:cNvPr id="43" name="正方形/長方形 42">
            <a:extLst>
              <a:ext uri="{FF2B5EF4-FFF2-40B4-BE49-F238E27FC236}">
                <a16:creationId xmlns:a16="http://schemas.microsoft.com/office/drawing/2014/main" id="{6D22A670-F737-149F-C8E7-F1974873420A}"/>
              </a:ext>
            </a:extLst>
          </p:cNvPr>
          <p:cNvSpPr/>
          <p:nvPr/>
        </p:nvSpPr>
        <p:spPr>
          <a:xfrm>
            <a:off x="623394" y="3589825"/>
            <a:ext cx="11089179" cy="943443"/>
          </a:xfrm>
          <a:prstGeom prst="rect">
            <a:avLst/>
          </a:prstGeom>
          <a:solidFill>
            <a:srgbClr val="FFFFFF"/>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sp>
        <p:nvSpPr>
          <p:cNvPr id="44" name="タイトル 2">
            <a:extLst>
              <a:ext uri="{FF2B5EF4-FFF2-40B4-BE49-F238E27FC236}">
                <a16:creationId xmlns:a16="http://schemas.microsoft.com/office/drawing/2014/main" id="{961A43D1-B5ED-75A2-DD34-0A73A2B2E547}"/>
              </a:ext>
            </a:extLst>
          </p:cNvPr>
          <p:cNvSpPr txBox="1">
            <a:spLocks/>
          </p:cNvSpPr>
          <p:nvPr/>
        </p:nvSpPr>
        <p:spPr>
          <a:xfrm>
            <a:off x="8765282" y="3269448"/>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a:defRPr/>
            </a:pPr>
            <a:r>
              <a:rPr lang="en-US" altLang="ja-JP" sz="1100" dirty="0">
                <a:solidFill>
                  <a:srgbClr val="0D0D0D"/>
                </a:solidFill>
                <a:latin typeface="Meiryo" panose="020B0604030504040204" pitchFamily="34" charset="-128"/>
                <a:ea typeface="Meiryo" panose="020B0604030504040204" pitchFamily="34" charset="-128"/>
              </a:rPr>
              <a:t>※</a:t>
            </a:r>
            <a:r>
              <a:rPr lang="ja-JP" altLang="en-US" sz="1100" dirty="0">
                <a:solidFill>
                  <a:srgbClr val="0D0D0D"/>
                </a:solidFill>
                <a:latin typeface="Meiryo" panose="020B0604030504040204" pitchFamily="34" charset="-128"/>
                <a:ea typeface="Meiryo" panose="020B0604030504040204" pitchFamily="34" charset="-128"/>
              </a:rPr>
              <a:t>これ以降の</a:t>
            </a:r>
            <a:r>
              <a:rPr lang="ja-JP" altLang="en-US" sz="1100">
                <a:solidFill>
                  <a:srgbClr val="0D0D0D"/>
                </a:solidFill>
                <a:latin typeface="Meiryo" panose="020B0604030504040204" pitchFamily="34" charset="-128"/>
                <a:ea typeface="Meiryo" panose="020B0604030504040204" pitchFamily="34" charset="-128"/>
              </a:rPr>
              <a:t>キャンセルは不可</a:t>
            </a:r>
            <a:r>
              <a:rPr lang="ja-JP" altLang="en-US" sz="1100" dirty="0">
                <a:solidFill>
                  <a:srgbClr val="0D0D0D"/>
                </a:solidFill>
                <a:latin typeface="Meiryo" panose="020B0604030504040204" pitchFamily="34" charset="-128"/>
                <a:ea typeface="Meiryo" panose="020B0604030504040204" pitchFamily="34" charset="-128"/>
              </a:rPr>
              <a:t>となります</a:t>
            </a:r>
          </a:p>
        </p:txBody>
      </p:sp>
      <p:sp>
        <p:nvSpPr>
          <p:cNvPr id="45" name="ホームベース 58">
            <a:extLst>
              <a:ext uri="{FF2B5EF4-FFF2-40B4-BE49-F238E27FC236}">
                <a16:creationId xmlns:a16="http://schemas.microsoft.com/office/drawing/2014/main" id="{DEE5B343-89A6-5C73-1A7A-642B152F03D2}"/>
              </a:ext>
            </a:extLst>
          </p:cNvPr>
          <p:cNvSpPr/>
          <p:nvPr/>
        </p:nvSpPr>
        <p:spPr>
          <a:xfrm>
            <a:off x="9607855" y="3682882"/>
            <a:ext cx="1844421"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eaLnBrk="0" fontAlgn="base" hangingPunct="0">
              <a:lnSpc>
                <a:spcPct val="120000"/>
              </a:lnSpc>
              <a:spcBef>
                <a:spcPct val="0"/>
              </a:spcBef>
              <a:spcAft>
                <a:spcPct val="0"/>
              </a:spcAft>
              <a:defRPr/>
            </a:pPr>
            <a:r>
              <a:rPr kumimoji="0" lang="ja-JP" altLang="en-US" sz="1100" b="1" kern="0" spc="100">
                <a:solidFill>
                  <a:srgbClr val="FFFFFF"/>
                </a:solidFill>
                <a:latin typeface="Meiryo" panose="020B0604030504040204" pitchFamily="34" charset="-128"/>
              </a:rPr>
              <a:t>請求書発行</a:t>
            </a:r>
          </a:p>
        </p:txBody>
      </p:sp>
      <p:sp>
        <p:nvSpPr>
          <p:cNvPr id="46" name="ホームベース 59">
            <a:extLst>
              <a:ext uri="{FF2B5EF4-FFF2-40B4-BE49-F238E27FC236}">
                <a16:creationId xmlns:a16="http://schemas.microsoft.com/office/drawing/2014/main" id="{6F612E53-61E8-9715-32AF-03945E7670AA}"/>
              </a:ext>
            </a:extLst>
          </p:cNvPr>
          <p:cNvSpPr/>
          <p:nvPr/>
        </p:nvSpPr>
        <p:spPr>
          <a:xfrm>
            <a:off x="8247978" y="3682882"/>
            <a:ext cx="1844421"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eaLnBrk="0" fontAlgn="base" hangingPunct="0">
              <a:lnSpc>
                <a:spcPct val="120000"/>
              </a:lnSpc>
              <a:spcBef>
                <a:spcPct val="0"/>
              </a:spcBef>
              <a:spcAft>
                <a:spcPct val="0"/>
              </a:spcAft>
              <a:defRPr/>
            </a:pPr>
            <a:r>
              <a:rPr kumimoji="0" lang="ja-JP" altLang="en-US" sz="1100" b="1" kern="0" spc="100">
                <a:solidFill>
                  <a:srgbClr val="FFFFFF"/>
                </a:solidFill>
                <a:latin typeface="Meiryo" panose="020B0604030504040204" pitchFamily="34" charset="-128"/>
              </a:rPr>
              <a:t>納品・掲載</a:t>
            </a:r>
          </a:p>
        </p:txBody>
      </p:sp>
      <p:sp>
        <p:nvSpPr>
          <p:cNvPr id="47" name="ホームベース 60">
            <a:extLst>
              <a:ext uri="{FF2B5EF4-FFF2-40B4-BE49-F238E27FC236}">
                <a16:creationId xmlns:a16="http://schemas.microsoft.com/office/drawing/2014/main" id="{204A63E5-B9DB-EFD8-1AAB-52C3BF5588CA}"/>
              </a:ext>
            </a:extLst>
          </p:cNvPr>
          <p:cNvSpPr/>
          <p:nvPr/>
        </p:nvSpPr>
        <p:spPr>
          <a:xfrm>
            <a:off x="6609638" y="3682882"/>
            <a:ext cx="2117745"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eaLnBrk="0" fontAlgn="base" hangingPunct="0">
              <a:lnSpc>
                <a:spcPct val="120000"/>
              </a:lnSpc>
              <a:spcBef>
                <a:spcPct val="0"/>
              </a:spcBef>
              <a:spcAft>
                <a:spcPct val="0"/>
              </a:spcAft>
              <a:defRPr/>
            </a:pPr>
            <a:r>
              <a:rPr kumimoji="0" lang="ja-JP" altLang="en-US" sz="1100" b="1" kern="0" spc="100" dirty="0">
                <a:solidFill>
                  <a:srgbClr val="FFFFFF"/>
                </a:solidFill>
                <a:latin typeface="Meiryo" panose="020B0604030504040204" pitchFamily="34" charset="-128"/>
              </a:rPr>
              <a:t>制作・掲載準備</a:t>
            </a:r>
          </a:p>
        </p:txBody>
      </p:sp>
      <p:sp>
        <p:nvSpPr>
          <p:cNvPr id="48" name="ホームベース 65">
            <a:extLst>
              <a:ext uri="{FF2B5EF4-FFF2-40B4-BE49-F238E27FC236}">
                <a16:creationId xmlns:a16="http://schemas.microsoft.com/office/drawing/2014/main" id="{83EB05C1-C899-4146-45AC-1EE19469FD1F}"/>
              </a:ext>
            </a:extLst>
          </p:cNvPr>
          <p:cNvSpPr/>
          <p:nvPr/>
        </p:nvSpPr>
        <p:spPr>
          <a:xfrm>
            <a:off x="9607855" y="4933896"/>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eaLnBrk="0" fontAlgn="base" hangingPunct="0">
              <a:lnSpc>
                <a:spcPct val="120000"/>
              </a:lnSpc>
              <a:spcBef>
                <a:spcPct val="0"/>
              </a:spcBef>
              <a:spcAft>
                <a:spcPct val="0"/>
              </a:spcAft>
              <a:defRPr/>
            </a:pPr>
            <a:r>
              <a:rPr kumimoji="0" lang="ja-JP" altLang="en-US" sz="1100" b="1" kern="0" spc="100">
                <a:solidFill>
                  <a:srgbClr val="FFFFFF"/>
                </a:solidFill>
                <a:latin typeface="Meiryo" panose="020B0604030504040204" pitchFamily="34" charset="-128"/>
              </a:rPr>
              <a:t>お支払い</a:t>
            </a:r>
          </a:p>
        </p:txBody>
      </p:sp>
      <p:sp>
        <p:nvSpPr>
          <p:cNvPr id="49" name="ホームベース 66">
            <a:extLst>
              <a:ext uri="{FF2B5EF4-FFF2-40B4-BE49-F238E27FC236}">
                <a16:creationId xmlns:a16="http://schemas.microsoft.com/office/drawing/2014/main" id="{98DC08B7-4EC1-F4E4-D0A9-5F9C42BE10C9}"/>
              </a:ext>
            </a:extLst>
          </p:cNvPr>
          <p:cNvSpPr/>
          <p:nvPr/>
        </p:nvSpPr>
        <p:spPr>
          <a:xfrm>
            <a:off x="6609638" y="4933896"/>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eaLnBrk="0" fontAlgn="base" hangingPunct="0">
              <a:lnSpc>
                <a:spcPct val="120000"/>
              </a:lnSpc>
              <a:spcBef>
                <a:spcPct val="0"/>
              </a:spcBef>
              <a:spcAft>
                <a:spcPct val="0"/>
              </a:spcAft>
              <a:defRPr/>
            </a:pPr>
            <a:r>
              <a:rPr kumimoji="0" lang="ja-JP" altLang="en-US" sz="1100" b="1" kern="0" spc="100">
                <a:solidFill>
                  <a:srgbClr val="FFFFFF"/>
                </a:solidFill>
                <a:latin typeface="Meiryo" panose="020B0604030504040204" pitchFamily="34" charset="-128"/>
              </a:rPr>
              <a:t>確認・検収</a:t>
            </a:r>
          </a:p>
        </p:txBody>
      </p:sp>
      <p:sp>
        <p:nvSpPr>
          <p:cNvPr id="50" name="ホームベース 67">
            <a:extLst>
              <a:ext uri="{FF2B5EF4-FFF2-40B4-BE49-F238E27FC236}">
                <a16:creationId xmlns:a16="http://schemas.microsoft.com/office/drawing/2014/main" id="{110082BC-5FE3-241F-9507-EE7EB9F1B502}"/>
              </a:ext>
            </a:extLst>
          </p:cNvPr>
          <p:cNvSpPr/>
          <p:nvPr/>
        </p:nvSpPr>
        <p:spPr>
          <a:xfrm>
            <a:off x="5158733" y="4933896"/>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eaLnBrk="0" fontAlgn="base" hangingPunct="0">
              <a:lnSpc>
                <a:spcPct val="120000"/>
              </a:lnSpc>
              <a:spcBef>
                <a:spcPct val="0"/>
              </a:spcBef>
              <a:spcAft>
                <a:spcPct val="0"/>
              </a:spcAft>
              <a:defRPr/>
            </a:pPr>
            <a:r>
              <a:rPr kumimoji="0" lang="ja-JP" altLang="en-US" sz="1100" b="1" kern="0" spc="100" dirty="0">
                <a:solidFill>
                  <a:srgbClr val="FFFFFF"/>
                </a:solidFill>
                <a:latin typeface="Meiryo" panose="020B0604030504040204" pitchFamily="34" charset="-128"/>
              </a:rPr>
              <a:t>承認メール</a:t>
            </a:r>
            <a:endParaRPr kumimoji="0" lang="en-US" altLang="ja-JP" sz="1100" b="1" kern="0" spc="100" dirty="0">
              <a:solidFill>
                <a:srgbClr val="FFFFFF"/>
              </a:solidFill>
              <a:latin typeface="Meiryo" panose="020B0604030504040204" pitchFamily="34" charset="-128"/>
            </a:endParaRPr>
          </a:p>
          <a:p>
            <a:pPr algn="ctr" eaLnBrk="0" fontAlgn="base" hangingPunct="0">
              <a:lnSpc>
                <a:spcPct val="120000"/>
              </a:lnSpc>
              <a:spcBef>
                <a:spcPct val="0"/>
              </a:spcBef>
              <a:spcAft>
                <a:spcPct val="0"/>
              </a:spcAft>
              <a:defRPr/>
            </a:pPr>
            <a:r>
              <a:rPr kumimoji="0" lang="ja-JP" altLang="en-US" sz="1100" b="1" kern="0" spc="100" dirty="0">
                <a:solidFill>
                  <a:srgbClr val="FFFFFF"/>
                </a:solidFill>
                <a:latin typeface="Meiryo" panose="020B0604030504040204" pitchFamily="34" charset="-128"/>
              </a:rPr>
              <a:t>受信</a:t>
            </a:r>
          </a:p>
        </p:txBody>
      </p:sp>
      <p:sp>
        <p:nvSpPr>
          <p:cNvPr id="51" name="ホームベース 68">
            <a:extLst>
              <a:ext uri="{FF2B5EF4-FFF2-40B4-BE49-F238E27FC236}">
                <a16:creationId xmlns:a16="http://schemas.microsoft.com/office/drawing/2014/main" id="{7A387530-0BCA-BE1B-58E1-120EF7C7D462}"/>
              </a:ext>
            </a:extLst>
          </p:cNvPr>
          <p:cNvSpPr/>
          <p:nvPr/>
        </p:nvSpPr>
        <p:spPr>
          <a:xfrm>
            <a:off x="3629869" y="4933896"/>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eaLnBrk="0" fontAlgn="base" hangingPunct="0">
              <a:lnSpc>
                <a:spcPct val="120000"/>
              </a:lnSpc>
              <a:spcBef>
                <a:spcPct val="0"/>
              </a:spcBef>
              <a:spcAft>
                <a:spcPct val="0"/>
              </a:spcAft>
              <a:defRPr/>
            </a:pPr>
            <a:r>
              <a:rPr kumimoji="0" lang="ja-JP" altLang="en-US" sz="1100" b="1" kern="0" spc="100">
                <a:solidFill>
                  <a:srgbClr val="FFFFFF"/>
                </a:solidFill>
                <a:latin typeface="Meiryo" panose="020B0604030504040204" pitchFamily="34" charset="-128"/>
              </a:rPr>
              <a:t>申し込み内容</a:t>
            </a:r>
          </a:p>
          <a:p>
            <a:pPr algn="ctr" eaLnBrk="0" fontAlgn="base" hangingPunct="0">
              <a:lnSpc>
                <a:spcPct val="120000"/>
              </a:lnSpc>
              <a:spcBef>
                <a:spcPct val="0"/>
              </a:spcBef>
              <a:spcAft>
                <a:spcPct val="0"/>
              </a:spcAft>
              <a:defRPr/>
            </a:pPr>
            <a:r>
              <a:rPr kumimoji="0" lang="ja-JP" altLang="en-US" sz="1100" b="1" kern="0" spc="100">
                <a:solidFill>
                  <a:srgbClr val="FFFFFF"/>
                </a:solidFill>
                <a:latin typeface="Meiryo" panose="020B0604030504040204" pitchFamily="34" charset="-128"/>
              </a:rPr>
              <a:t>確認・承認</a:t>
            </a:r>
          </a:p>
        </p:txBody>
      </p:sp>
      <p:sp>
        <p:nvSpPr>
          <p:cNvPr id="52" name="ホームベース 69">
            <a:extLst>
              <a:ext uri="{FF2B5EF4-FFF2-40B4-BE49-F238E27FC236}">
                <a16:creationId xmlns:a16="http://schemas.microsoft.com/office/drawing/2014/main" id="{913C3EFE-1E51-617C-28ED-36B12EC85245}"/>
              </a:ext>
            </a:extLst>
          </p:cNvPr>
          <p:cNvSpPr/>
          <p:nvPr/>
        </p:nvSpPr>
        <p:spPr>
          <a:xfrm>
            <a:off x="2601421" y="4933896"/>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eaLnBrk="0" fontAlgn="base" hangingPunct="0">
              <a:lnSpc>
                <a:spcPct val="120000"/>
              </a:lnSpc>
              <a:spcBef>
                <a:spcPct val="0"/>
              </a:spcBef>
              <a:spcAft>
                <a:spcPct val="0"/>
              </a:spcAft>
              <a:defRPr/>
            </a:pPr>
            <a:r>
              <a:rPr kumimoji="0" lang="ja-JP" altLang="en-US" sz="1100" b="1" kern="0" spc="100">
                <a:solidFill>
                  <a:srgbClr val="FFFFFF"/>
                </a:solidFill>
                <a:latin typeface="Meiryo" panose="020B0604030504040204" pitchFamily="34" charset="-128"/>
              </a:rPr>
              <a:t>申し込みフォーム</a:t>
            </a:r>
          </a:p>
          <a:p>
            <a:pPr algn="ctr" eaLnBrk="0" fontAlgn="base" hangingPunct="0">
              <a:lnSpc>
                <a:spcPct val="120000"/>
              </a:lnSpc>
              <a:spcBef>
                <a:spcPct val="0"/>
              </a:spcBef>
              <a:spcAft>
                <a:spcPct val="0"/>
              </a:spcAft>
              <a:defRPr/>
            </a:pPr>
            <a:r>
              <a:rPr kumimoji="0" lang="ja-JP" altLang="en-US" sz="1100" b="1" kern="0" spc="100">
                <a:solidFill>
                  <a:srgbClr val="FFFFFF"/>
                </a:solidFill>
                <a:latin typeface="Meiryo" panose="020B0604030504040204" pitchFamily="34" charset="-128"/>
              </a:rPr>
              <a:t>確認・申し込み</a:t>
            </a:r>
          </a:p>
        </p:txBody>
      </p:sp>
      <p:cxnSp>
        <p:nvCxnSpPr>
          <p:cNvPr id="53" name="直線コネクタ 52">
            <a:extLst>
              <a:ext uri="{FF2B5EF4-FFF2-40B4-BE49-F238E27FC236}">
                <a16:creationId xmlns:a16="http://schemas.microsoft.com/office/drawing/2014/main" id="{18A3D839-C72C-C2C5-FF76-F0BFA1664C04}"/>
              </a:ext>
            </a:extLst>
          </p:cNvPr>
          <p:cNvCxnSpPr>
            <a:cxnSpLocks/>
          </p:cNvCxnSpPr>
          <p:nvPr/>
        </p:nvCxnSpPr>
        <p:spPr>
          <a:xfrm>
            <a:off x="7085176" y="3473845"/>
            <a:ext cx="0" cy="2321906"/>
          </a:xfrm>
          <a:prstGeom prst="line">
            <a:avLst/>
          </a:prstGeom>
          <a:noFill/>
          <a:ln w="34925" cap="flat" cmpd="sng" algn="ctr">
            <a:solidFill>
              <a:srgbClr val="00003E"/>
            </a:solidFill>
            <a:prstDash val="sysDot"/>
          </a:ln>
          <a:effectLst>
            <a:glow rad="38651">
              <a:srgbClr val="FFFFFF"/>
            </a:glow>
          </a:effectLst>
        </p:spPr>
      </p:cxnSp>
      <p:grpSp>
        <p:nvGrpSpPr>
          <p:cNvPr id="54" name="グループ化 53">
            <a:extLst>
              <a:ext uri="{FF2B5EF4-FFF2-40B4-BE49-F238E27FC236}">
                <a16:creationId xmlns:a16="http://schemas.microsoft.com/office/drawing/2014/main" id="{531D8517-4DD9-6A8F-1B18-5D79EF7A7915}"/>
              </a:ext>
            </a:extLst>
          </p:cNvPr>
          <p:cNvGrpSpPr/>
          <p:nvPr/>
        </p:nvGrpSpPr>
        <p:grpSpPr>
          <a:xfrm>
            <a:off x="6838767" y="2993457"/>
            <a:ext cx="1876415" cy="469804"/>
            <a:chOff x="6757793" y="2283586"/>
            <a:chExt cx="1876415" cy="469804"/>
          </a:xfrm>
        </p:grpSpPr>
        <p:sp>
          <p:nvSpPr>
            <p:cNvPr id="55" name="テキスト ボックス 54">
              <a:extLst>
                <a:ext uri="{FF2B5EF4-FFF2-40B4-BE49-F238E27FC236}">
                  <a16:creationId xmlns:a16="http://schemas.microsoft.com/office/drawing/2014/main" id="{7E1B8D17-3D34-CBB4-A00E-DE9139F53310}"/>
                </a:ext>
              </a:extLst>
            </p:cNvPr>
            <p:cNvSpPr txBox="1"/>
            <p:nvPr/>
          </p:nvSpPr>
          <p:spPr>
            <a:xfrm>
              <a:off x="6757793" y="2285390"/>
              <a:ext cx="1876415" cy="468000"/>
            </a:xfrm>
            <a:prstGeom prst="roundRect">
              <a:avLst>
                <a:gd name="adj" fmla="val 50000"/>
              </a:avLst>
            </a:prstGeom>
            <a:solidFill>
              <a:srgbClr val="FFFFFF"/>
            </a:solidFill>
            <a:ln w="25400">
              <a:solidFill>
                <a:srgbClr val="00003E"/>
              </a:solidFill>
            </a:ln>
          </p:spPr>
          <p:txBody>
            <a:bodyPr wrap="square" lIns="576000" tIns="36000" bIns="0" rtlCol="0" anchor="ctr">
              <a:noAutofit/>
            </a:bodyPr>
            <a:lstStyle/>
            <a:p>
              <a:pPr eaLnBrk="0" fontAlgn="base" hangingPunct="0">
                <a:spcBef>
                  <a:spcPct val="0"/>
                </a:spcBef>
                <a:spcAft>
                  <a:spcPct val="0"/>
                </a:spcAft>
                <a:defRPr/>
              </a:pPr>
              <a:r>
                <a:rPr kumimoji="0" lang="ja-JP" altLang="en-US" sz="1600" kern="0" dirty="0">
                  <a:solidFill>
                    <a:srgbClr val="00003E"/>
                  </a:solidFill>
                  <a:latin typeface="Meiryo" panose="020B0604030504040204" pitchFamily="34" charset="-128"/>
                </a:rPr>
                <a:t>契約成立</a:t>
              </a:r>
            </a:p>
          </p:txBody>
        </p:sp>
        <p:pic>
          <p:nvPicPr>
            <p:cNvPr id="56" name="グラフィックス 55" descr="バッジ: チェックマーク 1 単色塗りつぶし">
              <a:extLst>
                <a:ext uri="{FF2B5EF4-FFF2-40B4-BE49-F238E27FC236}">
                  <a16:creationId xmlns:a16="http://schemas.microsoft.com/office/drawing/2014/main" id="{CE26D155-5C95-7605-AFAE-EF20501848C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57793" y="2283586"/>
              <a:ext cx="469037" cy="469037"/>
            </a:xfrm>
            <a:prstGeom prst="rect">
              <a:avLst/>
            </a:prstGeom>
          </p:spPr>
        </p:pic>
      </p:grpSp>
      <p:grpSp>
        <p:nvGrpSpPr>
          <p:cNvPr id="57" name="グループ化 56">
            <a:extLst>
              <a:ext uri="{FF2B5EF4-FFF2-40B4-BE49-F238E27FC236}">
                <a16:creationId xmlns:a16="http://schemas.microsoft.com/office/drawing/2014/main" id="{52276469-8FA6-937E-6E25-0B59650D767E}"/>
              </a:ext>
            </a:extLst>
          </p:cNvPr>
          <p:cNvGrpSpPr/>
          <p:nvPr/>
        </p:nvGrpSpPr>
        <p:grpSpPr>
          <a:xfrm>
            <a:off x="497907" y="3402715"/>
            <a:ext cx="885476" cy="1130553"/>
            <a:chOff x="455043" y="2752415"/>
            <a:chExt cx="885476" cy="1130553"/>
          </a:xfrm>
          <a:solidFill>
            <a:srgbClr val="00003E"/>
          </a:solidFill>
        </p:grpSpPr>
        <p:sp>
          <p:nvSpPr>
            <p:cNvPr id="58" name="角丸四角形 75">
              <a:extLst>
                <a:ext uri="{FF2B5EF4-FFF2-40B4-BE49-F238E27FC236}">
                  <a16:creationId xmlns:a16="http://schemas.microsoft.com/office/drawing/2014/main" id="{170B87FB-4E99-7581-44CA-9912F6F3CE02}"/>
                </a:ext>
              </a:extLst>
            </p:cNvPr>
            <p:cNvSpPr/>
            <p:nvPr/>
          </p:nvSpPr>
          <p:spPr>
            <a:xfrm>
              <a:off x="455043" y="2752415"/>
              <a:ext cx="885476" cy="1036964"/>
            </a:xfrm>
            <a:prstGeom prst="roundRect">
              <a:avLst>
                <a:gd name="adj" fmla="val 2711"/>
              </a:avLst>
            </a:prstGeom>
            <a:grp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r>
                <a:rPr kumimoji="0" lang="en-US" altLang="ja-JP" sz="1200" b="1" kern="0" dirty="0">
                  <a:solidFill>
                    <a:srgbClr val="FFFFFF"/>
                  </a:solidFill>
                  <a:latin typeface="Meiryo" panose="020B0604030504040204" pitchFamily="34" charset="-128"/>
                </a:rPr>
                <a:t>LINE</a:t>
              </a:r>
            </a:p>
            <a:p>
              <a:pPr algn="ctr" eaLnBrk="0" fontAlgn="base" hangingPunct="0">
                <a:spcBef>
                  <a:spcPct val="0"/>
                </a:spcBef>
                <a:spcAft>
                  <a:spcPct val="0"/>
                </a:spcAft>
                <a:defRPr/>
              </a:pPr>
              <a:r>
                <a:rPr kumimoji="0" lang="ja-JP" altLang="en-US" sz="1200" b="1" kern="0" dirty="0">
                  <a:solidFill>
                    <a:srgbClr val="FFFFFF"/>
                  </a:solidFill>
                  <a:latin typeface="Meiryo" panose="020B0604030504040204" pitchFamily="34" charset="-128"/>
                </a:rPr>
                <a:t>ヤフー</a:t>
              </a:r>
            </a:p>
          </p:txBody>
        </p:sp>
        <p:sp>
          <p:nvSpPr>
            <p:cNvPr id="59" name="直角三角形 58">
              <a:extLst>
                <a:ext uri="{FF2B5EF4-FFF2-40B4-BE49-F238E27FC236}">
                  <a16:creationId xmlns:a16="http://schemas.microsoft.com/office/drawing/2014/main" id="{C6FD1CAA-2F91-0584-A5CD-4073E5D5C534}"/>
                </a:ext>
              </a:extLst>
            </p:cNvPr>
            <p:cNvSpPr>
              <a:spLocks noChangeAspect="1"/>
            </p:cNvSpPr>
            <p:nvPr/>
          </p:nvSpPr>
          <p:spPr>
            <a:xfrm rot="10800000">
              <a:off x="462842" y="3779862"/>
              <a:ext cx="157590" cy="103106"/>
            </a:xfrm>
            <a:prstGeom prst="rtTriangle">
              <a:avLst/>
            </a:prstGeom>
            <a:grp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grpSp>
      <p:cxnSp>
        <p:nvCxnSpPr>
          <p:cNvPr id="60" name="直線コネクタ 59">
            <a:extLst>
              <a:ext uri="{FF2B5EF4-FFF2-40B4-BE49-F238E27FC236}">
                <a16:creationId xmlns:a16="http://schemas.microsoft.com/office/drawing/2014/main" id="{DE91A8D7-F640-6AEC-05C9-8EC872242930}"/>
              </a:ext>
            </a:extLst>
          </p:cNvPr>
          <p:cNvCxnSpPr>
            <a:cxnSpLocks/>
          </p:cNvCxnSpPr>
          <p:nvPr/>
        </p:nvCxnSpPr>
        <p:spPr>
          <a:xfrm>
            <a:off x="2683079" y="5566932"/>
            <a:ext cx="0" cy="519310"/>
          </a:xfrm>
          <a:prstGeom prst="line">
            <a:avLst/>
          </a:prstGeom>
          <a:noFill/>
          <a:ln w="9525" cap="flat" cmpd="sng" algn="ctr">
            <a:solidFill>
              <a:srgbClr val="0D0D0D"/>
            </a:solidFill>
            <a:prstDash val="solid"/>
          </a:ln>
          <a:effectLst/>
        </p:spPr>
      </p:cxnSp>
      <p:sp>
        <p:nvSpPr>
          <p:cNvPr id="61" name="円/楕円 78">
            <a:extLst>
              <a:ext uri="{FF2B5EF4-FFF2-40B4-BE49-F238E27FC236}">
                <a16:creationId xmlns:a16="http://schemas.microsoft.com/office/drawing/2014/main" id="{AAB4C4AF-8FA0-BF75-4BB8-5F4AF55FB9C2}"/>
              </a:ext>
            </a:extLst>
          </p:cNvPr>
          <p:cNvSpPr>
            <a:spLocks noChangeAspect="1"/>
          </p:cNvSpPr>
          <p:nvPr/>
        </p:nvSpPr>
        <p:spPr>
          <a:xfrm>
            <a:off x="2629079" y="5512932"/>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sp>
        <p:nvSpPr>
          <p:cNvPr id="62" name="タイトル 2">
            <a:extLst>
              <a:ext uri="{FF2B5EF4-FFF2-40B4-BE49-F238E27FC236}">
                <a16:creationId xmlns:a16="http://schemas.microsoft.com/office/drawing/2014/main" id="{6C16DBEB-7798-3BA1-8E3F-AB637C14FD66}"/>
              </a:ext>
            </a:extLst>
          </p:cNvPr>
          <p:cNvSpPr txBox="1">
            <a:spLocks/>
          </p:cNvSpPr>
          <p:nvPr/>
        </p:nvSpPr>
        <p:spPr>
          <a:xfrm>
            <a:off x="2563321" y="5875619"/>
            <a:ext cx="2511489" cy="896658"/>
          </a:xfrm>
          <a:prstGeom prst="rect">
            <a:avLst/>
          </a:prstGeom>
          <a:solidFill>
            <a:srgbClr val="FFFFFF"/>
          </a:solidFill>
          <a:ln>
            <a:solidFill>
              <a:srgbClr val="656565"/>
            </a:solidFill>
          </a:ln>
        </p:spPr>
        <p:txBody>
          <a:bodyPr vert="horz" wrap="none" lIns="108000" tIns="72000" rIns="144000" bIns="72000" rtlCol="0" anchor="ctr">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a:lnSpc>
                <a:spcPct val="120000"/>
              </a:lnSpc>
              <a:defRPr/>
            </a:pPr>
            <a:r>
              <a:rPr lang="en-US" altLang="ja-JP" sz="1100" dirty="0">
                <a:solidFill>
                  <a:srgbClr val="0D0D0D"/>
                </a:solidFill>
                <a:latin typeface="Meiryo" panose="020B0604030504040204" pitchFamily="34" charset="-128"/>
                <a:ea typeface="Meiryo" panose="020B0604030504040204" pitchFamily="34" charset="-128"/>
              </a:rPr>
              <a:t>※</a:t>
            </a:r>
            <a:r>
              <a:rPr lang="ja-JP" altLang="en-US" sz="1100" dirty="0">
                <a:solidFill>
                  <a:srgbClr val="0D0D0D"/>
                </a:solidFill>
                <a:latin typeface="Meiryo" panose="020B0604030504040204" pitchFamily="34" charset="-128"/>
                <a:ea typeface="Meiryo" panose="020B0604030504040204" pitchFamily="34" charset="-128"/>
              </a:rPr>
              <a:t>以下をセットで確認いただきます</a:t>
            </a:r>
            <a:endParaRPr lang="en-US" altLang="ja-JP" sz="1100" dirty="0">
              <a:solidFill>
                <a:srgbClr val="0D0D0D"/>
              </a:solidFill>
              <a:latin typeface="Meiryo" panose="020B0604030504040204" pitchFamily="34" charset="-128"/>
              <a:ea typeface="Meiryo" panose="020B0604030504040204" pitchFamily="34" charset="-128"/>
            </a:endParaRPr>
          </a:p>
          <a:p>
            <a:pPr marL="207450" indent="-99450">
              <a:lnSpc>
                <a:spcPct val="120000"/>
              </a:lnSpc>
              <a:buFont typeface="Arial" panose="020B0604020202020204" pitchFamily="34" charset="0"/>
              <a:buChar char="•"/>
              <a:defRPr/>
            </a:pPr>
            <a:r>
              <a:rPr lang="ja-JP" altLang="en-US" sz="1100" dirty="0">
                <a:solidFill>
                  <a:srgbClr val="0D0D0D"/>
                </a:solidFill>
                <a:latin typeface="Meiryo" panose="020B0604030504040204" pitchFamily="34" charset="-128"/>
                <a:ea typeface="Meiryo" panose="020B0604030504040204" pitchFamily="34" charset="-128"/>
              </a:rPr>
              <a:t>フォームに記載の申し込み内容</a:t>
            </a:r>
            <a:endParaRPr lang="en-US" altLang="ja-JP" sz="1100" dirty="0">
              <a:solidFill>
                <a:srgbClr val="0D0D0D"/>
              </a:solidFill>
              <a:latin typeface="Meiryo" panose="020B0604030504040204" pitchFamily="34" charset="-128"/>
              <a:ea typeface="Meiryo" panose="020B0604030504040204" pitchFamily="34" charset="-128"/>
            </a:endParaRPr>
          </a:p>
          <a:p>
            <a:pPr marL="207450" indent="-99450">
              <a:lnSpc>
                <a:spcPct val="120000"/>
              </a:lnSpc>
              <a:buFont typeface="Arial" panose="020B0604020202020204" pitchFamily="34" charset="0"/>
              <a:buChar char="•"/>
              <a:defRPr/>
            </a:pPr>
            <a:r>
              <a:rPr lang="ja-JP" altLang="en-US" sz="1100" dirty="0">
                <a:solidFill>
                  <a:srgbClr val="0D0D0D"/>
                </a:solidFill>
                <a:latin typeface="Meiryo" panose="020B0604030504040204" pitchFamily="34" charset="-128"/>
                <a:ea typeface="Meiryo" panose="020B0604030504040204" pitchFamily="34" charset="-128"/>
              </a:rPr>
              <a:t>商品資料</a:t>
            </a:r>
            <a:endParaRPr lang="en-US" altLang="ja-JP" sz="1100" dirty="0">
              <a:solidFill>
                <a:srgbClr val="0D0D0D"/>
              </a:solidFill>
              <a:latin typeface="Meiryo" panose="020B0604030504040204" pitchFamily="34" charset="-128"/>
              <a:ea typeface="Meiryo" panose="020B0604030504040204" pitchFamily="34" charset="-128"/>
            </a:endParaRPr>
          </a:p>
          <a:p>
            <a:pPr marL="207450" indent="-99450">
              <a:lnSpc>
                <a:spcPct val="120000"/>
              </a:lnSpc>
              <a:buFont typeface="Arial" panose="020B0604020202020204" pitchFamily="34" charset="0"/>
              <a:buChar char="•"/>
              <a:defRPr/>
            </a:pPr>
            <a:r>
              <a:rPr lang="ja-JP" altLang="en-US" sz="1100" dirty="0">
                <a:solidFill>
                  <a:srgbClr val="0D0D0D"/>
                </a:solidFill>
                <a:latin typeface="Meiryo" panose="020B0604030504040204" pitchFamily="34" charset="-128"/>
                <a:ea typeface="Meiryo" panose="020B0604030504040204" pitchFamily="34" charset="-128"/>
              </a:rPr>
              <a:t>該当する約款</a:t>
            </a:r>
          </a:p>
        </p:txBody>
      </p:sp>
      <p:grpSp>
        <p:nvGrpSpPr>
          <p:cNvPr id="63" name="グループ化 62">
            <a:extLst>
              <a:ext uri="{FF2B5EF4-FFF2-40B4-BE49-F238E27FC236}">
                <a16:creationId xmlns:a16="http://schemas.microsoft.com/office/drawing/2014/main" id="{162B8E67-8015-97F8-8A81-4CCECE9E57DC}"/>
              </a:ext>
            </a:extLst>
          </p:cNvPr>
          <p:cNvGrpSpPr/>
          <p:nvPr/>
        </p:nvGrpSpPr>
        <p:grpSpPr>
          <a:xfrm>
            <a:off x="497907" y="4662865"/>
            <a:ext cx="885476" cy="1134053"/>
            <a:chOff x="455043" y="4012565"/>
            <a:chExt cx="885476" cy="1134053"/>
          </a:xfrm>
        </p:grpSpPr>
        <p:sp>
          <p:nvSpPr>
            <p:cNvPr id="64" name="直角三角形 63">
              <a:extLst>
                <a:ext uri="{FF2B5EF4-FFF2-40B4-BE49-F238E27FC236}">
                  <a16:creationId xmlns:a16="http://schemas.microsoft.com/office/drawing/2014/main" id="{F7804A6F-9B21-295B-1B27-23DF1613CB15}"/>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sp>
          <p:nvSpPr>
            <p:cNvPr id="65" name="角丸四角形 82">
              <a:extLst>
                <a:ext uri="{FF2B5EF4-FFF2-40B4-BE49-F238E27FC236}">
                  <a16:creationId xmlns:a16="http://schemas.microsoft.com/office/drawing/2014/main" id="{04DE60F0-5503-9BC7-93CC-07F6197B390B}"/>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r>
                <a:rPr kumimoji="0" lang="ja-JP" altLang="en-US" sz="1200" b="1" kern="0">
                  <a:solidFill>
                    <a:srgbClr val="FFFFFF"/>
                  </a:solidFill>
                  <a:latin typeface="Meiryo" panose="020B0604030504040204" pitchFamily="34" charset="-128"/>
                </a:rPr>
                <a:t>代理店様</a:t>
              </a:r>
              <a:endParaRPr kumimoji="0" lang="ja-JP" altLang="en-US" sz="1200" b="1" kern="0" dirty="0">
                <a:solidFill>
                  <a:srgbClr val="FFFFFF"/>
                </a:solidFill>
                <a:latin typeface="Meiryo" panose="020B0604030504040204" pitchFamily="34" charset="-128"/>
              </a:endParaRPr>
            </a:p>
          </p:txBody>
        </p:sp>
      </p:grpSp>
      <p:sp>
        <p:nvSpPr>
          <p:cNvPr id="66" name="直角三角形 65">
            <a:extLst>
              <a:ext uri="{FF2B5EF4-FFF2-40B4-BE49-F238E27FC236}">
                <a16:creationId xmlns:a16="http://schemas.microsoft.com/office/drawing/2014/main" id="{445846B5-E27B-6D0D-EA01-DEA502D0E2A0}"/>
              </a:ext>
            </a:extLst>
          </p:cNvPr>
          <p:cNvSpPr>
            <a:spLocks noChangeAspect="1"/>
          </p:cNvSpPr>
          <p:nvPr/>
        </p:nvSpPr>
        <p:spPr>
          <a:xfrm rot="10800000">
            <a:off x="1197343" y="3438736"/>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sp>
        <p:nvSpPr>
          <p:cNvPr id="67" name="直角三角形 66">
            <a:extLst>
              <a:ext uri="{FF2B5EF4-FFF2-40B4-BE49-F238E27FC236}">
                <a16:creationId xmlns:a16="http://schemas.microsoft.com/office/drawing/2014/main" id="{F23DF9A1-DCAE-C098-A254-83A9EE392449}"/>
              </a:ext>
            </a:extLst>
          </p:cNvPr>
          <p:cNvSpPr>
            <a:spLocks noChangeAspect="1"/>
          </p:cNvSpPr>
          <p:nvPr/>
        </p:nvSpPr>
        <p:spPr>
          <a:xfrm rot="10800000">
            <a:off x="1197343" y="4700303"/>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cxnSp>
        <p:nvCxnSpPr>
          <p:cNvPr id="68" name="直線コネクタ 67">
            <a:extLst>
              <a:ext uri="{FF2B5EF4-FFF2-40B4-BE49-F238E27FC236}">
                <a16:creationId xmlns:a16="http://schemas.microsoft.com/office/drawing/2014/main" id="{E42DD623-9C4E-6A2B-841E-8DFCDE94DF20}"/>
              </a:ext>
            </a:extLst>
          </p:cNvPr>
          <p:cNvCxnSpPr/>
          <p:nvPr/>
        </p:nvCxnSpPr>
        <p:spPr>
          <a:xfrm>
            <a:off x="620432" y="4070300"/>
            <a:ext cx="576000" cy="0"/>
          </a:xfrm>
          <a:prstGeom prst="line">
            <a:avLst/>
          </a:prstGeom>
          <a:noFill/>
          <a:ln w="12700" cap="flat" cmpd="sng" algn="ctr">
            <a:solidFill>
              <a:srgbClr val="FFFFFF"/>
            </a:solidFill>
            <a:prstDash val="solid"/>
          </a:ln>
          <a:effectLst/>
        </p:spPr>
      </p:cxnSp>
      <p:sp>
        <p:nvSpPr>
          <p:cNvPr id="69" name="ホームベース 63">
            <a:extLst>
              <a:ext uri="{FF2B5EF4-FFF2-40B4-BE49-F238E27FC236}">
                <a16:creationId xmlns:a16="http://schemas.microsoft.com/office/drawing/2014/main" id="{20374AA3-C40A-D393-505C-6DCE23A60590}"/>
              </a:ext>
            </a:extLst>
          </p:cNvPr>
          <p:cNvSpPr/>
          <p:nvPr/>
        </p:nvSpPr>
        <p:spPr>
          <a:xfrm>
            <a:off x="4859169" y="3706187"/>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eaLnBrk="0" fontAlgn="base" hangingPunct="0">
              <a:lnSpc>
                <a:spcPct val="120000"/>
              </a:lnSpc>
              <a:spcBef>
                <a:spcPct val="0"/>
              </a:spcBef>
              <a:spcAft>
                <a:spcPct val="0"/>
              </a:spcAft>
              <a:defRPr/>
            </a:pPr>
            <a:endParaRPr kumimoji="0" lang="ja-JP" altLang="en-US" sz="1100" b="1" kern="0" spc="100">
              <a:solidFill>
                <a:srgbClr val="FFFFFF"/>
              </a:solidFill>
              <a:latin typeface="Meiryo" panose="020B0604030504040204" pitchFamily="34" charset="-128"/>
            </a:endParaRPr>
          </a:p>
        </p:txBody>
      </p:sp>
      <p:cxnSp>
        <p:nvCxnSpPr>
          <p:cNvPr id="70" name="直線コネクタ 69">
            <a:extLst>
              <a:ext uri="{FF2B5EF4-FFF2-40B4-BE49-F238E27FC236}">
                <a16:creationId xmlns:a16="http://schemas.microsoft.com/office/drawing/2014/main" id="{045423C8-CE8B-D25E-D63B-8582032C37A4}"/>
              </a:ext>
            </a:extLst>
          </p:cNvPr>
          <p:cNvCxnSpPr/>
          <p:nvPr/>
        </p:nvCxnSpPr>
        <p:spPr>
          <a:xfrm>
            <a:off x="597070" y="5345393"/>
            <a:ext cx="576000" cy="0"/>
          </a:xfrm>
          <a:prstGeom prst="line">
            <a:avLst/>
          </a:prstGeom>
          <a:noFill/>
          <a:ln w="12700" cap="flat" cmpd="sng" algn="ctr">
            <a:solidFill>
              <a:srgbClr val="FFFFFF"/>
            </a:solidFill>
            <a:prstDash val="solid"/>
          </a:ln>
          <a:effectLst/>
        </p:spPr>
      </p:cxnSp>
      <p:sp>
        <p:nvSpPr>
          <p:cNvPr id="71" name="ホームベース 61">
            <a:extLst>
              <a:ext uri="{FF2B5EF4-FFF2-40B4-BE49-F238E27FC236}">
                <a16:creationId xmlns:a16="http://schemas.microsoft.com/office/drawing/2014/main" id="{8308D13F-C44C-B103-5158-6540156AB65D}"/>
              </a:ext>
            </a:extLst>
          </p:cNvPr>
          <p:cNvSpPr/>
          <p:nvPr/>
        </p:nvSpPr>
        <p:spPr>
          <a:xfrm>
            <a:off x="5194558" y="3694675"/>
            <a:ext cx="1844474" cy="763862"/>
          </a:xfrm>
          <a:prstGeom prst="homePlate">
            <a:avLst/>
          </a:prstGeom>
          <a:solidFill>
            <a:srgbClr val="66668B"/>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eaLnBrk="0" fontAlgn="base" hangingPunct="0">
              <a:lnSpc>
                <a:spcPct val="120000"/>
              </a:lnSpc>
              <a:spcBef>
                <a:spcPct val="0"/>
              </a:spcBef>
              <a:spcAft>
                <a:spcPct val="0"/>
              </a:spcAft>
              <a:defRPr/>
            </a:pPr>
            <a:r>
              <a:rPr kumimoji="0" lang="ja-JP" altLang="en-US" sz="1100" b="1" kern="0" spc="100" dirty="0">
                <a:solidFill>
                  <a:srgbClr val="FFFFFF"/>
                </a:solidFill>
                <a:latin typeface="Meiryo" panose="020B0604030504040204" pitchFamily="34" charset="-128"/>
              </a:rPr>
              <a:t>承認メール</a:t>
            </a:r>
          </a:p>
          <a:p>
            <a:pPr algn="ctr" eaLnBrk="0" fontAlgn="base" hangingPunct="0">
              <a:lnSpc>
                <a:spcPct val="120000"/>
              </a:lnSpc>
              <a:spcBef>
                <a:spcPct val="0"/>
              </a:spcBef>
              <a:spcAft>
                <a:spcPct val="0"/>
              </a:spcAft>
              <a:defRPr/>
            </a:pPr>
            <a:r>
              <a:rPr kumimoji="0" lang="ja-JP" altLang="en-US" sz="1100" b="1" kern="0" spc="100" dirty="0">
                <a:solidFill>
                  <a:srgbClr val="FFFFFF"/>
                </a:solidFill>
                <a:latin typeface="Meiryo" panose="020B0604030504040204" pitchFamily="34" charset="-128"/>
              </a:rPr>
              <a:t>送信</a:t>
            </a:r>
          </a:p>
        </p:txBody>
      </p:sp>
      <p:sp>
        <p:nvSpPr>
          <p:cNvPr id="72" name="ホームベース 63">
            <a:extLst>
              <a:ext uri="{FF2B5EF4-FFF2-40B4-BE49-F238E27FC236}">
                <a16:creationId xmlns:a16="http://schemas.microsoft.com/office/drawing/2014/main" id="{118799E9-685A-FBDD-81E1-2D4C7261EC2B}"/>
              </a:ext>
            </a:extLst>
          </p:cNvPr>
          <p:cNvSpPr/>
          <p:nvPr/>
        </p:nvSpPr>
        <p:spPr>
          <a:xfrm>
            <a:off x="3641418" y="3698606"/>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eaLnBrk="0" fontAlgn="base" hangingPunct="0">
              <a:lnSpc>
                <a:spcPct val="120000"/>
              </a:lnSpc>
              <a:spcBef>
                <a:spcPct val="0"/>
              </a:spcBef>
              <a:spcAft>
                <a:spcPct val="0"/>
              </a:spcAft>
              <a:defRPr/>
            </a:pPr>
            <a:endParaRPr kumimoji="0" lang="ja-JP" altLang="en-US" sz="1100" b="1" kern="0" spc="100">
              <a:solidFill>
                <a:srgbClr val="FFFFFF"/>
              </a:solidFill>
              <a:latin typeface="Meiryo" panose="020B0604030504040204" pitchFamily="34" charset="-128"/>
            </a:endParaRPr>
          </a:p>
        </p:txBody>
      </p:sp>
      <p:sp>
        <p:nvSpPr>
          <p:cNvPr id="73" name="ホームベース 62">
            <a:extLst>
              <a:ext uri="{FF2B5EF4-FFF2-40B4-BE49-F238E27FC236}">
                <a16:creationId xmlns:a16="http://schemas.microsoft.com/office/drawing/2014/main" id="{39808486-9B3A-90ED-E3D7-26D39A30FE75}"/>
              </a:ext>
            </a:extLst>
          </p:cNvPr>
          <p:cNvSpPr/>
          <p:nvPr/>
        </p:nvSpPr>
        <p:spPr>
          <a:xfrm>
            <a:off x="3621373" y="3698670"/>
            <a:ext cx="2191977" cy="756000"/>
          </a:xfrm>
          <a:prstGeom prst="homePlate">
            <a:avLst/>
          </a:prstGeom>
          <a:solidFill>
            <a:srgbClr val="00003E">
              <a:alpha val="60000"/>
            </a:srgbClr>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eaLnBrk="0" fontAlgn="base" hangingPunct="0">
              <a:lnSpc>
                <a:spcPct val="120000"/>
              </a:lnSpc>
              <a:spcBef>
                <a:spcPct val="0"/>
              </a:spcBef>
              <a:spcAft>
                <a:spcPct val="0"/>
              </a:spcAft>
              <a:defRPr/>
            </a:pPr>
            <a:r>
              <a:rPr kumimoji="0" lang="ja-JP" altLang="en-US" sz="1100" b="1" kern="0" spc="100" dirty="0">
                <a:solidFill>
                  <a:srgbClr val="FFFFFF"/>
                </a:solidFill>
                <a:latin typeface="Meiryo" panose="020B0604030504040204" pitchFamily="34" charset="-128"/>
              </a:rPr>
              <a:t>申し込み内容</a:t>
            </a:r>
          </a:p>
          <a:p>
            <a:pPr algn="ctr" eaLnBrk="0" fontAlgn="base" hangingPunct="0">
              <a:lnSpc>
                <a:spcPct val="120000"/>
              </a:lnSpc>
              <a:spcBef>
                <a:spcPct val="0"/>
              </a:spcBef>
              <a:spcAft>
                <a:spcPct val="0"/>
              </a:spcAft>
              <a:defRPr/>
            </a:pPr>
            <a:r>
              <a:rPr kumimoji="0" lang="ja-JP" altLang="en-US" sz="1100" b="1" kern="0" spc="100" dirty="0">
                <a:solidFill>
                  <a:srgbClr val="FFFFFF"/>
                </a:solidFill>
                <a:latin typeface="Meiryo" panose="020B0604030504040204" pitchFamily="34" charset="-128"/>
              </a:rPr>
              <a:t>確認</a:t>
            </a:r>
          </a:p>
        </p:txBody>
      </p:sp>
      <p:sp>
        <p:nvSpPr>
          <p:cNvPr id="74" name="ホームベース 63">
            <a:extLst>
              <a:ext uri="{FF2B5EF4-FFF2-40B4-BE49-F238E27FC236}">
                <a16:creationId xmlns:a16="http://schemas.microsoft.com/office/drawing/2014/main" id="{CB389CCE-0BF0-B134-6537-036FE1EB25DE}"/>
              </a:ext>
            </a:extLst>
          </p:cNvPr>
          <p:cNvSpPr/>
          <p:nvPr/>
        </p:nvSpPr>
        <p:spPr>
          <a:xfrm>
            <a:off x="2117592" y="368288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eaLnBrk="0" fontAlgn="base" hangingPunct="0">
              <a:lnSpc>
                <a:spcPct val="120000"/>
              </a:lnSpc>
              <a:spcBef>
                <a:spcPct val="0"/>
              </a:spcBef>
              <a:spcAft>
                <a:spcPct val="0"/>
              </a:spcAft>
              <a:defRPr/>
            </a:pPr>
            <a:endParaRPr kumimoji="0" lang="ja-JP" altLang="en-US" sz="1100" b="1" kern="0" spc="100">
              <a:solidFill>
                <a:srgbClr val="FFFFFF"/>
              </a:solidFill>
              <a:latin typeface="Meiryo" panose="020B0604030504040204" pitchFamily="34" charset="-128"/>
            </a:endParaRPr>
          </a:p>
        </p:txBody>
      </p:sp>
      <p:sp>
        <p:nvSpPr>
          <p:cNvPr id="75" name="ホームベース 64">
            <a:extLst>
              <a:ext uri="{FF2B5EF4-FFF2-40B4-BE49-F238E27FC236}">
                <a16:creationId xmlns:a16="http://schemas.microsoft.com/office/drawing/2014/main" id="{59F10A81-90FD-5806-90DA-4DFC5F9CFC65}"/>
              </a:ext>
            </a:extLst>
          </p:cNvPr>
          <p:cNvSpPr/>
          <p:nvPr/>
        </p:nvSpPr>
        <p:spPr>
          <a:xfrm>
            <a:off x="1415480" y="3682882"/>
            <a:ext cx="1734203" cy="759600"/>
          </a:xfrm>
          <a:prstGeom prst="homePlate">
            <a:avLst/>
          </a:prstGeom>
          <a:solidFill>
            <a:srgbClr val="00003E">
              <a:alpha val="60000"/>
            </a:srgbClr>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eaLnBrk="0" fontAlgn="base" hangingPunct="0">
              <a:lnSpc>
                <a:spcPct val="120000"/>
              </a:lnSpc>
              <a:spcBef>
                <a:spcPct val="0"/>
              </a:spcBef>
              <a:spcAft>
                <a:spcPct val="0"/>
              </a:spcAft>
              <a:defRPr/>
            </a:pPr>
            <a:r>
              <a:rPr kumimoji="0" lang="ja-JP" altLang="en-US" sz="1100" b="1" kern="0" spc="100" dirty="0">
                <a:solidFill>
                  <a:srgbClr val="FFFFFF"/>
                </a:solidFill>
                <a:latin typeface="Meiryo" panose="020B0604030504040204" pitchFamily="34" charset="-128"/>
              </a:rPr>
              <a:t>申し込みフォーム</a:t>
            </a:r>
          </a:p>
          <a:p>
            <a:pPr algn="ctr" eaLnBrk="0" fontAlgn="base" hangingPunct="0">
              <a:lnSpc>
                <a:spcPct val="120000"/>
              </a:lnSpc>
              <a:spcBef>
                <a:spcPct val="0"/>
              </a:spcBef>
              <a:spcAft>
                <a:spcPct val="0"/>
              </a:spcAft>
              <a:defRPr/>
            </a:pPr>
            <a:r>
              <a:rPr kumimoji="0" lang="ja-JP" altLang="en-US" sz="1100" b="1" kern="0" spc="100" dirty="0">
                <a:solidFill>
                  <a:srgbClr val="FFFFFF"/>
                </a:solidFill>
                <a:latin typeface="Meiryo" panose="020B0604030504040204" pitchFamily="34" charset="-128"/>
              </a:rPr>
              <a:t>ご連絡</a:t>
            </a:r>
          </a:p>
        </p:txBody>
      </p:sp>
    </p:spTree>
    <p:extLst>
      <p:ext uri="{BB962C8B-B14F-4D97-AF65-F5344CB8AC3E}">
        <p14:creationId xmlns:p14="http://schemas.microsoft.com/office/powerpoint/2010/main" val="12886897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B6C3403B-C870-F947-1166-099BB1E68DFB}"/>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p:pic>
      <p:sp>
        <p:nvSpPr>
          <p:cNvPr id="6" name="テキスト プレースホルダー 5">
            <a:extLst>
              <a:ext uri="{FF2B5EF4-FFF2-40B4-BE49-F238E27FC236}">
                <a16:creationId xmlns:a16="http://schemas.microsoft.com/office/drawing/2014/main" id="{2060C559-B652-029C-6B25-63FBBD5573F0}"/>
              </a:ext>
            </a:extLst>
          </p:cNvPr>
          <p:cNvSpPr>
            <a:spLocks noGrp="1"/>
          </p:cNvSpPr>
          <p:nvPr>
            <p:ph type="body" sz="quarter" idx="19"/>
          </p:nvPr>
        </p:nvSpPr>
        <p:spPr/>
        <p:txBody>
          <a:bodyPr/>
          <a:lstStyle/>
          <a:p>
            <a:r>
              <a:rPr kumimoji="1" lang="ja-JP" altLang="en-US"/>
              <a:t>その他・注意事項</a:t>
            </a:r>
          </a:p>
        </p:txBody>
      </p:sp>
      <p:sp>
        <p:nvSpPr>
          <p:cNvPr id="5" name="テキスト プレースホルダー 4">
            <a:extLst>
              <a:ext uri="{FF2B5EF4-FFF2-40B4-BE49-F238E27FC236}">
                <a16:creationId xmlns:a16="http://schemas.microsoft.com/office/drawing/2014/main" id="{AFEC2A57-3E72-9C16-3FC9-E1D903256ABC}"/>
              </a:ext>
            </a:extLst>
          </p:cNvPr>
          <p:cNvSpPr>
            <a:spLocks noGrp="1"/>
          </p:cNvSpPr>
          <p:nvPr>
            <p:ph type="body" sz="quarter" idx="18"/>
          </p:nvPr>
        </p:nvSpPr>
        <p:spPr/>
        <p:txBody>
          <a:bodyPr/>
          <a:lstStyle/>
          <a:p>
            <a:r>
              <a:rPr kumimoji="1" lang="en-US" altLang="ja-JP" dirty="0"/>
              <a:t>04</a:t>
            </a:r>
            <a:endParaRPr kumimoji="1" lang="ja-JP" altLang="en-US" dirty="0"/>
          </a:p>
        </p:txBody>
      </p:sp>
      <p:sp>
        <p:nvSpPr>
          <p:cNvPr id="2" name="フッター プレースホルダー 1">
            <a:extLst>
              <a:ext uri="{FF2B5EF4-FFF2-40B4-BE49-F238E27FC236}">
                <a16:creationId xmlns:a16="http://schemas.microsoft.com/office/drawing/2014/main" id="{741E7C21-B615-B9A8-0BD5-48B5321400B5}"/>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endParaRPr lang="en" altLang="ja-JP" sz="800" dirty="0">
              <a:solidFill>
                <a:schemeClr val="accent2"/>
              </a:solidFill>
            </a:endParaRPr>
          </a:p>
        </p:txBody>
      </p:sp>
    </p:spTree>
    <p:extLst>
      <p:ext uri="{BB962C8B-B14F-4D97-AF65-F5344CB8AC3E}">
        <p14:creationId xmlns:p14="http://schemas.microsoft.com/office/powerpoint/2010/main" val="3186192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b="1" dirty="0"/>
              <a:t>注意事項</a:t>
            </a:r>
          </a:p>
        </p:txBody>
      </p:sp>
      <p:sp>
        <p:nvSpPr>
          <p:cNvPr id="3" name="Rectangle 46">
            <a:extLst>
              <a:ext uri="{FF2B5EF4-FFF2-40B4-BE49-F238E27FC236}">
                <a16:creationId xmlns:a16="http://schemas.microsoft.com/office/drawing/2014/main" id="{7F08E1D1-262D-6ECF-4222-21FA9BA309B0}"/>
              </a:ext>
            </a:extLst>
          </p:cNvPr>
          <p:cNvSpPr>
            <a:spLocks noChangeArrowheads="1"/>
          </p:cNvSpPr>
          <p:nvPr/>
        </p:nvSpPr>
        <p:spPr bwMode="auto">
          <a:xfrm>
            <a:off x="381725" y="1209798"/>
            <a:ext cx="11332220" cy="5279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no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fontAlgn="auto" hangingPunct="1">
              <a:spcBef>
                <a:spcPct val="0"/>
              </a:spcBef>
              <a:spcAft>
                <a:spcPts val="0"/>
              </a:spcAft>
              <a:buFontTx/>
              <a:buNone/>
            </a:pPr>
            <a:r>
              <a:rPr lang="ja-JP" altLang="en-US" sz="1400" dirty="0">
                <a:solidFill>
                  <a:srgbClr val="0D0D0D"/>
                </a:solidFill>
                <a:latin typeface="+mn-ea"/>
                <a:ea typeface="+mn-ea"/>
              </a:rPr>
              <a:t>■編集・制作</a:t>
            </a:r>
            <a:endParaRPr lang="en-US" altLang="ja-JP" sz="140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・企画内容は広告主様と</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ヤフーとの間で協議の上決定し、最終的な編集権は</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ヤフーに帰属します。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・広告主様または代理店様より提供いただく製品画像等の素材については第三者の権利を侵害するものではないこと、および記載内容に係わる財産権全ての権利処理が</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完了していること、情報の正確性について</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ヤフーに対して保証いただくものとします。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・企画ページ上には「提供：○○」のスポンサークレジットの掲載が必須となります。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・原則として掲載終了後はアーカイブ保存せず、企画ページは削除いたします。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eaLnBrk="1" fontAlgn="auto" hangingPunct="1">
              <a:spcBef>
                <a:spcPct val="0"/>
              </a:spcBef>
              <a:spcAft>
                <a:spcPts val="0"/>
              </a:spcAft>
              <a:buFontTx/>
              <a:buNone/>
            </a:pPr>
            <a:r>
              <a:rPr lang="ja-JP" altLang="en-US" sz="1400" dirty="0">
                <a:solidFill>
                  <a:srgbClr val="0D0D0D"/>
                </a:solidFill>
                <a:latin typeface="+mn-ea"/>
                <a:ea typeface="+mn-ea"/>
              </a:rPr>
              <a:t>■災害情報告知モジュールの掲載</a:t>
            </a:r>
            <a:endParaRPr lang="en-US" altLang="ja-JP" sz="140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・地震、津波、その他有事が発生した際、</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ヤフーを利用するお客様に対して速やかに災害情報をお伝えするために、企画ページについても、ページ上部に災害情報</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告知モジュールの掲載を行います。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a:t>
            </a:r>
            <a:r>
              <a:rPr lang="en-US" altLang="ja-JP" sz="1050" dirty="0">
                <a:solidFill>
                  <a:srgbClr val="0D0D0D"/>
                </a:solidFill>
                <a:latin typeface="+mn-ea"/>
                <a:ea typeface="+mn-ea"/>
              </a:rPr>
              <a:t>※</a:t>
            </a:r>
            <a:r>
              <a:rPr lang="ja-JP" altLang="en-US" sz="1050" dirty="0">
                <a:solidFill>
                  <a:srgbClr val="0D0D0D"/>
                </a:solidFill>
                <a:latin typeface="+mn-ea"/>
                <a:ea typeface="+mn-ea"/>
              </a:rPr>
              <a:t>掲載方法（場所、内容、タイミングと期間など）は、</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ヤフーの統一運用ルールにしたがいます。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a:t>
            </a:r>
            <a:r>
              <a:rPr lang="ja-JP" altLang="en-US" sz="1400" dirty="0">
                <a:solidFill>
                  <a:srgbClr val="0D0D0D"/>
                </a:solidFill>
                <a:latin typeface="+mn-ea"/>
                <a:ea typeface="+mn-ea"/>
              </a:rPr>
              <a:t>広告誘導用バナー制作・入稿</a:t>
            </a:r>
          </a:p>
          <a:p>
            <a:pPr eaLnBrk="1" fontAlgn="auto" hangingPunct="1">
              <a:spcBef>
                <a:spcPct val="0"/>
              </a:spcBef>
              <a:spcAft>
                <a:spcPts val="0"/>
              </a:spcAft>
              <a:buFontTx/>
              <a:buNone/>
            </a:pPr>
            <a:r>
              <a:rPr lang="ja-JP" altLang="en-US" sz="1050" dirty="0">
                <a:solidFill>
                  <a:srgbClr val="0D0D0D"/>
                </a:solidFill>
                <a:latin typeface="+mn-ea"/>
                <a:ea typeface="+mn-ea"/>
              </a:rPr>
              <a:t>　・誘導広告（</a:t>
            </a:r>
            <a:r>
              <a:rPr lang="en-US" altLang="ja-JP" sz="1050" dirty="0">
                <a:solidFill>
                  <a:srgbClr val="0D0D0D"/>
                </a:solidFill>
                <a:latin typeface="+mn-ea"/>
                <a:ea typeface="+mn-ea"/>
              </a:rPr>
              <a:t>Yahoo!</a:t>
            </a:r>
            <a:r>
              <a:rPr lang="ja-JP" altLang="en-US" sz="1050" dirty="0">
                <a:solidFill>
                  <a:srgbClr val="0D0D0D"/>
                </a:solidFill>
                <a:latin typeface="+mn-ea"/>
                <a:ea typeface="+mn-ea"/>
              </a:rPr>
              <a:t>広告　ディスプレイ広告（予約型））は広告主様または代理店様に制作いただきます。</a:t>
            </a:r>
          </a:p>
          <a:p>
            <a:pPr eaLnBrk="1" fontAlgn="auto" hangingPunct="1">
              <a:spcBef>
                <a:spcPct val="0"/>
              </a:spcBef>
              <a:spcAft>
                <a:spcPts val="0"/>
              </a:spcAft>
              <a:buFontTx/>
              <a:buNone/>
            </a:pPr>
            <a:r>
              <a:rPr lang="ja-JP" altLang="en-US" sz="1050" dirty="0">
                <a:solidFill>
                  <a:srgbClr val="0D0D0D"/>
                </a:solidFill>
                <a:latin typeface="+mn-ea"/>
                <a:ea typeface="+mn-ea"/>
              </a:rPr>
              <a:t>　　制作に際しては「</a:t>
            </a:r>
            <a:r>
              <a:rPr lang="ja-JP" altLang="en-US" sz="1050" dirty="0">
                <a:solidFill>
                  <a:srgbClr val="0D0D0D"/>
                </a:solidFill>
                <a:latin typeface="+mn-ea"/>
                <a:ea typeface="+mn-ea"/>
                <a:hlinkClick r:id="rId3"/>
              </a:rPr>
              <a:t>タイアップ広告・クリエイティブ企画商品の誘導広告クリエイティブにおける表記ガイドライン</a:t>
            </a:r>
            <a:r>
              <a:rPr lang="ja-JP" altLang="en-US" sz="1050" dirty="0">
                <a:solidFill>
                  <a:srgbClr val="0D0D0D"/>
                </a:solidFill>
                <a:latin typeface="+mn-ea"/>
                <a:ea typeface="+mn-ea"/>
              </a:rPr>
              <a:t>」を遵守してください。</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また原則として、タイアップを実施する</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ヤフーサービスのロゴやテキストの掲載が必須となります（サービスのロゴデータは弊社担当営業より送付いたします）。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そのため、通常の審査とは別にサービス部門でのブランドチェックが必要となりますので、必ず入稿前に弊社担当営業を通じてクリエイティブの確認をご依頼願います。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marL="0" indent="0" eaLnBrk="1" fontAlgn="auto" hangingPunct="1">
              <a:spcBef>
                <a:spcPct val="0"/>
              </a:spcBef>
              <a:spcAft>
                <a:spcPts val="0"/>
              </a:spcAft>
              <a:buFontTx/>
              <a:buNone/>
            </a:pPr>
            <a:r>
              <a:rPr lang="ja-JP" altLang="en-US" sz="1400" dirty="0">
                <a:solidFill>
                  <a:srgbClr val="0D0D0D"/>
                </a:solidFill>
                <a:latin typeface="+mn-ea"/>
                <a:ea typeface="+mn-ea"/>
              </a:rPr>
              <a:t>■効果計測用</a:t>
            </a:r>
            <a:r>
              <a:rPr lang="en-US" altLang="ja-JP" sz="1400" dirty="0">
                <a:solidFill>
                  <a:srgbClr val="0D0D0D"/>
                </a:solidFill>
                <a:latin typeface="+mn-ea"/>
                <a:ea typeface="+mn-ea"/>
              </a:rPr>
              <a:t>URL</a:t>
            </a:r>
          </a:p>
          <a:p>
            <a:pPr marL="0" indent="0" eaLnBrk="1" fontAlgn="auto" hangingPunct="1">
              <a:spcBef>
                <a:spcPct val="0"/>
              </a:spcBef>
              <a:spcAft>
                <a:spcPts val="0"/>
              </a:spcAft>
              <a:buFontTx/>
              <a:buNone/>
            </a:pPr>
            <a:r>
              <a:rPr lang="ja-JP" altLang="en-US" sz="1050" dirty="0">
                <a:solidFill>
                  <a:srgbClr val="0D0D0D"/>
                </a:solidFill>
                <a:latin typeface="+mn-ea"/>
                <a:ea typeface="+mn-ea"/>
              </a:rPr>
              <a:t>　・セキュリティ等の観点から、下記いずれの場合もリンク先への効果計測用のパラメータ付き</a:t>
            </a:r>
            <a:r>
              <a:rPr lang="en-US" altLang="ja-JP" sz="1050" dirty="0">
                <a:solidFill>
                  <a:srgbClr val="0D0D0D"/>
                </a:solidFill>
                <a:latin typeface="+mn-ea"/>
                <a:ea typeface="+mn-ea"/>
              </a:rPr>
              <a:t>URL</a:t>
            </a:r>
            <a:r>
              <a:rPr lang="ja-JP" altLang="en-US" sz="1050" dirty="0">
                <a:solidFill>
                  <a:srgbClr val="0D0D0D"/>
                </a:solidFill>
                <a:latin typeface="+mn-ea"/>
                <a:ea typeface="+mn-ea"/>
              </a:rPr>
              <a:t>の設定は不可となります。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ただし、一部効果計測ベンダーにおいては効果測定データ取扱約款の確認・同意をいただいた上で設定することが可能です。弊社担当営業までご相談ください。</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誘導広告→企画ページ ｜ 企画ページ→広告主様サイト</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endParaRPr lang="en-US" altLang="ja-JP" sz="1600" dirty="0">
              <a:solidFill>
                <a:srgbClr val="0D0D0D"/>
              </a:solidFill>
              <a:latin typeface="+mn-ea"/>
              <a:ea typeface="+mn-ea"/>
            </a:endParaRPr>
          </a:p>
          <a:p>
            <a:pPr marL="0" indent="0" eaLnBrk="1" fontAlgn="auto" hangingPunct="1">
              <a:spcBef>
                <a:spcPct val="0"/>
              </a:spcBef>
              <a:spcAft>
                <a:spcPts val="0"/>
              </a:spcAft>
              <a:buFontTx/>
              <a:buNone/>
            </a:pPr>
            <a:r>
              <a:rPr lang="ja-JP" altLang="en-US" sz="1400" dirty="0">
                <a:solidFill>
                  <a:srgbClr val="0D0D0D"/>
                </a:solidFill>
                <a:latin typeface="+mn-ea"/>
                <a:ea typeface="+mn-ea"/>
              </a:rPr>
              <a:t>■効果検証レポート</a:t>
            </a:r>
            <a:endParaRPr lang="en-US" altLang="ja-JP" sz="140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・レポートには、</a:t>
            </a:r>
            <a:r>
              <a:rPr lang="en-US" altLang="ja-JP" sz="1050" dirty="0">
                <a:solidFill>
                  <a:srgbClr val="0D0D0D"/>
                </a:solidFill>
                <a:latin typeface="+mn-ea"/>
                <a:ea typeface="+mn-ea"/>
              </a:rPr>
              <a:t> LINE</a:t>
            </a:r>
            <a:r>
              <a:rPr lang="ja-JP" altLang="en-US" sz="1050" dirty="0">
                <a:solidFill>
                  <a:srgbClr val="0D0D0D"/>
                </a:solidFill>
                <a:latin typeface="+mn-ea"/>
                <a:ea typeface="+mn-ea"/>
              </a:rPr>
              <a:t>ヤフーの管理するお客様の個人情報</a:t>
            </a:r>
            <a:r>
              <a:rPr lang="en-US" altLang="ja-JP" sz="1050" dirty="0">
                <a:solidFill>
                  <a:srgbClr val="0D0D0D"/>
                </a:solidFill>
                <a:latin typeface="+mn-ea"/>
                <a:ea typeface="+mn-ea"/>
              </a:rPr>
              <a:t>*1</a:t>
            </a:r>
            <a:r>
              <a:rPr lang="ja-JP" altLang="en-US" sz="1050" dirty="0">
                <a:solidFill>
                  <a:srgbClr val="0D0D0D"/>
                </a:solidFill>
                <a:latin typeface="+mn-ea"/>
                <a:ea typeface="+mn-ea"/>
              </a:rPr>
              <a:t>（個人情報の保護に関する法律に定める個人情報。以下同じ。）が含まれる場合があります。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個人情報の保護に関する法律その他の関係法令・ガイドラインを遵守するとともに、善良な管理者の注意をもって適切に取り扱い、不正アクセスおよび不正利用の防止に</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努めていただくようにお願いいたします。</a:t>
            </a:r>
            <a:br>
              <a:rPr lang="ja-JP" altLang="en-US" sz="1050" dirty="0">
                <a:solidFill>
                  <a:srgbClr val="0D0D0D"/>
                </a:solidFill>
                <a:latin typeface="+mn-ea"/>
                <a:ea typeface="+mn-ea"/>
              </a:rPr>
            </a:br>
            <a:r>
              <a:rPr lang="ja-JP" altLang="en-US" sz="1050" dirty="0">
                <a:solidFill>
                  <a:srgbClr val="0D0D0D"/>
                </a:solidFill>
                <a:latin typeface="+mn-ea"/>
                <a:ea typeface="+mn-ea"/>
              </a:rPr>
              <a:t>　　</a:t>
            </a:r>
            <a:r>
              <a:rPr lang="en-US" altLang="ja-JP" sz="1050" dirty="0">
                <a:solidFill>
                  <a:srgbClr val="0D0D0D"/>
                </a:solidFill>
                <a:latin typeface="+mn-ea"/>
                <a:ea typeface="+mn-ea"/>
              </a:rPr>
              <a:t>*1.</a:t>
            </a:r>
            <a:r>
              <a:rPr lang="ja-JP" altLang="en-US" sz="1050" dirty="0">
                <a:solidFill>
                  <a:srgbClr val="0D0D0D"/>
                </a:solidFill>
                <a:latin typeface="+mn-ea"/>
                <a:ea typeface="+mn-ea"/>
              </a:rPr>
              <a:t>例：ユーザーアンケートを実施し自由回答を含む場合、</a:t>
            </a:r>
            <a:r>
              <a:rPr lang="en-US" altLang="ja-JP" sz="1050" dirty="0">
                <a:solidFill>
                  <a:srgbClr val="0D0D0D"/>
                </a:solidFill>
                <a:latin typeface="+mn-ea"/>
                <a:ea typeface="+mn-ea"/>
              </a:rPr>
              <a:t> LINE</a:t>
            </a:r>
            <a:r>
              <a:rPr lang="ja-JP" altLang="en-US" sz="1050" dirty="0">
                <a:solidFill>
                  <a:srgbClr val="0D0D0D"/>
                </a:solidFill>
                <a:latin typeface="+mn-ea"/>
                <a:ea typeface="+mn-ea"/>
              </a:rPr>
              <a:t>ヤフーにおいて特定の個人を識別することができる情報に該当</a:t>
            </a:r>
            <a:endParaRPr lang="en-US" altLang="ja-JP" sz="1050" dirty="0">
              <a:solidFill>
                <a:srgbClr val="0D0D0D"/>
              </a:solidFill>
              <a:latin typeface="+mn-ea"/>
              <a:ea typeface="+mn-ea"/>
            </a:endParaRPr>
          </a:p>
        </p:txBody>
      </p:sp>
    </p:spTree>
    <p:extLst>
      <p:ext uri="{BB962C8B-B14F-4D97-AF65-F5344CB8AC3E}">
        <p14:creationId xmlns:p14="http://schemas.microsoft.com/office/powerpoint/2010/main" val="13371313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dirty="0"/>
              <a:t>免責事項</a:t>
            </a:r>
          </a:p>
        </p:txBody>
      </p:sp>
      <p:sp>
        <p:nvSpPr>
          <p:cNvPr id="3" name="Rectangle 46">
            <a:extLst>
              <a:ext uri="{FF2B5EF4-FFF2-40B4-BE49-F238E27FC236}">
                <a16:creationId xmlns:a16="http://schemas.microsoft.com/office/drawing/2014/main" id="{D1E4FE5C-6095-0639-3D7A-B89C7A22E9E5}"/>
              </a:ext>
            </a:extLst>
          </p:cNvPr>
          <p:cNvSpPr>
            <a:spLocks noChangeArrowheads="1"/>
          </p:cNvSpPr>
          <p:nvPr/>
        </p:nvSpPr>
        <p:spPr bwMode="auto">
          <a:xfrm>
            <a:off x="381725" y="1209798"/>
            <a:ext cx="11332220" cy="521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0000" tIns="14400" rIns="90000" bIns="46800">
            <a:no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fontAlgn="auto" hangingPunct="1">
              <a:lnSpc>
                <a:spcPct val="120000"/>
              </a:lnSpc>
              <a:spcBef>
                <a:spcPct val="0"/>
              </a:spcBef>
              <a:spcAft>
                <a:spcPts val="600"/>
              </a:spcAft>
              <a:buFontTx/>
              <a:buNone/>
              <a:defRPr/>
            </a:pPr>
            <a:r>
              <a:rPr lang="ja-JP" altLang="en-US" sz="1400" kern="0" dirty="0">
                <a:solidFill>
                  <a:srgbClr val="0D0D0D"/>
                </a:solidFill>
                <a:latin typeface="+mn-ea"/>
                <a:ea typeface="+mn-ea"/>
              </a:rPr>
              <a:t>■免責事項</a:t>
            </a:r>
            <a:endParaRPr lang="en-US" altLang="ja-JP" sz="1400" kern="0" dirty="0">
              <a:solidFill>
                <a:srgbClr val="0D0D0D"/>
              </a:solidFill>
              <a:latin typeface="+mn-ea"/>
              <a:ea typeface="+mn-ea"/>
            </a:endParaRP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広告主様または代理店様の故意または過失によって、</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ヤフーと広告主様との間の広告掲載契約に定める掲載開始日までに企画ページまたは編集誘導（当該企画</a:t>
            </a:r>
            <a:br>
              <a:rPr lang="en-US" altLang="ja-JP" sz="1050" kern="0" dirty="0">
                <a:solidFill>
                  <a:srgbClr val="0D0D0D"/>
                </a:solidFill>
                <a:latin typeface="+mn-ea"/>
                <a:ea typeface="+mn-ea"/>
              </a:rPr>
            </a:br>
            <a:r>
              <a:rPr lang="ja-JP" altLang="en-US" sz="1050" kern="0" dirty="0">
                <a:solidFill>
                  <a:srgbClr val="0D0D0D"/>
                </a:solidFill>
                <a:latin typeface="+mn-ea"/>
                <a:ea typeface="+mn-ea"/>
              </a:rPr>
              <a:t>ページ以外のウェブページにバナー等を設置することにより、当該企画ページへ誘導する広告をいいます）のお申し込みがあった場合の当該編集誘導（編集誘導と企画ページとを</a:t>
            </a:r>
            <a:br>
              <a:rPr lang="en-US" altLang="ja-JP" sz="1050" kern="0" dirty="0">
                <a:solidFill>
                  <a:srgbClr val="0D0D0D"/>
                </a:solidFill>
                <a:latin typeface="+mn-ea"/>
                <a:ea typeface="+mn-ea"/>
              </a:rPr>
            </a:br>
            <a:r>
              <a:rPr lang="ja-JP" altLang="en-US" sz="1050" kern="0" dirty="0">
                <a:solidFill>
                  <a:srgbClr val="0D0D0D"/>
                </a:solidFill>
                <a:latin typeface="+mn-ea"/>
                <a:ea typeface="+mn-ea"/>
              </a:rPr>
              <a:t>合わせて以下「企画ページ等」といいます）の掲載を開始できなかった場合、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ヤフーは広告掲載契約に基づく企画ページ等の掲載を行う義務（以下「当該義務」といいます）</a:t>
            </a:r>
            <a:br>
              <a:rPr lang="en-US" altLang="ja-JP" sz="1050" kern="0" dirty="0">
                <a:solidFill>
                  <a:srgbClr val="0D0D0D"/>
                </a:solidFill>
                <a:latin typeface="+mn-ea"/>
                <a:ea typeface="+mn-ea"/>
              </a:rPr>
            </a:br>
            <a:r>
              <a:rPr lang="ja-JP" altLang="en-US" sz="1050" kern="0" dirty="0">
                <a:solidFill>
                  <a:srgbClr val="0D0D0D"/>
                </a:solidFill>
                <a:latin typeface="+mn-ea"/>
                <a:ea typeface="+mn-ea"/>
              </a:rPr>
              <a:t>を免れるものとします。また、その場合、当該企画ページ等の掲載を行うことができなかった期間について広告主が負う広告料金（広告掲載費、制作費その他広告掲載契約に基づき</a:t>
            </a:r>
            <a:br>
              <a:rPr lang="en-US" altLang="ja-JP" sz="1050" kern="0" dirty="0">
                <a:solidFill>
                  <a:srgbClr val="0D0D0D"/>
                </a:solidFill>
                <a:latin typeface="+mn-ea"/>
                <a:ea typeface="+mn-ea"/>
              </a:rPr>
            </a:br>
            <a:r>
              <a:rPr lang="ja-JP" altLang="en-US" sz="1050" kern="0" dirty="0">
                <a:solidFill>
                  <a:srgbClr val="0D0D0D"/>
                </a:solidFill>
                <a:latin typeface="+mn-ea"/>
                <a:ea typeface="+mn-ea"/>
              </a:rPr>
              <a:t>広告主様および</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ヤフー間で事前に合意した金額をいいます）の支払義務は何ら減免されません。</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ヤフーが定めるサポート環境（</a:t>
            </a:r>
            <a:r>
              <a:rPr lang="en-US" altLang="ja-JP" sz="1050" kern="0" dirty="0">
                <a:solidFill>
                  <a:srgbClr val="0D0D0D"/>
                </a:solidFill>
                <a:latin typeface="+mn-ea"/>
                <a:ea typeface="+mn-ea"/>
              </a:rPr>
              <a:t>OS/</a:t>
            </a:r>
            <a:r>
              <a:rPr lang="ja-JP" altLang="en-US" sz="1050" kern="0" dirty="0">
                <a:solidFill>
                  <a:srgbClr val="0D0D0D"/>
                </a:solidFill>
                <a:latin typeface="+mn-ea"/>
                <a:ea typeface="+mn-ea"/>
              </a:rPr>
              <a:t>ブラウザー）以外では、企画ページ等の非表示や表示崩れを起こす場合があり、</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ヤフーは当該非表示または表示崩れに関して一切の</a:t>
            </a:r>
            <a:br>
              <a:rPr lang="en-US" altLang="ja-JP" sz="1050" kern="0" dirty="0">
                <a:solidFill>
                  <a:srgbClr val="0D0D0D"/>
                </a:solidFill>
                <a:latin typeface="+mn-ea"/>
                <a:ea typeface="+mn-ea"/>
              </a:rPr>
            </a:br>
            <a:r>
              <a:rPr lang="ja-JP" altLang="en-US" sz="1050" kern="0" dirty="0">
                <a:solidFill>
                  <a:srgbClr val="0D0D0D"/>
                </a:solidFill>
                <a:latin typeface="+mn-ea"/>
                <a:ea typeface="+mn-ea"/>
              </a:rPr>
              <a:t>責任を負いません。</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停電・通信回線の事故・天災等の不可抗力、通信事業者による当該通信事業者の負う義務の不履行、インターネットインフラその他サーバー等のシステム上の不具合、緊急メンテ</a:t>
            </a:r>
            <a:br>
              <a:rPr lang="en-US" altLang="ja-JP" sz="1050" kern="0" dirty="0">
                <a:solidFill>
                  <a:srgbClr val="0D0D0D"/>
                </a:solidFill>
                <a:latin typeface="+mn-ea"/>
                <a:ea typeface="+mn-ea"/>
              </a:rPr>
            </a:br>
            <a:r>
              <a:rPr lang="ja-JP" altLang="en-US" sz="1050" kern="0" dirty="0">
                <a:solidFill>
                  <a:srgbClr val="0D0D0D"/>
                </a:solidFill>
                <a:latin typeface="+mn-ea"/>
                <a:ea typeface="+mn-ea"/>
              </a:rPr>
              <a:t>ナンスの発生等</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ヤフーの責に帰すべき事由以外の原因（以下「当該原因」といいます）により、企画ページ等の全部または一部を掲載できなかった場合、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ヤフーはその責</a:t>
            </a:r>
            <a:br>
              <a:rPr lang="en-US" altLang="ja-JP" sz="1050" kern="0" dirty="0">
                <a:solidFill>
                  <a:srgbClr val="0D0D0D"/>
                </a:solidFill>
                <a:latin typeface="+mn-ea"/>
                <a:ea typeface="+mn-ea"/>
              </a:rPr>
            </a:br>
            <a:r>
              <a:rPr lang="ja-JP" altLang="en-US" sz="1050" kern="0" dirty="0">
                <a:solidFill>
                  <a:srgbClr val="0D0D0D"/>
                </a:solidFill>
                <a:latin typeface="+mn-ea"/>
                <a:ea typeface="+mn-ea"/>
              </a:rPr>
              <a:t>を負わないものとし、当該原因の影響とみなされる範囲まで当該義務を免除されるものとします。ただし、当該義務の不履行が</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ヤフーの故意または重過失による場合はこの</a:t>
            </a:r>
            <a:br>
              <a:rPr lang="en-US" altLang="ja-JP" sz="1050" kern="0" dirty="0">
                <a:solidFill>
                  <a:srgbClr val="0D0D0D"/>
                </a:solidFill>
                <a:latin typeface="+mn-ea"/>
                <a:ea typeface="+mn-ea"/>
              </a:rPr>
            </a:br>
            <a:r>
              <a:rPr lang="ja-JP" altLang="en-US" sz="1050" kern="0" dirty="0">
                <a:solidFill>
                  <a:srgbClr val="0D0D0D"/>
                </a:solidFill>
                <a:latin typeface="+mn-ea"/>
                <a:ea typeface="+mn-ea"/>
              </a:rPr>
              <a:t>限りではありません。なお、この場合、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ヤフーが掲載を行わなかった部分の広告料金については、広告主様の支払債務は生じないものとします。</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企画ページ等掲載中に、当該企画ページ等からのリンクがデッドリンクとなった場合や、当該企画ページ等からのリンク先のウェブページまたはウェブサイトに不具合が発生した</a:t>
            </a:r>
            <a:br>
              <a:rPr lang="en-US" altLang="ja-JP" sz="1050" kern="0" dirty="0">
                <a:solidFill>
                  <a:srgbClr val="0D0D0D"/>
                </a:solidFill>
                <a:latin typeface="+mn-ea"/>
                <a:ea typeface="+mn-ea"/>
              </a:rPr>
            </a:br>
            <a:r>
              <a:rPr lang="ja-JP" altLang="en-US" sz="1050" kern="0" dirty="0">
                <a:solidFill>
                  <a:srgbClr val="0D0D0D"/>
                </a:solidFill>
                <a:latin typeface="+mn-ea"/>
                <a:ea typeface="+mn-ea"/>
              </a:rPr>
              <a:t>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ヤフーは当該企画ページ等の掲載を停止することができるものとし、この場合、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ヤフーは企画ページ等不掲載の責を負わないものとします。</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本免責事項に定める条件以外の条件については、広告取扱基本規定が適用されます。本免責事項と広告取扱基本規定の定めが矛盾する場合は、本免責事項が優先して適用されます。</a:t>
            </a:r>
            <a:endParaRPr lang="en-US" altLang="ja-JP" sz="1050" kern="0" dirty="0">
              <a:solidFill>
                <a:srgbClr val="0D0D0D"/>
              </a:solidFill>
              <a:latin typeface="+mn-ea"/>
              <a:ea typeface="+mn-ea"/>
            </a:endParaRP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endParaRPr lang="en-US" altLang="ja-JP" sz="1050" kern="0" dirty="0">
              <a:solidFill>
                <a:srgbClr val="0D0D0D"/>
              </a:solidFill>
              <a:latin typeface="+mn-ea"/>
              <a:ea typeface="+mn-ea"/>
            </a:endParaRPr>
          </a:p>
          <a:p>
            <a:pPr marL="0" indent="0" eaLnBrk="1" fontAlgn="auto" hangingPunct="1">
              <a:lnSpc>
                <a:spcPct val="120000"/>
              </a:lnSpc>
              <a:spcBef>
                <a:spcPct val="0"/>
              </a:spcBef>
              <a:spcAft>
                <a:spcPts val="600"/>
              </a:spcAft>
              <a:buFontTx/>
              <a:buNone/>
              <a:defRPr/>
            </a:pPr>
            <a:r>
              <a:rPr lang="ja-JP" altLang="en-US" sz="1400" kern="0" dirty="0">
                <a:solidFill>
                  <a:srgbClr val="0D0D0D"/>
                </a:solidFill>
                <a:latin typeface="+mn-ea"/>
                <a:ea typeface="+mn-ea"/>
              </a:rPr>
              <a:t>■免責期間</a:t>
            </a:r>
            <a:endParaRPr lang="en-US" altLang="ja-JP" sz="1400" kern="0" dirty="0">
              <a:solidFill>
                <a:srgbClr val="0D0D0D"/>
              </a:solidFill>
              <a:latin typeface="+mn-ea"/>
              <a:ea typeface="+mn-ea"/>
            </a:endParaRPr>
          </a:p>
          <a:p>
            <a:pPr marL="345600" indent="-104400" eaLnBrk="1" fontAlgn="auto" hangingPunct="1">
              <a:lnSpc>
                <a:spcPct val="130000"/>
              </a:lnSpc>
              <a:spcBef>
                <a:spcPct val="0"/>
              </a:spcBef>
              <a:spcAft>
                <a:spcPts val="0"/>
              </a:spcAft>
              <a:buFont typeface="Arial" panose="020B0604020202020204" pitchFamily="34" charset="0"/>
              <a:buChar char="•"/>
              <a:defRPr/>
            </a:pPr>
            <a:r>
              <a:rPr lang="ja-JP" altLang="en-US" sz="1050" kern="0" dirty="0">
                <a:solidFill>
                  <a:srgbClr val="0D0D0D"/>
                </a:solidFill>
                <a:latin typeface="+mn-ea"/>
                <a:ea typeface="+mn-ea"/>
              </a:rPr>
              <a:t>本商品につきましては、以下①～③を企画ページ等の掲載調整時間とし、</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ヤフーは当該掲載調整時間内の不具合、不完全掲載または未掲載について免責されるものとします。</a:t>
            </a:r>
            <a:br>
              <a:rPr lang="en-US" altLang="ja-JP" sz="1050" kern="0" dirty="0">
                <a:solidFill>
                  <a:srgbClr val="0D0D0D"/>
                </a:solidFill>
                <a:latin typeface="+mn-ea"/>
                <a:ea typeface="+mn-ea"/>
              </a:rPr>
            </a:br>
            <a:r>
              <a:rPr lang="ja-JP" altLang="en-US" sz="1050" kern="0" dirty="0">
                <a:solidFill>
                  <a:srgbClr val="0D0D0D"/>
                </a:solidFill>
                <a:latin typeface="+mn-ea"/>
                <a:ea typeface="+mn-ea"/>
              </a:rPr>
              <a:t>①企画ページ等掲載の初日の午前</a:t>
            </a:r>
            <a:r>
              <a:rPr lang="en-US" altLang="ja-JP" sz="1050" kern="0" dirty="0">
                <a:solidFill>
                  <a:srgbClr val="0D0D0D"/>
                </a:solidFill>
                <a:latin typeface="+mn-ea"/>
                <a:ea typeface="+mn-ea"/>
              </a:rPr>
              <a:t>0</a:t>
            </a:r>
            <a:r>
              <a:rPr lang="ja-JP" altLang="en-US" sz="1050" kern="0" dirty="0">
                <a:solidFill>
                  <a:srgbClr val="0D0D0D"/>
                </a:solidFill>
                <a:latin typeface="+mn-ea"/>
                <a:ea typeface="+mn-ea"/>
              </a:rPr>
              <a:t>時から</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時間後まで、および企画ページ等の内容が変更または追加された場合における、当該企画ページ等の掲載予定時刻から</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時間後まで</a:t>
            </a:r>
            <a:br>
              <a:rPr lang="en-US" altLang="ja-JP" sz="1050" kern="0" dirty="0">
                <a:solidFill>
                  <a:srgbClr val="0D0D0D"/>
                </a:solidFill>
                <a:latin typeface="+mn-ea"/>
                <a:ea typeface="+mn-ea"/>
              </a:rPr>
            </a:br>
            <a:r>
              <a:rPr lang="ja-JP" altLang="en-US" sz="1050" kern="0" dirty="0">
                <a:solidFill>
                  <a:srgbClr val="0D0D0D"/>
                </a:solidFill>
                <a:latin typeface="+mn-ea"/>
                <a:ea typeface="+mn-ea"/>
              </a:rPr>
              <a:t>②企画ページ等の掲載開始日が営業日以外の場合における、当該掲載開始時間から翌営業日正午まで</a:t>
            </a:r>
            <a:br>
              <a:rPr lang="en-US" altLang="ja-JP" sz="1050" kern="0" dirty="0">
                <a:solidFill>
                  <a:srgbClr val="0D0D0D"/>
                </a:solidFill>
                <a:latin typeface="+mn-ea"/>
                <a:ea typeface="+mn-ea"/>
              </a:rPr>
            </a:br>
            <a:r>
              <a:rPr lang="ja-JP" altLang="en-US" sz="1050" kern="0" dirty="0">
                <a:solidFill>
                  <a:srgbClr val="0D0D0D"/>
                </a:solidFill>
                <a:latin typeface="+mn-ea"/>
                <a:ea typeface="+mn-ea"/>
              </a:rPr>
              <a:t>③企画ページ等の総掲載予定時間が</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時間未満の場合における、総掲載予定時間の</a:t>
            </a:r>
            <a:r>
              <a:rPr lang="en-US" altLang="ja-JP" sz="1050" kern="0" dirty="0">
                <a:solidFill>
                  <a:srgbClr val="0D0D0D"/>
                </a:solidFill>
                <a:latin typeface="+mn-ea"/>
                <a:ea typeface="+mn-ea"/>
              </a:rPr>
              <a:t>10%</a:t>
            </a:r>
            <a:r>
              <a:rPr lang="ja-JP" altLang="en-US" sz="1050" kern="0" dirty="0">
                <a:solidFill>
                  <a:srgbClr val="0D0D0D"/>
                </a:solidFill>
                <a:latin typeface="+mn-ea"/>
                <a:ea typeface="+mn-ea"/>
              </a:rPr>
              <a:t>にあたる時間</a:t>
            </a:r>
          </a:p>
        </p:txBody>
      </p:sp>
    </p:spTree>
    <p:extLst>
      <p:ext uri="{BB962C8B-B14F-4D97-AF65-F5344CB8AC3E}">
        <p14:creationId xmlns:p14="http://schemas.microsoft.com/office/powerpoint/2010/main" val="2508928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dirty="0"/>
              <a:t>事前提案可否申請について</a:t>
            </a:r>
          </a:p>
        </p:txBody>
      </p:sp>
      <p:sp>
        <p:nvSpPr>
          <p:cNvPr id="3" name="片側の 2 つの角を丸めた四角形 17">
            <a:extLst>
              <a:ext uri="{FF2B5EF4-FFF2-40B4-BE49-F238E27FC236}">
                <a16:creationId xmlns:a16="http://schemas.microsoft.com/office/drawing/2014/main" id="{A92815F7-C28C-65E4-CD68-80CBD84FFF2F}"/>
              </a:ext>
            </a:extLst>
          </p:cNvPr>
          <p:cNvSpPr/>
          <p:nvPr/>
        </p:nvSpPr>
        <p:spPr>
          <a:xfrm>
            <a:off x="479424" y="3379016"/>
            <a:ext cx="5472113" cy="3002734"/>
          </a:xfrm>
          <a:prstGeom prst="round2SameRect">
            <a:avLst>
              <a:gd name="adj1" fmla="val 4527"/>
              <a:gd name="adj2" fmla="val 0"/>
            </a:avLst>
          </a:prstGeom>
          <a:solidFill>
            <a:srgbClr val="F5F5F5"/>
          </a:solidFill>
          <a:ln w="25400" cap="flat" cmpd="sng" algn="ctr">
            <a:noFill/>
            <a:prstDash val="solid"/>
          </a:ln>
          <a:effectLst/>
        </p:spPr>
        <p:txBody>
          <a:bodyPr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2000" b="1" i="0" u="none" strike="noStrike" kern="0" cap="none" spc="0" normalizeH="0" baseline="0" noProof="0">
              <a:ln>
                <a:noFill/>
              </a:ln>
              <a:solidFill>
                <a:srgbClr val="FFFFFF"/>
              </a:solidFill>
              <a:effectLst/>
              <a:uLnTx/>
              <a:uFillTx/>
              <a:latin typeface="メイリオ"/>
            </a:endParaRPr>
          </a:p>
        </p:txBody>
      </p:sp>
      <p:sp>
        <p:nvSpPr>
          <p:cNvPr id="4" name="正方形/長方形 3">
            <a:extLst>
              <a:ext uri="{FF2B5EF4-FFF2-40B4-BE49-F238E27FC236}">
                <a16:creationId xmlns:a16="http://schemas.microsoft.com/office/drawing/2014/main" id="{2508986A-0C13-B8DF-0376-BA6C0020BF6A}"/>
              </a:ext>
            </a:extLst>
          </p:cNvPr>
          <p:cNvSpPr/>
          <p:nvPr/>
        </p:nvSpPr>
        <p:spPr>
          <a:xfrm>
            <a:off x="479424" y="1056184"/>
            <a:ext cx="11269662" cy="1902059"/>
          </a:xfrm>
          <a:prstGeom prst="rect">
            <a:avLst/>
          </a:prstGeom>
        </p:spPr>
        <p:txBody>
          <a:bodyPr wrap="square" lIns="0" tIns="0" rIns="0" bIns="0">
            <a:spAutoFit/>
          </a:bodyPr>
          <a:lstStyle/>
          <a:p>
            <a:pPr>
              <a:lnSpc>
                <a:spcPct val="130000"/>
              </a:lnSpc>
              <a:defRPr/>
            </a:pPr>
            <a:r>
              <a:rPr lang="ja-JP" altLang="en-US" sz="1600" dirty="0">
                <a:solidFill>
                  <a:srgbClr val="0D0D0D"/>
                </a:solidFill>
                <a:latin typeface="メイリオ" panose="020B0604030504040204" pitchFamily="50" charset="-128"/>
                <a:ea typeface="メイリオ" panose="020B0604030504040204" pitchFamily="50" charset="-128"/>
              </a:rPr>
              <a:t>本商品は</a:t>
            </a:r>
            <a:r>
              <a:rPr lang="ja-JP" altLang="en-US" sz="1600" b="1" dirty="0">
                <a:solidFill>
                  <a:srgbClr val="FF0000"/>
                </a:solidFill>
                <a:latin typeface="メイリオ" panose="020B0604030504040204" pitchFamily="50" charset="-128"/>
                <a:ea typeface="メイリオ" panose="020B0604030504040204" pitchFamily="50" charset="-128"/>
              </a:rPr>
              <a:t>事前に弊社による出稿可否判断が必要</a:t>
            </a:r>
            <a:r>
              <a:rPr lang="ja-JP" altLang="en-US" sz="1600" dirty="0">
                <a:solidFill>
                  <a:srgbClr val="0D0D0D"/>
                </a:solidFill>
                <a:latin typeface="メイリオ" panose="020B0604030504040204" pitchFamily="50" charset="-128"/>
                <a:ea typeface="メイリオ" panose="020B0604030504040204" pitchFamily="50" charset="-128"/>
              </a:rPr>
              <a:t>となります。</a:t>
            </a:r>
          </a:p>
          <a:p>
            <a:pPr>
              <a:lnSpc>
                <a:spcPct val="130000"/>
              </a:lnSpc>
              <a:defRPr/>
            </a:pPr>
            <a:r>
              <a:rPr lang="ja-JP" altLang="en-US" sz="1600" dirty="0">
                <a:solidFill>
                  <a:srgbClr val="0D0D0D"/>
                </a:solidFill>
                <a:latin typeface="メイリオ" panose="020B0604030504040204" pitchFamily="50" charset="-128"/>
                <a:ea typeface="メイリオ" panose="020B0604030504040204" pitchFamily="50" charset="-128"/>
              </a:rPr>
              <a:t>本セールスシートに記載の「販売制限カテゴリー」 に基づき確認させていただき、</a:t>
            </a:r>
            <a:endParaRPr lang="en-US" altLang="ja-JP" sz="1600" dirty="0">
              <a:solidFill>
                <a:srgbClr val="0D0D0D"/>
              </a:solidFill>
              <a:latin typeface="メイリオ" panose="020B0604030504040204" pitchFamily="50" charset="-128"/>
              <a:ea typeface="メイリオ" panose="020B0604030504040204" pitchFamily="50" charset="-128"/>
            </a:endParaRPr>
          </a:p>
          <a:p>
            <a:pPr>
              <a:lnSpc>
                <a:spcPct val="130000"/>
              </a:lnSpc>
              <a:defRPr/>
            </a:pPr>
            <a:r>
              <a:rPr lang="ja-JP" altLang="en-US" sz="1600" b="1" dirty="0">
                <a:solidFill>
                  <a:srgbClr val="0D0D0D"/>
                </a:solidFill>
                <a:latin typeface="メイリオ" panose="020B0604030504040204" pitchFamily="50" charset="-128"/>
                <a:ea typeface="メイリオ" panose="020B0604030504040204" pitchFamily="50" charset="-128"/>
              </a:rPr>
              <a:t>場合によっては掲載をお断りさせていただくことがございます。</a:t>
            </a:r>
            <a:endParaRPr lang="en-US" altLang="ja-JP" sz="1600" b="1" dirty="0">
              <a:solidFill>
                <a:srgbClr val="0D0D0D"/>
              </a:solidFill>
              <a:latin typeface="メイリオ" panose="020B0604030504040204" pitchFamily="50" charset="-128"/>
              <a:ea typeface="メイリオ" panose="020B0604030504040204" pitchFamily="50" charset="-128"/>
            </a:endParaRPr>
          </a:p>
          <a:p>
            <a:pPr>
              <a:lnSpc>
                <a:spcPct val="130000"/>
              </a:lnSpc>
              <a:defRPr/>
            </a:pPr>
            <a:endParaRPr lang="en-US" altLang="ja-JP" sz="1600" dirty="0">
              <a:solidFill>
                <a:srgbClr val="0D0D0D"/>
              </a:solidFill>
              <a:latin typeface="メイリオ" panose="020B0604030504040204" pitchFamily="50" charset="-128"/>
              <a:ea typeface="メイリオ" panose="020B0604030504040204" pitchFamily="50" charset="-128"/>
            </a:endParaRPr>
          </a:p>
          <a:p>
            <a:pPr>
              <a:lnSpc>
                <a:spcPct val="130000"/>
              </a:lnSpc>
              <a:defRPr/>
            </a:pPr>
            <a:r>
              <a:rPr lang="ja-JP" altLang="en-US" sz="1600" dirty="0">
                <a:solidFill>
                  <a:srgbClr val="0D0D0D"/>
                </a:solidFill>
                <a:latin typeface="メイリオ" panose="020B0604030504040204" pitchFamily="50" charset="-128"/>
                <a:ea typeface="メイリオ" panose="020B0604030504040204" pitchFamily="50" charset="-128"/>
              </a:rPr>
              <a:t>また、制作スケジュールが確保できない場合も掲載をお断りさせていただくことがございます。</a:t>
            </a:r>
          </a:p>
          <a:p>
            <a:pPr>
              <a:lnSpc>
                <a:spcPct val="130000"/>
              </a:lnSpc>
              <a:defRPr/>
            </a:pPr>
            <a:endParaRPr kumimoji="0" lang="ja-JP" altLang="en-US" sz="1600" kern="0" dirty="0">
              <a:solidFill>
                <a:srgbClr val="0D0D0D"/>
              </a:solidFill>
              <a:latin typeface="Meiryo" panose="020B0604030504040204" pitchFamily="34" charset="-128"/>
              <a:ea typeface="Meiryo" panose="020B0604030504040204" pitchFamily="34" charset="-128"/>
            </a:endParaRPr>
          </a:p>
        </p:txBody>
      </p:sp>
      <p:sp>
        <p:nvSpPr>
          <p:cNvPr id="5" name="片側の 2 つの角を丸めた四角形 19">
            <a:extLst>
              <a:ext uri="{FF2B5EF4-FFF2-40B4-BE49-F238E27FC236}">
                <a16:creationId xmlns:a16="http://schemas.microsoft.com/office/drawing/2014/main" id="{E04435E1-3B51-D834-9727-7BEA0E7A7439}"/>
              </a:ext>
            </a:extLst>
          </p:cNvPr>
          <p:cNvSpPr/>
          <p:nvPr/>
        </p:nvSpPr>
        <p:spPr>
          <a:xfrm>
            <a:off x="479424" y="3379015"/>
            <a:ext cx="5472113" cy="504000"/>
          </a:xfrm>
          <a:prstGeom prst="round2SameRect">
            <a:avLst>
              <a:gd name="adj1" fmla="val 20214"/>
              <a:gd name="adj2" fmla="val 0"/>
            </a:avLst>
          </a:prstGeom>
          <a:solidFill>
            <a:srgbClr val="999999"/>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レギュラー商品</a:t>
            </a:r>
            <a:endParaRPr kumimoji="0" lang="en-US" altLang="ja-JP"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endParaRPr>
          </a:p>
        </p:txBody>
      </p:sp>
      <p:sp>
        <p:nvSpPr>
          <p:cNvPr id="6" name="正方形/長方形 5">
            <a:extLst>
              <a:ext uri="{FF2B5EF4-FFF2-40B4-BE49-F238E27FC236}">
                <a16:creationId xmlns:a16="http://schemas.microsoft.com/office/drawing/2014/main" id="{90C2D7A3-16A1-ADC5-5C74-DDA6146BED8B}"/>
              </a:ext>
            </a:extLst>
          </p:cNvPr>
          <p:cNvSpPr/>
          <p:nvPr/>
        </p:nvSpPr>
        <p:spPr>
          <a:xfrm>
            <a:off x="1378913" y="4273558"/>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通常商品</a:t>
            </a:r>
          </a:p>
        </p:txBody>
      </p:sp>
      <p:sp>
        <p:nvSpPr>
          <p:cNvPr id="10" name="片側の 2 つの角を丸めた四角形 22">
            <a:extLst>
              <a:ext uri="{FF2B5EF4-FFF2-40B4-BE49-F238E27FC236}">
                <a16:creationId xmlns:a16="http://schemas.microsoft.com/office/drawing/2014/main" id="{48B0C5D5-E5F2-B42F-228F-1E69DAEA5B22}"/>
              </a:ext>
            </a:extLst>
          </p:cNvPr>
          <p:cNvSpPr/>
          <p:nvPr/>
        </p:nvSpPr>
        <p:spPr>
          <a:xfrm>
            <a:off x="6240463" y="3379016"/>
            <a:ext cx="5472112" cy="3002734"/>
          </a:xfrm>
          <a:prstGeom prst="round2SameRect">
            <a:avLst>
              <a:gd name="adj1" fmla="val 4115"/>
              <a:gd name="adj2" fmla="val 0"/>
            </a:avLst>
          </a:prstGeom>
          <a:solidFill>
            <a:srgbClr val="00003E">
              <a:alpha val="10196"/>
            </a:srgbClr>
          </a:solidFill>
          <a:ln w="25400" cap="flat" cmpd="sng" algn="ctr">
            <a:noFill/>
            <a:prstDash val="solid"/>
          </a:ln>
          <a:effectLst/>
        </p:spPr>
        <p:txBody>
          <a:bodyPr bIns="0" rtlCol="0" anchor="ctr"/>
          <a:lstStyle/>
          <a:p>
            <a:pPr algn="ctr">
              <a:defRPr/>
            </a:pPr>
            <a:endParaRPr kumimoji="0" lang="en-US" altLang="ja-JP" sz="2000" b="1" kern="0">
              <a:solidFill>
                <a:srgbClr val="FFFFFF"/>
              </a:solidFill>
              <a:latin typeface="メイリオ"/>
            </a:endParaRPr>
          </a:p>
        </p:txBody>
      </p:sp>
      <p:sp>
        <p:nvSpPr>
          <p:cNvPr id="11" name="片側の 2 つの角を丸めた四角形 23">
            <a:extLst>
              <a:ext uri="{FF2B5EF4-FFF2-40B4-BE49-F238E27FC236}">
                <a16:creationId xmlns:a16="http://schemas.microsoft.com/office/drawing/2014/main" id="{AAA09D6E-976A-FDED-C16E-B8EF8DA70CFB}"/>
              </a:ext>
            </a:extLst>
          </p:cNvPr>
          <p:cNvSpPr/>
          <p:nvPr/>
        </p:nvSpPr>
        <p:spPr>
          <a:xfrm>
            <a:off x="6240463" y="3379015"/>
            <a:ext cx="5472112" cy="504000"/>
          </a:xfrm>
          <a:prstGeom prst="round2SameRect">
            <a:avLst>
              <a:gd name="adj1" fmla="val 20214"/>
              <a:gd name="adj2" fmla="val 0"/>
            </a:avLst>
          </a:prstGeom>
          <a:solidFill>
            <a:srgbClr val="00003E"/>
          </a:solidFill>
          <a:ln w="25400" cap="flat" cmpd="sng" algn="ctr">
            <a:noFill/>
            <a:prstDash val="solid"/>
          </a:ln>
          <a:effectLst/>
        </p:spPr>
        <p:txBody>
          <a:bodyPr t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スペシャル商品</a:t>
            </a:r>
          </a:p>
        </p:txBody>
      </p:sp>
      <p:sp>
        <p:nvSpPr>
          <p:cNvPr id="12" name="正方形/長方形 11">
            <a:extLst>
              <a:ext uri="{FF2B5EF4-FFF2-40B4-BE49-F238E27FC236}">
                <a16:creationId xmlns:a16="http://schemas.microsoft.com/office/drawing/2014/main" id="{1C6E20E9-2FFA-DC72-8D75-00FF0BB3728D}"/>
              </a:ext>
            </a:extLst>
          </p:cNvPr>
          <p:cNvSpPr/>
          <p:nvPr/>
        </p:nvSpPr>
        <p:spPr>
          <a:xfrm>
            <a:off x="1367684" y="4844744"/>
            <a:ext cx="3600000" cy="504000"/>
          </a:xfrm>
          <a:prstGeom prst="rect">
            <a:avLst/>
          </a:prstGeom>
          <a:solidFill>
            <a:srgbClr val="FFFFFF"/>
          </a:solidFill>
          <a:ln w="31750" cap="rnd" cmpd="sng" algn="ctr">
            <a:solidFill>
              <a:srgbClr val="00003E"/>
            </a:solidFill>
            <a:prstDash val="sysDot"/>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a:defRPr/>
            </a:pPr>
            <a:r>
              <a:rPr kumimoji="0" lang="ja-JP" altLang="en-US" sz="1400" b="1" kern="0" dirty="0">
                <a:solidFill>
                  <a:srgbClr val="000000">
                    <a:lumMod val="50000"/>
                    <a:lumOff val="50000"/>
                  </a:srgbClr>
                </a:solidFill>
                <a:latin typeface="Meiryo" panose="020B0604030504040204" pitchFamily="34" charset="-128"/>
                <a:ea typeface="Meiryo" panose="020B0604030504040204" pitchFamily="34" charset="-128"/>
              </a:rPr>
              <a:t>特集・企画</a:t>
            </a:r>
          </a:p>
        </p:txBody>
      </p:sp>
      <p:sp>
        <p:nvSpPr>
          <p:cNvPr id="13" name="正方形/長方形 12">
            <a:extLst>
              <a:ext uri="{FF2B5EF4-FFF2-40B4-BE49-F238E27FC236}">
                <a16:creationId xmlns:a16="http://schemas.microsoft.com/office/drawing/2014/main" id="{6B7056C2-8E57-8130-6CAA-0E21A2FADC1A}"/>
              </a:ext>
            </a:extLst>
          </p:cNvPr>
          <p:cNvSpPr/>
          <p:nvPr/>
        </p:nvSpPr>
        <p:spPr>
          <a:xfrm>
            <a:off x="7176463" y="4581568"/>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期間限定特別商品</a:t>
            </a:r>
          </a:p>
        </p:txBody>
      </p:sp>
      <p:sp>
        <p:nvSpPr>
          <p:cNvPr id="14" name="正方形/長方形 13">
            <a:extLst>
              <a:ext uri="{FF2B5EF4-FFF2-40B4-BE49-F238E27FC236}">
                <a16:creationId xmlns:a16="http://schemas.microsoft.com/office/drawing/2014/main" id="{1C18FC77-A555-5714-B65C-80F2485095D0}"/>
              </a:ext>
            </a:extLst>
          </p:cNvPr>
          <p:cNvSpPr/>
          <p:nvPr/>
        </p:nvSpPr>
        <p:spPr>
          <a:xfrm>
            <a:off x="7176463" y="5157651"/>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広告主様限定商品</a:t>
            </a:r>
          </a:p>
        </p:txBody>
      </p:sp>
      <p:sp>
        <p:nvSpPr>
          <p:cNvPr id="16" name="正方形/長方形 15">
            <a:extLst>
              <a:ext uri="{FF2B5EF4-FFF2-40B4-BE49-F238E27FC236}">
                <a16:creationId xmlns:a16="http://schemas.microsoft.com/office/drawing/2014/main" id="{F92B98D9-AA88-6867-1F24-F8728A516B74}"/>
              </a:ext>
            </a:extLst>
          </p:cNvPr>
          <p:cNvSpPr/>
          <p:nvPr/>
        </p:nvSpPr>
        <p:spPr>
          <a:xfrm>
            <a:off x="7176463" y="5733733"/>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その他特別対応商品</a:t>
            </a:r>
          </a:p>
        </p:txBody>
      </p:sp>
      <p:sp>
        <p:nvSpPr>
          <p:cNvPr id="17" name="正方形/長方形 16">
            <a:extLst>
              <a:ext uri="{FF2B5EF4-FFF2-40B4-BE49-F238E27FC236}">
                <a16:creationId xmlns:a16="http://schemas.microsoft.com/office/drawing/2014/main" id="{46F7B1BB-680B-1D6A-5F93-A1CF6ACF5C53}"/>
              </a:ext>
            </a:extLst>
          </p:cNvPr>
          <p:cNvSpPr/>
          <p:nvPr/>
        </p:nvSpPr>
        <p:spPr>
          <a:xfrm>
            <a:off x="1367684" y="5415930"/>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事前提案可否判断必須商品</a:t>
            </a:r>
          </a:p>
        </p:txBody>
      </p:sp>
      <p:sp>
        <p:nvSpPr>
          <p:cNvPr id="19" name="正方形/長方形 18">
            <a:extLst>
              <a:ext uri="{FF2B5EF4-FFF2-40B4-BE49-F238E27FC236}">
                <a16:creationId xmlns:a16="http://schemas.microsoft.com/office/drawing/2014/main" id="{355FB09D-DD75-AB92-78C8-434B2864DB3D}"/>
              </a:ext>
            </a:extLst>
          </p:cNvPr>
          <p:cNvSpPr/>
          <p:nvPr/>
        </p:nvSpPr>
        <p:spPr>
          <a:xfrm>
            <a:off x="7176463" y="4010441"/>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000000">
                    <a:lumMod val="50000"/>
                    <a:lumOff val="50000"/>
                  </a:srgbClr>
                </a:solidFill>
                <a:effectLst/>
                <a:uLnTx/>
                <a:uFillTx/>
                <a:latin typeface="Meiryo" panose="020B0604030504040204" pitchFamily="34" charset="-128"/>
                <a:ea typeface="Meiryo" panose="020B0604030504040204" pitchFamily="34" charset="-128"/>
              </a:rPr>
              <a:t>事前提案可否判断必須商品</a:t>
            </a:r>
          </a:p>
        </p:txBody>
      </p:sp>
    </p:spTree>
    <p:extLst>
      <p:ext uri="{BB962C8B-B14F-4D97-AF65-F5344CB8AC3E}">
        <p14:creationId xmlns:p14="http://schemas.microsoft.com/office/powerpoint/2010/main" val="31506364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dirty="0"/>
              <a:t>事前提案可否申請について</a:t>
            </a:r>
          </a:p>
        </p:txBody>
      </p:sp>
      <p:sp>
        <p:nvSpPr>
          <p:cNvPr id="8" name="正方形/長方形 7">
            <a:extLst>
              <a:ext uri="{FF2B5EF4-FFF2-40B4-BE49-F238E27FC236}">
                <a16:creationId xmlns:a16="http://schemas.microsoft.com/office/drawing/2014/main" id="{BE378099-C7F7-5169-4056-603103F94C8E}"/>
              </a:ext>
            </a:extLst>
          </p:cNvPr>
          <p:cNvSpPr/>
          <p:nvPr/>
        </p:nvSpPr>
        <p:spPr>
          <a:xfrm>
            <a:off x="479425" y="1268413"/>
            <a:ext cx="11269662" cy="621709"/>
          </a:xfrm>
          <a:prstGeom prst="rect">
            <a:avLst/>
          </a:prstGeom>
        </p:spPr>
        <p:txBody>
          <a:bodyPr wrap="square" lIns="0" tIns="0" rIns="0" bIns="0" anchor="t">
            <a:spAutoFit/>
          </a:bodyPr>
          <a:lstStyle/>
          <a:p>
            <a:pPr>
              <a:lnSpc>
                <a:spcPct val="130000"/>
              </a:lnSpc>
            </a:pPr>
            <a:r>
              <a:rPr lang="ja-JP" altLang="en-US" sz="1600" b="1" u="sng">
                <a:solidFill>
                  <a:srgbClr val="FF0000"/>
                </a:solidFill>
                <a:latin typeface="Meiryo"/>
                <a:ea typeface="Meiryo"/>
              </a:rPr>
              <a:t>本商品（事前提案可否必須商品</a:t>
            </a:r>
            <a:r>
              <a:rPr lang="en-US" altLang="ja-JP" sz="1600" b="1" u="sng" dirty="0">
                <a:solidFill>
                  <a:srgbClr val="FF0000"/>
                </a:solidFill>
                <a:latin typeface="Meiryo"/>
                <a:ea typeface="Meiryo"/>
              </a:rPr>
              <a:t>※</a:t>
            </a:r>
            <a:r>
              <a:rPr lang="ja-JP" altLang="en-US" sz="1600" b="1" u="sng">
                <a:solidFill>
                  <a:srgbClr val="FF0000"/>
                </a:solidFill>
                <a:latin typeface="Meiryo"/>
                <a:ea typeface="Meiryo"/>
              </a:rPr>
              <a:t>）</a:t>
            </a:r>
            <a:r>
              <a:rPr lang="ja-JP" altLang="en-US" sz="1600">
                <a:solidFill>
                  <a:srgbClr val="0D0D0D"/>
                </a:solidFill>
                <a:latin typeface="Meiryo"/>
                <a:ea typeface="Meiryo"/>
              </a:rPr>
              <a:t>への掲載をご希望の場合は、弊社担当営業に以下の項目をご連絡ください。</a:t>
            </a:r>
            <a:endParaRPr lang="en-US" altLang="ja-JP" sz="1600">
              <a:solidFill>
                <a:srgbClr val="0D0D0D"/>
              </a:solidFill>
              <a:latin typeface="Meiryo"/>
              <a:ea typeface="Meiryo"/>
            </a:endParaRPr>
          </a:p>
          <a:p>
            <a:pPr>
              <a:lnSpc>
                <a:spcPct val="130000"/>
              </a:lnSpc>
            </a:pPr>
            <a:r>
              <a:rPr lang="ja-JP" altLang="en-US" sz="1600">
                <a:solidFill>
                  <a:srgbClr val="0D0D0D"/>
                </a:solidFill>
                <a:latin typeface="Meiryo"/>
                <a:ea typeface="Meiryo"/>
              </a:rPr>
              <a:t>回答まで最大5営業日いただきます。</a:t>
            </a:r>
            <a:endParaRPr lang="en-US" altLang="ja-JP" sz="1600">
              <a:solidFill>
                <a:srgbClr val="0D0D0D"/>
              </a:solidFill>
              <a:latin typeface="Meiryo"/>
              <a:ea typeface="Meiryo"/>
            </a:endParaRPr>
          </a:p>
        </p:txBody>
      </p:sp>
      <p:sp>
        <p:nvSpPr>
          <p:cNvPr id="15" name="角丸四角形 7">
            <a:extLst>
              <a:ext uri="{FF2B5EF4-FFF2-40B4-BE49-F238E27FC236}">
                <a16:creationId xmlns:a16="http://schemas.microsoft.com/office/drawing/2014/main" id="{B3EA4D1D-3D6E-3A4F-F033-AA41C8F87773}"/>
              </a:ext>
            </a:extLst>
          </p:cNvPr>
          <p:cNvSpPr/>
          <p:nvPr/>
        </p:nvSpPr>
        <p:spPr>
          <a:xfrm>
            <a:off x="479425" y="2356434"/>
            <a:ext cx="11233150" cy="432000"/>
          </a:xfrm>
          <a:prstGeom prst="roundRect">
            <a:avLst>
              <a:gd name="adj" fmla="val 50000"/>
            </a:avLst>
          </a:prstGeom>
          <a:solidFill>
            <a:srgbClr val="00003E">
              <a:alpha val="60000"/>
            </a:srgbClr>
          </a:solidFill>
          <a:ln w="9525" cap="flat" cmpd="sng" algn="ctr">
            <a:noFill/>
            <a:prstDash val="solid"/>
          </a:ln>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rPr>
              <a:t>ご連絡いただきたい項目</a:t>
            </a:r>
          </a:p>
        </p:txBody>
      </p:sp>
      <p:graphicFrame>
        <p:nvGraphicFramePr>
          <p:cNvPr id="18" name="表 5">
            <a:extLst>
              <a:ext uri="{FF2B5EF4-FFF2-40B4-BE49-F238E27FC236}">
                <a16:creationId xmlns:a16="http://schemas.microsoft.com/office/drawing/2014/main" id="{CE8D5A47-FE39-DD7A-A88D-DEEC840270D7}"/>
              </a:ext>
            </a:extLst>
          </p:cNvPr>
          <p:cNvGraphicFramePr>
            <a:graphicFrameLocks noGrp="1"/>
          </p:cNvGraphicFramePr>
          <p:nvPr>
            <p:extLst>
              <p:ext uri="{D42A27DB-BD31-4B8C-83A1-F6EECF244321}">
                <p14:modId xmlns:p14="http://schemas.microsoft.com/office/powerpoint/2010/main" val="2643539183"/>
              </p:ext>
            </p:extLst>
          </p:nvPr>
        </p:nvGraphicFramePr>
        <p:xfrm>
          <a:off x="479425" y="2896535"/>
          <a:ext cx="11233150" cy="3436888"/>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37102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掲載を希望されるタイアップ広告商品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r>
                        <a:rPr kumimoji="1" lang="ja-JP" altLang="en-US" sz="1200" kern="1200" dirty="0">
                          <a:solidFill>
                            <a:srgbClr val="0D0D0D"/>
                          </a:solidFill>
                          <a:latin typeface="Meiryo" panose="020B0604030504040204" pitchFamily="34" charset="-128"/>
                          <a:ea typeface="Meiryo" panose="020B0604030504040204" pitchFamily="34" charset="-128"/>
                          <a:cs typeface="+mn-cs"/>
                        </a:rPr>
                        <a:t>スポーツナビ　タイアップ</a:t>
                      </a: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127601938"/>
                  </a:ext>
                </a:extLst>
              </a:tr>
              <a:tr h="371024">
                <a:tc>
                  <a:txBody>
                    <a:body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対象デバイス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endParaRPr kumimoji="1" lang="ja-JP" altLang="en-US" sz="1200" kern="1200" dirty="0">
                        <a:solidFill>
                          <a:srgbClr val="0D0D0D"/>
                        </a:solidFill>
                        <a:latin typeface="Meiryo" panose="020B0604030504040204" pitchFamily="34" charset="-128"/>
                        <a:ea typeface="Meiryo" panose="020B0604030504040204" pitchFamily="34" charset="-128"/>
                        <a:cs typeface="+mn-cs"/>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2284462"/>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097935829"/>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プロモーション商品・内容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129829377"/>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参考</a:t>
                      </a:r>
                      <a:r>
                        <a:rPr kumimoji="1" lang="en-US" altLang="ja-JP" sz="1200" b="0" i="0" dirty="0">
                          <a:solidFill>
                            <a:schemeClr val="bg1"/>
                          </a:solidFill>
                          <a:latin typeface="Meiryo" panose="020B0604030504040204" pitchFamily="34" charset="-128"/>
                          <a:ea typeface="Meiryo" panose="020B0604030504040204" pitchFamily="34" charset="-128"/>
                        </a:rPr>
                        <a:t>URL</a:t>
                      </a:r>
                      <a:r>
                        <a:rPr kumimoji="1" lang="ja-JP" altLang="en-US" sz="1200" b="0" i="0" dirty="0">
                          <a:solidFill>
                            <a:schemeClr val="bg1"/>
                          </a:solidFill>
                          <a:latin typeface="Meiryo" panose="020B0604030504040204" pitchFamily="34" charset="-128"/>
                          <a:ea typeface="Meiryo" panose="020B0604030504040204" pitchFamily="34" charset="-128"/>
                        </a:rPr>
                        <a:t>（商品やキャンペーンのサイト）</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705213913"/>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タイアップ実施の目的・</a:t>
                      </a:r>
                      <a:r>
                        <a:rPr kumimoji="1" lang="en-US" altLang="ja-JP" sz="1200" b="0" i="0" dirty="0">
                          <a:solidFill>
                            <a:schemeClr val="bg1"/>
                          </a:solidFill>
                          <a:latin typeface="Meiryo" panose="020B0604030504040204" pitchFamily="34" charset="-128"/>
                          <a:ea typeface="Meiryo" panose="020B0604030504040204" pitchFamily="34" charset="-128"/>
                        </a:rPr>
                        <a:t>KPI</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51573193"/>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02694705"/>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787020545"/>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代理店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441025398"/>
                  </a:ext>
                </a:extLst>
              </a:tr>
              <a:tr h="336855">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備考</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Yu Gothic Medium" panose="020B0400000000000000" pitchFamily="34" charset="-128"/>
                        <a:ea typeface="Yu Gothic Medium" panose="020B0400000000000000" pitchFamily="34" charset="-128"/>
                      </a:endParaRPr>
                    </a:p>
                  </a:txBody>
                  <a:tcPr marL="288000" marR="0" marT="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924746215"/>
                  </a:ext>
                </a:extLst>
              </a:tr>
            </a:tbl>
          </a:graphicData>
        </a:graphic>
      </p:graphicFrame>
    </p:spTree>
    <p:extLst>
      <p:ext uri="{BB962C8B-B14F-4D97-AF65-F5344CB8AC3E}">
        <p14:creationId xmlns:p14="http://schemas.microsoft.com/office/powerpoint/2010/main" val="3587183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4E73C6-A603-DEA1-4F70-BF1BDA52E7BA}"/>
              </a:ext>
            </a:extLst>
          </p:cNvPr>
          <p:cNvSpPr>
            <a:spLocks noGrp="1"/>
          </p:cNvSpPr>
          <p:nvPr>
            <p:ph type="body" sz="quarter" idx="14"/>
          </p:nvPr>
        </p:nvSpPr>
        <p:spPr/>
        <p:txBody>
          <a:bodyPr>
            <a:normAutofit/>
          </a:bodyPr>
          <a:lstStyle/>
          <a:p>
            <a:pPr marL="0" indent="0">
              <a:buNone/>
            </a:pPr>
            <a:r>
              <a:rPr kumimoji="1" lang="ja-JP" altLang="en-US"/>
              <a:t>概要</a:t>
            </a:r>
          </a:p>
        </p:txBody>
      </p:sp>
      <p:sp>
        <p:nvSpPr>
          <p:cNvPr id="3" name="テキスト プレースホルダー 2">
            <a:extLst>
              <a:ext uri="{FF2B5EF4-FFF2-40B4-BE49-F238E27FC236}">
                <a16:creationId xmlns:a16="http://schemas.microsoft.com/office/drawing/2014/main" id="{4E898267-9CDA-D036-B18D-27F330663AF3}"/>
              </a:ext>
            </a:extLst>
          </p:cNvPr>
          <p:cNvSpPr>
            <a:spLocks noGrp="1"/>
          </p:cNvSpPr>
          <p:nvPr>
            <p:ph type="body" sz="quarter" idx="15"/>
          </p:nvPr>
        </p:nvSpPr>
        <p:spPr/>
        <p:txBody>
          <a:bodyPr>
            <a:normAutofit/>
          </a:bodyPr>
          <a:lstStyle/>
          <a:p>
            <a:pPr marL="0" indent="0">
              <a:buNone/>
            </a:pPr>
            <a:r>
              <a:rPr kumimoji="1" lang="ja-JP" altLang="en-US"/>
              <a:t>商品スペック</a:t>
            </a:r>
          </a:p>
        </p:txBody>
      </p:sp>
      <p:sp>
        <p:nvSpPr>
          <p:cNvPr id="4" name="テキスト プレースホルダー 3">
            <a:extLst>
              <a:ext uri="{FF2B5EF4-FFF2-40B4-BE49-F238E27FC236}">
                <a16:creationId xmlns:a16="http://schemas.microsoft.com/office/drawing/2014/main" id="{602D939B-6F95-479A-D14B-2B24204DE801}"/>
              </a:ext>
            </a:extLst>
          </p:cNvPr>
          <p:cNvSpPr>
            <a:spLocks noGrp="1"/>
          </p:cNvSpPr>
          <p:nvPr>
            <p:ph type="body" sz="quarter" idx="16"/>
          </p:nvPr>
        </p:nvSpPr>
        <p:spPr>
          <a:xfrm>
            <a:off x="1848387" y="3367922"/>
            <a:ext cx="9411283" cy="360040"/>
          </a:xfrm>
        </p:spPr>
        <p:txBody>
          <a:bodyPr>
            <a:normAutofit/>
          </a:bodyPr>
          <a:lstStyle/>
          <a:p>
            <a:pPr marL="0" indent="0">
              <a:buNone/>
            </a:pPr>
            <a:r>
              <a:rPr kumimoji="1" lang="ja-JP" altLang="en-US" dirty="0"/>
              <a:t>実施フロー</a:t>
            </a:r>
          </a:p>
        </p:txBody>
      </p:sp>
      <p:sp>
        <p:nvSpPr>
          <p:cNvPr id="7" name="テキスト プレースホルダー 2">
            <a:extLst>
              <a:ext uri="{FF2B5EF4-FFF2-40B4-BE49-F238E27FC236}">
                <a16:creationId xmlns:a16="http://schemas.microsoft.com/office/drawing/2014/main" id="{A7EABA74-1977-A38F-3B4E-D9B8222F7BB2}"/>
              </a:ext>
            </a:extLst>
          </p:cNvPr>
          <p:cNvSpPr txBox="1">
            <a:spLocks/>
          </p:cNvSpPr>
          <p:nvPr/>
        </p:nvSpPr>
        <p:spPr>
          <a:xfrm>
            <a:off x="1848387" y="4227673"/>
            <a:ext cx="5414600"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t>その他・注意事項</a:t>
            </a:r>
          </a:p>
          <a:p>
            <a:pPr marL="0" indent="0">
              <a:buFont typeface="Arial" panose="020B0604020202020204" pitchFamily="34" charset="0"/>
              <a:buNone/>
            </a:pPr>
            <a:endParaRPr lang="ja-JP" altLang="en-US" dirty="0"/>
          </a:p>
        </p:txBody>
      </p:sp>
    </p:spTree>
    <p:extLst>
      <p:ext uri="{BB962C8B-B14F-4D97-AF65-F5344CB8AC3E}">
        <p14:creationId xmlns:p14="http://schemas.microsoft.com/office/powerpoint/2010/main" val="15246816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4AD1FD2-67A4-BC49-3811-05708DDACA60}"/>
              </a:ext>
            </a:extLst>
          </p:cNvPr>
          <p:cNvSpPr>
            <a:spLocks noGrp="1"/>
          </p:cNvSpPr>
          <p:nvPr>
            <p:ph type="body" sz="quarter" idx="12"/>
          </p:nvPr>
        </p:nvSpPr>
        <p:spPr/>
        <p:txBody>
          <a:bodyPr/>
          <a:lstStyle/>
          <a:p>
            <a:pPr marL="0" indent="0">
              <a:buNone/>
            </a:pPr>
            <a:r>
              <a:rPr lang="ja-JP" altLang="en-US"/>
              <a:t>その他・注意事項</a:t>
            </a:r>
          </a:p>
        </p:txBody>
      </p:sp>
      <p:pic>
        <p:nvPicPr>
          <p:cNvPr id="9" name="図プレースホルダー 8" descr="アイコン&#10;&#10;自動的に生成された説明">
            <a:extLst>
              <a:ext uri="{FF2B5EF4-FFF2-40B4-BE49-F238E27FC236}">
                <a16:creationId xmlns:a16="http://schemas.microsoft.com/office/drawing/2014/main" id="{C635152A-5674-BD19-B42B-844F21AA0A18}"/>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2" name="テキスト プレースホルダー 1">
            <a:extLst>
              <a:ext uri="{FF2B5EF4-FFF2-40B4-BE49-F238E27FC236}">
                <a16:creationId xmlns:a16="http://schemas.microsoft.com/office/drawing/2014/main" id="{6486B363-8A60-7EB7-29F3-D45CCF22E2FB}"/>
              </a:ext>
            </a:extLst>
          </p:cNvPr>
          <p:cNvSpPr>
            <a:spLocks noGrp="1"/>
          </p:cNvSpPr>
          <p:nvPr>
            <p:ph type="body" sz="quarter" idx="10"/>
          </p:nvPr>
        </p:nvSpPr>
        <p:spPr/>
        <p:txBody>
          <a:bodyPr/>
          <a:lstStyle/>
          <a:p>
            <a:r>
              <a:rPr lang="ja-JP" altLang="en-US" sz="1800" dirty="0"/>
              <a:t>誘導広告上の表記ガイドライン</a:t>
            </a:r>
          </a:p>
        </p:txBody>
      </p:sp>
      <p:sp>
        <p:nvSpPr>
          <p:cNvPr id="33" name="角丸四角形 19">
            <a:extLst>
              <a:ext uri="{FF2B5EF4-FFF2-40B4-BE49-F238E27FC236}">
                <a16:creationId xmlns:a16="http://schemas.microsoft.com/office/drawing/2014/main" id="{0F8407CB-111A-511A-2DF2-8A1DAD60683B}"/>
              </a:ext>
            </a:extLst>
          </p:cNvPr>
          <p:cNvSpPr/>
          <p:nvPr/>
        </p:nvSpPr>
        <p:spPr>
          <a:xfrm>
            <a:off x="479425" y="1312040"/>
            <a:ext cx="11233150" cy="5088760"/>
          </a:xfrm>
          <a:prstGeom prst="roundRect">
            <a:avLst>
              <a:gd name="adj" fmla="val 0"/>
            </a:avLst>
          </a:prstGeom>
          <a:solidFill>
            <a:srgbClr val="FFFFFF"/>
          </a:solidFill>
          <a:ln w="9525" cap="flat" cmpd="sng" algn="ctr">
            <a:solidFill>
              <a:srgbClr val="B0B0B0"/>
            </a:solidFill>
            <a:prstDash val="solid"/>
          </a:ln>
          <a:effectLst>
            <a:outerShdw dist="38100" dir="2700000" algn="tl" rotWithShape="0">
              <a:srgbClr val="B0B0B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sz="1100" kern="0" dirty="0">
              <a:solidFill>
                <a:srgbClr val="C9002C"/>
              </a:solidFill>
              <a:latin typeface="Meiryo" panose="020B0604030504040204" pitchFamily="34" charset="-128"/>
            </a:endParaRPr>
          </a:p>
        </p:txBody>
      </p:sp>
      <p:sp>
        <p:nvSpPr>
          <p:cNvPr id="38" name="テキスト ボックス 37">
            <a:extLst>
              <a:ext uri="{FF2B5EF4-FFF2-40B4-BE49-F238E27FC236}">
                <a16:creationId xmlns:a16="http://schemas.microsoft.com/office/drawing/2014/main" id="{9ADD250E-9558-54D8-5EB9-7C26ED4B6E20}"/>
              </a:ext>
            </a:extLst>
          </p:cNvPr>
          <p:cNvSpPr txBox="1"/>
          <p:nvPr/>
        </p:nvSpPr>
        <p:spPr>
          <a:xfrm>
            <a:off x="8526740" y="2037793"/>
            <a:ext cx="2431797" cy="276999"/>
          </a:xfrm>
          <a:prstGeom prst="rect">
            <a:avLst/>
          </a:prstGeom>
          <a:noFill/>
        </p:spPr>
        <p:txBody>
          <a:bodyPr wrap="square" rtlCol="0">
            <a:spAutoFit/>
          </a:bodyPr>
          <a:lstStyle/>
          <a:p>
            <a:r>
              <a:rPr lang="ja-JP" altLang="en-US" sz="1200" dirty="0">
                <a:solidFill>
                  <a:srgbClr val="000000"/>
                </a:solidFill>
                <a:latin typeface="Meiryo" panose="020B0604030504040204" pitchFamily="34" charset="-128"/>
              </a:rPr>
              <a:t>▼</a:t>
            </a:r>
            <a:r>
              <a:rPr lang="ja-JP" altLang="en-US" sz="900" dirty="0">
                <a:solidFill>
                  <a:srgbClr val="000000"/>
                </a:solidFill>
                <a:latin typeface="Meiryo" panose="020B0604030504040204" pitchFamily="34" charset="-128"/>
              </a:rPr>
              <a:t>誘導広告　クリエイティブイメージ</a:t>
            </a:r>
          </a:p>
        </p:txBody>
      </p:sp>
      <p:sp>
        <p:nvSpPr>
          <p:cNvPr id="40" name="角丸四角形 26">
            <a:extLst>
              <a:ext uri="{FF2B5EF4-FFF2-40B4-BE49-F238E27FC236}">
                <a16:creationId xmlns:a16="http://schemas.microsoft.com/office/drawing/2014/main" id="{8DFA4DE3-3852-2A3D-EC22-4543ABC8EC2E}"/>
              </a:ext>
            </a:extLst>
          </p:cNvPr>
          <p:cNvSpPr/>
          <p:nvPr/>
        </p:nvSpPr>
        <p:spPr>
          <a:xfrm>
            <a:off x="4284167" y="1037403"/>
            <a:ext cx="3623667" cy="560488"/>
          </a:xfrm>
          <a:prstGeom prst="roundRect">
            <a:avLst>
              <a:gd name="adj" fmla="val 50000"/>
            </a:avLst>
          </a:prstGeom>
          <a:solidFill>
            <a:srgbClr val="EBEBEB"/>
          </a:solidFill>
          <a:ln w="69850">
            <a:solidFill>
              <a:srgbClr val="FFFFFF"/>
            </a:solidFill>
          </a:ln>
        </p:spPr>
        <p:txBody>
          <a:bodyPr wrap="none" lIns="0" tIns="36000" rIns="0" bIns="0" anchor="ctr">
            <a:noAutofit/>
          </a:bodyPr>
          <a:lstStyle/>
          <a:p>
            <a:pPr algn="ctr">
              <a:defRPr/>
            </a:pPr>
            <a:r>
              <a:rPr kumimoji="0" lang="ja-JP" altLang="en-US" sz="1600" kern="0">
                <a:solidFill>
                  <a:srgbClr val="000000">
                    <a:lumMod val="75000"/>
                    <a:lumOff val="25000"/>
                  </a:srgbClr>
                </a:solidFill>
                <a:latin typeface="Meiryo" panose="020B0604030504040204" pitchFamily="34" charset="-128"/>
              </a:rPr>
              <a:t>標準（推奨）表記</a:t>
            </a:r>
          </a:p>
        </p:txBody>
      </p:sp>
      <p:sp>
        <p:nvSpPr>
          <p:cNvPr id="5" name="Rectangle 46">
            <a:extLst>
              <a:ext uri="{FF2B5EF4-FFF2-40B4-BE49-F238E27FC236}">
                <a16:creationId xmlns:a16="http://schemas.microsoft.com/office/drawing/2014/main" id="{30286CA7-A0FB-E934-0B02-7932B906A007}"/>
              </a:ext>
            </a:extLst>
          </p:cNvPr>
          <p:cNvSpPr>
            <a:spLocks noChangeArrowheads="1"/>
          </p:cNvSpPr>
          <p:nvPr/>
        </p:nvSpPr>
        <p:spPr bwMode="auto">
          <a:xfrm>
            <a:off x="479426" y="1688095"/>
            <a:ext cx="7428408" cy="4402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defRPr/>
            </a:pPr>
            <a:r>
              <a:rPr lang="ja-JP" altLang="en-US" sz="1600" kern="0" dirty="0">
                <a:solidFill>
                  <a:srgbClr val="0D0D0D"/>
                </a:solidFill>
                <a:latin typeface="メイリオ"/>
                <a:ea typeface="メイリオ"/>
              </a:rPr>
              <a:t>■ 画像タイプ</a:t>
            </a:r>
            <a:endParaRPr lang="en-US" altLang="ja-JP" sz="1600" kern="0" dirty="0">
              <a:solidFill>
                <a:srgbClr val="0D0D0D"/>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 sz="1200" kern="0" dirty="0">
                <a:solidFill>
                  <a:srgbClr val="0D0D0D"/>
                </a:solidFill>
                <a:latin typeface="メイリオ"/>
                <a:ea typeface="メイリオ"/>
              </a:rPr>
              <a:t>「</a:t>
            </a:r>
            <a:r>
              <a:rPr lang="en" altLang="ja-JP" sz="1200" kern="0" dirty="0">
                <a:solidFill>
                  <a:srgbClr val="0D0D0D"/>
                </a:solidFill>
                <a:latin typeface="メイリオ"/>
                <a:ea typeface="メイリオ"/>
              </a:rPr>
              <a:t>Yahoo!</a:t>
            </a:r>
            <a:r>
              <a:rPr lang="ja-JP" altLang="en-US" sz="1200" kern="0" dirty="0">
                <a:solidFill>
                  <a:srgbClr val="0D0D0D"/>
                </a:solidFill>
                <a:latin typeface="メイリオ"/>
                <a:ea typeface="メイリオ"/>
              </a:rPr>
              <a:t>サービスロゴ」＋「広告・広告主体者表記」を必ずセットで掲載。</a:t>
            </a:r>
            <a:endParaRPr lang="en-US" altLang="ja-JP" sz="1200" kern="0" dirty="0">
              <a:solidFill>
                <a:srgbClr val="0D0D0D"/>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rgbClr val="0D0D0D"/>
                </a:solidFill>
                <a:latin typeface="メイリオ"/>
                <a:ea typeface="メイリオ"/>
              </a:rPr>
              <a:t>上記</a:t>
            </a:r>
            <a:r>
              <a:rPr lang="en-US" altLang="ja-JP" sz="1200" kern="0" dirty="0">
                <a:solidFill>
                  <a:srgbClr val="0D0D0D"/>
                </a:solidFill>
                <a:latin typeface="メイリオ"/>
                <a:ea typeface="メイリオ"/>
              </a:rPr>
              <a:t>2</a:t>
            </a:r>
            <a:r>
              <a:rPr lang="ja-JP" altLang="en-US" sz="1200" kern="0" dirty="0">
                <a:solidFill>
                  <a:srgbClr val="0D0D0D"/>
                </a:solidFill>
                <a:latin typeface="メイリオ"/>
                <a:ea typeface="メイリオ"/>
              </a:rPr>
              <a:t>要素は最大限離す必要があるため、以下のいずれかの通り対角線上に配置。</a:t>
            </a:r>
            <a:br>
              <a:rPr lang="en-US" altLang="ja-JP" sz="1200" kern="0" dirty="0">
                <a:solidFill>
                  <a:srgbClr val="0D0D0D"/>
                </a:solidFill>
                <a:latin typeface="メイリオ"/>
                <a:ea typeface="メイリオ"/>
              </a:rPr>
            </a:br>
            <a:r>
              <a:rPr lang="ja-JP" altLang="en-US" sz="1200" kern="0" dirty="0">
                <a:solidFill>
                  <a:srgbClr val="0D0D0D"/>
                </a:solidFill>
                <a:latin typeface="メイリオ"/>
                <a:ea typeface="メイリオ"/>
              </a:rPr>
              <a:t>①</a:t>
            </a:r>
            <a:r>
              <a:rPr lang="en" altLang="ja-JP" sz="1200" kern="0" dirty="0">
                <a:solidFill>
                  <a:srgbClr val="0D0D0D"/>
                </a:solidFill>
                <a:latin typeface="メイリオ"/>
                <a:ea typeface="メイリオ"/>
              </a:rPr>
              <a:t>Yahoo!</a:t>
            </a:r>
            <a:r>
              <a:rPr lang="ja-JP" altLang="en-US" sz="1200" kern="0" dirty="0">
                <a:solidFill>
                  <a:srgbClr val="0D0D0D"/>
                </a:solidFill>
                <a:latin typeface="メイリオ"/>
                <a:ea typeface="メイリオ"/>
              </a:rPr>
              <a:t>サービスロゴ：左上、広告・広告主体者表記：右下</a:t>
            </a:r>
            <a:br>
              <a:rPr lang="en-US" altLang="ja-JP" sz="1200" kern="0" dirty="0">
                <a:solidFill>
                  <a:srgbClr val="0D0D0D"/>
                </a:solidFill>
                <a:latin typeface="メイリオ"/>
                <a:ea typeface="メイリオ"/>
              </a:rPr>
            </a:br>
            <a:r>
              <a:rPr lang="ja-JP" altLang="en-US" sz="1200" kern="0" dirty="0">
                <a:solidFill>
                  <a:srgbClr val="0D0D0D"/>
                </a:solidFill>
                <a:latin typeface="メイリオ"/>
                <a:ea typeface="メイリオ"/>
              </a:rPr>
              <a:t>②</a:t>
            </a:r>
            <a:r>
              <a:rPr lang="en" altLang="ja-JP" sz="1200" kern="0" dirty="0">
                <a:solidFill>
                  <a:srgbClr val="0D0D0D"/>
                </a:solidFill>
                <a:latin typeface="メイリオ"/>
                <a:ea typeface="メイリオ"/>
              </a:rPr>
              <a:t>Yahoo!</a:t>
            </a:r>
            <a:r>
              <a:rPr lang="ja-JP" altLang="en-US" sz="1200" kern="0" dirty="0">
                <a:solidFill>
                  <a:srgbClr val="0D0D0D"/>
                </a:solidFill>
                <a:latin typeface="メイリオ"/>
                <a:ea typeface="メイリオ"/>
              </a:rPr>
              <a:t>サービスロゴ：右上、広告・広告主体者表記：左下</a:t>
            </a:r>
            <a:endParaRPr lang="en-US" altLang="ja-JP" sz="1200" kern="0" dirty="0">
              <a:solidFill>
                <a:srgbClr val="0D0D0D"/>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en" altLang="ja-JP" sz="1200" kern="0" dirty="0">
                <a:solidFill>
                  <a:srgbClr val="0D0D0D"/>
                </a:solidFill>
                <a:latin typeface="メイリオ"/>
                <a:ea typeface="メイリオ"/>
              </a:rPr>
              <a:t>Yahoo!</a:t>
            </a:r>
            <a:r>
              <a:rPr lang="ja-JP" altLang="en-US" sz="1200" kern="0" dirty="0">
                <a:solidFill>
                  <a:srgbClr val="0D0D0D"/>
                </a:solidFill>
                <a:latin typeface="メイリオ"/>
                <a:ea typeface="メイリオ"/>
              </a:rPr>
              <a:t>サービスロゴは、視認性を確保できるサイズで掲載。</a:t>
            </a:r>
            <a:br>
              <a:rPr lang="en-US" altLang="ja-JP" sz="1200" kern="0" dirty="0">
                <a:solidFill>
                  <a:srgbClr val="0D0D0D"/>
                </a:solidFill>
                <a:latin typeface="メイリオ"/>
                <a:ea typeface="メイリオ"/>
              </a:rPr>
            </a:br>
            <a:r>
              <a:rPr lang="ja-JP" altLang="en-US" sz="1200" kern="0" dirty="0">
                <a:solidFill>
                  <a:srgbClr val="0D0D0D"/>
                </a:solidFill>
                <a:latin typeface="メイリオ"/>
                <a:ea typeface="メイリオ"/>
              </a:rPr>
              <a:t>その他、使用にあたっては別紙「</a:t>
            </a:r>
            <a:r>
              <a:rPr kumimoji="1" lang="ja-JP" altLang="en-US" sz="12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hlinkClick r:id="rId4">
                  <a:extLst>
                    <a:ext uri="{A12FA001-AC4F-418D-AE19-62706E023703}">
                      <ahyp:hlinkClr xmlns:ahyp="http://schemas.microsoft.com/office/drawing/2018/hyperlinkcolor" val="tx"/>
                    </a:ext>
                  </a:extLst>
                </a:hlinkClick>
              </a:rPr>
              <a:t>タイアップ広告・クリエイティブ企画商品の誘導広告クリエイティブにおける表記ガイドライン</a:t>
            </a:r>
            <a:r>
              <a:rPr lang="ja-JP" altLang="en-US" sz="1200" kern="0" dirty="0">
                <a:solidFill>
                  <a:srgbClr val="0D0D0D"/>
                </a:solidFill>
                <a:latin typeface="メイリオ"/>
                <a:ea typeface="メイリオ"/>
              </a:rPr>
              <a:t>」 を遵守。</a:t>
            </a:r>
            <a:endParaRPr lang="en-US" altLang="ja-JP" sz="1200" kern="0" dirty="0">
              <a:solidFill>
                <a:srgbClr val="0D0D0D"/>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rgbClr val="0D0D0D"/>
                </a:solidFill>
                <a:latin typeface="メイリオ"/>
                <a:ea typeface="メイリオ"/>
              </a:rPr>
              <a:t>「</a:t>
            </a:r>
            <a:r>
              <a:rPr lang="en" altLang="ja-JP" sz="1200" kern="0" dirty="0">
                <a:solidFill>
                  <a:srgbClr val="0D0D0D"/>
                </a:solidFill>
                <a:latin typeface="メイリオ"/>
                <a:ea typeface="メイリオ"/>
              </a:rPr>
              <a:t>Yahoo!</a:t>
            </a:r>
            <a:r>
              <a:rPr lang="ja-JP" altLang="en-US" sz="1200" kern="0" dirty="0">
                <a:solidFill>
                  <a:srgbClr val="0D0D0D"/>
                </a:solidFill>
                <a:latin typeface="メイリオ"/>
                <a:ea typeface="メイリオ"/>
              </a:rPr>
              <a:t>サービスロゴ」は弊社担当営業より送付。</a:t>
            </a:r>
            <a:endParaRPr lang="en-US" altLang="ja-JP" sz="1200" kern="0" dirty="0">
              <a:solidFill>
                <a:srgbClr val="0D0D0D"/>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rgbClr val="0D0D0D"/>
                </a:solidFill>
                <a:latin typeface="メイリオ"/>
                <a:ea typeface="メイリオ"/>
              </a:rPr>
              <a:t>広告・広告主体者表記は、以下いずれかの表記、形式で掲載。 </a:t>
            </a:r>
            <a:br>
              <a:rPr lang="en-US" altLang="ja-JP" sz="1200" kern="0" dirty="0">
                <a:solidFill>
                  <a:srgbClr val="0D0D0D"/>
                </a:solidFill>
                <a:latin typeface="メイリオ"/>
                <a:ea typeface="メイリオ"/>
              </a:rPr>
            </a:br>
            <a:r>
              <a:rPr lang="ja-JP" altLang="en-US" sz="1200" kern="0" dirty="0">
                <a:solidFill>
                  <a:srgbClr val="0D0D0D"/>
                </a:solidFill>
                <a:latin typeface="メイリオ"/>
                <a:ea typeface="メイリオ"/>
              </a:rPr>
              <a:t>①提供：クライアント名（テキスト </a:t>
            </a:r>
            <a:r>
              <a:rPr lang="en" altLang="ja-JP" sz="1200" kern="0" dirty="0">
                <a:solidFill>
                  <a:srgbClr val="0D0D0D"/>
                </a:solidFill>
                <a:latin typeface="メイリオ"/>
                <a:ea typeface="メイリオ"/>
              </a:rPr>
              <a:t>or </a:t>
            </a:r>
            <a:r>
              <a:rPr lang="ja-JP" altLang="en-US" sz="1200" kern="0" dirty="0">
                <a:solidFill>
                  <a:srgbClr val="0D0D0D"/>
                </a:solidFill>
                <a:latin typeface="メイリオ"/>
                <a:ea typeface="メイリオ"/>
              </a:rPr>
              <a:t>ロゴ）</a:t>
            </a:r>
            <a:br>
              <a:rPr lang="en-US" altLang="ja-JP" sz="1200" kern="0" dirty="0">
                <a:solidFill>
                  <a:srgbClr val="0D0D0D"/>
                </a:solidFill>
                <a:latin typeface="メイリオ"/>
                <a:ea typeface="メイリオ"/>
              </a:rPr>
            </a:br>
            <a:r>
              <a:rPr lang="ja-JP" altLang="en-US" sz="1200" kern="0" dirty="0">
                <a:solidFill>
                  <a:srgbClr val="0D0D0D"/>
                </a:solidFill>
                <a:latin typeface="メイリオ"/>
                <a:ea typeface="メイリオ"/>
              </a:rPr>
              <a:t>②</a:t>
            </a:r>
            <a:r>
              <a:rPr lang="en" altLang="ja-JP" sz="1200" kern="0" dirty="0">
                <a:solidFill>
                  <a:srgbClr val="0D0D0D"/>
                </a:solidFill>
                <a:latin typeface="メイリオ"/>
                <a:ea typeface="メイリオ"/>
              </a:rPr>
              <a:t>Sponsored by </a:t>
            </a:r>
            <a:r>
              <a:rPr lang="ja-JP" altLang="en-US" sz="1200" kern="0" dirty="0">
                <a:solidFill>
                  <a:srgbClr val="0D0D0D"/>
                </a:solidFill>
                <a:latin typeface="メイリオ"/>
                <a:ea typeface="メイリオ"/>
              </a:rPr>
              <a:t>クライアント名（テキスト </a:t>
            </a:r>
            <a:r>
              <a:rPr lang="en" altLang="ja-JP" sz="1200" kern="0" dirty="0">
                <a:solidFill>
                  <a:srgbClr val="0D0D0D"/>
                </a:solidFill>
                <a:latin typeface="メイリオ"/>
                <a:ea typeface="メイリオ"/>
              </a:rPr>
              <a:t>or </a:t>
            </a:r>
            <a:r>
              <a:rPr lang="ja-JP" altLang="en-US" sz="1200" kern="0" dirty="0">
                <a:solidFill>
                  <a:srgbClr val="0D0D0D"/>
                </a:solidFill>
                <a:latin typeface="メイリオ"/>
                <a:ea typeface="メイリオ"/>
              </a:rPr>
              <a:t>ロゴ）</a:t>
            </a:r>
            <a:br>
              <a:rPr lang="en-US" altLang="ja-JP" sz="1200" kern="0" dirty="0">
                <a:solidFill>
                  <a:srgbClr val="0D0D0D"/>
                </a:solidFill>
                <a:latin typeface="メイリオ"/>
                <a:ea typeface="メイリオ"/>
              </a:rPr>
            </a:br>
            <a:r>
              <a:rPr lang="en-US" altLang="ja-JP" sz="1000" kern="0" dirty="0">
                <a:solidFill>
                  <a:srgbClr val="0D0D0D"/>
                </a:solidFill>
                <a:latin typeface="メイリオ"/>
                <a:ea typeface="メイリオ"/>
              </a:rPr>
              <a:t>※</a:t>
            </a:r>
            <a:r>
              <a:rPr lang="ja-JP" altLang="en-US" sz="1000" kern="0" dirty="0">
                <a:solidFill>
                  <a:srgbClr val="0D0D0D"/>
                </a:solidFill>
                <a:latin typeface="メイリオ"/>
                <a:ea typeface="メイリオ"/>
              </a:rPr>
              <a:t>広告・広告主体者表記は、</a:t>
            </a:r>
            <a:r>
              <a:rPr lang="en" altLang="ja-JP" sz="1000" kern="0" dirty="0">
                <a:solidFill>
                  <a:srgbClr val="0D0D0D"/>
                </a:solidFill>
                <a:latin typeface="メイリオ"/>
                <a:ea typeface="メイリオ"/>
              </a:rPr>
              <a:t>Yahoo!</a:t>
            </a:r>
            <a:r>
              <a:rPr lang="ja-JP" altLang="en-US" sz="1000" kern="0" dirty="0">
                <a:solidFill>
                  <a:srgbClr val="0D0D0D"/>
                </a:solidFill>
                <a:latin typeface="メイリオ"/>
                <a:ea typeface="メイリオ"/>
              </a:rPr>
              <a:t>サービスロゴの</a:t>
            </a:r>
            <a:r>
              <a:rPr lang="en-US" altLang="ja-JP" sz="1000" kern="0" dirty="0">
                <a:solidFill>
                  <a:srgbClr val="0D0D0D"/>
                </a:solidFill>
                <a:latin typeface="メイリオ"/>
                <a:ea typeface="メイリオ"/>
              </a:rPr>
              <a:t>60%</a:t>
            </a:r>
            <a:r>
              <a:rPr lang="ja-JP" altLang="en-US" sz="1000" kern="0" dirty="0">
                <a:solidFill>
                  <a:srgbClr val="0D0D0D"/>
                </a:solidFill>
                <a:latin typeface="メイリオ"/>
                <a:ea typeface="メイリオ"/>
              </a:rPr>
              <a:t>～</a:t>
            </a:r>
            <a:r>
              <a:rPr lang="en-US" altLang="ja-JP" sz="1000" kern="0" dirty="0">
                <a:solidFill>
                  <a:srgbClr val="0D0D0D"/>
                </a:solidFill>
                <a:latin typeface="メイリオ"/>
                <a:ea typeface="メイリオ"/>
              </a:rPr>
              <a:t>100%</a:t>
            </a:r>
            <a:r>
              <a:rPr lang="ja-JP" altLang="en-US" sz="1000" kern="0" dirty="0">
                <a:solidFill>
                  <a:srgbClr val="0D0D0D"/>
                </a:solidFill>
                <a:latin typeface="メイリオ"/>
                <a:ea typeface="メイリオ"/>
              </a:rPr>
              <a:t>サイズを目安とする。</a:t>
            </a:r>
            <a:br>
              <a:rPr lang="en-US" altLang="ja-JP" sz="1000" kern="0" dirty="0">
                <a:solidFill>
                  <a:srgbClr val="0D0D0D"/>
                </a:solidFill>
                <a:latin typeface="メイリオ"/>
                <a:ea typeface="メイリオ"/>
              </a:rPr>
            </a:br>
            <a:r>
              <a:rPr lang="en-US" altLang="ja-JP" sz="1000" kern="0" dirty="0">
                <a:solidFill>
                  <a:srgbClr val="0D0D0D"/>
                </a:solidFill>
                <a:latin typeface="メイリオ"/>
                <a:ea typeface="メイリオ"/>
              </a:rPr>
              <a:t>※</a:t>
            </a:r>
            <a:r>
              <a:rPr lang="ja-JP" altLang="en-US" sz="1000" kern="0" dirty="0">
                <a:solidFill>
                  <a:srgbClr val="0D0D0D"/>
                </a:solidFill>
                <a:latin typeface="メイリオ"/>
                <a:ea typeface="メイリオ"/>
              </a:rPr>
              <a:t>ロゴの場合、「提供」「</a:t>
            </a:r>
            <a:r>
              <a:rPr lang="en" altLang="ja-JP" sz="1000" kern="0" dirty="0">
                <a:solidFill>
                  <a:srgbClr val="0D0D0D"/>
                </a:solidFill>
                <a:latin typeface="メイリオ"/>
                <a:ea typeface="メイリオ"/>
              </a:rPr>
              <a:t>Sponsored by</a:t>
            </a:r>
            <a:r>
              <a:rPr lang="ja-JP" altLang="en" sz="1000" kern="0" dirty="0">
                <a:solidFill>
                  <a:srgbClr val="0D0D0D"/>
                </a:solidFill>
                <a:latin typeface="メイリオ"/>
                <a:ea typeface="メイリオ"/>
              </a:rPr>
              <a:t>」</a:t>
            </a:r>
            <a:r>
              <a:rPr lang="ja-JP" altLang="en-US" sz="1000" kern="0" dirty="0">
                <a:solidFill>
                  <a:srgbClr val="0D0D0D"/>
                </a:solidFill>
                <a:latin typeface="メイリオ"/>
                <a:ea typeface="メイリオ"/>
              </a:rPr>
              <a:t>の広告表記は非表示でも可。</a:t>
            </a:r>
            <a:br>
              <a:rPr lang="en-US" altLang="ja-JP" sz="1000" kern="0" dirty="0">
                <a:solidFill>
                  <a:srgbClr val="0D0D0D"/>
                </a:solidFill>
                <a:latin typeface="メイリオ"/>
                <a:ea typeface="メイリオ"/>
              </a:rPr>
            </a:br>
            <a:r>
              <a:rPr lang="en-US" altLang="ja-JP" sz="1000" kern="0" dirty="0">
                <a:solidFill>
                  <a:srgbClr val="0D0D0D"/>
                </a:solidFill>
                <a:latin typeface="メイリオ"/>
                <a:ea typeface="メイリオ"/>
              </a:rPr>
              <a:t>※</a:t>
            </a:r>
            <a:r>
              <a:rPr lang="ja-JP" altLang="en-US" sz="1000" kern="0" dirty="0">
                <a:solidFill>
                  <a:srgbClr val="0D0D0D"/>
                </a:solidFill>
                <a:latin typeface="メイリオ"/>
                <a:ea typeface="メイリオ"/>
              </a:rPr>
              <a:t>広告に適用される「広告掲載基準」において「主体者の明示」が規定されています。</a:t>
            </a:r>
            <a:br>
              <a:rPr lang="en-US" altLang="ja-JP" sz="1000" kern="0" dirty="0">
                <a:solidFill>
                  <a:srgbClr val="0D0D0D"/>
                </a:solidFill>
                <a:latin typeface="メイリオ"/>
                <a:ea typeface="メイリオ"/>
              </a:rPr>
            </a:br>
            <a:r>
              <a:rPr lang="ja-JP" altLang="en-US" sz="1000" kern="0" dirty="0">
                <a:solidFill>
                  <a:srgbClr val="0D0D0D"/>
                </a:solidFill>
                <a:latin typeface="メイリオ"/>
                <a:ea typeface="メイリオ"/>
              </a:rPr>
              <a:t>（参照）</a:t>
            </a:r>
            <a:r>
              <a:rPr lang="en" altLang="ja-JP" sz="1000" kern="0" dirty="0">
                <a:solidFill>
                  <a:srgbClr val="0D0D0D"/>
                </a:solidFill>
                <a:latin typeface="メイリオ"/>
                <a:ea typeface="メイリオ"/>
              </a:rPr>
              <a:t>Yahoo!</a:t>
            </a:r>
            <a:r>
              <a:rPr lang="ja-JP" altLang="en-US" sz="1000" kern="0" dirty="0">
                <a:solidFill>
                  <a:srgbClr val="0D0D0D"/>
                </a:solidFill>
                <a:latin typeface="メイリオ"/>
                <a:ea typeface="メイリオ"/>
              </a:rPr>
              <a:t>広告ヘルプページ：</a:t>
            </a:r>
            <a:r>
              <a:rPr lang="en-US" altLang="ja-JP" sz="1000" kern="0" dirty="0">
                <a:solidFill>
                  <a:srgbClr val="0D0D0D"/>
                </a:solidFill>
                <a:latin typeface="メイリオ"/>
                <a:ea typeface="メイリオ"/>
              </a:rPr>
              <a:t>https://ads-help.yahoo-net.jp/s/article/H000044855?language=ja</a:t>
            </a:r>
            <a:br>
              <a:rPr lang="en" altLang="ja-JP" sz="1000" kern="0" dirty="0">
                <a:solidFill>
                  <a:srgbClr val="0D0D0D"/>
                </a:solidFill>
                <a:latin typeface="メイリオ"/>
                <a:ea typeface="メイリオ"/>
              </a:rPr>
            </a:br>
            <a:r>
              <a:rPr lang="ja-JP" altLang="en-US" sz="1000" kern="0" dirty="0">
                <a:solidFill>
                  <a:srgbClr val="0D0D0D"/>
                </a:solidFill>
                <a:latin typeface="メイリオ"/>
                <a:ea typeface="メイリオ"/>
              </a:rPr>
              <a:t>　　　　</a:t>
            </a:r>
            <a:r>
              <a:rPr lang="en" altLang="ja-JP" sz="1000" kern="0" dirty="0">
                <a:solidFill>
                  <a:srgbClr val="0D0D0D"/>
                </a:solidFill>
                <a:latin typeface="メイリオ"/>
                <a:ea typeface="メイリオ"/>
              </a:rPr>
              <a:t>1.</a:t>
            </a:r>
            <a:r>
              <a:rPr lang="ja-JP" altLang="en-US" sz="1000" kern="0" dirty="0">
                <a:solidFill>
                  <a:srgbClr val="0D0D0D"/>
                </a:solidFill>
                <a:latin typeface="メイリオ"/>
                <a:ea typeface="メイリオ"/>
              </a:rPr>
              <a:t>会社名、ブランド名、商品名、サービス名のいずれかのロゴマークの表記商品写真などでの代替はできません。</a:t>
            </a:r>
            <a:br>
              <a:rPr lang="en-US" altLang="ja-JP" sz="1000" kern="0" dirty="0">
                <a:solidFill>
                  <a:srgbClr val="0D0D0D"/>
                </a:solidFill>
                <a:latin typeface="メイリオ"/>
                <a:ea typeface="メイリオ"/>
              </a:rPr>
            </a:br>
            <a:r>
              <a:rPr lang="ja-JP" altLang="en-US" sz="1000" kern="0" dirty="0">
                <a:solidFill>
                  <a:srgbClr val="0D0D0D"/>
                </a:solidFill>
                <a:latin typeface="メイリオ"/>
                <a:ea typeface="メイリオ"/>
              </a:rPr>
              <a:t>　　　　　また、商標登録されていないものを使用する場合は、必ず会社名も明記してください。</a:t>
            </a:r>
            <a:br>
              <a:rPr lang="en-US" altLang="ja-JP" sz="1000" kern="0" dirty="0">
                <a:solidFill>
                  <a:srgbClr val="0D0D0D"/>
                </a:solidFill>
                <a:latin typeface="メイリオ"/>
                <a:ea typeface="メイリオ"/>
              </a:rPr>
            </a:br>
            <a:r>
              <a:rPr lang="ja-JP" altLang="en-US" sz="1000" kern="0" dirty="0">
                <a:solidFill>
                  <a:srgbClr val="0D0D0D"/>
                </a:solidFill>
                <a:latin typeface="メイリオ"/>
                <a:ea typeface="メイリオ"/>
              </a:rPr>
              <a:t>　　　　</a:t>
            </a:r>
            <a:r>
              <a:rPr lang="en-US" altLang="ja-JP" sz="1000" kern="0" dirty="0">
                <a:solidFill>
                  <a:srgbClr val="0D0D0D"/>
                </a:solidFill>
                <a:latin typeface="メイリオ"/>
                <a:ea typeface="メイリオ"/>
              </a:rPr>
              <a:t>2.</a:t>
            </a:r>
            <a:r>
              <a:rPr lang="ja-JP" altLang="en-US" sz="1000" kern="0" dirty="0">
                <a:solidFill>
                  <a:srgbClr val="0D0D0D"/>
                </a:solidFill>
                <a:latin typeface="メイリオ"/>
                <a:ea typeface="メイリオ"/>
              </a:rPr>
              <a:t>「提供：○○」などの表記</a:t>
            </a:r>
            <a:endParaRPr lang="en-US" altLang="ja-JP" sz="1000" kern="0" dirty="0">
              <a:solidFill>
                <a:srgbClr val="0D0D0D"/>
              </a:solidFill>
              <a:latin typeface="メイリオ"/>
              <a:ea typeface="メイリオ"/>
            </a:endParaRPr>
          </a:p>
        </p:txBody>
      </p:sp>
      <p:grpSp>
        <p:nvGrpSpPr>
          <p:cNvPr id="6" name="グループ化 5">
            <a:extLst>
              <a:ext uri="{FF2B5EF4-FFF2-40B4-BE49-F238E27FC236}">
                <a16:creationId xmlns:a16="http://schemas.microsoft.com/office/drawing/2014/main" id="{0D40F7F8-41C2-BD22-7009-870EC9B7705D}"/>
              </a:ext>
            </a:extLst>
          </p:cNvPr>
          <p:cNvGrpSpPr/>
          <p:nvPr/>
        </p:nvGrpSpPr>
        <p:grpSpPr>
          <a:xfrm>
            <a:off x="8632070" y="2298546"/>
            <a:ext cx="2703486" cy="2703486"/>
            <a:chOff x="9264352" y="1052736"/>
            <a:chExt cx="2227565" cy="2227565"/>
          </a:xfrm>
        </p:grpSpPr>
        <p:sp>
          <p:nvSpPr>
            <p:cNvPr id="8" name="正方形/長方形 7">
              <a:extLst>
                <a:ext uri="{FF2B5EF4-FFF2-40B4-BE49-F238E27FC236}">
                  <a16:creationId xmlns:a16="http://schemas.microsoft.com/office/drawing/2014/main" id="{D8CE61B7-C183-C73D-1E52-85D261335325}"/>
                </a:ext>
              </a:extLst>
            </p:cNvPr>
            <p:cNvSpPr/>
            <p:nvPr/>
          </p:nvSpPr>
          <p:spPr>
            <a:xfrm>
              <a:off x="9264352" y="1052736"/>
              <a:ext cx="2227565" cy="2227565"/>
            </a:xfrm>
            <a:prstGeom prst="rect">
              <a:avLst/>
            </a:prstGeom>
            <a:solidFill>
              <a:srgbClr val="FFFFFF"/>
            </a:solidFill>
            <a:ln w="9525" cap="flat" cmpd="sng" algn="ctr">
              <a:solidFill>
                <a:srgbClr val="000000"/>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10" name="角丸四角形 18">
              <a:extLst>
                <a:ext uri="{FF2B5EF4-FFF2-40B4-BE49-F238E27FC236}">
                  <a16:creationId xmlns:a16="http://schemas.microsoft.com/office/drawing/2014/main" id="{B6BC74D3-FD49-F37C-6BCB-41A07D9F2A8F}"/>
                </a:ext>
              </a:extLst>
            </p:cNvPr>
            <p:cNvSpPr/>
            <p:nvPr/>
          </p:nvSpPr>
          <p:spPr>
            <a:xfrm>
              <a:off x="10680779" y="2928670"/>
              <a:ext cx="720080" cy="293117"/>
            </a:xfrm>
            <a:prstGeom prst="roundRect">
              <a:avLst/>
            </a:prstGeom>
            <a:solidFill>
              <a:srgbClr val="999999"/>
            </a:solid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11" name="フッター プレースホルダー 3">
              <a:extLst>
                <a:ext uri="{FF2B5EF4-FFF2-40B4-BE49-F238E27FC236}">
                  <a16:creationId xmlns:a16="http://schemas.microsoft.com/office/drawing/2014/main" id="{5AD92161-6FF3-457C-4E7E-C14CD6F9114B}"/>
                </a:ext>
              </a:extLst>
            </p:cNvPr>
            <p:cNvSpPr txBox="1">
              <a:spLocks/>
            </p:cNvSpPr>
            <p:nvPr/>
          </p:nvSpPr>
          <p:spPr>
            <a:xfrm>
              <a:off x="10626680" y="2913812"/>
              <a:ext cx="85571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FFFFFF"/>
                  </a:solidFill>
                  <a:effectLst/>
                  <a:uLnTx/>
                  <a:uFillTx/>
                  <a:latin typeface="メイリオ"/>
                  <a:ea typeface="メイリオ"/>
                  <a:cs typeface="+mn-cs"/>
                </a:rPr>
                <a:t>クライアント</a:t>
              </a:r>
              <a:endParaRPr kumimoji="1" lang="en-US" altLang="ja-JP" sz="800" b="0" i="0" u="none" strike="noStrike" kern="1200" cap="none" spc="0" normalizeH="0" baseline="0" noProof="0" dirty="0">
                <a:ln>
                  <a:noFill/>
                </a:ln>
                <a:solidFill>
                  <a:srgbClr val="FFFFFF"/>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FFFFFF"/>
                  </a:solidFill>
                  <a:effectLst/>
                  <a:uLnTx/>
                  <a:uFillTx/>
                  <a:latin typeface="メイリオ"/>
                  <a:ea typeface="メイリオ"/>
                  <a:cs typeface="+mn-cs"/>
                </a:rPr>
                <a:t>ロゴ</a:t>
              </a:r>
            </a:p>
          </p:txBody>
        </p:sp>
      </p:grpSp>
      <p:pic>
        <p:nvPicPr>
          <p:cNvPr id="12" name="図 11">
            <a:extLst>
              <a:ext uri="{FF2B5EF4-FFF2-40B4-BE49-F238E27FC236}">
                <a16:creationId xmlns:a16="http://schemas.microsoft.com/office/drawing/2014/main" id="{CAAFE1AB-009F-AE03-BFED-74AA7C7321BD}"/>
              </a:ext>
            </a:extLst>
          </p:cNvPr>
          <p:cNvPicPr>
            <a:picLocks noChangeAspect="1"/>
          </p:cNvPicPr>
          <p:nvPr/>
        </p:nvPicPr>
        <p:blipFill>
          <a:blip r:embed="rId5"/>
          <a:stretch>
            <a:fillRect/>
          </a:stretch>
        </p:blipFill>
        <p:spPr>
          <a:xfrm>
            <a:off x="9223757" y="1462118"/>
            <a:ext cx="1013062" cy="262557"/>
          </a:xfrm>
          <a:prstGeom prst="rect">
            <a:avLst/>
          </a:prstGeom>
        </p:spPr>
      </p:pic>
    </p:spTree>
    <p:extLst>
      <p:ext uri="{BB962C8B-B14F-4D97-AF65-F5344CB8AC3E}">
        <p14:creationId xmlns:p14="http://schemas.microsoft.com/office/powerpoint/2010/main" val="32225866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4AC8062C-802B-96DC-186A-AC78BCB52F30}"/>
              </a:ext>
            </a:extLst>
          </p:cNvPr>
          <p:cNvSpPr txBox="1"/>
          <p:nvPr/>
        </p:nvSpPr>
        <p:spPr>
          <a:xfrm>
            <a:off x="4314839" y="4255447"/>
            <a:ext cx="3562321"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rgbClr val="0D0D0D"/>
                </a:solidFill>
                <a:latin typeface="Meiryo" panose="020B0604030504040204" pitchFamily="34" charset="-128"/>
                <a:ea typeface="Meiryo" panose="020B0604030504040204" pitchFamily="34" charset="-128"/>
              </a:rPr>
              <a:t>Yahoo!</a:t>
            </a:r>
            <a:r>
              <a:rPr lang="ja-JP" altLang="en-US" sz="1200" b="0" i="0" dirty="0">
                <a:solidFill>
                  <a:srgbClr val="0D0D0D"/>
                </a:solidFill>
                <a:latin typeface="Meiryo" panose="020B0604030504040204" pitchFamily="34" charset="-128"/>
                <a:ea typeface="Meiryo" panose="020B0604030504040204" pitchFamily="34" charset="-128"/>
              </a:rPr>
              <a:t>広告</a:t>
            </a:r>
            <a:r>
              <a:rPr lang="en-US" altLang="ja-JP" sz="1200" b="0" i="0" dirty="0">
                <a:solidFill>
                  <a:srgbClr val="0D0D0D"/>
                </a:solidFill>
                <a:latin typeface="Meiryo" panose="020B0604030504040204" pitchFamily="34" charset="-128"/>
                <a:ea typeface="Meiryo" panose="020B0604030504040204" pitchFamily="34" charset="-128"/>
              </a:rPr>
              <a:t> </a:t>
            </a:r>
            <a:r>
              <a:rPr lang="ja-JP" altLang="en-US" sz="1200" b="0" i="0" dirty="0">
                <a:solidFill>
                  <a:srgbClr val="0D0D0D"/>
                </a:solidFill>
                <a:latin typeface="Meiryo" panose="020B0604030504040204" pitchFamily="34" charset="-128"/>
                <a:ea typeface="Meiryo" panose="020B0604030504040204" pitchFamily="34" charset="-128"/>
              </a:rPr>
              <a:t>ウェブサイト</a:t>
            </a:r>
            <a:br>
              <a:rPr lang="en-US" altLang="ja-JP" sz="1200" dirty="0">
                <a:solidFill>
                  <a:srgbClr val="0D0D0D"/>
                </a:solidFill>
                <a:latin typeface="Meiryo" panose="020B0604030504040204" pitchFamily="34" charset="-128"/>
                <a:ea typeface="Meiryo" panose="020B0604030504040204" pitchFamily="34" charset="-128"/>
              </a:rPr>
            </a:br>
            <a:r>
              <a:rPr lang="en-US" altLang="ja-JP" sz="1200" b="0" i="0" dirty="0">
                <a:solidFill>
                  <a:srgbClr val="0D0D0D"/>
                </a:solidFill>
                <a:latin typeface="Meiryo" panose="020B0604030504040204" pitchFamily="34" charset="-128"/>
                <a:ea typeface="Meiryo" panose="020B0604030504040204" pitchFamily="34" charset="-128"/>
                <a:cs typeface="Segoe UI" panose="020B0502040204020203" pitchFamily="34" charset="0"/>
              </a:rPr>
              <a:t>https://www.lycbiz.com/jp/service/yahoo-ads/</a:t>
            </a:r>
            <a:endParaRPr kumimoji="1" lang="ja-JP" altLang="en-US" sz="1200" b="0" i="0" dirty="0">
              <a:solidFill>
                <a:srgbClr val="0D0D0D"/>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738197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プレースホルダー 10" descr="アイコン&#10;&#10;自動的に生成された説明">
            <a:extLst>
              <a:ext uri="{FF2B5EF4-FFF2-40B4-BE49-F238E27FC236}">
                <a16:creationId xmlns:a16="http://schemas.microsoft.com/office/drawing/2014/main" id="{DB148616-3C2D-44EE-8E14-67974394E356}"/>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solidFill>
            <a:srgbClr val="FFFFFF"/>
          </a:solid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kumimoji="1" lang="ja-JP" altLang="en-US"/>
              <a:t>概要</a:t>
            </a: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a:t>01</a:t>
            </a:r>
            <a:endParaRPr kumimoji="1" lang="ja-JP" altLang="en-US"/>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670419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1">
            <a:extLst>
              <a:ext uri="{FF2B5EF4-FFF2-40B4-BE49-F238E27FC236}">
                <a16:creationId xmlns:a16="http://schemas.microsoft.com/office/drawing/2014/main" id="{9A21C7AB-8F8E-5CBC-0A0F-98F5DA42E915}"/>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kumimoji="1" lang="en-US" altLang="ja-JP" dirty="0">
                <a:solidFill>
                  <a:srgbClr val="00003E"/>
                </a:solidFill>
                <a:latin typeface="Meiryo" panose="020B0604030504040204" pitchFamily="34" charset="-128"/>
                <a:ea typeface="Meiryo" panose="020B0604030504040204" pitchFamily="34" charset="-128"/>
              </a:rPr>
              <a:t>2025</a:t>
            </a:r>
            <a:r>
              <a:rPr kumimoji="1" lang="ja-JP" altLang="en-US" dirty="0">
                <a:solidFill>
                  <a:srgbClr val="00003E"/>
                </a:solidFill>
                <a:latin typeface="Meiryo" panose="020B0604030504040204" pitchFamily="34" charset="-128"/>
                <a:ea typeface="Meiryo" panose="020B0604030504040204" pitchFamily="34" charset="-128"/>
              </a:rPr>
              <a:t>年</a:t>
            </a:r>
            <a:r>
              <a:rPr kumimoji="1" lang="en-US" altLang="ja-JP" dirty="0">
                <a:solidFill>
                  <a:srgbClr val="00003E"/>
                </a:solidFill>
                <a:latin typeface="Meiryo" panose="020B0604030504040204" pitchFamily="34" charset="-128"/>
                <a:ea typeface="Meiryo" panose="020B0604030504040204" pitchFamily="34" charset="-128"/>
              </a:rPr>
              <a:t>4</a:t>
            </a:r>
            <a:r>
              <a:rPr kumimoji="1" lang="ja-JP" altLang="en-US" dirty="0">
                <a:solidFill>
                  <a:srgbClr val="00003E"/>
                </a:solidFill>
                <a:latin typeface="Meiryo" panose="020B0604030504040204" pitchFamily="34" charset="-128"/>
                <a:ea typeface="Meiryo" panose="020B0604030504040204" pitchFamily="34" charset="-128"/>
              </a:rPr>
              <a:t>月</a:t>
            </a:r>
            <a:r>
              <a:rPr kumimoji="1" lang="en-US" altLang="ja-JP" dirty="0">
                <a:solidFill>
                  <a:srgbClr val="00003E"/>
                </a:solidFill>
                <a:latin typeface="Meiryo" panose="020B0604030504040204" pitchFamily="34" charset="-128"/>
                <a:ea typeface="Meiryo" panose="020B0604030504040204" pitchFamily="34" charset="-128"/>
              </a:rPr>
              <a:t>~2025</a:t>
            </a:r>
            <a:r>
              <a:rPr kumimoji="1" lang="ja-JP" altLang="en-US" dirty="0">
                <a:solidFill>
                  <a:srgbClr val="00003E"/>
                </a:solidFill>
                <a:latin typeface="Meiryo" panose="020B0604030504040204" pitchFamily="34" charset="-128"/>
                <a:ea typeface="Meiryo" panose="020B0604030504040204" pitchFamily="34" charset="-128"/>
              </a:rPr>
              <a:t>年</a:t>
            </a:r>
            <a:r>
              <a:rPr kumimoji="1" lang="en-US" altLang="ja-JP" dirty="0">
                <a:solidFill>
                  <a:srgbClr val="00003E"/>
                </a:solidFill>
                <a:latin typeface="Meiryo" panose="020B0604030504040204" pitchFamily="34" charset="-128"/>
                <a:ea typeface="Meiryo" panose="020B0604030504040204" pitchFamily="34" charset="-128"/>
              </a:rPr>
              <a:t>9</a:t>
            </a:r>
            <a:r>
              <a:rPr kumimoji="1" lang="ja-JP" altLang="en-US" dirty="0">
                <a:solidFill>
                  <a:srgbClr val="00003E"/>
                </a:solidFill>
                <a:latin typeface="Meiryo" panose="020B0604030504040204" pitchFamily="34" charset="-128"/>
                <a:ea typeface="Meiryo" panose="020B0604030504040204" pitchFamily="34" charset="-128"/>
              </a:rPr>
              <a:t>月商品 変更点</a:t>
            </a:r>
          </a:p>
        </p:txBody>
      </p:sp>
      <p:sp>
        <p:nvSpPr>
          <p:cNvPr id="12" name="テキスト プレースホルダー 5">
            <a:extLst>
              <a:ext uri="{FF2B5EF4-FFF2-40B4-BE49-F238E27FC236}">
                <a16:creationId xmlns:a16="http://schemas.microsoft.com/office/drawing/2014/main" id="{51C7BCF8-1EFC-A02C-197B-521B57E30841}"/>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a:t>概要</a:t>
            </a:r>
          </a:p>
        </p:txBody>
      </p:sp>
      <p:pic>
        <p:nvPicPr>
          <p:cNvPr id="13" name="図プレースホルダー 8" descr="アイコン&#10;&#10;自動的に生成された説明">
            <a:extLst>
              <a:ext uri="{FF2B5EF4-FFF2-40B4-BE49-F238E27FC236}">
                <a16:creationId xmlns:a16="http://schemas.microsoft.com/office/drawing/2014/main" id="{E7F87398-B608-704D-8000-0B57783AD1ED}"/>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p:spPr>
      </p:pic>
      <p:sp>
        <p:nvSpPr>
          <p:cNvPr id="16" name="テキスト ボックス 15">
            <a:extLst>
              <a:ext uri="{FF2B5EF4-FFF2-40B4-BE49-F238E27FC236}">
                <a16:creationId xmlns:a16="http://schemas.microsoft.com/office/drawing/2014/main" id="{BF8C340D-802E-4909-FE94-F188C7EEEB33}"/>
              </a:ext>
            </a:extLst>
          </p:cNvPr>
          <p:cNvSpPr txBox="1"/>
          <p:nvPr/>
        </p:nvSpPr>
        <p:spPr>
          <a:xfrm>
            <a:off x="7025722" y="371768"/>
            <a:ext cx="2221762" cy="152349"/>
          </a:xfrm>
          <a:prstGeom prst="rect">
            <a:avLst/>
          </a:prstGeom>
          <a:noFill/>
        </p:spPr>
        <p:txBody>
          <a:bodyPr wrap="non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※202</a:t>
            </a:r>
            <a:r>
              <a:rPr lang="en-US" altLang="ja-JP" sz="900" dirty="0">
                <a:solidFill>
                  <a:srgbClr val="0D0D0D"/>
                </a:solidFill>
                <a:latin typeface="Meiryo" panose="020B0604030504040204" pitchFamily="34" charset="-128"/>
                <a:ea typeface="Meiryo" panose="020B0604030504040204" pitchFamily="34" charset="-128"/>
              </a:rPr>
              <a:t>4</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年</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10</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2025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年</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3</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月からの変更点</a:t>
            </a:r>
          </a:p>
        </p:txBody>
      </p:sp>
      <p:sp>
        <p:nvSpPr>
          <p:cNvPr id="3" name="角丸四角形 3">
            <a:extLst>
              <a:ext uri="{FF2B5EF4-FFF2-40B4-BE49-F238E27FC236}">
                <a16:creationId xmlns:a16="http://schemas.microsoft.com/office/drawing/2014/main" id="{7AFE87A3-50B9-ABC7-342D-F5DE30222177}"/>
              </a:ext>
            </a:extLst>
          </p:cNvPr>
          <p:cNvSpPr/>
          <p:nvPr/>
        </p:nvSpPr>
        <p:spPr>
          <a:xfrm>
            <a:off x="503161" y="3173573"/>
            <a:ext cx="10201511" cy="645319"/>
          </a:xfrm>
          <a:prstGeom prst="roundRect">
            <a:avLst>
              <a:gd name="adj" fmla="val 8047"/>
            </a:avLst>
          </a:prstGeom>
          <a:noFill/>
          <a:ln w="15875">
            <a:noFill/>
          </a:ln>
        </p:spPr>
        <p:txBody>
          <a:bodyPr wrap="none" lIns="0" tIns="0" rIns="0" bIns="0" anchor="ctr">
            <a:spAutoFit/>
          </a:bodyPr>
          <a:lstStyle/>
          <a:p>
            <a:pPr>
              <a:defRPr/>
            </a:pPr>
            <a:r>
              <a:rPr lang="ja-JP" altLang="en-US" sz="2000" b="1" spc="300" dirty="0">
                <a:solidFill>
                  <a:srgbClr val="0D0D0D"/>
                </a:solidFill>
                <a:latin typeface="メイリオ" panose="020B0604030504040204" pitchFamily="50" charset="-128"/>
                <a:ea typeface="メイリオ" panose="020B0604030504040204" pitchFamily="50" charset="-128"/>
              </a:rPr>
              <a:t>掲載期間</a:t>
            </a:r>
            <a:r>
              <a:rPr lang="en-US" altLang="ja-JP" sz="2000" b="1" spc="300" dirty="0">
                <a:solidFill>
                  <a:srgbClr val="0D0D0D"/>
                </a:solidFill>
                <a:latin typeface="メイリオ" panose="020B0604030504040204" pitchFamily="50" charset="-128"/>
                <a:ea typeface="メイリオ" panose="020B0604030504040204" pitchFamily="50" charset="-128"/>
              </a:rPr>
              <a:t>2025年3月31日</a:t>
            </a:r>
            <a:r>
              <a:rPr lang="ja-JP" altLang="en-US" sz="2000" b="1" spc="300" dirty="0">
                <a:solidFill>
                  <a:srgbClr val="0D0D0D"/>
                </a:solidFill>
                <a:latin typeface="メイリオ" panose="020B0604030504040204" pitchFamily="50" charset="-128"/>
                <a:ea typeface="メイリオ" panose="020B0604030504040204" pitchFamily="50" charset="-128"/>
              </a:rPr>
              <a:t>までの商品がご好評につき、</a:t>
            </a:r>
          </a:p>
          <a:p>
            <a:pPr>
              <a:defRPr/>
            </a:pPr>
            <a:r>
              <a:rPr lang="ja-JP" altLang="en-US" sz="2000" b="1" spc="300" dirty="0">
                <a:solidFill>
                  <a:srgbClr val="0D0D0D"/>
                </a:solidFill>
                <a:latin typeface="メイリオ" panose="020B0604030504040204" pitchFamily="50" charset="-128"/>
                <a:ea typeface="メイリオ" panose="020B0604030504040204" pitchFamily="50" charset="-128"/>
              </a:rPr>
              <a:t>掲載期間のみ変更した商品を</a:t>
            </a:r>
            <a:r>
              <a:rPr lang="en-US" altLang="ja-JP" sz="2000" b="1" spc="300" dirty="0">
                <a:solidFill>
                  <a:srgbClr val="0D0D0D"/>
                </a:solidFill>
                <a:latin typeface="メイリオ" panose="020B0604030504040204" pitchFamily="50" charset="-128"/>
                <a:ea typeface="メイリオ" panose="020B0604030504040204" pitchFamily="50" charset="-128"/>
              </a:rPr>
              <a:t>2025年1月22日</a:t>
            </a:r>
            <a:r>
              <a:rPr lang="ja-JP" altLang="en-US" sz="2000" b="1" spc="300" dirty="0">
                <a:solidFill>
                  <a:srgbClr val="0D0D0D"/>
                </a:solidFill>
                <a:latin typeface="メイリオ" panose="020B0604030504040204" pitchFamily="50" charset="-128"/>
                <a:ea typeface="メイリオ" panose="020B0604030504040204" pitchFamily="50" charset="-128"/>
              </a:rPr>
              <a:t>に新たにリリースしました。</a:t>
            </a:r>
            <a:endParaRPr lang="en-US" altLang="ja-JP" sz="2000" b="1" spc="300" dirty="0">
              <a:solidFill>
                <a:srgbClr val="0D0D0D"/>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177084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プレースホルダー 9" descr="アイコン&#10;&#10;自動的に生成された説明">
            <a:extLst>
              <a:ext uri="{FF2B5EF4-FFF2-40B4-BE49-F238E27FC236}">
                <a16:creationId xmlns:a16="http://schemas.microsoft.com/office/drawing/2014/main" id="{6C9B6182-D6CE-A962-8928-56E322954890}"/>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p:pic>
      <p:sp>
        <p:nvSpPr>
          <p:cNvPr id="6" name="テキスト プレースホルダー 5">
            <a:extLst>
              <a:ext uri="{FF2B5EF4-FFF2-40B4-BE49-F238E27FC236}">
                <a16:creationId xmlns:a16="http://schemas.microsoft.com/office/drawing/2014/main" id="{7AE3B12E-4FD2-DE63-3E76-1C9DD351EB3A}"/>
              </a:ext>
            </a:extLst>
          </p:cNvPr>
          <p:cNvSpPr>
            <a:spLocks noGrp="1"/>
          </p:cNvSpPr>
          <p:nvPr>
            <p:ph type="body" sz="quarter" idx="19"/>
          </p:nvPr>
        </p:nvSpPr>
        <p:spPr/>
        <p:txBody>
          <a:bodyPr/>
          <a:lstStyle/>
          <a:p>
            <a:r>
              <a:rPr lang="ja-JP" altLang="en-US"/>
              <a:t>商品スペック</a:t>
            </a:r>
          </a:p>
        </p:txBody>
      </p:sp>
      <p:sp>
        <p:nvSpPr>
          <p:cNvPr id="5" name="テキスト プレースホルダー 4">
            <a:extLst>
              <a:ext uri="{FF2B5EF4-FFF2-40B4-BE49-F238E27FC236}">
                <a16:creationId xmlns:a16="http://schemas.microsoft.com/office/drawing/2014/main" id="{00267D85-0E80-479C-9AB0-9230C12E3B70}"/>
              </a:ext>
            </a:extLst>
          </p:cNvPr>
          <p:cNvSpPr>
            <a:spLocks noGrp="1"/>
          </p:cNvSpPr>
          <p:nvPr>
            <p:ph type="body" sz="quarter" idx="18"/>
          </p:nvPr>
        </p:nvSpPr>
        <p:spPr/>
        <p:txBody>
          <a:bodyPr/>
          <a:lstStyle/>
          <a:p>
            <a:r>
              <a:rPr kumimoji="1" lang="en-US" altLang="ja-JP"/>
              <a:t>02</a:t>
            </a:r>
            <a:endParaRPr kumimoji="1" lang="ja-JP" altLang="en-US"/>
          </a:p>
        </p:txBody>
      </p:sp>
      <p:sp>
        <p:nvSpPr>
          <p:cNvPr id="2" name="フッター プレースホルダー 1">
            <a:extLst>
              <a:ext uri="{FF2B5EF4-FFF2-40B4-BE49-F238E27FC236}">
                <a16:creationId xmlns:a16="http://schemas.microsoft.com/office/drawing/2014/main" id="{16C40ABE-1BE6-107C-13AD-D714B148CB2C}"/>
              </a:ext>
            </a:extLst>
          </p:cNvPr>
          <p:cNvSpPr>
            <a:spLocks noGrp="1"/>
          </p:cNvSpPr>
          <p:nvPr>
            <p:ph type="ftr" sz="quarter" idx="4294967295"/>
          </p:nvPr>
        </p:nvSpPr>
        <p:spPr>
          <a:xfrm>
            <a:off x="0" y="0"/>
            <a:ext cx="0" cy="0"/>
          </a:xfrm>
        </p:spPr>
        <p:txBody>
          <a:bodyPr/>
          <a:lstStyle/>
          <a:p>
            <a:pPr>
              <a:defRPr/>
            </a:pPr>
            <a:r>
              <a:rPr lang="en" altLang="ja-JP" sz="800">
                <a:solidFill>
                  <a:schemeClr val="accent2"/>
                </a:solidFill>
              </a:rPr>
              <a:t>.</a:t>
            </a:r>
          </a:p>
        </p:txBody>
      </p:sp>
    </p:spTree>
    <p:extLst>
      <p:ext uri="{BB962C8B-B14F-4D97-AF65-F5344CB8AC3E}">
        <p14:creationId xmlns:p14="http://schemas.microsoft.com/office/powerpoint/2010/main" val="2367002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latin typeface="+mn-ea"/>
                <a:cs typeface="メイリオ" panose="020B0604030504040204" pitchFamily="50" charset="-128"/>
              </a:rPr>
              <a:t>スポーツナビタイアップ </a:t>
            </a:r>
            <a:r>
              <a:rPr lang="en-US" altLang="ja-JP" dirty="0">
                <a:latin typeface="+mn-ea"/>
                <a:cs typeface="メイリオ" panose="020B0604030504040204" pitchFamily="50" charset="-128"/>
              </a:rPr>
              <a:t>– </a:t>
            </a:r>
            <a:r>
              <a:rPr lang="ja-JP" altLang="en-US" dirty="0">
                <a:latin typeface="+mn-ea"/>
                <a:cs typeface="メイリオ" panose="020B0604030504040204" pitchFamily="50" charset="-128"/>
              </a:rPr>
              <a:t>スマートフォン </a:t>
            </a:r>
            <a:r>
              <a:rPr lang="en-US" altLang="ja-JP" dirty="0">
                <a:latin typeface="+mn-ea"/>
                <a:cs typeface="メイリオ" panose="020B0604030504040204" pitchFamily="50" charset="-128"/>
              </a:rPr>
              <a:t>–</a:t>
            </a:r>
          </a:p>
        </p:txBody>
      </p:sp>
      <p:sp>
        <p:nvSpPr>
          <p:cNvPr id="52" name="正方形/長方形 51">
            <a:extLst>
              <a:ext uri="{FF2B5EF4-FFF2-40B4-BE49-F238E27FC236}">
                <a16:creationId xmlns:a16="http://schemas.microsoft.com/office/drawing/2014/main" id="{E6B17F4B-FEFF-EDAA-09E9-AA2E604591A3}"/>
              </a:ext>
            </a:extLst>
          </p:cNvPr>
          <p:cNvSpPr/>
          <p:nvPr/>
        </p:nvSpPr>
        <p:spPr>
          <a:xfrm>
            <a:off x="825413" y="2324713"/>
            <a:ext cx="10634749" cy="4236424"/>
          </a:xfrm>
          <a:prstGeom prst="rect">
            <a:avLst/>
          </a:prstGeom>
          <a:solidFill>
            <a:srgbClr val="F5F5F5"/>
          </a:solidFill>
          <a:ln w="9525" cap="flat" cmpd="sng" algn="ctr">
            <a:noFill/>
            <a:prstDash val="solid"/>
          </a:ln>
          <a:effectLst/>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2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53" name="正方形/長方形 52">
            <a:extLst>
              <a:ext uri="{FF2B5EF4-FFF2-40B4-BE49-F238E27FC236}">
                <a16:creationId xmlns:a16="http://schemas.microsoft.com/office/drawing/2014/main" id="{9B02C5CF-7330-9C4D-44FF-CFA47782011F}"/>
              </a:ext>
            </a:extLst>
          </p:cNvPr>
          <p:cNvSpPr/>
          <p:nvPr/>
        </p:nvSpPr>
        <p:spPr>
          <a:xfrm>
            <a:off x="479425" y="2329245"/>
            <a:ext cx="350620" cy="4236424"/>
          </a:xfrm>
          <a:prstGeom prst="rect">
            <a:avLst/>
          </a:prstGeom>
          <a:solidFill>
            <a:schemeClr val="accent1"/>
          </a:solidFill>
          <a:ln w="9525" cap="flat" cmpd="sng" algn="ctr">
            <a:noFill/>
            <a:prstDash val="solid"/>
          </a:ln>
          <a:effectLst/>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schemeClr val="bg1"/>
                </a:solidFill>
                <a:effectLst/>
                <a:uLnTx/>
                <a:uFillTx/>
                <a:latin typeface="Meiryo" panose="020B0604030504040204" pitchFamily="34" charset="-128"/>
                <a:ea typeface="メイリオ" panose="020B0604030504040204" pitchFamily="50" charset="-128"/>
                <a:cs typeface="+mn-cs"/>
              </a:rPr>
              <a:t>スマートフォン</a:t>
            </a:r>
          </a:p>
        </p:txBody>
      </p:sp>
      <p:sp>
        <p:nvSpPr>
          <p:cNvPr id="54" name="テキスト ボックス 53">
            <a:extLst>
              <a:ext uri="{FF2B5EF4-FFF2-40B4-BE49-F238E27FC236}">
                <a16:creationId xmlns:a16="http://schemas.microsoft.com/office/drawing/2014/main" id="{56B98764-1262-A8D8-D668-DA899224642D}"/>
              </a:ext>
            </a:extLst>
          </p:cNvPr>
          <p:cNvSpPr txBox="1"/>
          <p:nvPr/>
        </p:nvSpPr>
        <p:spPr>
          <a:xfrm>
            <a:off x="1604650" y="3040203"/>
            <a:ext cx="1346522" cy="379719"/>
          </a:xfrm>
          <a:prstGeom prst="rect">
            <a:avLst/>
          </a:prstGeom>
          <a:noFill/>
          <a:ln w="38100">
            <a:noFill/>
          </a:ln>
        </p:spPr>
        <p:txBody>
          <a:bodyPr vert="horz" wrap="none" lIns="0" tIns="0" rIns="0" bIns="0" rtlCol="0">
            <a:spAutoFit/>
          </a:bodyPr>
          <a:lstStyle/>
          <a:p>
            <a:pPr algn="ctr">
              <a:lnSpc>
                <a:spcPct val="120000"/>
              </a:lnSpc>
              <a:defRPr/>
            </a:pPr>
            <a:r>
              <a:rPr lang="ja-JP" altLang="en-US" sz="1050" dirty="0">
                <a:solidFill>
                  <a:srgbClr val="545454"/>
                </a:solidFill>
                <a:latin typeface="メイリオ"/>
              </a:rPr>
              <a:t>スポーツナビトップ</a:t>
            </a:r>
          </a:p>
          <a:p>
            <a:pPr algn="ctr">
              <a:lnSpc>
                <a:spcPct val="120000"/>
              </a:lnSpc>
              <a:defRPr/>
            </a:pPr>
            <a:r>
              <a:rPr lang="en-US" altLang="ja-JP" sz="1050" dirty="0">
                <a:solidFill>
                  <a:srgbClr val="545454"/>
                </a:solidFill>
                <a:latin typeface="メイリオ"/>
              </a:rPr>
              <a:t>※</a:t>
            </a:r>
            <a:r>
              <a:rPr lang="ja-JP" altLang="en-US" sz="1050" dirty="0">
                <a:solidFill>
                  <a:srgbClr val="545454"/>
                </a:solidFill>
                <a:latin typeface="メイリオ"/>
              </a:rPr>
              <a:t>保証ではありません</a:t>
            </a:r>
          </a:p>
        </p:txBody>
      </p:sp>
      <p:sp>
        <p:nvSpPr>
          <p:cNvPr id="55" name="角丸四角形 19">
            <a:extLst>
              <a:ext uri="{FF2B5EF4-FFF2-40B4-BE49-F238E27FC236}">
                <a16:creationId xmlns:a16="http://schemas.microsoft.com/office/drawing/2014/main" id="{17AC4C51-C29B-7408-85B1-26F9C6A72758}"/>
              </a:ext>
            </a:extLst>
          </p:cNvPr>
          <p:cNvSpPr/>
          <p:nvPr/>
        </p:nvSpPr>
        <p:spPr>
          <a:xfrm>
            <a:off x="1459057" y="2521757"/>
            <a:ext cx="3831400" cy="324214"/>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a:ln>
                  <a:noFill/>
                </a:ln>
                <a:solidFill>
                  <a:srgbClr val="FFFFFF"/>
                </a:solidFill>
                <a:effectLst/>
                <a:uLnTx/>
                <a:uFillTx/>
                <a:latin typeface="Meiryo" panose="020B0604030504040204" pitchFamily="34" charset="-128"/>
              </a:rPr>
              <a:t>編集誘導枠</a:t>
            </a:r>
            <a:endParaRPr kumimoji="0" lang="en-US" altLang="ja-JP" sz="1200" b="1" i="0" u="none" strike="noStrike" kern="0" cap="none" spc="0" normalizeH="0" baseline="0" noProof="0" dirty="0">
              <a:ln>
                <a:noFill/>
              </a:ln>
              <a:solidFill>
                <a:srgbClr val="FFFFFF"/>
              </a:solidFill>
              <a:effectLst/>
              <a:uLnTx/>
              <a:uFillTx/>
              <a:latin typeface="Meiryo" panose="020B0604030504040204" pitchFamily="34" charset="-128"/>
            </a:endParaRPr>
          </a:p>
        </p:txBody>
      </p:sp>
      <p:sp>
        <p:nvSpPr>
          <p:cNvPr id="81" name="角丸四角形 48">
            <a:extLst>
              <a:ext uri="{FF2B5EF4-FFF2-40B4-BE49-F238E27FC236}">
                <a16:creationId xmlns:a16="http://schemas.microsoft.com/office/drawing/2014/main" id="{25402624-30AF-8DF8-C49C-7B28CC84D73C}"/>
              </a:ext>
            </a:extLst>
          </p:cNvPr>
          <p:cNvSpPr/>
          <p:nvPr/>
        </p:nvSpPr>
        <p:spPr>
          <a:xfrm>
            <a:off x="9582082" y="3528940"/>
            <a:ext cx="1301333" cy="2606634"/>
          </a:xfrm>
          <a:prstGeom prst="roundRect">
            <a:avLst>
              <a:gd name="adj" fmla="val 7298"/>
            </a:avLst>
          </a:prstGeom>
          <a:solidFill>
            <a:srgbClr val="FCEDED"/>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t>広告主様</a:t>
            </a:r>
            <a:br>
              <a:rPr kumimoji="0" lang="en-US" altLang="ja-JP"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br>
            <a:r>
              <a:rPr kumimoji="0" lang="ja-JP" altLang="en-US"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t>ページ</a:t>
            </a:r>
          </a:p>
        </p:txBody>
      </p:sp>
      <p:pic>
        <p:nvPicPr>
          <p:cNvPr id="82" name="図 81">
            <a:extLst>
              <a:ext uri="{FF2B5EF4-FFF2-40B4-BE49-F238E27FC236}">
                <a16:creationId xmlns:a16="http://schemas.microsoft.com/office/drawing/2014/main" id="{EAC9BCC9-B253-5636-84A7-F90165CE35CD}"/>
              </a:ext>
            </a:extLst>
          </p:cNvPr>
          <p:cNvPicPr>
            <a:picLocks/>
          </p:cNvPicPr>
          <p:nvPr/>
        </p:nvPicPr>
        <p:blipFill rotWithShape="1">
          <a:blip r:embed="rId4" cstate="print">
            <a:extLst>
              <a:ext uri="{28A0092B-C50C-407E-A947-70E740481C1C}">
                <a14:useLocalDpi xmlns:a14="http://schemas.microsoft.com/office/drawing/2010/main" val="0"/>
              </a:ext>
            </a:extLst>
          </a:blip>
          <a:srcRect t="90" b="-1031"/>
          <a:stretch/>
        </p:blipFill>
        <p:spPr>
          <a:xfrm>
            <a:off x="9517403" y="3469360"/>
            <a:ext cx="1430691" cy="2773891"/>
          </a:xfrm>
          <a:prstGeom prst="rect">
            <a:avLst/>
          </a:prstGeom>
        </p:spPr>
      </p:pic>
      <p:sp>
        <p:nvSpPr>
          <p:cNvPr id="83" name="object 4">
            <a:extLst>
              <a:ext uri="{FF2B5EF4-FFF2-40B4-BE49-F238E27FC236}">
                <a16:creationId xmlns:a16="http://schemas.microsoft.com/office/drawing/2014/main" id="{175FB54F-7554-5950-00F3-BFD67F52F7BE}"/>
              </a:ext>
            </a:extLst>
          </p:cNvPr>
          <p:cNvSpPr txBox="1"/>
          <p:nvPr/>
        </p:nvSpPr>
        <p:spPr>
          <a:xfrm>
            <a:off x="479425" y="1096255"/>
            <a:ext cx="10980738" cy="621709"/>
          </a:xfrm>
          <a:prstGeom prst="rect">
            <a:avLst/>
          </a:prstGeom>
          <a:noFill/>
        </p:spPr>
        <p:txBody>
          <a:bodyPr vert="horz" wrap="square" lIns="0" tIns="0" rIns="0" bIns="0" rtlCol="0">
            <a:spAutoFit/>
          </a:bodyPr>
          <a:lstStyle/>
          <a:p>
            <a:pPr>
              <a:lnSpc>
                <a:spcPct val="130000"/>
              </a:lnSpc>
            </a:pPr>
            <a:r>
              <a:rPr lang="ja-JP" altLang="en-US" sz="1600" dirty="0">
                <a:solidFill>
                  <a:srgbClr val="0D0D0D"/>
                </a:solidFill>
                <a:latin typeface="メイリオ" panose="020B0604030504040204" pitchFamily="50" charset="-128"/>
                <a:ea typeface="メイリオ" panose="020B0604030504040204" pitchFamily="50" charset="-128"/>
              </a:rPr>
              <a:t>スポーツの特定競技に関する記事を中心にした</a:t>
            </a:r>
            <a:r>
              <a:rPr lang="ja-JP" altLang="en-US" sz="1600" b="1" dirty="0">
                <a:solidFill>
                  <a:srgbClr val="0D0D0D"/>
                </a:solidFill>
                <a:latin typeface="メイリオ" panose="020B0604030504040204" pitchFamily="50" charset="-128"/>
                <a:ea typeface="メイリオ" panose="020B0604030504040204" pitchFamily="50" charset="-128"/>
              </a:rPr>
              <a:t>中立型タイプから商品訴求を中心とした</a:t>
            </a:r>
            <a:r>
              <a:rPr lang="en-US" altLang="ja-JP" sz="1600" b="1" dirty="0">
                <a:solidFill>
                  <a:srgbClr val="0D0D0D"/>
                </a:solidFill>
                <a:latin typeface="メイリオ" panose="020B0604030504040204" pitchFamily="50" charset="-128"/>
                <a:ea typeface="メイリオ" panose="020B0604030504040204" pitchFamily="50" charset="-128"/>
              </a:rPr>
              <a:t>PR</a:t>
            </a:r>
            <a:r>
              <a:rPr lang="ja-JP" altLang="en-US" sz="1600" b="1" dirty="0">
                <a:solidFill>
                  <a:srgbClr val="0D0D0D"/>
                </a:solidFill>
                <a:latin typeface="メイリオ" panose="020B0604030504040204" pitchFamily="50" charset="-128"/>
                <a:ea typeface="メイリオ" panose="020B0604030504040204" pitchFamily="50" charset="-128"/>
              </a:rPr>
              <a:t>企画型</a:t>
            </a:r>
            <a:r>
              <a:rPr lang="ja-JP" altLang="en-US" sz="1600" dirty="0">
                <a:solidFill>
                  <a:srgbClr val="0D0D0D"/>
                </a:solidFill>
                <a:latin typeface="メイリオ" panose="020B0604030504040204" pitchFamily="50" charset="-128"/>
                <a:ea typeface="メイリオ" panose="020B0604030504040204" pitchFamily="50" charset="-128"/>
              </a:rPr>
              <a:t>にいたるまで</a:t>
            </a:r>
          </a:p>
          <a:p>
            <a:pPr>
              <a:lnSpc>
                <a:spcPct val="130000"/>
              </a:lnSpc>
            </a:pPr>
            <a:r>
              <a:rPr lang="ja-JP" altLang="en-US" sz="1600" b="1" dirty="0">
                <a:solidFill>
                  <a:srgbClr val="0D0D0D"/>
                </a:solidFill>
                <a:latin typeface="メイリオ" panose="020B0604030504040204" pitchFamily="50" charset="-128"/>
                <a:ea typeface="メイリオ" panose="020B0604030504040204" pitchFamily="50" charset="-128"/>
              </a:rPr>
              <a:t>ご要望に応じたタイアップ企画</a:t>
            </a:r>
            <a:r>
              <a:rPr lang="ja-JP" altLang="en-US" sz="1600" dirty="0">
                <a:solidFill>
                  <a:srgbClr val="0D0D0D"/>
                </a:solidFill>
                <a:latin typeface="メイリオ" panose="020B0604030504040204" pitchFamily="50" charset="-128"/>
                <a:ea typeface="メイリオ" panose="020B0604030504040204" pitchFamily="50" charset="-128"/>
              </a:rPr>
              <a:t>をご提供いたします。</a:t>
            </a:r>
          </a:p>
        </p:txBody>
      </p:sp>
      <p:grpSp>
        <p:nvGrpSpPr>
          <p:cNvPr id="87" name="グループ化 86">
            <a:extLst>
              <a:ext uri="{FF2B5EF4-FFF2-40B4-BE49-F238E27FC236}">
                <a16:creationId xmlns:a16="http://schemas.microsoft.com/office/drawing/2014/main" id="{374783A6-A40C-FD5D-91F9-A665C34DB0EE}"/>
              </a:ext>
            </a:extLst>
          </p:cNvPr>
          <p:cNvGrpSpPr>
            <a:grpSpLocks noChangeAspect="1"/>
          </p:cNvGrpSpPr>
          <p:nvPr/>
        </p:nvGrpSpPr>
        <p:grpSpPr>
          <a:xfrm>
            <a:off x="5763983" y="4756992"/>
            <a:ext cx="272794" cy="150529"/>
            <a:chOff x="5270129" y="3256673"/>
            <a:chExt cx="396700" cy="218901"/>
          </a:xfrm>
        </p:grpSpPr>
        <p:sp>
          <p:nvSpPr>
            <p:cNvPr id="88" name="直角三角形 87">
              <a:extLst>
                <a:ext uri="{FF2B5EF4-FFF2-40B4-BE49-F238E27FC236}">
                  <a16:creationId xmlns:a16="http://schemas.microsoft.com/office/drawing/2014/main" id="{D6E99EEC-8078-A5E2-6C21-A800263A1648}"/>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sp>
          <p:nvSpPr>
            <p:cNvPr id="89" name="直角三角形 88">
              <a:extLst>
                <a:ext uri="{FF2B5EF4-FFF2-40B4-BE49-F238E27FC236}">
                  <a16:creationId xmlns:a16="http://schemas.microsoft.com/office/drawing/2014/main" id="{C9CB4943-22C8-9861-D25C-900A32E1615C}"/>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grpSp>
      <p:grpSp>
        <p:nvGrpSpPr>
          <p:cNvPr id="90" name="グループ化 89">
            <a:extLst>
              <a:ext uri="{FF2B5EF4-FFF2-40B4-BE49-F238E27FC236}">
                <a16:creationId xmlns:a16="http://schemas.microsoft.com/office/drawing/2014/main" id="{4F0E0FDA-F7E2-8ED9-2FAB-2AF08B55DB0A}"/>
              </a:ext>
            </a:extLst>
          </p:cNvPr>
          <p:cNvGrpSpPr>
            <a:grpSpLocks noChangeAspect="1"/>
          </p:cNvGrpSpPr>
          <p:nvPr/>
        </p:nvGrpSpPr>
        <p:grpSpPr>
          <a:xfrm>
            <a:off x="8536614" y="4756992"/>
            <a:ext cx="272794" cy="150529"/>
            <a:chOff x="5270129" y="3256673"/>
            <a:chExt cx="396700" cy="218901"/>
          </a:xfrm>
        </p:grpSpPr>
        <p:sp>
          <p:nvSpPr>
            <p:cNvPr id="91" name="直角三角形 90">
              <a:extLst>
                <a:ext uri="{FF2B5EF4-FFF2-40B4-BE49-F238E27FC236}">
                  <a16:creationId xmlns:a16="http://schemas.microsoft.com/office/drawing/2014/main" id="{2E39B39B-8EA3-E1EC-3FB9-0F2BEC1A68E1}"/>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sp>
          <p:nvSpPr>
            <p:cNvPr id="92" name="直角三角形 91">
              <a:extLst>
                <a:ext uri="{FF2B5EF4-FFF2-40B4-BE49-F238E27FC236}">
                  <a16:creationId xmlns:a16="http://schemas.microsoft.com/office/drawing/2014/main" id="{65074B01-4CF4-8FC8-3398-FF02733ED18D}"/>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grpSp>
      <p:cxnSp>
        <p:nvCxnSpPr>
          <p:cNvPr id="93" name="直線矢印コネクタ 92">
            <a:extLst>
              <a:ext uri="{FF2B5EF4-FFF2-40B4-BE49-F238E27FC236}">
                <a16:creationId xmlns:a16="http://schemas.microsoft.com/office/drawing/2014/main" id="{A290AC06-90BD-3565-A629-20DA52E6C8DD}"/>
              </a:ext>
            </a:extLst>
          </p:cNvPr>
          <p:cNvCxnSpPr>
            <a:cxnSpLocks/>
          </p:cNvCxnSpPr>
          <p:nvPr/>
        </p:nvCxnSpPr>
        <p:spPr>
          <a:xfrm>
            <a:off x="8048170" y="4659732"/>
            <a:ext cx="1469233" cy="0"/>
          </a:xfrm>
          <a:prstGeom prst="straightConnector1">
            <a:avLst/>
          </a:prstGeom>
          <a:noFill/>
          <a:ln w="25400" cap="rnd" cmpd="sng" algn="ctr">
            <a:solidFill>
              <a:srgbClr val="C9002C"/>
            </a:solidFill>
            <a:prstDash val="sysDot"/>
            <a:tailEnd type="triangle" w="lg" len="med"/>
          </a:ln>
          <a:effectLst/>
        </p:spPr>
      </p:cxnSp>
      <p:sp>
        <p:nvSpPr>
          <p:cNvPr id="3" name="ホームベース 12">
            <a:extLst>
              <a:ext uri="{FF2B5EF4-FFF2-40B4-BE49-F238E27FC236}">
                <a16:creationId xmlns:a16="http://schemas.microsoft.com/office/drawing/2014/main" id="{8A165580-62A1-661C-0FBE-79C4A1448616}"/>
              </a:ext>
            </a:extLst>
          </p:cNvPr>
          <p:cNvSpPr/>
          <p:nvPr/>
        </p:nvSpPr>
        <p:spPr>
          <a:xfrm>
            <a:off x="8810431" y="1809390"/>
            <a:ext cx="2902143" cy="475343"/>
          </a:xfrm>
          <a:prstGeom prst="homePlate">
            <a:avLst/>
          </a:prstGeom>
          <a:solidFill>
            <a:srgbClr val="00003E">
              <a:alpha val="69804"/>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LP</a:t>
            </a:r>
            <a:endParaRPr kumimoji="0" lang="ja-JP" altLang="en-US"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5" name="ホームベース 14">
            <a:extLst>
              <a:ext uri="{FF2B5EF4-FFF2-40B4-BE49-F238E27FC236}">
                <a16:creationId xmlns:a16="http://schemas.microsoft.com/office/drawing/2014/main" id="{03E7AF11-8708-0D76-2B5D-0259FA52FA01}"/>
              </a:ext>
            </a:extLst>
          </p:cNvPr>
          <p:cNvSpPr/>
          <p:nvPr/>
        </p:nvSpPr>
        <p:spPr>
          <a:xfrm>
            <a:off x="464235" y="1798947"/>
            <a:ext cx="5809529" cy="475343"/>
          </a:xfrm>
          <a:prstGeom prst="homePlate">
            <a:avLst/>
          </a:prstGeom>
          <a:solidFill>
            <a:srgbClr val="00003E">
              <a:alpha val="20000"/>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rPr>
              <a:t>各種誘導</a:t>
            </a:r>
          </a:p>
        </p:txBody>
      </p:sp>
      <p:sp>
        <p:nvSpPr>
          <p:cNvPr id="6" name="ホームベース 13">
            <a:extLst>
              <a:ext uri="{FF2B5EF4-FFF2-40B4-BE49-F238E27FC236}">
                <a16:creationId xmlns:a16="http://schemas.microsoft.com/office/drawing/2014/main" id="{5E3B942B-191E-D40D-AA55-CF5BD796445A}"/>
              </a:ext>
            </a:extLst>
          </p:cNvPr>
          <p:cNvSpPr/>
          <p:nvPr/>
        </p:nvSpPr>
        <p:spPr>
          <a:xfrm>
            <a:off x="5938619" y="1809390"/>
            <a:ext cx="3163040" cy="475343"/>
          </a:xfrm>
          <a:prstGeom prst="homePlate">
            <a:avLst/>
          </a:prstGeom>
          <a:solidFill>
            <a:srgbClr val="00003E">
              <a:alpha val="50196"/>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タイアップ</a:t>
            </a:r>
          </a:p>
        </p:txBody>
      </p:sp>
      <p:grpSp>
        <p:nvGrpSpPr>
          <p:cNvPr id="7" name="グループ化 6">
            <a:extLst>
              <a:ext uri="{FF2B5EF4-FFF2-40B4-BE49-F238E27FC236}">
                <a16:creationId xmlns:a16="http://schemas.microsoft.com/office/drawing/2014/main" id="{20F6F3AF-9A6B-7D76-BD43-9186F4552B4B}"/>
              </a:ext>
            </a:extLst>
          </p:cNvPr>
          <p:cNvGrpSpPr/>
          <p:nvPr/>
        </p:nvGrpSpPr>
        <p:grpSpPr>
          <a:xfrm>
            <a:off x="1585159" y="3469360"/>
            <a:ext cx="1430691" cy="2773891"/>
            <a:chOff x="3321431" y="3469360"/>
            <a:chExt cx="1430691" cy="2773891"/>
          </a:xfrm>
        </p:grpSpPr>
        <p:sp>
          <p:nvSpPr>
            <p:cNvPr id="8" name="角丸四角形 45">
              <a:extLst>
                <a:ext uri="{FF2B5EF4-FFF2-40B4-BE49-F238E27FC236}">
                  <a16:creationId xmlns:a16="http://schemas.microsoft.com/office/drawing/2014/main" id="{E5EA9716-CD69-2818-CD4F-E48F6F856484}"/>
                </a:ext>
              </a:extLst>
            </p:cNvPr>
            <p:cNvSpPr/>
            <p:nvPr/>
          </p:nvSpPr>
          <p:spPr>
            <a:xfrm>
              <a:off x="3386110" y="3528940"/>
              <a:ext cx="1301333" cy="2606634"/>
            </a:xfrm>
            <a:prstGeom prst="roundRect">
              <a:avLst>
                <a:gd name="adj" fmla="val 7298"/>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9" name="図 8">
              <a:extLst>
                <a:ext uri="{FF2B5EF4-FFF2-40B4-BE49-F238E27FC236}">
                  <a16:creationId xmlns:a16="http://schemas.microsoft.com/office/drawing/2014/main" id="{981E9A9F-03EB-8CBE-9C71-8724F3EE5556}"/>
                </a:ext>
              </a:extLst>
            </p:cNvPr>
            <p:cNvPicPr>
              <a:picLocks/>
            </p:cNvPicPr>
            <p:nvPr/>
          </p:nvPicPr>
          <p:blipFill rotWithShape="1">
            <a:blip r:embed="rId4" cstate="print">
              <a:extLst>
                <a:ext uri="{28A0092B-C50C-407E-A947-70E740481C1C}">
                  <a14:useLocalDpi xmlns:a14="http://schemas.microsoft.com/office/drawing/2010/main" val="0"/>
                </a:ext>
              </a:extLst>
            </a:blip>
            <a:srcRect t="90" b="-1031"/>
            <a:stretch/>
          </p:blipFill>
          <p:spPr>
            <a:xfrm>
              <a:off x="3321431" y="3469360"/>
              <a:ext cx="1430691" cy="2773891"/>
            </a:xfrm>
            <a:prstGeom prst="rect">
              <a:avLst/>
            </a:prstGeom>
          </p:spPr>
        </p:pic>
      </p:grpSp>
      <p:grpSp>
        <p:nvGrpSpPr>
          <p:cNvPr id="11" name="グループ化 10">
            <a:extLst>
              <a:ext uri="{FF2B5EF4-FFF2-40B4-BE49-F238E27FC236}">
                <a16:creationId xmlns:a16="http://schemas.microsoft.com/office/drawing/2014/main" id="{A600558D-94F1-C79B-FA39-745B13BF445B}"/>
              </a:ext>
            </a:extLst>
          </p:cNvPr>
          <p:cNvGrpSpPr/>
          <p:nvPr/>
        </p:nvGrpSpPr>
        <p:grpSpPr>
          <a:xfrm>
            <a:off x="3729009" y="3469360"/>
            <a:ext cx="1430691" cy="2773891"/>
            <a:chOff x="3321431" y="3469360"/>
            <a:chExt cx="1430691" cy="2773891"/>
          </a:xfrm>
        </p:grpSpPr>
        <p:sp>
          <p:nvSpPr>
            <p:cNvPr id="12" name="角丸四角形 45">
              <a:extLst>
                <a:ext uri="{FF2B5EF4-FFF2-40B4-BE49-F238E27FC236}">
                  <a16:creationId xmlns:a16="http://schemas.microsoft.com/office/drawing/2014/main" id="{1663EB33-2744-535A-71C1-BE64F80ECB15}"/>
                </a:ext>
              </a:extLst>
            </p:cNvPr>
            <p:cNvSpPr/>
            <p:nvPr/>
          </p:nvSpPr>
          <p:spPr>
            <a:xfrm>
              <a:off x="3386110" y="3528940"/>
              <a:ext cx="1301333" cy="2606634"/>
            </a:xfrm>
            <a:prstGeom prst="roundRect">
              <a:avLst>
                <a:gd name="adj" fmla="val 7298"/>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3" name="図 12">
              <a:extLst>
                <a:ext uri="{FF2B5EF4-FFF2-40B4-BE49-F238E27FC236}">
                  <a16:creationId xmlns:a16="http://schemas.microsoft.com/office/drawing/2014/main" id="{164503DE-05FB-290A-C737-69E8F2102DCB}"/>
                </a:ext>
              </a:extLst>
            </p:cNvPr>
            <p:cNvPicPr>
              <a:picLocks/>
            </p:cNvPicPr>
            <p:nvPr/>
          </p:nvPicPr>
          <p:blipFill rotWithShape="1">
            <a:blip r:embed="rId4" cstate="print">
              <a:extLst>
                <a:ext uri="{28A0092B-C50C-407E-A947-70E740481C1C}">
                  <a14:useLocalDpi xmlns:a14="http://schemas.microsoft.com/office/drawing/2010/main" val="0"/>
                </a:ext>
              </a:extLst>
            </a:blip>
            <a:srcRect t="90" b="-1031"/>
            <a:stretch/>
          </p:blipFill>
          <p:spPr>
            <a:xfrm>
              <a:off x="3321431" y="3469360"/>
              <a:ext cx="1430691" cy="2773891"/>
            </a:xfrm>
            <a:prstGeom prst="rect">
              <a:avLst/>
            </a:prstGeom>
          </p:spPr>
        </p:pic>
      </p:grpSp>
      <p:pic>
        <p:nvPicPr>
          <p:cNvPr id="14" name="図 13">
            <a:extLst>
              <a:ext uri="{FF2B5EF4-FFF2-40B4-BE49-F238E27FC236}">
                <a16:creationId xmlns:a16="http://schemas.microsoft.com/office/drawing/2014/main" id="{88C4B5FF-85A8-60A7-9DDB-59772EFA382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57796" y="3723172"/>
            <a:ext cx="1257537" cy="2276184"/>
          </a:xfrm>
          <a:prstGeom prst="rect">
            <a:avLst/>
          </a:prstGeom>
        </p:spPr>
      </p:pic>
      <p:pic>
        <p:nvPicPr>
          <p:cNvPr id="15" name="図 14">
            <a:extLst>
              <a:ext uri="{FF2B5EF4-FFF2-40B4-BE49-F238E27FC236}">
                <a16:creationId xmlns:a16="http://schemas.microsoft.com/office/drawing/2014/main" id="{798F7353-3D8D-D0FF-17DF-9000C884ACB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46911" y="3782643"/>
            <a:ext cx="1212018" cy="2142369"/>
          </a:xfrm>
          <a:prstGeom prst="rect">
            <a:avLst/>
          </a:prstGeom>
        </p:spPr>
      </p:pic>
      <p:sp>
        <p:nvSpPr>
          <p:cNvPr id="16" name="テキスト ボックス 15">
            <a:extLst>
              <a:ext uri="{FF2B5EF4-FFF2-40B4-BE49-F238E27FC236}">
                <a16:creationId xmlns:a16="http://schemas.microsoft.com/office/drawing/2014/main" id="{68F8E42C-C58B-2B69-354C-844841A72733}"/>
              </a:ext>
            </a:extLst>
          </p:cNvPr>
          <p:cNvSpPr txBox="1"/>
          <p:nvPr/>
        </p:nvSpPr>
        <p:spPr>
          <a:xfrm>
            <a:off x="3410775" y="3022369"/>
            <a:ext cx="2019784" cy="379719"/>
          </a:xfrm>
          <a:prstGeom prst="rect">
            <a:avLst/>
          </a:prstGeom>
          <a:noFill/>
          <a:ln w="38100">
            <a:noFill/>
          </a:ln>
        </p:spPr>
        <p:txBody>
          <a:bodyPr vert="horz" wrap="none" lIns="0" tIns="0" rIns="0" bIns="0" rtlCol="0">
            <a:spAutoFit/>
          </a:bodyPr>
          <a:lstStyle/>
          <a:p>
            <a:pPr algn="ctr">
              <a:lnSpc>
                <a:spcPct val="120000"/>
              </a:lnSpc>
              <a:defRPr/>
            </a:pPr>
            <a:r>
              <a:rPr lang="ja-JP" altLang="en-US" sz="1050" dirty="0">
                <a:solidFill>
                  <a:srgbClr val="545454"/>
                </a:solidFill>
                <a:latin typeface="メイリオ"/>
              </a:rPr>
              <a:t>スポーツナビ関連種目カテゴリ内</a:t>
            </a:r>
          </a:p>
          <a:p>
            <a:pPr algn="ctr">
              <a:lnSpc>
                <a:spcPct val="120000"/>
              </a:lnSpc>
              <a:defRPr/>
            </a:pPr>
            <a:r>
              <a:rPr lang="en-US" altLang="ja-JP" sz="1050" dirty="0">
                <a:solidFill>
                  <a:srgbClr val="545454"/>
                </a:solidFill>
                <a:latin typeface="メイリオ"/>
              </a:rPr>
              <a:t>※</a:t>
            </a:r>
            <a:r>
              <a:rPr lang="ja-JP" altLang="en-US" sz="1050" dirty="0">
                <a:solidFill>
                  <a:srgbClr val="545454"/>
                </a:solidFill>
                <a:latin typeface="メイリオ"/>
              </a:rPr>
              <a:t>保証ではありません</a:t>
            </a:r>
          </a:p>
        </p:txBody>
      </p:sp>
      <p:grpSp>
        <p:nvGrpSpPr>
          <p:cNvPr id="35" name="グループ化 34">
            <a:extLst>
              <a:ext uri="{FF2B5EF4-FFF2-40B4-BE49-F238E27FC236}">
                <a16:creationId xmlns:a16="http://schemas.microsoft.com/office/drawing/2014/main" id="{26062053-3BB3-E95C-54F0-7466972FC72A}"/>
              </a:ext>
            </a:extLst>
          </p:cNvPr>
          <p:cNvGrpSpPr/>
          <p:nvPr/>
        </p:nvGrpSpPr>
        <p:grpSpPr>
          <a:xfrm>
            <a:off x="6757672" y="3469360"/>
            <a:ext cx="1430691" cy="2773891"/>
            <a:chOff x="4833239" y="3469360"/>
            <a:chExt cx="1430691" cy="2773891"/>
          </a:xfrm>
        </p:grpSpPr>
        <p:sp>
          <p:nvSpPr>
            <p:cNvPr id="36" name="角丸四角形 42">
              <a:extLst>
                <a:ext uri="{FF2B5EF4-FFF2-40B4-BE49-F238E27FC236}">
                  <a16:creationId xmlns:a16="http://schemas.microsoft.com/office/drawing/2014/main" id="{8A779369-A3E4-4972-17CA-B66C636204B0}"/>
                </a:ext>
              </a:extLst>
            </p:cNvPr>
            <p:cNvSpPr/>
            <p:nvPr/>
          </p:nvSpPr>
          <p:spPr>
            <a:xfrm>
              <a:off x="4897918" y="3528940"/>
              <a:ext cx="1301333" cy="2606634"/>
            </a:xfrm>
            <a:prstGeom prst="roundRect">
              <a:avLst>
                <a:gd name="adj" fmla="val 7298"/>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37" name="図 36">
              <a:extLst>
                <a:ext uri="{FF2B5EF4-FFF2-40B4-BE49-F238E27FC236}">
                  <a16:creationId xmlns:a16="http://schemas.microsoft.com/office/drawing/2014/main" id="{6258A25F-A43A-5AB9-05FD-70467AD0F999}"/>
                </a:ext>
              </a:extLst>
            </p:cNvPr>
            <p:cNvPicPr>
              <a:picLocks/>
            </p:cNvPicPr>
            <p:nvPr/>
          </p:nvPicPr>
          <p:blipFill rotWithShape="1">
            <a:blip r:embed="rId4" cstate="print">
              <a:extLst>
                <a:ext uri="{28A0092B-C50C-407E-A947-70E740481C1C}">
                  <a14:useLocalDpi xmlns:a14="http://schemas.microsoft.com/office/drawing/2010/main" val="0"/>
                </a:ext>
              </a:extLst>
            </a:blip>
            <a:srcRect t="90" b="-1031"/>
            <a:stretch/>
          </p:blipFill>
          <p:spPr>
            <a:xfrm>
              <a:off x="4833239" y="3469360"/>
              <a:ext cx="1430691" cy="2773891"/>
            </a:xfrm>
            <a:prstGeom prst="rect">
              <a:avLst/>
            </a:prstGeom>
          </p:spPr>
        </p:pic>
      </p:grpSp>
      <p:pic>
        <p:nvPicPr>
          <p:cNvPr id="38" name="図 37">
            <a:extLst>
              <a:ext uri="{FF2B5EF4-FFF2-40B4-BE49-F238E27FC236}">
                <a16:creationId xmlns:a16="http://schemas.microsoft.com/office/drawing/2014/main" id="{FF3431A8-5D0D-52B7-1D90-322AF550CAB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73079" y="3650513"/>
            <a:ext cx="1220335" cy="2421502"/>
          </a:xfrm>
          <a:prstGeom prst="rect">
            <a:avLst/>
          </a:prstGeom>
        </p:spPr>
      </p:pic>
      <p:sp>
        <p:nvSpPr>
          <p:cNvPr id="40" name="テキスト ボックス 39">
            <a:extLst>
              <a:ext uri="{FF2B5EF4-FFF2-40B4-BE49-F238E27FC236}">
                <a16:creationId xmlns:a16="http://schemas.microsoft.com/office/drawing/2014/main" id="{E594BD48-A90D-41DC-A7A6-804395389D50}"/>
              </a:ext>
            </a:extLst>
          </p:cNvPr>
          <p:cNvSpPr txBox="1"/>
          <p:nvPr/>
        </p:nvSpPr>
        <p:spPr>
          <a:xfrm>
            <a:off x="6728679" y="6364052"/>
            <a:ext cx="1506823" cy="1384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メイリオ"/>
                <a:ea typeface="メイリオ"/>
                <a:cs typeface="+mn-cs"/>
              </a:rPr>
              <a:t>※</a:t>
            </a:r>
            <a:r>
              <a:rPr kumimoji="1" lang="ja-JP" altLang="en-US" sz="900" b="0" i="0" u="none" strike="noStrike" kern="1200" cap="none" spc="0" normalizeH="0" baseline="0" noProof="0" dirty="0">
                <a:ln>
                  <a:noFill/>
                </a:ln>
                <a:solidFill>
                  <a:srgbClr val="0D0D0D"/>
                </a:solidFill>
                <a:effectLst/>
                <a:uLnTx/>
                <a:uFillTx/>
                <a:latin typeface="メイリオ"/>
                <a:ea typeface="メイリオ"/>
                <a:cs typeface="+mn-cs"/>
              </a:rPr>
              <a:t>バナーサイズ</a:t>
            </a:r>
            <a:r>
              <a:rPr lang="en-US" altLang="ja-JP" sz="900" dirty="0">
                <a:solidFill>
                  <a:srgbClr val="0D0D0D"/>
                </a:solidFill>
                <a:latin typeface="メイリオ"/>
                <a:ea typeface="メイリオ"/>
              </a:rPr>
              <a:t> </a:t>
            </a:r>
            <a:r>
              <a:rPr kumimoji="1" lang="en-US" altLang="ja-JP" sz="900" b="0" i="0" u="none" strike="noStrike" kern="1200" cap="none" spc="0" normalizeH="0" baseline="0" noProof="0" dirty="0">
                <a:ln>
                  <a:noFill/>
                </a:ln>
                <a:solidFill>
                  <a:srgbClr val="0D0D0D"/>
                </a:solidFill>
                <a:effectLst/>
                <a:uLnTx/>
                <a:uFillTx/>
                <a:latin typeface="メイリオ"/>
                <a:ea typeface="メイリオ"/>
                <a:cs typeface="+mn-cs"/>
              </a:rPr>
              <a:t>640×360px</a:t>
            </a:r>
            <a:endParaRPr kumimoji="1" lang="ja-JP" altLang="en-US" sz="900" b="0" i="0" u="none" strike="noStrike" kern="1200" cap="none" spc="0" normalizeH="0" baseline="0" noProof="0" dirty="0">
              <a:ln>
                <a:noFill/>
              </a:ln>
              <a:solidFill>
                <a:srgbClr val="0D0D0D"/>
              </a:solidFill>
              <a:effectLst/>
              <a:uLnTx/>
              <a:uFillTx/>
              <a:latin typeface="メイリオ"/>
              <a:ea typeface="メイリオ"/>
              <a:cs typeface="+mn-cs"/>
            </a:endParaRPr>
          </a:p>
        </p:txBody>
      </p:sp>
      <p:sp>
        <p:nvSpPr>
          <p:cNvPr id="80" name="正方形/長方形 79">
            <a:extLst>
              <a:ext uri="{FF2B5EF4-FFF2-40B4-BE49-F238E27FC236}">
                <a16:creationId xmlns:a16="http://schemas.microsoft.com/office/drawing/2014/main" id="{914E297C-39B9-8E8E-F1B6-35554A01C68E}"/>
              </a:ext>
            </a:extLst>
          </p:cNvPr>
          <p:cNvSpPr/>
          <p:nvPr/>
        </p:nvSpPr>
        <p:spPr>
          <a:xfrm>
            <a:off x="6902108" y="4342289"/>
            <a:ext cx="1146062" cy="679653"/>
          </a:xfrm>
          <a:prstGeom prst="rect">
            <a:avLst/>
          </a:prstGeom>
          <a:solidFill>
            <a:srgbClr val="FCEDED">
              <a:lumMod val="90000"/>
            </a:srgbClr>
          </a:solidFill>
          <a:ln w="25400"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panose="020B0604030504040204" pitchFamily="50" charset="-128"/>
              <a:cs typeface="+mn-cs"/>
            </a:endParaRPr>
          </a:p>
        </p:txBody>
      </p:sp>
    </p:spTree>
    <p:extLst>
      <p:ext uri="{BB962C8B-B14F-4D97-AF65-F5344CB8AC3E}">
        <p14:creationId xmlns:p14="http://schemas.microsoft.com/office/powerpoint/2010/main" val="33787969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latin typeface="+mn-ea"/>
                <a:cs typeface="メイリオ" panose="020B0604030504040204" pitchFamily="50" charset="-128"/>
              </a:rPr>
              <a:t>スポーツナビタイアップ </a:t>
            </a:r>
            <a:r>
              <a:rPr lang="en-US" altLang="ja-JP" dirty="0">
                <a:latin typeface="+mn-ea"/>
                <a:cs typeface="メイリオ" panose="020B0604030504040204" pitchFamily="50" charset="-128"/>
              </a:rPr>
              <a:t>– PC –</a:t>
            </a:r>
          </a:p>
        </p:txBody>
      </p:sp>
      <p:sp>
        <p:nvSpPr>
          <p:cNvPr id="42" name="正方形/長方形 41">
            <a:extLst>
              <a:ext uri="{FF2B5EF4-FFF2-40B4-BE49-F238E27FC236}">
                <a16:creationId xmlns:a16="http://schemas.microsoft.com/office/drawing/2014/main" id="{776C4686-F750-20F2-E4CC-B30B0D7EEE26}"/>
              </a:ext>
            </a:extLst>
          </p:cNvPr>
          <p:cNvSpPr/>
          <p:nvPr/>
        </p:nvSpPr>
        <p:spPr>
          <a:xfrm>
            <a:off x="825413" y="2324713"/>
            <a:ext cx="10634749" cy="4236424"/>
          </a:xfrm>
          <a:prstGeom prst="rect">
            <a:avLst/>
          </a:prstGeom>
          <a:solidFill>
            <a:srgbClr val="F5F5F5"/>
          </a:solidFill>
          <a:ln w="9525" cap="flat" cmpd="sng" algn="ctr">
            <a:noFill/>
            <a:prstDash val="solid"/>
          </a:ln>
          <a:effectLst/>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2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endParaRPr>
          </a:p>
        </p:txBody>
      </p:sp>
      <p:sp>
        <p:nvSpPr>
          <p:cNvPr id="43" name="正方形/長方形 42">
            <a:extLst>
              <a:ext uri="{FF2B5EF4-FFF2-40B4-BE49-F238E27FC236}">
                <a16:creationId xmlns:a16="http://schemas.microsoft.com/office/drawing/2014/main" id="{85A30A4B-A2BD-D5C8-B186-4C44EB5AE526}"/>
              </a:ext>
            </a:extLst>
          </p:cNvPr>
          <p:cNvSpPr/>
          <p:nvPr/>
        </p:nvSpPr>
        <p:spPr>
          <a:xfrm>
            <a:off x="479425" y="2329245"/>
            <a:ext cx="350620" cy="4236424"/>
          </a:xfrm>
          <a:prstGeom prst="rect">
            <a:avLst/>
          </a:prstGeom>
          <a:solidFill>
            <a:schemeClr val="accent1"/>
          </a:solidFill>
          <a:ln w="9525" cap="flat" cmpd="sng" algn="ctr">
            <a:noFill/>
            <a:prstDash val="solid"/>
          </a:ln>
          <a:effectLst/>
        </p:spPr>
        <p:txBody>
          <a:bodyPr rot="0" spcFirstLastPara="0" vertOverflow="overflow" horzOverflow="overflow" vert="wordArtVertRtl"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200" b="1" i="0" u="none" strike="noStrike" kern="0" cap="none" spc="0" normalizeH="0" baseline="0" noProof="0" dirty="0">
                <a:ln>
                  <a:noFill/>
                </a:ln>
                <a:solidFill>
                  <a:schemeClr val="bg1"/>
                </a:solidFill>
                <a:effectLst/>
                <a:uLnTx/>
                <a:uFillTx/>
                <a:latin typeface="Meiryo" panose="020B0604030504040204" pitchFamily="34" charset="-128"/>
                <a:ea typeface="メイリオ" panose="020B0604030504040204" pitchFamily="50" charset="-128"/>
                <a:cs typeface="+mn-cs"/>
              </a:rPr>
              <a:t>PC</a:t>
            </a:r>
            <a:endParaRPr kumimoji="0" lang="ja-JP" altLang="en-US" sz="1200" b="1" i="0" u="none" strike="noStrike" kern="0" cap="none" spc="0" normalizeH="0" baseline="0" noProof="0" dirty="0">
              <a:ln>
                <a:noFill/>
              </a:ln>
              <a:solidFill>
                <a:schemeClr val="bg1"/>
              </a:solidFill>
              <a:effectLst/>
              <a:uLnTx/>
              <a:uFillTx/>
              <a:latin typeface="Meiryo" panose="020B0604030504040204" pitchFamily="34" charset="-128"/>
              <a:ea typeface="メイリオ" panose="020B0604030504040204" pitchFamily="50" charset="-128"/>
              <a:cs typeface="+mn-cs"/>
            </a:endParaRPr>
          </a:p>
        </p:txBody>
      </p:sp>
      <p:sp>
        <p:nvSpPr>
          <p:cNvPr id="49" name="ホームベース 12">
            <a:extLst>
              <a:ext uri="{FF2B5EF4-FFF2-40B4-BE49-F238E27FC236}">
                <a16:creationId xmlns:a16="http://schemas.microsoft.com/office/drawing/2014/main" id="{C3AFBEEA-5A56-DDB1-17B4-CD2713816442}"/>
              </a:ext>
            </a:extLst>
          </p:cNvPr>
          <p:cNvSpPr/>
          <p:nvPr/>
        </p:nvSpPr>
        <p:spPr>
          <a:xfrm>
            <a:off x="8810431" y="1809390"/>
            <a:ext cx="2902143" cy="475343"/>
          </a:xfrm>
          <a:prstGeom prst="homePlate">
            <a:avLst/>
          </a:prstGeom>
          <a:solidFill>
            <a:srgbClr val="00003E">
              <a:alpha val="69804"/>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LP</a:t>
            </a:r>
            <a:endParaRPr kumimoji="0" lang="ja-JP" altLang="en-US"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endParaRPr>
          </a:p>
        </p:txBody>
      </p:sp>
      <p:sp>
        <p:nvSpPr>
          <p:cNvPr id="51" name="ホームベース 14">
            <a:extLst>
              <a:ext uri="{FF2B5EF4-FFF2-40B4-BE49-F238E27FC236}">
                <a16:creationId xmlns:a16="http://schemas.microsoft.com/office/drawing/2014/main" id="{A94CD37E-C6B2-D112-8440-1CFDC5372CDA}"/>
              </a:ext>
            </a:extLst>
          </p:cNvPr>
          <p:cNvSpPr/>
          <p:nvPr/>
        </p:nvSpPr>
        <p:spPr>
          <a:xfrm>
            <a:off x="464235" y="1798947"/>
            <a:ext cx="5809529" cy="475343"/>
          </a:xfrm>
          <a:prstGeom prst="homePlate">
            <a:avLst/>
          </a:prstGeom>
          <a:solidFill>
            <a:srgbClr val="00003E">
              <a:alpha val="20000"/>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545454"/>
                </a:solidFill>
                <a:effectLst/>
                <a:uLnTx/>
                <a:uFillTx/>
                <a:latin typeface="Meiryo" panose="020B0604030504040204" pitchFamily="34" charset="-128"/>
                <a:ea typeface="メイリオ" panose="020B0604030504040204" pitchFamily="50" charset="-128"/>
                <a:cs typeface="+mn-cs"/>
              </a:rPr>
              <a:t>各種誘導</a:t>
            </a:r>
          </a:p>
        </p:txBody>
      </p:sp>
      <p:grpSp>
        <p:nvGrpSpPr>
          <p:cNvPr id="99" name="グループ化 98">
            <a:extLst>
              <a:ext uri="{FF2B5EF4-FFF2-40B4-BE49-F238E27FC236}">
                <a16:creationId xmlns:a16="http://schemas.microsoft.com/office/drawing/2014/main" id="{20FE210D-AB8A-24AC-3FF5-7E17F1E37114}"/>
              </a:ext>
            </a:extLst>
          </p:cNvPr>
          <p:cNvGrpSpPr>
            <a:grpSpLocks noChangeAspect="1"/>
          </p:cNvGrpSpPr>
          <p:nvPr/>
        </p:nvGrpSpPr>
        <p:grpSpPr>
          <a:xfrm>
            <a:off x="8719342" y="4108958"/>
            <a:ext cx="272794" cy="150529"/>
            <a:chOff x="5270129" y="3256673"/>
            <a:chExt cx="396700" cy="218901"/>
          </a:xfrm>
        </p:grpSpPr>
        <p:sp>
          <p:nvSpPr>
            <p:cNvPr id="100" name="直角三角形 99">
              <a:extLst>
                <a:ext uri="{FF2B5EF4-FFF2-40B4-BE49-F238E27FC236}">
                  <a16:creationId xmlns:a16="http://schemas.microsoft.com/office/drawing/2014/main" id="{AFAB973C-4A7C-4B75-5235-A25B911A0253}"/>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sp>
          <p:nvSpPr>
            <p:cNvPr id="101" name="直角三角形 100">
              <a:extLst>
                <a:ext uri="{FF2B5EF4-FFF2-40B4-BE49-F238E27FC236}">
                  <a16:creationId xmlns:a16="http://schemas.microsoft.com/office/drawing/2014/main" id="{397D5613-AC00-B0F8-6497-6119EF988D6A}"/>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grpSp>
      <p:pic>
        <p:nvPicPr>
          <p:cNvPr id="105" name="図 104">
            <a:extLst>
              <a:ext uri="{FF2B5EF4-FFF2-40B4-BE49-F238E27FC236}">
                <a16:creationId xmlns:a16="http://schemas.microsoft.com/office/drawing/2014/main" id="{D0F68C09-4966-DC47-4C22-65CAAEEB194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408109" y="3524203"/>
            <a:ext cx="2299548" cy="1848235"/>
          </a:xfrm>
          <a:prstGeom prst="rect">
            <a:avLst/>
          </a:prstGeom>
        </p:spPr>
      </p:pic>
      <p:pic>
        <p:nvPicPr>
          <p:cNvPr id="112" name="図 111">
            <a:extLst>
              <a:ext uri="{FF2B5EF4-FFF2-40B4-BE49-F238E27FC236}">
                <a16:creationId xmlns:a16="http://schemas.microsoft.com/office/drawing/2014/main" id="{D413304B-6D20-0898-E9E0-F4391F7C047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088567" y="3524203"/>
            <a:ext cx="2299548" cy="1848235"/>
          </a:xfrm>
          <a:prstGeom prst="rect">
            <a:avLst/>
          </a:prstGeom>
        </p:spPr>
      </p:pic>
      <p:sp>
        <p:nvSpPr>
          <p:cNvPr id="113" name="角丸四角形 48">
            <a:extLst>
              <a:ext uri="{FF2B5EF4-FFF2-40B4-BE49-F238E27FC236}">
                <a16:creationId xmlns:a16="http://schemas.microsoft.com/office/drawing/2014/main" id="{9A5C7497-CF55-82F6-E302-D2407F382DEA}"/>
              </a:ext>
            </a:extLst>
          </p:cNvPr>
          <p:cNvSpPr/>
          <p:nvPr/>
        </p:nvSpPr>
        <p:spPr>
          <a:xfrm>
            <a:off x="9186366" y="3620958"/>
            <a:ext cx="2103950" cy="1188000"/>
          </a:xfrm>
          <a:prstGeom prst="roundRect">
            <a:avLst>
              <a:gd name="adj" fmla="val 0"/>
            </a:avLst>
          </a:prstGeom>
          <a:solidFill>
            <a:srgbClr val="FCEDED"/>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t>広告主様</a:t>
            </a:r>
            <a:br>
              <a:rPr kumimoji="0" lang="en-US" altLang="ja-JP"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br>
            <a:r>
              <a:rPr kumimoji="0" lang="ja-JP" altLang="en-US" sz="1600" b="0" i="0" u="none" strike="noStrike" kern="0" cap="none" spc="0" normalizeH="0" baseline="0" noProof="0" dirty="0">
                <a:ln>
                  <a:noFill/>
                </a:ln>
                <a:solidFill>
                  <a:srgbClr val="C9002C"/>
                </a:solidFill>
                <a:effectLst/>
                <a:uLnTx/>
                <a:uFillTx/>
                <a:latin typeface="Meiryo" panose="020B0604030504040204" pitchFamily="34" charset="-128"/>
                <a:ea typeface="メイリオ" panose="020B0604030504040204" pitchFamily="50" charset="-128"/>
                <a:cs typeface="+mn-cs"/>
              </a:rPr>
              <a:t>ページ</a:t>
            </a:r>
          </a:p>
        </p:txBody>
      </p:sp>
      <p:cxnSp>
        <p:nvCxnSpPr>
          <p:cNvPr id="114" name="直線矢印コネクタ 113">
            <a:extLst>
              <a:ext uri="{FF2B5EF4-FFF2-40B4-BE49-F238E27FC236}">
                <a16:creationId xmlns:a16="http://schemas.microsoft.com/office/drawing/2014/main" id="{148B7C1F-92A0-8BAE-8940-27E09E6B6E5D}"/>
              </a:ext>
            </a:extLst>
          </p:cNvPr>
          <p:cNvCxnSpPr>
            <a:cxnSpLocks/>
          </p:cNvCxnSpPr>
          <p:nvPr/>
        </p:nvCxnSpPr>
        <p:spPr>
          <a:xfrm>
            <a:off x="8216945" y="4563806"/>
            <a:ext cx="942442" cy="0"/>
          </a:xfrm>
          <a:prstGeom prst="straightConnector1">
            <a:avLst/>
          </a:prstGeom>
          <a:noFill/>
          <a:ln w="25400" cap="rnd" cmpd="sng" algn="ctr">
            <a:solidFill>
              <a:srgbClr val="C9002C"/>
            </a:solidFill>
            <a:prstDash val="sysDot"/>
            <a:tailEnd type="triangle" w="lg" len="med"/>
          </a:ln>
          <a:effectLst/>
        </p:spPr>
      </p:cxnSp>
      <p:sp>
        <p:nvSpPr>
          <p:cNvPr id="50" name="ホームベース 13">
            <a:extLst>
              <a:ext uri="{FF2B5EF4-FFF2-40B4-BE49-F238E27FC236}">
                <a16:creationId xmlns:a16="http://schemas.microsoft.com/office/drawing/2014/main" id="{839056FD-6B44-BB18-B4E4-8EA35C062060}"/>
              </a:ext>
            </a:extLst>
          </p:cNvPr>
          <p:cNvSpPr/>
          <p:nvPr/>
        </p:nvSpPr>
        <p:spPr>
          <a:xfrm>
            <a:off x="5938619" y="1809390"/>
            <a:ext cx="3163040" cy="475343"/>
          </a:xfrm>
          <a:prstGeom prst="homePlate">
            <a:avLst/>
          </a:prstGeom>
          <a:solidFill>
            <a:srgbClr val="00003E">
              <a:alpha val="50196"/>
            </a:srgbClr>
          </a:solidFill>
          <a:ln w="44450" cap="flat" cmpd="sng" algn="ctr">
            <a:solidFill>
              <a:srgbClr val="FFFFFF"/>
            </a:solidFill>
            <a:prstDash val="solid"/>
          </a:ln>
          <a:effectLst/>
        </p:spPr>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mn-cs"/>
              </a:rPr>
              <a:t>タイアップ</a:t>
            </a:r>
          </a:p>
        </p:txBody>
      </p:sp>
      <p:sp>
        <p:nvSpPr>
          <p:cNvPr id="5" name="object 4">
            <a:extLst>
              <a:ext uri="{FF2B5EF4-FFF2-40B4-BE49-F238E27FC236}">
                <a16:creationId xmlns:a16="http://schemas.microsoft.com/office/drawing/2014/main" id="{1B7D18CD-00EB-7B4B-35A9-5ECB3985F0F9}"/>
              </a:ext>
            </a:extLst>
          </p:cNvPr>
          <p:cNvSpPr txBox="1"/>
          <p:nvPr/>
        </p:nvSpPr>
        <p:spPr>
          <a:xfrm>
            <a:off x="479425" y="1096255"/>
            <a:ext cx="10980738" cy="621709"/>
          </a:xfrm>
          <a:prstGeom prst="rect">
            <a:avLst/>
          </a:prstGeom>
          <a:noFill/>
        </p:spPr>
        <p:txBody>
          <a:bodyPr vert="horz" wrap="square" lIns="0" tIns="0" rIns="0" bIns="0" rtlCol="0">
            <a:spAutoFit/>
          </a:bodyPr>
          <a:lstStyle/>
          <a:p>
            <a:pPr>
              <a:lnSpc>
                <a:spcPct val="130000"/>
              </a:lnSpc>
            </a:pPr>
            <a:r>
              <a:rPr lang="ja-JP" altLang="en-US" sz="1600" dirty="0">
                <a:solidFill>
                  <a:srgbClr val="0D0D0D"/>
                </a:solidFill>
                <a:latin typeface="メイリオ" panose="020B0604030504040204" pitchFamily="50" charset="-128"/>
                <a:ea typeface="メイリオ" panose="020B0604030504040204" pitchFamily="50" charset="-128"/>
              </a:rPr>
              <a:t>スポーツの特定競技に関する記事を中心にした</a:t>
            </a:r>
            <a:r>
              <a:rPr lang="ja-JP" altLang="en-US" sz="1600" b="1" dirty="0">
                <a:solidFill>
                  <a:srgbClr val="0D0D0D"/>
                </a:solidFill>
                <a:latin typeface="メイリオ" panose="020B0604030504040204" pitchFamily="50" charset="-128"/>
                <a:ea typeface="メイリオ" panose="020B0604030504040204" pitchFamily="50" charset="-128"/>
              </a:rPr>
              <a:t>中立型タイプから商品訴求を中心とした</a:t>
            </a:r>
            <a:r>
              <a:rPr lang="en-US" altLang="ja-JP" sz="1600" b="1" dirty="0">
                <a:solidFill>
                  <a:srgbClr val="0D0D0D"/>
                </a:solidFill>
                <a:latin typeface="メイリオ" panose="020B0604030504040204" pitchFamily="50" charset="-128"/>
                <a:ea typeface="メイリオ" panose="020B0604030504040204" pitchFamily="50" charset="-128"/>
              </a:rPr>
              <a:t>PR</a:t>
            </a:r>
            <a:r>
              <a:rPr lang="ja-JP" altLang="en-US" sz="1600" b="1" dirty="0">
                <a:solidFill>
                  <a:srgbClr val="0D0D0D"/>
                </a:solidFill>
                <a:latin typeface="メイリオ" panose="020B0604030504040204" pitchFamily="50" charset="-128"/>
                <a:ea typeface="メイリオ" panose="020B0604030504040204" pitchFamily="50" charset="-128"/>
              </a:rPr>
              <a:t>企画型</a:t>
            </a:r>
            <a:r>
              <a:rPr lang="ja-JP" altLang="en-US" sz="1600" dirty="0">
                <a:solidFill>
                  <a:srgbClr val="0D0D0D"/>
                </a:solidFill>
                <a:latin typeface="メイリオ" panose="020B0604030504040204" pitchFamily="50" charset="-128"/>
                <a:ea typeface="メイリオ" panose="020B0604030504040204" pitchFamily="50" charset="-128"/>
              </a:rPr>
              <a:t>にいたるまで</a:t>
            </a:r>
          </a:p>
          <a:p>
            <a:pPr>
              <a:lnSpc>
                <a:spcPct val="130000"/>
              </a:lnSpc>
            </a:pPr>
            <a:r>
              <a:rPr lang="ja-JP" altLang="en-US" sz="1600" b="1" dirty="0">
                <a:solidFill>
                  <a:srgbClr val="0D0D0D"/>
                </a:solidFill>
                <a:latin typeface="メイリオ" panose="020B0604030504040204" pitchFamily="50" charset="-128"/>
                <a:ea typeface="メイリオ" panose="020B0604030504040204" pitchFamily="50" charset="-128"/>
              </a:rPr>
              <a:t>ご要望に応じたタイアップ企画</a:t>
            </a:r>
            <a:r>
              <a:rPr lang="ja-JP" altLang="en-US" sz="1600" dirty="0">
                <a:solidFill>
                  <a:srgbClr val="0D0D0D"/>
                </a:solidFill>
                <a:latin typeface="メイリオ" panose="020B0604030504040204" pitchFamily="50" charset="-128"/>
                <a:ea typeface="メイリオ" panose="020B0604030504040204" pitchFamily="50" charset="-128"/>
              </a:rPr>
              <a:t>をご提供いたします。</a:t>
            </a:r>
          </a:p>
        </p:txBody>
      </p:sp>
      <p:sp>
        <p:nvSpPr>
          <p:cNvPr id="24" name="テキスト ボックス 23">
            <a:extLst>
              <a:ext uri="{FF2B5EF4-FFF2-40B4-BE49-F238E27FC236}">
                <a16:creationId xmlns:a16="http://schemas.microsoft.com/office/drawing/2014/main" id="{C57E5754-64BD-2BE7-5A95-F5700700BC24}"/>
              </a:ext>
            </a:extLst>
          </p:cNvPr>
          <p:cNvSpPr txBox="1"/>
          <p:nvPr/>
        </p:nvSpPr>
        <p:spPr>
          <a:xfrm>
            <a:off x="6804471" y="5527812"/>
            <a:ext cx="1506823" cy="1384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0003E"/>
                </a:solidFill>
                <a:effectLst/>
                <a:uLnTx/>
                <a:uFillTx/>
                <a:latin typeface="メイリオ"/>
                <a:ea typeface="メイリオ"/>
                <a:cs typeface="+mn-cs"/>
              </a:rPr>
              <a:t>※</a:t>
            </a:r>
            <a:r>
              <a:rPr kumimoji="1" lang="ja-JP" altLang="en-US" sz="900" b="0" i="0" u="none" strike="noStrike" kern="1200" cap="none" spc="0" normalizeH="0" baseline="0" noProof="0" dirty="0">
                <a:ln>
                  <a:noFill/>
                </a:ln>
                <a:solidFill>
                  <a:srgbClr val="00003E"/>
                </a:solidFill>
                <a:effectLst/>
                <a:uLnTx/>
                <a:uFillTx/>
                <a:latin typeface="メイリオ"/>
                <a:ea typeface="メイリオ"/>
                <a:cs typeface="+mn-cs"/>
              </a:rPr>
              <a:t>バナーサイズ</a:t>
            </a:r>
            <a:r>
              <a:rPr lang="en-US" altLang="ja-JP" sz="900" dirty="0">
                <a:solidFill>
                  <a:srgbClr val="00003E"/>
                </a:solidFill>
                <a:latin typeface="メイリオ"/>
                <a:ea typeface="メイリオ"/>
              </a:rPr>
              <a:t> 300</a:t>
            </a:r>
            <a:r>
              <a:rPr kumimoji="1" lang="en-US" altLang="ja-JP" sz="900" b="0" i="0" u="none" strike="noStrike" kern="1200" cap="none" spc="0" normalizeH="0" baseline="0" noProof="0" dirty="0">
                <a:ln>
                  <a:noFill/>
                </a:ln>
                <a:solidFill>
                  <a:srgbClr val="00003E"/>
                </a:solidFill>
                <a:effectLst/>
                <a:uLnTx/>
                <a:uFillTx/>
                <a:latin typeface="メイリオ"/>
                <a:ea typeface="メイリオ"/>
                <a:cs typeface="+mn-cs"/>
              </a:rPr>
              <a:t>×250px</a:t>
            </a:r>
            <a:endParaRPr kumimoji="1" lang="ja-JP" altLang="en-US" sz="900" b="0" i="0" u="none" strike="noStrike" kern="1200" cap="none" spc="0" normalizeH="0" baseline="0" noProof="0" dirty="0">
              <a:ln>
                <a:noFill/>
              </a:ln>
              <a:solidFill>
                <a:srgbClr val="00003E"/>
              </a:solidFill>
              <a:effectLst/>
              <a:uLnTx/>
              <a:uFillTx/>
              <a:latin typeface="メイリオ"/>
              <a:ea typeface="メイリオ"/>
              <a:cs typeface="+mn-cs"/>
            </a:endParaRPr>
          </a:p>
        </p:txBody>
      </p:sp>
      <p:pic>
        <p:nvPicPr>
          <p:cNvPr id="26" name="図 25">
            <a:extLst>
              <a:ext uri="{FF2B5EF4-FFF2-40B4-BE49-F238E27FC236}">
                <a16:creationId xmlns:a16="http://schemas.microsoft.com/office/drawing/2014/main" id="{76F19A4C-D84B-AB91-7ADB-223F5D05FFC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41817"/>
          <a:stretch/>
        </p:blipFill>
        <p:spPr>
          <a:xfrm>
            <a:off x="6739222" y="3661378"/>
            <a:ext cx="1664696" cy="1107159"/>
          </a:xfrm>
          <a:prstGeom prst="rect">
            <a:avLst/>
          </a:prstGeom>
        </p:spPr>
      </p:pic>
      <p:sp>
        <p:nvSpPr>
          <p:cNvPr id="108" name="正方形/長方形 107">
            <a:extLst>
              <a:ext uri="{FF2B5EF4-FFF2-40B4-BE49-F238E27FC236}">
                <a16:creationId xmlns:a16="http://schemas.microsoft.com/office/drawing/2014/main" id="{40523F55-5602-458C-05C3-A1D5E0550E8E}"/>
              </a:ext>
            </a:extLst>
          </p:cNvPr>
          <p:cNvSpPr/>
          <p:nvPr/>
        </p:nvSpPr>
        <p:spPr>
          <a:xfrm>
            <a:off x="7836211" y="4158058"/>
            <a:ext cx="553194" cy="525557"/>
          </a:xfrm>
          <a:prstGeom prst="rect">
            <a:avLst/>
          </a:prstGeom>
          <a:solidFill>
            <a:srgbClr val="FCEDED">
              <a:lumMod val="90000"/>
            </a:srgbClr>
          </a:solidFill>
          <a:ln w="22225" cap="rnd" cmpd="sng" algn="ctr">
            <a:solidFill>
              <a:srgbClr val="C9002C"/>
            </a:solidFill>
            <a:prstDash val="sysDot"/>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panose="020B0604030504040204" pitchFamily="50" charset="-128"/>
              <a:cs typeface="+mn-cs"/>
            </a:endParaRPr>
          </a:p>
        </p:txBody>
      </p:sp>
      <p:pic>
        <p:nvPicPr>
          <p:cNvPr id="27" name="図 26">
            <a:extLst>
              <a:ext uri="{FF2B5EF4-FFF2-40B4-BE49-F238E27FC236}">
                <a16:creationId xmlns:a16="http://schemas.microsoft.com/office/drawing/2014/main" id="{E0848B7E-4F1F-7D95-F6A1-C089A07508E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61158" y="3681706"/>
            <a:ext cx="2103950" cy="1691025"/>
          </a:xfrm>
          <a:prstGeom prst="rect">
            <a:avLst/>
          </a:prstGeom>
        </p:spPr>
      </p:pic>
      <p:pic>
        <p:nvPicPr>
          <p:cNvPr id="28" name="図 27">
            <a:extLst>
              <a:ext uri="{FF2B5EF4-FFF2-40B4-BE49-F238E27FC236}">
                <a16:creationId xmlns:a16="http://schemas.microsoft.com/office/drawing/2014/main" id="{26D08D1A-3CCD-151E-8DA3-DCFBDD603C7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526057" y="3674272"/>
            <a:ext cx="2103950" cy="1691025"/>
          </a:xfrm>
          <a:prstGeom prst="rect">
            <a:avLst/>
          </a:prstGeom>
        </p:spPr>
      </p:pic>
      <p:pic>
        <p:nvPicPr>
          <p:cNvPr id="29" name="図 28">
            <a:extLst>
              <a:ext uri="{FF2B5EF4-FFF2-40B4-BE49-F238E27FC236}">
                <a16:creationId xmlns:a16="http://schemas.microsoft.com/office/drawing/2014/main" id="{50CCDAED-15F1-6B3F-4E1D-16C7A5703B8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38405"/>
          <a:stretch/>
        </p:blipFill>
        <p:spPr>
          <a:xfrm>
            <a:off x="1469539" y="3790260"/>
            <a:ext cx="1516455" cy="1018698"/>
          </a:xfrm>
          <a:prstGeom prst="rect">
            <a:avLst/>
          </a:prstGeom>
        </p:spPr>
      </p:pic>
      <p:pic>
        <p:nvPicPr>
          <p:cNvPr id="30" name="図 29">
            <a:extLst>
              <a:ext uri="{FF2B5EF4-FFF2-40B4-BE49-F238E27FC236}">
                <a16:creationId xmlns:a16="http://schemas.microsoft.com/office/drawing/2014/main" id="{F783BF8B-BFD0-D846-6BFF-18DEDCECCAA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47893"/>
          <a:stretch/>
        </p:blipFill>
        <p:spPr>
          <a:xfrm>
            <a:off x="3672209" y="3774929"/>
            <a:ext cx="1780461" cy="1034029"/>
          </a:xfrm>
          <a:prstGeom prst="rect">
            <a:avLst/>
          </a:prstGeom>
        </p:spPr>
      </p:pic>
      <p:sp>
        <p:nvSpPr>
          <p:cNvPr id="31" name="テキスト ボックス 30">
            <a:extLst>
              <a:ext uri="{FF2B5EF4-FFF2-40B4-BE49-F238E27FC236}">
                <a16:creationId xmlns:a16="http://schemas.microsoft.com/office/drawing/2014/main" id="{D80C1685-EC08-392C-4D8A-A88B57684217}"/>
              </a:ext>
            </a:extLst>
          </p:cNvPr>
          <p:cNvSpPr txBox="1"/>
          <p:nvPr/>
        </p:nvSpPr>
        <p:spPr>
          <a:xfrm>
            <a:off x="1604650" y="3040203"/>
            <a:ext cx="1346522" cy="379719"/>
          </a:xfrm>
          <a:prstGeom prst="rect">
            <a:avLst/>
          </a:prstGeom>
          <a:noFill/>
          <a:ln w="38100">
            <a:noFill/>
          </a:ln>
        </p:spPr>
        <p:txBody>
          <a:bodyPr vert="horz" wrap="none" lIns="0" tIns="0" rIns="0" bIns="0" rtlCol="0">
            <a:spAutoFit/>
          </a:bodyPr>
          <a:lstStyle/>
          <a:p>
            <a:pPr algn="ctr">
              <a:lnSpc>
                <a:spcPct val="120000"/>
              </a:lnSpc>
              <a:defRPr/>
            </a:pPr>
            <a:r>
              <a:rPr lang="ja-JP" altLang="en-US" sz="1050" dirty="0">
                <a:solidFill>
                  <a:srgbClr val="545454"/>
                </a:solidFill>
                <a:latin typeface="メイリオ"/>
              </a:rPr>
              <a:t>スポーツナビトップ</a:t>
            </a:r>
          </a:p>
          <a:p>
            <a:pPr algn="ctr">
              <a:lnSpc>
                <a:spcPct val="120000"/>
              </a:lnSpc>
              <a:defRPr/>
            </a:pPr>
            <a:r>
              <a:rPr lang="en-US" altLang="ja-JP" sz="1050" dirty="0">
                <a:solidFill>
                  <a:srgbClr val="545454"/>
                </a:solidFill>
                <a:latin typeface="メイリオ"/>
              </a:rPr>
              <a:t>※</a:t>
            </a:r>
            <a:r>
              <a:rPr lang="ja-JP" altLang="en-US" sz="1050" dirty="0">
                <a:solidFill>
                  <a:srgbClr val="545454"/>
                </a:solidFill>
                <a:latin typeface="メイリオ"/>
              </a:rPr>
              <a:t>保証ではありません</a:t>
            </a:r>
          </a:p>
        </p:txBody>
      </p:sp>
      <p:sp>
        <p:nvSpPr>
          <p:cNvPr id="32" name="角丸四角形 19">
            <a:extLst>
              <a:ext uri="{FF2B5EF4-FFF2-40B4-BE49-F238E27FC236}">
                <a16:creationId xmlns:a16="http://schemas.microsoft.com/office/drawing/2014/main" id="{F27CAFDA-72DE-4208-555D-E4FA3A5E78B8}"/>
              </a:ext>
            </a:extLst>
          </p:cNvPr>
          <p:cNvSpPr/>
          <p:nvPr/>
        </p:nvSpPr>
        <p:spPr>
          <a:xfrm>
            <a:off x="1459057" y="2521757"/>
            <a:ext cx="3831400" cy="324214"/>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a:ln>
                  <a:noFill/>
                </a:ln>
                <a:solidFill>
                  <a:srgbClr val="FFFFFF"/>
                </a:solidFill>
                <a:effectLst/>
                <a:uLnTx/>
                <a:uFillTx/>
                <a:latin typeface="Meiryo" panose="020B0604030504040204" pitchFamily="34" charset="-128"/>
              </a:rPr>
              <a:t>編集誘導枠</a:t>
            </a:r>
            <a:endParaRPr kumimoji="0" lang="en-US" altLang="ja-JP" sz="1200" b="1" i="0" u="none" strike="noStrike" kern="0" cap="none" spc="0" normalizeH="0" baseline="0" noProof="0" dirty="0">
              <a:ln>
                <a:noFill/>
              </a:ln>
              <a:solidFill>
                <a:srgbClr val="FFFFFF"/>
              </a:solidFill>
              <a:effectLst/>
              <a:uLnTx/>
              <a:uFillTx/>
              <a:latin typeface="Meiryo" panose="020B0604030504040204" pitchFamily="34" charset="-128"/>
            </a:endParaRPr>
          </a:p>
        </p:txBody>
      </p:sp>
      <p:sp>
        <p:nvSpPr>
          <p:cNvPr id="33" name="テキスト ボックス 32">
            <a:extLst>
              <a:ext uri="{FF2B5EF4-FFF2-40B4-BE49-F238E27FC236}">
                <a16:creationId xmlns:a16="http://schemas.microsoft.com/office/drawing/2014/main" id="{9AA9BA0F-6448-7468-F2F4-5686AE847C52}"/>
              </a:ext>
            </a:extLst>
          </p:cNvPr>
          <p:cNvSpPr txBox="1"/>
          <p:nvPr/>
        </p:nvSpPr>
        <p:spPr>
          <a:xfrm>
            <a:off x="3410775" y="3022369"/>
            <a:ext cx="2019784" cy="379719"/>
          </a:xfrm>
          <a:prstGeom prst="rect">
            <a:avLst/>
          </a:prstGeom>
          <a:noFill/>
          <a:ln w="38100">
            <a:noFill/>
          </a:ln>
        </p:spPr>
        <p:txBody>
          <a:bodyPr vert="horz" wrap="none" lIns="0" tIns="0" rIns="0" bIns="0" rtlCol="0">
            <a:spAutoFit/>
          </a:bodyPr>
          <a:lstStyle/>
          <a:p>
            <a:pPr algn="ctr">
              <a:lnSpc>
                <a:spcPct val="120000"/>
              </a:lnSpc>
              <a:defRPr/>
            </a:pPr>
            <a:r>
              <a:rPr lang="ja-JP" altLang="en-US" sz="1050" dirty="0">
                <a:solidFill>
                  <a:srgbClr val="545454"/>
                </a:solidFill>
                <a:latin typeface="メイリオ"/>
              </a:rPr>
              <a:t>スポーツナビ関連種目カテゴリ内</a:t>
            </a:r>
          </a:p>
          <a:p>
            <a:pPr algn="ctr">
              <a:lnSpc>
                <a:spcPct val="120000"/>
              </a:lnSpc>
              <a:defRPr/>
            </a:pPr>
            <a:r>
              <a:rPr lang="en-US" altLang="ja-JP" sz="1050" dirty="0">
                <a:solidFill>
                  <a:srgbClr val="545454"/>
                </a:solidFill>
                <a:latin typeface="メイリオ"/>
              </a:rPr>
              <a:t>※</a:t>
            </a:r>
            <a:r>
              <a:rPr lang="ja-JP" altLang="en-US" sz="1050" dirty="0">
                <a:solidFill>
                  <a:srgbClr val="545454"/>
                </a:solidFill>
                <a:latin typeface="メイリオ"/>
              </a:rPr>
              <a:t>保証ではありません</a:t>
            </a:r>
          </a:p>
        </p:txBody>
      </p:sp>
      <p:grpSp>
        <p:nvGrpSpPr>
          <p:cNvPr id="34" name="グループ化 33">
            <a:extLst>
              <a:ext uri="{FF2B5EF4-FFF2-40B4-BE49-F238E27FC236}">
                <a16:creationId xmlns:a16="http://schemas.microsoft.com/office/drawing/2014/main" id="{ACB167BD-C056-6A3A-F9DD-8F911E8D641E}"/>
              </a:ext>
            </a:extLst>
          </p:cNvPr>
          <p:cNvGrpSpPr>
            <a:grpSpLocks noChangeAspect="1"/>
          </p:cNvGrpSpPr>
          <p:nvPr/>
        </p:nvGrpSpPr>
        <p:grpSpPr>
          <a:xfrm>
            <a:off x="5798658" y="4140134"/>
            <a:ext cx="272794" cy="150529"/>
            <a:chOff x="5270129" y="3256673"/>
            <a:chExt cx="396700" cy="218901"/>
          </a:xfrm>
        </p:grpSpPr>
        <p:sp>
          <p:nvSpPr>
            <p:cNvPr id="35" name="直角三角形 34">
              <a:extLst>
                <a:ext uri="{FF2B5EF4-FFF2-40B4-BE49-F238E27FC236}">
                  <a16:creationId xmlns:a16="http://schemas.microsoft.com/office/drawing/2014/main" id="{30801533-A6F3-FFEB-CAAE-ECAE2E295D0A}"/>
                </a:ext>
              </a:extLst>
            </p:cNvPr>
            <p:cNvSpPr/>
            <p:nvPr/>
          </p:nvSpPr>
          <p:spPr>
            <a:xfrm rot="13500000">
              <a:off x="5447928" y="3256673"/>
              <a:ext cx="218901" cy="218901"/>
            </a:xfrm>
            <a:prstGeom prst="rtTriangle">
              <a:avLst/>
            </a:prstGeom>
            <a:solidFill>
              <a:srgbClr val="C9002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sp>
          <p:nvSpPr>
            <p:cNvPr id="36" name="直角三角形 35">
              <a:extLst>
                <a:ext uri="{FF2B5EF4-FFF2-40B4-BE49-F238E27FC236}">
                  <a16:creationId xmlns:a16="http://schemas.microsoft.com/office/drawing/2014/main" id="{082D2FAD-3432-2EF6-4B02-DFF734185E5E}"/>
                </a:ext>
              </a:extLst>
            </p:cNvPr>
            <p:cNvSpPr/>
            <p:nvPr/>
          </p:nvSpPr>
          <p:spPr>
            <a:xfrm rot="13500000">
              <a:off x="5270129" y="3256673"/>
              <a:ext cx="218901" cy="218901"/>
            </a:xfrm>
            <a:prstGeom prst="rtTriangle">
              <a:avLst/>
            </a:prstGeom>
            <a:solidFill>
              <a:srgbClr val="FCEDED">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ndParaRPr>
            </a:p>
          </p:txBody>
        </p:sp>
      </p:grpSp>
    </p:spTree>
    <p:extLst>
      <p:ext uri="{BB962C8B-B14F-4D97-AF65-F5344CB8AC3E}">
        <p14:creationId xmlns:p14="http://schemas.microsoft.com/office/powerpoint/2010/main" val="1995489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lang="ja-JP" altLang="en-US" dirty="0">
                <a:latin typeface="+mn-ea"/>
                <a:cs typeface="メイリオ" panose="020B0604030504040204" pitchFamily="50" charset="-128"/>
              </a:rPr>
              <a:t>スペック詳細</a:t>
            </a:r>
          </a:p>
        </p:txBody>
      </p:sp>
      <p:graphicFrame>
        <p:nvGraphicFramePr>
          <p:cNvPr id="6" name="表 5">
            <a:extLst>
              <a:ext uri="{FF2B5EF4-FFF2-40B4-BE49-F238E27FC236}">
                <a16:creationId xmlns:a16="http://schemas.microsoft.com/office/drawing/2014/main" id="{6F2E345E-8DED-84AE-38E6-EA9E182ADAAE}"/>
              </a:ext>
            </a:extLst>
          </p:cNvPr>
          <p:cNvGraphicFramePr>
            <a:graphicFrameLocks noGrp="1"/>
          </p:cNvGraphicFramePr>
          <p:nvPr>
            <p:extLst>
              <p:ext uri="{D42A27DB-BD31-4B8C-83A1-F6EECF244321}">
                <p14:modId xmlns:p14="http://schemas.microsoft.com/office/powerpoint/2010/main" val="624184588"/>
              </p:ext>
            </p:extLst>
          </p:nvPr>
        </p:nvGraphicFramePr>
        <p:xfrm>
          <a:off x="226530" y="1049155"/>
          <a:ext cx="11723571" cy="5310462"/>
        </p:xfrm>
        <a:graphic>
          <a:graphicData uri="http://schemas.openxmlformats.org/drawingml/2006/table">
            <a:tbl>
              <a:tblPr firstCol="1" bandRow="1"/>
              <a:tblGrid>
                <a:gridCol w="2178202">
                  <a:extLst>
                    <a:ext uri="{9D8B030D-6E8A-4147-A177-3AD203B41FA5}">
                      <a16:colId xmlns:a16="http://schemas.microsoft.com/office/drawing/2014/main" val="3360389588"/>
                    </a:ext>
                  </a:extLst>
                </a:gridCol>
                <a:gridCol w="9545369">
                  <a:extLst>
                    <a:ext uri="{9D8B030D-6E8A-4147-A177-3AD203B41FA5}">
                      <a16:colId xmlns:a16="http://schemas.microsoft.com/office/drawing/2014/main" val="4090552857"/>
                    </a:ext>
                  </a:extLst>
                </a:gridCol>
              </a:tblGrid>
              <a:tr h="0">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協賛内容</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タイアップページの制作・掲載、タイアップページへの誘導</a:t>
                      </a:r>
                      <a:endParaRPr kumimoji="1" lang="en-US" altLang="ja-JP" sz="1100" kern="1200" dirty="0">
                        <a:solidFill>
                          <a:srgbClr val="0D0D0D"/>
                        </a:solidFill>
                        <a:latin typeface="メイリオ" panose="020B0604030504040204" pitchFamily="50" charset="-128"/>
                        <a:ea typeface="メイリオ" panose="020B0604030504040204" pitchFamily="50" charset="-128"/>
                        <a:cs typeface="+mn-cs"/>
                      </a:endParaRPr>
                    </a:p>
                  </a:txBody>
                  <a:tcPr marL="180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50598672"/>
                  </a:ext>
                </a:extLst>
              </a:tr>
              <a:tr h="261034">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タイアップへの誘導枠</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kern="1200" noProof="0" dirty="0">
                          <a:solidFill>
                            <a:srgbClr val="0D0D0D"/>
                          </a:solidFill>
                          <a:latin typeface="メイリオ" panose="020B0604030504040204" pitchFamily="50" charset="-128"/>
                          <a:ea typeface="メイリオ" panose="020B0604030504040204" pitchFamily="50" charset="-128"/>
                          <a:cs typeface="+mn-cs"/>
                        </a:rPr>
                        <a:t>スポーツナビの各所誘導枠　</a:t>
                      </a:r>
                      <a:r>
                        <a:rPr kumimoji="1" lang="en-US" altLang="ja-JP" sz="1100" kern="1200" noProof="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kern="1200" noProof="0" dirty="0">
                          <a:solidFill>
                            <a:srgbClr val="0D0D0D"/>
                          </a:solidFill>
                          <a:latin typeface="メイリオ" panose="020B0604030504040204" pitchFamily="50" charset="-128"/>
                          <a:ea typeface="メイリオ" panose="020B0604030504040204" pitchFamily="50" charset="-128"/>
                          <a:cs typeface="+mn-cs"/>
                        </a:rPr>
                        <a:t>編集誘導枠の提供は保証いたしかねます。</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05873948"/>
                  </a:ext>
                </a:extLst>
              </a:tr>
              <a:tr h="627405">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タイアップ</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ページ</a:t>
                      </a: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・掲載場所：スポーツナビ内 特設ページ</a:t>
                      </a:r>
                    </a:p>
                    <a:p>
                      <a:pPr marL="0" indent="0">
                        <a:buNone/>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・デバイス：</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PC</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、スマートフォン（両デバイスの実施となります。</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PC</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のみもしくはスマートフォンのみは基本不可となります）</a:t>
                      </a:r>
                    </a:p>
                    <a:p>
                      <a:pPr marL="0" indent="0">
                        <a:buNone/>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・ページ数：</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5</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ページ程度</a:t>
                      </a:r>
                    </a:p>
                    <a:p>
                      <a:pPr marL="0" indent="0">
                        <a:buNone/>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・ページ内の広告枠：</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PC</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：プライムディスプレイ　スマートフォン：トップパネル</a:t>
                      </a:r>
                    </a:p>
                    <a:p>
                      <a:pPr marL="0" indent="0">
                        <a:buNone/>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・更新：内容や回数などにより可否を判断させていただきます。また、別途費用が発生する可能性があります</a:t>
                      </a:r>
                    </a:p>
                    <a:p>
                      <a:pPr marL="0" indent="0">
                        <a:buNone/>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・二次利用：不可</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3345014"/>
                  </a:ext>
                </a:extLst>
              </a:tr>
              <a:tr h="222972">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契約分類</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rPr>
                        <a:t>※</a:t>
                      </a: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お申し込み時に選択</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kern="1200" dirty="0">
                          <a:solidFill>
                            <a:srgbClr val="0D0D0D"/>
                          </a:solidFill>
                          <a:latin typeface="メイリオ" panose="020B0604030504040204" pitchFamily="50" charset="-128"/>
                          <a:ea typeface="+mn-ea"/>
                          <a:cs typeface="+mn-cs"/>
                        </a:rPr>
                        <a:t>①契約分類：制作</a:t>
                      </a:r>
                      <a:r>
                        <a:rPr kumimoji="1" lang="en-US" altLang="ja-JP" sz="1100" kern="1200" dirty="0">
                          <a:solidFill>
                            <a:srgbClr val="0D0D0D"/>
                          </a:solidFill>
                          <a:latin typeface="メイリオ" panose="020B0604030504040204" pitchFamily="50" charset="-128"/>
                          <a:ea typeface="+mn-ea"/>
                          <a:cs typeface="+mn-cs"/>
                        </a:rPr>
                        <a:t>+</a:t>
                      </a:r>
                      <a:r>
                        <a:rPr kumimoji="1" lang="ja-JP" altLang="en-US" sz="1100" kern="1200" dirty="0">
                          <a:solidFill>
                            <a:srgbClr val="0D0D0D"/>
                          </a:solidFill>
                          <a:latin typeface="メイリオ" panose="020B0604030504040204" pitchFamily="50" charset="-128"/>
                          <a:ea typeface="+mn-ea"/>
                          <a:cs typeface="+mn-cs"/>
                        </a:rPr>
                        <a:t>掲載</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kern="1200" dirty="0">
                          <a:solidFill>
                            <a:srgbClr val="0D0D0D"/>
                          </a:solidFill>
                          <a:latin typeface="メイリオ" panose="020B0604030504040204" pitchFamily="50" charset="-128"/>
                          <a:ea typeface="+mn-ea"/>
                          <a:cs typeface="+mn-cs"/>
                        </a:rPr>
                        <a:t>②契約サービス：</a:t>
                      </a:r>
                      <a:r>
                        <a:rPr kumimoji="1" lang="en-US" altLang="ja-JP" sz="1100" kern="1200" dirty="0">
                          <a:solidFill>
                            <a:srgbClr val="0D0D0D"/>
                          </a:solidFill>
                          <a:latin typeface="メイリオ" panose="020B0604030504040204" pitchFamily="50" charset="-128"/>
                          <a:ea typeface="+mn-ea"/>
                          <a:cs typeface="+mn-cs"/>
                        </a:rPr>
                        <a:t>【</a:t>
                      </a:r>
                      <a:r>
                        <a:rPr kumimoji="1" lang="ja-JP" altLang="en-US" sz="1100" kern="1200" dirty="0">
                          <a:solidFill>
                            <a:srgbClr val="0D0D0D"/>
                          </a:solidFill>
                          <a:latin typeface="メイリオ" panose="020B0604030504040204" pitchFamily="50" charset="-128"/>
                          <a:ea typeface="+mn-ea"/>
                          <a:cs typeface="+mn-cs"/>
                        </a:rPr>
                        <a:t>制作</a:t>
                      </a:r>
                      <a:r>
                        <a:rPr kumimoji="1" lang="en-US" altLang="ja-JP" sz="1100" kern="1200" dirty="0">
                          <a:solidFill>
                            <a:srgbClr val="0D0D0D"/>
                          </a:solidFill>
                          <a:latin typeface="メイリオ" panose="020B0604030504040204" pitchFamily="50" charset="-128"/>
                          <a:ea typeface="+mn-ea"/>
                          <a:cs typeface="+mn-cs"/>
                        </a:rPr>
                        <a:t>+</a:t>
                      </a:r>
                      <a:r>
                        <a:rPr kumimoji="1" lang="ja-JP" altLang="en-US" sz="1100" kern="1200" dirty="0">
                          <a:solidFill>
                            <a:srgbClr val="0D0D0D"/>
                          </a:solidFill>
                          <a:latin typeface="メイリオ" panose="020B0604030504040204" pitchFamily="50" charset="-128"/>
                          <a:ea typeface="+mn-ea"/>
                          <a:cs typeface="+mn-cs"/>
                        </a:rPr>
                        <a:t>掲載</a:t>
                      </a:r>
                      <a:r>
                        <a:rPr kumimoji="1" lang="en-US" altLang="ja-JP" sz="1100" kern="1200" dirty="0">
                          <a:solidFill>
                            <a:srgbClr val="0D0D0D"/>
                          </a:solidFill>
                          <a:latin typeface="メイリオ" panose="020B0604030504040204" pitchFamily="50" charset="-128"/>
                          <a:ea typeface="+mn-ea"/>
                          <a:cs typeface="+mn-cs"/>
                        </a:rPr>
                        <a:t>】</a:t>
                      </a:r>
                      <a:r>
                        <a:rPr kumimoji="1" lang="ja-JP" altLang="en-US" sz="1100" kern="1200" dirty="0">
                          <a:solidFill>
                            <a:srgbClr val="0D0D0D"/>
                          </a:solidFill>
                          <a:latin typeface="メイリオ" panose="020B0604030504040204" pitchFamily="50" charset="-128"/>
                          <a:ea typeface="+mn-ea"/>
                          <a:cs typeface="+mn-cs"/>
                        </a:rPr>
                        <a:t>スポーツナビ　タイアップ</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kern="1200" dirty="0">
                          <a:solidFill>
                            <a:srgbClr val="0D0D0D"/>
                          </a:solidFill>
                          <a:latin typeface="メイリオ" panose="020B0604030504040204" pitchFamily="50" charset="-128"/>
                          <a:ea typeface="+mn-ea"/>
                          <a:cs typeface="+mn-cs"/>
                        </a:rPr>
                        <a:t>③契約サービス詳細：スポーツナビ　タイアップ　協賛費</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714865918"/>
                  </a:ext>
                </a:extLst>
              </a:tr>
              <a:tr h="429137">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kern="1200" dirty="0">
                          <a:solidFill>
                            <a:schemeClr val="bg1"/>
                          </a:solidFill>
                          <a:latin typeface="Meiryo" panose="020B0604030504040204" pitchFamily="34" charset="-128"/>
                          <a:ea typeface="Meiryo" panose="020B0604030504040204" pitchFamily="34" charset="-128"/>
                          <a:cs typeface="Meiryo UI" pitchFamily="50" charset="-128"/>
                        </a:rPr>
                        <a:t>掲載期間</a:t>
                      </a:r>
                      <a:endPar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kern="1200" dirty="0">
                          <a:solidFill>
                            <a:srgbClr val="0D0D0D"/>
                          </a:solidFill>
                          <a:latin typeface="メイリオ" panose="020B0604030504040204" pitchFamily="50" charset="-128"/>
                          <a:ea typeface="+mn-ea"/>
                          <a:cs typeface="+mn-cs"/>
                        </a:rPr>
                        <a:t>～</a:t>
                      </a:r>
                      <a:r>
                        <a:rPr kumimoji="1" lang="en-US" altLang="ja-JP" sz="1100" kern="1200" dirty="0">
                          <a:solidFill>
                            <a:srgbClr val="0D0D0D"/>
                          </a:solidFill>
                          <a:latin typeface="メイリオ" panose="020B0604030504040204" pitchFamily="50" charset="-128"/>
                          <a:ea typeface="+mn-ea"/>
                          <a:cs typeface="+mn-cs"/>
                        </a:rPr>
                        <a:t>1</a:t>
                      </a:r>
                      <a:r>
                        <a:rPr kumimoji="1" lang="ja-JP" altLang="en-US" sz="1100" kern="1200" dirty="0">
                          <a:solidFill>
                            <a:srgbClr val="0D0D0D"/>
                          </a:solidFill>
                          <a:latin typeface="メイリオ" panose="020B0604030504040204" pitchFamily="50" charset="-128"/>
                          <a:ea typeface="+mn-ea"/>
                          <a:cs typeface="+mn-cs"/>
                        </a:rPr>
                        <a:t>か月間（平日掲載開始）</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メイリオ" panose="020B0604030504040204" pitchFamily="50" charset="-128"/>
                          <a:ea typeface="+mn-ea"/>
                          <a:cs typeface="+mn-cs"/>
                        </a:rPr>
                        <a:t>※</a:t>
                      </a:r>
                      <a:r>
                        <a:rPr kumimoji="1" lang="ja-JP" altLang="en-US" sz="1100" kern="1200" dirty="0">
                          <a:solidFill>
                            <a:srgbClr val="0D0D0D"/>
                          </a:solidFill>
                          <a:latin typeface="メイリオ" panose="020B0604030504040204" pitchFamily="50" charset="-128"/>
                          <a:ea typeface="+mn-ea"/>
                          <a:cs typeface="+mn-cs"/>
                        </a:rPr>
                        <a:t>タイアップページは、掲載開始日の前営業日までにアップします</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メイリオ" panose="020B0604030504040204" pitchFamily="50" charset="-128"/>
                          <a:ea typeface="+mn-ea"/>
                          <a:cs typeface="+mn-cs"/>
                        </a:rPr>
                        <a:t>※</a:t>
                      </a:r>
                      <a:r>
                        <a:rPr kumimoji="1" lang="ja-JP" altLang="en-US" sz="1100" kern="1200" dirty="0">
                          <a:solidFill>
                            <a:srgbClr val="0D0D0D"/>
                          </a:solidFill>
                          <a:latin typeface="メイリオ" panose="020B0604030504040204" pitchFamily="50" charset="-128"/>
                          <a:ea typeface="+mn-ea"/>
                          <a:cs typeface="+mn-cs"/>
                        </a:rPr>
                        <a:t>掲載を延長する場合は、別途ホスティング費をご請求いたします</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500954264"/>
                  </a:ext>
                </a:extLst>
              </a:tr>
              <a:tr h="861466">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料金</a:t>
                      </a:r>
                      <a:endParaRPr kumimoji="1" lang="en-US" altLang="ja-JP"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1000</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万円（グロス）／ 事前見積もり：不要</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企画内容によって、別途費用が発生する場合があります</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本商品はお見積りが不要な商品ですが、本商品資料と異なる条件で契約する場合はお見積りが必要となりますので</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お申し込み時には弊社営業担当までお問い合わせください。</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掲載期間の延長も可能です。別途費用がかかりますので、ご要望の際は弊社営業担当までご確認下さい。</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156484931"/>
                  </a:ext>
                </a:extLst>
              </a:tr>
              <a:tr h="261034">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dirty="0">
                          <a:solidFill>
                            <a:schemeClr val="bg1"/>
                          </a:solidFill>
                          <a:latin typeface="Meiryo" panose="020B0604030504040204" pitchFamily="34" charset="-128"/>
                          <a:ea typeface="Meiryo" panose="020B0604030504040204" pitchFamily="34" charset="-128"/>
                        </a:rPr>
                        <a:t>掲載期間</a:t>
                      </a:r>
                      <a:endPar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か月間（平日掲載開始）</a:t>
                      </a:r>
                      <a:r>
                        <a:rPr kumimoji="1" lang="en-US" altLang="ja-JP" sz="110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kern="1200" dirty="0">
                          <a:solidFill>
                            <a:srgbClr val="0D0D0D"/>
                          </a:solidFill>
                          <a:latin typeface="メイリオ" panose="020B0604030504040204" pitchFamily="50" charset="-128"/>
                          <a:ea typeface="メイリオ" panose="020B0604030504040204" pitchFamily="50" charset="-128"/>
                          <a:cs typeface="+mn-cs"/>
                        </a:rPr>
                        <a:t>タイアップページは、掲載開始日の前営業日までにアップします</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422799165"/>
                  </a:ext>
                </a:extLst>
              </a:tr>
              <a:tr h="145617">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お申し込み期限</a:t>
                      </a: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kern="1200" noProof="0" dirty="0">
                          <a:solidFill>
                            <a:srgbClr val="0D0D0D"/>
                          </a:solidFill>
                          <a:latin typeface="+mn-ea"/>
                          <a:ea typeface="+mn-ea"/>
                          <a:cs typeface="メイリオ" panose="020B0604030504040204" pitchFamily="50" charset="-128"/>
                        </a:rPr>
                        <a:t>原則として、掲載開始の</a:t>
                      </a:r>
                      <a:r>
                        <a:rPr kumimoji="1" lang="en-US" altLang="ja-JP" sz="1100" kern="1200" noProof="0" dirty="0">
                          <a:solidFill>
                            <a:srgbClr val="0D0D0D"/>
                          </a:solidFill>
                          <a:latin typeface="+mn-ea"/>
                          <a:ea typeface="+mn-ea"/>
                          <a:cs typeface="メイリオ" panose="020B0604030504040204" pitchFamily="50" charset="-128"/>
                        </a:rPr>
                        <a:t>2</a:t>
                      </a:r>
                      <a:r>
                        <a:rPr kumimoji="1" lang="ja-JP" altLang="en-US" sz="1100" kern="1200" noProof="0" dirty="0">
                          <a:solidFill>
                            <a:srgbClr val="0D0D0D"/>
                          </a:solidFill>
                          <a:latin typeface="+mn-ea"/>
                          <a:ea typeface="+mn-ea"/>
                          <a:cs typeface="メイリオ" panose="020B0604030504040204" pitchFamily="50" charset="-128"/>
                        </a:rPr>
                        <a:t>か月前までにお申し込みください</a:t>
                      </a:r>
                      <a:endParaRPr kumimoji="1" lang="en-US" altLang="ja-JP" sz="1100" kern="1200" noProof="0" dirty="0">
                        <a:solidFill>
                          <a:srgbClr val="0D0D0D"/>
                        </a:solidFill>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kern="1200" noProof="0" dirty="0">
                          <a:solidFill>
                            <a:srgbClr val="0D0D0D"/>
                          </a:solidFill>
                          <a:latin typeface="+mn-ea"/>
                          <a:ea typeface="+mn-ea"/>
                          <a:cs typeface="メイリオ" panose="020B0604030504040204" pitchFamily="50" charset="-128"/>
                        </a:rPr>
                        <a:t>※</a:t>
                      </a:r>
                      <a:r>
                        <a:rPr kumimoji="1" lang="ja-JP" altLang="en-US" sz="1100" kern="1200" noProof="0" dirty="0">
                          <a:solidFill>
                            <a:srgbClr val="0D0D0D"/>
                          </a:solidFill>
                          <a:latin typeface="+mn-ea"/>
                          <a:ea typeface="+mn-ea"/>
                          <a:cs typeface="メイリオ" panose="020B0604030504040204" pitchFamily="50" charset="-128"/>
                        </a:rPr>
                        <a:t>所定の方法によるお申し込み契約の成立後はキャンセルは不可となります</a:t>
                      </a:r>
                      <a:endParaRPr kumimoji="1" lang="en-US" altLang="ja-JP" sz="1100" kern="1200" noProof="0" dirty="0">
                        <a:solidFill>
                          <a:srgbClr val="0D0D0D"/>
                        </a:solidFill>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kern="1200" noProof="0" dirty="0">
                          <a:solidFill>
                            <a:srgbClr val="0D0D0D"/>
                          </a:solidFill>
                          <a:latin typeface="+mn-ea"/>
                          <a:ea typeface="+mn-ea"/>
                          <a:cs typeface="メイリオ" panose="020B0604030504040204" pitchFamily="50" charset="-128"/>
                        </a:rPr>
                        <a:t>※</a:t>
                      </a:r>
                      <a:r>
                        <a:rPr kumimoji="1" lang="ja-JP" altLang="en-US" sz="1100" kern="1200" noProof="0" dirty="0">
                          <a:solidFill>
                            <a:srgbClr val="0D0D0D"/>
                          </a:solidFill>
                          <a:latin typeface="+mn-ea"/>
                          <a:ea typeface="+mn-ea"/>
                          <a:cs typeface="メイリオ" panose="020B0604030504040204" pitchFamily="50" charset="-128"/>
                        </a:rPr>
                        <a:t>お申し込み時に掲載期間が未決定の場合は、別途、掲載開始日の</a:t>
                      </a:r>
                      <a:r>
                        <a:rPr kumimoji="1" lang="en-US" altLang="ja-JP" sz="1100" kern="1200" noProof="0" dirty="0">
                          <a:solidFill>
                            <a:srgbClr val="0D0D0D"/>
                          </a:solidFill>
                          <a:latin typeface="+mn-ea"/>
                          <a:ea typeface="+mn-ea"/>
                          <a:cs typeface="メイリオ" panose="020B0604030504040204" pitchFamily="50" charset="-128"/>
                        </a:rPr>
                        <a:t>5</a:t>
                      </a:r>
                      <a:r>
                        <a:rPr kumimoji="1" lang="ja-JP" altLang="en-US" sz="1100" kern="1200" noProof="0" dirty="0">
                          <a:solidFill>
                            <a:srgbClr val="0D0D0D"/>
                          </a:solidFill>
                          <a:latin typeface="+mn-ea"/>
                          <a:ea typeface="+mn-ea"/>
                          <a:cs typeface="メイリオ" panose="020B0604030504040204" pitchFamily="50" charset="-128"/>
                        </a:rPr>
                        <a:t>営業日前までに掲載期間のご連絡をメールでいただきます</a:t>
                      </a:r>
                      <a:endParaRPr kumimoji="1" lang="ja-JP" altLang="en-US" sz="1100" kern="1200" dirty="0">
                        <a:solidFill>
                          <a:srgbClr val="0D0D0D"/>
                        </a:solidFill>
                        <a:latin typeface="メイリオ" panose="020B0604030504040204" pitchFamily="50" charset="-128"/>
                        <a:ea typeface="メイリオ" panose="020B0604030504040204" pitchFamily="50" charset="-128"/>
                        <a:cs typeface="+mn-cs"/>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1105448160"/>
                  </a:ext>
                </a:extLst>
              </a:tr>
              <a:tr h="261034">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有効期限</a:t>
                      </a: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mn-ea"/>
                          <a:ea typeface="+mn-ea"/>
                          <a:cs typeface="メイリオ" panose="020B0604030504040204" pitchFamily="50" charset="-128"/>
                        </a:rPr>
                        <a:t>2024</a:t>
                      </a:r>
                      <a:r>
                        <a:rPr kumimoji="1" lang="ja-JP" altLang="en-US" sz="1100" kern="1200" dirty="0">
                          <a:solidFill>
                            <a:srgbClr val="0D0D0D"/>
                          </a:solidFill>
                          <a:latin typeface="+mn-ea"/>
                          <a:ea typeface="+mn-ea"/>
                          <a:cs typeface="メイリオ" panose="020B0604030504040204" pitchFamily="50" charset="-128"/>
                        </a:rPr>
                        <a:t>年</a:t>
                      </a:r>
                      <a:r>
                        <a:rPr kumimoji="1" lang="en-US" altLang="ja-JP" sz="1100" kern="1200" dirty="0">
                          <a:solidFill>
                            <a:srgbClr val="0D0D0D"/>
                          </a:solidFill>
                          <a:latin typeface="+mn-ea"/>
                          <a:ea typeface="+mn-ea"/>
                          <a:cs typeface="メイリオ" panose="020B0604030504040204" pitchFamily="50" charset="-128"/>
                        </a:rPr>
                        <a:t>10</a:t>
                      </a:r>
                      <a:r>
                        <a:rPr kumimoji="1" lang="ja-JP" altLang="en-US" sz="1100" kern="1200" dirty="0">
                          <a:solidFill>
                            <a:srgbClr val="0D0D0D"/>
                          </a:solidFill>
                          <a:latin typeface="+mn-ea"/>
                          <a:ea typeface="+mn-ea"/>
                          <a:cs typeface="メイリオ" panose="020B0604030504040204" pitchFamily="50" charset="-128"/>
                        </a:rPr>
                        <a:t>月</a:t>
                      </a:r>
                      <a:r>
                        <a:rPr kumimoji="1" lang="en-US" altLang="ja-JP" sz="1100" kern="1200" dirty="0">
                          <a:solidFill>
                            <a:srgbClr val="0D0D0D"/>
                          </a:solidFill>
                          <a:latin typeface="+mn-ea"/>
                          <a:ea typeface="+mn-ea"/>
                          <a:cs typeface="メイリオ" panose="020B0604030504040204" pitchFamily="50" charset="-128"/>
                        </a:rPr>
                        <a:t>1</a:t>
                      </a:r>
                      <a:r>
                        <a:rPr kumimoji="1" lang="ja-JP" altLang="en-US" sz="1100" kern="1200" dirty="0">
                          <a:solidFill>
                            <a:srgbClr val="0D0D0D"/>
                          </a:solidFill>
                          <a:latin typeface="+mn-ea"/>
                          <a:ea typeface="+mn-ea"/>
                          <a:cs typeface="メイリオ" panose="020B0604030504040204" pitchFamily="50" charset="-128"/>
                        </a:rPr>
                        <a:t>日～</a:t>
                      </a:r>
                      <a:r>
                        <a:rPr kumimoji="1" lang="en-US" altLang="ja-JP" sz="1100" kern="1200" dirty="0">
                          <a:solidFill>
                            <a:srgbClr val="0D0D0D"/>
                          </a:solidFill>
                          <a:latin typeface="+mn-ea"/>
                          <a:ea typeface="+mn-ea"/>
                          <a:cs typeface="メイリオ" panose="020B0604030504040204" pitchFamily="50" charset="-128"/>
                        </a:rPr>
                        <a:t>2025</a:t>
                      </a:r>
                      <a:r>
                        <a:rPr kumimoji="1" lang="ja-JP" altLang="en-US" sz="1100" kern="1200" dirty="0">
                          <a:solidFill>
                            <a:srgbClr val="0D0D0D"/>
                          </a:solidFill>
                          <a:latin typeface="+mn-ea"/>
                          <a:ea typeface="+mn-ea"/>
                          <a:cs typeface="メイリオ" panose="020B0604030504040204" pitchFamily="50" charset="-128"/>
                        </a:rPr>
                        <a:t>年</a:t>
                      </a:r>
                      <a:r>
                        <a:rPr kumimoji="1" lang="en-US" altLang="ja-JP" sz="1100" kern="1200" dirty="0">
                          <a:solidFill>
                            <a:srgbClr val="0D0D0D"/>
                          </a:solidFill>
                          <a:latin typeface="+mn-ea"/>
                          <a:ea typeface="+mn-ea"/>
                          <a:cs typeface="メイリオ" panose="020B0604030504040204" pitchFamily="50" charset="-128"/>
                        </a:rPr>
                        <a:t>3</a:t>
                      </a:r>
                      <a:r>
                        <a:rPr kumimoji="1" lang="ja-JP" altLang="en-US" sz="1100" kern="1200" dirty="0">
                          <a:solidFill>
                            <a:srgbClr val="0D0D0D"/>
                          </a:solidFill>
                          <a:latin typeface="+mn-ea"/>
                          <a:ea typeface="+mn-ea"/>
                          <a:cs typeface="メイリオ" panose="020B0604030504040204" pitchFamily="50" charset="-128"/>
                        </a:rPr>
                        <a:t>月</a:t>
                      </a:r>
                      <a:r>
                        <a:rPr kumimoji="1" lang="en-US" altLang="ja-JP" sz="1100" kern="1200" dirty="0">
                          <a:solidFill>
                            <a:srgbClr val="0D0D0D"/>
                          </a:solidFill>
                          <a:latin typeface="+mn-ea"/>
                          <a:ea typeface="+mn-ea"/>
                          <a:cs typeface="メイリオ" panose="020B0604030504040204" pitchFamily="50" charset="-128"/>
                        </a:rPr>
                        <a:t>31</a:t>
                      </a:r>
                      <a:r>
                        <a:rPr kumimoji="1" lang="ja-JP" altLang="en-US" sz="1100" kern="1200" dirty="0">
                          <a:solidFill>
                            <a:srgbClr val="0D0D0D"/>
                          </a:solidFill>
                          <a:latin typeface="+mn-ea"/>
                          <a:ea typeface="+mn-ea"/>
                          <a:cs typeface="メイリオ" panose="020B0604030504040204" pitchFamily="50" charset="-128"/>
                        </a:rPr>
                        <a:t>日　掲載分</a:t>
                      </a:r>
                      <a:endParaRPr kumimoji="1" lang="en-US" altLang="ja-JP" sz="1100" kern="1200" dirty="0">
                        <a:solidFill>
                          <a:srgbClr val="0D0D0D"/>
                        </a:solidFill>
                        <a:latin typeface="+mn-ea"/>
                        <a:ea typeface="+mn-ea"/>
                        <a:cs typeface="メイリオ" panose="020B0604030504040204" pitchFamily="50" charset="-128"/>
                      </a:endParaRP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3331906091"/>
                  </a:ext>
                </a:extLst>
              </a:tr>
              <a:tr h="261034">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100" b="0" i="0" dirty="0">
                          <a:solidFill>
                            <a:schemeClr val="bg1"/>
                          </a:solidFill>
                          <a:latin typeface="Meiryo" panose="020B0604030504040204" pitchFamily="34" charset="-128"/>
                          <a:ea typeface="Meiryo" panose="020B0604030504040204" pitchFamily="34" charset="-128"/>
                          <a:cs typeface="Meiryo UI" pitchFamily="50" charset="-128"/>
                        </a:rPr>
                        <a:t>レポート項目</a:t>
                      </a:r>
                    </a:p>
                  </a:txBody>
                  <a:tcPr marL="36000" marR="36000" marT="36000" marB="36000" anchor="ctr">
                    <a:lnL w="28575"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mn-ea"/>
                          <a:ea typeface="+mn-ea"/>
                          <a:cs typeface="メイリオ" panose="020B0604030504040204" pitchFamily="50" charset="-128"/>
                        </a:rPr>
                        <a:t>PV</a:t>
                      </a:r>
                      <a:r>
                        <a:rPr kumimoji="1" lang="ja-JP" altLang="en-US" sz="1100" kern="1200" dirty="0">
                          <a:solidFill>
                            <a:srgbClr val="0D0D0D"/>
                          </a:solidFill>
                          <a:latin typeface="+mn-ea"/>
                          <a:ea typeface="+mn-ea"/>
                          <a:cs typeface="メイリオ" panose="020B0604030504040204" pitchFamily="50" charset="-128"/>
                        </a:rPr>
                        <a:t>、</a:t>
                      </a:r>
                      <a:r>
                        <a:rPr kumimoji="1" lang="en-US" altLang="ja-JP" sz="1100" kern="1200" dirty="0">
                          <a:solidFill>
                            <a:srgbClr val="0D0D0D"/>
                          </a:solidFill>
                          <a:latin typeface="+mn-ea"/>
                          <a:ea typeface="+mn-ea"/>
                          <a:cs typeface="メイリオ" panose="020B0604030504040204" pitchFamily="50" charset="-128"/>
                        </a:rPr>
                        <a:t>UB</a:t>
                      </a:r>
                      <a:r>
                        <a:rPr kumimoji="1" lang="ja-JP" altLang="en-US" sz="1100" kern="1200" dirty="0">
                          <a:solidFill>
                            <a:srgbClr val="0D0D0D"/>
                          </a:solidFill>
                          <a:latin typeface="+mn-ea"/>
                          <a:ea typeface="+mn-ea"/>
                          <a:cs typeface="メイリオ" panose="020B0604030504040204" pitchFamily="50" charset="-128"/>
                        </a:rPr>
                        <a:t>、訪問者の性別・性別</a:t>
                      </a:r>
                      <a:r>
                        <a:rPr kumimoji="1" lang="en-US" altLang="ja-JP" sz="1100" kern="1200" dirty="0">
                          <a:solidFill>
                            <a:srgbClr val="0D0D0D"/>
                          </a:solidFill>
                          <a:latin typeface="+mn-ea"/>
                          <a:ea typeface="+mn-ea"/>
                          <a:cs typeface="メイリオ" panose="020B0604030504040204" pitchFamily="50" charset="-128"/>
                        </a:rPr>
                        <a:t>×</a:t>
                      </a:r>
                      <a:r>
                        <a:rPr kumimoji="1" lang="ja-JP" altLang="en-US" sz="1100" kern="1200" dirty="0">
                          <a:solidFill>
                            <a:srgbClr val="0D0D0D"/>
                          </a:solidFill>
                          <a:latin typeface="+mn-ea"/>
                          <a:ea typeface="+mn-ea"/>
                          <a:cs typeface="メイリオ" panose="020B0604030504040204" pitchFamily="50" charset="-128"/>
                        </a:rPr>
                        <a:t>年齢層比率、アンケート</a:t>
                      </a:r>
                      <a:endParaRPr kumimoji="1" lang="en-US" altLang="ja-JP" sz="1100" kern="1200" dirty="0">
                        <a:solidFill>
                          <a:srgbClr val="0D0D0D"/>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mn-ea"/>
                          <a:ea typeface="+mn-ea"/>
                          <a:cs typeface="メイリオ" panose="020B0604030504040204" pitchFamily="50" charset="-128"/>
                        </a:rPr>
                        <a:t>※</a:t>
                      </a:r>
                      <a:r>
                        <a:rPr kumimoji="1" lang="ja-JP" altLang="en-US" sz="1100" kern="1200" dirty="0">
                          <a:solidFill>
                            <a:srgbClr val="0D0D0D"/>
                          </a:solidFill>
                          <a:latin typeface="+mn-ea"/>
                          <a:ea typeface="+mn-ea"/>
                          <a:cs typeface="メイリオ" panose="020B0604030504040204" pitchFamily="50" charset="-128"/>
                        </a:rPr>
                        <a:t>掲載終了から</a:t>
                      </a:r>
                      <a:r>
                        <a:rPr kumimoji="1" lang="en-US" altLang="ja-JP" sz="1100" kern="1200" dirty="0">
                          <a:solidFill>
                            <a:srgbClr val="0D0D0D"/>
                          </a:solidFill>
                          <a:latin typeface="+mn-ea"/>
                          <a:ea typeface="+mn-ea"/>
                          <a:cs typeface="メイリオ" panose="020B0604030504040204" pitchFamily="50" charset="-128"/>
                        </a:rPr>
                        <a:t>2</a:t>
                      </a:r>
                      <a:r>
                        <a:rPr kumimoji="1" lang="ja-JP" altLang="en-US" sz="1100" kern="1200" dirty="0">
                          <a:solidFill>
                            <a:srgbClr val="0D0D0D"/>
                          </a:solidFill>
                          <a:latin typeface="+mn-ea"/>
                          <a:ea typeface="+mn-ea"/>
                          <a:cs typeface="メイリオ" panose="020B0604030504040204" pitchFamily="50" charset="-128"/>
                        </a:rPr>
                        <a:t>週間程度でご提出いたします</a:t>
                      </a:r>
                      <a:endParaRPr kumimoji="1" lang="en-US" altLang="ja-JP" sz="1100" kern="1200" dirty="0">
                        <a:solidFill>
                          <a:srgbClr val="0D0D0D"/>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kern="1200" dirty="0">
                          <a:solidFill>
                            <a:srgbClr val="0D0D0D"/>
                          </a:solidFill>
                          <a:latin typeface="+mn-ea"/>
                          <a:ea typeface="+mn-ea"/>
                          <a:cs typeface="メイリオ" panose="020B0604030504040204" pitchFamily="50" charset="-128"/>
                        </a:rPr>
                        <a:t>※</a:t>
                      </a:r>
                      <a:r>
                        <a:rPr kumimoji="1" lang="ja-JP" altLang="en-US" sz="1100" kern="1200" dirty="0">
                          <a:solidFill>
                            <a:srgbClr val="0D0D0D"/>
                          </a:solidFill>
                          <a:latin typeface="+mn-ea"/>
                          <a:ea typeface="+mn-ea"/>
                          <a:cs typeface="メイリオ" panose="020B0604030504040204" pitchFamily="50" charset="-128"/>
                        </a:rPr>
                        <a:t>取得できない場合がございます</a:t>
                      </a:r>
                    </a:p>
                  </a:txBody>
                  <a:tcPr marL="180000" marR="36000" marT="36000" marB="36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2755307660"/>
                  </a:ext>
                </a:extLst>
              </a:tr>
            </a:tbl>
          </a:graphicData>
        </a:graphic>
      </p:graphicFrame>
    </p:spTree>
    <p:extLst>
      <p:ext uri="{BB962C8B-B14F-4D97-AF65-F5344CB8AC3E}">
        <p14:creationId xmlns:p14="http://schemas.microsoft.com/office/powerpoint/2010/main" val="26331213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0308EF6-5F30-1558-1089-14888F5B11EA}"/>
              </a:ext>
            </a:extLst>
          </p:cNvPr>
          <p:cNvSpPr>
            <a:spLocks noGrp="1"/>
          </p:cNvSpPr>
          <p:nvPr>
            <p:ph type="body" sz="quarter" idx="12"/>
          </p:nvPr>
        </p:nvSpPr>
        <p:spPr/>
        <p:txBody>
          <a:bodyPr/>
          <a:lstStyle/>
          <a:p>
            <a:pPr marL="0" indent="0" algn="ctr">
              <a:buNone/>
            </a:pPr>
            <a:r>
              <a:rPr lang="ja-JP" altLang="en-US" dirty="0"/>
              <a:t>商品スペック</a:t>
            </a:r>
          </a:p>
        </p:txBody>
      </p:sp>
      <p:pic>
        <p:nvPicPr>
          <p:cNvPr id="10" name="図プレースホルダー 9" descr="アイコン&#10;&#10;自動的に生成された説明">
            <a:extLst>
              <a:ext uri="{FF2B5EF4-FFF2-40B4-BE49-F238E27FC236}">
                <a16:creationId xmlns:a16="http://schemas.microsoft.com/office/drawing/2014/main" id="{D53B660D-B587-B1FE-4F2D-C2492A93AC00}"/>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a:stretch/>
        </p:blipFill>
        <p:spPr/>
      </p:pic>
      <p:sp>
        <p:nvSpPr>
          <p:cNvPr id="4" name="テキスト プレースホルダー 3">
            <a:extLst>
              <a:ext uri="{FF2B5EF4-FFF2-40B4-BE49-F238E27FC236}">
                <a16:creationId xmlns:a16="http://schemas.microsoft.com/office/drawing/2014/main" id="{ECE53680-427F-E435-F995-3CCCEA88FB79}"/>
              </a:ext>
            </a:extLst>
          </p:cNvPr>
          <p:cNvSpPr>
            <a:spLocks noGrp="1"/>
          </p:cNvSpPr>
          <p:nvPr>
            <p:ph type="body" sz="quarter" idx="10"/>
          </p:nvPr>
        </p:nvSpPr>
        <p:spPr/>
        <p:txBody>
          <a:bodyPr/>
          <a:lstStyle/>
          <a:p>
            <a:r>
              <a:rPr kumimoji="1" lang="ja-JP" altLang="en-US" dirty="0"/>
              <a:t>効果検証レポート</a:t>
            </a:r>
          </a:p>
        </p:txBody>
      </p:sp>
      <p:sp>
        <p:nvSpPr>
          <p:cNvPr id="25" name="正方形/長方形 24">
            <a:extLst>
              <a:ext uri="{FF2B5EF4-FFF2-40B4-BE49-F238E27FC236}">
                <a16:creationId xmlns:a16="http://schemas.microsoft.com/office/drawing/2014/main" id="{6152A449-1BE8-0A43-0AA7-4ED048CDF2B1}"/>
              </a:ext>
            </a:extLst>
          </p:cNvPr>
          <p:cNvSpPr/>
          <p:nvPr/>
        </p:nvSpPr>
        <p:spPr>
          <a:xfrm>
            <a:off x="518837" y="1060449"/>
            <a:ext cx="11193737" cy="283154"/>
          </a:xfrm>
          <a:prstGeom prst="rect">
            <a:avLst/>
          </a:prstGeom>
        </p:spPr>
        <p:txBody>
          <a:bodyPr wrap="square" lIns="0" tIns="0" rIns="0" bIns="0">
            <a:spAutoFit/>
          </a:bodyPr>
          <a:lstStyle/>
          <a:p>
            <a:pPr>
              <a:lnSpc>
                <a:spcPct val="120000"/>
              </a:lnSpc>
            </a:pPr>
            <a:r>
              <a:rPr lang="ja-JP" altLang="en-US" sz="1600" dirty="0">
                <a:solidFill>
                  <a:srgbClr val="0D0D0D"/>
                </a:solidFill>
                <a:latin typeface="メイリオ" panose="020B0604030504040204" pitchFamily="50" charset="-128"/>
                <a:ea typeface="メイリオ" panose="020B0604030504040204" pitchFamily="50" charset="-128"/>
              </a:rPr>
              <a:t>定量・定性両面から、施策の実績を集計、分析し、タイアップ実施効果のレポーティングを行います。</a:t>
            </a:r>
            <a:endParaRPr lang="en-US" altLang="ja-JP" sz="1600" dirty="0">
              <a:solidFill>
                <a:srgbClr val="0D0D0D"/>
              </a:solidFill>
              <a:latin typeface="メイリオ" panose="020B0604030504040204" pitchFamily="50" charset="-128"/>
              <a:ea typeface="メイリオ" panose="020B0604030504040204" pitchFamily="50" charset="-128"/>
            </a:endParaRPr>
          </a:p>
        </p:txBody>
      </p:sp>
      <p:grpSp>
        <p:nvGrpSpPr>
          <p:cNvPr id="26" name="グループ化 25">
            <a:extLst>
              <a:ext uri="{FF2B5EF4-FFF2-40B4-BE49-F238E27FC236}">
                <a16:creationId xmlns:a16="http://schemas.microsoft.com/office/drawing/2014/main" id="{35209829-B642-9902-4638-F7B5FDDFB5D2}"/>
              </a:ext>
            </a:extLst>
          </p:cNvPr>
          <p:cNvGrpSpPr/>
          <p:nvPr/>
        </p:nvGrpSpPr>
        <p:grpSpPr>
          <a:xfrm>
            <a:off x="479425" y="1785214"/>
            <a:ext cx="5646291" cy="1731446"/>
            <a:chOff x="479425" y="1607413"/>
            <a:chExt cx="5646291" cy="1731446"/>
          </a:xfrm>
        </p:grpSpPr>
        <p:sp>
          <p:nvSpPr>
            <p:cNvPr id="27" name="角丸四角形 59">
              <a:extLst>
                <a:ext uri="{FF2B5EF4-FFF2-40B4-BE49-F238E27FC236}">
                  <a16:creationId xmlns:a16="http://schemas.microsoft.com/office/drawing/2014/main" id="{34DA1D9F-CE24-5C5E-5AFB-34A77CB96116}"/>
                </a:ext>
              </a:extLst>
            </p:cNvPr>
            <p:cNvSpPr/>
            <p:nvPr/>
          </p:nvSpPr>
          <p:spPr>
            <a:xfrm>
              <a:off x="750811" y="2315502"/>
              <a:ext cx="5345189" cy="1023357"/>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marR="0" lvl="0" indent="-177750" defTabSz="914400" eaLnBrk="1" fontAlgn="auto" latinLnBrk="0" hangingPunct="1">
                <a:lnSpc>
                  <a:spcPct val="120000"/>
                </a:lnSpc>
                <a:spcBef>
                  <a:spcPts val="0"/>
                </a:spcBef>
                <a:spcAft>
                  <a:spcPts val="0"/>
                </a:spcAft>
                <a:buClrTx/>
                <a:buSzTx/>
                <a:buFont typeface="Wingdings" pitchFamily="2" charset="2"/>
                <a:buChar char="n"/>
                <a:tabLst/>
                <a:defRPr/>
              </a:pPr>
              <a:r>
                <a:rPr kumimoji="0" lang="ja-JP" altLang="en-US" sz="1400" b="1" i="0" u="none" strike="noStrike" kern="0" cap="none" spc="0" normalizeH="0" baseline="0" noProof="0" dirty="0">
                  <a:ln>
                    <a:noFill/>
                  </a:ln>
                  <a:solidFill>
                    <a:srgbClr val="0D0D0D"/>
                  </a:solidFill>
                  <a:effectLst/>
                  <a:uLnTx/>
                  <a:uFillTx/>
                  <a:latin typeface="Meiryo" panose="020B0604030504040204" pitchFamily="34" charset="-128"/>
                </a:rPr>
                <a:t>タイアップページ</a:t>
              </a:r>
            </a:p>
            <a:p>
              <a:pPr marL="418950" marR="0" lvl="1" indent="-1417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en" altLang="ja-JP" sz="1400" b="0" i="0" u="none" strike="noStrike" kern="0" cap="none" spc="0" normalizeH="0" baseline="0" noProof="0" dirty="0">
                  <a:ln>
                    <a:noFill/>
                  </a:ln>
                  <a:solidFill>
                    <a:srgbClr val="0D0D0D"/>
                  </a:solidFill>
                  <a:effectLst/>
                  <a:uLnTx/>
                  <a:uFillTx/>
                  <a:latin typeface="Meiryo" panose="020B0604030504040204" pitchFamily="34" charset="-128"/>
                </a:rPr>
                <a:t>PV</a:t>
              </a:r>
              <a:r>
                <a:rPr kumimoji="0" lang="ja-JP" altLang="en" sz="1400" b="0" i="0" u="none" strike="noStrike" kern="0" cap="none" spc="0" normalizeH="0" baseline="0" noProof="0" dirty="0">
                  <a:ln>
                    <a:noFill/>
                  </a:ln>
                  <a:solidFill>
                    <a:srgbClr val="0D0D0D"/>
                  </a:solidFill>
                  <a:effectLst/>
                  <a:uLnTx/>
                  <a:uFillTx/>
                  <a:latin typeface="Meiryo" panose="020B0604030504040204" pitchFamily="34" charset="-128"/>
                </a:rPr>
                <a:t>・</a:t>
              </a:r>
              <a:r>
                <a:rPr kumimoji="0" lang="en" altLang="ja-JP" sz="1400" b="0" i="0" u="none" strike="noStrike" kern="0" cap="none" spc="0" normalizeH="0" baseline="0" noProof="0" dirty="0">
                  <a:ln>
                    <a:noFill/>
                  </a:ln>
                  <a:solidFill>
                    <a:srgbClr val="0D0D0D"/>
                  </a:solidFill>
                  <a:effectLst/>
                  <a:uLnTx/>
                  <a:uFillTx/>
                  <a:latin typeface="Meiryo" panose="020B0604030504040204" pitchFamily="34" charset="-128"/>
                </a:rPr>
                <a:t>UB</a:t>
              </a:r>
            </a:p>
            <a:p>
              <a:pPr marL="418950" marR="0" lvl="1" indent="-1417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タイアップ内の広告主様ページへの誘導枠クリック数・率</a:t>
              </a:r>
            </a:p>
            <a:p>
              <a:pPr marL="418950" marR="0" lvl="1" indent="-141750" defTabSz="914400" eaLnBrk="1" fontAlgn="auto" latinLnBrk="0" hangingPunct="1">
                <a:lnSpc>
                  <a:spcPct val="120000"/>
                </a:lnSpc>
                <a:spcBef>
                  <a:spcPts val="0"/>
                </a:spcBef>
                <a:spcAft>
                  <a:spcPts val="0"/>
                </a:spcAft>
                <a:buClrTx/>
                <a:buSzTx/>
                <a:buFont typeface="Arial" panose="020B0604020202020204" pitchFamily="34" charset="0"/>
                <a:buChar char="•"/>
                <a:tabLst/>
                <a:defRPr/>
              </a:pP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タイアップ訪問者の性別・性別</a:t>
              </a:r>
              <a:r>
                <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rPr>
                <a:t>×</a:t>
              </a: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年齢層比率</a:t>
              </a:r>
              <a:endPar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endParaRPr>
            </a:p>
          </p:txBody>
        </p:sp>
        <p:sp>
          <p:nvSpPr>
            <p:cNvPr id="28" name="角丸四角形 60">
              <a:extLst>
                <a:ext uri="{FF2B5EF4-FFF2-40B4-BE49-F238E27FC236}">
                  <a16:creationId xmlns:a16="http://schemas.microsoft.com/office/drawing/2014/main" id="{CD2E08D2-9DAB-E95B-1586-685BD5A245A4}"/>
                </a:ext>
              </a:extLst>
            </p:cNvPr>
            <p:cNvSpPr/>
            <p:nvPr/>
          </p:nvSpPr>
          <p:spPr>
            <a:xfrm>
              <a:off x="803425" y="1661413"/>
              <a:ext cx="5322291" cy="468000"/>
            </a:xfrm>
            <a:prstGeom prst="roundRect">
              <a:avLst>
                <a:gd name="adj" fmla="val 0"/>
              </a:avLst>
            </a:prstGeom>
            <a:solidFill>
              <a:srgbClr val="00003E">
                <a:alpha val="69804"/>
              </a:srgb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chemeClr val="bg1"/>
                  </a:solidFill>
                  <a:effectLst/>
                  <a:uLnTx/>
                  <a:uFillTx/>
                  <a:latin typeface="Meiryo" panose="020B0604030504040204" pitchFamily="34" charset="-128"/>
                </a:rPr>
                <a:t>集客数・属性広告主様ページへの送客数</a:t>
              </a:r>
              <a:endParaRPr kumimoji="0" lang="en-US" altLang="ja-JP" sz="1800" b="1" i="0" u="none" strike="noStrike" kern="0" cap="none" spc="0" normalizeH="0" baseline="0" noProof="0" dirty="0">
                <a:ln>
                  <a:noFill/>
                </a:ln>
                <a:solidFill>
                  <a:schemeClr val="bg1"/>
                </a:solidFill>
                <a:effectLst/>
                <a:uLnTx/>
                <a:uFillTx/>
                <a:latin typeface="Meiryo" panose="020B0604030504040204" pitchFamily="34" charset="-128"/>
              </a:endParaRPr>
            </a:p>
          </p:txBody>
        </p:sp>
        <p:grpSp>
          <p:nvGrpSpPr>
            <p:cNvPr id="29" name="グループ化 28">
              <a:extLst>
                <a:ext uri="{FF2B5EF4-FFF2-40B4-BE49-F238E27FC236}">
                  <a16:creationId xmlns:a16="http://schemas.microsoft.com/office/drawing/2014/main" id="{437A93DD-27DC-1DE9-0DBA-E4651F0A7596}"/>
                </a:ext>
              </a:extLst>
            </p:cNvPr>
            <p:cNvGrpSpPr>
              <a:grpSpLocks noChangeAspect="1"/>
            </p:cNvGrpSpPr>
            <p:nvPr/>
          </p:nvGrpSpPr>
          <p:grpSpPr>
            <a:xfrm>
              <a:off x="479425" y="1607413"/>
              <a:ext cx="576000" cy="576000"/>
              <a:chOff x="2435103" y="2081892"/>
              <a:chExt cx="792088" cy="792088"/>
            </a:xfrm>
          </p:grpSpPr>
          <p:sp>
            <p:nvSpPr>
              <p:cNvPr id="30" name="円/楕円 63">
                <a:extLst>
                  <a:ext uri="{FF2B5EF4-FFF2-40B4-BE49-F238E27FC236}">
                    <a16:creationId xmlns:a16="http://schemas.microsoft.com/office/drawing/2014/main" id="{B5E43E2A-9ADD-4AEB-29CC-C261F1F83891}"/>
                  </a:ext>
                </a:extLst>
              </p:cNvPr>
              <p:cNvSpPr/>
              <p:nvPr/>
            </p:nvSpPr>
            <p:spPr>
              <a:xfrm>
                <a:off x="2435103" y="2081892"/>
                <a:ext cx="792088" cy="792088"/>
              </a:xfrm>
              <a:prstGeom prst="ellipse">
                <a:avLst/>
              </a:prstGeom>
              <a:solidFill>
                <a:schemeClr val="accent1"/>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ndParaRPr>
              </a:p>
            </p:txBody>
          </p:sp>
          <p:pic>
            <p:nvPicPr>
              <p:cNvPr id="31" name="グラフィックス 30" descr="棒グラフ (上昇) 単色塗りつぶし">
                <a:extLst>
                  <a:ext uri="{FF2B5EF4-FFF2-40B4-BE49-F238E27FC236}">
                    <a16:creationId xmlns:a16="http://schemas.microsoft.com/office/drawing/2014/main" id="{E3666B64-0050-F5DC-7044-DB38A81CD91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600963" y="2247752"/>
                <a:ext cx="460368" cy="460368"/>
              </a:xfrm>
              <a:prstGeom prst="rect">
                <a:avLst/>
              </a:prstGeom>
            </p:spPr>
          </p:pic>
        </p:grpSp>
      </p:grpSp>
      <p:pic>
        <p:nvPicPr>
          <p:cNvPr id="32" name="図 31">
            <a:extLst>
              <a:ext uri="{FF2B5EF4-FFF2-40B4-BE49-F238E27FC236}">
                <a16:creationId xmlns:a16="http://schemas.microsoft.com/office/drawing/2014/main" id="{F7904792-F9D3-F6B8-981F-0FBA34D7321F}"/>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449716" y="1889338"/>
            <a:ext cx="2802407" cy="1478333"/>
          </a:xfrm>
          <a:prstGeom prst="rect">
            <a:avLst/>
          </a:prstGeom>
          <a:ln w="6350">
            <a:solidFill>
              <a:srgbClr val="545454"/>
            </a:solidFill>
          </a:ln>
          <a:effectLst>
            <a:outerShdw dist="38100" dir="2700000" algn="tl" rotWithShape="0">
              <a:srgbClr val="545454">
                <a:alpha val="40000"/>
              </a:srgbClr>
            </a:outerShdw>
          </a:effectLst>
        </p:spPr>
      </p:pic>
      <p:pic>
        <p:nvPicPr>
          <p:cNvPr id="33" name="図 32">
            <a:extLst>
              <a:ext uri="{FF2B5EF4-FFF2-40B4-BE49-F238E27FC236}">
                <a16:creationId xmlns:a16="http://schemas.microsoft.com/office/drawing/2014/main" id="{868A178C-5EE7-21A1-823F-83F418935E0F}"/>
              </a:ext>
            </a:extLst>
          </p:cNvPr>
          <p:cNvPicPr>
            <a:picLocks noChangeAspect="1"/>
          </p:cNvPicPr>
          <p:nvPr/>
        </p:nvPicPr>
        <p:blipFill>
          <a:blip r:embed="rId7"/>
          <a:stretch>
            <a:fillRect/>
          </a:stretch>
        </p:blipFill>
        <p:spPr>
          <a:xfrm>
            <a:off x="8907023" y="2098357"/>
            <a:ext cx="2770146" cy="1564979"/>
          </a:xfrm>
          <a:prstGeom prst="rect">
            <a:avLst/>
          </a:prstGeom>
          <a:ln w="6350">
            <a:solidFill>
              <a:srgbClr val="545454"/>
            </a:solidFill>
          </a:ln>
          <a:effectLst>
            <a:outerShdw dist="38100" dir="2700000" algn="tl" rotWithShape="0">
              <a:srgbClr val="545454">
                <a:alpha val="40000"/>
              </a:srgbClr>
            </a:outerShdw>
          </a:effectLst>
        </p:spPr>
      </p:pic>
      <p:sp>
        <p:nvSpPr>
          <p:cNvPr id="34" name="角丸四角形 68">
            <a:extLst>
              <a:ext uri="{FF2B5EF4-FFF2-40B4-BE49-F238E27FC236}">
                <a16:creationId xmlns:a16="http://schemas.microsoft.com/office/drawing/2014/main" id="{A6B95403-FEE9-0701-E6EC-1862D7C04063}"/>
              </a:ext>
            </a:extLst>
          </p:cNvPr>
          <p:cNvSpPr/>
          <p:nvPr/>
        </p:nvSpPr>
        <p:spPr>
          <a:xfrm>
            <a:off x="9105427" y="5163498"/>
            <a:ext cx="2770146" cy="1027974"/>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08000" indent="-180000">
              <a:lnSpc>
                <a:spcPct val="120000"/>
              </a:lnSpc>
              <a:defRPr/>
            </a:pPr>
            <a:r>
              <a:rPr kumimoji="0" lang="en-US" altLang="ja-JP" sz="800" kern="0" dirty="0">
                <a:solidFill>
                  <a:srgbClr val="545454"/>
                </a:solidFill>
                <a:latin typeface="Meiryo" panose="020B0604030504040204" pitchFamily="34" charset="-128"/>
              </a:rPr>
              <a:t>※</a:t>
            </a:r>
            <a:r>
              <a:rPr kumimoji="0" lang="ja-JP" altLang="en-US" sz="800" kern="0" dirty="0">
                <a:solidFill>
                  <a:srgbClr val="545454"/>
                </a:solidFill>
                <a:latin typeface="Meiryo" panose="020B0604030504040204" pitchFamily="34" charset="-128"/>
              </a:rPr>
              <a:t>定型項目での実施となります。</a:t>
            </a:r>
          </a:p>
          <a:p>
            <a:pPr marL="108000" indent="-180000">
              <a:lnSpc>
                <a:spcPct val="120000"/>
              </a:lnSpc>
              <a:defRPr/>
            </a:pPr>
            <a:r>
              <a:rPr kumimoji="0" lang="en-US" altLang="ja-JP" sz="800" kern="0" dirty="0">
                <a:solidFill>
                  <a:srgbClr val="545454"/>
                </a:solidFill>
                <a:latin typeface="Meiryo" panose="020B0604030504040204" pitchFamily="34" charset="-128"/>
              </a:rPr>
              <a:t>※</a:t>
            </a:r>
            <a:r>
              <a:rPr kumimoji="0" lang="ja-JP" altLang="en-US" sz="800" kern="0" dirty="0">
                <a:solidFill>
                  <a:srgbClr val="545454"/>
                </a:solidFill>
                <a:latin typeface="Meiryo" panose="020B0604030504040204" pitchFamily="34" charset="-128"/>
              </a:rPr>
              <a:t>アンケート回答数の保証はいたしかねます。</a:t>
            </a:r>
            <a:br>
              <a:rPr kumimoji="0" lang="en-US" altLang="ja-JP" sz="800" kern="0" dirty="0">
                <a:solidFill>
                  <a:srgbClr val="545454"/>
                </a:solidFill>
                <a:latin typeface="Meiryo" panose="020B0604030504040204" pitchFamily="34" charset="-128"/>
              </a:rPr>
            </a:br>
            <a:r>
              <a:rPr kumimoji="0" lang="ja-JP" altLang="en-US" sz="800" kern="0" dirty="0">
                <a:solidFill>
                  <a:srgbClr val="545454"/>
                </a:solidFill>
                <a:latin typeface="Meiryo" panose="020B0604030504040204" pitchFamily="34" charset="-128"/>
              </a:rPr>
              <a:t>また、回答数は</a:t>
            </a:r>
            <a:r>
              <a:rPr kumimoji="0" lang="en-US" altLang="ja-JP" sz="800" kern="0" dirty="0">
                <a:solidFill>
                  <a:srgbClr val="545454"/>
                </a:solidFill>
                <a:latin typeface="Meiryo" panose="020B0604030504040204" pitchFamily="34" charset="-128"/>
              </a:rPr>
              <a:t>500</a:t>
            </a:r>
            <a:r>
              <a:rPr kumimoji="0" lang="ja-JP" altLang="en-US" sz="800" kern="0" dirty="0">
                <a:solidFill>
                  <a:srgbClr val="545454"/>
                </a:solidFill>
                <a:latin typeface="Meiryo" panose="020B0604030504040204" pitchFamily="34" charset="-128"/>
              </a:rPr>
              <a:t>件を上限とし、これを超えた場合、</a:t>
            </a:r>
            <a:endParaRPr kumimoji="0" lang="en-US" altLang="ja-JP" sz="800" kern="0" dirty="0">
              <a:solidFill>
                <a:srgbClr val="545454"/>
              </a:solidFill>
              <a:latin typeface="Meiryo" panose="020B0604030504040204" pitchFamily="34" charset="-128"/>
            </a:endParaRPr>
          </a:p>
          <a:p>
            <a:pPr marL="108000" indent="-180000">
              <a:lnSpc>
                <a:spcPct val="120000"/>
              </a:lnSpc>
              <a:defRPr/>
            </a:pPr>
            <a:r>
              <a:rPr kumimoji="0" lang="ja-JP" altLang="en-US" sz="800" kern="0" dirty="0">
                <a:solidFill>
                  <a:srgbClr val="545454"/>
                </a:solidFill>
                <a:latin typeface="Meiryo" panose="020B0604030504040204" pitchFamily="34" charset="-128"/>
              </a:rPr>
              <a:t>　掲載途中でもアンケートを終了させていただきます。</a:t>
            </a:r>
            <a:endParaRPr kumimoji="0" lang="en-US" altLang="ja-JP" sz="800" kern="0" dirty="0">
              <a:solidFill>
                <a:srgbClr val="545454"/>
              </a:solidFill>
              <a:latin typeface="Meiryo" panose="020B0604030504040204" pitchFamily="34" charset="-128"/>
            </a:endParaRPr>
          </a:p>
          <a:p>
            <a:pPr marL="108000" indent="-180000">
              <a:lnSpc>
                <a:spcPct val="120000"/>
              </a:lnSpc>
              <a:defRPr/>
            </a:pPr>
            <a:r>
              <a:rPr kumimoji="0" lang="en-US" altLang="ja-JP" sz="800" kern="0" dirty="0">
                <a:solidFill>
                  <a:srgbClr val="545454"/>
                </a:solidFill>
                <a:latin typeface="Meiryo" panose="020B0604030504040204" pitchFamily="34" charset="-128"/>
              </a:rPr>
              <a:t>※</a:t>
            </a:r>
            <a:r>
              <a:rPr kumimoji="0" lang="ja-JP" altLang="en-US" sz="800" kern="0" dirty="0">
                <a:solidFill>
                  <a:srgbClr val="545454"/>
                </a:solidFill>
                <a:latin typeface="Meiryo" panose="020B0604030504040204" pitchFamily="34" charset="-128"/>
              </a:rPr>
              <a:t>予告なくアンケートサーバーのサイトメンテナンスを行い、一時的にアンケートの受付ができなくなる場合があります</a:t>
            </a:r>
            <a:endParaRPr kumimoji="0" lang="en-US" altLang="ja-JP" sz="800" kern="0" dirty="0">
              <a:solidFill>
                <a:srgbClr val="545454"/>
              </a:solidFill>
              <a:latin typeface="Meiryo" panose="020B0604030504040204" pitchFamily="34" charset="-128"/>
            </a:endParaRPr>
          </a:p>
          <a:p>
            <a:pPr marL="108000" indent="-180000">
              <a:lnSpc>
                <a:spcPct val="120000"/>
              </a:lnSpc>
              <a:defRPr/>
            </a:pPr>
            <a:r>
              <a:rPr kumimoji="0" lang="en-US" altLang="ja-JP" sz="800" kern="0" dirty="0">
                <a:solidFill>
                  <a:srgbClr val="545454"/>
                </a:solidFill>
                <a:latin typeface="Meiryo" panose="020B0604030504040204" pitchFamily="34" charset="-128"/>
              </a:rPr>
              <a:t>※</a:t>
            </a:r>
            <a:r>
              <a:rPr kumimoji="0" lang="ja-JP" altLang="en-US" sz="800" kern="0" dirty="0">
                <a:solidFill>
                  <a:srgbClr val="545454"/>
                </a:solidFill>
                <a:latin typeface="Meiryo" panose="020B0604030504040204" pitchFamily="34" charset="-128"/>
              </a:rPr>
              <a:t>一部データは、非正規の参考値としてのご提出となります。</a:t>
            </a:r>
          </a:p>
        </p:txBody>
      </p:sp>
      <p:pic>
        <p:nvPicPr>
          <p:cNvPr id="35" name="図 34">
            <a:extLst>
              <a:ext uri="{FF2B5EF4-FFF2-40B4-BE49-F238E27FC236}">
                <a16:creationId xmlns:a16="http://schemas.microsoft.com/office/drawing/2014/main" id="{B08AFDFD-3A94-718A-CDDF-3F956418390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71505" y="4094240"/>
            <a:ext cx="2258417" cy="1835599"/>
          </a:xfrm>
          <a:prstGeom prst="rect">
            <a:avLst/>
          </a:prstGeom>
          <a:ln w="6350">
            <a:solidFill>
              <a:srgbClr val="545454"/>
            </a:solidFill>
          </a:ln>
          <a:effectLst>
            <a:outerShdw dist="38100" dir="2700000" algn="tl" rotWithShape="0">
              <a:srgbClr val="545454">
                <a:alpha val="40000"/>
              </a:srgbClr>
            </a:outerShdw>
          </a:effectLst>
        </p:spPr>
      </p:pic>
      <p:pic>
        <p:nvPicPr>
          <p:cNvPr id="36" name="Picture 2" descr="B1D2497D-1EBE-4057-8CE8-D155B6774F92-L0-001">
            <a:extLst>
              <a:ext uri="{FF2B5EF4-FFF2-40B4-BE49-F238E27FC236}">
                <a16:creationId xmlns:a16="http://schemas.microsoft.com/office/drawing/2014/main" id="{392FE178-3373-7C55-076C-743D5D8B6227}"/>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6420"/>
          <a:stretch/>
        </p:blipFill>
        <p:spPr bwMode="auto">
          <a:xfrm>
            <a:off x="7835412" y="4471893"/>
            <a:ext cx="1160427" cy="1931500"/>
          </a:xfrm>
          <a:prstGeom prst="rect">
            <a:avLst/>
          </a:prstGeom>
          <a:noFill/>
          <a:ln w="6350">
            <a:solidFill>
              <a:srgbClr val="545454"/>
            </a:solidFill>
            <a:miter lim="800000"/>
            <a:headEnd/>
            <a:tailEnd/>
          </a:ln>
          <a:effectLst>
            <a:outerShdw dist="38100" dir="2700000" algn="tl" rotWithShape="0">
              <a:srgbClr val="545454">
                <a:alpha val="40000"/>
              </a:srgbClr>
            </a:outerShdw>
          </a:effectLst>
          <a:extLst>
            <a:ext uri="{909E8E84-426E-40DD-AFC4-6F175D3DCCD1}">
              <a14:hiddenFill xmlns:a14="http://schemas.microsoft.com/office/drawing/2010/main">
                <a:solidFill>
                  <a:srgbClr val="FFFFFF"/>
                </a:solidFill>
              </a14:hiddenFill>
            </a:ext>
          </a:extLst>
        </p:spPr>
      </p:pic>
      <p:sp>
        <p:nvSpPr>
          <p:cNvPr id="37" name="角丸四角形 77">
            <a:extLst>
              <a:ext uri="{FF2B5EF4-FFF2-40B4-BE49-F238E27FC236}">
                <a16:creationId xmlns:a16="http://schemas.microsoft.com/office/drawing/2014/main" id="{E29B9DC7-81AC-8D1E-8486-4E3163A8A3BF}"/>
              </a:ext>
            </a:extLst>
          </p:cNvPr>
          <p:cNvSpPr/>
          <p:nvPr/>
        </p:nvSpPr>
        <p:spPr>
          <a:xfrm>
            <a:off x="8153370" y="1669886"/>
            <a:ext cx="1887360" cy="288000"/>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rPr>
              <a:t>レポートサンプル</a:t>
            </a:r>
            <a:endParaRPr kumimoji="0" lang="en-US" altLang="ja-JP" sz="1000" b="1" i="0" u="none" strike="noStrike" kern="0" cap="none" spc="0" normalizeH="0" baseline="0" noProof="0" dirty="0">
              <a:ln>
                <a:noFill/>
              </a:ln>
              <a:solidFill>
                <a:srgbClr val="FFFFFF"/>
              </a:solidFill>
              <a:effectLst/>
              <a:uLnTx/>
              <a:uFillTx/>
              <a:latin typeface="Meiryo" panose="020B0604030504040204" pitchFamily="34" charset="-128"/>
            </a:endParaRPr>
          </a:p>
        </p:txBody>
      </p:sp>
      <p:sp>
        <p:nvSpPr>
          <p:cNvPr id="38" name="角丸四角形 78">
            <a:extLst>
              <a:ext uri="{FF2B5EF4-FFF2-40B4-BE49-F238E27FC236}">
                <a16:creationId xmlns:a16="http://schemas.microsoft.com/office/drawing/2014/main" id="{B5C04D0B-FACD-07A2-A430-CAE1CCD76D84}"/>
              </a:ext>
            </a:extLst>
          </p:cNvPr>
          <p:cNvSpPr/>
          <p:nvPr/>
        </p:nvSpPr>
        <p:spPr>
          <a:xfrm>
            <a:off x="7108480" y="3886455"/>
            <a:ext cx="1887360" cy="288000"/>
          </a:xfrm>
          <a:prstGeom prst="roundRect">
            <a:avLst>
              <a:gd name="adj" fmla="val 50000"/>
            </a:avLst>
          </a:prstGeom>
          <a:solidFill>
            <a:schemeClr val="accent1"/>
          </a:solidFill>
          <a:ln>
            <a:noFill/>
          </a:ln>
        </p:spPr>
        <p:txBody>
          <a:bodyPr wrap="none" lIns="0" tIns="36000" rIns="0" bIns="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rPr>
              <a:t>アンケート画面サンプル</a:t>
            </a:r>
            <a:endParaRPr kumimoji="0" lang="en-US" altLang="ja-JP" sz="1000" b="1" i="0" u="none" strike="noStrike" kern="0" cap="none" spc="0" normalizeH="0" baseline="0" noProof="0" dirty="0">
              <a:ln>
                <a:noFill/>
              </a:ln>
              <a:solidFill>
                <a:srgbClr val="FFFFFF"/>
              </a:solidFill>
              <a:effectLst/>
              <a:uLnTx/>
              <a:uFillTx/>
              <a:latin typeface="Meiryo" panose="020B0604030504040204" pitchFamily="34" charset="-128"/>
            </a:endParaRPr>
          </a:p>
        </p:txBody>
      </p:sp>
      <p:grpSp>
        <p:nvGrpSpPr>
          <p:cNvPr id="39" name="グループ化 38">
            <a:extLst>
              <a:ext uri="{FF2B5EF4-FFF2-40B4-BE49-F238E27FC236}">
                <a16:creationId xmlns:a16="http://schemas.microsoft.com/office/drawing/2014/main" id="{368E9569-0C1C-70A0-56F1-3FD749436535}"/>
              </a:ext>
            </a:extLst>
          </p:cNvPr>
          <p:cNvGrpSpPr/>
          <p:nvPr/>
        </p:nvGrpSpPr>
        <p:grpSpPr>
          <a:xfrm>
            <a:off x="479425" y="4008879"/>
            <a:ext cx="5646291" cy="1454252"/>
            <a:chOff x="479425" y="4775746"/>
            <a:chExt cx="5646291" cy="1454252"/>
          </a:xfrm>
        </p:grpSpPr>
        <p:sp>
          <p:nvSpPr>
            <p:cNvPr id="40" name="角丸四角形 26">
              <a:extLst>
                <a:ext uri="{FF2B5EF4-FFF2-40B4-BE49-F238E27FC236}">
                  <a16:creationId xmlns:a16="http://schemas.microsoft.com/office/drawing/2014/main" id="{FD52F3DD-D349-BBE4-DC32-A3AA2B418DE7}"/>
                </a:ext>
              </a:extLst>
            </p:cNvPr>
            <p:cNvSpPr/>
            <p:nvPr/>
          </p:nvSpPr>
          <p:spPr>
            <a:xfrm>
              <a:off x="725406" y="5465173"/>
              <a:ext cx="5370593" cy="764825"/>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marR="0" lvl="0" indent="-177750" defTabSz="914400" eaLnBrk="1" fontAlgn="auto" latinLnBrk="0" hangingPunct="1">
                <a:lnSpc>
                  <a:spcPct val="120000"/>
                </a:lnSpc>
                <a:spcBef>
                  <a:spcPts val="0"/>
                </a:spcBef>
                <a:spcAft>
                  <a:spcPts val="0"/>
                </a:spcAft>
                <a:buClrTx/>
                <a:buSzTx/>
                <a:buFont typeface="Wingdings" pitchFamily="2" charset="2"/>
                <a:buChar char="n"/>
                <a:tabLst/>
                <a:defRPr/>
              </a:pPr>
              <a:r>
                <a:rPr kumimoji="0" lang="ja-JP" altLang="en-US" sz="1400" b="1" i="0" u="none" strike="noStrike" kern="0" cap="none" spc="0" normalizeH="0" baseline="0" noProof="0" dirty="0">
                  <a:ln>
                    <a:noFill/>
                  </a:ln>
                  <a:solidFill>
                    <a:srgbClr val="0D0D0D"/>
                  </a:solidFill>
                  <a:effectLst/>
                  <a:uLnTx/>
                  <a:uFillTx/>
                  <a:latin typeface="Meiryo" panose="020B0604030504040204" pitchFamily="34" charset="-128"/>
                </a:rPr>
                <a:t>タイアップ読者に対するアンケートを無償でご提供</a:t>
              </a:r>
              <a:br>
                <a:rPr kumimoji="0" lang="en-US" altLang="ja-JP" sz="1400" b="1" i="0" u="none" strike="noStrike" kern="0" cap="none" spc="0" normalizeH="0" baseline="0" noProof="0" dirty="0">
                  <a:ln>
                    <a:noFill/>
                  </a:ln>
                  <a:solidFill>
                    <a:srgbClr val="0D0D0D"/>
                  </a:solidFill>
                  <a:effectLst/>
                  <a:uLnTx/>
                  <a:uFillTx/>
                  <a:latin typeface="Meiryo" panose="020B0604030504040204" pitchFamily="34" charset="-128"/>
                </a:rPr>
              </a:b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タイアップ記事の評価、読了後の態度変容を問うアンケートです。</a:t>
              </a:r>
              <a:br>
                <a:rPr kumimoji="0" lang="en-US" altLang="ja-JP" sz="1400" b="0" i="0" u="none" strike="noStrike" kern="0" cap="none" spc="0" normalizeH="0" baseline="0" noProof="0" dirty="0">
                  <a:ln>
                    <a:noFill/>
                  </a:ln>
                  <a:solidFill>
                    <a:srgbClr val="0D0D0D"/>
                  </a:solidFill>
                  <a:effectLst/>
                  <a:uLnTx/>
                  <a:uFillTx/>
                  <a:latin typeface="Meiryo" panose="020B0604030504040204" pitchFamily="34" charset="-128"/>
                </a:rPr>
              </a:br>
              <a:r>
                <a:rPr kumimoji="0" lang="ja-JP" altLang="en-US" sz="1400" b="0" i="0" u="none" strike="noStrike" kern="0" cap="none" spc="0" normalizeH="0" baseline="0" noProof="0" dirty="0">
                  <a:ln>
                    <a:noFill/>
                  </a:ln>
                  <a:solidFill>
                    <a:srgbClr val="0D0D0D"/>
                  </a:solidFill>
                  <a:effectLst/>
                  <a:uLnTx/>
                  <a:uFillTx/>
                  <a:latin typeface="Meiryo" panose="020B0604030504040204" pitchFamily="34" charset="-128"/>
                </a:rPr>
                <a:t>タイアップページ下部からのアンケートリンクを設置します。</a:t>
              </a:r>
            </a:p>
          </p:txBody>
        </p:sp>
        <p:sp>
          <p:nvSpPr>
            <p:cNvPr id="41" name="角丸四角形 27">
              <a:extLst>
                <a:ext uri="{FF2B5EF4-FFF2-40B4-BE49-F238E27FC236}">
                  <a16:creationId xmlns:a16="http://schemas.microsoft.com/office/drawing/2014/main" id="{6BB14BA4-657F-5A99-5541-81A092FC2D9E}"/>
                </a:ext>
              </a:extLst>
            </p:cNvPr>
            <p:cNvSpPr/>
            <p:nvPr/>
          </p:nvSpPr>
          <p:spPr>
            <a:xfrm>
              <a:off x="803425" y="4829746"/>
              <a:ext cx="5322291" cy="468000"/>
            </a:xfrm>
            <a:prstGeom prst="roundRect">
              <a:avLst>
                <a:gd name="adj" fmla="val 0"/>
              </a:avLst>
            </a:prstGeom>
            <a:solidFill>
              <a:srgbClr val="00003E">
                <a:alpha val="69804"/>
              </a:srgb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chemeClr val="bg1"/>
                  </a:solidFill>
                  <a:effectLst/>
                  <a:uLnTx/>
                  <a:uFillTx/>
                  <a:latin typeface="Meiryo" panose="020B0604030504040204" pitchFamily="34" charset="-128"/>
                </a:rPr>
                <a:t>態度変容効果</a:t>
              </a:r>
              <a:endParaRPr kumimoji="0" lang="en-US" altLang="ja-JP" sz="1800" b="1" i="0" u="none" strike="noStrike" kern="0" cap="none" spc="0" normalizeH="0" baseline="0" noProof="0" dirty="0">
                <a:ln>
                  <a:noFill/>
                </a:ln>
                <a:solidFill>
                  <a:schemeClr val="bg1"/>
                </a:solidFill>
                <a:effectLst/>
                <a:uLnTx/>
                <a:uFillTx/>
                <a:latin typeface="Meiryo" panose="020B0604030504040204" pitchFamily="34" charset="-128"/>
              </a:endParaRPr>
            </a:p>
          </p:txBody>
        </p:sp>
        <p:grpSp>
          <p:nvGrpSpPr>
            <p:cNvPr id="42" name="グループ化 41">
              <a:extLst>
                <a:ext uri="{FF2B5EF4-FFF2-40B4-BE49-F238E27FC236}">
                  <a16:creationId xmlns:a16="http://schemas.microsoft.com/office/drawing/2014/main" id="{B96F1614-6992-16AA-778D-4B9AFFF031CB}"/>
                </a:ext>
              </a:extLst>
            </p:cNvPr>
            <p:cNvGrpSpPr>
              <a:grpSpLocks noChangeAspect="1"/>
            </p:cNvGrpSpPr>
            <p:nvPr/>
          </p:nvGrpSpPr>
          <p:grpSpPr>
            <a:xfrm>
              <a:off x="479425" y="4775746"/>
              <a:ext cx="576000" cy="576000"/>
              <a:chOff x="2435103" y="2081892"/>
              <a:chExt cx="792088" cy="792088"/>
            </a:xfrm>
          </p:grpSpPr>
          <p:sp>
            <p:nvSpPr>
              <p:cNvPr id="43" name="円/楕円 29">
                <a:extLst>
                  <a:ext uri="{FF2B5EF4-FFF2-40B4-BE49-F238E27FC236}">
                    <a16:creationId xmlns:a16="http://schemas.microsoft.com/office/drawing/2014/main" id="{FDD8DAD7-CDAA-A855-A60C-A97B314A5545}"/>
                  </a:ext>
                </a:extLst>
              </p:cNvPr>
              <p:cNvSpPr/>
              <p:nvPr/>
            </p:nvSpPr>
            <p:spPr>
              <a:xfrm>
                <a:off x="2435103" y="2081892"/>
                <a:ext cx="792088" cy="792088"/>
              </a:xfrm>
              <a:prstGeom prst="ellipse">
                <a:avLst/>
              </a:prstGeom>
              <a:solidFill>
                <a:schemeClr val="accent1"/>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ndParaRPr>
              </a:p>
            </p:txBody>
          </p:sp>
          <p:pic>
            <p:nvPicPr>
              <p:cNvPr id="44" name="グラフィックス 43">
                <a:extLst>
                  <a:ext uri="{FF2B5EF4-FFF2-40B4-BE49-F238E27FC236}">
                    <a16:creationId xmlns:a16="http://schemas.microsoft.com/office/drawing/2014/main" id="{3F26CF31-689C-FCB7-4FDA-587622339FC3}"/>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2600964" y="2247753"/>
                <a:ext cx="460368" cy="460368"/>
              </a:xfrm>
              <a:prstGeom prst="rect">
                <a:avLst/>
              </a:prstGeom>
            </p:spPr>
          </p:pic>
        </p:grpSp>
      </p:grpSp>
    </p:spTree>
    <p:extLst>
      <p:ext uri="{BB962C8B-B14F-4D97-AF65-F5344CB8AC3E}">
        <p14:creationId xmlns:p14="http://schemas.microsoft.com/office/powerpoint/2010/main" val="2136067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広告主・代理店限定）">
  <a:themeElements>
    <a:clrScheme name="ユーザー定義 1">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0D0D0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23254</TotalTime>
  <Words>3526</Words>
  <Application>Microsoft Office PowerPoint</Application>
  <PresentationFormat>ワイド画面</PresentationFormat>
  <Paragraphs>296</Paragraphs>
  <Slides>21</Slides>
  <Notes>5</Notes>
  <HiddenSlides>0</HiddenSlides>
  <MMClips>0</MMClips>
  <ScaleCrop>false</ScaleCrop>
  <HeadingPairs>
    <vt:vector size="8" baseType="variant">
      <vt:variant>
        <vt:lpstr>使用されているフォント</vt:lpstr>
      </vt:variant>
      <vt:variant>
        <vt:i4>8</vt:i4>
      </vt:variant>
      <vt:variant>
        <vt:lpstr>テーマ</vt:lpstr>
      </vt:variant>
      <vt:variant>
        <vt:i4>1</vt:i4>
      </vt:variant>
      <vt:variant>
        <vt:lpstr>埋め込まれた OLE サーバー</vt:lpstr>
      </vt:variant>
      <vt:variant>
        <vt:i4>1</vt:i4>
      </vt:variant>
      <vt:variant>
        <vt:lpstr>スライド タイトル</vt:lpstr>
      </vt:variant>
      <vt:variant>
        <vt:i4>21</vt:i4>
      </vt:variant>
    </vt:vector>
  </HeadingPairs>
  <TitlesOfParts>
    <vt:vector size="31" baseType="lpstr">
      <vt:lpstr>メイリオ</vt:lpstr>
      <vt:lpstr>メイリオ</vt:lpstr>
      <vt:lpstr>メイリオ 本文</vt:lpstr>
      <vt:lpstr>Yu Gothic Medium</vt:lpstr>
      <vt:lpstr>Arial</vt:lpstr>
      <vt:lpstr>Calibri</vt:lpstr>
      <vt:lpstr>Segoe UI</vt:lpstr>
      <vt:lpstr>Wingdings</vt:lpstr>
      <vt:lpstr>MSCレイアウト（広告主・代理店限定）</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不殿 理那</cp:lastModifiedBy>
  <cp:revision>610</cp:revision>
  <dcterms:created xsi:type="dcterms:W3CDTF">2020-02-26T07:28:11Z</dcterms:created>
  <dcterms:modified xsi:type="dcterms:W3CDTF">2025-01-21T05:20:36Z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2024-12-13T06:37:34Z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64b39686-5768-43d8-8755-3552183a8b79</vt:lpwstr>
  </property>
  <property fmtid="{D5CDD505-2E9C-101B-9397-08002B2CF9AE}" pid="8" name="MSIP_Label_defa4170-0d19-0005-0004-bc88714345d2_ContentBits">
    <vt:lpwstr>0</vt:lpwstr>
  </property>
</Properties>
</file>