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567" r:id="rId2"/>
    <p:sldId id="544" r:id="rId3"/>
    <p:sldId id="1619" r:id="rId4"/>
    <p:sldId id="604" r:id="rId5"/>
    <p:sldId id="613" r:id="rId6"/>
    <p:sldId id="585" r:id="rId7"/>
    <p:sldId id="586" r:id="rId8"/>
    <p:sldId id="587" r:id="rId9"/>
    <p:sldId id="590" r:id="rId10"/>
    <p:sldId id="592" r:id="rId11"/>
    <p:sldId id="1618" r:id="rId12"/>
    <p:sldId id="593" r:id="rId13"/>
    <p:sldId id="591" r:id="rId14"/>
    <p:sldId id="614" r:id="rId15"/>
    <p:sldId id="594" r:id="rId16"/>
    <p:sldId id="595" r:id="rId17"/>
    <p:sldId id="596" r:id="rId18"/>
    <p:sldId id="601" r:id="rId19"/>
    <p:sldId id="597" r:id="rId20"/>
    <p:sldId id="599" r:id="rId21"/>
    <p:sldId id="600" r:id="rId22"/>
    <p:sldId id="619" r:id="rId23"/>
    <p:sldId id="546" r:id="rId2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9E9"/>
    <a:srgbClr val="F5F5F5"/>
    <a:srgbClr val="ECECEC"/>
    <a:srgbClr val="DC5976"/>
    <a:srgbClr val="999999"/>
    <a:srgbClr val="FBFBFB"/>
    <a:srgbClr val="FFFFFF"/>
    <a:srgbClr val="FCEDED"/>
    <a:srgbClr val="FFDBDB"/>
    <a:srgbClr val="C900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06" autoAdjust="0"/>
    <p:restoredTop sz="91087" autoAdjust="0"/>
  </p:normalViewPr>
  <p:slideViewPr>
    <p:cSldViewPr snapToGrid="0">
      <p:cViewPr varScale="1">
        <p:scale>
          <a:sx n="90" d="100"/>
          <a:sy n="90" d="100"/>
        </p:scale>
        <p:origin x="80" y="208"/>
      </p:cViewPr>
      <p:guideLst/>
    </p:cSldViewPr>
  </p:slideViewPr>
  <p:outlineViewPr>
    <p:cViewPr>
      <p:scale>
        <a:sx n="33" d="100"/>
        <a:sy n="33" d="100"/>
      </p:scale>
      <p:origin x="0" y="0"/>
    </p:cViewPr>
  </p:outlineViewPr>
  <p:notesTextViewPr>
    <p:cViewPr>
      <p:scale>
        <a:sx n="240" d="100"/>
        <a:sy n="24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不殿 理那" userId="d5476a1c-62f7-4ccc-a8ee-5324b517b4f3" providerId="ADAL" clId="{07441B13-597E-4ED5-85B4-79909EE0B1B3}"/>
    <pc:docChg chg="modSld modMainMaster">
      <pc:chgData name="不殿 理那" userId="d5476a1c-62f7-4ccc-a8ee-5324b517b4f3" providerId="ADAL" clId="{07441B13-597E-4ED5-85B4-79909EE0B1B3}" dt="2023-10-27T07:02:46.043" v="94" actId="20577"/>
      <pc:docMkLst>
        <pc:docMk/>
      </pc:docMkLst>
      <pc:sldChg chg="modSp mod">
        <pc:chgData name="不殿 理那" userId="d5476a1c-62f7-4ccc-a8ee-5324b517b4f3" providerId="ADAL" clId="{07441B13-597E-4ED5-85B4-79909EE0B1B3}" dt="2023-10-27T07:02:46.043" v="94" actId="20577"/>
        <pc:sldMkLst>
          <pc:docMk/>
          <pc:sldMk cId="3396064267" sldId="619"/>
        </pc:sldMkLst>
        <pc:spChg chg="mod">
          <ac:chgData name="不殿 理那" userId="d5476a1c-62f7-4ccc-a8ee-5324b517b4f3" providerId="ADAL" clId="{07441B13-597E-4ED5-85B4-79909EE0B1B3}" dt="2023-10-27T07:02:46.043" v="94" actId="20577"/>
          <ac:spMkLst>
            <pc:docMk/>
            <pc:sldMk cId="3396064267" sldId="619"/>
            <ac:spMk id="7" creationId="{8F83361B-197D-6265-0F0D-6807B25D868D}"/>
          </ac:spMkLst>
        </pc:spChg>
      </pc:sldChg>
      <pc:sldMasterChg chg="modSldLayout">
        <pc:chgData name="不殿 理那" userId="d5476a1c-62f7-4ccc-a8ee-5324b517b4f3" providerId="ADAL" clId="{07441B13-597E-4ED5-85B4-79909EE0B1B3}" dt="2023-10-27T07:00:24.683" v="86" actId="20577"/>
        <pc:sldMasterMkLst>
          <pc:docMk/>
          <pc:sldMasterMk cId="0" sldId="2147483648"/>
        </pc:sldMasterMkLst>
        <pc:sldLayoutChg chg="modSp mod">
          <pc:chgData name="不殿 理那" userId="d5476a1c-62f7-4ccc-a8ee-5324b517b4f3" providerId="ADAL" clId="{07441B13-597E-4ED5-85B4-79909EE0B1B3}" dt="2023-10-27T07:00:24.683" v="86" actId="20577"/>
          <pc:sldLayoutMkLst>
            <pc:docMk/>
            <pc:sldMasterMk cId="0" sldId="2147483648"/>
            <pc:sldLayoutMk cId="1350904497" sldId="2147483860"/>
          </pc:sldLayoutMkLst>
          <pc:spChg chg="mod">
            <ac:chgData name="不殿 理那" userId="d5476a1c-62f7-4ccc-a8ee-5324b517b4f3" providerId="ADAL" clId="{07441B13-597E-4ED5-85B4-79909EE0B1B3}" dt="2023-10-27T07:00:24.683" v="86" actId="20577"/>
            <ac:spMkLst>
              <pc:docMk/>
              <pc:sldMasterMk cId="0" sldId="2147483648"/>
              <pc:sldLayoutMk cId="1350904497" sldId="2147483860"/>
              <ac:spMk id="14" creationId="{0F78780B-AEF1-CABB-1E16-F7C318FFA63F}"/>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2023/10/27</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3949407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11</a:t>
            </a:fld>
            <a:endParaRPr kumimoji="1" lang="ja-JP" altLang="en-US"/>
          </a:p>
        </p:txBody>
      </p:sp>
    </p:spTree>
    <p:extLst>
      <p:ext uri="{BB962C8B-B14F-4D97-AF65-F5344CB8AC3E}">
        <p14:creationId xmlns:p14="http://schemas.microsoft.com/office/powerpoint/2010/main" val="28723956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20</a:t>
            </a:fld>
            <a:endParaRPr kumimoji="1" lang="ja-JP" altLang="en-US"/>
          </a:p>
        </p:txBody>
      </p:sp>
    </p:spTree>
    <p:extLst>
      <p:ext uri="{BB962C8B-B14F-4D97-AF65-F5344CB8AC3E}">
        <p14:creationId xmlns:p14="http://schemas.microsoft.com/office/powerpoint/2010/main" val="1741176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sz="800" kern="1200" dirty="0">
              <a:solidFill>
                <a:schemeClr val="tx1"/>
              </a:solidFill>
              <a:latin typeface="メイリオ" panose="020B0604030504040204" pitchFamily="50" charset="-128"/>
              <a:ea typeface="メイリオ" panose="020B0604030504040204" pitchFamily="50" charset="-128"/>
              <a:cs typeface="+mn-cs"/>
            </a:endParaRPr>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22</a:t>
            </a:fld>
            <a:endParaRPr kumimoji="1" lang="ja-JP" altLang="en-US"/>
          </a:p>
        </p:txBody>
      </p:sp>
    </p:spTree>
    <p:extLst>
      <p:ext uri="{BB962C8B-B14F-4D97-AF65-F5344CB8AC3E}">
        <p14:creationId xmlns:p14="http://schemas.microsoft.com/office/powerpoint/2010/main" val="3163415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23</a:t>
            </a:fld>
            <a:endParaRPr kumimoji="1" lang="ja-JP" altLang="en-US"/>
          </a:p>
        </p:txBody>
      </p:sp>
    </p:spTree>
    <p:extLst>
      <p:ext uri="{BB962C8B-B14F-4D97-AF65-F5344CB8AC3E}">
        <p14:creationId xmlns:p14="http://schemas.microsoft.com/office/powerpoint/2010/main" val="3069635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表紙_1行+1行">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1673850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3_中表紙">
    <p:bg>
      <p:bgPr>
        <a:solidFill>
          <a:schemeClr val="accent6"/>
        </a:solidFill>
        <a:effectLst/>
      </p:bgPr>
    </p:bg>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708B9A5B-1E3C-9DFD-2322-0AC720490194}"/>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08FC968B-3FAE-B631-5EE8-C6DEFA047252}"/>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a:t>
            </a:r>
            <a:r>
              <a:rPr kumimoji="1" lang="ja-JP" altLang="en-US" sz="1000" b="1" i="0" spc="0" dirty="0">
                <a:solidFill>
                  <a:schemeClr val="accent6"/>
                </a:solidFill>
                <a:latin typeface="Yu Gothic" panose="020B0400000000000000" pitchFamily="34" charset="-128"/>
                <a:ea typeface="Yu Gothic" panose="020B0400000000000000" pitchFamily="34" charset="-128"/>
                <a:cs typeface="メイリオ" pitchFamily="50" charset="-128"/>
              </a:rPr>
              <a:t>主</a:t>
            </a:r>
            <a:r>
              <a:rPr kumimoji="1" lang="ja-JP" altLang="en-US" sz="1000" b="1" i="0" spc="0">
                <a:solidFill>
                  <a:schemeClr val="accent6"/>
                </a:solidFill>
                <a:latin typeface="Yu Gothic" panose="020B0400000000000000" pitchFamily="34" charset="-128"/>
                <a:ea typeface="Yu Gothic" panose="020B0400000000000000" pitchFamily="34" charset="-128"/>
                <a:cs typeface="メイリオ" pitchFamily="50" charset="-128"/>
              </a:rPr>
              <a:t>・</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FA7D9F68-D74C-CD2C-7578-01F7F3D3BB29}"/>
              </a:ext>
            </a:extLst>
          </p:cNvPr>
          <p:cNvSpPr txBox="1"/>
          <p:nvPr userDrawn="1"/>
        </p:nvSpPr>
        <p:spPr>
          <a:xfrm>
            <a:off x="2648582" y="6356344"/>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2405972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4_裏表紙">
    <p:spTree>
      <p:nvGrpSpPr>
        <p:cNvPr id="1" name=""/>
        <p:cNvGrpSpPr/>
        <p:nvPr/>
      </p:nvGrpSpPr>
      <p:grpSpPr>
        <a:xfrm>
          <a:off x="0" y="0"/>
          <a:ext cx="0" cy="0"/>
          <a:chOff x="0" y="0"/>
          <a:chExt cx="0" cy="0"/>
        </a:xfrm>
      </p:grpSpPr>
      <p:pic>
        <p:nvPicPr>
          <p:cNvPr id="3" name="図 2" descr="携帯電話を持っている手&#10;&#10;自動的に生成された説明">
            <a:extLst>
              <a:ext uri="{FF2B5EF4-FFF2-40B4-BE49-F238E27FC236}">
                <a16:creationId xmlns:a16="http://schemas.microsoft.com/office/drawing/2014/main" id="{A52EC963-FF80-2A0D-D631-36C3311A3CD5}"/>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6056" t="8779" b="-142"/>
          <a:stretch/>
        </p:blipFill>
        <p:spPr>
          <a:xfrm>
            <a:off x="-20531" y="-1"/>
            <a:ext cx="12212531" cy="6869549"/>
          </a:xfrm>
          <a:prstGeom prst="rect">
            <a:avLst/>
          </a:prstGeom>
        </p:spPr>
      </p:pic>
      <p:sp>
        <p:nvSpPr>
          <p:cNvPr id="2" name="正方形/長方形 1">
            <a:extLst>
              <a:ext uri="{FF2B5EF4-FFF2-40B4-BE49-F238E27FC236}">
                <a16:creationId xmlns:a16="http://schemas.microsoft.com/office/drawing/2014/main" id="{FB2E2D59-92F6-7C0B-A644-AF7170B81752}"/>
              </a:ext>
            </a:extLst>
          </p:cNvPr>
          <p:cNvSpPr/>
          <p:nvPr userDrawn="1"/>
        </p:nvSpPr>
        <p:spPr>
          <a:xfrm>
            <a:off x="-20531" y="3429000"/>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E330008-E135-6DC6-6245-7C913B8042FA}"/>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9" name="角丸四角形 8">
            <a:extLst>
              <a:ext uri="{FF2B5EF4-FFF2-40B4-BE49-F238E27FC236}">
                <a16:creationId xmlns:a16="http://schemas.microsoft.com/office/drawing/2014/main" id="{ED902A33-118E-B90B-C162-41CFFF44BCD9}"/>
              </a:ext>
            </a:extLst>
          </p:cNvPr>
          <p:cNvSpPr/>
          <p:nvPr userDrawn="1"/>
        </p:nvSpPr>
        <p:spPr>
          <a:xfrm>
            <a:off x="235107" y="226781"/>
            <a:ext cx="1833164" cy="3204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4" name="テキスト ボックス 13">
            <a:extLst>
              <a:ext uri="{FF2B5EF4-FFF2-40B4-BE49-F238E27FC236}">
                <a16:creationId xmlns:a16="http://schemas.microsoft.com/office/drawing/2014/main" id="{C932166E-22E3-431F-00A9-95A56049E7EE}"/>
              </a:ext>
            </a:extLst>
          </p:cNvPr>
          <p:cNvSpPr txBox="1"/>
          <p:nvPr userDrawn="1"/>
        </p:nvSpPr>
        <p:spPr>
          <a:xfrm>
            <a:off x="10704513" y="6384253"/>
            <a:ext cx="1185092" cy="21544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1"/>
                </a:solidFill>
                <a:latin typeface="Meiryo" panose="020B0604030504040204" pitchFamily="34" charset="-128"/>
                <a:ea typeface="Meiryo" panose="020B0604030504040204" pitchFamily="34" charset="-128"/>
              </a:rPr>
              <a:t>© Yahoo Japan</a:t>
            </a:r>
            <a:endParaRPr kumimoji="1" lang="ja-JP" altLang="en-US" sz="800" b="0" i="0" dirty="0">
              <a:solidFill>
                <a:schemeClr val="bg1"/>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226706" y="5220647"/>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1609868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5_通常スライド_項目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2187498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5_通常スライド_左端項目">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03119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長">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102714" y="77808"/>
            <a:ext cx="406572" cy="405674"/>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8241084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短">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71056608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項目名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2" name="図プレースホルダー 11">
            <a:extLst>
              <a:ext uri="{FF2B5EF4-FFF2-40B4-BE49-F238E27FC236}">
                <a16:creationId xmlns:a16="http://schemas.microsoft.com/office/drawing/2014/main" id="{168791EA-CD2A-32F8-E9B4-91799A84D9D4}"/>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291566400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08_注意事項付き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rgbClr val="FCEDED"/>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91E70D04-32CB-EA05-E737-417BCDE51563}"/>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2" name="図 1">
            <a:extLst>
              <a:ext uri="{FF2B5EF4-FFF2-40B4-BE49-F238E27FC236}">
                <a16:creationId xmlns:a16="http://schemas.microsoft.com/office/drawing/2014/main" id="{5029F201-1931-5202-24E5-56A113B7664A}"/>
              </a:ext>
            </a:extLst>
          </p:cNvPr>
          <p:cNvPicPr>
            <a:picLocks noChangeAspect="1"/>
          </p:cNvPicPr>
          <p:nvPr userDrawn="1"/>
        </p:nvPicPr>
        <p:blipFill>
          <a:blip r:embed="rId3"/>
          <a:stretch>
            <a:fillRect/>
          </a:stretch>
        </p:blipFill>
        <p:spPr>
          <a:xfrm>
            <a:off x="1140288" y="5627076"/>
            <a:ext cx="794963" cy="662469"/>
          </a:xfrm>
          <a:prstGeom prst="rect">
            <a:avLst/>
          </a:prstGeom>
        </p:spPr>
      </p:pic>
    </p:spTree>
    <p:extLst>
      <p:ext uri="{BB962C8B-B14F-4D97-AF65-F5344CB8AC3E}">
        <p14:creationId xmlns:p14="http://schemas.microsoft.com/office/powerpoint/2010/main" val="1709907972"/>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1212596749"/>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表紙A_YDA共通予約型">
    <p:spTree>
      <p:nvGrpSpPr>
        <p:cNvPr id="1" name=""/>
        <p:cNvGrpSpPr/>
        <p:nvPr/>
      </p:nvGrpSpPr>
      <p:grpSpPr>
        <a:xfrm>
          <a:off x="0" y="0"/>
          <a:ext cx="0" cy="0"/>
          <a:chOff x="0" y="0"/>
          <a:chExt cx="0" cy="0"/>
        </a:xfrm>
      </p:grpSpPr>
      <p:pic>
        <p:nvPicPr>
          <p:cNvPr id="13" name="図 12" descr="携帯電話を持っている手&#10;&#10;自動的に生成された説明">
            <a:extLst>
              <a:ext uri="{FF2B5EF4-FFF2-40B4-BE49-F238E27FC236}">
                <a16:creationId xmlns:a16="http://schemas.microsoft.com/office/drawing/2014/main" id="{347EE5E2-1F2F-095C-4285-ED4EE2BA1E32}"/>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71296" y="4500818"/>
            <a:ext cx="5077812" cy="432048"/>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dirty="0">
              <a:solidFill>
                <a:schemeClr val="accent6"/>
              </a:solidFill>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63132"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947738"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947738" y="1053494"/>
            <a:ext cx="1277505" cy="669170"/>
          </a:xfrm>
          <a:prstGeom prst="rect">
            <a:avLst/>
          </a:prstGeom>
        </p:spPr>
      </p:pic>
      <p:sp>
        <p:nvSpPr>
          <p:cNvPr id="11" name="角丸四角形 10">
            <a:extLst>
              <a:ext uri="{FF2B5EF4-FFF2-40B4-BE49-F238E27FC236}">
                <a16:creationId xmlns:a16="http://schemas.microsoft.com/office/drawing/2014/main" id="{3F8B9439-B555-4A04-4A9F-13244DBEDAF6}"/>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12" name="テキスト プレースホルダー 4">
            <a:extLst>
              <a:ext uri="{FF2B5EF4-FFF2-40B4-BE49-F238E27FC236}">
                <a16:creationId xmlns:a16="http://schemas.microsoft.com/office/drawing/2014/main" id="{DE1FF6AB-746B-FF1F-2B34-810E34B58D6E}"/>
              </a:ext>
            </a:extLst>
          </p:cNvPr>
          <p:cNvSpPr>
            <a:spLocks noGrp="1"/>
          </p:cNvSpPr>
          <p:nvPr>
            <p:ph type="body" sz="quarter" idx="14" hasCustomPrompt="1"/>
          </p:nvPr>
        </p:nvSpPr>
        <p:spPr>
          <a:xfrm>
            <a:off x="1159071" y="4499365"/>
            <a:ext cx="4679021" cy="360040"/>
          </a:xfrm>
          <a:prstGeom prst="rect">
            <a:avLst/>
          </a:prstGeom>
        </p:spPr>
        <p:txBody>
          <a:bodyPr>
            <a:noAutofit/>
          </a:bodyPr>
          <a:lstStyle>
            <a:lvl1pPr algn="ctr">
              <a:defRPr sz="1400" b="1">
                <a:solidFill>
                  <a:schemeClr val="accent6"/>
                </a:solidFill>
              </a:defRPr>
            </a:lvl1pPr>
          </a:lstStyle>
          <a:p>
            <a:pPr lvl="0"/>
            <a:r>
              <a:rPr kumimoji="1" lang="ja-JP" altLang="en-US" dirty="0"/>
              <a:t>スポーツナビタイアップ</a:t>
            </a:r>
            <a:endParaRPr kumimoji="1" lang="en-US" altLang="ja-JP" dirty="0"/>
          </a:p>
          <a:p>
            <a:pPr lvl="0"/>
            <a:r>
              <a:rPr kumimoji="1" lang="ja-JP" altLang="en-US" dirty="0"/>
              <a:t>（</a:t>
            </a:r>
            <a:r>
              <a:rPr kumimoji="1" lang="en-US" altLang="ja-JP" dirty="0"/>
              <a:t>2023</a:t>
            </a:r>
            <a:r>
              <a:rPr kumimoji="1" lang="ja-JP" altLang="en-US" dirty="0"/>
              <a:t>年</a:t>
            </a:r>
            <a:r>
              <a:rPr kumimoji="1" lang="en-US" altLang="ja-JP" dirty="0"/>
              <a:t>10</a:t>
            </a:r>
            <a:r>
              <a:rPr kumimoji="1" lang="ja-JP" altLang="en-US" dirty="0"/>
              <a:t>月～</a:t>
            </a:r>
            <a:r>
              <a:rPr kumimoji="1" lang="en-US" altLang="ja-JP" dirty="0"/>
              <a:t>2024</a:t>
            </a:r>
            <a:r>
              <a:rPr kumimoji="1" lang="ja-JP" altLang="en-US" dirty="0"/>
              <a:t>年</a:t>
            </a:r>
            <a:r>
              <a:rPr kumimoji="1" lang="en-US" altLang="ja-JP" dirty="0"/>
              <a:t>3</a:t>
            </a:r>
            <a:r>
              <a:rPr kumimoji="1" lang="ja-JP" altLang="en-US" dirty="0"/>
              <a:t>月）</a:t>
            </a:r>
          </a:p>
        </p:txBody>
      </p:sp>
      <p:sp>
        <p:nvSpPr>
          <p:cNvPr id="14" name="テキスト ボックス 13">
            <a:extLst>
              <a:ext uri="{FF2B5EF4-FFF2-40B4-BE49-F238E27FC236}">
                <a16:creationId xmlns:a16="http://schemas.microsoft.com/office/drawing/2014/main" id="{0F78780B-AEF1-CABB-1E16-F7C318FFA63F}"/>
              </a:ext>
            </a:extLst>
          </p:cNvPr>
          <p:cNvSpPr txBox="1"/>
          <p:nvPr userDrawn="1"/>
        </p:nvSpPr>
        <p:spPr>
          <a:xfrm>
            <a:off x="548345" y="5710013"/>
            <a:ext cx="1760161" cy="807913"/>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2023/7/19</a:t>
            </a:r>
          </a:p>
          <a:p>
            <a:pPr algn="r"/>
            <a:endPar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05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更新日：</a:t>
            </a:r>
            <a:r>
              <a:rPr kumimoji="1" lang="en-US" altLang="ja-JP" sz="105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2023/10/20</a:t>
            </a:r>
          </a:p>
          <a:p>
            <a:pPr algn="r"/>
            <a:endPar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endParaRPr>
          </a:p>
        </p:txBody>
      </p:sp>
      <p:sp>
        <p:nvSpPr>
          <p:cNvPr id="15" name="テキスト ボックス 14">
            <a:extLst>
              <a:ext uri="{FF2B5EF4-FFF2-40B4-BE49-F238E27FC236}">
                <a16:creationId xmlns:a16="http://schemas.microsoft.com/office/drawing/2014/main" id="{A556BC04-F615-34A0-C734-6EA526C5525B}"/>
              </a:ext>
            </a:extLst>
          </p:cNvPr>
          <p:cNvSpPr txBox="1"/>
          <p:nvPr userDrawn="1"/>
        </p:nvSpPr>
        <p:spPr>
          <a:xfrm>
            <a:off x="10896898" y="6444396"/>
            <a:ext cx="1064714" cy="215444"/>
          </a:xfrm>
          <a:prstGeom prst="rect">
            <a:avLst/>
          </a:prstGeom>
          <a:noFill/>
        </p:spPr>
        <p:txBody>
          <a:bodyPr wrap="none" rtlCol="0">
            <a:spAutoFit/>
          </a:bodyPr>
          <a:lstStyle/>
          <a:p>
            <a:pPr algn="r">
              <a:defRPr/>
            </a:pPr>
            <a:r>
              <a:rPr lang="en-US" altLang="ja-JP" sz="800" dirty="0">
                <a:solidFill>
                  <a:srgbClr val="FFFFFF"/>
                </a:solidFill>
                <a:latin typeface="Meiryo" panose="020B0604030504040204" pitchFamily="34" charset="-128"/>
              </a:rPr>
              <a:t>© LY Corporation</a:t>
            </a:r>
          </a:p>
        </p:txBody>
      </p:sp>
      <p:sp>
        <p:nvSpPr>
          <p:cNvPr id="16" name="テキスト ボックス 15">
            <a:extLst>
              <a:ext uri="{FF2B5EF4-FFF2-40B4-BE49-F238E27FC236}">
                <a16:creationId xmlns:a16="http://schemas.microsoft.com/office/drawing/2014/main" id="{7592299D-837F-1174-683E-B7B4023EDC8C}"/>
              </a:ext>
            </a:extLst>
          </p:cNvPr>
          <p:cNvSpPr txBox="1"/>
          <p:nvPr userDrawn="1"/>
        </p:nvSpPr>
        <p:spPr>
          <a:xfrm>
            <a:off x="607719" y="5470989"/>
            <a:ext cx="1662315" cy="215444"/>
          </a:xfrm>
          <a:prstGeom prst="rect">
            <a:avLst/>
          </a:prstGeom>
          <a:noFill/>
        </p:spPr>
        <p:txBody>
          <a:bodyPr wrap="none" lIns="0" tIns="0" rIns="0" bIns="0" rtlCol="0">
            <a:spAutoFit/>
          </a:bodyPr>
          <a:lstStyle/>
          <a:p>
            <a:pPr algn="r"/>
            <a:r>
              <a:rPr kumimoji="1" lang="en-US" altLang="ja-JP" sz="1400" b="0" i="0" spc="0" dirty="0">
                <a:solidFill>
                  <a:schemeClr val="bg1"/>
                </a:solidFill>
                <a:latin typeface="Yu Gothic Medium" panose="020B0400000000000000" pitchFamily="34" charset="-128"/>
                <a:ea typeface="Yu Gothic Medium" panose="020B0400000000000000" pitchFamily="34" charset="-128"/>
              </a:rPr>
              <a:t>LINE</a:t>
            </a:r>
            <a:r>
              <a:rPr kumimoji="1" lang="ja-JP" altLang="en-US" sz="1400" b="0" i="0" spc="0" dirty="0">
                <a:solidFill>
                  <a:schemeClr val="bg1"/>
                </a:solidFill>
                <a:latin typeface="Yu Gothic Medium" panose="020B0400000000000000" pitchFamily="34" charset="-128"/>
                <a:ea typeface="Yu Gothic Medium" panose="020B0400000000000000" pitchFamily="34" charset="-128"/>
              </a:rPr>
              <a:t>ヤフー株式会社</a:t>
            </a:r>
          </a:p>
        </p:txBody>
      </p:sp>
    </p:spTree>
    <p:extLst>
      <p:ext uri="{BB962C8B-B14F-4D97-AF65-F5344CB8AC3E}">
        <p14:creationId xmlns:p14="http://schemas.microsoft.com/office/powerpoint/2010/main" val="1350904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0_表紙_1行+1行">
    <p:bg>
      <p:bgPr>
        <a:solidFill>
          <a:srgbClr val="FFFFFF"/>
        </a:solidFill>
        <a:effectLst/>
      </p:bgPr>
    </p:bg>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979E1027-289B-91CC-0767-9029FD807EFE}"/>
              </a:ext>
            </a:extLst>
          </p:cNvPr>
          <p:cNvSpPr/>
          <p:nvPr userDrawn="1"/>
        </p:nvSpPr>
        <p:spPr>
          <a:xfrm>
            <a:off x="12192000" y="-1494263"/>
            <a:ext cx="3459960" cy="10593658"/>
          </a:xfrm>
          <a:prstGeom prst="rect">
            <a:avLst/>
          </a:prstGeom>
          <a:solidFill>
            <a:srgbClr val="ECECE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BBF0A2DA-AB5B-BF82-01BD-A9D52F54D85A}"/>
              </a:ext>
            </a:extLst>
          </p:cNvPr>
          <p:cNvSpPr/>
          <p:nvPr userDrawn="1"/>
        </p:nvSpPr>
        <p:spPr>
          <a:xfrm>
            <a:off x="-2" y="0"/>
            <a:ext cx="12476997" cy="6858000"/>
          </a:xfrm>
          <a:prstGeom prst="rect">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正方形/長方形 8">
            <a:extLst>
              <a:ext uri="{FF2B5EF4-FFF2-40B4-BE49-F238E27FC236}">
                <a16:creationId xmlns:a16="http://schemas.microsoft.com/office/drawing/2014/main" id="{10451177-EDC2-02DE-AE62-B78C4B6A3E47}"/>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角丸四角形 9">
            <a:extLst>
              <a:ext uri="{FF2B5EF4-FFF2-40B4-BE49-F238E27FC236}">
                <a16:creationId xmlns:a16="http://schemas.microsoft.com/office/drawing/2014/main" id="{39CC8CBB-3264-44CA-76B9-B56DBA41C802}"/>
              </a:ext>
            </a:extLst>
          </p:cNvPr>
          <p:cNvSpPr/>
          <p:nvPr userDrawn="1"/>
        </p:nvSpPr>
        <p:spPr>
          <a:xfrm>
            <a:off x="695400" y="2013165"/>
            <a:ext cx="1734449"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accent3"/>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accent3"/>
                </a:solidFill>
                <a:latin typeface="Meiryo" panose="020B0604030504040204" pitchFamily="34" charset="-128"/>
                <a:ea typeface="Meiryo" panose="020B0604030504040204" pitchFamily="34" charset="-128"/>
              </a:rPr>
              <a:t>広告</a:t>
            </a:r>
            <a:endParaRPr kumimoji="1" lang="ja-JP" altLang="en-US" sz="2400" b="1" i="0" dirty="0">
              <a:solidFill>
                <a:schemeClr val="accent3"/>
              </a:solidFill>
              <a:latin typeface="Meiryo" panose="020B0604030504040204" pitchFamily="34" charset="-128"/>
              <a:ea typeface="Meiryo" panose="020B0604030504040204" pitchFamily="34" charset="-128"/>
            </a:endParaRPr>
          </a:p>
        </p:txBody>
      </p:sp>
      <p:sp>
        <p:nvSpPr>
          <p:cNvPr id="12" name="正方形/長方形 11">
            <a:extLst>
              <a:ext uri="{FF2B5EF4-FFF2-40B4-BE49-F238E27FC236}">
                <a16:creationId xmlns:a16="http://schemas.microsoft.com/office/drawing/2014/main" id="{AD67F95B-4EE1-CF00-942F-81B2BCCC3B6A}"/>
              </a:ext>
            </a:extLst>
          </p:cNvPr>
          <p:cNvSpPr/>
          <p:nvPr userDrawn="1"/>
        </p:nvSpPr>
        <p:spPr>
          <a:xfrm>
            <a:off x="0" y="0"/>
            <a:ext cx="119336" cy="6858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角丸四角形 14">
            <a:extLst>
              <a:ext uri="{FF2B5EF4-FFF2-40B4-BE49-F238E27FC236}">
                <a16:creationId xmlns:a16="http://schemas.microsoft.com/office/drawing/2014/main" id="{336F3E53-1BBA-BAF1-C326-6A4BF18EE293}"/>
              </a:ext>
            </a:extLst>
          </p:cNvPr>
          <p:cNvSpPr/>
          <p:nvPr userDrawn="1"/>
        </p:nvSpPr>
        <p:spPr>
          <a:xfrm>
            <a:off x="10356897" y="6286301"/>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9" name="テキスト ボックス 18">
            <a:extLst>
              <a:ext uri="{FF2B5EF4-FFF2-40B4-BE49-F238E27FC236}">
                <a16:creationId xmlns:a16="http://schemas.microsoft.com/office/drawing/2014/main" id="{FF936303-A944-5A79-79A5-4F5FB2BAFB4E}"/>
              </a:ext>
            </a:extLst>
          </p:cNvPr>
          <p:cNvSpPr txBox="1"/>
          <p:nvPr userDrawn="1"/>
        </p:nvSpPr>
        <p:spPr>
          <a:xfrm>
            <a:off x="695400" y="5918536"/>
            <a:ext cx="1256754" cy="307777"/>
          </a:xfrm>
          <a:prstGeom prst="rect">
            <a:avLst/>
          </a:prstGeom>
          <a:noFill/>
        </p:spPr>
        <p:txBody>
          <a:bodyPr wrap="none" lIns="0" rIns="0" rtlCol="0">
            <a:spAutoFit/>
          </a:bodyPr>
          <a:lstStyle/>
          <a:p>
            <a:pPr algn="r"/>
            <a:r>
              <a:rPr kumimoji="1" lang="ja-JP" altLang="en-US" sz="1400" b="0" i="0" spc="0">
                <a:solidFill>
                  <a:schemeClr val="accent3"/>
                </a:solidFill>
                <a:latin typeface="Meiryo" panose="020B0604030504040204" pitchFamily="34" charset="-128"/>
                <a:ea typeface="Meiryo" panose="020B0604030504040204" pitchFamily="34" charset="-128"/>
              </a:rPr>
              <a:t>ヤフー株式会社</a:t>
            </a:r>
          </a:p>
        </p:txBody>
      </p:sp>
      <p:sp>
        <p:nvSpPr>
          <p:cNvPr id="20" name="テキスト ボックス 19">
            <a:extLst>
              <a:ext uri="{FF2B5EF4-FFF2-40B4-BE49-F238E27FC236}">
                <a16:creationId xmlns:a16="http://schemas.microsoft.com/office/drawing/2014/main" id="{5003D1DA-EF51-0979-E681-CA64B2FCCDDF}"/>
              </a:ext>
            </a:extLst>
          </p:cNvPr>
          <p:cNvSpPr txBox="1"/>
          <p:nvPr userDrawn="1"/>
        </p:nvSpPr>
        <p:spPr>
          <a:xfrm>
            <a:off x="9248077" y="6380193"/>
            <a:ext cx="957314"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accent6"/>
                </a:solidFill>
                <a:latin typeface="Meiryo" panose="020B0604030504040204" pitchFamily="34" charset="-128"/>
                <a:ea typeface="Meiryo" panose="020B0604030504040204" pitchFamily="34" charset="-128"/>
              </a:rPr>
              <a:t>© Yahoo Japan</a:t>
            </a:r>
            <a:endParaRPr kumimoji="1" lang="ja-JP" altLang="en-US" sz="800" b="0" i="0" dirty="0">
              <a:solidFill>
                <a:schemeClr val="accent6"/>
              </a:solidFill>
              <a:latin typeface="Meiryo" panose="020B0604030504040204" pitchFamily="34" charset="-128"/>
              <a:ea typeface="Meiryo" panose="020B0604030504040204" pitchFamily="34" charset="-128"/>
            </a:endParaRPr>
          </a:p>
        </p:txBody>
      </p:sp>
      <p:sp>
        <p:nvSpPr>
          <p:cNvPr id="22" name="正方形/長方形 3">
            <a:extLst>
              <a:ext uri="{FF2B5EF4-FFF2-40B4-BE49-F238E27FC236}">
                <a16:creationId xmlns:a16="http://schemas.microsoft.com/office/drawing/2014/main" id="{0B5137CB-1E87-6FCA-E3CF-9DB70DD9B8F7}"/>
              </a:ext>
            </a:extLst>
          </p:cNvPr>
          <p:cNvSpPr/>
          <p:nvPr userDrawn="1"/>
        </p:nvSpPr>
        <p:spPr>
          <a:xfrm>
            <a:off x="119335" y="4189496"/>
            <a:ext cx="6508445" cy="622173"/>
          </a:xfrm>
          <a:custGeom>
            <a:avLst/>
            <a:gdLst>
              <a:gd name="connsiteX0" fmla="*/ 0 w 5906359"/>
              <a:gd name="connsiteY0" fmla="*/ 0 h 609647"/>
              <a:gd name="connsiteX1" fmla="*/ 5906359 w 5906359"/>
              <a:gd name="connsiteY1" fmla="*/ 0 h 609647"/>
              <a:gd name="connsiteX2" fmla="*/ 5906359 w 5906359"/>
              <a:gd name="connsiteY2" fmla="*/ 609647 h 609647"/>
              <a:gd name="connsiteX3" fmla="*/ 0 w 5906359"/>
              <a:gd name="connsiteY3" fmla="*/ 609647 h 609647"/>
              <a:gd name="connsiteX4" fmla="*/ 0 w 5906359"/>
              <a:gd name="connsiteY4" fmla="*/ 0 h 609647"/>
              <a:gd name="connsiteX0" fmla="*/ 0 w 5906359"/>
              <a:gd name="connsiteY0" fmla="*/ 0 h 622173"/>
              <a:gd name="connsiteX1" fmla="*/ 5906359 w 5906359"/>
              <a:gd name="connsiteY1" fmla="*/ 0 h 622173"/>
              <a:gd name="connsiteX2" fmla="*/ 5655838 w 5906359"/>
              <a:gd name="connsiteY2" fmla="*/ 622173 h 622173"/>
              <a:gd name="connsiteX3" fmla="*/ 0 w 5906359"/>
              <a:gd name="connsiteY3" fmla="*/ 609647 h 622173"/>
              <a:gd name="connsiteX4" fmla="*/ 0 w 5906359"/>
              <a:gd name="connsiteY4" fmla="*/ 0 h 622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6359" h="622173">
                <a:moveTo>
                  <a:pt x="0" y="0"/>
                </a:moveTo>
                <a:lnTo>
                  <a:pt x="5906359" y="0"/>
                </a:lnTo>
                <a:lnTo>
                  <a:pt x="5655838" y="622173"/>
                </a:lnTo>
                <a:lnTo>
                  <a:pt x="0" y="609647"/>
                </a:lnTo>
                <a:lnTo>
                  <a:pt x="0" y="0"/>
                </a:lnTo>
                <a:close/>
              </a:path>
            </a:pathLst>
          </a:cu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0" tIns="45720" rIns="91440" bIns="45720" numCol="1" spcCol="0" rtlCol="0" fromWordArt="0" anchor="ctr" anchorCtr="0" forceAA="0" compatLnSpc="1">
            <a:prstTxWarp prst="textNoShape">
              <a:avLst/>
            </a:prstTxWarp>
            <a:noAutofit/>
          </a:bodyPr>
          <a:lstStyle/>
          <a:p>
            <a:pPr algn="l"/>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600" b="1" i="0" dirty="0">
              <a:solidFill>
                <a:schemeClr val="accent6"/>
              </a:solidFill>
              <a:latin typeface="Meiryo" panose="020B0604030504040204" pitchFamily="34" charset="-128"/>
              <a:ea typeface="Meiryo" panose="020B0604030504040204" pitchFamily="34" charset="-128"/>
            </a:endParaRPr>
          </a:p>
        </p:txBody>
      </p:sp>
      <p:sp>
        <p:nvSpPr>
          <p:cNvPr id="23" name="テキスト ボックス 22">
            <a:extLst>
              <a:ext uri="{FF2B5EF4-FFF2-40B4-BE49-F238E27FC236}">
                <a16:creationId xmlns:a16="http://schemas.microsoft.com/office/drawing/2014/main" id="{478FD697-B661-50F1-F21F-29D523E9D19F}"/>
              </a:ext>
            </a:extLst>
          </p:cNvPr>
          <p:cNvSpPr txBox="1"/>
          <p:nvPr userDrawn="1"/>
        </p:nvSpPr>
        <p:spPr>
          <a:xfrm>
            <a:off x="848648" y="6180138"/>
            <a:ext cx="1292020" cy="307777"/>
          </a:xfrm>
          <a:prstGeom prst="rect">
            <a:avLst/>
          </a:prstGeom>
          <a:noFill/>
        </p:spPr>
        <p:txBody>
          <a:bodyPr wrap="none" lIns="0" rIns="0" rtlCol="0">
            <a:spAutoFit/>
          </a:bodyPr>
          <a:lstStyle/>
          <a:p>
            <a:pPr algn="r"/>
            <a:r>
              <a:rPr kumimoji="1" lang="en-US" altLang="ja-JP"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2023/1/25</a:t>
            </a:r>
          </a:p>
        </p:txBody>
      </p:sp>
      <p:sp>
        <p:nvSpPr>
          <p:cNvPr id="24" name="タイトル 7">
            <a:extLst>
              <a:ext uri="{FF2B5EF4-FFF2-40B4-BE49-F238E27FC236}">
                <a16:creationId xmlns:a16="http://schemas.microsoft.com/office/drawing/2014/main" id="{75019AF7-9FB8-4E41-A714-CF9FCC90F22D}"/>
              </a:ext>
            </a:extLst>
          </p:cNvPr>
          <p:cNvSpPr>
            <a:spLocks noGrp="1"/>
          </p:cNvSpPr>
          <p:nvPr>
            <p:ph type="title" hasCustomPrompt="1"/>
          </p:nvPr>
        </p:nvSpPr>
        <p:spPr>
          <a:xfrm>
            <a:off x="695400" y="2492896"/>
            <a:ext cx="6823297" cy="1325563"/>
          </a:xfrm>
          <a:prstGeom prst="rect">
            <a:avLst/>
          </a:prstGeom>
        </p:spPr>
        <p:txBody>
          <a:bodyPr lIns="0" tIns="0" rIns="0" bIns="0" anchor="ctr"/>
          <a:lstStyle>
            <a:lvl1pPr>
              <a:lnSpc>
                <a:spcPct val="120000"/>
              </a:lnSpc>
              <a:defRPr sz="3200" b="1" i="0">
                <a:solidFill>
                  <a:schemeClr val="accent3"/>
                </a:solidFill>
                <a:latin typeface="Meiryo" panose="020B0604030504040204" pitchFamily="34" charset="-128"/>
                <a:ea typeface="Meiryo" panose="020B0604030504040204" pitchFamily="34" charset="-128"/>
              </a:defRPr>
            </a:lvl1pPr>
          </a:lstStyle>
          <a:p>
            <a:r>
              <a:rPr kumimoji="1" lang="ja-JP" altLang="en-US" dirty="0"/>
              <a:t>資料タイトルタイトル</a:t>
            </a:r>
            <a:br>
              <a:rPr kumimoji="1" lang="en-US" altLang="ja-JP" dirty="0"/>
            </a:br>
            <a:r>
              <a:rPr kumimoji="1" lang="ja-JP" altLang="en-US" dirty="0"/>
              <a:t>２行目タイトルタイトル</a:t>
            </a:r>
          </a:p>
        </p:txBody>
      </p:sp>
      <p:pic>
        <p:nvPicPr>
          <p:cNvPr id="26" name="図 25">
            <a:extLst>
              <a:ext uri="{FF2B5EF4-FFF2-40B4-BE49-F238E27FC236}">
                <a16:creationId xmlns:a16="http://schemas.microsoft.com/office/drawing/2014/main" id="{5BA43B77-2AEB-430B-CA19-5C81B27BAFD2}"/>
              </a:ext>
            </a:extLst>
          </p:cNvPr>
          <p:cNvPicPr>
            <a:picLocks noChangeAspect="1"/>
          </p:cNvPicPr>
          <p:nvPr userDrawn="1"/>
        </p:nvPicPr>
        <p:blipFill>
          <a:blip r:embed="rId2"/>
          <a:stretch>
            <a:fillRect/>
          </a:stretch>
        </p:blipFill>
        <p:spPr>
          <a:xfrm>
            <a:off x="564666" y="398265"/>
            <a:ext cx="881360" cy="461665"/>
          </a:xfrm>
          <a:prstGeom prst="rect">
            <a:avLst/>
          </a:prstGeom>
        </p:spPr>
      </p:pic>
      <p:pic>
        <p:nvPicPr>
          <p:cNvPr id="27" name="図 26">
            <a:extLst>
              <a:ext uri="{FF2B5EF4-FFF2-40B4-BE49-F238E27FC236}">
                <a16:creationId xmlns:a16="http://schemas.microsoft.com/office/drawing/2014/main" id="{C8CAE6CE-8802-7E40-1703-B20D46F33983}"/>
              </a:ext>
            </a:extLst>
          </p:cNvPr>
          <p:cNvPicPr>
            <a:picLocks noChangeAspect="1"/>
          </p:cNvPicPr>
          <p:nvPr userDrawn="1"/>
        </p:nvPicPr>
        <p:blipFill rotWithShape="1">
          <a:blip r:embed="rId3"/>
          <a:srcRect t="16508" r="33629"/>
          <a:stretch/>
        </p:blipFill>
        <p:spPr>
          <a:xfrm>
            <a:off x="6877796" y="12524"/>
            <a:ext cx="5599199" cy="6129459"/>
          </a:xfrm>
          <a:prstGeom prst="rect">
            <a:avLst/>
          </a:prstGeom>
        </p:spPr>
      </p:pic>
    </p:spTree>
    <p:extLst>
      <p:ext uri="{BB962C8B-B14F-4D97-AF65-F5344CB8AC3E}">
        <p14:creationId xmlns:p14="http://schemas.microsoft.com/office/powerpoint/2010/main" val="35088785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02_目次A_4項目">
    <p:spTree>
      <p:nvGrpSpPr>
        <p:cNvPr id="1" name=""/>
        <p:cNvGrpSpPr/>
        <p:nvPr/>
      </p:nvGrpSpPr>
      <p:grpSpPr>
        <a:xfrm>
          <a:off x="0" y="0"/>
          <a:ext cx="0" cy="0"/>
          <a:chOff x="0" y="0"/>
          <a:chExt cx="0" cy="0"/>
        </a:xfrm>
      </p:grpSpPr>
      <p:pic>
        <p:nvPicPr>
          <p:cNvPr id="3" name="図 2" descr="携帯電話を持っている手&#10;&#10;自動的に生成された説明">
            <a:extLst>
              <a:ext uri="{FF2B5EF4-FFF2-40B4-BE49-F238E27FC236}">
                <a16:creationId xmlns:a16="http://schemas.microsoft.com/office/drawing/2014/main" id="{4728DFE7-C7FE-A7C1-4895-BCAA694E5FE5}"/>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71429" t="-1" r="7199" b="-25"/>
          <a:stretch/>
        </p:blipFill>
        <p:spPr>
          <a:xfrm>
            <a:off x="9290303" y="0"/>
            <a:ext cx="2901697" cy="6858000"/>
          </a:xfrm>
          <a:prstGeom prst="rect">
            <a:avLst/>
          </a:prstGeom>
        </p:spPr>
      </p:pic>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962348"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962348"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962348"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32348"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32348"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848388"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848388"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848388"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角丸四角形 1">
            <a:extLst>
              <a:ext uri="{FF2B5EF4-FFF2-40B4-BE49-F238E27FC236}">
                <a16:creationId xmlns:a16="http://schemas.microsoft.com/office/drawing/2014/main" id="{52995217-AFA7-70B0-788B-E754AA6672FB}"/>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Tree>
    <p:extLst>
      <p:ext uri="{BB962C8B-B14F-4D97-AF65-F5344CB8AC3E}">
        <p14:creationId xmlns:p14="http://schemas.microsoft.com/office/powerpoint/2010/main" val="41276827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03_中表紙A">
    <p:spTree>
      <p:nvGrpSpPr>
        <p:cNvPr id="1" name=""/>
        <p:cNvGrpSpPr/>
        <p:nvPr/>
      </p:nvGrpSpPr>
      <p:grpSpPr>
        <a:xfrm>
          <a:off x="0" y="0"/>
          <a:ext cx="0" cy="0"/>
          <a:chOff x="0" y="0"/>
          <a:chExt cx="0" cy="0"/>
        </a:xfrm>
      </p:grpSpPr>
      <p:pic>
        <p:nvPicPr>
          <p:cNvPr id="6" name="図 5" descr="携帯電話を持っている手&#10;&#10;自動的に生成された説明">
            <a:extLst>
              <a:ext uri="{FF2B5EF4-FFF2-40B4-BE49-F238E27FC236}">
                <a16:creationId xmlns:a16="http://schemas.microsoft.com/office/drawing/2014/main" id="{6E4BE5AB-689D-EFAC-4A97-BEB70AB30A56}"/>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22386" r="5214" b="19355"/>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08FC968B-3FAE-B631-5EE8-C6DEFA047252}"/>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hasCustomPrompt="1"/>
          </p:nvPr>
        </p:nvSpPr>
        <p:spPr>
          <a:xfrm>
            <a:off x="2204326" y="2773503"/>
            <a:ext cx="1586282" cy="1464484"/>
          </a:xfrm>
          <a:prstGeom prst="rect">
            <a:avLst/>
          </a:prstGeom>
        </p:spPr>
        <p:txBody>
          <a:bodyPr/>
          <a:lstStyle>
            <a:lvl1pPr algn="ctr">
              <a:defRPr sz="1400">
                <a:solidFill>
                  <a:schemeClr val="bg1"/>
                </a:solidFill>
              </a:defRPr>
            </a:lvl1pPr>
          </a:lstStyle>
          <a:p>
            <a:r>
              <a:rPr lang="ja-JP" altLang="en-US" b="0" i="0">
                <a:solidFill>
                  <a:srgbClr val="172B4D"/>
                </a:solidFill>
                <a:effectLst/>
                <a:latin typeface="Hiragino Kaku Gothic Pro" panose="020B0300000000000000" pitchFamily="34" charset="-128"/>
                <a:ea typeface="Hiragino Kaku Gothic Pro" panose="020B0300000000000000" pitchFamily="34" charset="-128"/>
              </a:rPr>
              <a:t>ダウンロードしたアイコンを参照してください</a:t>
            </a:r>
            <a:endParaRPr kumimoji="1" lang="ja-JP" altLang="en-US"/>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中タイトル</a:t>
            </a:r>
            <a:endParaRPr kumimoji="1" lang="en-US" altLang="ja-JP" dirty="0"/>
          </a:p>
          <a:p>
            <a:pPr lvl="0"/>
            <a:r>
              <a:rPr kumimoji="1" lang="ja-JP" altLang="en-US"/>
              <a:t>タイトルタイトル</a:t>
            </a:r>
          </a:p>
        </p:txBody>
      </p:sp>
      <p:sp>
        <p:nvSpPr>
          <p:cNvPr id="7" name="テキスト ボックス 6">
            <a:extLst>
              <a:ext uri="{FF2B5EF4-FFF2-40B4-BE49-F238E27FC236}">
                <a16:creationId xmlns:a16="http://schemas.microsoft.com/office/drawing/2014/main" id="{21CF0C80-C440-5FA6-751F-50526EBEA833}"/>
              </a:ext>
            </a:extLst>
          </p:cNvPr>
          <p:cNvSpPr txBox="1"/>
          <p:nvPr userDrawn="1"/>
        </p:nvSpPr>
        <p:spPr>
          <a:xfrm>
            <a:off x="2525076" y="6356344"/>
            <a:ext cx="880049" cy="123111"/>
          </a:xfrm>
          <a:prstGeom prst="rect">
            <a:avLst/>
          </a:prstGeom>
          <a:noFill/>
        </p:spPr>
        <p:txBody>
          <a:bodyPr wrap="none" lIns="0" tIns="0" rIns="0" bIns="0" rtlCol="0">
            <a:spAutoFit/>
          </a:bodyPr>
          <a:lstStyle/>
          <a:p>
            <a:pPr algn="ctr">
              <a:defRPr/>
            </a:pPr>
            <a:r>
              <a:rPr lang="en-US" altLang="ja-JP" sz="800" dirty="0">
                <a:solidFill>
                  <a:srgbClr val="FFFFFF"/>
                </a:solidFill>
                <a:latin typeface="Meiryo" panose="020B0604030504040204" pitchFamily="34" charset="-128"/>
              </a:rPr>
              <a:t>© LY Corporation</a:t>
            </a:r>
          </a:p>
        </p:txBody>
      </p:sp>
    </p:spTree>
    <p:extLst>
      <p:ext uri="{BB962C8B-B14F-4D97-AF65-F5344CB8AC3E}">
        <p14:creationId xmlns:p14="http://schemas.microsoft.com/office/powerpoint/2010/main" val="21962775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04_裏表紙A">
    <p:spTree>
      <p:nvGrpSpPr>
        <p:cNvPr id="1" name=""/>
        <p:cNvGrpSpPr/>
        <p:nvPr/>
      </p:nvGrpSpPr>
      <p:grpSpPr>
        <a:xfrm>
          <a:off x="0" y="0"/>
          <a:ext cx="0" cy="0"/>
          <a:chOff x="0" y="0"/>
          <a:chExt cx="0" cy="0"/>
        </a:xfrm>
      </p:grpSpPr>
      <p:pic>
        <p:nvPicPr>
          <p:cNvPr id="3" name="図 2" descr="携帯電話を持っている手">
            <a:extLst>
              <a:ext uri="{FF2B5EF4-FFF2-40B4-BE49-F238E27FC236}">
                <a16:creationId xmlns:a16="http://schemas.microsoft.com/office/drawing/2014/main" id="{72C61C6F-AB47-D6C7-6420-6F10D1283C0C}"/>
              </a:ext>
            </a:extLst>
          </p:cNvPr>
          <p:cNvPicPr>
            <a:picLocks noChangeAspect="1"/>
          </p:cNvPicPr>
          <p:nvPr userDrawn="1"/>
        </p:nvPicPr>
        <p:blipFill rotWithShape="1">
          <a:blip r:embed="rId2">
            <a:alphaModFix/>
            <a:extLst>
              <a:ext uri="{28A0092B-C50C-407E-A947-70E740481C1C}">
                <a14:useLocalDpi xmlns:a14="http://schemas.microsoft.com/office/drawing/2010/main" val="0"/>
              </a:ext>
            </a:extLst>
          </a:blip>
          <a:srcRect l="7936" t="10115" r="30" b="-12631"/>
          <a:stretch/>
        </p:blipFill>
        <p:spPr>
          <a:xfrm>
            <a:off x="0" y="0"/>
            <a:ext cx="12192000" cy="6858000"/>
          </a:xfrm>
          <a:prstGeom prst="rect">
            <a:avLst/>
          </a:prstGeom>
        </p:spPr>
      </p:pic>
      <p:sp>
        <p:nvSpPr>
          <p:cNvPr id="7" name="正方形/長方形 6">
            <a:extLst>
              <a:ext uri="{FF2B5EF4-FFF2-40B4-BE49-F238E27FC236}">
                <a16:creationId xmlns:a16="http://schemas.microsoft.com/office/drawing/2014/main" id="{EF441004-635B-9ABF-906A-ACD3B0DDB11C}"/>
              </a:ext>
            </a:extLst>
          </p:cNvPr>
          <p:cNvSpPr/>
          <p:nvPr userDrawn="1"/>
        </p:nvSpPr>
        <p:spPr>
          <a:xfrm rot="10800000">
            <a:off x="-20531" y="3404568"/>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9" name="図 8">
            <a:extLst>
              <a:ext uri="{FF2B5EF4-FFF2-40B4-BE49-F238E27FC236}">
                <a16:creationId xmlns:a16="http://schemas.microsoft.com/office/drawing/2014/main" id="{7F685C6B-1B78-95A0-C685-F7B023BB45CB}"/>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10" name="テキスト ボックス 9">
            <a:extLst>
              <a:ext uri="{FF2B5EF4-FFF2-40B4-BE49-F238E27FC236}">
                <a16:creationId xmlns:a16="http://schemas.microsoft.com/office/drawing/2014/main" id="{33D78148-0AF5-8A5B-6B5B-5C51A7B7B823}"/>
              </a:ext>
            </a:extLst>
          </p:cNvPr>
          <p:cNvSpPr txBox="1"/>
          <p:nvPr userDrawn="1"/>
        </p:nvSpPr>
        <p:spPr>
          <a:xfrm>
            <a:off x="4314840" y="5220647"/>
            <a:ext cx="3562321"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US" altLang="ja-JP" sz="1200" b="0" i="0" dirty="0">
                <a:solidFill>
                  <a:schemeClr val="bg1"/>
                </a:solidFill>
                <a:latin typeface="Meiryo" panose="020B0604030504040204" pitchFamily="34" charset="-128"/>
                <a:ea typeface="Meiryo" panose="020B0604030504040204" pitchFamily="34" charset="-128"/>
              </a:rPr>
              <a:t>Yahoo!</a:t>
            </a:r>
            <a:r>
              <a:rPr lang="ja-JP" altLang="en-US" sz="1200" b="0" i="0" dirty="0">
                <a:solidFill>
                  <a:schemeClr val="bg1"/>
                </a:solidFill>
                <a:latin typeface="Meiryo" panose="020B0604030504040204" pitchFamily="34" charset="-128"/>
                <a:ea typeface="Meiryo" panose="020B0604030504040204" pitchFamily="34" charset="-128"/>
              </a:rPr>
              <a:t>広告 ウェブサイト</a:t>
            </a:r>
            <a:br>
              <a:rPr lang="ja-JP" altLang="en-US" sz="1200" b="0" i="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rPr>
              <a:t>https://www.lycbiz.com/jp/service/yahoo-ads/</a:t>
            </a:r>
          </a:p>
        </p:txBody>
      </p:sp>
      <p:sp>
        <p:nvSpPr>
          <p:cNvPr id="11" name="角丸四角形 5">
            <a:extLst>
              <a:ext uri="{FF2B5EF4-FFF2-40B4-BE49-F238E27FC236}">
                <a16:creationId xmlns:a16="http://schemas.microsoft.com/office/drawing/2014/main" id="{B45B7211-F3FC-CCC6-443B-D87C0627A623}"/>
              </a:ext>
            </a:extLst>
          </p:cNvPr>
          <p:cNvSpPr/>
          <p:nvPr userDrawn="1"/>
        </p:nvSpPr>
        <p:spPr>
          <a:xfrm>
            <a:off x="10139346" y="226800"/>
            <a:ext cx="1833164" cy="324000"/>
          </a:xfrm>
          <a:prstGeom prst="roundRect">
            <a:avLst>
              <a:gd name="adj" fmla="val 9836"/>
            </a:avLst>
          </a:prstGeom>
          <a:solidFill>
            <a:schemeClr val="bg1"/>
          </a:solid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広告主・代理店限定</a:t>
            </a:r>
          </a:p>
        </p:txBody>
      </p:sp>
      <p:sp>
        <p:nvSpPr>
          <p:cNvPr id="12" name="テキスト ボックス 11">
            <a:extLst>
              <a:ext uri="{FF2B5EF4-FFF2-40B4-BE49-F238E27FC236}">
                <a16:creationId xmlns:a16="http://schemas.microsoft.com/office/drawing/2014/main" id="{4315668A-5D56-A5A2-350E-992A0E41D174}"/>
              </a:ext>
            </a:extLst>
          </p:cNvPr>
          <p:cNvSpPr txBox="1"/>
          <p:nvPr userDrawn="1"/>
        </p:nvSpPr>
        <p:spPr>
          <a:xfrm>
            <a:off x="10896898" y="6444396"/>
            <a:ext cx="1064714" cy="215444"/>
          </a:xfrm>
          <a:prstGeom prst="rect">
            <a:avLst/>
          </a:prstGeom>
          <a:noFill/>
        </p:spPr>
        <p:txBody>
          <a:bodyPr wrap="none" rtlCol="0">
            <a:spAutoFit/>
          </a:bodyPr>
          <a:lstStyle/>
          <a:p>
            <a:pPr algn="r">
              <a:defRPr/>
            </a:pPr>
            <a:r>
              <a:rPr lang="en-US" altLang="ja-JP" sz="800" dirty="0">
                <a:solidFill>
                  <a:srgbClr val="FFFFFF"/>
                </a:solidFill>
                <a:latin typeface="Meiryo" panose="020B0604030504040204" pitchFamily="34" charset="-128"/>
              </a:rPr>
              <a:t>© LY Corporation</a:t>
            </a:r>
          </a:p>
        </p:txBody>
      </p:sp>
    </p:spTree>
    <p:extLst>
      <p:ext uri="{BB962C8B-B14F-4D97-AF65-F5344CB8AC3E}">
        <p14:creationId xmlns:p14="http://schemas.microsoft.com/office/powerpoint/2010/main" val="1976307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7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F9FA7971-777D-961A-DE98-EA6ADC6CFB4E}"/>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0" name="図 9">
            <a:extLst>
              <a:ext uri="{FF2B5EF4-FFF2-40B4-BE49-F238E27FC236}">
                <a16:creationId xmlns:a16="http://schemas.microsoft.com/office/drawing/2014/main" id="{281B0A86-00CC-18D2-77EB-E37EC09EC041}"/>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9" name="角丸四角形 8">
            <a:extLst>
              <a:ext uri="{FF2B5EF4-FFF2-40B4-BE49-F238E27FC236}">
                <a16:creationId xmlns:a16="http://schemas.microsoft.com/office/drawing/2014/main" id="{6B527D33-5D5A-7B00-FA38-546AB03DA837}"/>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11" name="図 10">
            <a:extLst>
              <a:ext uri="{FF2B5EF4-FFF2-40B4-BE49-F238E27FC236}">
                <a16:creationId xmlns:a16="http://schemas.microsoft.com/office/drawing/2014/main" id="{EDBC0D10-D02A-7702-EAA9-932DF31F2E1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sp>
        <p:nvSpPr>
          <p:cNvPr id="4" name="円/楕円 3">
            <a:extLst>
              <a:ext uri="{FF2B5EF4-FFF2-40B4-BE49-F238E27FC236}">
                <a16:creationId xmlns:a16="http://schemas.microsoft.com/office/drawing/2014/main" id="{42EF9771-0B3F-D122-BCC4-A95D616315EB}"/>
              </a:ext>
            </a:extLst>
          </p:cNvPr>
          <p:cNvSpPr>
            <a:spLocks noChangeAspect="1"/>
          </p:cNvSpPr>
          <p:nvPr userDrawn="1"/>
        </p:nvSpPr>
        <p:spPr>
          <a:xfrm>
            <a:off x="1019496" y="127640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 name="円/楕円 4">
            <a:extLst>
              <a:ext uri="{FF2B5EF4-FFF2-40B4-BE49-F238E27FC236}">
                <a16:creationId xmlns:a16="http://schemas.microsoft.com/office/drawing/2014/main" id="{5929FC25-0721-0A22-5D08-B5549D73ABED}"/>
              </a:ext>
            </a:extLst>
          </p:cNvPr>
          <p:cNvSpPr>
            <a:spLocks noChangeAspect="1"/>
          </p:cNvSpPr>
          <p:nvPr userDrawn="1"/>
        </p:nvSpPr>
        <p:spPr>
          <a:xfrm>
            <a:off x="1019496" y="20473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円/楕円 15">
            <a:extLst>
              <a:ext uri="{FF2B5EF4-FFF2-40B4-BE49-F238E27FC236}">
                <a16:creationId xmlns:a16="http://schemas.microsoft.com/office/drawing/2014/main" id="{386E1920-80E7-A188-2636-503791AEDEB3}"/>
              </a:ext>
            </a:extLst>
          </p:cNvPr>
          <p:cNvSpPr>
            <a:spLocks noChangeAspect="1"/>
          </p:cNvSpPr>
          <p:nvPr userDrawn="1"/>
        </p:nvSpPr>
        <p:spPr>
          <a:xfrm>
            <a:off x="1019496" y="281819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7" name="円/楕円 16">
            <a:extLst>
              <a:ext uri="{FF2B5EF4-FFF2-40B4-BE49-F238E27FC236}">
                <a16:creationId xmlns:a16="http://schemas.microsoft.com/office/drawing/2014/main" id="{3896694B-52BB-DC49-C693-5F0A478F1E99}"/>
              </a:ext>
            </a:extLst>
          </p:cNvPr>
          <p:cNvSpPr>
            <a:spLocks noChangeAspect="1"/>
          </p:cNvSpPr>
          <p:nvPr userDrawn="1"/>
        </p:nvSpPr>
        <p:spPr>
          <a:xfrm>
            <a:off x="1019496" y="358908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18" name="直線コネクタ 17">
            <a:extLst>
              <a:ext uri="{FF2B5EF4-FFF2-40B4-BE49-F238E27FC236}">
                <a16:creationId xmlns:a16="http://schemas.microsoft.com/office/drawing/2014/main" id="{7E2CB0FB-A46E-7557-F35B-0EE7BFE1E46F}"/>
              </a:ext>
            </a:extLst>
          </p:cNvPr>
          <p:cNvCxnSpPr>
            <a:cxnSpLocks/>
            <a:stCxn id="4" idx="4"/>
          </p:cNvCxnSpPr>
          <p:nvPr userDrawn="1"/>
        </p:nvCxnSpPr>
        <p:spPr>
          <a:xfrm>
            <a:off x="1289496" y="1816408"/>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19" name="円/楕円 18">
            <a:extLst>
              <a:ext uri="{FF2B5EF4-FFF2-40B4-BE49-F238E27FC236}">
                <a16:creationId xmlns:a16="http://schemas.microsoft.com/office/drawing/2014/main" id="{6EF0EDD9-B743-91E2-8469-34A5DCD14778}"/>
              </a:ext>
            </a:extLst>
          </p:cNvPr>
          <p:cNvSpPr>
            <a:spLocks noChangeAspect="1"/>
          </p:cNvSpPr>
          <p:nvPr userDrawn="1"/>
        </p:nvSpPr>
        <p:spPr>
          <a:xfrm>
            <a:off x="1019496" y="435997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0" name="テキスト プレースホルダー 4">
            <a:extLst>
              <a:ext uri="{FF2B5EF4-FFF2-40B4-BE49-F238E27FC236}">
                <a16:creationId xmlns:a16="http://schemas.microsoft.com/office/drawing/2014/main" id="{DE7D31FE-9DF2-F660-0387-5838592F496C}"/>
              </a:ext>
            </a:extLst>
          </p:cNvPr>
          <p:cNvSpPr>
            <a:spLocks noGrp="1"/>
          </p:cNvSpPr>
          <p:nvPr>
            <p:ph type="body" sz="quarter" idx="14" hasCustomPrompt="1"/>
          </p:nvPr>
        </p:nvSpPr>
        <p:spPr>
          <a:xfrm>
            <a:off x="1905536" y="140795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1" name="テキスト プレースホルダー 4">
            <a:extLst>
              <a:ext uri="{FF2B5EF4-FFF2-40B4-BE49-F238E27FC236}">
                <a16:creationId xmlns:a16="http://schemas.microsoft.com/office/drawing/2014/main" id="{3D78D44F-50AA-1D4F-AC72-276CC6FD41CA}"/>
              </a:ext>
            </a:extLst>
          </p:cNvPr>
          <p:cNvSpPr>
            <a:spLocks noGrp="1"/>
          </p:cNvSpPr>
          <p:nvPr>
            <p:ph type="body" sz="quarter" idx="15" hasCustomPrompt="1"/>
          </p:nvPr>
        </p:nvSpPr>
        <p:spPr>
          <a:xfrm>
            <a:off x="1905536" y="217607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2" name="テキスト プレースホルダー 4">
            <a:extLst>
              <a:ext uri="{FF2B5EF4-FFF2-40B4-BE49-F238E27FC236}">
                <a16:creationId xmlns:a16="http://schemas.microsoft.com/office/drawing/2014/main" id="{2B21BF40-CAA2-C790-5648-93211449BB47}"/>
              </a:ext>
            </a:extLst>
          </p:cNvPr>
          <p:cNvSpPr>
            <a:spLocks noGrp="1"/>
          </p:cNvSpPr>
          <p:nvPr>
            <p:ph type="body" sz="quarter" idx="16" hasCustomPrompt="1"/>
          </p:nvPr>
        </p:nvSpPr>
        <p:spPr>
          <a:xfrm>
            <a:off x="1905536" y="294419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5" name="テキスト プレースホルダー 4">
            <a:extLst>
              <a:ext uri="{FF2B5EF4-FFF2-40B4-BE49-F238E27FC236}">
                <a16:creationId xmlns:a16="http://schemas.microsoft.com/office/drawing/2014/main" id="{708D79AB-A152-1CCA-188C-358AFD105381}"/>
              </a:ext>
            </a:extLst>
          </p:cNvPr>
          <p:cNvSpPr>
            <a:spLocks noGrp="1"/>
          </p:cNvSpPr>
          <p:nvPr>
            <p:ph type="body" sz="quarter" idx="17" hasCustomPrompt="1"/>
          </p:nvPr>
        </p:nvSpPr>
        <p:spPr>
          <a:xfrm>
            <a:off x="1905536" y="371231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6" name="テキスト プレースホルダー 4">
            <a:extLst>
              <a:ext uri="{FF2B5EF4-FFF2-40B4-BE49-F238E27FC236}">
                <a16:creationId xmlns:a16="http://schemas.microsoft.com/office/drawing/2014/main" id="{9F435B95-B6B1-C3B8-A412-BC5661AE9936}"/>
              </a:ext>
            </a:extLst>
          </p:cNvPr>
          <p:cNvSpPr>
            <a:spLocks noGrp="1"/>
          </p:cNvSpPr>
          <p:nvPr>
            <p:ph type="body" sz="quarter" idx="18" hasCustomPrompt="1"/>
          </p:nvPr>
        </p:nvSpPr>
        <p:spPr>
          <a:xfrm>
            <a:off x="1905536" y="44804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7" name="円/楕円 26">
            <a:extLst>
              <a:ext uri="{FF2B5EF4-FFF2-40B4-BE49-F238E27FC236}">
                <a16:creationId xmlns:a16="http://schemas.microsoft.com/office/drawing/2014/main" id="{03DF94BB-B1D7-D112-E2B7-5F4C263BE1A3}"/>
              </a:ext>
            </a:extLst>
          </p:cNvPr>
          <p:cNvSpPr>
            <a:spLocks noChangeAspect="1"/>
          </p:cNvSpPr>
          <p:nvPr userDrawn="1"/>
        </p:nvSpPr>
        <p:spPr>
          <a:xfrm>
            <a:off x="1019496" y="513087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8" name="テキスト プレースホルダー 4">
            <a:extLst>
              <a:ext uri="{FF2B5EF4-FFF2-40B4-BE49-F238E27FC236}">
                <a16:creationId xmlns:a16="http://schemas.microsoft.com/office/drawing/2014/main" id="{9DFAC5D3-0343-CECD-0F31-07C3CEE9288C}"/>
              </a:ext>
            </a:extLst>
          </p:cNvPr>
          <p:cNvSpPr>
            <a:spLocks noGrp="1"/>
          </p:cNvSpPr>
          <p:nvPr>
            <p:ph type="body" sz="quarter" idx="19" hasCustomPrompt="1"/>
          </p:nvPr>
        </p:nvSpPr>
        <p:spPr>
          <a:xfrm>
            <a:off x="1905536" y="5248560"/>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29" name="直線コネクタ 28">
            <a:extLst>
              <a:ext uri="{FF2B5EF4-FFF2-40B4-BE49-F238E27FC236}">
                <a16:creationId xmlns:a16="http://schemas.microsoft.com/office/drawing/2014/main" id="{DA0670E7-06BD-A8BC-12F1-C0D2DF5C690B}"/>
              </a:ext>
            </a:extLst>
          </p:cNvPr>
          <p:cNvCxnSpPr>
            <a:cxnSpLocks/>
          </p:cNvCxnSpPr>
          <p:nvPr userDrawn="1"/>
        </p:nvCxnSpPr>
        <p:spPr>
          <a:xfrm>
            <a:off x="1289496" y="2583636"/>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0" name="直線コネクタ 29">
            <a:extLst>
              <a:ext uri="{FF2B5EF4-FFF2-40B4-BE49-F238E27FC236}">
                <a16:creationId xmlns:a16="http://schemas.microsoft.com/office/drawing/2014/main" id="{1A1CF0B1-02F9-369C-AB61-2265241B3432}"/>
              </a:ext>
            </a:extLst>
          </p:cNvPr>
          <p:cNvCxnSpPr>
            <a:cxnSpLocks/>
          </p:cNvCxnSpPr>
          <p:nvPr userDrawn="1"/>
        </p:nvCxnSpPr>
        <p:spPr>
          <a:xfrm>
            <a:off x="1289496" y="3360110"/>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id="{0C41E593-87F0-E271-A127-C3DB78325FF7}"/>
              </a:ext>
            </a:extLst>
          </p:cNvPr>
          <p:cNvCxnSpPr>
            <a:cxnSpLocks/>
          </p:cNvCxnSpPr>
          <p:nvPr userDrawn="1"/>
        </p:nvCxnSpPr>
        <p:spPr>
          <a:xfrm>
            <a:off x="1289496" y="4141692"/>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2" name="直線コネクタ 31">
            <a:extLst>
              <a:ext uri="{FF2B5EF4-FFF2-40B4-BE49-F238E27FC236}">
                <a16:creationId xmlns:a16="http://schemas.microsoft.com/office/drawing/2014/main" id="{A5B2AD03-2A51-C323-F776-717D4C15256D}"/>
              </a:ext>
            </a:extLst>
          </p:cNvPr>
          <p:cNvCxnSpPr>
            <a:cxnSpLocks/>
          </p:cNvCxnSpPr>
          <p:nvPr userDrawn="1"/>
        </p:nvCxnSpPr>
        <p:spPr>
          <a:xfrm>
            <a:off x="1289496" y="4892617"/>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81426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8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正方形/長方形 7">
            <a:extLst>
              <a:ext uri="{FF2B5EF4-FFF2-40B4-BE49-F238E27FC236}">
                <a16:creationId xmlns:a16="http://schemas.microsoft.com/office/drawing/2014/main" id="{D5BC5826-35DE-FF24-949E-775D30789A3D}"/>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22" name="図 21">
            <a:extLst>
              <a:ext uri="{FF2B5EF4-FFF2-40B4-BE49-F238E27FC236}">
                <a16:creationId xmlns:a16="http://schemas.microsoft.com/office/drawing/2014/main" id="{D767C440-5F18-31AD-B0EB-B4DDEEBF9D83}"/>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cxnSp>
        <p:nvCxnSpPr>
          <p:cNvPr id="4" name="直線コネクタ 3">
            <a:extLst>
              <a:ext uri="{FF2B5EF4-FFF2-40B4-BE49-F238E27FC236}">
                <a16:creationId xmlns:a16="http://schemas.microsoft.com/office/drawing/2014/main" id="{AD25D10A-C71A-6286-063C-1B68277E8F06}"/>
              </a:ext>
            </a:extLst>
          </p:cNvPr>
          <p:cNvCxnSpPr>
            <a:cxnSpLocks/>
          </p:cNvCxnSpPr>
          <p:nvPr userDrawn="1"/>
        </p:nvCxnSpPr>
        <p:spPr>
          <a:xfrm>
            <a:off x="1354071" y="2460343"/>
            <a:ext cx="3600400" cy="0"/>
          </a:xfrm>
          <a:prstGeom prst="line">
            <a:avLst/>
          </a:prstGeom>
          <a:ln w="28575"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BB9671F4-5EE2-FD37-12D3-7BD0E409243E}"/>
              </a:ext>
            </a:extLst>
          </p:cNvPr>
          <p:cNvSpPr txBox="1"/>
          <p:nvPr userDrawn="1"/>
        </p:nvSpPr>
        <p:spPr>
          <a:xfrm>
            <a:off x="2791993" y="6279599"/>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16" name="図プレースホルダー 4">
            <a:extLst>
              <a:ext uri="{FF2B5EF4-FFF2-40B4-BE49-F238E27FC236}">
                <a16:creationId xmlns:a16="http://schemas.microsoft.com/office/drawing/2014/main" id="{D0F1065E-9EE2-595B-5967-C37FE139540D}"/>
              </a:ext>
            </a:extLst>
          </p:cNvPr>
          <p:cNvSpPr>
            <a:spLocks noGrp="1"/>
          </p:cNvSpPr>
          <p:nvPr>
            <p:ph type="pic" sz="quarter" idx="15"/>
          </p:nvPr>
        </p:nvSpPr>
        <p:spPr>
          <a:xfrm>
            <a:off x="2347737" y="2696758"/>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17" name="テキスト プレースホルダー 19">
            <a:extLst>
              <a:ext uri="{FF2B5EF4-FFF2-40B4-BE49-F238E27FC236}">
                <a16:creationId xmlns:a16="http://schemas.microsoft.com/office/drawing/2014/main" id="{BCD9A160-0491-4A8D-42E5-3734E2B7C760}"/>
              </a:ext>
            </a:extLst>
          </p:cNvPr>
          <p:cNvSpPr>
            <a:spLocks noGrp="1"/>
          </p:cNvSpPr>
          <p:nvPr>
            <p:ph type="body" sz="quarter" idx="18" hasCustomPrompt="1"/>
          </p:nvPr>
        </p:nvSpPr>
        <p:spPr>
          <a:xfrm>
            <a:off x="2565867" y="970974"/>
            <a:ext cx="1150023" cy="1057321"/>
          </a:xfrm>
          <a:prstGeom prst="rect">
            <a:avLst/>
          </a:prstGeom>
        </p:spPr>
        <p:txBody>
          <a:bodyPr/>
          <a:lstStyle>
            <a:lvl1pPr>
              <a:defRPr sz="6600" b="1" i="1">
                <a:solidFill>
                  <a:srgbClr val="C00000"/>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18" name="テキスト プレースホルダー 23">
            <a:extLst>
              <a:ext uri="{FF2B5EF4-FFF2-40B4-BE49-F238E27FC236}">
                <a16:creationId xmlns:a16="http://schemas.microsoft.com/office/drawing/2014/main" id="{744513E7-AD53-6DF1-2A47-F365F7D12551}"/>
              </a:ext>
            </a:extLst>
          </p:cNvPr>
          <p:cNvSpPr>
            <a:spLocks noGrp="1"/>
          </p:cNvSpPr>
          <p:nvPr>
            <p:ph type="body" sz="quarter" idx="19" hasCustomPrompt="1"/>
          </p:nvPr>
        </p:nvSpPr>
        <p:spPr>
          <a:xfrm>
            <a:off x="1354356" y="4332551"/>
            <a:ext cx="3600115" cy="1412875"/>
          </a:xfrm>
          <a:prstGeom prst="rect">
            <a:avLst/>
          </a:prstGeom>
        </p:spPr>
        <p:txBody>
          <a:bodyPr/>
          <a:lstStyle>
            <a:lvl1pPr algn="ctr">
              <a:defRPr b="1" spc="300">
                <a:solidFill>
                  <a:srgbClr val="C00000"/>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3744673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6_表紙_1行+1行（商品名入り）">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F5BA8DCE-41A3-2BAA-D724-62FD7C39BABD}"/>
              </a:ext>
            </a:extLst>
          </p:cNvPr>
          <p:cNvSpPr/>
          <p:nvPr userDrawn="1"/>
        </p:nvSpPr>
        <p:spPr>
          <a:xfrm>
            <a:off x="0" y="0"/>
            <a:ext cx="12198897" cy="6858000"/>
          </a:xfrm>
          <a:prstGeom prst="rect">
            <a:avLst/>
          </a:prstGeom>
          <a:solidFill>
            <a:schemeClr val="accent6"/>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42A3F64-78EB-1692-43CF-CAE76C368D3A}"/>
              </a:ext>
            </a:extLst>
          </p:cNvPr>
          <p:cNvPicPr>
            <a:picLocks noChangeAspect="1"/>
          </p:cNvPicPr>
          <p:nvPr userDrawn="1"/>
        </p:nvPicPr>
        <p:blipFill rotWithShape="1">
          <a:blip r:embed="rId2">
            <a:alphaModFix amt="50000"/>
          </a:blip>
          <a:srcRect t="17506" r="17194"/>
          <a:stretch/>
        </p:blipFill>
        <p:spPr>
          <a:xfrm>
            <a:off x="5792829" y="-32096"/>
            <a:ext cx="6435952" cy="5579715"/>
          </a:xfrm>
          <a:prstGeom prst="rect">
            <a:avLst/>
          </a:prstGeom>
        </p:spPr>
      </p:pic>
      <p:pic>
        <p:nvPicPr>
          <p:cNvPr id="7" name="図 6">
            <a:extLst>
              <a:ext uri="{FF2B5EF4-FFF2-40B4-BE49-F238E27FC236}">
                <a16:creationId xmlns:a16="http://schemas.microsoft.com/office/drawing/2014/main" id="{43D03E48-901F-5E56-36B9-98F78FF03671}"/>
              </a:ext>
            </a:extLst>
          </p:cNvPr>
          <p:cNvPicPr>
            <a:picLocks noChangeAspect="1"/>
          </p:cNvPicPr>
          <p:nvPr userDrawn="1"/>
        </p:nvPicPr>
        <p:blipFill>
          <a:blip r:embed="rId3"/>
          <a:stretch>
            <a:fillRect/>
          </a:stretch>
        </p:blipFill>
        <p:spPr>
          <a:xfrm>
            <a:off x="903743" y="4249656"/>
            <a:ext cx="3528392" cy="675650"/>
          </a:xfrm>
          <a:prstGeom prst="rect">
            <a:avLst/>
          </a:prstGeom>
        </p:spPr>
      </p:pic>
      <p:sp>
        <p:nvSpPr>
          <p:cNvPr id="10" name="テキスト ボックス 9">
            <a:extLst>
              <a:ext uri="{FF2B5EF4-FFF2-40B4-BE49-F238E27FC236}">
                <a16:creationId xmlns:a16="http://schemas.microsoft.com/office/drawing/2014/main" id="{49F810C1-BD9F-682A-EF43-7090E223EDE4}"/>
              </a:ext>
            </a:extLst>
          </p:cNvPr>
          <p:cNvSpPr txBox="1"/>
          <p:nvPr userDrawn="1"/>
        </p:nvSpPr>
        <p:spPr>
          <a:xfrm>
            <a:off x="906657" y="5638181"/>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3269037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53959589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0_基本マージン">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2067027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1_表紙">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65364AB7-38D5-F908-15FD-6E1DD0C670D1}"/>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ボックス 1">
            <a:extLst>
              <a:ext uri="{FF2B5EF4-FFF2-40B4-BE49-F238E27FC236}">
                <a16:creationId xmlns:a16="http://schemas.microsoft.com/office/drawing/2014/main" id="{C2E72F8A-74FF-B3C2-6201-E1F7E33D13B0}"/>
              </a:ext>
            </a:extLst>
          </p:cNvPr>
          <p:cNvSpPr txBox="1"/>
          <p:nvPr userDrawn="1"/>
        </p:nvSpPr>
        <p:spPr>
          <a:xfrm>
            <a:off x="11250018" y="6597235"/>
            <a:ext cx="772647" cy="123111"/>
          </a:xfrm>
          <a:prstGeom prst="rect">
            <a:avLst/>
          </a:prstGeom>
          <a:noFill/>
        </p:spPr>
        <p:txBody>
          <a:bodyPr wrap="non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latin typeface="Meiryo" panose="020B0604030504040204" pitchFamily="34" charset="-128"/>
                <a:ea typeface="Meiryo" panose="020B0604030504040204" pitchFamily="34" charset="-128"/>
              </a:rPr>
              <a:t>© Yahoo Japan</a:t>
            </a:r>
            <a:endParaRPr kumimoji="1" lang="ja-JP" altLang="en-US" sz="800" dirty="0">
              <a:solidFill>
                <a:schemeClr val="bg1"/>
              </a:solidFill>
              <a:latin typeface="Meiryo" panose="020B0604030504040204" pitchFamily="34" charset="-128"/>
              <a:ea typeface="Meiryo" panose="020B0604030504040204" pitchFamily="34" charset="-128"/>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386923"/>
            <a:ext cx="3804812" cy="627773"/>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スポーツナビ</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 </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タイアップ</a:t>
            </a:r>
            <a:endPar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2023</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10</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2024</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3</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endPar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
        <p:nvSpPr>
          <p:cNvPr id="11" name="テキスト ボックス 10">
            <a:extLst>
              <a:ext uri="{FF2B5EF4-FFF2-40B4-BE49-F238E27FC236}">
                <a16:creationId xmlns:a16="http://schemas.microsoft.com/office/drawing/2014/main" id="{4D8F502C-CF21-621D-5D83-42308D89471E}"/>
              </a:ext>
            </a:extLst>
          </p:cNvPr>
          <p:cNvSpPr txBox="1"/>
          <p:nvPr userDrawn="1"/>
        </p:nvSpPr>
        <p:spPr>
          <a:xfrm>
            <a:off x="769559" y="5710013"/>
            <a:ext cx="1538947" cy="807913"/>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2023/7/19</a:t>
            </a:r>
          </a:p>
          <a:p>
            <a:pPr algn="r"/>
            <a:endPar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1" lang="ja-JP" altLang="en-US" sz="105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更新日：</a:t>
            </a:r>
            <a:r>
              <a:rPr kumimoji="1" lang="en-US" altLang="ja-JP" sz="105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2023/8/7</a:t>
            </a:r>
          </a:p>
          <a:p>
            <a:pPr algn="r"/>
            <a:endPar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endParaRPr>
          </a:p>
        </p:txBody>
      </p:sp>
    </p:spTree>
    <p:extLst>
      <p:ext uri="{BB962C8B-B14F-4D97-AF65-F5344CB8AC3E}">
        <p14:creationId xmlns:p14="http://schemas.microsoft.com/office/powerpoint/2010/main" val="1190462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2_目次_4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pic>
        <p:nvPicPr>
          <p:cNvPr id="62" name="図 61" descr="携帯電話を持っている手&#10;&#10;自動的に生成された説明">
            <a:extLst>
              <a:ext uri="{FF2B5EF4-FFF2-40B4-BE49-F238E27FC236}">
                <a16:creationId xmlns:a16="http://schemas.microsoft.com/office/drawing/2014/main" id="{046665FC-415C-C428-C7DD-973E4E27FEB7}"/>
              </a:ext>
            </a:extLst>
          </p:cNvPr>
          <p:cNvPicPr>
            <a:picLocks noChangeAspect="1"/>
          </p:cNvPicPr>
          <p:nvPr userDrawn="1"/>
        </p:nvPicPr>
        <p:blipFill rotWithShape="1">
          <a:blip r:embed="rId3" cstate="print">
            <a:alphaModFix/>
            <a:extLst>
              <a:ext uri="{28A0092B-C50C-407E-A947-70E740481C1C}">
                <a14:useLocalDpi xmlns:a14="http://schemas.microsoft.com/office/drawing/2010/main"/>
              </a:ext>
            </a:extLst>
          </a:blip>
          <a:srcRect l="70801" t="-1" r="6953" b="9699"/>
          <a:stretch/>
        </p:blipFill>
        <p:spPr>
          <a:xfrm>
            <a:off x="9271000" y="0"/>
            <a:ext cx="2920999" cy="6858000"/>
          </a:xfrm>
          <a:prstGeom prst="rect">
            <a:avLst/>
          </a:prstGeom>
        </p:spPr>
      </p:pic>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578150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4" name="テキスト ボックス 3">
            <a:extLst>
              <a:ext uri="{FF2B5EF4-FFF2-40B4-BE49-F238E27FC236}">
                <a16:creationId xmlns:a16="http://schemas.microsoft.com/office/drawing/2014/main" id="{B4A32E91-ADA4-42C4-2FC0-224691822742}"/>
              </a:ext>
            </a:extLst>
          </p:cNvPr>
          <p:cNvSpPr txBox="1"/>
          <p:nvPr userDrawn="1"/>
        </p:nvSpPr>
        <p:spPr>
          <a:xfrm>
            <a:off x="4854502" y="6615833"/>
            <a:ext cx="2478625" cy="12311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800" b="0" i="0" dirty="0">
                <a:solidFill>
                  <a:schemeClr val="bg2"/>
                </a:solidFill>
                <a:latin typeface="Meiryo" panose="020B0604030504040204" pitchFamily="34" charset="-128"/>
                <a:ea typeface="Meiryo" panose="020B0604030504040204" pitchFamily="34" charset="-128"/>
              </a:rPr>
              <a:t>© LY Corporation</a:t>
            </a:r>
          </a:p>
        </p:txBody>
      </p:sp>
    </p:spTree>
  </p:cSld>
  <p:clrMap bg1="lt1" tx1="dk1" bg2="lt2" tx2="dk2" accent1="accent1" accent2="accent2" accent3="accent3" accent4="accent4" accent5="accent5" accent6="accent6" hlink="hlink" folHlink="folHlink"/>
  <p:sldLayoutIdLst>
    <p:sldLayoutId id="2147483792" r:id="rId1"/>
    <p:sldLayoutId id="2147483760" r:id="rId2"/>
    <p:sldLayoutId id="2147483846" r:id="rId3"/>
    <p:sldLayoutId id="2147483847" r:id="rId4"/>
    <p:sldLayoutId id="2147483845" r:id="rId5"/>
    <p:sldLayoutId id="2147483799"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 id="2147483859" r:id="rId18"/>
    <p:sldLayoutId id="2147483860" r:id="rId19"/>
    <p:sldLayoutId id="2147483861" r:id="rId20"/>
    <p:sldLayoutId id="2147483862" r:id="rId21"/>
    <p:sldLayoutId id="2147483863" r:id="rId22"/>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3749" userDrawn="1">
          <p15:clr>
            <a:srgbClr val="F26B43"/>
          </p15:clr>
        </p15:guide>
        <p15:guide id="3" pos="302" userDrawn="1">
          <p15:clr>
            <a:srgbClr val="F26B43"/>
          </p15:clr>
        </p15:guide>
        <p15:guide id="4" pos="3931" userDrawn="1">
          <p15:clr>
            <a:srgbClr val="F26B43"/>
          </p15:clr>
        </p15:guide>
        <p15:guide id="5" pos="7378" userDrawn="1">
          <p15:clr>
            <a:srgbClr val="F26B43"/>
          </p15:clr>
        </p15:guide>
        <p15:guide id="6" orient="horz" pos="799" userDrawn="1">
          <p15:clr>
            <a:srgbClr val="F26B43"/>
          </p15:clr>
        </p15:guide>
        <p15:guide id="7" orient="horz" pos="2500" userDrawn="1">
          <p15:clr>
            <a:srgbClr val="F26B43"/>
          </p15:clr>
        </p15:guide>
        <p15:guide id="8" orient="horz" pos="4020" userDrawn="1">
          <p15:clr>
            <a:srgbClr val="F26B43"/>
          </p15:clr>
        </p15:guide>
        <p15:guide id="9" orient="horz" pos="686" userDrawn="1">
          <p15:clr>
            <a:srgbClr val="5ACBF0"/>
          </p15:clr>
        </p15:guide>
        <p15:guide id="10" orient="horz" pos="413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image" Target="../media/image13.png"/><Relationship Id="rId1" Type="http://schemas.openxmlformats.org/officeDocument/2006/relationships/slideLayout" Target="../slideLayouts/slideLayout14.xml"/><Relationship Id="rId5" Type="http://schemas.openxmlformats.org/officeDocument/2006/relationships/image" Target="../media/image23.sv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jpeg"/><Relationship Id="rId2"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image" Target="../media/image27.png"/><Relationship Id="rId5" Type="http://schemas.openxmlformats.org/officeDocument/2006/relationships/image" Target="../media/image26.png"/><Relationship Id="rId10" Type="http://schemas.openxmlformats.org/officeDocument/2006/relationships/image" Target="../media/image31.svg"/><Relationship Id="rId4" Type="http://schemas.openxmlformats.org/officeDocument/2006/relationships/image" Target="../media/image25.svg"/><Relationship Id="rId9" Type="http://schemas.openxmlformats.org/officeDocument/2006/relationships/image" Target="../media/image30.png"/></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hyperlink" Target="https://s.yimg.jp/dl/displayads-guarantee/01/displayads-guarantee_ADguideline_Specialfeature.zip" TargetMode="External"/><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34.png"/><Relationship Id="rId5" Type="http://schemas.openxmlformats.org/officeDocument/2006/relationships/hyperlink" Target="https://ads-help.yahoo.co.jp/yahooads/guideline/articledetail?lan=ja&amp;aid=1617&amp;o=default" TargetMode="External"/><Relationship Id="rId4" Type="http://schemas.openxmlformats.org/officeDocument/2006/relationships/hyperlink" Target="https://s.yimg.jp/dl/displayads-guarantee/01/displayads-guarantee_ADguideline_Specialfeature.zip"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42ABB6-D627-8D03-AC2D-E75B0E1A1A84}"/>
              </a:ext>
            </a:extLst>
          </p:cNvPr>
          <p:cNvSpPr>
            <a:spLocks noGrp="1"/>
          </p:cNvSpPr>
          <p:nvPr>
            <p:ph type="title"/>
          </p:nvPr>
        </p:nvSpPr>
        <p:spPr>
          <a:xfrm>
            <a:off x="947737" y="2790694"/>
            <a:ext cx="5580809" cy="1325563"/>
          </a:xfrm>
        </p:spPr>
        <p:txBody>
          <a:bodyPr/>
          <a:lstStyle/>
          <a:p>
            <a:r>
              <a:rPr kumimoji="1" lang="ja-JP" altLang="en-US" dirty="0"/>
              <a:t>ディスプレイ広告（予約型）</a:t>
            </a:r>
            <a:br>
              <a:rPr kumimoji="1" lang="en-US" altLang="ja-JP" dirty="0"/>
            </a:br>
            <a:r>
              <a:rPr lang="ja-JP" altLang="en-US" dirty="0"/>
              <a:t>商品資料</a:t>
            </a:r>
            <a:endParaRPr kumimoji="1" lang="ja-JP" altLang="en-US" dirty="0"/>
          </a:p>
        </p:txBody>
      </p:sp>
      <p:sp>
        <p:nvSpPr>
          <p:cNvPr id="3" name="テキスト プレースホルダー 4">
            <a:extLst>
              <a:ext uri="{FF2B5EF4-FFF2-40B4-BE49-F238E27FC236}">
                <a16:creationId xmlns:a16="http://schemas.microsoft.com/office/drawing/2014/main" id="{E32EB18D-6CA4-CA51-1A70-FC8160D21CF6}"/>
              </a:ext>
            </a:extLst>
          </p:cNvPr>
          <p:cNvSpPr>
            <a:spLocks noGrp="1"/>
          </p:cNvSpPr>
          <p:nvPr>
            <p:ph type="body" sz="quarter" idx="14" hasCustomPrompt="1"/>
          </p:nvPr>
        </p:nvSpPr>
        <p:spPr>
          <a:xfrm>
            <a:off x="1159071" y="4499365"/>
            <a:ext cx="4679021" cy="360040"/>
          </a:xfrm>
          <a:prstGeom prst="rect">
            <a:avLst/>
          </a:prstGeom>
        </p:spPr>
        <p:txBody>
          <a:bodyPr>
            <a:noAutofit/>
          </a:bodyPr>
          <a:lstStyle>
            <a:lvl1pPr algn="ctr">
              <a:defRPr sz="1400" b="1">
                <a:solidFill>
                  <a:schemeClr val="accent6"/>
                </a:solidFill>
              </a:defRPr>
            </a:lvl1pPr>
          </a:lstStyle>
          <a:p>
            <a:pPr lvl="0"/>
            <a:r>
              <a:rPr kumimoji="1" lang="ja-JP" altLang="en-US" sz="1200" dirty="0">
                <a:latin typeface="+mj-ea"/>
                <a:ea typeface="+mj-ea"/>
              </a:rPr>
              <a:t>スポーツナビ　タイアップ</a:t>
            </a:r>
            <a:endParaRPr kumimoji="1" lang="en-US" altLang="ja-JP" sz="1200" dirty="0">
              <a:latin typeface="+mj-ea"/>
              <a:ea typeface="+mj-ea"/>
            </a:endParaRPr>
          </a:p>
          <a:p>
            <a:pPr lvl="0"/>
            <a:r>
              <a:rPr kumimoji="1" lang="ja-JP" altLang="en-US" sz="1200" dirty="0">
                <a:latin typeface="+mj-ea"/>
                <a:ea typeface="+mj-ea"/>
              </a:rPr>
              <a:t>（</a:t>
            </a:r>
            <a:r>
              <a:rPr kumimoji="1" lang="en-US" altLang="ja-JP" sz="1200" dirty="0">
                <a:latin typeface="+mj-ea"/>
                <a:ea typeface="+mj-ea"/>
              </a:rPr>
              <a:t>2023</a:t>
            </a:r>
            <a:r>
              <a:rPr kumimoji="1" lang="ja-JP" altLang="en-US" sz="1200" dirty="0">
                <a:latin typeface="+mj-ea"/>
                <a:ea typeface="+mj-ea"/>
              </a:rPr>
              <a:t>年</a:t>
            </a:r>
            <a:r>
              <a:rPr kumimoji="1" lang="en-US" altLang="ja-JP" sz="1200" dirty="0">
                <a:latin typeface="+mj-ea"/>
                <a:ea typeface="+mj-ea"/>
              </a:rPr>
              <a:t>10</a:t>
            </a:r>
            <a:r>
              <a:rPr kumimoji="1" lang="ja-JP" altLang="en-US" sz="1200" dirty="0">
                <a:latin typeface="+mj-ea"/>
                <a:ea typeface="+mj-ea"/>
              </a:rPr>
              <a:t>月～</a:t>
            </a:r>
            <a:r>
              <a:rPr kumimoji="1" lang="en-US" altLang="ja-JP" sz="1200" dirty="0">
                <a:latin typeface="+mj-ea"/>
                <a:ea typeface="+mj-ea"/>
              </a:rPr>
              <a:t>2024</a:t>
            </a:r>
            <a:r>
              <a:rPr kumimoji="1" lang="ja-JP" altLang="en-US" sz="1200" dirty="0">
                <a:latin typeface="+mj-ea"/>
                <a:ea typeface="+mj-ea"/>
              </a:rPr>
              <a:t>年</a:t>
            </a:r>
            <a:r>
              <a:rPr kumimoji="1" lang="en-US" altLang="ja-JP" sz="1200" dirty="0">
                <a:latin typeface="+mj-ea"/>
                <a:ea typeface="+mj-ea"/>
              </a:rPr>
              <a:t>3</a:t>
            </a:r>
            <a:r>
              <a:rPr kumimoji="1" lang="ja-JP" altLang="en-US" sz="1200" dirty="0">
                <a:latin typeface="+mj-ea"/>
                <a:ea typeface="+mj-ea"/>
              </a:rPr>
              <a:t>月）</a:t>
            </a:r>
          </a:p>
        </p:txBody>
      </p:sp>
    </p:spTree>
    <p:extLst>
      <p:ext uri="{BB962C8B-B14F-4D97-AF65-F5344CB8AC3E}">
        <p14:creationId xmlns:p14="http://schemas.microsoft.com/office/powerpoint/2010/main" val="6600316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販売制限カテゴリー</a:t>
            </a:r>
          </a:p>
        </p:txBody>
      </p:sp>
      <p:sp>
        <p:nvSpPr>
          <p:cNvPr id="3" name="Text Box 1031">
            <a:extLst>
              <a:ext uri="{FF2B5EF4-FFF2-40B4-BE49-F238E27FC236}">
                <a16:creationId xmlns:a16="http://schemas.microsoft.com/office/drawing/2014/main" id="{5FFC76A2-8D6B-18E8-98CC-CB65E48F9810}"/>
              </a:ext>
            </a:extLst>
          </p:cNvPr>
          <p:cNvSpPr txBox="1">
            <a:spLocks noChangeArrowheads="1"/>
          </p:cNvSpPr>
          <p:nvPr/>
        </p:nvSpPr>
        <p:spPr bwMode="auto">
          <a:xfrm>
            <a:off x="479425" y="1089340"/>
            <a:ext cx="11233150"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以下に該当する業種、商品・サービスにつきましては、スポーツナビタイアップ企画の実施は原則不可となります。</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ただし、以下に該当しない業種やサービスでも、プロモーション内容や取り上げるテーマ等によっては、スポーツナビタイアップ企画を実施いただけない場合がありますので、必ず事前に掲載可否を弊社にお問い合わせください。</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また、広告主様のサイトが弊社の広告掲載基準を満たすことが、スポーツナビタイアップ企画実施の条件となります。</a:t>
            </a:r>
          </a:p>
          <a:p>
            <a:pPr>
              <a:lnSpc>
                <a:spcPct val="120000"/>
              </a:lnSpc>
              <a:spcBef>
                <a:spcPct val="0"/>
              </a:spcBef>
              <a:defRPr/>
            </a:pPr>
            <a:endParaRPr lang="ja-JP" altLang="en-US" sz="12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・消費者金融業（消費者向無担保貸金業）、商工ローン、手形割引、その他ハイリスク型の金融商品</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・パチンコ・パチスロの営業および機種、カジノ（企業広告含む）、ギャンブル</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・レーシック、美容整形・美容外科・美容皮膚科、その他医療機関全般</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・占い</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・出会い系サイト、結婚紹介（インターネット異性紹介事業）</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・団体による意見広告</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・宗教団体、活動</a:t>
            </a:r>
            <a:endParaRPr lang="en-US" altLang="ja-JP" sz="12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・政党</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・たばこ、および喫煙に関連する情報全般（喫煙マナー、分煙など）</a:t>
            </a:r>
          </a:p>
        </p:txBody>
      </p:sp>
    </p:spTree>
    <p:extLst>
      <p:ext uri="{BB962C8B-B14F-4D97-AF65-F5344CB8AC3E}">
        <p14:creationId xmlns:p14="http://schemas.microsoft.com/office/powerpoint/2010/main" val="27807897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E2437B1A-35CD-D28D-2361-EE29D477FD97}"/>
              </a:ext>
            </a:extLst>
          </p:cNvPr>
          <p:cNvSpPr>
            <a:spLocks noGrp="1"/>
          </p:cNvSpPr>
          <p:nvPr>
            <p:ph type="body" sz="quarter" idx="10"/>
          </p:nvPr>
        </p:nvSpPr>
        <p:spPr/>
        <p:txBody>
          <a:bodyPr/>
          <a:lstStyle/>
          <a:p>
            <a:r>
              <a:rPr lang="ja-JP" altLang="en-US" dirty="0">
                <a:solidFill>
                  <a:schemeClr val="tx1">
                    <a:lumMod val="65000"/>
                    <a:lumOff val="35000"/>
                  </a:schemeClr>
                </a:solidFill>
                <a:latin typeface="+mn-ea"/>
              </a:rPr>
              <a:t>販売</a:t>
            </a:r>
            <a:r>
              <a:rPr lang="ja-JP" altLang="en-US" b="1" dirty="0">
                <a:solidFill>
                  <a:schemeClr val="tx1">
                    <a:lumMod val="65000"/>
                    <a:lumOff val="35000"/>
                  </a:schemeClr>
                </a:solidFill>
                <a:latin typeface="+mn-ea"/>
              </a:rPr>
              <a:t>制限カテゴリー</a:t>
            </a:r>
            <a:endParaRPr kumimoji="1" lang="ja-JP" altLang="en-US" sz="3200" b="0" i="0" dirty="0">
              <a:solidFill>
                <a:schemeClr val="accent3"/>
              </a:solidFill>
              <a:latin typeface="Yu Gothic Medium" panose="020B0400000000000000" pitchFamily="34" charset="-128"/>
              <a:ea typeface="Yu Gothic Medium" panose="020B0400000000000000" pitchFamily="34" charset="-128"/>
            </a:endParaRPr>
          </a:p>
        </p:txBody>
      </p:sp>
      <p:sp>
        <p:nvSpPr>
          <p:cNvPr id="5" name="テキスト ボックス 4">
            <a:extLst>
              <a:ext uri="{FF2B5EF4-FFF2-40B4-BE49-F238E27FC236}">
                <a16:creationId xmlns:a16="http://schemas.microsoft.com/office/drawing/2014/main" id="{B17A04AE-24F9-C37C-E4CB-735B8CA6FE80}"/>
              </a:ext>
            </a:extLst>
          </p:cNvPr>
          <p:cNvSpPr txBox="1"/>
          <p:nvPr/>
        </p:nvSpPr>
        <p:spPr>
          <a:xfrm>
            <a:off x="443620" y="1268413"/>
            <a:ext cx="11593685" cy="3108543"/>
          </a:xfrm>
          <a:prstGeom prst="rect">
            <a:avLst/>
          </a:prstGeom>
          <a:noFill/>
        </p:spPr>
        <p:txBody>
          <a:bodyPr wrap="square">
            <a:spAutoFit/>
          </a:bodyPr>
          <a:lstStyle/>
          <a:p>
            <a:r>
              <a:rPr lang="ja-JP" altLang="en-US" dirty="0">
                <a:solidFill>
                  <a:schemeClr val="tx1">
                    <a:lumMod val="65000"/>
                    <a:lumOff val="35000"/>
                  </a:schemeClr>
                </a:solidFill>
                <a:latin typeface="+mn-ea"/>
              </a:rPr>
              <a:t>以下の内容はメディア観点でお断りすることがございます。</a:t>
            </a:r>
            <a:endParaRPr lang="en-US" altLang="ja-JP" dirty="0">
              <a:solidFill>
                <a:schemeClr val="tx1">
                  <a:lumMod val="65000"/>
                  <a:lumOff val="35000"/>
                </a:schemeClr>
              </a:solidFill>
              <a:latin typeface="+mn-ea"/>
            </a:endParaRPr>
          </a:p>
          <a:p>
            <a:endParaRPr lang="en-US" altLang="ja-JP" dirty="0">
              <a:solidFill>
                <a:schemeClr val="tx1">
                  <a:lumMod val="65000"/>
                  <a:lumOff val="35000"/>
                </a:schemeClr>
              </a:solidFill>
              <a:latin typeface="+mn-ea"/>
            </a:endParaRPr>
          </a:p>
          <a:p>
            <a:pPr marL="285750" indent="-285750">
              <a:buFont typeface="Arial" panose="020B0604020202020204" pitchFamily="34" charset="0"/>
              <a:buChar char="•"/>
            </a:pPr>
            <a:r>
              <a:rPr lang="ja-JP" altLang="en-US" sz="1800" b="0" i="0" u="none" strike="noStrike" baseline="0" dirty="0">
                <a:solidFill>
                  <a:srgbClr val="595959"/>
                </a:solidFill>
                <a:latin typeface="+mn-ea"/>
              </a:rPr>
              <a:t>ユーザーの健康・生命を害したり不快感を与える可能性のあるもの</a:t>
            </a:r>
            <a:endParaRPr lang="en-US" altLang="ja-JP" dirty="0">
              <a:solidFill>
                <a:srgbClr val="595959"/>
              </a:solidFill>
              <a:latin typeface="+mn-ea"/>
            </a:endParaRPr>
          </a:p>
          <a:p>
            <a:pPr marL="285750" indent="-285750">
              <a:buFont typeface="Arial" panose="020B0604020202020204" pitchFamily="34" charset="0"/>
              <a:buChar char="•"/>
            </a:pPr>
            <a:r>
              <a:rPr lang="ja-JP" altLang="en-US" sz="1800" b="0" i="0" u="none" strike="noStrike" baseline="0" dirty="0">
                <a:solidFill>
                  <a:srgbClr val="595959"/>
                </a:solidFill>
                <a:latin typeface="+mn-ea"/>
              </a:rPr>
              <a:t>コンプライアンス違反や訴訟などの法的リスク、不適切なものを助長する可能性があるもの</a:t>
            </a:r>
            <a:endParaRPr lang="en-US" altLang="ja-JP" sz="1800" b="0" i="0" u="none" strike="noStrike" baseline="0" dirty="0">
              <a:solidFill>
                <a:srgbClr val="595959"/>
              </a:solidFill>
              <a:latin typeface="+mn-ea"/>
            </a:endParaRPr>
          </a:p>
          <a:p>
            <a:pPr marL="285750" indent="-285750">
              <a:buFont typeface="Arial" panose="020B0604020202020204" pitchFamily="34" charset="0"/>
              <a:buChar char="•"/>
            </a:pPr>
            <a:r>
              <a:rPr lang="ja-JP" altLang="en-US" sz="1800" b="0" i="0" u="none" strike="noStrike" baseline="0" dirty="0">
                <a:solidFill>
                  <a:srgbClr val="595959"/>
                </a:solidFill>
                <a:latin typeface="+mn-ea"/>
              </a:rPr>
              <a:t>子どもを含めユーザーに悪影響を及ぼす可能性のあるものおよびクライアント</a:t>
            </a:r>
            <a:r>
              <a:rPr lang="en-US" altLang="ja-JP" sz="1800" b="0" i="0" u="none" strike="noStrike" baseline="0" dirty="0">
                <a:solidFill>
                  <a:srgbClr val="595959"/>
                </a:solidFill>
                <a:latin typeface="+mn-ea"/>
              </a:rPr>
              <a:t>/</a:t>
            </a:r>
            <a:r>
              <a:rPr lang="ja-JP" altLang="en-US" sz="1800" b="0" i="0" u="none" strike="noStrike" baseline="0" dirty="0">
                <a:solidFill>
                  <a:srgbClr val="595959"/>
                </a:solidFill>
                <a:latin typeface="+mn-ea"/>
              </a:rPr>
              <a:t>当社の信用低下を招くもの</a:t>
            </a:r>
            <a:endParaRPr lang="en-US" altLang="ja-JP" sz="1800" b="0" i="0" u="none" strike="noStrike" baseline="0" dirty="0">
              <a:solidFill>
                <a:srgbClr val="595959"/>
              </a:solidFill>
              <a:latin typeface="+mn-ea"/>
            </a:endParaRPr>
          </a:p>
          <a:p>
            <a:pPr marL="285750" indent="-285750">
              <a:buFont typeface="Arial" panose="020B0604020202020204" pitchFamily="34" charset="0"/>
              <a:buChar char="•"/>
            </a:pPr>
            <a:r>
              <a:rPr lang="ja-JP" altLang="en-US" sz="1800" b="0" i="0" u="none" strike="noStrike" baseline="0" dirty="0">
                <a:solidFill>
                  <a:srgbClr val="595959"/>
                </a:solidFill>
                <a:latin typeface="+mn-ea"/>
              </a:rPr>
              <a:t>訴求する内容がセンシティブで当社が不適切と判断したもの</a:t>
            </a:r>
            <a:endParaRPr lang="en-US" altLang="ja-JP" sz="1800" b="0" i="0" u="none" strike="noStrike" baseline="0" dirty="0">
              <a:solidFill>
                <a:srgbClr val="595959"/>
              </a:solidFill>
              <a:latin typeface="+mn-ea"/>
            </a:endParaRPr>
          </a:p>
          <a:p>
            <a:endParaRPr lang="en-US" altLang="ja-JP" sz="1400" dirty="0">
              <a:solidFill>
                <a:schemeClr val="tx1">
                  <a:lumMod val="65000"/>
                  <a:lumOff val="35000"/>
                </a:schemeClr>
              </a:solidFill>
              <a:latin typeface="+mj-ea"/>
              <a:ea typeface="+mj-ea"/>
            </a:endParaRPr>
          </a:p>
          <a:p>
            <a:r>
              <a:rPr lang="ja-JP" altLang="en-US" sz="1400" dirty="0">
                <a:solidFill>
                  <a:schemeClr val="tx1">
                    <a:lumMod val="65000"/>
                    <a:lumOff val="35000"/>
                  </a:schemeClr>
                </a:solidFill>
                <a:latin typeface="+mj-ea"/>
                <a:ea typeface="+mj-ea"/>
              </a:rPr>
              <a:t>　</a:t>
            </a:r>
            <a:r>
              <a:rPr lang="ja-JP" altLang="en-US" sz="1400" dirty="0">
                <a:solidFill>
                  <a:schemeClr val="tx1">
                    <a:lumMod val="65000"/>
                    <a:lumOff val="35000"/>
                  </a:schemeClr>
                </a:solidFill>
                <a:latin typeface="ヒラギノ角ゴ Pro W3"/>
              </a:rPr>
              <a:t> </a:t>
            </a:r>
            <a:endParaRPr lang="en-US" altLang="ja-JP" sz="1400" dirty="0">
              <a:solidFill>
                <a:schemeClr val="tx1">
                  <a:lumMod val="65000"/>
                  <a:lumOff val="35000"/>
                </a:schemeClr>
              </a:solidFill>
              <a:latin typeface="+mj-ea"/>
              <a:ea typeface="+mj-ea"/>
            </a:endParaRPr>
          </a:p>
          <a:p>
            <a:endParaRPr lang="en-US" altLang="ja-JP" sz="1400" dirty="0">
              <a:solidFill>
                <a:schemeClr val="tx1">
                  <a:lumMod val="65000"/>
                  <a:lumOff val="35000"/>
                </a:schemeClr>
              </a:solidFill>
              <a:latin typeface="+mj-ea"/>
              <a:ea typeface="+mj-ea"/>
            </a:endParaRPr>
          </a:p>
          <a:p>
            <a:endParaRPr lang="en-US" altLang="ja-JP" sz="1400" b="1" dirty="0">
              <a:solidFill>
                <a:schemeClr val="tx1">
                  <a:lumMod val="65000"/>
                  <a:lumOff val="35000"/>
                </a:schemeClr>
              </a:solidFill>
              <a:latin typeface="+mj-ea"/>
              <a:ea typeface="+mj-ea"/>
            </a:endParaRPr>
          </a:p>
          <a:p>
            <a:pPr marL="449263" indent="-449263"/>
            <a:r>
              <a:rPr lang="ja-JP" altLang="en-US" sz="1400" dirty="0">
                <a:solidFill>
                  <a:schemeClr val="tx1">
                    <a:lumMod val="65000"/>
                    <a:lumOff val="35000"/>
                  </a:schemeClr>
                </a:solidFill>
                <a:latin typeface="ヒラギノ角ゴ Pro W3"/>
              </a:rPr>
              <a:t> </a:t>
            </a:r>
            <a:endParaRPr lang="en-US" altLang="ja-JP" dirty="0">
              <a:solidFill>
                <a:schemeClr val="tx1">
                  <a:lumMod val="65000"/>
                  <a:lumOff val="35000"/>
                </a:schemeClr>
              </a:solidFill>
              <a:latin typeface="ヒラギノ角ゴ Pro W3"/>
            </a:endParaRPr>
          </a:p>
          <a:p>
            <a:r>
              <a:rPr lang="ja-JP" altLang="en-US" dirty="0">
                <a:solidFill>
                  <a:schemeClr val="tx1">
                    <a:lumMod val="65000"/>
                    <a:lumOff val="35000"/>
                  </a:schemeClr>
                </a:solidFill>
                <a:latin typeface="ヒラギノ角ゴ Pro W3"/>
              </a:rPr>
              <a:t>　</a:t>
            </a:r>
            <a:endParaRPr lang="en-US" altLang="ja-JP" sz="1400" dirty="0">
              <a:solidFill>
                <a:srgbClr val="008000"/>
              </a:solidFill>
              <a:latin typeface="ヒラギノ角ゴ Pro W3"/>
            </a:endParaRPr>
          </a:p>
        </p:txBody>
      </p:sp>
      <p:sp>
        <p:nvSpPr>
          <p:cNvPr id="9" name="テキスト プレースホルダー 1">
            <a:extLst>
              <a:ext uri="{FF2B5EF4-FFF2-40B4-BE49-F238E27FC236}">
                <a16:creationId xmlns:a16="http://schemas.microsoft.com/office/drawing/2014/main" id="{52A3D779-6794-581B-B76C-95C9D739918C}"/>
              </a:ext>
            </a:extLst>
          </p:cNvPr>
          <p:cNvSpPr>
            <a:spLocks noGrp="1"/>
          </p:cNvSpPr>
          <p:nvPr>
            <p:ph type="body" sz="quarter" idx="12"/>
          </p:nvPr>
        </p:nvSpPr>
        <p:spPr>
          <a:xfrm>
            <a:off x="595671" y="81412"/>
            <a:ext cx="866756" cy="410840"/>
          </a:xfrm>
        </p:spPr>
        <p:txBody>
          <a:bodyPr/>
          <a:lstStyle/>
          <a:p>
            <a:r>
              <a:rPr kumimoji="1" lang="ja-JP" altLang="en-US" dirty="0"/>
              <a:t>商品スペック</a:t>
            </a:r>
          </a:p>
        </p:txBody>
      </p:sp>
      <p:pic>
        <p:nvPicPr>
          <p:cNvPr id="11" name="図プレースホルダー 5" descr="アイコン&#10;&#10;自動的に生成された説明">
            <a:extLst>
              <a:ext uri="{FF2B5EF4-FFF2-40B4-BE49-F238E27FC236}">
                <a16:creationId xmlns:a16="http://schemas.microsoft.com/office/drawing/2014/main" id="{6B2ABE9F-61AA-89FB-029E-C86FA83A3968}"/>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a:xfrm>
            <a:off x="102714" y="77808"/>
            <a:ext cx="406572" cy="405674"/>
          </a:xfrm>
        </p:spPr>
      </p:pic>
    </p:spTree>
    <p:extLst>
      <p:ext uri="{BB962C8B-B14F-4D97-AF65-F5344CB8AC3E}">
        <p14:creationId xmlns:p14="http://schemas.microsoft.com/office/powerpoint/2010/main" val="12131119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お申し込み方法</a:t>
            </a:r>
          </a:p>
        </p:txBody>
      </p:sp>
      <p:sp>
        <p:nvSpPr>
          <p:cNvPr id="5" name="正方形/長方形 4">
            <a:extLst>
              <a:ext uri="{FF2B5EF4-FFF2-40B4-BE49-F238E27FC236}">
                <a16:creationId xmlns:a16="http://schemas.microsoft.com/office/drawing/2014/main" id="{3DAE1C74-56E4-FAA3-2E2F-1CC35A74A151}"/>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a:outerShdw dist="38100" dir="2700000" algn="tl" rotWithShape="0">
              <a:srgbClr val="656565">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7" name="正方形/長方形 6">
            <a:extLst>
              <a:ext uri="{FF2B5EF4-FFF2-40B4-BE49-F238E27FC236}">
                <a16:creationId xmlns:a16="http://schemas.microsoft.com/office/drawing/2014/main" id="{0B8B4267-C54E-CCA8-5C2A-12F66860547A}"/>
              </a:ext>
            </a:extLst>
          </p:cNvPr>
          <p:cNvSpPr/>
          <p:nvPr/>
        </p:nvSpPr>
        <p:spPr>
          <a:xfrm>
            <a:off x="623394" y="2912631"/>
            <a:ext cx="11089179" cy="943443"/>
          </a:xfrm>
          <a:prstGeom prst="rect">
            <a:avLst/>
          </a:prstGeom>
          <a:solidFill>
            <a:srgbClr val="FFFFFF"/>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 name="タイトル 2">
            <a:extLst>
              <a:ext uri="{FF2B5EF4-FFF2-40B4-BE49-F238E27FC236}">
                <a16:creationId xmlns:a16="http://schemas.microsoft.com/office/drawing/2014/main" id="{17E66B90-7EA3-C1B6-53FF-3EB44D58D846}"/>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となります</a:t>
            </a:r>
          </a:p>
        </p:txBody>
      </p:sp>
      <p:sp>
        <p:nvSpPr>
          <p:cNvPr id="9" name="タイトル 2">
            <a:extLst>
              <a:ext uri="{FF2B5EF4-FFF2-40B4-BE49-F238E27FC236}">
                <a16:creationId xmlns:a16="http://schemas.microsoft.com/office/drawing/2014/main" id="{F098D606-E5EA-9FC3-990D-316D3AE1A8DC}"/>
              </a:ext>
            </a:extLst>
          </p:cNvPr>
          <p:cNvSpPr txBox="1">
            <a:spLocks/>
          </p:cNvSpPr>
          <p:nvPr/>
        </p:nvSpPr>
        <p:spPr>
          <a:xfrm>
            <a:off x="479425" y="1044507"/>
            <a:ext cx="10235613" cy="1023357"/>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以下のフローに沿ってお申し込み</a:t>
            </a:r>
            <a:r>
              <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の上、</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クリエイティブ制作委託約款の第</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9</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条</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支払条件</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にしたがってお支払いいただきます。ただし、協賛内容のうち広告配信を伴うものは当該広告商品のお申し込み方法に準じます。</a:t>
            </a:r>
            <a:endPar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詳細は、お申し込みのマニュアル資料</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広告ディスプレイ広告（予約型）広告関連サービスのお申込について</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をご参照</a:t>
            </a:r>
            <a:r>
              <a:rPr kumimoji="1" lang="ja-JP" altLang="en-US" sz="14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ください。なお</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p:txBody>
      </p:sp>
      <p:sp>
        <p:nvSpPr>
          <p:cNvPr id="10" name="ホームベース 58">
            <a:extLst>
              <a:ext uri="{FF2B5EF4-FFF2-40B4-BE49-F238E27FC236}">
                <a16:creationId xmlns:a16="http://schemas.microsoft.com/office/drawing/2014/main" id="{9ADB7FF5-35B7-4DA6-7B40-74DC86AD2611}"/>
              </a:ext>
            </a:extLst>
          </p:cNvPr>
          <p:cNvSpPr/>
          <p:nvPr/>
        </p:nvSpPr>
        <p:spPr>
          <a:xfrm>
            <a:off x="9607855"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11" name="ホームベース 59">
            <a:extLst>
              <a:ext uri="{FF2B5EF4-FFF2-40B4-BE49-F238E27FC236}">
                <a16:creationId xmlns:a16="http://schemas.microsoft.com/office/drawing/2014/main" id="{78E05B8C-6049-6E22-BF51-59F3C91745EE}"/>
              </a:ext>
            </a:extLst>
          </p:cNvPr>
          <p:cNvSpPr/>
          <p:nvPr/>
        </p:nvSpPr>
        <p:spPr>
          <a:xfrm>
            <a:off x="8247978"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12" name="ホームベース 60">
            <a:extLst>
              <a:ext uri="{FF2B5EF4-FFF2-40B4-BE49-F238E27FC236}">
                <a16:creationId xmlns:a16="http://schemas.microsoft.com/office/drawing/2014/main" id="{EB41EF08-153A-87BF-DE08-9FB4D4CDB507}"/>
              </a:ext>
            </a:extLst>
          </p:cNvPr>
          <p:cNvSpPr/>
          <p:nvPr/>
        </p:nvSpPr>
        <p:spPr>
          <a:xfrm>
            <a:off x="6609638" y="3005688"/>
            <a:ext cx="2117745"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制作・掲載準備</a:t>
            </a:r>
          </a:p>
        </p:txBody>
      </p:sp>
      <p:sp>
        <p:nvSpPr>
          <p:cNvPr id="13" name="ホームベース 61">
            <a:extLst>
              <a:ext uri="{FF2B5EF4-FFF2-40B4-BE49-F238E27FC236}">
                <a16:creationId xmlns:a16="http://schemas.microsoft.com/office/drawing/2014/main" id="{A6EA03E6-B8E3-8523-14AC-69EE7B5FF5E9}"/>
              </a:ext>
            </a:extLst>
          </p:cNvPr>
          <p:cNvSpPr/>
          <p:nvPr/>
        </p:nvSpPr>
        <p:spPr>
          <a:xfrm>
            <a:off x="5158733" y="3005688"/>
            <a:ext cx="1922721"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14" name="ホームベース 62">
            <a:extLst>
              <a:ext uri="{FF2B5EF4-FFF2-40B4-BE49-F238E27FC236}">
                <a16:creationId xmlns:a16="http://schemas.microsoft.com/office/drawing/2014/main" id="{005213AF-E609-B2D4-3545-00A9983FEB49}"/>
              </a:ext>
            </a:extLst>
          </p:cNvPr>
          <p:cNvSpPr/>
          <p:nvPr/>
        </p:nvSpPr>
        <p:spPr>
          <a:xfrm>
            <a:off x="3629869" y="3005688"/>
            <a:ext cx="2191977"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15" name="ホームベース 63">
            <a:extLst>
              <a:ext uri="{FF2B5EF4-FFF2-40B4-BE49-F238E27FC236}">
                <a16:creationId xmlns:a16="http://schemas.microsoft.com/office/drawing/2014/main" id="{161689C7-E820-BFFD-15FF-D269CC0424E8}"/>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6" name="ホームベース 64">
            <a:extLst>
              <a:ext uri="{FF2B5EF4-FFF2-40B4-BE49-F238E27FC236}">
                <a16:creationId xmlns:a16="http://schemas.microsoft.com/office/drawing/2014/main" id="{B866BD98-191F-4692-C6F1-E06FE6A66C6A}"/>
              </a:ext>
            </a:extLst>
          </p:cNvPr>
          <p:cNvSpPr/>
          <p:nvPr/>
        </p:nvSpPr>
        <p:spPr>
          <a:xfrm>
            <a:off x="1415480" y="3005688"/>
            <a:ext cx="1734203" cy="7596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ご連絡</a:t>
            </a:r>
          </a:p>
        </p:txBody>
      </p:sp>
      <p:sp>
        <p:nvSpPr>
          <p:cNvPr id="17" name="ホームベース 65">
            <a:extLst>
              <a:ext uri="{FF2B5EF4-FFF2-40B4-BE49-F238E27FC236}">
                <a16:creationId xmlns:a16="http://schemas.microsoft.com/office/drawing/2014/main" id="{95DDE777-AE20-2000-9C70-ED1DF8CB9AC3}"/>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18" name="ホームベース 66">
            <a:extLst>
              <a:ext uri="{FF2B5EF4-FFF2-40B4-BE49-F238E27FC236}">
                <a16:creationId xmlns:a16="http://schemas.microsoft.com/office/drawing/2014/main" id="{4C44F6D0-9E3B-B7D5-4273-A12C6E69D840}"/>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19" name="ホームベース 67">
            <a:extLst>
              <a:ext uri="{FF2B5EF4-FFF2-40B4-BE49-F238E27FC236}">
                <a16:creationId xmlns:a16="http://schemas.microsoft.com/office/drawing/2014/main" id="{D370CB4A-AE71-210D-9E0F-5EA3F596608D}"/>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20" name="ホームベース 68">
            <a:extLst>
              <a:ext uri="{FF2B5EF4-FFF2-40B4-BE49-F238E27FC236}">
                <a16:creationId xmlns:a16="http://schemas.microsoft.com/office/drawing/2014/main" id="{DCA98CB3-FDD4-72D1-34DD-D5034A7C29F0}"/>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21" name="ホームベース 69">
            <a:extLst>
              <a:ext uri="{FF2B5EF4-FFF2-40B4-BE49-F238E27FC236}">
                <a16:creationId xmlns:a16="http://schemas.microsoft.com/office/drawing/2014/main" id="{BADE96F7-1489-646B-AA3A-8FAB3EAB2FA2}"/>
              </a:ext>
            </a:extLst>
          </p:cNvPr>
          <p:cNvSpPr/>
          <p:nvPr/>
        </p:nvSpPr>
        <p:spPr>
          <a:xfrm>
            <a:off x="25633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22" name="直線コネクタ 21">
            <a:extLst>
              <a:ext uri="{FF2B5EF4-FFF2-40B4-BE49-F238E27FC236}">
                <a16:creationId xmlns:a16="http://schemas.microsoft.com/office/drawing/2014/main" id="{011B83A6-858A-1985-6440-EFD71046A794}"/>
              </a:ext>
            </a:extLst>
          </p:cNvPr>
          <p:cNvCxnSpPr>
            <a:cxnSpLocks/>
          </p:cNvCxnSpPr>
          <p:nvPr/>
        </p:nvCxnSpPr>
        <p:spPr>
          <a:xfrm>
            <a:off x="7085176" y="2796651"/>
            <a:ext cx="0" cy="2321906"/>
          </a:xfrm>
          <a:prstGeom prst="line">
            <a:avLst/>
          </a:prstGeom>
          <a:noFill/>
          <a:ln w="34925" cap="flat" cmpd="sng" algn="ctr">
            <a:solidFill>
              <a:srgbClr val="C9002C"/>
            </a:solidFill>
            <a:prstDash val="sysDot"/>
          </a:ln>
          <a:effectLst>
            <a:glow rad="38651">
              <a:srgbClr val="FFFFFF"/>
            </a:glow>
          </a:effectLst>
        </p:spPr>
      </p:cxnSp>
      <p:grpSp>
        <p:nvGrpSpPr>
          <p:cNvPr id="23" name="グループ化 22">
            <a:extLst>
              <a:ext uri="{FF2B5EF4-FFF2-40B4-BE49-F238E27FC236}">
                <a16:creationId xmlns:a16="http://schemas.microsoft.com/office/drawing/2014/main" id="{1E244ABA-AC2B-FF4D-ADDB-0BD2C29EE0EB}"/>
              </a:ext>
            </a:extLst>
          </p:cNvPr>
          <p:cNvGrpSpPr/>
          <p:nvPr/>
        </p:nvGrpSpPr>
        <p:grpSpPr>
          <a:xfrm>
            <a:off x="6838767" y="2316263"/>
            <a:ext cx="1876415" cy="469804"/>
            <a:chOff x="6757793" y="2283586"/>
            <a:chExt cx="1876415" cy="469804"/>
          </a:xfrm>
        </p:grpSpPr>
        <p:sp>
          <p:nvSpPr>
            <p:cNvPr id="24" name="テキスト ボックス 23">
              <a:extLst>
                <a:ext uri="{FF2B5EF4-FFF2-40B4-BE49-F238E27FC236}">
                  <a16:creationId xmlns:a16="http://schemas.microsoft.com/office/drawing/2014/main" id="{E69BD98F-8538-EBC2-3E5F-9F2803020EB3}"/>
                </a:ext>
              </a:extLst>
            </p:cNvPr>
            <p:cNvSpPr txBox="1"/>
            <p:nvPr/>
          </p:nvSpPr>
          <p:spPr>
            <a:xfrm>
              <a:off x="6757793" y="2285390"/>
              <a:ext cx="1876415" cy="468000"/>
            </a:xfrm>
            <a:prstGeom prst="roundRect">
              <a:avLst>
                <a:gd name="adj" fmla="val 50000"/>
              </a:avLst>
            </a:prstGeom>
            <a:solidFill>
              <a:srgbClr val="FFFFFF"/>
            </a:solidFill>
            <a:ln w="25400">
              <a:solidFill>
                <a:srgbClr val="C9002C"/>
              </a:solidFill>
            </a:ln>
          </p:spPr>
          <p:txBody>
            <a:bodyPr wrap="square" lIns="576000" tIns="36000" bIns="0" rtlCol="0" anchor="ctr">
              <a:noAutofit/>
            </a:bodyPr>
            <a:lstStyle/>
            <a:p>
              <a:pPr>
                <a:defRPr/>
              </a:pPr>
              <a:r>
                <a:rPr kumimoji="0" lang="ja-JP" altLang="en-US" sz="1600" kern="0" dirty="0">
                  <a:solidFill>
                    <a:srgbClr val="C9002C"/>
                  </a:solidFill>
                  <a:latin typeface="Meiryo" panose="020B0604030504040204" pitchFamily="34" charset="-128"/>
                  <a:ea typeface="Meiryo" panose="020B0604030504040204" pitchFamily="34" charset="-128"/>
                </a:rPr>
                <a:t>契約成立</a:t>
              </a:r>
            </a:p>
          </p:txBody>
        </p:sp>
        <p:pic>
          <p:nvPicPr>
            <p:cNvPr id="25" name="グラフィックス 24" descr="バッジ: チェックマーク 1 単色塗りつぶし">
              <a:extLst>
                <a:ext uri="{FF2B5EF4-FFF2-40B4-BE49-F238E27FC236}">
                  <a16:creationId xmlns:a16="http://schemas.microsoft.com/office/drawing/2014/main" id="{DDF1C628-9B8B-29CD-E1F0-9FB19433168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grpSp>
        <p:nvGrpSpPr>
          <p:cNvPr id="26" name="グループ化 25">
            <a:extLst>
              <a:ext uri="{FF2B5EF4-FFF2-40B4-BE49-F238E27FC236}">
                <a16:creationId xmlns:a16="http://schemas.microsoft.com/office/drawing/2014/main" id="{4AC7749E-F51C-58E7-B8C8-35C50FDF2738}"/>
              </a:ext>
            </a:extLst>
          </p:cNvPr>
          <p:cNvGrpSpPr/>
          <p:nvPr/>
        </p:nvGrpSpPr>
        <p:grpSpPr>
          <a:xfrm>
            <a:off x="497907" y="2725521"/>
            <a:ext cx="885476" cy="1130553"/>
            <a:chOff x="455043" y="2752415"/>
            <a:chExt cx="885476" cy="1130553"/>
          </a:xfrm>
        </p:grpSpPr>
        <p:sp>
          <p:nvSpPr>
            <p:cNvPr id="27" name="角丸四角形 75">
              <a:extLst>
                <a:ext uri="{FF2B5EF4-FFF2-40B4-BE49-F238E27FC236}">
                  <a16:creationId xmlns:a16="http://schemas.microsoft.com/office/drawing/2014/main" id="{2826C815-7B40-8CB4-D727-649B0297EBE4}"/>
                </a:ext>
              </a:extLst>
            </p:cNvPr>
            <p:cNvSpPr/>
            <p:nvPr/>
          </p:nvSpPr>
          <p:spPr>
            <a:xfrm>
              <a:off x="455043" y="2752415"/>
              <a:ext cx="885476" cy="1036964"/>
            </a:xfrm>
            <a:prstGeom prst="roundRect">
              <a:avLst>
                <a:gd name="adj" fmla="val 2711"/>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ヤフー</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8" name="直角三角形 27">
              <a:extLst>
                <a:ext uri="{FF2B5EF4-FFF2-40B4-BE49-F238E27FC236}">
                  <a16:creationId xmlns:a16="http://schemas.microsoft.com/office/drawing/2014/main" id="{2DC92589-1F3C-FB1A-1CA2-AD789B491A52}"/>
                </a:ext>
              </a:extLst>
            </p:cNvPr>
            <p:cNvSpPr>
              <a:spLocks noChangeAspect="1"/>
            </p:cNvSpPr>
            <p:nvPr/>
          </p:nvSpPr>
          <p:spPr>
            <a:xfrm rot="10800000">
              <a:off x="462842" y="3779862"/>
              <a:ext cx="157590" cy="103106"/>
            </a:xfrm>
            <a:prstGeom prst="rtTriangle">
              <a:avLst/>
            </a:prstGeom>
            <a:solidFill>
              <a:srgbClr val="C9002C">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29" name="直線コネクタ 28">
            <a:extLst>
              <a:ext uri="{FF2B5EF4-FFF2-40B4-BE49-F238E27FC236}">
                <a16:creationId xmlns:a16="http://schemas.microsoft.com/office/drawing/2014/main" id="{80B3A4FC-EA6B-98AA-76BA-F1B99447EDF8}"/>
              </a:ext>
            </a:extLst>
          </p:cNvPr>
          <p:cNvCxnSpPr>
            <a:cxnSpLocks/>
          </p:cNvCxnSpPr>
          <p:nvPr/>
        </p:nvCxnSpPr>
        <p:spPr>
          <a:xfrm>
            <a:off x="2683079" y="4889738"/>
            <a:ext cx="0" cy="519310"/>
          </a:xfrm>
          <a:prstGeom prst="line">
            <a:avLst/>
          </a:prstGeom>
          <a:noFill/>
          <a:ln w="9525" cap="flat" cmpd="sng" algn="ctr">
            <a:solidFill>
              <a:srgbClr val="545454"/>
            </a:solidFill>
            <a:prstDash val="solid"/>
          </a:ln>
          <a:effectLst/>
        </p:spPr>
      </p:cxnSp>
      <p:sp>
        <p:nvSpPr>
          <p:cNvPr id="30" name="円/楕円 78">
            <a:extLst>
              <a:ext uri="{FF2B5EF4-FFF2-40B4-BE49-F238E27FC236}">
                <a16:creationId xmlns:a16="http://schemas.microsoft.com/office/drawing/2014/main" id="{14BC67E6-1950-BD6C-F6F1-8FAB5B0B103F}"/>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1" name="タイトル 2">
            <a:extLst>
              <a:ext uri="{FF2B5EF4-FFF2-40B4-BE49-F238E27FC236}">
                <a16:creationId xmlns:a16="http://schemas.microsoft.com/office/drawing/2014/main" id="{E129A285-4292-46B8-8366-5F7A5EACB044}"/>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する約款</a:t>
            </a:r>
          </a:p>
        </p:txBody>
      </p:sp>
      <p:grpSp>
        <p:nvGrpSpPr>
          <p:cNvPr id="32" name="グループ化 31">
            <a:extLst>
              <a:ext uri="{FF2B5EF4-FFF2-40B4-BE49-F238E27FC236}">
                <a16:creationId xmlns:a16="http://schemas.microsoft.com/office/drawing/2014/main" id="{8C69AAB9-36F7-B68F-D874-A35E635C0056}"/>
              </a:ext>
            </a:extLst>
          </p:cNvPr>
          <p:cNvGrpSpPr/>
          <p:nvPr/>
        </p:nvGrpSpPr>
        <p:grpSpPr>
          <a:xfrm>
            <a:off x="497907" y="3985671"/>
            <a:ext cx="885476" cy="1134053"/>
            <a:chOff x="455043" y="4012565"/>
            <a:chExt cx="885476" cy="1134053"/>
          </a:xfrm>
        </p:grpSpPr>
        <p:sp>
          <p:nvSpPr>
            <p:cNvPr id="33" name="直角三角形 32">
              <a:extLst>
                <a:ext uri="{FF2B5EF4-FFF2-40B4-BE49-F238E27FC236}">
                  <a16:creationId xmlns:a16="http://schemas.microsoft.com/office/drawing/2014/main" id="{D90E6787-9A7B-219F-EB85-C378CAF4E613}"/>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4" name="角丸四角形 82">
              <a:extLst>
                <a:ext uri="{FF2B5EF4-FFF2-40B4-BE49-F238E27FC236}">
                  <a16:creationId xmlns:a16="http://schemas.microsoft.com/office/drawing/2014/main" id="{7C542DCA-1B44-94F2-1044-8FCE5929E57C}"/>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35" name="直角三角形 34">
            <a:extLst>
              <a:ext uri="{FF2B5EF4-FFF2-40B4-BE49-F238E27FC236}">
                <a16:creationId xmlns:a16="http://schemas.microsoft.com/office/drawing/2014/main" id="{477E4719-A8A5-DA76-03F2-9050F9A2E9F9}"/>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6" name="直角三角形 35">
            <a:extLst>
              <a:ext uri="{FF2B5EF4-FFF2-40B4-BE49-F238E27FC236}">
                <a16:creationId xmlns:a16="http://schemas.microsoft.com/office/drawing/2014/main" id="{D236669C-E4E8-C2FC-9D04-171D7772E642}"/>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37" name="直線コネクタ 36">
            <a:extLst>
              <a:ext uri="{FF2B5EF4-FFF2-40B4-BE49-F238E27FC236}">
                <a16:creationId xmlns:a16="http://schemas.microsoft.com/office/drawing/2014/main" id="{49631423-87FB-8054-5C2B-67A28193F5C3}"/>
              </a:ext>
            </a:extLst>
          </p:cNvPr>
          <p:cNvCxnSpPr/>
          <p:nvPr/>
        </p:nvCxnSpPr>
        <p:spPr>
          <a:xfrm>
            <a:off x="620432" y="3393106"/>
            <a:ext cx="576000" cy="0"/>
          </a:xfrm>
          <a:prstGeom prst="line">
            <a:avLst/>
          </a:prstGeom>
          <a:noFill/>
          <a:ln w="12700" cap="flat" cmpd="sng" algn="ctr">
            <a:solidFill>
              <a:srgbClr val="FFFFFF"/>
            </a:solidFill>
            <a:prstDash val="solid"/>
          </a:ln>
          <a:effectLst/>
        </p:spPr>
      </p:cxnSp>
      <p:cxnSp>
        <p:nvCxnSpPr>
          <p:cNvPr id="38" name="直線コネクタ 37">
            <a:extLst>
              <a:ext uri="{FF2B5EF4-FFF2-40B4-BE49-F238E27FC236}">
                <a16:creationId xmlns:a16="http://schemas.microsoft.com/office/drawing/2014/main" id="{CBBAA1C5-F1DB-ED61-BCE4-53EDF36A252C}"/>
              </a:ext>
            </a:extLst>
          </p:cNvPr>
          <p:cNvCxnSpPr/>
          <p:nvPr/>
        </p:nvCxnSpPr>
        <p:spPr>
          <a:xfrm>
            <a:off x="597070" y="4668199"/>
            <a:ext cx="576000" cy="0"/>
          </a:xfrm>
          <a:prstGeom prst="line">
            <a:avLst/>
          </a:prstGeom>
          <a:noFill/>
          <a:ln w="12700" cap="flat" cmpd="sng" algn="ctr">
            <a:solidFill>
              <a:srgbClr val="FFFFFF"/>
            </a:solidFill>
            <a:prstDash val="solid"/>
          </a:ln>
          <a:effectLst/>
        </p:spPr>
      </p:cxnSp>
    </p:spTree>
    <p:extLst>
      <p:ext uri="{BB962C8B-B14F-4D97-AF65-F5344CB8AC3E}">
        <p14:creationId xmlns:p14="http://schemas.microsoft.com/office/powerpoint/2010/main" val="13315853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kumimoji="1" lang="ja-JP" altLang="en-US" dirty="0"/>
              <a:t>効果検証レポート</a:t>
            </a:r>
          </a:p>
        </p:txBody>
      </p:sp>
      <p:sp>
        <p:nvSpPr>
          <p:cNvPr id="3" name="正方形/長方形 2">
            <a:extLst>
              <a:ext uri="{FF2B5EF4-FFF2-40B4-BE49-F238E27FC236}">
                <a16:creationId xmlns:a16="http://schemas.microsoft.com/office/drawing/2014/main" id="{3C92C6CD-3024-0B9D-1E30-3626A434770F}"/>
              </a:ext>
            </a:extLst>
          </p:cNvPr>
          <p:cNvSpPr/>
          <p:nvPr/>
        </p:nvSpPr>
        <p:spPr>
          <a:xfrm>
            <a:off x="518837" y="1060449"/>
            <a:ext cx="11193737" cy="283154"/>
          </a:xfrm>
          <a:prstGeom prst="rect">
            <a:avLst/>
          </a:prstGeom>
        </p:spPr>
        <p:txBody>
          <a:bodyPr wrap="square" lIns="0" tIns="0" rIns="0" bIns="0">
            <a:spAutoFit/>
          </a:bodyPr>
          <a:lstStyle/>
          <a:p>
            <a:pPr>
              <a:lnSpc>
                <a:spcPct val="120000"/>
              </a:lnSpc>
            </a:pPr>
            <a:r>
              <a:rPr lang="ja-JP" altLang="en-US" sz="1600" dirty="0">
                <a:solidFill>
                  <a:srgbClr val="545454"/>
                </a:solidFill>
                <a:latin typeface="Meiryo" panose="020B0604030504040204" pitchFamily="34" charset="-128"/>
                <a:ea typeface="Meiryo" panose="020B0604030504040204" pitchFamily="34" charset="-128"/>
              </a:rPr>
              <a:t>定量・定性両面から、施策の実績を集計、分析</a:t>
            </a:r>
            <a:r>
              <a:rPr lang="ja-JP" altLang="en-US" sz="1600">
                <a:solidFill>
                  <a:srgbClr val="545454"/>
                </a:solidFill>
                <a:latin typeface="Meiryo" panose="020B0604030504040204" pitchFamily="34" charset="-128"/>
                <a:ea typeface="Meiryo" panose="020B0604030504040204" pitchFamily="34" charset="-128"/>
              </a:rPr>
              <a:t>し、タイアップ実施</a:t>
            </a:r>
            <a:r>
              <a:rPr lang="ja-JP" altLang="en-US" sz="1600" dirty="0">
                <a:solidFill>
                  <a:srgbClr val="545454"/>
                </a:solidFill>
                <a:latin typeface="Meiryo" panose="020B0604030504040204" pitchFamily="34" charset="-128"/>
                <a:ea typeface="Meiryo" panose="020B0604030504040204" pitchFamily="34" charset="-128"/>
              </a:rPr>
              <a:t>効果のレポーティングを行います。</a:t>
            </a:r>
            <a:endParaRPr lang="en-US" altLang="ja-JP" sz="1600" dirty="0">
              <a:solidFill>
                <a:srgbClr val="545454"/>
              </a:solidFill>
              <a:latin typeface="Meiryo" panose="020B0604030504040204" pitchFamily="34" charset="-128"/>
              <a:ea typeface="Meiryo" panose="020B0604030504040204" pitchFamily="34" charset="-128"/>
            </a:endParaRPr>
          </a:p>
        </p:txBody>
      </p:sp>
      <p:grpSp>
        <p:nvGrpSpPr>
          <p:cNvPr id="7" name="グループ化 6">
            <a:extLst>
              <a:ext uri="{FF2B5EF4-FFF2-40B4-BE49-F238E27FC236}">
                <a16:creationId xmlns:a16="http://schemas.microsoft.com/office/drawing/2014/main" id="{0D25A092-68EE-B7DC-84CC-65BA38500B42}"/>
              </a:ext>
            </a:extLst>
          </p:cNvPr>
          <p:cNvGrpSpPr/>
          <p:nvPr/>
        </p:nvGrpSpPr>
        <p:grpSpPr>
          <a:xfrm>
            <a:off x="479425" y="1607413"/>
            <a:ext cx="5870524" cy="1585252"/>
            <a:chOff x="479425" y="1607413"/>
            <a:chExt cx="5870524" cy="1585252"/>
          </a:xfrm>
        </p:grpSpPr>
        <p:sp>
          <p:nvSpPr>
            <p:cNvPr id="8" name="角丸四角形 59">
              <a:extLst>
                <a:ext uri="{FF2B5EF4-FFF2-40B4-BE49-F238E27FC236}">
                  <a16:creationId xmlns:a16="http://schemas.microsoft.com/office/drawing/2014/main" id="{333D0C9D-2913-B826-A645-4B0AB673F51E}"/>
                </a:ext>
              </a:extLst>
            </p:cNvPr>
            <p:cNvSpPr/>
            <p:nvPr/>
          </p:nvSpPr>
          <p:spPr>
            <a:xfrm>
              <a:off x="1258812" y="2315502"/>
              <a:ext cx="5091137" cy="877163"/>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indent="-177750">
                <a:lnSpc>
                  <a:spcPct val="120000"/>
                </a:lnSpc>
                <a:buFont typeface="Wingdings" pitchFamily="2" charset="2"/>
                <a:buChar char="n"/>
                <a:defRPr/>
              </a:pPr>
              <a:r>
                <a:rPr kumimoji="0" lang="ja-JP" altLang="en-US" sz="1200" kern="0" dirty="0">
                  <a:solidFill>
                    <a:schemeClr val="accent3"/>
                  </a:solidFill>
                  <a:latin typeface="Meiryo" panose="020B0604030504040204" pitchFamily="34" charset="-128"/>
                  <a:ea typeface="Meiryo" panose="020B0604030504040204" pitchFamily="34" charset="-128"/>
                </a:rPr>
                <a:t>タイアップページ</a:t>
              </a:r>
            </a:p>
            <a:p>
              <a:pPr marL="418950" lvl="1" indent="-141750">
                <a:lnSpc>
                  <a:spcPct val="120000"/>
                </a:lnSpc>
                <a:buFont typeface="Arial" panose="020B0604020202020204" pitchFamily="34" charset="0"/>
                <a:buChar char="•"/>
                <a:defRPr/>
              </a:pPr>
              <a:r>
                <a:rPr kumimoji="0" lang="en" altLang="ja-JP" sz="1200" kern="0" dirty="0">
                  <a:solidFill>
                    <a:schemeClr val="accent3"/>
                  </a:solidFill>
                  <a:latin typeface="Meiryo" panose="020B0604030504040204" pitchFamily="34" charset="-128"/>
                  <a:ea typeface="Meiryo" panose="020B0604030504040204" pitchFamily="34" charset="-128"/>
                </a:rPr>
                <a:t>PV</a:t>
              </a:r>
              <a:r>
                <a:rPr kumimoji="0" lang="ja-JP" altLang="en" sz="1200" kern="0" dirty="0">
                  <a:solidFill>
                    <a:schemeClr val="accent3"/>
                  </a:solidFill>
                  <a:latin typeface="Meiryo" panose="020B0604030504040204" pitchFamily="34" charset="-128"/>
                  <a:ea typeface="Meiryo" panose="020B0604030504040204" pitchFamily="34" charset="-128"/>
                </a:rPr>
                <a:t>・</a:t>
              </a:r>
              <a:r>
                <a:rPr kumimoji="0" lang="en" altLang="ja-JP" sz="1200" kern="0" dirty="0">
                  <a:solidFill>
                    <a:schemeClr val="accent3"/>
                  </a:solidFill>
                  <a:latin typeface="Meiryo" panose="020B0604030504040204" pitchFamily="34" charset="-128"/>
                  <a:ea typeface="Meiryo" panose="020B0604030504040204" pitchFamily="34" charset="-128"/>
                </a:rPr>
                <a:t>UB</a:t>
              </a:r>
            </a:p>
            <a:p>
              <a:pPr marL="418950" lvl="1" indent="-141750">
                <a:lnSpc>
                  <a:spcPct val="120000"/>
                </a:lnSpc>
                <a:buFont typeface="Arial" panose="020B0604020202020204" pitchFamily="34" charset="0"/>
                <a:buChar char="•"/>
                <a:defRPr/>
              </a:pPr>
              <a:r>
                <a:rPr kumimoji="0" lang="ja-JP" altLang="en-US" sz="1200" kern="0" dirty="0">
                  <a:solidFill>
                    <a:schemeClr val="accent3"/>
                  </a:solidFill>
                  <a:latin typeface="Meiryo" panose="020B0604030504040204" pitchFamily="34" charset="-128"/>
                  <a:ea typeface="Meiryo" panose="020B0604030504040204" pitchFamily="34" charset="-128"/>
                </a:rPr>
                <a:t>タイアップ内の広告主様ページへの誘導枠クリック数・率</a:t>
              </a:r>
            </a:p>
            <a:p>
              <a:pPr marL="418950" lvl="1" indent="-141750">
                <a:lnSpc>
                  <a:spcPct val="120000"/>
                </a:lnSpc>
                <a:buFont typeface="Arial" panose="020B0604020202020204" pitchFamily="34" charset="0"/>
                <a:buChar char="•"/>
                <a:defRPr/>
              </a:pPr>
              <a:r>
                <a:rPr kumimoji="0" lang="ja-JP" altLang="en-US" sz="1200" kern="0" dirty="0">
                  <a:solidFill>
                    <a:schemeClr val="accent3"/>
                  </a:solidFill>
                  <a:latin typeface="Meiryo" panose="020B0604030504040204" pitchFamily="34" charset="-128"/>
                  <a:ea typeface="Meiryo" panose="020B0604030504040204" pitchFamily="34" charset="-128"/>
                </a:rPr>
                <a:t>タイアップ訪問者の性別・性別</a:t>
              </a:r>
              <a:r>
                <a:rPr kumimoji="0" lang="en-US" altLang="ja-JP" sz="1200" kern="0" dirty="0">
                  <a:solidFill>
                    <a:schemeClr val="accent3"/>
                  </a:solidFill>
                  <a:latin typeface="Meiryo" panose="020B0604030504040204" pitchFamily="34" charset="-128"/>
                  <a:ea typeface="Meiryo" panose="020B0604030504040204" pitchFamily="34" charset="-128"/>
                </a:rPr>
                <a:t>×</a:t>
              </a:r>
              <a:r>
                <a:rPr kumimoji="0" lang="ja-JP" altLang="en-US" sz="1200" kern="0" dirty="0">
                  <a:solidFill>
                    <a:schemeClr val="accent3"/>
                  </a:solidFill>
                  <a:latin typeface="Meiryo" panose="020B0604030504040204" pitchFamily="34" charset="-128"/>
                  <a:ea typeface="Meiryo" panose="020B0604030504040204" pitchFamily="34" charset="-128"/>
                </a:rPr>
                <a:t>年齢層比率</a:t>
              </a:r>
              <a:endParaRPr kumimoji="0" lang="en-US" altLang="ja-JP" sz="1200" kern="0" dirty="0">
                <a:solidFill>
                  <a:schemeClr val="accent3"/>
                </a:solidFill>
                <a:latin typeface="Meiryo" panose="020B0604030504040204" pitchFamily="34" charset="-128"/>
                <a:ea typeface="Meiryo" panose="020B0604030504040204" pitchFamily="34" charset="-128"/>
              </a:endParaRPr>
            </a:p>
          </p:txBody>
        </p:sp>
        <p:sp>
          <p:nvSpPr>
            <p:cNvPr id="9" name="角丸四角形 60">
              <a:extLst>
                <a:ext uri="{FF2B5EF4-FFF2-40B4-BE49-F238E27FC236}">
                  <a16:creationId xmlns:a16="http://schemas.microsoft.com/office/drawing/2014/main" id="{E3C7E1B2-8F14-5B84-E005-B3C2C109FC7F}"/>
                </a:ext>
              </a:extLst>
            </p:cNvPr>
            <p:cNvSpPr/>
            <p:nvPr/>
          </p:nvSpPr>
          <p:spPr>
            <a:xfrm>
              <a:off x="803425" y="1661413"/>
              <a:ext cx="5322291" cy="468000"/>
            </a:xfrm>
            <a:prstGeom prst="roundRect">
              <a:avLst>
                <a:gd name="adj" fmla="val 0"/>
              </a:avLst>
            </a:prstGeom>
            <a:solidFill>
              <a:schemeClr val="tx2">
                <a:lumMod val="10000"/>
                <a:lumOff val="90000"/>
              </a:scheme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a:lnSpc>
                  <a:spcPct val="120000"/>
                </a:lnSpc>
                <a:defRPr/>
              </a:pPr>
              <a:r>
                <a:rPr kumimoji="0" lang="ja-JP" altLang="en-US" sz="1600" b="1" kern="0">
                  <a:solidFill>
                    <a:srgbClr val="C9002C"/>
                  </a:solidFill>
                  <a:latin typeface="Meiryo" panose="020B0604030504040204" pitchFamily="34" charset="-128"/>
                  <a:ea typeface="Meiryo" panose="020B0604030504040204" pitchFamily="34" charset="-128"/>
                </a:rPr>
                <a:t>集客数・属性広告主様ページへの送客数</a:t>
              </a:r>
              <a:endParaRPr kumimoji="0" lang="en-US" altLang="ja-JP" sz="1600" b="1" kern="0" dirty="0">
                <a:solidFill>
                  <a:srgbClr val="C9002C"/>
                </a:solidFill>
                <a:latin typeface="Meiryo" panose="020B0604030504040204" pitchFamily="34" charset="-128"/>
                <a:ea typeface="Meiryo" panose="020B0604030504040204" pitchFamily="34" charset="-128"/>
              </a:endParaRPr>
            </a:p>
          </p:txBody>
        </p:sp>
        <p:grpSp>
          <p:nvGrpSpPr>
            <p:cNvPr id="10" name="グループ化 9">
              <a:extLst>
                <a:ext uri="{FF2B5EF4-FFF2-40B4-BE49-F238E27FC236}">
                  <a16:creationId xmlns:a16="http://schemas.microsoft.com/office/drawing/2014/main" id="{07AEEF9A-F19C-D9B2-F5F5-CE9AE47716AF}"/>
                </a:ext>
              </a:extLst>
            </p:cNvPr>
            <p:cNvGrpSpPr>
              <a:grpSpLocks noChangeAspect="1"/>
            </p:cNvGrpSpPr>
            <p:nvPr/>
          </p:nvGrpSpPr>
          <p:grpSpPr>
            <a:xfrm>
              <a:off x="479425" y="1607413"/>
              <a:ext cx="576000" cy="576000"/>
              <a:chOff x="2435103" y="2081892"/>
              <a:chExt cx="792088" cy="792088"/>
            </a:xfrm>
          </p:grpSpPr>
          <p:sp>
            <p:nvSpPr>
              <p:cNvPr id="11" name="円/楕円 63">
                <a:extLst>
                  <a:ext uri="{FF2B5EF4-FFF2-40B4-BE49-F238E27FC236}">
                    <a16:creationId xmlns:a16="http://schemas.microsoft.com/office/drawing/2014/main" id="{228F4C21-ED67-5B7A-F60D-629A8DCEC4EC}"/>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12" name="グラフィックス 11" descr="棒グラフ (上昇) 単色塗りつぶし">
                <a:extLst>
                  <a:ext uri="{FF2B5EF4-FFF2-40B4-BE49-F238E27FC236}">
                    <a16:creationId xmlns:a16="http://schemas.microsoft.com/office/drawing/2014/main" id="{32A3FA69-E59D-6D25-C32C-15AD12B5C95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00963" y="2247752"/>
                <a:ext cx="460368" cy="460368"/>
              </a:xfrm>
              <a:prstGeom prst="rect">
                <a:avLst/>
              </a:prstGeom>
            </p:spPr>
          </p:pic>
        </p:grpSp>
      </p:grpSp>
      <p:pic>
        <p:nvPicPr>
          <p:cNvPr id="13" name="図 12">
            <a:extLst>
              <a:ext uri="{FF2B5EF4-FFF2-40B4-BE49-F238E27FC236}">
                <a16:creationId xmlns:a16="http://schemas.microsoft.com/office/drawing/2014/main" id="{A83FA8B4-B03E-C564-9640-420C8C68ECA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449716" y="1889338"/>
            <a:ext cx="2802407" cy="1478333"/>
          </a:xfrm>
          <a:prstGeom prst="rect">
            <a:avLst/>
          </a:prstGeom>
          <a:ln w="6350">
            <a:solidFill>
              <a:schemeClr val="accent3"/>
            </a:solidFill>
          </a:ln>
          <a:effectLst>
            <a:outerShdw dist="38100" dir="2700000" algn="tl" rotWithShape="0">
              <a:schemeClr val="accent3">
                <a:alpha val="40000"/>
              </a:schemeClr>
            </a:outerShdw>
          </a:effectLst>
        </p:spPr>
      </p:pic>
      <p:pic>
        <p:nvPicPr>
          <p:cNvPr id="14" name="図 13">
            <a:extLst>
              <a:ext uri="{FF2B5EF4-FFF2-40B4-BE49-F238E27FC236}">
                <a16:creationId xmlns:a16="http://schemas.microsoft.com/office/drawing/2014/main" id="{7AB6F626-5C70-FF69-C6C2-092D88C1C403}"/>
              </a:ext>
            </a:extLst>
          </p:cNvPr>
          <p:cNvPicPr>
            <a:picLocks noChangeAspect="1"/>
          </p:cNvPicPr>
          <p:nvPr/>
        </p:nvPicPr>
        <p:blipFill>
          <a:blip r:embed="rId6"/>
          <a:stretch>
            <a:fillRect/>
          </a:stretch>
        </p:blipFill>
        <p:spPr>
          <a:xfrm>
            <a:off x="8907023" y="2098357"/>
            <a:ext cx="2770146" cy="1564979"/>
          </a:xfrm>
          <a:prstGeom prst="rect">
            <a:avLst/>
          </a:prstGeom>
          <a:ln w="6350">
            <a:solidFill>
              <a:schemeClr val="accent3"/>
            </a:solidFill>
          </a:ln>
          <a:effectLst>
            <a:outerShdw dist="38100" dir="2700000" algn="tl" rotWithShape="0">
              <a:schemeClr val="accent3">
                <a:alpha val="40000"/>
              </a:schemeClr>
            </a:outerShdw>
          </a:effectLst>
        </p:spPr>
      </p:pic>
      <p:sp>
        <p:nvSpPr>
          <p:cNvPr id="15" name="角丸四角形 68">
            <a:extLst>
              <a:ext uri="{FF2B5EF4-FFF2-40B4-BE49-F238E27FC236}">
                <a16:creationId xmlns:a16="http://schemas.microsoft.com/office/drawing/2014/main" id="{DCDE5755-4F35-A62C-8624-E5FDFB69CB7D}"/>
              </a:ext>
            </a:extLst>
          </p:cNvPr>
          <p:cNvSpPr/>
          <p:nvPr/>
        </p:nvSpPr>
        <p:spPr>
          <a:xfrm>
            <a:off x="9148115" y="5075139"/>
            <a:ext cx="2564459" cy="1323439"/>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定型項目での実施となります。</a:t>
            </a:r>
          </a:p>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アンケート回答数の保証はいたしかねます。</a:t>
            </a:r>
            <a:br>
              <a:rPr kumimoji="0" lang="en-US" altLang="ja-JP" sz="800" kern="0" dirty="0">
                <a:solidFill>
                  <a:srgbClr val="545454"/>
                </a:solidFill>
                <a:latin typeface="Meiryo" panose="020B0604030504040204" pitchFamily="34" charset="-128"/>
                <a:ea typeface="Meiryo" panose="020B0604030504040204" pitchFamily="34" charset="-128"/>
              </a:rPr>
            </a:br>
            <a:r>
              <a:rPr kumimoji="0" lang="ja-JP" altLang="en-US" sz="800" kern="0" dirty="0">
                <a:solidFill>
                  <a:srgbClr val="545454"/>
                </a:solidFill>
                <a:latin typeface="Meiryo" panose="020B0604030504040204" pitchFamily="34" charset="-128"/>
                <a:ea typeface="Meiryo" panose="020B0604030504040204" pitchFamily="34" charset="-128"/>
              </a:rPr>
              <a:t>また、回答数は</a:t>
            </a:r>
            <a:r>
              <a:rPr kumimoji="0" lang="en-US" altLang="ja-JP" sz="800" kern="0" dirty="0">
                <a:solidFill>
                  <a:srgbClr val="545454"/>
                </a:solidFill>
                <a:latin typeface="Meiryo" panose="020B0604030504040204" pitchFamily="34" charset="-128"/>
                <a:ea typeface="Meiryo" panose="020B0604030504040204" pitchFamily="34" charset="-128"/>
              </a:rPr>
              <a:t>500</a:t>
            </a:r>
            <a:r>
              <a:rPr kumimoji="0" lang="ja-JP" altLang="en-US" sz="800" kern="0" dirty="0">
                <a:solidFill>
                  <a:srgbClr val="545454"/>
                </a:solidFill>
                <a:latin typeface="Meiryo" panose="020B0604030504040204" pitchFamily="34" charset="-128"/>
                <a:ea typeface="Meiryo" panose="020B0604030504040204" pitchFamily="34" charset="-128"/>
              </a:rPr>
              <a:t>件を上限とし、これを超えた場合、掲載途中でもアンケートを終了させていただきます。</a:t>
            </a:r>
            <a:endParaRPr kumimoji="0" lang="en-US" altLang="ja-JP" sz="8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予告なくアンケートサーバーのサイトメンテナンスを行い、一時的にアンケートの受付ができなくなる場合があります</a:t>
            </a:r>
            <a:endParaRPr kumimoji="0" lang="en-US" altLang="ja-JP" sz="8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一部データは、非正規の参考値としてのご提出となります。</a:t>
            </a:r>
          </a:p>
        </p:txBody>
      </p:sp>
      <p:pic>
        <p:nvPicPr>
          <p:cNvPr id="16" name="図 15">
            <a:extLst>
              <a:ext uri="{FF2B5EF4-FFF2-40B4-BE49-F238E27FC236}">
                <a16:creationId xmlns:a16="http://schemas.microsoft.com/office/drawing/2014/main" id="{4EC7AADE-0FD3-2E43-85EB-14C712BF03A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71505" y="4094240"/>
            <a:ext cx="2258417" cy="1835599"/>
          </a:xfrm>
          <a:prstGeom prst="rect">
            <a:avLst/>
          </a:prstGeom>
          <a:ln w="6350">
            <a:solidFill>
              <a:schemeClr val="accent3"/>
            </a:solidFill>
          </a:ln>
          <a:effectLst>
            <a:outerShdw dist="38100" dir="2700000" algn="tl" rotWithShape="0">
              <a:schemeClr val="accent3">
                <a:alpha val="40000"/>
              </a:schemeClr>
            </a:outerShdw>
          </a:effectLst>
        </p:spPr>
      </p:pic>
      <p:pic>
        <p:nvPicPr>
          <p:cNvPr id="17" name="Picture 2" descr="B1D2497D-1EBE-4057-8CE8-D155B6774F92-L0-001">
            <a:extLst>
              <a:ext uri="{FF2B5EF4-FFF2-40B4-BE49-F238E27FC236}">
                <a16:creationId xmlns:a16="http://schemas.microsoft.com/office/drawing/2014/main" id="{FB3D9FF6-E62F-FBCA-0046-5AE669F370E9}"/>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6420"/>
          <a:stretch/>
        </p:blipFill>
        <p:spPr bwMode="auto">
          <a:xfrm>
            <a:off x="7835412" y="4471893"/>
            <a:ext cx="1160427" cy="1931500"/>
          </a:xfrm>
          <a:prstGeom prst="rect">
            <a:avLst/>
          </a:prstGeom>
          <a:noFill/>
          <a:ln w="6350">
            <a:solidFill>
              <a:schemeClr val="accent3"/>
            </a:solidFill>
            <a:miter lim="800000"/>
            <a:headEnd/>
            <a:tailEnd/>
          </a:ln>
          <a:effectLst>
            <a:outerShdw dist="38100" dir="2700000" algn="tl" rotWithShape="0">
              <a:schemeClr val="accent3">
                <a:alpha val="40000"/>
              </a:schemeClr>
            </a:outerShdw>
          </a:effectLst>
          <a:extLst>
            <a:ext uri="{909E8E84-426E-40DD-AFC4-6F175D3DCCD1}">
              <a14:hiddenFill xmlns:a14="http://schemas.microsoft.com/office/drawing/2010/main">
                <a:solidFill>
                  <a:srgbClr val="FFFFFF"/>
                </a:solidFill>
              </a14:hiddenFill>
            </a:ext>
          </a:extLst>
        </p:spPr>
      </p:pic>
      <p:sp>
        <p:nvSpPr>
          <p:cNvPr id="18" name="角丸四角形 77">
            <a:extLst>
              <a:ext uri="{FF2B5EF4-FFF2-40B4-BE49-F238E27FC236}">
                <a16:creationId xmlns:a16="http://schemas.microsoft.com/office/drawing/2014/main" id="{917F67F5-4BF2-F3D3-81E0-F6945FB5D14C}"/>
              </a:ext>
            </a:extLst>
          </p:cNvPr>
          <p:cNvSpPr/>
          <p:nvPr/>
        </p:nvSpPr>
        <p:spPr>
          <a:xfrm>
            <a:off x="8153370" y="1669886"/>
            <a:ext cx="1887360" cy="288000"/>
          </a:xfrm>
          <a:prstGeom prst="roundRect">
            <a:avLst>
              <a:gd name="adj" fmla="val 50000"/>
            </a:avLst>
          </a:prstGeom>
          <a:solidFill>
            <a:schemeClr val="tx1">
              <a:lumMod val="50000"/>
              <a:lumOff val="50000"/>
            </a:schemeClr>
          </a:solidFill>
          <a:ln>
            <a:noFill/>
          </a:ln>
        </p:spPr>
        <p:txBody>
          <a:bodyPr wrap="none" lIns="0" tIns="36000" rIns="0" bIns="0" anchor="ctr">
            <a:noAutofit/>
          </a:bodyPr>
          <a:lstStyle/>
          <a:p>
            <a:pPr algn="ctr">
              <a:defRPr/>
            </a:pPr>
            <a:r>
              <a:rPr kumimoji="0" lang="ja-JP" altLang="en-US" sz="1000" b="1" kern="0">
                <a:solidFill>
                  <a:schemeClr val="bg1"/>
                </a:solidFill>
                <a:latin typeface="Meiryo" panose="020B0604030504040204" pitchFamily="34" charset="-128"/>
                <a:ea typeface="Meiryo" panose="020B0604030504040204" pitchFamily="34" charset="-128"/>
              </a:rPr>
              <a:t>レポートサンプル</a:t>
            </a:r>
            <a:endParaRPr kumimoji="0" lang="en-US" altLang="ja-JP" sz="1000" b="1" kern="0" dirty="0">
              <a:solidFill>
                <a:schemeClr val="bg1"/>
              </a:solidFill>
              <a:latin typeface="Meiryo" panose="020B0604030504040204" pitchFamily="34" charset="-128"/>
              <a:ea typeface="Meiryo" panose="020B0604030504040204" pitchFamily="34" charset="-128"/>
            </a:endParaRPr>
          </a:p>
        </p:txBody>
      </p:sp>
      <p:sp>
        <p:nvSpPr>
          <p:cNvPr id="19" name="角丸四角形 78">
            <a:extLst>
              <a:ext uri="{FF2B5EF4-FFF2-40B4-BE49-F238E27FC236}">
                <a16:creationId xmlns:a16="http://schemas.microsoft.com/office/drawing/2014/main" id="{D68DA698-EAC4-09E7-BF57-0387C43F4D20}"/>
              </a:ext>
            </a:extLst>
          </p:cNvPr>
          <p:cNvSpPr/>
          <p:nvPr/>
        </p:nvSpPr>
        <p:spPr>
          <a:xfrm>
            <a:off x="7108480" y="3886455"/>
            <a:ext cx="1887360" cy="288000"/>
          </a:xfrm>
          <a:prstGeom prst="roundRect">
            <a:avLst>
              <a:gd name="adj" fmla="val 50000"/>
            </a:avLst>
          </a:prstGeom>
          <a:solidFill>
            <a:schemeClr val="tx1">
              <a:lumMod val="50000"/>
              <a:lumOff val="50000"/>
            </a:schemeClr>
          </a:solidFill>
          <a:ln>
            <a:noFill/>
          </a:ln>
        </p:spPr>
        <p:txBody>
          <a:bodyPr wrap="none" lIns="0" tIns="36000" rIns="0" bIns="0" anchor="ctr">
            <a:noAutofit/>
          </a:bodyPr>
          <a:lstStyle/>
          <a:p>
            <a:pPr algn="ctr">
              <a:defRPr/>
            </a:pPr>
            <a:r>
              <a:rPr kumimoji="0" lang="ja-JP" altLang="en-US" sz="1000" b="1" kern="0">
                <a:solidFill>
                  <a:schemeClr val="bg1"/>
                </a:solidFill>
                <a:latin typeface="Meiryo" panose="020B0604030504040204" pitchFamily="34" charset="-128"/>
                <a:ea typeface="Meiryo" panose="020B0604030504040204" pitchFamily="34" charset="-128"/>
              </a:rPr>
              <a:t>アンケート画面サンプル</a:t>
            </a:r>
            <a:endParaRPr kumimoji="0" lang="en-US" altLang="ja-JP" sz="1000" b="1" kern="0" dirty="0">
              <a:solidFill>
                <a:schemeClr val="bg1"/>
              </a:solidFill>
              <a:latin typeface="Meiryo" panose="020B0604030504040204" pitchFamily="34" charset="-128"/>
              <a:ea typeface="Meiryo" panose="020B0604030504040204" pitchFamily="34" charset="-128"/>
            </a:endParaRPr>
          </a:p>
        </p:txBody>
      </p:sp>
      <p:grpSp>
        <p:nvGrpSpPr>
          <p:cNvPr id="26" name="グループ化 25">
            <a:extLst>
              <a:ext uri="{FF2B5EF4-FFF2-40B4-BE49-F238E27FC236}">
                <a16:creationId xmlns:a16="http://schemas.microsoft.com/office/drawing/2014/main" id="{00FACD8E-4834-746A-D6A6-0B3E1170A7FE}"/>
              </a:ext>
            </a:extLst>
          </p:cNvPr>
          <p:cNvGrpSpPr/>
          <p:nvPr/>
        </p:nvGrpSpPr>
        <p:grpSpPr>
          <a:xfrm>
            <a:off x="479425" y="3587282"/>
            <a:ext cx="5870523" cy="1160325"/>
            <a:chOff x="479425" y="4775746"/>
            <a:chExt cx="5870523" cy="1160325"/>
          </a:xfrm>
        </p:grpSpPr>
        <p:sp>
          <p:nvSpPr>
            <p:cNvPr id="27" name="角丸四角形 26">
              <a:extLst>
                <a:ext uri="{FF2B5EF4-FFF2-40B4-BE49-F238E27FC236}">
                  <a16:creationId xmlns:a16="http://schemas.microsoft.com/office/drawing/2014/main" id="{BC273039-515B-6227-600C-964D87DFACFF}"/>
                </a:ext>
              </a:extLst>
            </p:cNvPr>
            <p:cNvSpPr/>
            <p:nvPr/>
          </p:nvSpPr>
          <p:spPr>
            <a:xfrm>
              <a:off x="1258812" y="5465173"/>
              <a:ext cx="5091136" cy="470898"/>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indent="-177750">
                <a:lnSpc>
                  <a:spcPct val="120000"/>
                </a:lnSpc>
                <a:buFont typeface="Wingdings" pitchFamily="2" charset="2"/>
                <a:buChar char="n"/>
                <a:defRPr/>
              </a:pPr>
              <a:r>
                <a:rPr lang="ja-JP" altLang="en-US" sz="1400" b="1" dirty="0">
                  <a:solidFill>
                    <a:schemeClr val="accent3"/>
                  </a:solidFill>
                  <a:latin typeface="Meiryo" panose="020B0604030504040204" pitchFamily="34" charset="-128"/>
                  <a:ea typeface="Meiryo" panose="020B0604030504040204" pitchFamily="34" charset="-128"/>
                </a:rPr>
                <a:t>タイアップ読者に対するアンケートを無償でご提供します。</a:t>
              </a:r>
              <a:br>
                <a:rPr lang="en-US" altLang="ja-JP" sz="1400" b="1" dirty="0">
                  <a:solidFill>
                    <a:schemeClr val="accent3"/>
                  </a:solidFill>
                  <a:latin typeface="Meiryo" panose="020B0604030504040204" pitchFamily="34" charset="-128"/>
                  <a:ea typeface="Meiryo" panose="020B0604030504040204" pitchFamily="34" charset="-128"/>
                </a:rPr>
              </a:br>
              <a:r>
                <a:rPr lang="ja-JP" altLang="en-US" sz="1200" dirty="0">
                  <a:solidFill>
                    <a:schemeClr val="accent3"/>
                  </a:solidFill>
                  <a:latin typeface="Meiryo" panose="020B0604030504040204" pitchFamily="34" charset="-128"/>
                  <a:ea typeface="Meiryo" panose="020B0604030504040204" pitchFamily="34" charset="-128"/>
                </a:rPr>
                <a:t>タイアップ記事への評価、読了後の態度変容を問うアンケートです。</a:t>
              </a:r>
            </a:p>
          </p:txBody>
        </p:sp>
        <p:sp>
          <p:nvSpPr>
            <p:cNvPr id="28" name="角丸四角形 27">
              <a:extLst>
                <a:ext uri="{FF2B5EF4-FFF2-40B4-BE49-F238E27FC236}">
                  <a16:creationId xmlns:a16="http://schemas.microsoft.com/office/drawing/2014/main" id="{EC9DD535-D805-D307-F93A-A8E2EEA86436}"/>
                </a:ext>
              </a:extLst>
            </p:cNvPr>
            <p:cNvSpPr/>
            <p:nvPr/>
          </p:nvSpPr>
          <p:spPr>
            <a:xfrm>
              <a:off x="803425" y="4829746"/>
              <a:ext cx="5322291" cy="468000"/>
            </a:xfrm>
            <a:prstGeom prst="roundRect">
              <a:avLst>
                <a:gd name="adj" fmla="val 0"/>
              </a:avLst>
            </a:prstGeom>
            <a:solidFill>
              <a:schemeClr val="tx2">
                <a:lumMod val="10000"/>
                <a:lumOff val="90000"/>
              </a:scheme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a:lnSpc>
                  <a:spcPct val="120000"/>
                </a:lnSpc>
                <a:defRPr/>
              </a:pPr>
              <a:r>
                <a:rPr kumimoji="0" lang="ja-JP" altLang="en-US" sz="1600" b="1" kern="0">
                  <a:solidFill>
                    <a:srgbClr val="C9002C"/>
                  </a:solidFill>
                  <a:latin typeface="Meiryo" panose="020B0604030504040204" pitchFamily="34" charset="-128"/>
                  <a:ea typeface="Meiryo" panose="020B0604030504040204" pitchFamily="34" charset="-128"/>
                </a:rPr>
                <a:t>態度変容効果</a:t>
              </a:r>
              <a:endParaRPr kumimoji="0" lang="en-US" altLang="ja-JP" sz="1600" b="1" kern="0" dirty="0">
                <a:solidFill>
                  <a:srgbClr val="C9002C"/>
                </a:solidFill>
                <a:latin typeface="Meiryo" panose="020B0604030504040204" pitchFamily="34" charset="-128"/>
                <a:ea typeface="Meiryo" panose="020B0604030504040204" pitchFamily="34" charset="-128"/>
              </a:endParaRPr>
            </a:p>
          </p:txBody>
        </p:sp>
        <p:grpSp>
          <p:nvGrpSpPr>
            <p:cNvPr id="29" name="グループ化 28">
              <a:extLst>
                <a:ext uri="{FF2B5EF4-FFF2-40B4-BE49-F238E27FC236}">
                  <a16:creationId xmlns:a16="http://schemas.microsoft.com/office/drawing/2014/main" id="{9B7DFAFF-17BC-EF1E-224A-7A81864C687C}"/>
                </a:ext>
              </a:extLst>
            </p:cNvPr>
            <p:cNvGrpSpPr>
              <a:grpSpLocks noChangeAspect="1"/>
            </p:cNvGrpSpPr>
            <p:nvPr/>
          </p:nvGrpSpPr>
          <p:grpSpPr>
            <a:xfrm>
              <a:off x="479425" y="4775746"/>
              <a:ext cx="576000" cy="576000"/>
              <a:chOff x="2435103" y="2081892"/>
              <a:chExt cx="792088" cy="792088"/>
            </a:xfrm>
          </p:grpSpPr>
          <p:sp>
            <p:nvSpPr>
              <p:cNvPr id="30" name="円/楕円 29">
                <a:extLst>
                  <a:ext uri="{FF2B5EF4-FFF2-40B4-BE49-F238E27FC236}">
                    <a16:creationId xmlns:a16="http://schemas.microsoft.com/office/drawing/2014/main" id="{9A9E9D1A-6F06-5713-C1B4-24EF53CDF723}"/>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31" name="グラフィックス 30">
                <a:extLst>
                  <a:ext uri="{FF2B5EF4-FFF2-40B4-BE49-F238E27FC236}">
                    <a16:creationId xmlns:a16="http://schemas.microsoft.com/office/drawing/2014/main" id="{067CC31B-1924-4A1C-AF27-6AF69EAB5CA2}"/>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600964" y="2247753"/>
                <a:ext cx="460368" cy="460368"/>
              </a:xfrm>
              <a:prstGeom prst="rect">
                <a:avLst/>
              </a:prstGeom>
            </p:spPr>
          </p:pic>
        </p:grpSp>
      </p:grpSp>
    </p:spTree>
    <p:extLst>
      <p:ext uri="{BB962C8B-B14F-4D97-AF65-F5344CB8AC3E}">
        <p14:creationId xmlns:p14="http://schemas.microsoft.com/office/powerpoint/2010/main" val="2466386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E0F36301-1EB5-314E-543A-A99A65196839}"/>
              </a:ext>
            </a:extLst>
          </p:cNvPr>
          <p:cNvSpPr>
            <a:spLocks noGrp="1"/>
          </p:cNvSpPr>
          <p:nvPr>
            <p:ph type="ftr" sz="quarter" idx="14"/>
          </p:nvPr>
        </p:nvSpPr>
        <p:spPr/>
        <p:txBody>
          <a:bodyPr/>
          <a:lstStyle/>
          <a:p>
            <a:pPr>
              <a:defRPr/>
            </a:pPr>
            <a:r>
              <a:rPr lang="en" altLang="ja-JP" sz="800">
                <a:solidFill>
                  <a:schemeClr val="accent2"/>
                </a:solidFill>
              </a:rPr>
              <a:t>.</a:t>
            </a:r>
            <a:endParaRPr lang="en" altLang="ja-JP" sz="800" dirty="0">
              <a:solidFill>
                <a:schemeClr val="accent2"/>
              </a:solidFill>
            </a:endParaRPr>
          </a:p>
        </p:txBody>
      </p:sp>
      <p:sp>
        <p:nvSpPr>
          <p:cNvPr id="4" name="テキスト プレースホルダー 3">
            <a:extLst>
              <a:ext uri="{FF2B5EF4-FFF2-40B4-BE49-F238E27FC236}">
                <a16:creationId xmlns:a16="http://schemas.microsoft.com/office/drawing/2014/main" id="{43104796-9D20-25FA-E9D2-23CA45B096DE}"/>
              </a:ext>
            </a:extLst>
          </p:cNvPr>
          <p:cNvSpPr>
            <a:spLocks noGrp="1"/>
          </p:cNvSpPr>
          <p:nvPr>
            <p:ph type="body" sz="quarter" idx="18"/>
          </p:nvPr>
        </p:nvSpPr>
        <p:spPr/>
        <p:txBody>
          <a:bodyPr/>
          <a:lstStyle/>
          <a:p>
            <a:r>
              <a:rPr kumimoji="1" lang="en-US" altLang="ja-JP" dirty="0"/>
              <a:t>03</a:t>
            </a:r>
            <a:endParaRPr kumimoji="1" lang="ja-JP" altLang="en-US" dirty="0"/>
          </a:p>
        </p:txBody>
      </p:sp>
      <p:sp>
        <p:nvSpPr>
          <p:cNvPr id="5" name="テキスト プレースホルダー 4">
            <a:extLst>
              <a:ext uri="{FF2B5EF4-FFF2-40B4-BE49-F238E27FC236}">
                <a16:creationId xmlns:a16="http://schemas.microsoft.com/office/drawing/2014/main" id="{E2F377F4-A9F1-75E1-65B7-6F68AEF81AA0}"/>
              </a:ext>
            </a:extLst>
          </p:cNvPr>
          <p:cNvSpPr>
            <a:spLocks noGrp="1"/>
          </p:cNvSpPr>
          <p:nvPr>
            <p:ph type="body" sz="quarter" idx="19"/>
          </p:nvPr>
        </p:nvSpPr>
        <p:spPr/>
        <p:txBody>
          <a:bodyPr/>
          <a:lstStyle/>
          <a:p>
            <a:r>
              <a:rPr lang="ja-JP" altLang="en-US" dirty="0"/>
              <a:t>その他・注意事項</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512916EA-78AE-A586-5FA9-7F18492252DA}"/>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a:xfrm>
            <a:off x="2204326" y="2773503"/>
            <a:ext cx="1586282" cy="1464484"/>
          </a:xfrm>
        </p:spPr>
      </p:pic>
    </p:spTree>
    <p:extLst>
      <p:ext uri="{BB962C8B-B14F-4D97-AF65-F5344CB8AC3E}">
        <p14:creationId xmlns:p14="http://schemas.microsoft.com/office/powerpoint/2010/main" val="38012978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注意事項</a:t>
            </a:r>
            <a:endParaRPr kumimoji="1" lang="ja-JP" altLang="en-US"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10" name="Rectangle 46">
            <a:extLst>
              <a:ext uri="{FF2B5EF4-FFF2-40B4-BE49-F238E27FC236}">
                <a16:creationId xmlns:a16="http://schemas.microsoft.com/office/drawing/2014/main" id="{EBF15783-7276-05DC-9C85-9B873F85A13B}"/>
              </a:ext>
            </a:extLst>
          </p:cNvPr>
          <p:cNvSpPr>
            <a:spLocks noChangeArrowheads="1"/>
          </p:cNvSpPr>
          <p:nvPr/>
        </p:nvSpPr>
        <p:spPr bwMode="auto">
          <a:xfrm>
            <a:off x="479425" y="1291970"/>
            <a:ext cx="11102975" cy="4114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編集・制作</a:t>
            </a:r>
            <a:endParaRPr lang="en-US" altLang="ja-JP" sz="1600" dirty="0">
              <a:solidFill>
                <a:srgbClr val="545454"/>
              </a:solidFill>
              <a:latin typeface="メイリオ"/>
              <a:ea typeface="メイリオ"/>
            </a:endParaRP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企画内容は申込者・広告主様とヤフーとの間で協議の上決定し、最終的な編集権はヤフーに帰属します。</a:t>
            </a: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申込者・広告主様より提供いただく製品画像等の素材については第三者の権利を侵害するものではないこと、および記載内容に係わる財産権全ての権利処理が完了していること、情報の正確性についてヤフーに対して保証いただくものとします。</a:t>
            </a: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企画ページ上には「提供：○○」のスポンサークレジットの掲載が必須となります。</a:t>
            </a: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原則として掲載終了後はアーカイブ保存せず、企画ページは削除いたします。</a:t>
            </a:r>
          </a:p>
          <a:p>
            <a:pPr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災害情報告知モジュールの掲載</a:t>
            </a:r>
            <a:endParaRPr lang="en-US" altLang="ja-JP" sz="1600" dirty="0">
              <a:solidFill>
                <a:srgbClr val="545454"/>
              </a:solidFill>
              <a:latin typeface="メイリオ"/>
              <a:ea typeface="メイリオ"/>
            </a:endParaRPr>
          </a:p>
          <a:p>
            <a:pPr marL="346950" lvl="1" indent="-10575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地震、津波、その他有事が発生した際、ヤフーを利用するお客様に対して速やかに災害情報をお伝えするために、企画ページについても、</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ページ上部に災害情報告知モジュールの掲載を行います。</a:t>
            </a:r>
            <a:br>
              <a:rPr lang="en-US" altLang="ja-JP" sz="1200" dirty="0">
                <a:solidFill>
                  <a:srgbClr val="545454"/>
                </a:solidFill>
                <a:latin typeface="メイリオ" panose="020B0604030504040204" pitchFamily="50" charset="-128"/>
                <a:ea typeface="メイリオ" panose="020B0604030504040204" pitchFamily="50" charset="-128"/>
              </a:rPr>
            </a:br>
            <a:r>
              <a:rPr lang="en-US" altLang="ja-JP" sz="1000" dirty="0">
                <a:solidFill>
                  <a:srgbClr val="545454"/>
                </a:solidFill>
                <a:latin typeface="メイリオ" panose="020B0604030504040204" pitchFamily="50" charset="-128"/>
                <a:ea typeface="メイリオ" panose="020B0604030504040204" pitchFamily="50" charset="-128"/>
              </a:rPr>
              <a:t>※</a:t>
            </a:r>
            <a:r>
              <a:rPr lang="ja-JP" altLang="en-US" sz="1000" dirty="0">
                <a:solidFill>
                  <a:srgbClr val="545454"/>
                </a:solidFill>
                <a:latin typeface="メイリオ" panose="020B0604030504040204" pitchFamily="50" charset="-128"/>
                <a:ea typeface="メイリオ" panose="020B0604030504040204" pitchFamily="50" charset="-128"/>
              </a:rPr>
              <a:t>掲載方法（場所、内容、タイミングと期間など）は、ヤフーの統一運用ルールにしたがいます。</a:t>
            </a:r>
            <a:endParaRPr lang="en-US" altLang="ja-JP" sz="600" dirty="0">
              <a:solidFill>
                <a:srgbClr val="545454"/>
              </a:solidFill>
              <a:latin typeface="メイリオ"/>
              <a:ea typeface="メイリオ"/>
            </a:endParaRPr>
          </a:p>
          <a:p>
            <a:pPr eaLnBrk="1" hangingPunct="1">
              <a:lnSpc>
                <a:spcPct val="120000"/>
              </a:lnSpc>
              <a:spcBef>
                <a:spcPct val="0"/>
              </a:spcBef>
              <a:spcAft>
                <a:spcPts val="600"/>
              </a:spcAft>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広告誘導</a:t>
            </a:r>
          </a:p>
          <a:p>
            <a:pPr marL="345440" indent="-10414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545454"/>
                </a:solidFill>
                <a:latin typeface="メイリオ"/>
                <a:ea typeface="メイリオ"/>
              </a:rPr>
              <a:t>誘導広告（</a:t>
            </a:r>
            <a:r>
              <a:rPr lang="en" altLang="ja-JP" sz="1200" dirty="0">
                <a:solidFill>
                  <a:srgbClr val="545454"/>
                </a:solidFill>
                <a:latin typeface="メイリオ"/>
                <a:ea typeface="メイリオ"/>
              </a:rPr>
              <a:t>Yahoo!</a:t>
            </a:r>
            <a:r>
              <a:rPr lang="ja-JP" altLang="en-US" sz="1200" dirty="0">
                <a:solidFill>
                  <a:srgbClr val="545454"/>
                </a:solidFill>
                <a:latin typeface="メイリオ"/>
                <a:ea typeface="メイリオ"/>
              </a:rPr>
              <a:t>広告　</a:t>
            </a:r>
            <a:r>
              <a:rPr lang="en" altLang="ja-JP" sz="1200" dirty="0">
                <a:solidFill>
                  <a:srgbClr val="545454"/>
                </a:solidFill>
                <a:latin typeface="メイリオ"/>
                <a:ea typeface="メイリオ"/>
              </a:rPr>
              <a:t>Yahoo!</a:t>
            </a:r>
            <a:r>
              <a:rPr lang="ja-JP" altLang="en-US" sz="1200" dirty="0">
                <a:solidFill>
                  <a:srgbClr val="545454"/>
                </a:solidFill>
                <a:latin typeface="メイリオ"/>
                <a:ea typeface="メイリオ"/>
              </a:rPr>
              <a:t>ディスプレイ広告（予約型））は申込者・広告主様に制作いただきます。</a:t>
            </a:r>
            <a:br>
              <a:rPr lang="en-US" altLang="ja-JP" sz="1200" dirty="0">
                <a:latin typeface="メイリオ" panose="020B0604030504040204" pitchFamily="50" charset="-128"/>
                <a:ea typeface="メイリオ" panose="020B0604030504040204" pitchFamily="50" charset="-128"/>
              </a:rPr>
            </a:br>
            <a:r>
              <a:rPr lang="ja-JP" altLang="en-US" sz="1200" dirty="0">
                <a:solidFill>
                  <a:srgbClr val="545454"/>
                </a:solidFill>
                <a:latin typeface="メイリオ"/>
                <a:ea typeface="メイリオ"/>
              </a:rPr>
              <a:t>その際、</a:t>
            </a:r>
            <a:r>
              <a:rPr lang="ja-JP" altLang="en-US" sz="1200" dirty="0">
                <a:solidFill>
                  <a:schemeClr val="accent3"/>
                </a:solidFill>
                <a:latin typeface="メイリオ" panose="020B0604030504040204" pitchFamily="50" charset="-128"/>
                <a:ea typeface="メイリオ" panose="020B0604030504040204" pitchFamily="50" charset="-128"/>
              </a:rPr>
              <a:t>別紙「</a:t>
            </a:r>
            <a:r>
              <a:rPr lang="ja-JP" altLang="en-US" sz="1200" dirty="0">
                <a:solidFill>
                  <a:schemeClr val="accent3"/>
                </a:solidFill>
                <a:latin typeface="メイリオ" panose="020B0604030504040204" pitchFamily="50" charset="-128"/>
                <a:ea typeface="メイリオ" panose="020B0604030504040204" pitchFamily="50" charset="-128"/>
                <a:hlinkClick r:id="rId3"/>
              </a:rPr>
              <a:t>タイアップ広告・クリエイティブ企画商品の誘導広告クリエイティブにおける表記ガイドライン</a:t>
            </a:r>
            <a:r>
              <a:rPr lang="ja-JP" altLang="en-US" sz="1200" dirty="0">
                <a:solidFill>
                  <a:schemeClr val="accent3"/>
                </a:solidFill>
                <a:latin typeface="メイリオ" panose="020B0604030504040204" pitchFamily="50" charset="-128"/>
                <a:ea typeface="メイリオ" panose="020B0604030504040204" pitchFamily="50" charset="-128"/>
              </a:rPr>
              <a:t>」を遵守してください。 </a:t>
            </a:r>
            <a:r>
              <a:rPr lang="ja-JP" altLang="en-US" sz="1200" dirty="0">
                <a:solidFill>
                  <a:srgbClr val="545454"/>
                </a:solidFill>
                <a:latin typeface="メイリオ"/>
                <a:ea typeface="メイリオ"/>
              </a:rPr>
              <a:t>。また原則として、タイアップを実施するヤフーサービスのロゴやテキストの掲載が必須となります。ヤフーサービスのロゴは弊社担当営業より送付いたします。そのため、　通常の審査とは別にサービス部門でのブランドチェックが必要となりますので、必ず入稿前に弊社担当営業を通じてクリエイティブの確認をご依頼願います。</a:t>
            </a:r>
          </a:p>
        </p:txBody>
      </p:sp>
    </p:spTree>
    <p:extLst>
      <p:ext uri="{BB962C8B-B14F-4D97-AF65-F5344CB8AC3E}">
        <p14:creationId xmlns:p14="http://schemas.microsoft.com/office/powerpoint/2010/main" val="5106460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注意事項</a:t>
            </a:r>
            <a:endParaRPr kumimoji="1" lang="ja-JP" altLang="en-US"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Rectangle 46">
            <a:extLst>
              <a:ext uri="{FF2B5EF4-FFF2-40B4-BE49-F238E27FC236}">
                <a16:creationId xmlns:a16="http://schemas.microsoft.com/office/drawing/2014/main" id="{9C6FDA4E-E227-B891-9C14-FE6D96046939}"/>
              </a:ext>
            </a:extLst>
          </p:cNvPr>
          <p:cNvSpPr>
            <a:spLocks noChangeArrowheads="1"/>
          </p:cNvSpPr>
          <p:nvPr/>
        </p:nvSpPr>
        <p:spPr bwMode="auto">
          <a:xfrm>
            <a:off x="479425" y="1286840"/>
            <a:ext cx="11233150" cy="2405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効果計測用</a:t>
            </a:r>
            <a:r>
              <a:rPr lang="en-US" altLang="ja-JP" sz="1600" dirty="0">
                <a:solidFill>
                  <a:srgbClr val="545454"/>
                </a:solidFill>
                <a:latin typeface="メイリオ"/>
                <a:ea typeface="メイリオ"/>
              </a:rPr>
              <a:t>URL</a:t>
            </a:r>
          </a:p>
          <a:p>
            <a:pPr marL="345600" indent="-10440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セキュリティ等の観点から、下記いずれの場合もリンク先への効果計測用のパラメータ付き</a:t>
            </a:r>
            <a:r>
              <a:rPr lang="en-US" altLang="ja-JP" sz="1200" dirty="0">
                <a:solidFill>
                  <a:srgbClr val="545454"/>
                </a:solidFill>
                <a:latin typeface="メイリオ" panose="020B0604030504040204" pitchFamily="50" charset="-128"/>
                <a:ea typeface="メイリオ" panose="020B0604030504040204" pitchFamily="50" charset="-128"/>
              </a:rPr>
              <a:t>URL</a:t>
            </a:r>
            <a:r>
              <a:rPr lang="ja-JP" altLang="en-US" sz="1200" dirty="0">
                <a:solidFill>
                  <a:srgbClr val="545454"/>
                </a:solidFill>
                <a:latin typeface="メイリオ" panose="020B0604030504040204" pitchFamily="50" charset="-128"/>
                <a:ea typeface="メイリオ" panose="020B0604030504040204" pitchFamily="50" charset="-128"/>
              </a:rPr>
              <a:t>の設定は不可となります。ただし、一部効果計測ベンダーに</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おいては効果測定データ取扱約款の確認・同意をいただいた上で設定することが可能です。弊社担当営業までご相談ください。</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誘導広告→企画ページ ｜ 企画ページ→広告主様サイト</a:t>
            </a:r>
            <a:endParaRPr lang="en-US" altLang="ja-JP" sz="600" dirty="0">
              <a:solidFill>
                <a:srgbClr val="545454"/>
              </a:solidFill>
              <a:latin typeface="メイリオ"/>
              <a:ea typeface="メイリオ"/>
            </a:endParaRPr>
          </a:p>
          <a:p>
            <a:pPr marL="0" indent="0"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 効果検証レポート</a:t>
            </a:r>
            <a:endParaRPr lang="en-US" altLang="ja-JP" sz="1600" dirty="0">
              <a:solidFill>
                <a:srgbClr val="545454"/>
              </a:solidFill>
              <a:latin typeface="メイリオ"/>
              <a:ea typeface="メイリオ"/>
            </a:endParaRPr>
          </a:p>
          <a:p>
            <a:pPr marL="345600" indent="-10440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レポートには、ヤフーの管理するお客様の個人情報*</a:t>
            </a:r>
            <a:r>
              <a:rPr lang="en-US" altLang="ja-JP" sz="1200" dirty="0">
                <a:solidFill>
                  <a:srgbClr val="545454"/>
                </a:solidFill>
                <a:latin typeface="メイリオ" panose="020B0604030504040204" pitchFamily="50" charset="-128"/>
                <a:ea typeface="メイリオ" panose="020B0604030504040204" pitchFamily="50" charset="-128"/>
              </a:rPr>
              <a:t>1</a:t>
            </a:r>
            <a:r>
              <a:rPr lang="ja-JP" altLang="en-US" sz="1200" dirty="0">
                <a:solidFill>
                  <a:srgbClr val="545454"/>
                </a:solidFill>
                <a:latin typeface="メイリオ" panose="020B0604030504040204" pitchFamily="50" charset="-128"/>
                <a:ea typeface="メイリオ" panose="020B0604030504040204" pitchFamily="50" charset="-128"/>
              </a:rPr>
              <a:t>（個人情報の保護に関する法律に定める個人情報。以下同じ。）が含まれる場合があります。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個人情報の保護に関する法律その他の関係法令・ガイドラインを遵守するとともに、善良な管理者の注意をもって適切に取り扱い、</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不正アクセスおよび不正利用の防止に努めていただくようにお願いいたします。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000" dirty="0">
                <a:solidFill>
                  <a:srgbClr val="545454"/>
                </a:solidFill>
                <a:latin typeface="メイリオ" panose="020B0604030504040204" pitchFamily="50" charset="-128"/>
                <a:ea typeface="メイリオ" panose="020B0604030504040204" pitchFamily="50" charset="-128"/>
              </a:rPr>
              <a:t>*</a:t>
            </a:r>
            <a:r>
              <a:rPr lang="en-US" altLang="ja-JP" sz="1000" dirty="0">
                <a:solidFill>
                  <a:srgbClr val="545454"/>
                </a:solidFill>
                <a:latin typeface="メイリオ" panose="020B0604030504040204" pitchFamily="50" charset="-128"/>
                <a:ea typeface="メイリオ" panose="020B0604030504040204" pitchFamily="50" charset="-128"/>
              </a:rPr>
              <a:t>1.</a:t>
            </a:r>
            <a:r>
              <a:rPr lang="ja-JP" altLang="en-US" sz="1000" dirty="0">
                <a:solidFill>
                  <a:srgbClr val="545454"/>
                </a:solidFill>
                <a:latin typeface="メイリオ" panose="020B0604030504040204" pitchFamily="50" charset="-128"/>
                <a:ea typeface="メイリオ" panose="020B0604030504040204" pitchFamily="50" charset="-128"/>
              </a:rPr>
              <a:t>例：ユーザーアンケートを実施し自由回答を含む場合、ヤフーにおいて特定の個人を識別することができる情報に該当</a:t>
            </a:r>
            <a:endParaRPr lang="en-US" altLang="ja-JP" sz="1000" dirty="0">
              <a:solidFill>
                <a:srgbClr val="545454"/>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79412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免責事項</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 name="Rectangle 46">
            <a:extLst>
              <a:ext uri="{FF2B5EF4-FFF2-40B4-BE49-F238E27FC236}">
                <a16:creationId xmlns:a16="http://schemas.microsoft.com/office/drawing/2014/main" id="{6C14EF9C-1DB2-CA63-B18E-7FF6818EFE2B}"/>
              </a:ext>
            </a:extLst>
          </p:cNvPr>
          <p:cNvSpPr>
            <a:spLocks noChangeArrowheads="1"/>
          </p:cNvSpPr>
          <p:nvPr/>
        </p:nvSpPr>
        <p:spPr bwMode="auto">
          <a:xfrm>
            <a:off x="479425" y="1274209"/>
            <a:ext cx="11233149" cy="4898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免責事項</a:t>
            </a:r>
            <a:endParaRPr lang="en-US" altLang="ja-JP" sz="16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545454"/>
                </a:solidFill>
                <a:latin typeface="メイリオ"/>
                <a:ea typeface="メイリオ"/>
              </a:rPr>
              <a:t>申込者・広告主様の故意または過失によって、ヤフーと申込者間の広告掲載契約に定める掲載開始日までに企画ページの掲載を開始できなかった場合、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ヤフーは広告掲載契約に基づく企画ページの掲載を履行する義務を免れるものとします。また、その場合、当該企画ページの掲載を行うことができなかった</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期間の広告料金（広告掲載費、制作費その他広告掲載契約に基づき申込者およびヤフー間で事前に合意した金額をいいます）は何ら減免されません。</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ヤフーが定めるサポート環境（</a:t>
            </a:r>
            <a:r>
              <a:rPr lang="en-US" altLang="ja-JP" sz="1200" kern="0" dirty="0">
                <a:solidFill>
                  <a:srgbClr val="545454"/>
                </a:solidFill>
                <a:latin typeface="メイリオ"/>
                <a:ea typeface="メイリオ"/>
              </a:rPr>
              <a:t>OS/</a:t>
            </a:r>
            <a:r>
              <a:rPr lang="ja-JP" altLang="en-US" sz="1200" kern="0" dirty="0">
                <a:solidFill>
                  <a:srgbClr val="545454"/>
                </a:solidFill>
                <a:latin typeface="メイリオ"/>
                <a:ea typeface="メイリオ"/>
              </a:rPr>
              <a:t>ブラウザー）以外では、企画ページの非表示や表示崩れを起こす場合があり、ヤフーは当該非表示または表示崩れに関して一切の責任を負いません。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停電・通信回線の事故・天災等の不可抗力、通信事業者の不履行、インターネットインフラその他サーバー等のシステム上の不具合、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緊急メンテナンスの発生などヤフーの責に帰すべき事由以外の原因により、企画ページの全部または一部を掲載できなかった場合、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ヤフーはその責を問われないものとし、当該履行については、当該原因の影響とみなされる範囲まで義務を免除されるものとします。</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ただし、ヤフーの故意または重過失による場合はこの限りではありません。</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なお、この場合、ヤフーが掲載を行わなかった部分については、協賛料金への申込者の支払債務は生じないものとします。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企画ページ掲載中に、当該サイトからのリンクがデッドリンクとなった場合や、リンク先のサイトに不具合が発生した場合、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ヤフーは当該企画ページの掲載を停止することができるものとし、この場合、ヤフーは企画ページ不掲載の責を負わないものとします。</a:t>
            </a:r>
            <a:endParaRPr lang="en-US" altLang="ja-JP" sz="1600" kern="0" dirty="0">
              <a:solidFill>
                <a:srgbClr val="545454"/>
              </a:solidFill>
              <a:latin typeface="メイリオ"/>
              <a:ea typeface="メイリオ"/>
            </a:endParaRPr>
          </a:p>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免責期間</a:t>
            </a:r>
            <a:endParaRPr lang="en-US" altLang="ja-JP" sz="1600" kern="0" dirty="0">
              <a:solidFill>
                <a:srgbClr val="545454"/>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dirty="0">
                <a:solidFill>
                  <a:srgbClr val="545454"/>
                </a:solidFill>
                <a:latin typeface="メイリオ"/>
                <a:ea typeface="メイリオ"/>
              </a:rPr>
              <a:t>本商品につきましては、以下①～③を企画ページの掲載調整時間とし、ヤフーは当該掲載調整時間内の不具合、不完全掲載または未掲載について</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免責されるものとします。</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①企画ページ掲載の初日の午前</a:t>
            </a:r>
            <a:r>
              <a:rPr lang="en-US" altLang="ja-JP" sz="1200" kern="0" dirty="0">
                <a:solidFill>
                  <a:srgbClr val="545454"/>
                </a:solidFill>
                <a:latin typeface="メイリオ"/>
                <a:ea typeface="メイリオ"/>
              </a:rPr>
              <a:t>0</a:t>
            </a:r>
            <a:r>
              <a:rPr lang="ja-JP" altLang="en-US" sz="1200" kern="0" dirty="0">
                <a:solidFill>
                  <a:srgbClr val="545454"/>
                </a:solidFill>
                <a:latin typeface="メイリオ"/>
                <a:ea typeface="メイリオ"/>
              </a:rPr>
              <a:t>時から</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時間、および企画ページの内容が変更もしくは追加された場合における、当該企画ページの掲載予定時刻から</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②企画ページの掲載開始日が営業日以外の場合における、当該掲載開始時間から翌営業日正午まで</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③企画ページの総掲載予定時間が</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時間未満の場合における、総掲載予定時間の</a:t>
            </a:r>
            <a:r>
              <a:rPr lang="en-US" altLang="ja-JP" sz="1200" kern="0" dirty="0">
                <a:solidFill>
                  <a:srgbClr val="545454"/>
                </a:solidFill>
                <a:latin typeface="メイリオ"/>
                <a:ea typeface="メイリオ"/>
              </a:rPr>
              <a:t>10%</a:t>
            </a:r>
            <a:r>
              <a:rPr lang="ja-JP" altLang="en-US" sz="1200" kern="0" dirty="0">
                <a:solidFill>
                  <a:srgbClr val="545454"/>
                </a:solidFill>
                <a:latin typeface="メイリオ"/>
                <a:ea typeface="メイリオ"/>
              </a:rPr>
              <a:t>にあたる時間まで</a:t>
            </a:r>
          </a:p>
        </p:txBody>
      </p:sp>
    </p:spTree>
    <p:extLst>
      <p:ext uri="{BB962C8B-B14F-4D97-AF65-F5344CB8AC3E}">
        <p14:creationId xmlns:p14="http://schemas.microsoft.com/office/powerpoint/2010/main" val="12932486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事前提案可否申請について</a:t>
            </a:r>
          </a:p>
        </p:txBody>
      </p:sp>
      <p:sp>
        <p:nvSpPr>
          <p:cNvPr id="3" name="正方形/長方形 2">
            <a:extLst>
              <a:ext uri="{FF2B5EF4-FFF2-40B4-BE49-F238E27FC236}">
                <a16:creationId xmlns:a16="http://schemas.microsoft.com/office/drawing/2014/main" id="{C67E5814-EA62-14DA-020D-F7FA7094D141}"/>
              </a:ext>
            </a:extLst>
          </p:cNvPr>
          <p:cNvSpPr/>
          <p:nvPr/>
        </p:nvSpPr>
        <p:spPr>
          <a:xfrm>
            <a:off x="479425" y="1275101"/>
            <a:ext cx="11269662" cy="1581972"/>
          </a:xfrm>
          <a:prstGeom prst="rect">
            <a:avLst/>
          </a:prstGeom>
        </p:spPr>
        <p:txBody>
          <a:bodyPr wrap="square" lIns="0" tIns="0" rIns="0" bIns="0" anchor="t">
            <a:spAutoFit/>
          </a:bodyPr>
          <a:lstStyle/>
          <a:p>
            <a:pPr>
              <a:lnSpc>
                <a:spcPct val="130000"/>
              </a:lnSpc>
              <a:defRPr/>
            </a:pPr>
            <a:r>
              <a:rPr kumimoji="0" lang="ja-JP" altLang="en-US" sz="1600" kern="0" dirty="0">
                <a:latin typeface="Meiryo"/>
                <a:ea typeface="Meiryo"/>
              </a:rPr>
              <a:t>本商品は</a:t>
            </a:r>
            <a:r>
              <a:rPr kumimoji="0" lang="ja-JP" altLang="en-US" sz="1600" b="1" kern="0" dirty="0">
                <a:solidFill>
                  <a:srgbClr val="C00000"/>
                </a:solidFill>
                <a:latin typeface="Meiryo"/>
                <a:ea typeface="Meiryo"/>
              </a:rPr>
              <a:t>事前に弊社による出稿可否判断が必要</a:t>
            </a:r>
            <a:r>
              <a:rPr kumimoji="0" lang="ja-JP" altLang="en-US" sz="1600" kern="0" dirty="0">
                <a:latin typeface="Meiryo"/>
                <a:ea typeface="Meiryo"/>
              </a:rPr>
              <a:t>となります。</a:t>
            </a:r>
            <a:endParaRPr lang="en-US" altLang="ja-JP" sz="1600" kern="0" dirty="0">
              <a:latin typeface="Meiryo"/>
              <a:ea typeface="Meiryo"/>
            </a:endParaRPr>
          </a:p>
          <a:p>
            <a:pPr>
              <a:lnSpc>
                <a:spcPct val="130000"/>
              </a:lnSpc>
            </a:pPr>
            <a:r>
              <a:rPr lang="ja-JP" sz="1600" dirty="0">
                <a:latin typeface="Meiryo"/>
                <a:ea typeface="Meiryo"/>
                <a:cs typeface="+mn-lt"/>
              </a:rPr>
              <a:t>本セールスシートに記載の「</a:t>
            </a:r>
            <a:r>
              <a:rPr lang="ja-JP" altLang="en-US" sz="1600" dirty="0">
                <a:latin typeface="Meiryo"/>
                <a:ea typeface="Meiryo"/>
                <a:cs typeface="+mn-lt"/>
              </a:rPr>
              <a:t>販売制限カテゴリー</a:t>
            </a:r>
            <a:r>
              <a:rPr lang="ja-JP" sz="1600" dirty="0">
                <a:solidFill>
                  <a:srgbClr val="000000"/>
                </a:solidFill>
                <a:latin typeface="Meiryo"/>
                <a:ea typeface="Meiryo"/>
                <a:cs typeface="Calibri"/>
              </a:rPr>
              <a:t>」</a:t>
            </a:r>
            <a:r>
              <a:rPr lang="ja-JP" altLang="ja-JP" sz="1600" dirty="0">
                <a:latin typeface="Meiryo"/>
                <a:ea typeface="Meiryo"/>
                <a:cs typeface="+mn-lt"/>
              </a:rPr>
              <a:t> </a:t>
            </a:r>
            <a:r>
              <a:rPr lang="ja-JP" sz="1600" dirty="0">
                <a:solidFill>
                  <a:srgbClr val="000000"/>
                </a:solidFill>
                <a:latin typeface="Meiryo"/>
                <a:ea typeface="Meiryo"/>
                <a:cs typeface="Calibri"/>
              </a:rPr>
              <a:t>に基づき</a:t>
            </a:r>
            <a:r>
              <a:rPr lang="ja-JP" altLang="en-US" sz="1600" kern="0" dirty="0">
                <a:solidFill>
                  <a:schemeClr val="tx1">
                    <a:lumMod val="65000"/>
                    <a:lumOff val="35000"/>
                  </a:schemeClr>
                </a:solidFill>
                <a:latin typeface="Meiryo"/>
                <a:ea typeface="Meiryo"/>
                <a:cs typeface="Calibri"/>
              </a:rPr>
              <a:t>確認させていただき、</a:t>
            </a:r>
            <a:r>
              <a:rPr lang="ja-JP" altLang="en-US" sz="1600" b="1" kern="0" dirty="0">
                <a:solidFill>
                  <a:schemeClr val="tx1">
                    <a:lumMod val="65000"/>
                    <a:lumOff val="35000"/>
                  </a:schemeClr>
                </a:solidFill>
                <a:latin typeface="Meiryo"/>
                <a:ea typeface="Meiryo"/>
                <a:cs typeface="Calibri"/>
              </a:rPr>
              <a:t>場合によっては</a:t>
            </a:r>
            <a:r>
              <a:rPr lang="ja-JP" altLang="en-US" sz="1600" b="1" dirty="0">
                <a:solidFill>
                  <a:schemeClr val="tx1">
                    <a:lumMod val="65000"/>
                    <a:lumOff val="35000"/>
                  </a:schemeClr>
                </a:solidFill>
                <a:latin typeface="Meiryo"/>
                <a:ea typeface="Meiryo"/>
                <a:cs typeface="Calibri"/>
              </a:rPr>
              <a:t>掲載をお断りさせていただくことがございます。</a:t>
            </a:r>
            <a:endParaRPr lang="en-US" altLang="ja-JP" sz="1600" b="1" dirty="0">
              <a:solidFill>
                <a:schemeClr val="tx1">
                  <a:lumMod val="65000"/>
                  <a:lumOff val="35000"/>
                </a:schemeClr>
              </a:solidFill>
              <a:latin typeface="Meiryo"/>
              <a:ea typeface="Meiryo"/>
              <a:cs typeface="Calibri"/>
            </a:endParaRPr>
          </a:p>
          <a:p>
            <a:pPr>
              <a:lnSpc>
                <a:spcPct val="130000"/>
              </a:lnSpc>
            </a:pPr>
            <a:endParaRPr lang="en-US" altLang="ja-JP" sz="1600" b="1" dirty="0">
              <a:solidFill>
                <a:schemeClr val="tx1">
                  <a:lumMod val="65000"/>
                  <a:lumOff val="35000"/>
                </a:schemeClr>
              </a:solidFill>
              <a:latin typeface="Meiryo"/>
              <a:ea typeface="Meiryo"/>
              <a:cs typeface="Calibri"/>
            </a:endParaRPr>
          </a:p>
          <a:p>
            <a:pPr>
              <a:lnSpc>
                <a:spcPct val="130000"/>
              </a:lnSpc>
            </a:pPr>
            <a:r>
              <a:rPr lang="ja-JP" altLang="en-US" sz="1600" dirty="0">
                <a:solidFill>
                  <a:schemeClr val="tx1">
                    <a:lumMod val="65000"/>
                    <a:lumOff val="35000"/>
                  </a:schemeClr>
                </a:solidFill>
                <a:latin typeface="Meiryo"/>
                <a:ea typeface="Meiryo"/>
                <a:cs typeface="Calibri"/>
              </a:rPr>
              <a:t>また、制作スケジュールが確保できない場合も掲載をお断りさせていただくことがございます。</a:t>
            </a:r>
            <a:endParaRPr lang="en-US" altLang="ja-JP" sz="1600" dirty="0">
              <a:solidFill>
                <a:schemeClr val="tx1">
                  <a:lumMod val="65000"/>
                  <a:lumOff val="35000"/>
                </a:schemeClr>
              </a:solidFill>
              <a:latin typeface="Meiryo"/>
              <a:ea typeface="Meiryo"/>
              <a:cs typeface="Calibri"/>
            </a:endParaRPr>
          </a:p>
        </p:txBody>
      </p:sp>
      <p:sp>
        <p:nvSpPr>
          <p:cNvPr id="6" name="片側の 2 つの角を丸めた四角形 17">
            <a:extLst>
              <a:ext uri="{FF2B5EF4-FFF2-40B4-BE49-F238E27FC236}">
                <a16:creationId xmlns:a16="http://schemas.microsoft.com/office/drawing/2014/main" id="{85EFF67D-65A8-D2B2-974E-89475B63DD5A}"/>
              </a:ext>
            </a:extLst>
          </p:cNvPr>
          <p:cNvSpPr/>
          <p:nvPr/>
        </p:nvSpPr>
        <p:spPr>
          <a:xfrm>
            <a:off x="406005" y="3379503"/>
            <a:ext cx="5472113" cy="3002734"/>
          </a:xfrm>
          <a:prstGeom prst="round2SameRect">
            <a:avLst>
              <a:gd name="adj1" fmla="val 4527"/>
              <a:gd name="adj2" fmla="val 0"/>
            </a:avLst>
          </a:prstGeom>
          <a:solidFill>
            <a:srgbClr val="F5F5F5"/>
          </a:solidFill>
          <a:ln w="25400" cap="flat" cmpd="sng" algn="ctr">
            <a:noFill/>
            <a:prstDash val="solid"/>
          </a:ln>
          <a:effectLst>
            <a:outerShdw blurRad="38100" dist="25400" dir="2700000" algn="tl" rotWithShape="0">
              <a:prstClr val="black">
                <a:alpha val="40000"/>
              </a:prstClr>
            </a:outerShdw>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b="1" i="0" u="none" strike="noStrike" kern="0" cap="none" spc="0" normalizeH="0" baseline="0" noProof="0">
              <a:ln>
                <a:noFill/>
              </a:ln>
              <a:solidFill>
                <a:srgbClr val="FFFFFF"/>
              </a:solidFill>
              <a:effectLst/>
              <a:uLnTx/>
              <a:uFillTx/>
              <a:latin typeface="メイリオ"/>
            </a:endParaRPr>
          </a:p>
        </p:txBody>
      </p:sp>
      <p:sp>
        <p:nvSpPr>
          <p:cNvPr id="7" name="片側の 2 つの角を丸めた四角形 19">
            <a:extLst>
              <a:ext uri="{FF2B5EF4-FFF2-40B4-BE49-F238E27FC236}">
                <a16:creationId xmlns:a16="http://schemas.microsoft.com/office/drawing/2014/main" id="{3E60077E-2B53-942C-6893-6587AE288AEB}"/>
              </a:ext>
            </a:extLst>
          </p:cNvPr>
          <p:cNvSpPr/>
          <p:nvPr/>
        </p:nvSpPr>
        <p:spPr>
          <a:xfrm>
            <a:off x="406005" y="3379502"/>
            <a:ext cx="5472113" cy="504000"/>
          </a:xfrm>
          <a:prstGeom prst="round2SameRect">
            <a:avLst>
              <a:gd name="adj1" fmla="val 20214"/>
              <a:gd name="adj2" fmla="val 0"/>
            </a:avLst>
          </a:prstGeom>
          <a:solidFill>
            <a:srgbClr val="999999"/>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レギュラー商品</a:t>
            </a:r>
            <a:endParaRPr kumimoji="0" lang="en-US" altLang="ja-JP"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7B7555AB-154D-479B-405A-FA30A210D493}"/>
              </a:ext>
            </a:extLst>
          </p:cNvPr>
          <p:cNvSpPr/>
          <p:nvPr/>
        </p:nvSpPr>
        <p:spPr>
          <a:xfrm>
            <a:off x="1305494" y="4290805"/>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通常商品</a:t>
            </a:r>
          </a:p>
        </p:txBody>
      </p:sp>
      <p:sp>
        <p:nvSpPr>
          <p:cNvPr id="9" name="正方形/長方形 8">
            <a:extLst>
              <a:ext uri="{FF2B5EF4-FFF2-40B4-BE49-F238E27FC236}">
                <a16:creationId xmlns:a16="http://schemas.microsoft.com/office/drawing/2014/main" id="{664131D6-DE97-EAC3-9398-962CD32C9357}"/>
              </a:ext>
            </a:extLst>
          </p:cNvPr>
          <p:cNvSpPr/>
          <p:nvPr/>
        </p:nvSpPr>
        <p:spPr>
          <a:xfrm>
            <a:off x="1305494" y="5589777"/>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7F7F7F"/>
                </a:solidFill>
                <a:effectLst/>
                <a:uLnTx/>
                <a:uFillTx/>
                <a:latin typeface="Meiryo" panose="020B0604030504040204" pitchFamily="34" charset="-128"/>
                <a:ea typeface="Meiryo" panose="020B0604030504040204" pitchFamily="34" charset="-128"/>
              </a:rPr>
              <a:t>事前提案可否判断必須商品</a:t>
            </a:r>
          </a:p>
        </p:txBody>
      </p:sp>
      <p:sp>
        <p:nvSpPr>
          <p:cNvPr id="11" name="片側の 2 つの角を丸めた四角形 22">
            <a:extLst>
              <a:ext uri="{FF2B5EF4-FFF2-40B4-BE49-F238E27FC236}">
                <a16:creationId xmlns:a16="http://schemas.microsoft.com/office/drawing/2014/main" id="{F4021A5C-0CB7-CC82-98C0-C4ABE2530BA0}"/>
              </a:ext>
            </a:extLst>
          </p:cNvPr>
          <p:cNvSpPr/>
          <p:nvPr/>
        </p:nvSpPr>
        <p:spPr>
          <a:xfrm>
            <a:off x="6167044" y="3379503"/>
            <a:ext cx="5472112" cy="3002734"/>
          </a:xfrm>
          <a:prstGeom prst="round2SameRect">
            <a:avLst>
              <a:gd name="adj1" fmla="val 4115"/>
              <a:gd name="adj2" fmla="val 0"/>
            </a:avLst>
          </a:prstGeom>
          <a:solidFill>
            <a:srgbClr val="FCEDED"/>
          </a:solidFill>
          <a:ln w="25400" cap="flat" cmpd="sng" algn="ctr">
            <a:noFill/>
            <a:prstDash val="solid"/>
          </a:ln>
          <a:effectLst>
            <a:outerShdw blurRad="25400" dist="25400" dir="2700000" algn="tl" rotWithShape="0">
              <a:srgbClr val="C00000">
                <a:alpha val="40000"/>
              </a:srgbClr>
            </a:outerShdw>
          </a:effectLst>
        </p:spPr>
        <p:txBody>
          <a:bodyPr bIns="0" rtlCol="0" anchor="ctr"/>
          <a:lstStyle/>
          <a:p>
            <a:pPr algn="ctr">
              <a:defRPr/>
            </a:pPr>
            <a:endParaRPr kumimoji="0" lang="en-US" altLang="ja-JP" sz="2000" b="1" kern="0">
              <a:solidFill>
                <a:srgbClr val="FFFFFF"/>
              </a:solidFill>
              <a:latin typeface="メイリオ"/>
            </a:endParaRPr>
          </a:p>
        </p:txBody>
      </p:sp>
      <p:sp>
        <p:nvSpPr>
          <p:cNvPr id="12" name="片側の 2 つの角を丸めた四角形 23">
            <a:extLst>
              <a:ext uri="{FF2B5EF4-FFF2-40B4-BE49-F238E27FC236}">
                <a16:creationId xmlns:a16="http://schemas.microsoft.com/office/drawing/2014/main" id="{179F6F41-7FC4-B6A6-D1EF-F6905F356800}"/>
              </a:ext>
            </a:extLst>
          </p:cNvPr>
          <p:cNvSpPr/>
          <p:nvPr/>
        </p:nvSpPr>
        <p:spPr>
          <a:xfrm>
            <a:off x="6167044" y="3379502"/>
            <a:ext cx="5472112" cy="504000"/>
          </a:xfrm>
          <a:prstGeom prst="round2SameRect">
            <a:avLst>
              <a:gd name="adj1" fmla="val 20214"/>
              <a:gd name="adj2" fmla="val 0"/>
            </a:avLst>
          </a:prstGeom>
          <a:solidFill>
            <a:srgbClr val="C9002C"/>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スペシャル商品</a:t>
            </a:r>
          </a:p>
        </p:txBody>
      </p:sp>
      <p:sp>
        <p:nvSpPr>
          <p:cNvPr id="13" name="正方形/長方形 12">
            <a:extLst>
              <a:ext uri="{FF2B5EF4-FFF2-40B4-BE49-F238E27FC236}">
                <a16:creationId xmlns:a16="http://schemas.microsoft.com/office/drawing/2014/main" id="{A1DA6854-CC21-3C60-BDE1-B7D89D13C82C}"/>
              </a:ext>
            </a:extLst>
          </p:cNvPr>
          <p:cNvSpPr/>
          <p:nvPr/>
        </p:nvSpPr>
        <p:spPr>
          <a:xfrm>
            <a:off x="7103044" y="4005972"/>
            <a:ext cx="3600000" cy="504000"/>
          </a:xfrm>
          <a:prstGeom prst="rect">
            <a:avLst/>
          </a:prstGeom>
          <a:solidFill>
            <a:srgbClr val="FFFFFF"/>
          </a:solidFill>
          <a:ln w="31750" cap="rnd" cmpd="sng" algn="ctr">
            <a:solidFill>
              <a:srgbClr val="C9002C"/>
            </a:solidFill>
            <a:prstDash val="sysDot"/>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C9002C"/>
                </a:solidFill>
                <a:effectLst/>
                <a:uLnTx/>
                <a:uFillTx/>
                <a:latin typeface="Meiryo" panose="020B0604030504040204" pitchFamily="34" charset="-128"/>
                <a:ea typeface="Meiryo" panose="020B0604030504040204" pitchFamily="34" charset="-128"/>
              </a:rPr>
              <a:t>事前提案可否判断必須商品</a:t>
            </a:r>
          </a:p>
        </p:txBody>
      </p:sp>
      <p:sp>
        <p:nvSpPr>
          <p:cNvPr id="14" name="正方形/長方形 13">
            <a:extLst>
              <a:ext uri="{FF2B5EF4-FFF2-40B4-BE49-F238E27FC236}">
                <a16:creationId xmlns:a16="http://schemas.microsoft.com/office/drawing/2014/main" id="{88B9294F-D5C3-5EB0-1D71-93A151E52C54}"/>
              </a:ext>
            </a:extLst>
          </p:cNvPr>
          <p:cNvSpPr/>
          <p:nvPr/>
        </p:nvSpPr>
        <p:spPr>
          <a:xfrm>
            <a:off x="7103044" y="4582055"/>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期間限定特別商品</a:t>
            </a:r>
          </a:p>
        </p:txBody>
      </p:sp>
      <p:sp>
        <p:nvSpPr>
          <p:cNvPr id="15" name="正方形/長方形 14">
            <a:extLst>
              <a:ext uri="{FF2B5EF4-FFF2-40B4-BE49-F238E27FC236}">
                <a16:creationId xmlns:a16="http://schemas.microsoft.com/office/drawing/2014/main" id="{3EB07EDB-5D5A-B048-8854-E07671996D13}"/>
              </a:ext>
            </a:extLst>
          </p:cNvPr>
          <p:cNvSpPr/>
          <p:nvPr/>
        </p:nvSpPr>
        <p:spPr>
          <a:xfrm>
            <a:off x="7103044" y="515813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広告主様限定商品</a:t>
            </a:r>
          </a:p>
        </p:txBody>
      </p:sp>
      <p:sp>
        <p:nvSpPr>
          <p:cNvPr id="16" name="正方形/長方形 15">
            <a:extLst>
              <a:ext uri="{FF2B5EF4-FFF2-40B4-BE49-F238E27FC236}">
                <a16:creationId xmlns:a16="http://schemas.microsoft.com/office/drawing/2014/main" id="{A5404C86-6186-BA83-93EC-A8ACEC1499E5}"/>
              </a:ext>
            </a:extLst>
          </p:cNvPr>
          <p:cNvSpPr/>
          <p:nvPr/>
        </p:nvSpPr>
        <p:spPr>
          <a:xfrm>
            <a:off x="7103044" y="5734220"/>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その他特別対応商品</a:t>
            </a:r>
          </a:p>
        </p:txBody>
      </p:sp>
      <p:sp>
        <p:nvSpPr>
          <p:cNvPr id="17" name="正方形/長方形 16">
            <a:extLst>
              <a:ext uri="{FF2B5EF4-FFF2-40B4-BE49-F238E27FC236}">
                <a16:creationId xmlns:a16="http://schemas.microsoft.com/office/drawing/2014/main" id="{F5B3F935-C200-8955-0BE2-0ED065969BE1}"/>
              </a:ext>
            </a:extLst>
          </p:cNvPr>
          <p:cNvSpPr/>
          <p:nvPr/>
        </p:nvSpPr>
        <p:spPr>
          <a:xfrm>
            <a:off x="1305494" y="4940291"/>
            <a:ext cx="3600000" cy="504000"/>
          </a:xfrm>
          <a:prstGeom prst="rect">
            <a:avLst/>
          </a:prstGeom>
          <a:solidFill>
            <a:srgbClr val="FFFFFF"/>
          </a:solidFill>
          <a:ln w="31750" cap="rnd" cmpd="sng" algn="ctr">
            <a:solidFill>
              <a:srgbClr val="C9002C"/>
            </a:solidFill>
            <a:prstDash val="sysDot"/>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特集・企画</a:t>
            </a:r>
          </a:p>
        </p:txBody>
      </p:sp>
      <p:sp>
        <p:nvSpPr>
          <p:cNvPr id="19" name="正方形/長方形 18">
            <a:extLst>
              <a:ext uri="{FF2B5EF4-FFF2-40B4-BE49-F238E27FC236}">
                <a16:creationId xmlns:a16="http://schemas.microsoft.com/office/drawing/2014/main" id="{30A2195F-E2D7-13C6-88E9-AC090274E196}"/>
              </a:ext>
            </a:extLst>
          </p:cNvPr>
          <p:cNvSpPr/>
          <p:nvPr/>
        </p:nvSpPr>
        <p:spPr>
          <a:xfrm>
            <a:off x="7075995" y="3991665"/>
            <a:ext cx="3663673" cy="540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kern="0" dirty="0">
                <a:solidFill>
                  <a:srgbClr val="000000">
                    <a:lumMod val="50000"/>
                    <a:lumOff val="50000"/>
                  </a:srgbClr>
                </a:solidFill>
                <a:latin typeface="Meiryo" panose="020B0604030504040204" pitchFamily="34" charset="-128"/>
                <a:ea typeface="Meiryo" panose="020B0604030504040204" pitchFamily="34" charset="-128"/>
              </a:rPr>
              <a:t>事前提案可否判断必須商品</a:t>
            </a:r>
            <a:endParaRPr kumimoji="0" lang="ja-JP" altLang="en-US" sz="1400" b="1" i="0" u="none" strike="noStrike" kern="0" cap="none" spc="0" normalizeH="0" baseline="0" noProof="0" dirty="0">
              <a:ln>
                <a:noFill/>
              </a:ln>
              <a:solidFill>
                <a:srgbClr val="000000">
                  <a:lumMod val="50000"/>
                  <a:lumOff val="50000"/>
                </a:srgbClr>
              </a:solidFill>
              <a:effectLst/>
              <a:uLnTx/>
              <a:uFillTx/>
              <a:latin typeface="Meiryo" panose="020B0604030504040204" pitchFamily="34" charset="-128"/>
              <a:ea typeface="Meiryo" panose="020B0604030504040204" pitchFamily="34" charset="-128"/>
            </a:endParaRPr>
          </a:p>
        </p:txBody>
      </p:sp>
      <p:sp>
        <p:nvSpPr>
          <p:cNvPr id="25" name="テキスト プレースホルダー 1">
            <a:extLst>
              <a:ext uri="{FF2B5EF4-FFF2-40B4-BE49-F238E27FC236}">
                <a16:creationId xmlns:a16="http://schemas.microsoft.com/office/drawing/2014/main" id="{EEBCFF60-156C-4A7F-1DF8-480164506501}"/>
              </a:ext>
            </a:extLst>
          </p:cNvPr>
          <p:cNvSpPr>
            <a:spLocks noGrp="1"/>
          </p:cNvSpPr>
          <p:nvPr>
            <p:ph type="body" sz="quarter" idx="12"/>
          </p:nvPr>
        </p:nvSpPr>
        <p:spPr>
          <a:xfrm>
            <a:off x="595671" y="81412"/>
            <a:ext cx="866756" cy="410840"/>
          </a:xfrm>
        </p:spPr>
        <p:txBody>
          <a:bodyPr/>
          <a:lstStyle/>
          <a:p>
            <a:r>
              <a:rPr kumimoji="1" lang="ja-JP" altLang="en-US" dirty="0"/>
              <a:t>その他・注意事項</a:t>
            </a:r>
          </a:p>
        </p:txBody>
      </p:sp>
      <p:pic>
        <p:nvPicPr>
          <p:cNvPr id="26" name="図プレースホルダー 8" descr="アイコン&#10;&#10;自動的に生成された説明">
            <a:extLst>
              <a:ext uri="{FF2B5EF4-FFF2-40B4-BE49-F238E27FC236}">
                <a16:creationId xmlns:a16="http://schemas.microsoft.com/office/drawing/2014/main" id="{E6C2FC2F-A7DE-8B9D-3E80-83A07ECFD9A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102714" y="77808"/>
            <a:ext cx="406572" cy="405674"/>
          </a:xfrm>
        </p:spPr>
      </p:pic>
    </p:spTree>
    <p:extLst>
      <p:ext uri="{BB962C8B-B14F-4D97-AF65-F5344CB8AC3E}">
        <p14:creationId xmlns:p14="http://schemas.microsoft.com/office/powerpoint/2010/main" val="2063888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事前提案可否申請について</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graphicFrame>
        <p:nvGraphicFramePr>
          <p:cNvPr id="6" name="表 5">
            <a:extLst>
              <a:ext uri="{FF2B5EF4-FFF2-40B4-BE49-F238E27FC236}">
                <a16:creationId xmlns:a16="http://schemas.microsoft.com/office/drawing/2014/main" id="{A4BC4EB1-A1D0-AACF-0E40-57E7A6A49302}"/>
              </a:ext>
            </a:extLst>
          </p:cNvPr>
          <p:cNvGraphicFramePr>
            <a:graphicFrameLocks noGrp="1"/>
          </p:cNvGraphicFramePr>
          <p:nvPr>
            <p:extLst>
              <p:ext uri="{D42A27DB-BD31-4B8C-83A1-F6EECF244321}">
                <p14:modId xmlns:p14="http://schemas.microsoft.com/office/powerpoint/2010/main" val="4094201949"/>
              </p:ext>
            </p:extLst>
          </p:nvPr>
        </p:nvGraphicFramePr>
        <p:xfrm>
          <a:off x="479425" y="2784042"/>
          <a:ext cx="11233150" cy="3597712"/>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ja-JP" altLang="en-US" sz="1400" b="0" i="0" dirty="0">
                          <a:solidFill>
                            <a:schemeClr val="accent3"/>
                          </a:solidFill>
                          <a:latin typeface="Meiryo" panose="020B0604030504040204" pitchFamily="34" charset="-128"/>
                          <a:ea typeface="Meiryo" panose="020B0604030504040204" pitchFamily="34" charset="-128"/>
                        </a:rPr>
                        <a:t>スポーツナビ</a:t>
                      </a:r>
                      <a:r>
                        <a:rPr kumimoji="1" lang="en-US" altLang="ja-JP" sz="1400" b="0" i="0" dirty="0">
                          <a:solidFill>
                            <a:schemeClr val="accent3"/>
                          </a:solidFill>
                          <a:latin typeface="Meiryo" panose="020B0604030504040204" pitchFamily="34" charset="-128"/>
                          <a:ea typeface="Meiryo" panose="020B0604030504040204" pitchFamily="34" charset="-128"/>
                        </a:rPr>
                        <a:t>  </a:t>
                      </a:r>
                      <a:r>
                        <a:rPr kumimoji="1" lang="ja-JP" altLang="en-US" sz="1400" b="0" i="0" dirty="0">
                          <a:solidFill>
                            <a:schemeClr val="accent3"/>
                          </a:solidFill>
                          <a:latin typeface="Meiryo" panose="020B0604030504040204" pitchFamily="34" charset="-128"/>
                          <a:ea typeface="Meiryo" panose="020B0604030504040204" pitchFamily="34" charset="-128"/>
                        </a:rPr>
                        <a:t>タイアップ</a:t>
                      </a: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127601938"/>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対象デバイス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097935829"/>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129829377"/>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対象商材</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05213913"/>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参考</a:t>
                      </a:r>
                      <a:r>
                        <a:rPr kumimoji="1" lang="en" altLang="ja-JP" sz="1200" b="0" i="0" dirty="0">
                          <a:solidFill>
                            <a:schemeClr val="bg1"/>
                          </a:solidFill>
                          <a:latin typeface="Meiryo" panose="020B0604030504040204" pitchFamily="34" charset="-128"/>
                          <a:ea typeface="Meiryo" panose="020B0604030504040204" pitchFamily="34" charset="-128"/>
                        </a:rPr>
                        <a:t>URL</a:t>
                      </a:r>
                      <a:r>
                        <a:rPr kumimoji="1" lang="ja-JP" altLang="en" sz="1200" b="0" i="0">
                          <a:solidFill>
                            <a:schemeClr val="bg1"/>
                          </a:solidFill>
                          <a:latin typeface="Meiryo" panose="020B0604030504040204" pitchFamily="34" charset="-128"/>
                          <a:ea typeface="Meiryo" panose="020B0604030504040204" pitchFamily="34" charset="-128"/>
                        </a:rPr>
                        <a:t>（</a:t>
                      </a:r>
                      <a:r>
                        <a:rPr kumimoji="1" lang="ja-JP" altLang="en-US" sz="1200" b="0" i="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50269470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タイアップ実施の目的・</a:t>
                      </a:r>
                      <a:r>
                        <a:rPr kumimoji="1" lang="en" altLang="ja-JP" sz="1200" b="0" i="0" dirty="0">
                          <a:solidFill>
                            <a:schemeClr val="bg1"/>
                          </a:solidFill>
                          <a:latin typeface="Meiryo" panose="020B0604030504040204" pitchFamily="34" charset="-128"/>
                          <a:ea typeface="Meiryo" panose="020B0604030504040204" pitchFamily="34" charset="-128"/>
                        </a:rPr>
                        <a:t>KPI</a:t>
                      </a:r>
                      <a:endParaRPr kumimoji="1" lang="ja-JP" altLang="en-US" sz="10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676607046"/>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78702054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441025398"/>
                  </a:ext>
                </a:extLst>
              </a:tr>
            </a:tbl>
          </a:graphicData>
        </a:graphic>
      </p:graphicFrame>
      <p:sp>
        <p:nvSpPr>
          <p:cNvPr id="7" name="角丸四角形 10">
            <a:extLst>
              <a:ext uri="{FF2B5EF4-FFF2-40B4-BE49-F238E27FC236}">
                <a16:creationId xmlns:a16="http://schemas.microsoft.com/office/drawing/2014/main" id="{CBB4473C-261D-F344-6F28-F3052DF5A2E2}"/>
              </a:ext>
            </a:extLst>
          </p:cNvPr>
          <p:cNvSpPr/>
          <p:nvPr/>
        </p:nvSpPr>
        <p:spPr>
          <a:xfrm>
            <a:off x="479425" y="2243806"/>
            <a:ext cx="11233150" cy="432000"/>
          </a:xfrm>
          <a:prstGeom prst="roundRect">
            <a:avLst>
              <a:gd name="adj" fmla="val 50000"/>
            </a:avLst>
          </a:prstGeom>
          <a:solidFill>
            <a:srgbClr val="F5F5F5"/>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Meiryo" panose="020B0604030504040204" pitchFamily="34" charset="-128"/>
              </a:rPr>
              <a:t>ご連絡いただきたい項目</a:t>
            </a:r>
            <a:endParaRPr kumimoji="0" lang="ja-JP" altLang="en-US" sz="1600" b="1" i="0" u="none" strike="noStrike" kern="0" cap="none" spc="0" normalizeH="0" baseline="0" noProof="0" dirty="0">
              <a:ln>
                <a:noFill/>
              </a:ln>
              <a:solidFill>
                <a:srgbClr val="545454"/>
              </a:solidFill>
              <a:effectLst/>
              <a:uLnTx/>
              <a:uFillTx/>
              <a:latin typeface="Meiryo" panose="020B0604030504040204" pitchFamily="34" charset="-128"/>
            </a:endParaRPr>
          </a:p>
        </p:txBody>
      </p:sp>
      <p:sp>
        <p:nvSpPr>
          <p:cNvPr id="5" name="正方形/長方形 4">
            <a:extLst>
              <a:ext uri="{FF2B5EF4-FFF2-40B4-BE49-F238E27FC236}">
                <a16:creationId xmlns:a16="http://schemas.microsoft.com/office/drawing/2014/main" id="{2BBD95AF-EEDE-5C69-5380-A5714E7D49BF}"/>
              </a:ext>
            </a:extLst>
          </p:cNvPr>
          <p:cNvSpPr/>
          <p:nvPr/>
        </p:nvSpPr>
        <p:spPr>
          <a:xfrm>
            <a:off x="479425" y="1280445"/>
            <a:ext cx="11269662" cy="621709"/>
          </a:xfrm>
          <a:prstGeom prst="rect">
            <a:avLst/>
          </a:prstGeom>
        </p:spPr>
        <p:txBody>
          <a:bodyPr wrap="square" lIns="0" tIns="0" rIns="0" bIns="0">
            <a:spAutoFit/>
          </a:bodyPr>
          <a:lstStyle/>
          <a:p>
            <a:pPr>
              <a:lnSpc>
                <a:spcPct val="130000"/>
              </a:lnSpc>
            </a:pPr>
            <a:r>
              <a:rPr lang="ja-JP" altLang="en-US" sz="1600" b="1" u="sng" dirty="0">
                <a:solidFill>
                  <a:srgbClr val="C9002C"/>
                </a:solidFill>
                <a:latin typeface="Meiryo" panose="020B0604030504040204" pitchFamily="34" charset="-128"/>
                <a:ea typeface="Meiryo" panose="020B0604030504040204" pitchFamily="34" charset="-128"/>
              </a:rPr>
              <a:t>本商品（事前提案可否必須商品</a:t>
            </a:r>
            <a:r>
              <a:rPr lang="en-US" altLang="ja-JP" sz="1600" b="1" u="sng" dirty="0">
                <a:solidFill>
                  <a:srgbClr val="C9002C"/>
                </a:solidFill>
                <a:latin typeface="Meiryo" panose="020B0604030504040204" pitchFamily="34" charset="-128"/>
                <a:ea typeface="Meiryo" panose="020B0604030504040204" pitchFamily="34" charset="-128"/>
              </a:rPr>
              <a:t>※</a:t>
            </a:r>
            <a:r>
              <a:rPr lang="ja-JP" altLang="en-US" sz="1600" b="1" u="sng" dirty="0">
                <a:solidFill>
                  <a:srgbClr val="C9002C"/>
                </a:solidFill>
                <a:latin typeface="Meiryo" panose="020B0604030504040204" pitchFamily="34" charset="-128"/>
                <a:ea typeface="Meiryo" panose="020B0604030504040204" pitchFamily="34" charset="-128"/>
              </a:rPr>
              <a:t>）</a:t>
            </a:r>
            <a:r>
              <a:rPr lang="ja-JP" altLang="en-US" sz="1600" dirty="0">
                <a:solidFill>
                  <a:srgbClr val="545454"/>
                </a:solidFill>
                <a:latin typeface="Meiryo" panose="020B0604030504040204" pitchFamily="34" charset="-128"/>
                <a:ea typeface="Meiryo" panose="020B0604030504040204" pitchFamily="34" charset="-128"/>
              </a:rPr>
              <a:t>への掲載をご希望の場合は、弊社担当営業または</a:t>
            </a:r>
            <a:endParaRPr lang="en-US" altLang="ja-JP" sz="1600" dirty="0">
              <a:solidFill>
                <a:srgbClr val="545454"/>
              </a:solidFill>
              <a:latin typeface="Meiryo" panose="020B0604030504040204" pitchFamily="34" charset="-128"/>
              <a:ea typeface="Meiryo" panose="020B0604030504040204" pitchFamily="34" charset="-128"/>
            </a:endParaRPr>
          </a:p>
          <a:p>
            <a:pPr>
              <a:lnSpc>
                <a:spcPct val="130000"/>
              </a:lnSpc>
            </a:pPr>
            <a:r>
              <a:rPr lang="en-US" altLang="ja-JP" sz="1600" dirty="0">
                <a:solidFill>
                  <a:srgbClr val="545454"/>
                </a:solidFill>
                <a:latin typeface="Meiryo" panose="020B0604030504040204" pitchFamily="34" charset="-128"/>
                <a:ea typeface="Meiryo" panose="020B0604030504040204" pitchFamily="34" charset="-128"/>
              </a:rPr>
              <a:t>Yahoo!</a:t>
            </a:r>
            <a:r>
              <a:rPr lang="ja-JP" altLang="en-US" sz="1600" dirty="0">
                <a:solidFill>
                  <a:srgbClr val="545454"/>
                </a:solidFill>
                <a:latin typeface="Meiryo" panose="020B0604030504040204" pitchFamily="34" charset="-128"/>
                <a:ea typeface="Meiryo" panose="020B0604030504040204" pitchFamily="34" charset="-128"/>
              </a:rPr>
              <a:t>広告パートナーサポート宛に以下の項目をご連絡ください。回答まで最大5営業日いただきます。</a:t>
            </a:r>
            <a:endParaRPr lang="en-US" altLang="ja-JP" sz="1600" dirty="0">
              <a:solidFill>
                <a:srgbClr val="545454"/>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7886724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プレースホルダー 13">
            <a:extLst>
              <a:ext uri="{FF2B5EF4-FFF2-40B4-BE49-F238E27FC236}">
                <a16:creationId xmlns:a16="http://schemas.microsoft.com/office/drawing/2014/main" id="{F0154559-7ADB-5EA6-B941-3B5706D67B57}"/>
              </a:ext>
            </a:extLst>
          </p:cNvPr>
          <p:cNvSpPr>
            <a:spLocks noGrp="1"/>
          </p:cNvSpPr>
          <p:nvPr>
            <p:ph type="body" sz="quarter" idx="14"/>
          </p:nvPr>
        </p:nvSpPr>
        <p:spPr/>
        <p:txBody>
          <a:bodyPr>
            <a:normAutofit lnSpcReduction="10000"/>
          </a:bodyPr>
          <a:lstStyle/>
          <a:p>
            <a:r>
              <a:rPr lang="ja-JP" altLang="en-US" dirty="0"/>
              <a:t>概要</a:t>
            </a:r>
          </a:p>
        </p:txBody>
      </p:sp>
      <p:sp>
        <p:nvSpPr>
          <p:cNvPr id="15" name="テキスト プレースホルダー 14">
            <a:extLst>
              <a:ext uri="{FF2B5EF4-FFF2-40B4-BE49-F238E27FC236}">
                <a16:creationId xmlns:a16="http://schemas.microsoft.com/office/drawing/2014/main" id="{00453E17-0900-94F3-72F6-AFA4E1A9E876}"/>
              </a:ext>
            </a:extLst>
          </p:cNvPr>
          <p:cNvSpPr>
            <a:spLocks noGrp="1"/>
          </p:cNvSpPr>
          <p:nvPr>
            <p:ph type="body" sz="quarter" idx="15"/>
          </p:nvPr>
        </p:nvSpPr>
        <p:spPr/>
        <p:txBody>
          <a:bodyPr>
            <a:normAutofit lnSpcReduction="10000"/>
          </a:bodyPr>
          <a:lstStyle/>
          <a:p>
            <a:r>
              <a:rPr lang="ja-JP" altLang="en-US" dirty="0"/>
              <a:t>商品スペック</a:t>
            </a:r>
          </a:p>
        </p:txBody>
      </p:sp>
      <p:sp>
        <p:nvSpPr>
          <p:cNvPr id="16" name="テキスト プレースホルダー 15">
            <a:extLst>
              <a:ext uri="{FF2B5EF4-FFF2-40B4-BE49-F238E27FC236}">
                <a16:creationId xmlns:a16="http://schemas.microsoft.com/office/drawing/2014/main" id="{548C3D4C-B819-B759-E4E0-D57955D231D6}"/>
              </a:ext>
            </a:extLst>
          </p:cNvPr>
          <p:cNvSpPr>
            <a:spLocks noGrp="1"/>
          </p:cNvSpPr>
          <p:nvPr>
            <p:ph type="body" sz="quarter" idx="16"/>
          </p:nvPr>
        </p:nvSpPr>
        <p:spPr/>
        <p:txBody>
          <a:bodyPr>
            <a:normAutofit lnSpcReduction="10000"/>
          </a:bodyPr>
          <a:lstStyle/>
          <a:p>
            <a:r>
              <a:rPr lang="ja-JP" altLang="en-US" dirty="0"/>
              <a:t>その他・注意事項</a:t>
            </a:r>
          </a:p>
        </p:txBody>
      </p:sp>
    </p:spTree>
    <p:extLst>
      <p:ext uri="{BB962C8B-B14F-4D97-AF65-F5344CB8AC3E}">
        <p14:creationId xmlns:p14="http://schemas.microsoft.com/office/powerpoint/2010/main" val="19399697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sz="2000" dirty="0"/>
              <a:t>タイアップへの誘導広告　制作ガイドライン一部抜粋</a:t>
            </a:r>
          </a:p>
          <a:p>
            <a:r>
              <a:rPr lang="en" altLang="ja-JP" dirty="0"/>
              <a:t>Yahoo!</a:t>
            </a:r>
            <a:r>
              <a:rPr lang="ja-JP" altLang="en-US" dirty="0"/>
              <a:t>サービスにおけるタイアップ・スポンサードコンテンツ</a:t>
            </a:r>
            <a:endParaRPr lang="en-US" altLang="ja-JP"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5" name="Rectangle 46">
            <a:extLst>
              <a:ext uri="{FF2B5EF4-FFF2-40B4-BE49-F238E27FC236}">
                <a16:creationId xmlns:a16="http://schemas.microsoft.com/office/drawing/2014/main" id="{89E73D89-1E79-29E3-5CD9-B94468273385}"/>
              </a:ext>
            </a:extLst>
          </p:cNvPr>
          <p:cNvSpPr>
            <a:spLocks noChangeArrowheads="1"/>
          </p:cNvSpPr>
          <p:nvPr/>
        </p:nvSpPr>
        <p:spPr bwMode="auto">
          <a:xfrm>
            <a:off x="479426" y="1274209"/>
            <a:ext cx="8407400" cy="4402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a:t>
            </a:r>
            <a:r>
              <a:rPr lang="ja-JP" altLang="en-US" sz="1600" kern="0" dirty="0">
                <a:solidFill>
                  <a:schemeClr val="accent3"/>
                </a:solidFill>
                <a:latin typeface="メイリオ"/>
                <a:ea typeface="メイリオ"/>
              </a:rPr>
              <a:t>画像タイプ</a:t>
            </a:r>
            <a:endParaRPr lang="en-US" altLang="ja-JP" sz="1600" kern="0" dirty="0">
              <a:solidFill>
                <a:schemeClr val="accent3"/>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 sz="1200" kern="0" dirty="0">
                <a:solidFill>
                  <a:schemeClr val="accent3"/>
                </a:solidFill>
                <a:latin typeface="メイリオ"/>
                <a:ea typeface="メイリオ"/>
              </a:rPr>
              <a:t>「</a:t>
            </a:r>
            <a:r>
              <a:rPr lang="en" altLang="ja-JP" sz="1200" kern="0" dirty="0">
                <a:solidFill>
                  <a:schemeClr val="accent3"/>
                </a:solidFill>
                <a:latin typeface="メイリオ"/>
                <a:ea typeface="メイリオ"/>
              </a:rPr>
              <a:t>Yahoo!</a:t>
            </a:r>
            <a:r>
              <a:rPr lang="ja-JP" altLang="en-US" sz="1200" kern="0" dirty="0">
                <a:solidFill>
                  <a:schemeClr val="accent3"/>
                </a:solidFill>
                <a:latin typeface="メイリオ"/>
                <a:ea typeface="メイリオ"/>
              </a:rPr>
              <a:t>サービスロゴ」＋「広告・広告主体者表記」を必ずセットで掲載。</a:t>
            </a:r>
            <a:endParaRPr lang="en-US" altLang="ja-JP" sz="1200" kern="0" dirty="0">
              <a:solidFill>
                <a:schemeClr val="accent3"/>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chemeClr val="accent6"/>
                </a:solidFill>
                <a:latin typeface="メイリオ"/>
                <a:ea typeface="メイリオ"/>
              </a:rPr>
              <a:t>上記</a:t>
            </a:r>
            <a:r>
              <a:rPr lang="en-US" altLang="ja-JP" sz="1200" kern="0" dirty="0">
                <a:solidFill>
                  <a:schemeClr val="accent6"/>
                </a:solidFill>
                <a:latin typeface="メイリオ"/>
                <a:ea typeface="メイリオ"/>
              </a:rPr>
              <a:t>2</a:t>
            </a:r>
            <a:r>
              <a:rPr lang="ja-JP" altLang="en-US" sz="1200" kern="0" dirty="0">
                <a:solidFill>
                  <a:schemeClr val="accent6"/>
                </a:solidFill>
                <a:latin typeface="メイリオ"/>
                <a:ea typeface="メイリオ"/>
              </a:rPr>
              <a:t>要素は最大限離す必要があるため、以下のいずれかの通り対角線上に配置。</a:t>
            </a:r>
            <a:br>
              <a:rPr lang="en-US" altLang="ja-JP" sz="1200" kern="0" dirty="0">
                <a:solidFill>
                  <a:schemeClr val="accent6"/>
                </a:solidFill>
                <a:latin typeface="メイリオ"/>
                <a:ea typeface="メイリオ"/>
              </a:rPr>
            </a:br>
            <a:r>
              <a:rPr lang="ja-JP" altLang="en-US" sz="1200" kern="0" dirty="0">
                <a:solidFill>
                  <a:srgbClr val="545454"/>
                </a:solidFill>
                <a:latin typeface="メイリオ"/>
                <a:ea typeface="メイリオ"/>
              </a:rPr>
              <a:t>①</a:t>
            </a:r>
            <a:r>
              <a:rPr lang="en" altLang="ja-JP" sz="1200" kern="0" dirty="0">
                <a:solidFill>
                  <a:srgbClr val="545454"/>
                </a:solidFill>
                <a:latin typeface="メイリオ"/>
                <a:ea typeface="メイリオ"/>
              </a:rPr>
              <a:t>Yahoo!</a:t>
            </a:r>
            <a:r>
              <a:rPr lang="ja-JP" altLang="en-US" sz="1200" kern="0" dirty="0">
                <a:solidFill>
                  <a:srgbClr val="545454"/>
                </a:solidFill>
                <a:latin typeface="メイリオ"/>
                <a:ea typeface="メイリオ"/>
              </a:rPr>
              <a:t>サービスロゴ：左上、広告・広告主体者表記：右下</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②</a:t>
            </a:r>
            <a:r>
              <a:rPr lang="en" altLang="ja-JP" sz="1200" kern="0" dirty="0">
                <a:solidFill>
                  <a:srgbClr val="545454"/>
                </a:solidFill>
                <a:latin typeface="メイリオ"/>
                <a:ea typeface="メイリオ"/>
              </a:rPr>
              <a:t>Yahoo!</a:t>
            </a:r>
            <a:r>
              <a:rPr lang="ja-JP" altLang="en-US" sz="1200" kern="0" dirty="0">
                <a:solidFill>
                  <a:srgbClr val="545454"/>
                </a:solidFill>
                <a:latin typeface="メイリオ"/>
                <a:ea typeface="メイリオ"/>
              </a:rPr>
              <a:t>サービスロゴ：右上、広告・広告主体者表記：左下</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en" altLang="ja-JP" sz="1200" kern="0" dirty="0">
                <a:solidFill>
                  <a:srgbClr val="545454"/>
                </a:solidFill>
                <a:latin typeface="メイリオ"/>
                <a:ea typeface="メイリオ"/>
              </a:rPr>
              <a:t>Yahoo!</a:t>
            </a:r>
            <a:r>
              <a:rPr lang="ja-JP" altLang="en-US" sz="1200" kern="0" dirty="0">
                <a:solidFill>
                  <a:srgbClr val="545454"/>
                </a:solidFill>
                <a:latin typeface="メイリオ"/>
                <a:ea typeface="メイリオ"/>
              </a:rPr>
              <a:t>サービスロゴは、視認性を確保できるサイズで掲載。</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その他、使用にあたっては別紙「</a:t>
            </a:r>
            <a:r>
              <a:rPr kumimoji="1" lang="ja-JP" altLang="en-US" sz="1200" b="0" i="0" u="none" strike="noStrike" kern="1200" cap="none" spc="0" normalizeH="0" baseline="0" noProof="0" dirty="0">
                <a:ln>
                  <a:noFill/>
                </a:ln>
                <a:solidFill>
                  <a:srgbClr val="545454"/>
                </a:solidFill>
                <a:effectLst/>
                <a:uLnTx/>
                <a:uFillTx/>
                <a:latin typeface="メイリオ" panose="020B0604030504040204" pitchFamily="50" charset="-128"/>
                <a:ea typeface="メイリオ" panose="020B0604030504040204" pitchFamily="50" charset="-128"/>
                <a:cs typeface="+mn-cs"/>
                <a:hlinkClick r:id="rId4"/>
              </a:rPr>
              <a:t>タイアップ広告・クリエイティブ企画商品の誘導広告クリエイティブにおける表記ガイドライン</a:t>
            </a:r>
            <a:r>
              <a:rPr lang="ja-JP" altLang="en-US" sz="1200" kern="0">
                <a:solidFill>
                  <a:srgbClr val="545454"/>
                </a:solidFill>
                <a:latin typeface="メイリオ"/>
                <a:ea typeface="メイリオ"/>
              </a:rPr>
              <a:t>」 を</a:t>
            </a:r>
            <a:r>
              <a:rPr lang="ja-JP" altLang="en-US" sz="1200" kern="0" dirty="0">
                <a:solidFill>
                  <a:srgbClr val="545454"/>
                </a:solidFill>
                <a:latin typeface="メイリオ"/>
                <a:ea typeface="メイリオ"/>
              </a:rPr>
              <a:t>遵守。</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545454"/>
                </a:solidFill>
                <a:latin typeface="メイリオ"/>
                <a:ea typeface="メイリオ"/>
              </a:rPr>
              <a:t>「</a:t>
            </a:r>
            <a:r>
              <a:rPr lang="en" altLang="ja-JP" sz="1200" kern="0" dirty="0">
                <a:solidFill>
                  <a:srgbClr val="545454"/>
                </a:solidFill>
                <a:latin typeface="メイリオ"/>
                <a:ea typeface="メイリオ"/>
              </a:rPr>
              <a:t>Yahoo!</a:t>
            </a:r>
            <a:r>
              <a:rPr lang="ja-JP" altLang="en-US" sz="1200" kern="0" dirty="0">
                <a:solidFill>
                  <a:srgbClr val="545454"/>
                </a:solidFill>
                <a:latin typeface="メイリオ"/>
                <a:ea typeface="メイリオ"/>
              </a:rPr>
              <a:t>サービスロゴ」は弊社担当営業より送付。</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545454"/>
                </a:solidFill>
                <a:latin typeface="メイリオ"/>
                <a:ea typeface="メイリオ"/>
              </a:rPr>
              <a:t>広告・広告主体者表記は、以下いずれかの表記、形式で掲載。 </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①提供：クライアント名（テキスト </a:t>
            </a:r>
            <a:r>
              <a:rPr lang="en" altLang="ja-JP" sz="1200" kern="0" dirty="0">
                <a:solidFill>
                  <a:srgbClr val="545454"/>
                </a:solidFill>
                <a:latin typeface="メイリオ"/>
                <a:ea typeface="メイリオ"/>
              </a:rPr>
              <a:t>or </a:t>
            </a:r>
            <a:r>
              <a:rPr lang="ja-JP" altLang="en-US" sz="1200" kern="0" dirty="0">
                <a:solidFill>
                  <a:srgbClr val="545454"/>
                </a:solidFill>
                <a:latin typeface="メイリオ"/>
                <a:ea typeface="メイリオ"/>
              </a:rPr>
              <a:t>ロゴ）</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②</a:t>
            </a:r>
            <a:r>
              <a:rPr lang="en" altLang="ja-JP" sz="1200" kern="0" dirty="0">
                <a:solidFill>
                  <a:srgbClr val="545454"/>
                </a:solidFill>
                <a:latin typeface="メイリオ"/>
                <a:ea typeface="メイリオ"/>
              </a:rPr>
              <a:t>Sponsored by </a:t>
            </a:r>
            <a:r>
              <a:rPr lang="ja-JP" altLang="en-US" sz="1200" kern="0" dirty="0">
                <a:solidFill>
                  <a:srgbClr val="545454"/>
                </a:solidFill>
                <a:latin typeface="メイリオ"/>
                <a:ea typeface="メイリオ"/>
              </a:rPr>
              <a:t>クライアント名（テキスト </a:t>
            </a:r>
            <a:r>
              <a:rPr lang="en" altLang="ja-JP" sz="1200" kern="0" dirty="0">
                <a:solidFill>
                  <a:srgbClr val="545454"/>
                </a:solidFill>
                <a:latin typeface="メイリオ"/>
                <a:ea typeface="メイリオ"/>
              </a:rPr>
              <a:t>or </a:t>
            </a:r>
            <a:r>
              <a:rPr lang="ja-JP" altLang="en-US" sz="1200" kern="0" dirty="0">
                <a:solidFill>
                  <a:srgbClr val="545454"/>
                </a:solidFill>
                <a:latin typeface="メイリオ"/>
                <a:ea typeface="メイリオ"/>
              </a:rPr>
              <a:t>ロゴ）</a:t>
            </a:r>
            <a:br>
              <a:rPr lang="en-US" altLang="ja-JP" sz="1200" kern="0" dirty="0">
                <a:solidFill>
                  <a:srgbClr val="545454"/>
                </a:solidFill>
                <a:latin typeface="メイリオ"/>
                <a:ea typeface="メイリオ"/>
              </a:rPr>
            </a:br>
            <a:r>
              <a:rPr lang="en-US" altLang="ja-JP" sz="1000" kern="0" dirty="0">
                <a:solidFill>
                  <a:srgbClr val="545454"/>
                </a:solidFill>
                <a:latin typeface="メイリオ"/>
                <a:ea typeface="メイリオ"/>
              </a:rPr>
              <a:t>※</a:t>
            </a:r>
            <a:r>
              <a:rPr lang="ja-JP" altLang="en-US" sz="1000" kern="0" dirty="0">
                <a:solidFill>
                  <a:srgbClr val="545454"/>
                </a:solidFill>
                <a:latin typeface="メイリオ"/>
                <a:ea typeface="メイリオ"/>
              </a:rPr>
              <a:t>広告・広告主体者表記は、</a:t>
            </a:r>
            <a:r>
              <a:rPr lang="en" altLang="ja-JP" sz="1000" kern="0" dirty="0">
                <a:solidFill>
                  <a:srgbClr val="545454"/>
                </a:solidFill>
                <a:latin typeface="メイリオ"/>
                <a:ea typeface="メイリオ"/>
              </a:rPr>
              <a:t>Yahoo!</a:t>
            </a:r>
            <a:r>
              <a:rPr lang="ja-JP" altLang="en-US" sz="1000" kern="0" dirty="0">
                <a:solidFill>
                  <a:srgbClr val="545454"/>
                </a:solidFill>
                <a:latin typeface="メイリオ"/>
                <a:ea typeface="メイリオ"/>
              </a:rPr>
              <a:t>サービスロゴの</a:t>
            </a:r>
            <a:r>
              <a:rPr lang="en-US" altLang="ja-JP" sz="1000" kern="0" dirty="0">
                <a:solidFill>
                  <a:srgbClr val="545454"/>
                </a:solidFill>
                <a:latin typeface="メイリオ"/>
                <a:ea typeface="メイリオ"/>
              </a:rPr>
              <a:t>60%</a:t>
            </a:r>
            <a:r>
              <a:rPr lang="ja-JP" altLang="en-US" sz="1000" kern="0" dirty="0">
                <a:solidFill>
                  <a:srgbClr val="545454"/>
                </a:solidFill>
                <a:latin typeface="メイリオ"/>
                <a:ea typeface="メイリオ"/>
              </a:rPr>
              <a:t>～</a:t>
            </a:r>
            <a:r>
              <a:rPr lang="en-US" altLang="ja-JP" sz="1000" kern="0" dirty="0">
                <a:solidFill>
                  <a:srgbClr val="545454"/>
                </a:solidFill>
                <a:latin typeface="メイリオ"/>
                <a:ea typeface="メイリオ"/>
              </a:rPr>
              <a:t>100%</a:t>
            </a:r>
            <a:r>
              <a:rPr lang="ja-JP" altLang="en-US" sz="1000" kern="0" dirty="0">
                <a:solidFill>
                  <a:srgbClr val="545454"/>
                </a:solidFill>
                <a:latin typeface="メイリオ"/>
                <a:ea typeface="メイリオ"/>
              </a:rPr>
              <a:t>サイズを目安とする。</a:t>
            </a:r>
            <a:br>
              <a:rPr lang="en-US" altLang="ja-JP" sz="1000" kern="0" dirty="0">
                <a:solidFill>
                  <a:srgbClr val="545454"/>
                </a:solidFill>
                <a:latin typeface="メイリオ"/>
                <a:ea typeface="メイリオ"/>
              </a:rPr>
            </a:br>
            <a:r>
              <a:rPr lang="en-US" altLang="ja-JP" sz="1000" kern="0" dirty="0">
                <a:solidFill>
                  <a:srgbClr val="545454"/>
                </a:solidFill>
                <a:latin typeface="メイリオ"/>
                <a:ea typeface="メイリオ"/>
              </a:rPr>
              <a:t>※</a:t>
            </a:r>
            <a:r>
              <a:rPr lang="ja-JP" altLang="en-US" sz="1000" kern="0" dirty="0">
                <a:solidFill>
                  <a:srgbClr val="545454"/>
                </a:solidFill>
                <a:latin typeface="メイリオ"/>
                <a:ea typeface="メイリオ"/>
              </a:rPr>
              <a:t>ロゴの場合、「提供」「</a:t>
            </a:r>
            <a:r>
              <a:rPr lang="en" altLang="ja-JP" sz="1000" kern="0" dirty="0">
                <a:solidFill>
                  <a:srgbClr val="545454"/>
                </a:solidFill>
                <a:latin typeface="メイリオ"/>
                <a:ea typeface="メイリオ"/>
              </a:rPr>
              <a:t>Sponsored by</a:t>
            </a:r>
            <a:r>
              <a:rPr lang="ja-JP" altLang="en" sz="1000" kern="0" dirty="0">
                <a:solidFill>
                  <a:srgbClr val="545454"/>
                </a:solidFill>
                <a:latin typeface="メイリオ"/>
                <a:ea typeface="メイリオ"/>
              </a:rPr>
              <a:t>」</a:t>
            </a:r>
            <a:r>
              <a:rPr lang="ja-JP" altLang="en-US" sz="1000" kern="0" dirty="0">
                <a:solidFill>
                  <a:srgbClr val="545454"/>
                </a:solidFill>
                <a:latin typeface="メイリオ"/>
                <a:ea typeface="メイリオ"/>
              </a:rPr>
              <a:t>の広告表記は非表示でも可。</a:t>
            </a:r>
            <a:br>
              <a:rPr lang="en-US" altLang="ja-JP" sz="1000" kern="0" dirty="0">
                <a:solidFill>
                  <a:srgbClr val="545454"/>
                </a:solidFill>
                <a:latin typeface="メイリオ"/>
                <a:ea typeface="メイリオ"/>
              </a:rPr>
            </a:br>
            <a:r>
              <a:rPr lang="en-US" altLang="ja-JP" sz="1000" kern="0" dirty="0">
                <a:solidFill>
                  <a:srgbClr val="545454"/>
                </a:solidFill>
                <a:latin typeface="メイリオ"/>
                <a:ea typeface="メイリオ"/>
              </a:rPr>
              <a:t>※</a:t>
            </a:r>
            <a:r>
              <a:rPr lang="ja-JP" altLang="en-US" sz="1000" kern="0" dirty="0">
                <a:solidFill>
                  <a:srgbClr val="545454"/>
                </a:solidFill>
                <a:latin typeface="メイリオ"/>
                <a:ea typeface="メイリオ"/>
              </a:rPr>
              <a:t>広告に適用される「広告掲載基準」において「主体者の明示」が規定されています。</a:t>
            </a:r>
            <a:br>
              <a:rPr lang="en-US" altLang="ja-JP" sz="1000" kern="0" dirty="0">
                <a:solidFill>
                  <a:srgbClr val="545454"/>
                </a:solidFill>
                <a:latin typeface="メイリオ"/>
                <a:ea typeface="メイリオ"/>
              </a:rPr>
            </a:br>
            <a:r>
              <a:rPr lang="ja-JP" altLang="en-US" sz="1000" kern="0" dirty="0">
                <a:solidFill>
                  <a:srgbClr val="545454"/>
                </a:solidFill>
                <a:latin typeface="メイリオ"/>
                <a:ea typeface="メイリオ"/>
              </a:rPr>
              <a:t>（参照）</a:t>
            </a:r>
            <a:r>
              <a:rPr lang="en" altLang="ja-JP" sz="1000" kern="0" dirty="0">
                <a:solidFill>
                  <a:srgbClr val="545454"/>
                </a:solidFill>
                <a:latin typeface="メイリオ"/>
                <a:ea typeface="メイリオ"/>
              </a:rPr>
              <a:t>Yahoo!</a:t>
            </a:r>
            <a:r>
              <a:rPr lang="ja-JP" altLang="en-US" sz="1000" kern="0" dirty="0">
                <a:solidFill>
                  <a:srgbClr val="545454"/>
                </a:solidFill>
                <a:latin typeface="メイリオ"/>
                <a:ea typeface="メイリオ"/>
              </a:rPr>
              <a:t>広告ヘルプページ：</a:t>
            </a:r>
            <a:r>
              <a:rPr lang="en" altLang="ja-JP" sz="1000" kern="0" dirty="0">
                <a:solidFill>
                  <a:srgbClr val="545454"/>
                </a:solidFill>
                <a:latin typeface="メイリオ"/>
                <a:ea typeface="メイリオ"/>
                <a:hlinkClick r:id="rId5"/>
              </a:rPr>
              <a:t>https://ads-help.yahoo.co.jp/yahooads/guideline/articledetail?lan=ja&amp;aid=1617&amp;o=default</a:t>
            </a:r>
            <a:br>
              <a:rPr lang="en" altLang="ja-JP" sz="1000" kern="0" dirty="0">
                <a:solidFill>
                  <a:srgbClr val="545454"/>
                </a:solidFill>
                <a:latin typeface="メイリオ"/>
                <a:ea typeface="メイリオ"/>
              </a:rPr>
            </a:br>
            <a:r>
              <a:rPr lang="ja-JP" altLang="en-US" sz="1000" kern="0" dirty="0">
                <a:solidFill>
                  <a:srgbClr val="545454"/>
                </a:solidFill>
                <a:latin typeface="メイリオ"/>
                <a:ea typeface="メイリオ"/>
              </a:rPr>
              <a:t>　　　　</a:t>
            </a:r>
            <a:r>
              <a:rPr lang="en" altLang="ja-JP" sz="1000" kern="0" dirty="0">
                <a:solidFill>
                  <a:srgbClr val="545454"/>
                </a:solidFill>
                <a:latin typeface="メイリオ"/>
                <a:ea typeface="メイリオ"/>
              </a:rPr>
              <a:t>1.</a:t>
            </a:r>
            <a:r>
              <a:rPr lang="ja-JP" altLang="en-US" sz="1000" kern="0" dirty="0">
                <a:solidFill>
                  <a:srgbClr val="545454"/>
                </a:solidFill>
                <a:latin typeface="メイリオ"/>
                <a:ea typeface="メイリオ"/>
              </a:rPr>
              <a:t>会社名、ブランド名、商品名、サービス名のいずれかのロゴマークの表記商品写真などでの代替はできません。</a:t>
            </a:r>
            <a:br>
              <a:rPr lang="en-US" altLang="ja-JP" sz="1000" kern="0" dirty="0">
                <a:solidFill>
                  <a:srgbClr val="545454"/>
                </a:solidFill>
                <a:latin typeface="メイリオ"/>
                <a:ea typeface="メイリオ"/>
              </a:rPr>
            </a:br>
            <a:r>
              <a:rPr lang="ja-JP" altLang="en-US" sz="1000" kern="0" dirty="0">
                <a:solidFill>
                  <a:srgbClr val="545454"/>
                </a:solidFill>
                <a:latin typeface="メイリオ"/>
                <a:ea typeface="メイリオ"/>
              </a:rPr>
              <a:t>　　　　　また、商標登録されていないものを使用する場合は、必ず会社名も明記してください。</a:t>
            </a:r>
            <a:br>
              <a:rPr lang="en-US" altLang="ja-JP" sz="1000" kern="0" dirty="0">
                <a:solidFill>
                  <a:srgbClr val="545454"/>
                </a:solidFill>
                <a:latin typeface="メイリオ"/>
                <a:ea typeface="メイリオ"/>
              </a:rPr>
            </a:br>
            <a:r>
              <a:rPr lang="ja-JP" altLang="en-US" sz="1000" kern="0" dirty="0">
                <a:solidFill>
                  <a:srgbClr val="545454"/>
                </a:solidFill>
                <a:latin typeface="メイリオ"/>
                <a:ea typeface="メイリオ"/>
              </a:rPr>
              <a:t>　　　　</a:t>
            </a:r>
            <a:r>
              <a:rPr lang="en-US" altLang="ja-JP" sz="1000" kern="0" dirty="0">
                <a:solidFill>
                  <a:srgbClr val="545454"/>
                </a:solidFill>
                <a:latin typeface="メイリオ"/>
                <a:ea typeface="メイリオ"/>
              </a:rPr>
              <a:t>2.</a:t>
            </a:r>
            <a:r>
              <a:rPr lang="ja-JP" altLang="en-US" sz="1000" kern="0" dirty="0">
                <a:solidFill>
                  <a:srgbClr val="545454"/>
                </a:solidFill>
                <a:latin typeface="メイリオ"/>
                <a:ea typeface="メイリオ"/>
              </a:rPr>
              <a:t>「提供：○○」などの表記</a:t>
            </a:r>
            <a:endParaRPr lang="en-US" altLang="ja-JP" sz="1000" kern="0" dirty="0">
              <a:solidFill>
                <a:srgbClr val="545454"/>
              </a:solidFill>
              <a:latin typeface="メイリオ"/>
              <a:ea typeface="メイリオ"/>
            </a:endParaRPr>
          </a:p>
        </p:txBody>
      </p:sp>
      <p:grpSp>
        <p:nvGrpSpPr>
          <p:cNvPr id="8" name="グループ化 7">
            <a:extLst>
              <a:ext uri="{FF2B5EF4-FFF2-40B4-BE49-F238E27FC236}">
                <a16:creationId xmlns:a16="http://schemas.microsoft.com/office/drawing/2014/main" id="{03A98D3F-8005-C22E-E0D5-B1DC0D1C0BC7}"/>
              </a:ext>
            </a:extLst>
          </p:cNvPr>
          <p:cNvGrpSpPr/>
          <p:nvPr/>
        </p:nvGrpSpPr>
        <p:grpSpPr>
          <a:xfrm>
            <a:off x="9009090" y="1274209"/>
            <a:ext cx="2703486" cy="2703486"/>
            <a:chOff x="9264352" y="1052736"/>
            <a:chExt cx="2227565" cy="2227565"/>
          </a:xfrm>
        </p:grpSpPr>
        <p:sp>
          <p:nvSpPr>
            <p:cNvPr id="10" name="正方形/長方形 9">
              <a:extLst>
                <a:ext uri="{FF2B5EF4-FFF2-40B4-BE49-F238E27FC236}">
                  <a16:creationId xmlns:a16="http://schemas.microsoft.com/office/drawing/2014/main" id="{1A2C3374-AA84-448F-8D92-36DE00E52B73}"/>
                </a:ext>
              </a:extLst>
            </p:cNvPr>
            <p:cNvSpPr/>
            <p:nvPr/>
          </p:nvSpPr>
          <p:spPr>
            <a:xfrm>
              <a:off x="9264352" y="1052736"/>
              <a:ext cx="2227565" cy="2227565"/>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11" name="角丸四角形 18">
              <a:extLst>
                <a:ext uri="{FF2B5EF4-FFF2-40B4-BE49-F238E27FC236}">
                  <a16:creationId xmlns:a16="http://schemas.microsoft.com/office/drawing/2014/main" id="{09DEF263-6827-F663-A7F2-58308D647777}"/>
                </a:ext>
              </a:extLst>
            </p:cNvPr>
            <p:cNvSpPr/>
            <p:nvPr/>
          </p:nvSpPr>
          <p:spPr>
            <a:xfrm>
              <a:off x="10680779" y="2928670"/>
              <a:ext cx="720080" cy="293117"/>
            </a:xfrm>
            <a:prstGeom prst="roundRect">
              <a:avLst/>
            </a:prstGeom>
            <a:solidFill>
              <a:srgbClr val="999999"/>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12" name="フッター プレースホルダー 3">
              <a:extLst>
                <a:ext uri="{FF2B5EF4-FFF2-40B4-BE49-F238E27FC236}">
                  <a16:creationId xmlns:a16="http://schemas.microsoft.com/office/drawing/2014/main" id="{7DCEB010-007D-2CB8-760B-BE91EEE658C1}"/>
                </a:ext>
              </a:extLst>
            </p:cNvPr>
            <p:cNvSpPr txBox="1">
              <a:spLocks/>
            </p:cNvSpPr>
            <p:nvPr/>
          </p:nvSpPr>
          <p:spPr>
            <a:xfrm>
              <a:off x="10626680" y="2913812"/>
              <a:ext cx="85571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FFFF"/>
                  </a:solidFill>
                  <a:effectLst/>
                  <a:uLnTx/>
                  <a:uFillTx/>
                  <a:latin typeface="メイリオ"/>
                  <a:ea typeface="メイリオ"/>
                  <a:cs typeface="+mn-cs"/>
                </a:rPr>
                <a:t>クライアント</a:t>
              </a:r>
              <a:endParaRPr kumimoji="1" lang="en-US" altLang="ja-JP" sz="800" b="0" i="0" u="none" strike="noStrike" kern="1200" cap="none" spc="0" normalizeH="0" baseline="0" noProof="0" dirty="0">
                <a:ln>
                  <a:noFill/>
                </a:ln>
                <a:solidFill>
                  <a:srgbClr val="FFFFFF"/>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FFFF"/>
                  </a:solidFill>
                  <a:effectLst/>
                  <a:uLnTx/>
                  <a:uFillTx/>
                  <a:latin typeface="メイリオ"/>
                  <a:ea typeface="メイリオ"/>
                  <a:cs typeface="+mn-cs"/>
                </a:rPr>
                <a:t>ロゴ</a:t>
              </a:r>
            </a:p>
          </p:txBody>
        </p:sp>
      </p:grpSp>
      <p:pic>
        <p:nvPicPr>
          <p:cNvPr id="6" name="図 5">
            <a:extLst>
              <a:ext uri="{FF2B5EF4-FFF2-40B4-BE49-F238E27FC236}">
                <a16:creationId xmlns:a16="http://schemas.microsoft.com/office/drawing/2014/main" id="{F7A7D98D-3FA9-6EDD-0B23-643AEC14C081}"/>
              </a:ext>
            </a:extLst>
          </p:cNvPr>
          <p:cNvPicPr>
            <a:picLocks noChangeAspect="1"/>
          </p:cNvPicPr>
          <p:nvPr/>
        </p:nvPicPr>
        <p:blipFill>
          <a:blip r:embed="rId6"/>
          <a:stretch>
            <a:fillRect/>
          </a:stretch>
        </p:blipFill>
        <p:spPr>
          <a:xfrm>
            <a:off x="9223757" y="1462118"/>
            <a:ext cx="1013062" cy="262557"/>
          </a:xfrm>
          <a:prstGeom prst="rect">
            <a:avLst/>
          </a:prstGeom>
        </p:spPr>
      </p:pic>
    </p:spTree>
    <p:extLst>
      <p:ext uri="{BB962C8B-B14F-4D97-AF65-F5344CB8AC3E}">
        <p14:creationId xmlns:p14="http://schemas.microsoft.com/office/powerpoint/2010/main" val="42012778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Rectangle 46">
            <a:extLst>
              <a:ext uri="{FF2B5EF4-FFF2-40B4-BE49-F238E27FC236}">
                <a16:creationId xmlns:a16="http://schemas.microsoft.com/office/drawing/2014/main" id="{4F330584-D039-B8C2-141D-E3D37A6CCC4E}"/>
              </a:ext>
            </a:extLst>
          </p:cNvPr>
          <p:cNvSpPr>
            <a:spLocks noChangeArrowheads="1"/>
          </p:cNvSpPr>
          <p:nvPr/>
        </p:nvSpPr>
        <p:spPr bwMode="auto">
          <a:xfrm>
            <a:off x="479425" y="1274209"/>
            <a:ext cx="11233149" cy="155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None/>
              <a:defRPr/>
            </a:pPr>
            <a:r>
              <a:rPr lang="ja-JP" altLang="en-US" sz="1600" kern="0" dirty="0">
                <a:solidFill>
                  <a:srgbClr val="545454"/>
                </a:solidFill>
                <a:latin typeface="メイリオ"/>
                <a:ea typeface="メイリオ"/>
              </a:rPr>
              <a:t>■</a:t>
            </a:r>
            <a:r>
              <a:rPr lang="en-US" altLang="ja-JP" sz="1600" kern="0" dirty="0">
                <a:solidFill>
                  <a:srgbClr val="545454"/>
                </a:solidFill>
                <a:latin typeface="メイリオ"/>
                <a:ea typeface="メイリオ"/>
              </a:rPr>
              <a:t> </a:t>
            </a:r>
            <a:r>
              <a:rPr lang="ja-JP" altLang="en-US" sz="1600" kern="0" dirty="0">
                <a:solidFill>
                  <a:srgbClr val="545454"/>
                </a:solidFill>
                <a:latin typeface="メイリオ"/>
                <a:ea typeface="メイリオ"/>
              </a:rPr>
              <a:t>テキスト・レスポンシブタイプ</a:t>
            </a:r>
            <a:r>
              <a:rPr lang="ja-JP" altLang="en-US" sz="1600" kern="0" dirty="0">
                <a:solidFill>
                  <a:schemeClr val="accent3"/>
                </a:solidFill>
                <a:latin typeface="メイリオ"/>
                <a:ea typeface="メイリオ"/>
              </a:rPr>
              <a:t>画像タイプ</a:t>
            </a:r>
            <a:endParaRPr lang="en-US" altLang="ja-JP" sz="1600" kern="0" dirty="0">
              <a:solidFill>
                <a:schemeClr val="accent3"/>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dirty="0">
                <a:solidFill>
                  <a:schemeClr val="accent3"/>
                </a:solidFill>
                <a:latin typeface="メイリオ"/>
                <a:ea typeface="メイリオ"/>
              </a:rPr>
              <a:t>タイトル、または説明文に「</a:t>
            </a:r>
            <a:r>
              <a:rPr lang="en" altLang="ja-JP" sz="1200" kern="0" dirty="0">
                <a:solidFill>
                  <a:schemeClr val="accent3"/>
                </a:solidFill>
                <a:latin typeface="メイリオ"/>
                <a:ea typeface="メイリオ"/>
              </a:rPr>
              <a:t>Yahoo!</a:t>
            </a:r>
            <a:r>
              <a:rPr lang="ja-JP" altLang="en-US" sz="1200" kern="0" dirty="0">
                <a:solidFill>
                  <a:schemeClr val="accent3"/>
                </a:solidFill>
                <a:latin typeface="メイリオ"/>
                <a:ea typeface="メイリオ"/>
              </a:rPr>
              <a:t>サービス」をテキストで掲載</a:t>
            </a:r>
            <a:br>
              <a:rPr lang="en-US" altLang="ja-JP" sz="1200" kern="0" dirty="0">
                <a:solidFill>
                  <a:schemeClr val="accent3"/>
                </a:solidFill>
                <a:latin typeface="メイリオ"/>
                <a:ea typeface="メイリオ"/>
              </a:rPr>
            </a:br>
            <a:r>
              <a:rPr lang="en-US" altLang="ja-JP" sz="1200" kern="0" dirty="0">
                <a:solidFill>
                  <a:schemeClr val="accent3"/>
                </a:solidFill>
                <a:latin typeface="メイリオ"/>
                <a:ea typeface="メイリオ"/>
              </a:rPr>
              <a:t>※</a:t>
            </a:r>
            <a:r>
              <a:rPr lang="ja-JP" altLang="en-US" sz="1200" kern="0" dirty="0">
                <a:solidFill>
                  <a:schemeClr val="accent3"/>
                </a:solidFill>
                <a:latin typeface="メイリオ"/>
                <a:ea typeface="メイリオ"/>
              </a:rPr>
              <a:t>訴求内容の文量等との兼ね合いでスペース的に挿入が難しい場合は入れなくても可</a:t>
            </a:r>
            <a:endParaRPr lang="en-US" altLang="ja-JP" sz="1200" kern="0" dirty="0">
              <a:solidFill>
                <a:schemeClr val="accent3"/>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dirty="0">
                <a:solidFill>
                  <a:schemeClr val="accent3"/>
                </a:solidFill>
                <a:latin typeface="メイリオ"/>
                <a:ea typeface="メイリオ"/>
              </a:rPr>
              <a:t>縮小やトリミングによって、視認性を確保できなくなる可能性があるため、ロゴ、テキストに関わらず、画像への「</a:t>
            </a:r>
            <a:r>
              <a:rPr lang="en" altLang="ja-JP" sz="1200" kern="0" dirty="0">
                <a:solidFill>
                  <a:schemeClr val="accent3"/>
                </a:solidFill>
                <a:latin typeface="メイリオ"/>
                <a:ea typeface="メイリオ"/>
              </a:rPr>
              <a:t>Yahoo!</a:t>
            </a:r>
            <a:r>
              <a:rPr lang="ja-JP" altLang="en-US" sz="1200" kern="0" dirty="0">
                <a:solidFill>
                  <a:schemeClr val="accent3"/>
                </a:solidFill>
                <a:latin typeface="メイリオ"/>
                <a:ea typeface="メイリオ"/>
              </a:rPr>
              <a:t>サービス」表記の掲載は不可</a:t>
            </a:r>
            <a:endParaRPr lang="en-US" altLang="ja-JP" sz="1200" kern="0" dirty="0">
              <a:solidFill>
                <a:schemeClr val="accent3"/>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dirty="0">
                <a:solidFill>
                  <a:schemeClr val="accent3"/>
                </a:solidFill>
                <a:latin typeface="メイリオ"/>
                <a:ea typeface="メイリオ"/>
              </a:rPr>
              <a:t>主体者表記はクライアント名</a:t>
            </a:r>
            <a:br>
              <a:rPr lang="en-US" altLang="ja-JP" sz="1200" kern="0" dirty="0">
                <a:solidFill>
                  <a:schemeClr val="accent3"/>
                </a:solidFill>
                <a:latin typeface="メイリオ"/>
                <a:ea typeface="メイリオ"/>
              </a:rPr>
            </a:br>
            <a:r>
              <a:rPr lang="en-US" altLang="ja-JP" sz="1200" kern="0" dirty="0">
                <a:solidFill>
                  <a:schemeClr val="accent3"/>
                </a:solidFill>
                <a:latin typeface="メイリオ"/>
                <a:ea typeface="メイリオ"/>
              </a:rPr>
              <a:t>※</a:t>
            </a:r>
            <a:r>
              <a:rPr lang="ja-JP" altLang="en-US" sz="1200" kern="0" dirty="0">
                <a:solidFill>
                  <a:schemeClr val="accent3"/>
                </a:solidFill>
                <a:latin typeface="メイリオ"/>
                <a:ea typeface="メイリオ"/>
              </a:rPr>
              <a:t>ただし、複数クライアントの協賛で特別企画を実施する場合は、「</a:t>
            </a:r>
            <a:r>
              <a:rPr lang="en" altLang="ja-JP" sz="1200" kern="0" dirty="0">
                <a:solidFill>
                  <a:schemeClr val="accent3"/>
                </a:solidFill>
                <a:latin typeface="メイリオ"/>
                <a:ea typeface="メイリオ"/>
              </a:rPr>
              <a:t>Yahoo!</a:t>
            </a:r>
            <a:r>
              <a:rPr lang="ja-JP" altLang="en-US" sz="1200" kern="0" dirty="0">
                <a:solidFill>
                  <a:schemeClr val="accent3"/>
                </a:solidFill>
                <a:latin typeface="メイリオ"/>
                <a:ea typeface="メイリオ"/>
              </a:rPr>
              <a:t>サービス（合同協賛）」とする</a:t>
            </a:r>
          </a:p>
        </p:txBody>
      </p:sp>
      <p:grpSp>
        <p:nvGrpSpPr>
          <p:cNvPr id="6" name="グループ化 5">
            <a:extLst>
              <a:ext uri="{FF2B5EF4-FFF2-40B4-BE49-F238E27FC236}">
                <a16:creationId xmlns:a16="http://schemas.microsoft.com/office/drawing/2014/main" id="{7FF775EC-D748-62DB-EC4E-4CB61D90CB2A}"/>
              </a:ext>
            </a:extLst>
          </p:cNvPr>
          <p:cNvGrpSpPr/>
          <p:nvPr/>
        </p:nvGrpSpPr>
        <p:grpSpPr>
          <a:xfrm>
            <a:off x="4252272" y="3304020"/>
            <a:ext cx="4675580" cy="1369853"/>
            <a:chOff x="3231162" y="5586330"/>
            <a:chExt cx="3736700" cy="1094780"/>
          </a:xfrm>
        </p:grpSpPr>
        <p:sp>
          <p:nvSpPr>
            <p:cNvPr id="7" name="正方形/長方形 6">
              <a:extLst>
                <a:ext uri="{FF2B5EF4-FFF2-40B4-BE49-F238E27FC236}">
                  <a16:creationId xmlns:a16="http://schemas.microsoft.com/office/drawing/2014/main" id="{35CEB09A-62AE-E6E4-D4B5-BFEBAAE428B3}"/>
                </a:ext>
              </a:extLst>
            </p:cNvPr>
            <p:cNvSpPr/>
            <p:nvPr/>
          </p:nvSpPr>
          <p:spPr>
            <a:xfrm>
              <a:off x="3231162" y="5586330"/>
              <a:ext cx="3621360" cy="1094780"/>
            </a:xfrm>
            <a:prstGeom prst="rect">
              <a:avLst/>
            </a:prstGeom>
            <a:no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endParaRPr>
            </a:p>
          </p:txBody>
        </p:sp>
        <p:sp>
          <p:nvSpPr>
            <p:cNvPr id="14" name="正方形/長方形 13">
              <a:extLst>
                <a:ext uri="{FF2B5EF4-FFF2-40B4-BE49-F238E27FC236}">
                  <a16:creationId xmlns:a16="http://schemas.microsoft.com/office/drawing/2014/main" id="{9FF36DE2-5EED-2C2E-F9A8-5420C3D863C3}"/>
                </a:ext>
              </a:extLst>
            </p:cNvPr>
            <p:cNvSpPr/>
            <p:nvPr/>
          </p:nvSpPr>
          <p:spPr>
            <a:xfrm>
              <a:off x="4260234" y="6175041"/>
              <a:ext cx="2707628" cy="215444"/>
            </a:xfrm>
            <a:prstGeom prst="rect">
              <a:avLst/>
            </a:prstGeom>
          </p:spPr>
          <p:txBody>
            <a:bodyPr wrap="square">
              <a:spAutoFit/>
            </a:bodyPr>
            <a:lstStyle/>
            <a:p>
              <a:r>
                <a:rPr lang="ja-JP" altLang="en-US" sz="800" dirty="0">
                  <a:solidFill>
                    <a:srgbClr val="FFFFFF">
                      <a:lumMod val="65000"/>
                    </a:srgbClr>
                  </a:solidFill>
                  <a:latin typeface="Meiryo" panose="020B0604030504040204" pitchFamily="34" charset="-128"/>
                  <a:ea typeface="Meiryo" panose="020B0604030504040204" pitchFamily="34" charset="-128"/>
                </a:rPr>
                <a:t>クライアント名</a:t>
              </a:r>
            </a:p>
          </p:txBody>
        </p:sp>
        <p:sp>
          <p:nvSpPr>
            <p:cNvPr id="15" name="正方形/長方形 14">
              <a:extLst>
                <a:ext uri="{FF2B5EF4-FFF2-40B4-BE49-F238E27FC236}">
                  <a16:creationId xmlns:a16="http://schemas.microsoft.com/office/drawing/2014/main" id="{1DA7BC29-3B9F-1A51-D09B-ED70E08E2E25}"/>
                </a:ext>
              </a:extLst>
            </p:cNvPr>
            <p:cNvSpPr/>
            <p:nvPr/>
          </p:nvSpPr>
          <p:spPr>
            <a:xfrm>
              <a:off x="4260234" y="5727753"/>
              <a:ext cx="2470543" cy="418155"/>
            </a:xfrm>
            <a:prstGeom prst="rect">
              <a:avLst/>
            </a:prstGeom>
          </p:spPr>
          <p:txBody>
            <a:bodyPr wrap="square">
              <a:spAutoFit/>
            </a:bodyPr>
            <a:lstStyle/>
            <a:p>
              <a:r>
                <a:rPr lang="en-US" altLang="ja-JP" sz="1400" dirty="0">
                  <a:solidFill>
                    <a:srgbClr val="000000">
                      <a:lumMod val="75000"/>
                      <a:lumOff val="25000"/>
                    </a:srgbClr>
                  </a:solidFill>
                  <a:latin typeface="Meiryo" panose="020B0604030504040204" pitchFamily="34" charset="-128"/>
                  <a:ea typeface="Meiryo" panose="020B0604030504040204" pitchFamily="34" charset="-128"/>
                </a:rPr>
                <a:t>[Yahoo!</a:t>
              </a:r>
              <a:r>
                <a:rPr lang="ja-JP" altLang="en-US" sz="1400" dirty="0">
                  <a:solidFill>
                    <a:srgbClr val="000000">
                      <a:lumMod val="75000"/>
                      <a:lumOff val="25000"/>
                    </a:srgbClr>
                  </a:solidFill>
                  <a:latin typeface="Meiryo" panose="020B0604030504040204" pitchFamily="34" charset="-128"/>
                  <a:ea typeface="Meiryo" panose="020B0604030504040204" pitchFamily="34" charset="-128"/>
                </a:rPr>
                <a:t>ファイナンス</a:t>
              </a:r>
              <a:r>
                <a:rPr lang="en-US" altLang="ja-JP" sz="1400" dirty="0">
                  <a:solidFill>
                    <a:srgbClr val="000000">
                      <a:lumMod val="75000"/>
                      <a:lumOff val="25000"/>
                    </a:srgbClr>
                  </a:solidFill>
                  <a:latin typeface="Meiryo" panose="020B0604030504040204" pitchFamily="34" charset="-128"/>
                  <a:ea typeface="Meiryo" panose="020B0604030504040204" pitchFamily="34" charset="-128"/>
                </a:rPr>
                <a:t>]××××××</a:t>
              </a:r>
            </a:p>
            <a:p>
              <a:r>
                <a:rPr lang="en-US" altLang="ja-JP" sz="1400" dirty="0">
                  <a:solidFill>
                    <a:srgbClr val="000000">
                      <a:lumMod val="75000"/>
                      <a:lumOff val="25000"/>
                    </a:srgbClr>
                  </a:solidFill>
                  <a:latin typeface="Meiryo" panose="020B0604030504040204" pitchFamily="34" charset="-128"/>
                  <a:ea typeface="Meiryo" panose="020B0604030504040204" pitchFamily="34" charset="-128"/>
                </a:rPr>
                <a:t>××××××××××××××××××</a:t>
              </a:r>
              <a:endParaRPr lang="ja-JP" altLang="en-US" sz="1400" dirty="0">
                <a:solidFill>
                  <a:srgbClr val="000000">
                    <a:lumMod val="75000"/>
                    <a:lumOff val="25000"/>
                  </a:srgbClr>
                </a:solidFill>
                <a:latin typeface="Meiryo" panose="020B0604030504040204" pitchFamily="34" charset="-128"/>
                <a:ea typeface="Meiryo" panose="020B0604030504040204" pitchFamily="34" charset="-128"/>
              </a:endParaRPr>
            </a:p>
          </p:txBody>
        </p:sp>
        <p:sp>
          <p:nvSpPr>
            <p:cNvPr id="16" name="正方形/長方形 15">
              <a:extLst>
                <a:ext uri="{FF2B5EF4-FFF2-40B4-BE49-F238E27FC236}">
                  <a16:creationId xmlns:a16="http://schemas.microsoft.com/office/drawing/2014/main" id="{ED1BF6BC-CC27-A478-DE72-6BDCE94278D2}"/>
                </a:ext>
              </a:extLst>
            </p:cNvPr>
            <p:cNvSpPr/>
            <p:nvPr/>
          </p:nvSpPr>
          <p:spPr>
            <a:xfrm>
              <a:off x="3346419" y="5706990"/>
              <a:ext cx="866698" cy="863814"/>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endParaRPr>
            </a:p>
          </p:txBody>
        </p:sp>
      </p:grpSp>
      <p:grpSp>
        <p:nvGrpSpPr>
          <p:cNvPr id="17" name="グループ化 16">
            <a:extLst>
              <a:ext uri="{FF2B5EF4-FFF2-40B4-BE49-F238E27FC236}">
                <a16:creationId xmlns:a16="http://schemas.microsoft.com/office/drawing/2014/main" id="{4E2D38AC-8F7E-AE0E-F02B-384715F56BD9}"/>
              </a:ext>
            </a:extLst>
          </p:cNvPr>
          <p:cNvGrpSpPr/>
          <p:nvPr/>
        </p:nvGrpSpPr>
        <p:grpSpPr>
          <a:xfrm>
            <a:off x="9419017" y="3302057"/>
            <a:ext cx="2293557" cy="2085567"/>
            <a:chOff x="7108142" y="5137640"/>
            <a:chExt cx="1718438" cy="1562602"/>
          </a:xfrm>
        </p:grpSpPr>
        <p:sp>
          <p:nvSpPr>
            <p:cNvPr id="18" name="正方形/長方形 17">
              <a:extLst>
                <a:ext uri="{FF2B5EF4-FFF2-40B4-BE49-F238E27FC236}">
                  <a16:creationId xmlns:a16="http://schemas.microsoft.com/office/drawing/2014/main" id="{93C11405-A590-74D2-229E-5373EB95132E}"/>
                </a:ext>
              </a:extLst>
            </p:cNvPr>
            <p:cNvSpPr/>
            <p:nvPr/>
          </p:nvSpPr>
          <p:spPr>
            <a:xfrm>
              <a:off x="7108142" y="5137640"/>
              <a:ext cx="1718438" cy="1547015"/>
            </a:xfrm>
            <a:prstGeom prst="rect">
              <a:avLst/>
            </a:prstGeom>
            <a:no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endParaRPr>
            </a:p>
          </p:txBody>
        </p:sp>
        <p:sp>
          <p:nvSpPr>
            <p:cNvPr id="19" name="正方形/長方形 18">
              <a:extLst>
                <a:ext uri="{FF2B5EF4-FFF2-40B4-BE49-F238E27FC236}">
                  <a16:creationId xmlns:a16="http://schemas.microsoft.com/office/drawing/2014/main" id="{BC8FB138-9233-0DB5-B00C-0A756B0FA738}"/>
                </a:ext>
              </a:extLst>
            </p:cNvPr>
            <p:cNvSpPr/>
            <p:nvPr/>
          </p:nvSpPr>
          <p:spPr>
            <a:xfrm>
              <a:off x="7195773" y="5228982"/>
              <a:ext cx="1542173" cy="693883"/>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endParaRPr>
            </a:p>
          </p:txBody>
        </p:sp>
        <p:sp>
          <p:nvSpPr>
            <p:cNvPr id="20" name="正方形/長方形 19">
              <a:extLst>
                <a:ext uri="{FF2B5EF4-FFF2-40B4-BE49-F238E27FC236}">
                  <a16:creationId xmlns:a16="http://schemas.microsoft.com/office/drawing/2014/main" id="{98596B77-9C19-5B6D-F645-0FB355097CE6}"/>
                </a:ext>
              </a:extLst>
            </p:cNvPr>
            <p:cNvSpPr/>
            <p:nvPr/>
          </p:nvSpPr>
          <p:spPr>
            <a:xfrm>
              <a:off x="7138889" y="6482214"/>
              <a:ext cx="1002493" cy="218028"/>
            </a:xfrm>
            <a:prstGeom prst="rect">
              <a:avLst/>
            </a:prstGeom>
          </p:spPr>
          <p:txBody>
            <a:bodyPr wrap="square">
              <a:spAutoFit/>
            </a:bodyPr>
            <a:lstStyle/>
            <a:p>
              <a:r>
                <a:rPr lang="ja-JP" altLang="en-US" sz="800" dirty="0">
                  <a:solidFill>
                    <a:srgbClr val="FFFFFF">
                      <a:lumMod val="65000"/>
                    </a:srgbClr>
                  </a:solidFill>
                  <a:latin typeface="Meiryo" panose="020B0604030504040204" pitchFamily="34" charset="-128"/>
                  <a:ea typeface="Meiryo" panose="020B0604030504040204" pitchFamily="34" charset="-128"/>
                </a:rPr>
                <a:t>クライアント名</a:t>
              </a:r>
            </a:p>
          </p:txBody>
        </p:sp>
        <p:sp>
          <p:nvSpPr>
            <p:cNvPr id="21" name="正方形/長方形 20">
              <a:extLst>
                <a:ext uri="{FF2B5EF4-FFF2-40B4-BE49-F238E27FC236}">
                  <a16:creationId xmlns:a16="http://schemas.microsoft.com/office/drawing/2014/main" id="{2CFFAFD8-5C85-A92B-72EA-1E466E82D8F2}"/>
                </a:ext>
              </a:extLst>
            </p:cNvPr>
            <p:cNvSpPr/>
            <p:nvPr/>
          </p:nvSpPr>
          <p:spPr>
            <a:xfrm>
              <a:off x="7119219" y="6014207"/>
              <a:ext cx="1618728" cy="484261"/>
            </a:xfrm>
            <a:prstGeom prst="rect">
              <a:avLst/>
            </a:prstGeom>
          </p:spPr>
          <p:txBody>
            <a:bodyPr wrap="square">
              <a:spAutoFit/>
            </a:bodyPr>
            <a:lstStyle/>
            <a:p>
              <a:r>
                <a:rPr lang="en-US" altLang="ja-JP" sz="1200" dirty="0">
                  <a:solidFill>
                    <a:srgbClr val="000000">
                      <a:lumMod val="75000"/>
                      <a:lumOff val="25000"/>
                    </a:srgbClr>
                  </a:solidFill>
                  <a:latin typeface="Meiryo" panose="020B0604030504040204" pitchFamily="34" charset="-128"/>
                  <a:ea typeface="Meiryo" panose="020B0604030504040204" pitchFamily="34" charset="-128"/>
                </a:rPr>
                <a:t>××××××××××××|××××××××××××××××××××× [Yahoo!</a:t>
              </a:r>
              <a:r>
                <a:rPr lang="ja-JP" altLang="en-US" sz="1200" dirty="0">
                  <a:solidFill>
                    <a:srgbClr val="000000">
                      <a:lumMod val="75000"/>
                      <a:lumOff val="25000"/>
                    </a:srgbClr>
                  </a:solidFill>
                  <a:latin typeface="Meiryo" panose="020B0604030504040204" pitchFamily="34" charset="-128"/>
                  <a:ea typeface="Meiryo" panose="020B0604030504040204" pitchFamily="34" charset="-128"/>
                </a:rPr>
                <a:t>ファイナンス</a:t>
              </a:r>
              <a:r>
                <a:rPr lang="en-US" altLang="ja-JP" sz="1200" dirty="0">
                  <a:solidFill>
                    <a:srgbClr val="000000">
                      <a:lumMod val="75000"/>
                      <a:lumOff val="25000"/>
                    </a:srgbClr>
                  </a:solidFill>
                  <a:latin typeface="Meiryo" panose="020B0604030504040204" pitchFamily="34" charset="-128"/>
                  <a:ea typeface="Meiryo" panose="020B0604030504040204" pitchFamily="34" charset="-128"/>
                </a:rPr>
                <a:t>] </a:t>
              </a:r>
              <a:endParaRPr lang="ja-JP" altLang="en-US" sz="1200" dirty="0">
                <a:solidFill>
                  <a:srgbClr val="000000">
                    <a:lumMod val="75000"/>
                    <a:lumOff val="25000"/>
                  </a:srgbClr>
                </a:solidFill>
                <a:latin typeface="Meiryo" panose="020B0604030504040204" pitchFamily="34" charset="-128"/>
                <a:ea typeface="Meiryo" panose="020B0604030504040204" pitchFamily="34" charset="-128"/>
              </a:endParaRPr>
            </a:p>
          </p:txBody>
        </p:sp>
      </p:grpSp>
      <p:grpSp>
        <p:nvGrpSpPr>
          <p:cNvPr id="22" name="グループ化 21">
            <a:extLst>
              <a:ext uri="{FF2B5EF4-FFF2-40B4-BE49-F238E27FC236}">
                <a16:creationId xmlns:a16="http://schemas.microsoft.com/office/drawing/2014/main" id="{AFE2DADF-E9B2-0C59-F9E7-634E67F6ABEE}"/>
              </a:ext>
            </a:extLst>
          </p:cNvPr>
          <p:cNvGrpSpPr/>
          <p:nvPr/>
        </p:nvGrpSpPr>
        <p:grpSpPr>
          <a:xfrm>
            <a:off x="479093" y="3304021"/>
            <a:ext cx="3282013" cy="1369853"/>
            <a:chOff x="600945" y="5586330"/>
            <a:chExt cx="2622969" cy="1094780"/>
          </a:xfrm>
        </p:grpSpPr>
        <p:sp>
          <p:nvSpPr>
            <p:cNvPr id="23" name="正方形/長方形 22">
              <a:extLst>
                <a:ext uri="{FF2B5EF4-FFF2-40B4-BE49-F238E27FC236}">
                  <a16:creationId xmlns:a16="http://schemas.microsoft.com/office/drawing/2014/main" id="{9F83BD1E-07FA-1432-0600-F93BF0E721DE}"/>
                </a:ext>
              </a:extLst>
            </p:cNvPr>
            <p:cNvSpPr/>
            <p:nvPr/>
          </p:nvSpPr>
          <p:spPr>
            <a:xfrm>
              <a:off x="600945" y="5586330"/>
              <a:ext cx="2362145" cy="1094780"/>
            </a:xfrm>
            <a:prstGeom prst="rect">
              <a:avLst/>
            </a:prstGeom>
            <a:no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endParaRPr>
            </a:p>
          </p:txBody>
        </p:sp>
        <p:sp>
          <p:nvSpPr>
            <p:cNvPr id="24" name="正方形/長方形 23">
              <a:extLst>
                <a:ext uri="{FF2B5EF4-FFF2-40B4-BE49-F238E27FC236}">
                  <a16:creationId xmlns:a16="http://schemas.microsoft.com/office/drawing/2014/main" id="{1EE726CD-FF8F-E187-5F59-6A968A45CBD0}"/>
                </a:ext>
              </a:extLst>
            </p:cNvPr>
            <p:cNvSpPr/>
            <p:nvPr/>
          </p:nvSpPr>
          <p:spPr>
            <a:xfrm>
              <a:off x="753371" y="5794227"/>
              <a:ext cx="2470543" cy="245974"/>
            </a:xfrm>
            <a:prstGeom prst="rect">
              <a:avLst/>
            </a:prstGeom>
          </p:spPr>
          <p:txBody>
            <a:bodyPr wrap="square">
              <a:spAutoFit/>
            </a:bodyPr>
            <a:lstStyle/>
            <a:p>
              <a:r>
                <a:rPr lang="en-US" altLang="ja-JP" sz="1400" dirty="0">
                  <a:solidFill>
                    <a:schemeClr val="accent6"/>
                  </a:solidFill>
                  <a:latin typeface="Meiryo" panose="020B0604030504040204" pitchFamily="34" charset="-128"/>
                  <a:ea typeface="Meiryo" panose="020B0604030504040204" pitchFamily="34" charset="-128"/>
                </a:rPr>
                <a:t>×××××××××××</a:t>
              </a:r>
              <a:endParaRPr lang="ja-JP" altLang="en-US" sz="1400" dirty="0">
                <a:solidFill>
                  <a:schemeClr val="accent6"/>
                </a:solidFill>
                <a:latin typeface="Meiryo" panose="020B0604030504040204" pitchFamily="34" charset="-128"/>
                <a:ea typeface="Meiryo" panose="020B0604030504040204" pitchFamily="34" charset="-128"/>
              </a:endParaRPr>
            </a:p>
          </p:txBody>
        </p:sp>
        <p:sp>
          <p:nvSpPr>
            <p:cNvPr id="25" name="正方形/長方形 24">
              <a:extLst>
                <a:ext uri="{FF2B5EF4-FFF2-40B4-BE49-F238E27FC236}">
                  <a16:creationId xmlns:a16="http://schemas.microsoft.com/office/drawing/2014/main" id="{99234D5B-53F9-E513-018C-006CA3781963}"/>
                </a:ext>
              </a:extLst>
            </p:cNvPr>
            <p:cNvSpPr/>
            <p:nvPr/>
          </p:nvSpPr>
          <p:spPr>
            <a:xfrm>
              <a:off x="753371" y="6056849"/>
              <a:ext cx="2470543" cy="368960"/>
            </a:xfrm>
            <a:prstGeom prst="rect">
              <a:avLst/>
            </a:prstGeom>
          </p:spPr>
          <p:txBody>
            <a:bodyPr wrap="square">
              <a:spAutoFit/>
            </a:bodyPr>
            <a:lstStyle/>
            <a:p>
              <a:r>
                <a:rPr lang="en-US" altLang="ja-JP" sz="1200" dirty="0">
                  <a:solidFill>
                    <a:srgbClr val="000000">
                      <a:lumMod val="75000"/>
                      <a:lumOff val="25000"/>
                    </a:srgbClr>
                  </a:solidFill>
                  <a:latin typeface="Meiryo" panose="020B0604030504040204" pitchFamily="34" charset="-128"/>
                  <a:ea typeface="Meiryo" panose="020B0604030504040204" pitchFamily="34" charset="-128"/>
                </a:rPr>
                <a:t>××××××××××××××××××</a:t>
              </a:r>
            </a:p>
            <a:p>
              <a:r>
                <a:rPr lang="en-US" altLang="ja-JP" sz="1200" dirty="0">
                  <a:solidFill>
                    <a:srgbClr val="000000">
                      <a:lumMod val="75000"/>
                      <a:lumOff val="25000"/>
                    </a:srgbClr>
                  </a:solidFill>
                  <a:latin typeface="Meiryo" panose="020B0604030504040204" pitchFamily="34" charset="-128"/>
                  <a:ea typeface="Meiryo" panose="020B0604030504040204" pitchFamily="34" charset="-128"/>
                </a:rPr>
                <a:t>××××××××[Yahoo!</a:t>
              </a:r>
              <a:r>
                <a:rPr lang="ja-JP" altLang="en-US" sz="1200" dirty="0">
                  <a:solidFill>
                    <a:srgbClr val="000000">
                      <a:lumMod val="75000"/>
                      <a:lumOff val="25000"/>
                    </a:srgbClr>
                  </a:solidFill>
                  <a:latin typeface="Meiryo" panose="020B0604030504040204" pitchFamily="34" charset="-128"/>
                  <a:ea typeface="Meiryo" panose="020B0604030504040204" pitchFamily="34" charset="-128"/>
                </a:rPr>
                <a:t>ファイナンス</a:t>
              </a:r>
              <a:r>
                <a:rPr lang="en-US" altLang="ja-JP" sz="1200" dirty="0">
                  <a:solidFill>
                    <a:srgbClr val="000000">
                      <a:lumMod val="75000"/>
                      <a:lumOff val="25000"/>
                    </a:srgbClr>
                  </a:solidFill>
                  <a:latin typeface="Meiryo" panose="020B0604030504040204" pitchFamily="34" charset="-128"/>
                  <a:ea typeface="Meiryo" panose="020B0604030504040204" pitchFamily="34" charset="-128"/>
                </a:rPr>
                <a:t>]</a:t>
              </a:r>
              <a:endParaRPr lang="ja-JP" altLang="en-US" sz="1200" dirty="0">
                <a:solidFill>
                  <a:srgbClr val="000000">
                    <a:lumMod val="75000"/>
                    <a:lumOff val="25000"/>
                  </a:srgbClr>
                </a:solidFill>
                <a:latin typeface="Meiryo" panose="020B0604030504040204" pitchFamily="34" charset="-128"/>
                <a:ea typeface="Meiryo" panose="020B0604030504040204" pitchFamily="34" charset="-128"/>
              </a:endParaRPr>
            </a:p>
          </p:txBody>
        </p:sp>
      </p:grpSp>
      <p:sp>
        <p:nvSpPr>
          <p:cNvPr id="30" name="テキスト プレースホルダー 3">
            <a:extLst>
              <a:ext uri="{FF2B5EF4-FFF2-40B4-BE49-F238E27FC236}">
                <a16:creationId xmlns:a16="http://schemas.microsoft.com/office/drawing/2014/main" id="{73A2245B-0E86-3EDF-7D3E-AC729ADCF493}"/>
              </a:ext>
            </a:extLst>
          </p:cNvPr>
          <p:cNvSpPr>
            <a:spLocks noGrp="1"/>
          </p:cNvSpPr>
          <p:nvPr>
            <p:ph type="body" sz="quarter" idx="10"/>
          </p:nvPr>
        </p:nvSpPr>
        <p:spPr>
          <a:xfrm>
            <a:off x="1887808" y="252000"/>
            <a:ext cx="8136904" cy="335028"/>
          </a:xfrm>
        </p:spPr>
        <p:txBody>
          <a:bodyPr/>
          <a:lstStyle/>
          <a:p>
            <a:r>
              <a:rPr lang="ja-JP" altLang="en-US" sz="2000" dirty="0"/>
              <a:t>タイアップへの誘導広告　制作ガイドライン一部抜粋</a:t>
            </a:r>
          </a:p>
          <a:p>
            <a:r>
              <a:rPr lang="en" altLang="ja-JP" dirty="0"/>
              <a:t>Yahoo!</a:t>
            </a:r>
            <a:r>
              <a:rPr lang="ja-JP" altLang="en-US" dirty="0"/>
              <a:t>サービスにおけるタイアップ・スポンサードコンテンツ</a:t>
            </a:r>
            <a:endParaRPr lang="en-US" altLang="ja-JP" dirty="0"/>
          </a:p>
        </p:txBody>
      </p:sp>
    </p:spTree>
    <p:extLst>
      <p:ext uri="{BB962C8B-B14F-4D97-AF65-F5344CB8AC3E}">
        <p14:creationId xmlns:p14="http://schemas.microsoft.com/office/powerpoint/2010/main" val="21483222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085EE8F3-4F21-DCB5-0B90-668D2A9069BE}"/>
              </a:ext>
            </a:extLst>
          </p:cNvPr>
          <p:cNvSpPr>
            <a:spLocks noGrp="1"/>
          </p:cNvSpPr>
          <p:nvPr>
            <p:ph type="body" sz="quarter" idx="12"/>
          </p:nvPr>
        </p:nvSpPr>
        <p:spPr/>
        <p:txBody>
          <a:bodyPr/>
          <a:lstStyle/>
          <a:p>
            <a:pPr algn="l"/>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140B1BE-F746-23EC-EBCD-6A192EB06AB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a:fill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dirty="0"/>
              <a:t>更新・変更履歴</a:t>
            </a:r>
            <a:endParaRPr kumimoji="1" lang="ja-JP" altLang="en-US" dirty="0"/>
          </a:p>
        </p:txBody>
      </p:sp>
      <p:sp>
        <p:nvSpPr>
          <p:cNvPr id="7" name="テキスト ボックス 6">
            <a:extLst>
              <a:ext uri="{FF2B5EF4-FFF2-40B4-BE49-F238E27FC236}">
                <a16:creationId xmlns:a16="http://schemas.microsoft.com/office/drawing/2014/main" id="{8F83361B-197D-6265-0F0D-6807B25D868D}"/>
              </a:ext>
            </a:extLst>
          </p:cNvPr>
          <p:cNvSpPr txBox="1"/>
          <p:nvPr/>
        </p:nvSpPr>
        <p:spPr>
          <a:xfrm>
            <a:off x="479425" y="1268413"/>
            <a:ext cx="11233150" cy="2519151"/>
          </a:xfrm>
          <a:prstGeom prst="rect">
            <a:avLst/>
          </a:prstGeom>
          <a:noFill/>
        </p:spPr>
        <p:txBody>
          <a:bodyPr wrap="square" lIns="0" tIns="0" rIns="0" bIns="0" rtlCol="0">
            <a:spAutoFit/>
          </a:bodyPr>
          <a:lstStyle/>
          <a:p>
            <a:pPr marL="285750" marR="0" lvl="0" indent="-285750" algn="l" defTabSz="914400" rtl="0" eaLnBrk="1" fontAlgn="auto" latinLnBrk="0" hangingPunct="1">
              <a:lnSpc>
                <a:spcPct val="120000"/>
              </a:lnSpc>
              <a:spcBef>
                <a:spcPts val="0"/>
              </a:spcBef>
              <a:spcAft>
                <a:spcPts val="600"/>
              </a:spcAft>
              <a:buClrTx/>
              <a:buSzTx/>
              <a:buFont typeface="Wingdings" pitchFamily="2" charset="2"/>
              <a:buChar char="n"/>
              <a:tabLst/>
              <a:defRPr/>
            </a:pPr>
            <a:r>
              <a:rPr kumimoji="0" lang="en-US" altLang="ja-JP" sz="1400" kern="0" dirty="0">
                <a:solidFill>
                  <a:schemeClr val="accent3"/>
                </a:solidFill>
                <a:latin typeface="+mn-ea"/>
              </a:rPr>
              <a:t>2023/8/7</a:t>
            </a:r>
          </a:p>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chemeClr val="accent3"/>
                </a:solidFill>
                <a:latin typeface="+mn-ea"/>
              </a:rPr>
              <a:t>訴求内容がセンシティブなため、</a:t>
            </a:r>
            <a:r>
              <a:rPr kumimoji="0" lang="en-US" altLang="ja-JP" sz="1400" kern="0" dirty="0">
                <a:solidFill>
                  <a:schemeClr val="accent3"/>
                </a:solidFill>
                <a:latin typeface="+mn-ea"/>
              </a:rPr>
              <a:t>2023/8/22</a:t>
            </a:r>
            <a:r>
              <a:rPr kumimoji="0" lang="ja-JP" altLang="en-US" sz="1400" kern="0" dirty="0">
                <a:solidFill>
                  <a:schemeClr val="accent3"/>
                </a:solidFill>
                <a:latin typeface="+mn-ea"/>
              </a:rPr>
              <a:t>より販売制限カテゴリーに以下を追加します。</a:t>
            </a:r>
          </a:p>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chemeClr val="accent3"/>
                </a:solidFill>
                <a:latin typeface="+mn-ea"/>
              </a:rPr>
              <a:t>　・政党</a:t>
            </a:r>
            <a:br>
              <a:rPr kumimoji="0" lang="en-US" altLang="ja-JP" sz="1400" kern="0" dirty="0">
                <a:solidFill>
                  <a:schemeClr val="accent3"/>
                </a:solidFill>
                <a:latin typeface="+mn-ea"/>
              </a:rPr>
            </a:br>
            <a:r>
              <a:rPr kumimoji="0" lang="ja-JP" altLang="en-US" sz="1400" kern="0" dirty="0">
                <a:solidFill>
                  <a:schemeClr val="accent3"/>
                </a:solidFill>
                <a:latin typeface="+mn-ea"/>
              </a:rPr>
              <a:t>　・たばこ、および喫煙に関連する情報全般（喫煙マナー、分煙など）</a:t>
            </a:r>
          </a:p>
          <a:p>
            <a:pPr marR="0" lvl="0" algn="l" defTabSz="914400" rtl="0" eaLnBrk="1" fontAlgn="auto" latinLnBrk="0" hangingPunct="1">
              <a:lnSpc>
                <a:spcPct val="120000"/>
              </a:lnSpc>
              <a:spcBef>
                <a:spcPts val="0"/>
              </a:spcBef>
              <a:spcAft>
                <a:spcPts val="600"/>
              </a:spcAft>
              <a:buClrTx/>
              <a:buSzTx/>
              <a:tabLst/>
              <a:defRPr/>
            </a:pPr>
            <a:r>
              <a:rPr kumimoji="0" lang="en-US" altLang="ja-JP" sz="1400" kern="0" dirty="0">
                <a:solidFill>
                  <a:schemeClr val="accent3"/>
                </a:solidFill>
                <a:latin typeface="+mn-ea"/>
              </a:rPr>
              <a:t>※</a:t>
            </a:r>
            <a:r>
              <a:rPr kumimoji="0" lang="ja-JP" altLang="en-US" sz="1400" kern="0" dirty="0">
                <a:solidFill>
                  <a:schemeClr val="accent3"/>
                </a:solidFill>
                <a:latin typeface="+mn-ea"/>
              </a:rPr>
              <a:t>現在も掲載不可となりますが具体的なカテゴリーとして追記します。</a:t>
            </a:r>
            <a:endParaRPr kumimoji="0" lang="en-US" altLang="ja-JP" sz="1400" kern="0" dirty="0">
              <a:solidFill>
                <a:schemeClr val="accent3"/>
              </a:solidFill>
              <a:latin typeface="+mn-ea"/>
            </a:endParaRPr>
          </a:p>
          <a:p>
            <a:pPr marR="0" lvl="0" algn="l" defTabSz="914400" rtl="0" eaLnBrk="1" fontAlgn="auto" latinLnBrk="0" hangingPunct="1">
              <a:lnSpc>
                <a:spcPct val="120000"/>
              </a:lnSpc>
              <a:spcBef>
                <a:spcPts val="0"/>
              </a:spcBef>
              <a:spcAft>
                <a:spcPts val="600"/>
              </a:spcAft>
              <a:buClrTx/>
              <a:buSzTx/>
              <a:tabLst/>
              <a:defRPr/>
            </a:pPr>
            <a:endParaRPr kumimoji="0" lang="en-US" altLang="ja-JP" sz="1400" b="0" i="0" u="none" strike="noStrike" kern="0" cap="none" spc="0" normalizeH="0" baseline="0" noProof="0" dirty="0">
              <a:ln>
                <a:noFill/>
              </a:ln>
              <a:solidFill>
                <a:schemeClr val="accent3"/>
              </a:solidFill>
              <a:effectLst/>
              <a:uLnTx/>
              <a:uFillTx/>
              <a:latin typeface="+mn-ea"/>
            </a:endParaRPr>
          </a:p>
          <a:p>
            <a:pPr>
              <a:lnSpc>
                <a:spcPct val="120000"/>
              </a:lnSpc>
              <a:spcAft>
                <a:spcPts val="600"/>
              </a:spcAft>
              <a:defRPr/>
            </a:pPr>
            <a:r>
              <a:rPr kumimoji="0" lang="ja-JP" altLang="en-US" sz="1400" kern="0" dirty="0">
                <a:solidFill>
                  <a:schemeClr val="accent3"/>
                </a:solidFill>
                <a:latin typeface="+mn-ea"/>
              </a:rPr>
              <a:t>■　</a:t>
            </a:r>
            <a:r>
              <a:rPr kumimoji="0" lang="en-US" altLang="ja-JP" sz="1400" kern="0" dirty="0">
                <a:solidFill>
                  <a:schemeClr val="accent3"/>
                </a:solidFill>
                <a:latin typeface="+mn-ea"/>
              </a:rPr>
              <a:t>2023/10/20</a:t>
            </a:r>
          </a:p>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chemeClr val="accent3"/>
                </a:solidFill>
                <a:latin typeface="+mn-ea"/>
              </a:rPr>
              <a:t>効果検証レポートの取得項目を変更します。</a:t>
            </a:r>
            <a:endParaRPr kumimoji="0" lang="en-US" altLang="ja-JP" sz="1400" b="0" i="0" u="none" strike="noStrike" kern="0" cap="none" spc="0" normalizeH="0" baseline="0" noProof="0" dirty="0">
              <a:ln>
                <a:noFill/>
              </a:ln>
              <a:solidFill>
                <a:schemeClr val="accent3"/>
              </a:solidFill>
              <a:effectLst/>
              <a:uLnTx/>
              <a:uFillTx/>
              <a:latin typeface="+mn-ea"/>
            </a:endParaRPr>
          </a:p>
        </p:txBody>
      </p:sp>
    </p:spTree>
    <p:extLst>
      <p:ext uri="{BB962C8B-B14F-4D97-AF65-F5344CB8AC3E}">
        <p14:creationId xmlns:p14="http://schemas.microsoft.com/office/powerpoint/2010/main" val="33960642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3849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E0F36301-1EB5-314E-543A-A99A65196839}"/>
              </a:ext>
            </a:extLst>
          </p:cNvPr>
          <p:cNvSpPr>
            <a:spLocks noGrp="1"/>
          </p:cNvSpPr>
          <p:nvPr>
            <p:ph type="ftr" sz="quarter" idx="14"/>
          </p:nvPr>
        </p:nvSpPr>
        <p:spPr/>
        <p:txBody>
          <a:bodyPr/>
          <a:lstStyle/>
          <a:p>
            <a:pPr>
              <a:defRPr/>
            </a:pPr>
            <a:r>
              <a:rPr lang="en" altLang="ja-JP" sz="800">
                <a:solidFill>
                  <a:schemeClr val="accent2"/>
                </a:solidFill>
              </a:rPr>
              <a:t>.</a:t>
            </a:r>
            <a:endParaRPr lang="en" altLang="ja-JP" sz="800" dirty="0">
              <a:solidFill>
                <a:schemeClr val="accent2"/>
              </a:solidFill>
            </a:endParaRPr>
          </a:p>
        </p:txBody>
      </p:sp>
      <p:sp>
        <p:nvSpPr>
          <p:cNvPr id="4" name="テキスト プレースホルダー 3">
            <a:extLst>
              <a:ext uri="{FF2B5EF4-FFF2-40B4-BE49-F238E27FC236}">
                <a16:creationId xmlns:a16="http://schemas.microsoft.com/office/drawing/2014/main" id="{43104796-9D20-25FA-E9D2-23CA45B096DE}"/>
              </a:ext>
            </a:extLst>
          </p:cNvPr>
          <p:cNvSpPr>
            <a:spLocks noGrp="1"/>
          </p:cNvSpPr>
          <p:nvPr>
            <p:ph type="body" sz="quarter" idx="18"/>
          </p:nvPr>
        </p:nvSpPr>
        <p:spPr/>
        <p:txBody>
          <a:bodyPr/>
          <a:lstStyle/>
          <a:p>
            <a:r>
              <a:rPr kumimoji="1" lang="en-US" altLang="ja-JP" dirty="0"/>
              <a:t>01</a:t>
            </a:r>
            <a:endParaRPr kumimoji="1" lang="ja-JP" altLang="en-US" dirty="0"/>
          </a:p>
        </p:txBody>
      </p:sp>
      <p:sp>
        <p:nvSpPr>
          <p:cNvPr id="5" name="テキスト プレースホルダー 4">
            <a:extLst>
              <a:ext uri="{FF2B5EF4-FFF2-40B4-BE49-F238E27FC236}">
                <a16:creationId xmlns:a16="http://schemas.microsoft.com/office/drawing/2014/main" id="{E2F377F4-A9F1-75E1-65B7-6F68AEF81AA0}"/>
              </a:ext>
            </a:extLst>
          </p:cNvPr>
          <p:cNvSpPr>
            <a:spLocks noGrp="1"/>
          </p:cNvSpPr>
          <p:nvPr>
            <p:ph type="body" sz="quarter" idx="19"/>
          </p:nvPr>
        </p:nvSpPr>
        <p:spPr/>
        <p:txBody>
          <a:bodyPr/>
          <a:lstStyle/>
          <a:p>
            <a:r>
              <a:rPr lang="ja-JP" altLang="en-US" dirty="0"/>
              <a:t>概要</a:t>
            </a:r>
            <a:endParaRPr lang="en-US" altLang="ja-JP" dirty="0"/>
          </a:p>
        </p:txBody>
      </p:sp>
      <p:pic>
        <p:nvPicPr>
          <p:cNvPr id="10" name="図プレースホルダー 4" descr="アイコン&#10;&#10;自動的に生成された説明">
            <a:extLst>
              <a:ext uri="{FF2B5EF4-FFF2-40B4-BE49-F238E27FC236}">
                <a16:creationId xmlns:a16="http://schemas.microsoft.com/office/drawing/2014/main" id="{4CE9F20D-0BBE-103B-6DE7-C75CFE337CDF}"/>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a:xfrm>
            <a:off x="2204326" y="2773503"/>
            <a:ext cx="1586282" cy="1464484"/>
          </a:xfrm>
        </p:spPr>
      </p:pic>
    </p:spTree>
    <p:extLst>
      <p:ext uri="{BB962C8B-B14F-4D97-AF65-F5344CB8AC3E}">
        <p14:creationId xmlns:p14="http://schemas.microsoft.com/office/powerpoint/2010/main" val="2718087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概要</a:t>
            </a:r>
          </a:p>
        </p:txBody>
      </p:sp>
      <p:pic>
        <p:nvPicPr>
          <p:cNvPr id="51" name="図プレースホルダー 50" descr="アイコン&#10;&#10;自動的に生成された説明">
            <a:extLst>
              <a:ext uri="{FF2B5EF4-FFF2-40B4-BE49-F238E27FC236}">
                <a16:creationId xmlns:a16="http://schemas.microsoft.com/office/drawing/2014/main" id="{7A78558E-80AA-EB9B-6FC1-5241C09153B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3" name="テキスト プレースホルダー 52">
            <a:extLst>
              <a:ext uri="{FF2B5EF4-FFF2-40B4-BE49-F238E27FC236}">
                <a16:creationId xmlns:a16="http://schemas.microsoft.com/office/drawing/2014/main" id="{B307C6B9-3CF4-81E4-24C3-2DA48734A611}"/>
              </a:ext>
            </a:extLst>
          </p:cNvPr>
          <p:cNvSpPr>
            <a:spLocks noGrp="1"/>
          </p:cNvSpPr>
          <p:nvPr>
            <p:ph type="body" sz="quarter" idx="10"/>
          </p:nvPr>
        </p:nvSpPr>
        <p:spPr>
          <a:xfrm>
            <a:off x="1887808" y="236835"/>
            <a:ext cx="8136904" cy="335028"/>
          </a:xfrm>
        </p:spPr>
        <p:txBody>
          <a:bodyPr/>
          <a:lstStyle/>
          <a:p>
            <a:r>
              <a:rPr lang="ja-JP" altLang="en-US" dirty="0"/>
              <a:t>スポーツナビ</a:t>
            </a:r>
            <a:r>
              <a:rPr kumimoji="1" lang="ja-JP" altLang="en-US" sz="2000" dirty="0">
                <a:latin typeface="Meiryo" panose="020B0604030504040204" pitchFamily="34" charset="-128"/>
                <a:ea typeface="Meiryo" panose="020B0604030504040204" pitchFamily="34" charset="-128"/>
              </a:rPr>
              <a:t>　タイアップ</a:t>
            </a:r>
            <a:r>
              <a:rPr lang="ja-JP" altLang="en-US" dirty="0"/>
              <a:t>　概要</a:t>
            </a:r>
            <a:endParaRPr kumimoji="1" lang="en-US" altLang="ja-JP" sz="2000" dirty="0">
              <a:latin typeface="Meiryo" panose="020B0604030504040204" pitchFamily="34" charset="-128"/>
              <a:ea typeface="Meiryo" panose="020B0604030504040204" pitchFamily="34" charset="-128"/>
            </a:endParaRPr>
          </a:p>
        </p:txBody>
      </p:sp>
      <p:sp>
        <p:nvSpPr>
          <p:cNvPr id="5" name="object 4">
            <a:extLst>
              <a:ext uri="{FF2B5EF4-FFF2-40B4-BE49-F238E27FC236}">
                <a16:creationId xmlns:a16="http://schemas.microsoft.com/office/drawing/2014/main" id="{C6D476DB-DD77-DCCD-37EC-E9BB1A492004}"/>
              </a:ext>
            </a:extLst>
          </p:cNvPr>
          <p:cNvSpPr txBox="1"/>
          <p:nvPr/>
        </p:nvSpPr>
        <p:spPr>
          <a:xfrm>
            <a:off x="479425" y="1096255"/>
            <a:ext cx="10980738" cy="621709"/>
          </a:xfrm>
          <a:prstGeom prst="rect">
            <a:avLst/>
          </a:prstGeom>
          <a:noFill/>
        </p:spPr>
        <p:txBody>
          <a:bodyPr vert="horz" wrap="square" lIns="0" tIns="0" rIns="0" bIns="0" rtlCol="0">
            <a:spAutoFit/>
          </a:bodyPr>
          <a:lstStyle/>
          <a:p>
            <a:pPr>
              <a:lnSpc>
                <a:spcPct val="130000"/>
              </a:lnSpc>
            </a:pPr>
            <a:r>
              <a:rPr lang="ja-JP" altLang="en-US" sz="1600" spc="-5" dirty="0">
                <a:solidFill>
                  <a:schemeClr val="accent3"/>
                </a:solidFill>
                <a:latin typeface="メイリオ"/>
                <a:cs typeface="メイリオ"/>
              </a:rPr>
              <a:t>スポーツの特定競技に関する記事を中心にした</a:t>
            </a:r>
            <a:r>
              <a:rPr lang="ja-JP" altLang="en-US" sz="1600" b="1" spc="-5" dirty="0">
                <a:solidFill>
                  <a:schemeClr val="accent3"/>
                </a:solidFill>
                <a:latin typeface="メイリオ"/>
                <a:cs typeface="メイリオ"/>
              </a:rPr>
              <a:t>中立型タイプから商品訴求を中心とした</a:t>
            </a:r>
            <a:r>
              <a:rPr lang="en-US" altLang="ja-JP" sz="1600" b="1" spc="-5" dirty="0">
                <a:solidFill>
                  <a:schemeClr val="accent3"/>
                </a:solidFill>
                <a:latin typeface="メイリオ"/>
                <a:cs typeface="メイリオ"/>
              </a:rPr>
              <a:t>PR</a:t>
            </a:r>
            <a:r>
              <a:rPr lang="ja-JP" altLang="en-US" sz="1600" b="1" spc="-5" dirty="0">
                <a:solidFill>
                  <a:schemeClr val="accent3"/>
                </a:solidFill>
                <a:latin typeface="メイリオ"/>
                <a:cs typeface="メイリオ"/>
              </a:rPr>
              <a:t>企画型</a:t>
            </a:r>
            <a:r>
              <a:rPr lang="ja-JP" altLang="en-US" sz="1600" spc="-5" dirty="0">
                <a:solidFill>
                  <a:schemeClr val="accent3"/>
                </a:solidFill>
                <a:latin typeface="メイリオ"/>
                <a:cs typeface="メイリオ"/>
              </a:rPr>
              <a:t>にいたるまで</a:t>
            </a:r>
          </a:p>
          <a:p>
            <a:pPr>
              <a:lnSpc>
                <a:spcPct val="130000"/>
              </a:lnSpc>
            </a:pPr>
            <a:r>
              <a:rPr lang="ja-JP" altLang="en-US" sz="1600" b="1" spc="-5" dirty="0">
                <a:solidFill>
                  <a:schemeClr val="accent3"/>
                </a:solidFill>
                <a:latin typeface="メイリオ"/>
                <a:cs typeface="メイリオ"/>
              </a:rPr>
              <a:t>ご要望に応じたタイアップ企画</a:t>
            </a:r>
            <a:r>
              <a:rPr lang="ja-JP" altLang="en-US" sz="1600" spc="-5" dirty="0">
                <a:solidFill>
                  <a:schemeClr val="accent3"/>
                </a:solidFill>
                <a:latin typeface="メイリオ"/>
                <a:cs typeface="メイリオ"/>
              </a:rPr>
              <a:t>をご提供いたします。</a:t>
            </a:r>
          </a:p>
        </p:txBody>
      </p:sp>
    </p:spTree>
    <p:extLst>
      <p:ext uri="{BB962C8B-B14F-4D97-AF65-F5344CB8AC3E}">
        <p14:creationId xmlns:p14="http://schemas.microsoft.com/office/powerpoint/2010/main" val="2047344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E0F36301-1EB5-314E-543A-A99A65196839}"/>
              </a:ext>
            </a:extLst>
          </p:cNvPr>
          <p:cNvSpPr>
            <a:spLocks noGrp="1"/>
          </p:cNvSpPr>
          <p:nvPr>
            <p:ph type="ftr" sz="quarter" idx="14"/>
          </p:nvPr>
        </p:nvSpPr>
        <p:spPr/>
        <p:txBody>
          <a:bodyPr/>
          <a:lstStyle/>
          <a:p>
            <a:pPr>
              <a:defRPr/>
            </a:pPr>
            <a:r>
              <a:rPr lang="en" altLang="ja-JP" sz="800">
                <a:solidFill>
                  <a:schemeClr val="accent2"/>
                </a:solidFill>
              </a:rPr>
              <a:t>.</a:t>
            </a:r>
            <a:endParaRPr lang="en" altLang="ja-JP" sz="800" dirty="0">
              <a:solidFill>
                <a:schemeClr val="accent2"/>
              </a:solidFill>
            </a:endParaRPr>
          </a:p>
        </p:txBody>
      </p:sp>
      <p:sp>
        <p:nvSpPr>
          <p:cNvPr id="4" name="テキスト プレースホルダー 3">
            <a:extLst>
              <a:ext uri="{FF2B5EF4-FFF2-40B4-BE49-F238E27FC236}">
                <a16:creationId xmlns:a16="http://schemas.microsoft.com/office/drawing/2014/main" id="{43104796-9D20-25FA-E9D2-23CA45B096DE}"/>
              </a:ext>
            </a:extLst>
          </p:cNvPr>
          <p:cNvSpPr>
            <a:spLocks noGrp="1"/>
          </p:cNvSpPr>
          <p:nvPr>
            <p:ph type="body" sz="quarter" idx="18"/>
          </p:nvPr>
        </p:nvSpPr>
        <p:spPr/>
        <p:txBody>
          <a:bodyPr/>
          <a:lstStyle/>
          <a:p>
            <a:r>
              <a:rPr kumimoji="1" lang="en-US" altLang="ja-JP" dirty="0"/>
              <a:t>02</a:t>
            </a:r>
            <a:endParaRPr kumimoji="1" lang="ja-JP" altLang="en-US" dirty="0"/>
          </a:p>
        </p:txBody>
      </p:sp>
      <p:sp>
        <p:nvSpPr>
          <p:cNvPr id="5" name="テキスト プレースホルダー 4">
            <a:extLst>
              <a:ext uri="{FF2B5EF4-FFF2-40B4-BE49-F238E27FC236}">
                <a16:creationId xmlns:a16="http://schemas.microsoft.com/office/drawing/2014/main" id="{E2F377F4-A9F1-75E1-65B7-6F68AEF81AA0}"/>
              </a:ext>
            </a:extLst>
          </p:cNvPr>
          <p:cNvSpPr>
            <a:spLocks noGrp="1"/>
          </p:cNvSpPr>
          <p:nvPr>
            <p:ph type="body" sz="quarter" idx="19"/>
          </p:nvPr>
        </p:nvSpPr>
        <p:spPr/>
        <p:txBody>
          <a:bodyPr/>
          <a:lstStyle/>
          <a:p>
            <a:r>
              <a:rPr lang="ja-JP" altLang="en-US" dirty="0"/>
              <a:t>商品スペック</a:t>
            </a:r>
            <a:endParaRPr lang="en-US" altLang="ja-JP" dirty="0"/>
          </a:p>
        </p:txBody>
      </p:sp>
      <p:pic>
        <p:nvPicPr>
          <p:cNvPr id="7" name="図プレースホルダー 7" descr="アイコン&#10;&#10;自動的に生成された説明">
            <a:extLst>
              <a:ext uri="{FF2B5EF4-FFF2-40B4-BE49-F238E27FC236}">
                <a16:creationId xmlns:a16="http://schemas.microsoft.com/office/drawing/2014/main" id="{15B7878F-5077-5696-0FB4-E7EE3A8C6DE2}"/>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a:xfrm>
            <a:off x="2204326" y="2773503"/>
            <a:ext cx="1586282" cy="1464484"/>
          </a:xfrm>
        </p:spPr>
      </p:pic>
    </p:spTree>
    <p:extLst>
      <p:ext uri="{BB962C8B-B14F-4D97-AF65-F5344CB8AC3E}">
        <p14:creationId xmlns:p14="http://schemas.microsoft.com/office/powerpoint/2010/main" val="620513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スポーツナビ</a:t>
            </a:r>
            <a:r>
              <a:rPr lang="en-US" altLang="ja-JP" dirty="0"/>
              <a:t>  </a:t>
            </a:r>
            <a:r>
              <a:rPr lang="ja-JP" altLang="en-US" dirty="0"/>
              <a:t>タイアップ</a:t>
            </a:r>
            <a:r>
              <a:rPr lang="en-US" altLang="ja-JP" dirty="0"/>
              <a:t> </a:t>
            </a:r>
            <a:r>
              <a:rPr lang="en-US" altLang="ja-JP" sz="1600" dirty="0"/>
              <a:t>– </a:t>
            </a:r>
            <a:r>
              <a:rPr lang="ja-JP" altLang="en-US" sz="1600" dirty="0"/>
              <a:t>スマートフォン </a:t>
            </a:r>
            <a:r>
              <a:rPr lang="en-US" altLang="ja-JP" sz="1600" dirty="0"/>
              <a:t>–</a:t>
            </a:r>
            <a:endParaRPr kumimoji="1" lang="ja-JP" altLang="en-US" sz="1600" dirty="0"/>
          </a:p>
        </p:txBody>
      </p:sp>
      <p:sp>
        <p:nvSpPr>
          <p:cNvPr id="7" name="正方形/長方形 6">
            <a:extLst>
              <a:ext uri="{FF2B5EF4-FFF2-40B4-BE49-F238E27FC236}">
                <a16:creationId xmlns:a16="http://schemas.microsoft.com/office/drawing/2014/main" id="{C4764640-370B-DEEA-2F1D-06B5178F1F2D}"/>
              </a:ext>
            </a:extLst>
          </p:cNvPr>
          <p:cNvSpPr/>
          <p:nvPr/>
        </p:nvSpPr>
        <p:spPr>
          <a:xfrm>
            <a:off x="825413" y="2324713"/>
            <a:ext cx="10634749" cy="4236424"/>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DFECE823-C5A9-D6EF-4650-B4DA140343A6}"/>
              </a:ext>
            </a:extLst>
          </p:cNvPr>
          <p:cNvSpPr/>
          <p:nvPr/>
        </p:nvSpPr>
        <p:spPr>
          <a:xfrm>
            <a:off x="479425" y="2329245"/>
            <a:ext cx="350620" cy="4236424"/>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chemeClr val="accent3"/>
                </a:solidFill>
                <a:latin typeface="Meiryo" panose="020B0604030504040204" pitchFamily="34" charset="-128"/>
                <a:ea typeface="Meiryo" panose="020B0604030504040204" pitchFamily="34" charset="-128"/>
              </a:rPr>
              <a:t>スマートフォン</a:t>
            </a: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419068D3-21D4-7A38-20FA-FDBD63D7FB77}"/>
              </a:ext>
            </a:extLst>
          </p:cNvPr>
          <p:cNvSpPr txBox="1"/>
          <p:nvPr/>
        </p:nvSpPr>
        <p:spPr>
          <a:xfrm>
            <a:off x="1923523" y="2961556"/>
            <a:ext cx="1410643" cy="397801"/>
          </a:xfrm>
          <a:prstGeom prst="rect">
            <a:avLst/>
          </a:prstGeom>
          <a:noFill/>
          <a:ln w="38100">
            <a:noFill/>
          </a:ln>
        </p:spPr>
        <p:txBody>
          <a:bodyPr vert="horz"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スポーツナビ</a:t>
            </a:r>
            <a:r>
              <a:rPr lang="ja-JP" altLang="en-US" sz="1100" dirty="0">
                <a:solidFill>
                  <a:schemeClr val="accent3"/>
                </a:solidFill>
                <a:latin typeface="メイリオ"/>
                <a:ea typeface="メイリオ"/>
              </a:rPr>
              <a:t>トップ</a:t>
            </a:r>
            <a:endParaRPr lang="en-US" altLang="ja-JP" sz="1100" dirty="0">
              <a:solidFill>
                <a:schemeClr val="accent3"/>
              </a:solidFill>
              <a:latin typeface="メイリオ"/>
              <a:ea typeface="メイリオ"/>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保障ではありません</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p:txBody>
      </p:sp>
      <p:grpSp>
        <p:nvGrpSpPr>
          <p:cNvPr id="11" name="グループ化 10">
            <a:extLst>
              <a:ext uri="{FF2B5EF4-FFF2-40B4-BE49-F238E27FC236}">
                <a16:creationId xmlns:a16="http://schemas.microsoft.com/office/drawing/2014/main" id="{B209CDF1-1E4B-D745-3A53-2E01A105992D}"/>
              </a:ext>
            </a:extLst>
          </p:cNvPr>
          <p:cNvGrpSpPr/>
          <p:nvPr/>
        </p:nvGrpSpPr>
        <p:grpSpPr>
          <a:xfrm>
            <a:off x="1897219" y="3469360"/>
            <a:ext cx="1430691" cy="2773891"/>
            <a:chOff x="3321431" y="3469360"/>
            <a:chExt cx="1430691" cy="2773891"/>
          </a:xfrm>
        </p:grpSpPr>
        <p:sp>
          <p:nvSpPr>
            <p:cNvPr id="12" name="角丸四角形 45">
              <a:extLst>
                <a:ext uri="{FF2B5EF4-FFF2-40B4-BE49-F238E27FC236}">
                  <a16:creationId xmlns:a16="http://schemas.microsoft.com/office/drawing/2014/main" id="{BB3EC7E9-5AB6-1222-1267-A27F9382C33F}"/>
                </a:ext>
              </a:extLst>
            </p:cNvPr>
            <p:cNvSpPr/>
            <p:nvPr/>
          </p:nvSpPr>
          <p:spPr>
            <a:xfrm>
              <a:off x="3386110"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3" name="図 12">
              <a:extLst>
                <a:ext uri="{FF2B5EF4-FFF2-40B4-BE49-F238E27FC236}">
                  <a16:creationId xmlns:a16="http://schemas.microsoft.com/office/drawing/2014/main" id="{9DEE3EDE-61A4-8470-1401-64520B1B85B5}"/>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3321431" y="3469360"/>
              <a:ext cx="1430691" cy="2773891"/>
            </a:xfrm>
            <a:prstGeom prst="rect">
              <a:avLst/>
            </a:prstGeom>
          </p:spPr>
        </p:pic>
      </p:grpSp>
      <p:grpSp>
        <p:nvGrpSpPr>
          <p:cNvPr id="28" name="グループ化 27">
            <a:extLst>
              <a:ext uri="{FF2B5EF4-FFF2-40B4-BE49-F238E27FC236}">
                <a16:creationId xmlns:a16="http://schemas.microsoft.com/office/drawing/2014/main" id="{78053527-B620-61BA-68E8-0786D4A002EC}"/>
              </a:ext>
            </a:extLst>
          </p:cNvPr>
          <p:cNvGrpSpPr/>
          <p:nvPr/>
        </p:nvGrpSpPr>
        <p:grpSpPr>
          <a:xfrm>
            <a:off x="6975388" y="3469360"/>
            <a:ext cx="1430691" cy="2773891"/>
            <a:chOff x="4833239" y="3469360"/>
            <a:chExt cx="1430691" cy="2773891"/>
          </a:xfrm>
        </p:grpSpPr>
        <p:sp>
          <p:nvSpPr>
            <p:cNvPr id="29" name="角丸四角形 42">
              <a:extLst>
                <a:ext uri="{FF2B5EF4-FFF2-40B4-BE49-F238E27FC236}">
                  <a16:creationId xmlns:a16="http://schemas.microsoft.com/office/drawing/2014/main" id="{9EE3314C-83D3-BBE7-2130-A09D2D3B8D01}"/>
                </a:ext>
              </a:extLst>
            </p:cNvPr>
            <p:cNvSpPr/>
            <p:nvPr/>
          </p:nvSpPr>
          <p:spPr>
            <a:xfrm>
              <a:off x="4897918"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30" name="図 29">
              <a:extLst>
                <a:ext uri="{FF2B5EF4-FFF2-40B4-BE49-F238E27FC236}">
                  <a16:creationId xmlns:a16="http://schemas.microsoft.com/office/drawing/2014/main" id="{4A0F414C-0B54-44E5-10E0-6D3E6194AF5B}"/>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4833239" y="3469360"/>
              <a:ext cx="1430691" cy="2773891"/>
            </a:xfrm>
            <a:prstGeom prst="rect">
              <a:avLst/>
            </a:prstGeom>
          </p:spPr>
        </p:pic>
      </p:grpSp>
      <p:sp>
        <p:nvSpPr>
          <p:cNvPr id="37" name="角丸四角形 48">
            <a:extLst>
              <a:ext uri="{FF2B5EF4-FFF2-40B4-BE49-F238E27FC236}">
                <a16:creationId xmlns:a16="http://schemas.microsoft.com/office/drawing/2014/main" id="{2FEC48E9-C433-5401-C208-581631E4A5DD}"/>
              </a:ext>
            </a:extLst>
          </p:cNvPr>
          <p:cNvSpPr/>
          <p:nvPr/>
        </p:nvSpPr>
        <p:spPr>
          <a:xfrm>
            <a:off x="9545798" y="3528940"/>
            <a:ext cx="1301333" cy="2606634"/>
          </a:xfrm>
          <a:prstGeom prst="roundRect">
            <a:avLst>
              <a:gd name="adj" fmla="val 7298"/>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10000"/>
              </a:lnSpc>
            </a:pPr>
            <a:r>
              <a:rPr kumimoji="1" lang="ja-JP" altLang="en-US" sz="1600">
                <a:solidFill>
                  <a:schemeClr val="accent6"/>
                </a:solidFill>
                <a:latin typeface="Meiryo" panose="020B0604030504040204" pitchFamily="34" charset="-128"/>
                <a:ea typeface="Meiryo" panose="020B0604030504040204" pitchFamily="34" charset="-128"/>
              </a:rPr>
              <a:t>広告主様</a:t>
            </a:r>
            <a:br>
              <a:rPr kumimoji="1" lang="en-US" altLang="ja-JP" sz="1600" dirty="0">
                <a:solidFill>
                  <a:schemeClr val="accent6"/>
                </a:solidFill>
                <a:latin typeface="Meiryo" panose="020B0604030504040204" pitchFamily="34" charset="-128"/>
                <a:ea typeface="Meiryo" panose="020B0604030504040204" pitchFamily="34" charset="-128"/>
              </a:rPr>
            </a:br>
            <a:r>
              <a:rPr kumimoji="1" lang="ja-JP" altLang="en-US" sz="1600">
                <a:solidFill>
                  <a:schemeClr val="accent6"/>
                </a:solidFill>
                <a:latin typeface="Meiryo" panose="020B0604030504040204" pitchFamily="34" charset="-128"/>
                <a:ea typeface="Meiryo" panose="020B0604030504040204" pitchFamily="34" charset="-128"/>
              </a:rPr>
              <a:t>ページ</a:t>
            </a:r>
            <a:endParaRPr kumimoji="1" lang="ja-JP" altLang="en-US" sz="1600" dirty="0">
              <a:solidFill>
                <a:schemeClr val="accent6"/>
              </a:solidFill>
              <a:latin typeface="Meiryo" panose="020B0604030504040204" pitchFamily="34" charset="-128"/>
              <a:ea typeface="Meiryo" panose="020B0604030504040204" pitchFamily="34" charset="-128"/>
            </a:endParaRPr>
          </a:p>
        </p:txBody>
      </p:sp>
      <p:pic>
        <p:nvPicPr>
          <p:cNvPr id="38" name="図 37">
            <a:extLst>
              <a:ext uri="{FF2B5EF4-FFF2-40B4-BE49-F238E27FC236}">
                <a16:creationId xmlns:a16="http://schemas.microsoft.com/office/drawing/2014/main" id="{047E23A2-68A9-1B38-A5A6-EC855D5EB978}"/>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9481119" y="3469360"/>
            <a:ext cx="1430691" cy="2773891"/>
          </a:xfrm>
          <a:prstGeom prst="rect">
            <a:avLst/>
          </a:prstGeom>
        </p:spPr>
      </p:pic>
      <p:sp>
        <p:nvSpPr>
          <p:cNvPr id="40" name="ホームベース 12">
            <a:extLst>
              <a:ext uri="{FF2B5EF4-FFF2-40B4-BE49-F238E27FC236}">
                <a16:creationId xmlns:a16="http://schemas.microsoft.com/office/drawing/2014/main" id="{258B9148-E167-D899-77A1-A44B1E210FB9}"/>
              </a:ext>
            </a:extLst>
          </p:cNvPr>
          <p:cNvSpPr/>
          <p:nvPr/>
        </p:nvSpPr>
        <p:spPr>
          <a:xfrm>
            <a:off x="8890727" y="1809390"/>
            <a:ext cx="2821847" cy="475343"/>
          </a:xfrm>
          <a:prstGeom prst="homePlate">
            <a:avLst/>
          </a:prstGeom>
          <a:solidFill>
            <a:schemeClr val="accent6"/>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en-US" altLang="ja-JP" sz="1400" b="1" dirty="0">
                <a:solidFill>
                  <a:schemeClr val="bg1"/>
                </a:solidFill>
                <a:latin typeface="Meiryo" panose="020B0604030504040204" pitchFamily="34" charset="-128"/>
                <a:ea typeface="Meiryo" panose="020B0604030504040204" pitchFamily="34" charset="-128"/>
              </a:rPr>
              <a:t>LP</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41" name="ホームベース 13">
            <a:extLst>
              <a:ext uri="{FF2B5EF4-FFF2-40B4-BE49-F238E27FC236}">
                <a16:creationId xmlns:a16="http://schemas.microsoft.com/office/drawing/2014/main" id="{4F6E8052-F30E-6AA0-663D-B22FB9DC7D1D}"/>
              </a:ext>
            </a:extLst>
          </p:cNvPr>
          <p:cNvSpPr/>
          <p:nvPr/>
        </p:nvSpPr>
        <p:spPr>
          <a:xfrm>
            <a:off x="6279811" y="1809390"/>
            <a:ext cx="2821847" cy="475343"/>
          </a:xfrm>
          <a:prstGeom prst="homePlate">
            <a:avLst/>
          </a:prstGeom>
          <a:solidFill>
            <a:schemeClr val="accent2">
              <a:lumMod val="75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lang="ja-JP" altLang="en-US" sz="1400" b="1">
                <a:solidFill>
                  <a:schemeClr val="bg1"/>
                </a:solidFill>
                <a:latin typeface="Meiryo" panose="020B0604030504040204" pitchFamily="34" charset="-128"/>
                <a:ea typeface="Meiryo" panose="020B0604030504040204" pitchFamily="34" charset="-128"/>
              </a:rPr>
              <a:t>タイアップ</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42" name="ホームベース 14">
            <a:extLst>
              <a:ext uri="{FF2B5EF4-FFF2-40B4-BE49-F238E27FC236}">
                <a16:creationId xmlns:a16="http://schemas.microsoft.com/office/drawing/2014/main" id="{2407D189-BA37-AAE1-1430-E0D3C110A1E3}"/>
              </a:ext>
            </a:extLst>
          </p:cNvPr>
          <p:cNvSpPr/>
          <p:nvPr/>
        </p:nvSpPr>
        <p:spPr>
          <a:xfrm>
            <a:off x="464235" y="1809390"/>
            <a:ext cx="6026506" cy="475343"/>
          </a:xfrm>
          <a:prstGeom prst="homePlate">
            <a:avLst/>
          </a:prstGeom>
          <a:solidFill>
            <a:schemeClr val="accent2">
              <a:lumMod val="90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ja-JP" altLang="en-US" sz="1400" b="1">
                <a:solidFill>
                  <a:schemeClr val="accent3"/>
                </a:solidFill>
                <a:latin typeface="Meiryo" panose="020B0604030504040204" pitchFamily="34" charset="-128"/>
                <a:ea typeface="Meiryo" panose="020B0604030504040204" pitchFamily="34" charset="-128"/>
              </a:rPr>
              <a:t>各種誘導</a:t>
            </a:r>
          </a:p>
        </p:txBody>
      </p:sp>
      <p:grpSp>
        <p:nvGrpSpPr>
          <p:cNvPr id="43" name="グループ化 42">
            <a:extLst>
              <a:ext uri="{FF2B5EF4-FFF2-40B4-BE49-F238E27FC236}">
                <a16:creationId xmlns:a16="http://schemas.microsoft.com/office/drawing/2014/main" id="{8DEC547A-9AAB-E632-B917-430306E28688}"/>
              </a:ext>
            </a:extLst>
          </p:cNvPr>
          <p:cNvGrpSpPr>
            <a:grpSpLocks noChangeAspect="1"/>
          </p:cNvGrpSpPr>
          <p:nvPr/>
        </p:nvGrpSpPr>
        <p:grpSpPr>
          <a:xfrm>
            <a:off x="6178872" y="4756992"/>
            <a:ext cx="272794" cy="150529"/>
            <a:chOff x="5270129" y="3256673"/>
            <a:chExt cx="396700" cy="218901"/>
          </a:xfrm>
        </p:grpSpPr>
        <p:sp>
          <p:nvSpPr>
            <p:cNvPr id="44" name="直角三角形 43">
              <a:extLst>
                <a:ext uri="{FF2B5EF4-FFF2-40B4-BE49-F238E27FC236}">
                  <a16:creationId xmlns:a16="http://schemas.microsoft.com/office/drawing/2014/main" id="{50F4F7C3-F405-2EA8-8B33-C298240AF337}"/>
                </a:ext>
              </a:extLst>
            </p:cNvPr>
            <p:cNvSpPr/>
            <p:nvPr/>
          </p:nvSpPr>
          <p:spPr>
            <a:xfrm rot="13500000">
              <a:off x="5447928" y="3256673"/>
              <a:ext cx="218901" cy="218901"/>
            </a:xfrm>
            <a:prstGeom prst="rtTriangle">
              <a:avLst/>
            </a:prstGeom>
            <a:solidFill>
              <a:schemeClr val="accent6"/>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45" name="直角三角形 44">
              <a:extLst>
                <a:ext uri="{FF2B5EF4-FFF2-40B4-BE49-F238E27FC236}">
                  <a16:creationId xmlns:a16="http://schemas.microsoft.com/office/drawing/2014/main" id="{850639B4-A43D-26B1-7667-5DFF357781E2}"/>
                </a:ext>
              </a:extLst>
            </p:cNvPr>
            <p:cNvSpPr/>
            <p:nvPr/>
          </p:nvSpPr>
          <p:spPr>
            <a:xfrm rot="13500000">
              <a:off x="5270129" y="3256673"/>
              <a:ext cx="218901" cy="218901"/>
            </a:xfrm>
            <a:prstGeom prst="rtTriangle">
              <a:avLst/>
            </a:prstGeom>
            <a:solidFill>
              <a:schemeClr val="accent2">
                <a:lumMod val="75000"/>
              </a:scheme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grpSp>
      <p:grpSp>
        <p:nvGrpSpPr>
          <p:cNvPr id="46" name="グループ化 45">
            <a:extLst>
              <a:ext uri="{FF2B5EF4-FFF2-40B4-BE49-F238E27FC236}">
                <a16:creationId xmlns:a16="http://schemas.microsoft.com/office/drawing/2014/main" id="{29DFB236-E5E8-FF70-B782-C9A2CFBBF478}"/>
              </a:ext>
            </a:extLst>
          </p:cNvPr>
          <p:cNvGrpSpPr>
            <a:grpSpLocks noChangeAspect="1"/>
          </p:cNvGrpSpPr>
          <p:nvPr/>
        </p:nvGrpSpPr>
        <p:grpSpPr>
          <a:xfrm>
            <a:off x="8754330" y="4756992"/>
            <a:ext cx="272794" cy="150529"/>
            <a:chOff x="5270129" y="3256673"/>
            <a:chExt cx="396700" cy="218901"/>
          </a:xfrm>
        </p:grpSpPr>
        <p:sp>
          <p:nvSpPr>
            <p:cNvPr id="47" name="直角三角形 46">
              <a:extLst>
                <a:ext uri="{FF2B5EF4-FFF2-40B4-BE49-F238E27FC236}">
                  <a16:creationId xmlns:a16="http://schemas.microsoft.com/office/drawing/2014/main" id="{71648098-9D74-0225-9D0F-375ACA469B15}"/>
                </a:ext>
              </a:extLst>
            </p:cNvPr>
            <p:cNvSpPr/>
            <p:nvPr/>
          </p:nvSpPr>
          <p:spPr>
            <a:xfrm rot="13500000">
              <a:off x="5447928" y="3256673"/>
              <a:ext cx="218901" cy="218901"/>
            </a:xfrm>
            <a:prstGeom prst="rtTriangle">
              <a:avLst/>
            </a:prstGeom>
            <a:solidFill>
              <a:schemeClr val="accent6"/>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48" name="直角三角形 47">
              <a:extLst>
                <a:ext uri="{FF2B5EF4-FFF2-40B4-BE49-F238E27FC236}">
                  <a16:creationId xmlns:a16="http://schemas.microsoft.com/office/drawing/2014/main" id="{59A6B535-3E2C-622B-DC36-131E6CDB29C7}"/>
                </a:ext>
              </a:extLst>
            </p:cNvPr>
            <p:cNvSpPr/>
            <p:nvPr/>
          </p:nvSpPr>
          <p:spPr>
            <a:xfrm rot="13500000">
              <a:off x="5270129" y="3256673"/>
              <a:ext cx="218901" cy="218901"/>
            </a:xfrm>
            <a:prstGeom prst="rtTriangle">
              <a:avLst/>
            </a:prstGeom>
            <a:solidFill>
              <a:schemeClr val="accent2">
                <a:lumMod val="75000"/>
              </a:scheme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grpSp>
      <p:cxnSp>
        <p:nvCxnSpPr>
          <p:cNvPr id="49" name="直線矢印コネクタ 48">
            <a:extLst>
              <a:ext uri="{FF2B5EF4-FFF2-40B4-BE49-F238E27FC236}">
                <a16:creationId xmlns:a16="http://schemas.microsoft.com/office/drawing/2014/main" id="{F112CA70-71F4-F226-4E2F-3FD9FAA19DA7}"/>
              </a:ext>
            </a:extLst>
          </p:cNvPr>
          <p:cNvCxnSpPr>
            <a:cxnSpLocks/>
          </p:cNvCxnSpPr>
          <p:nvPr/>
        </p:nvCxnSpPr>
        <p:spPr>
          <a:xfrm>
            <a:off x="8212652" y="4668304"/>
            <a:ext cx="1269724" cy="0"/>
          </a:xfrm>
          <a:prstGeom prst="straightConnector1">
            <a:avLst/>
          </a:prstGeom>
          <a:ln w="25400" cap="rnd">
            <a:solidFill>
              <a:schemeClr val="accent6"/>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DACE821A-B799-C900-10E1-046E98648C17}"/>
              </a:ext>
            </a:extLst>
          </p:cNvPr>
          <p:cNvSpPr txBox="1"/>
          <p:nvPr/>
        </p:nvSpPr>
        <p:spPr>
          <a:xfrm>
            <a:off x="3680154" y="2961555"/>
            <a:ext cx="2115964" cy="397801"/>
          </a:xfrm>
          <a:prstGeom prst="rect">
            <a:avLst/>
          </a:prstGeom>
          <a:noFill/>
          <a:ln w="38100">
            <a:noFill/>
          </a:ln>
        </p:spPr>
        <p:txBody>
          <a:bodyPr vert="horz"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スポーツナビ関連種目カテゴリ内</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a:p>
            <a:pPr algn="ctr">
              <a:lnSpc>
                <a:spcPct val="120000"/>
              </a:lnSpc>
              <a:defRPr/>
            </a:pPr>
            <a:r>
              <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保障ではありません</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p:txBody>
      </p:sp>
      <p:grpSp>
        <p:nvGrpSpPr>
          <p:cNvPr id="5" name="グループ化 4">
            <a:extLst>
              <a:ext uri="{FF2B5EF4-FFF2-40B4-BE49-F238E27FC236}">
                <a16:creationId xmlns:a16="http://schemas.microsoft.com/office/drawing/2014/main" id="{248C2784-2B4C-6F91-8029-961227DFA2A1}"/>
              </a:ext>
            </a:extLst>
          </p:cNvPr>
          <p:cNvGrpSpPr/>
          <p:nvPr/>
        </p:nvGrpSpPr>
        <p:grpSpPr>
          <a:xfrm>
            <a:off x="4041069" y="3469360"/>
            <a:ext cx="1430691" cy="2773891"/>
            <a:chOff x="3321431" y="3469360"/>
            <a:chExt cx="1430691" cy="2773891"/>
          </a:xfrm>
        </p:grpSpPr>
        <p:sp>
          <p:nvSpPr>
            <p:cNvPr id="50" name="角丸四角形 45">
              <a:extLst>
                <a:ext uri="{FF2B5EF4-FFF2-40B4-BE49-F238E27FC236}">
                  <a16:creationId xmlns:a16="http://schemas.microsoft.com/office/drawing/2014/main" id="{9D3A1715-A080-F2AD-FFDA-E578BB9E1E8A}"/>
                </a:ext>
              </a:extLst>
            </p:cNvPr>
            <p:cNvSpPr/>
            <p:nvPr/>
          </p:nvSpPr>
          <p:spPr>
            <a:xfrm>
              <a:off x="3386110"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51" name="図 50">
              <a:extLst>
                <a:ext uri="{FF2B5EF4-FFF2-40B4-BE49-F238E27FC236}">
                  <a16:creationId xmlns:a16="http://schemas.microsoft.com/office/drawing/2014/main" id="{18C55D1F-2B78-9ABB-0623-CC27C5A8A891}"/>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3321431" y="3469360"/>
              <a:ext cx="1430691" cy="2773891"/>
            </a:xfrm>
            <a:prstGeom prst="rect">
              <a:avLst/>
            </a:prstGeom>
          </p:spPr>
        </p:pic>
      </p:grpSp>
      <p:pic>
        <p:nvPicPr>
          <p:cNvPr id="52" name="図 51">
            <a:extLst>
              <a:ext uri="{FF2B5EF4-FFF2-40B4-BE49-F238E27FC236}">
                <a16:creationId xmlns:a16="http://schemas.microsoft.com/office/drawing/2014/main" id="{C593CDF7-1B1F-06D8-F9B0-77C6D14BD8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9856" y="3723172"/>
            <a:ext cx="1257537" cy="2276184"/>
          </a:xfrm>
          <a:prstGeom prst="rect">
            <a:avLst/>
          </a:prstGeom>
        </p:spPr>
      </p:pic>
      <p:pic>
        <p:nvPicPr>
          <p:cNvPr id="53" name="図 52">
            <a:extLst>
              <a:ext uri="{FF2B5EF4-FFF2-40B4-BE49-F238E27FC236}">
                <a16:creationId xmlns:a16="http://schemas.microsoft.com/office/drawing/2014/main" id="{C0A81342-C015-1672-0773-53BF495044A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58971" y="3782643"/>
            <a:ext cx="1212018" cy="2142369"/>
          </a:xfrm>
          <a:prstGeom prst="rect">
            <a:avLst/>
          </a:prstGeom>
        </p:spPr>
      </p:pic>
      <p:pic>
        <p:nvPicPr>
          <p:cNvPr id="62" name="図 61">
            <a:extLst>
              <a:ext uri="{FF2B5EF4-FFF2-40B4-BE49-F238E27FC236}">
                <a16:creationId xmlns:a16="http://schemas.microsoft.com/office/drawing/2014/main" id="{7B60F7C8-362C-1225-7031-FE8BDE09A16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90795" y="3650513"/>
            <a:ext cx="1220335" cy="2421502"/>
          </a:xfrm>
          <a:prstGeom prst="rect">
            <a:avLst/>
          </a:prstGeom>
        </p:spPr>
      </p:pic>
      <p:sp>
        <p:nvSpPr>
          <p:cNvPr id="61" name="正方形/長方形 60">
            <a:extLst>
              <a:ext uri="{FF2B5EF4-FFF2-40B4-BE49-F238E27FC236}">
                <a16:creationId xmlns:a16="http://schemas.microsoft.com/office/drawing/2014/main" id="{42773263-721C-91A9-4531-0D0D8A298C74}"/>
              </a:ext>
            </a:extLst>
          </p:cNvPr>
          <p:cNvSpPr/>
          <p:nvPr/>
        </p:nvSpPr>
        <p:spPr>
          <a:xfrm>
            <a:off x="7089316" y="4340863"/>
            <a:ext cx="1199512" cy="654883"/>
          </a:xfrm>
          <a:prstGeom prst="rect">
            <a:avLst/>
          </a:prstGeom>
          <a:solidFill>
            <a:schemeClr val="accent2">
              <a:lumMod val="90000"/>
            </a:schemeClr>
          </a:solidFill>
          <a:ln w="22225" cap="rnd">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メイリオ"/>
              <a:ea typeface="メイリオ"/>
              <a:cs typeface="+mn-cs"/>
            </a:endParaRPr>
          </a:p>
        </p:txBody>
      </p:sp>
      <p:sp>
        <p:nvSpPr>
          <p:cNvPr id="63" name="テキスト ボックス 62">
            <a:extLst>
              <a:ext uri="{FF2B5EF4-FFF2-40B4-BE49-F238E27FC236}">
                <a16:creationId xmlns:a16="http://schemas.microsoft.com/office/drawing/2014/main" id="{A752E93B-152E-D69E-721B-F03B78536F72}"/>
              </a:ext>
            </a:extLst>
          </p:cNvPr>
          <p:cNvSpPr txBox="1"/>
          <p:nvPr/>
        </p:nvSpPr>
        <p:spPr>
          <a:xfrm>
            <a:off x="6946395" y="6364052"/>
            <a:ext cx="1506823"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900" b="0" i="0" u="none" strike="noStrike" kern="1200" cap="none" spc="0" normalizeH="0" baseline="0" noProof="0" dirty="0">
                <a:ln>
                  <a:noFill/>
                </a:ln>
                <a:solidFill>
                  <a:schemeClr val="accent3"/>
                </a:solidFill>
                <a:effectLst/>
                <a:uLnTx/>
                <a:uFillTx/>
                <a:latin typeface="メイリオ"/>
                <a:ea typeface="メイリオ"/>
                <a:cs typeface="+mn-cs"/>
              </a:rPr>
              <a:t>バナーサイズ</a:t>
            </a:r>
            <a:r>
              <a:rPr lang="en-US" altLang="ja-JP" sz="900" dirty="0">
                <a:solidFill>
                  <a:schemeClr val="accent3"/>
                </a:solidFill>
                <a:latin typeface="メイリオ"/>
                <a:ea typeface="メイリオ"/>
              </a:rPr>
              <a:t> </a:t>
            </a:r>
            <a:r>
              <a:rPr kumimoji="1" lang="en-US" altLang="ja-JP" sz="900" b="0" i="0" u="none" strike="noStrike" kern="1200" cap="none" spc="0" normalizeH="0" baseline="0" noProof="0" dirty="0">
                <a:ln>
                  <a:noFill/>
                </a:ln>
                <a:solidFill>
                  <a:schemeClr val="accent3"/>
                </a:solidFill>
                <a:effectLst/>
                <a:uLnTx/>
                <a:uFillTx/>
                <a:latin typeface="メイリオ"/>
                <a:ea typeface="メイリオ"/>
                <a:cs typeface="+mn-cs"/>
              </a:rPr>
              <a:t>640×360px</a:t>
            </a:r>
            <a:endParaRPr kumimoji="1" lang="ja-JP" altLang="en-US" sz="900" b="0" i="0" u="none" strike="noStrike" kern="1200" cap="none" spc="0" normalizeH="0" baseline="0" noProof="0" dirty="0">
              <a:ln>
                <a:noFill/>
              </a:ln>
              <a:solidFill>
                <a:schemeClr val="accent3"/>
              </a:solidFill>
              <a:effectLst/>
              <a:uLnTx/>
              <a:uFillTx/>
              <a:latin typeface="メイリオ"/>
              <a:ea typeface="メイリオ"/>
              <a:cs typeface="+mn-cs"/>
            </a:endParaRPr>
          </a:p>
        </p:txBody>
      </p:sp>
      <p:sp>
        <p:nvSpPr>
          <p:cNvPr id="64" name="角丸四角形 19">
            <a:extLst>
              <a:ext uri="{FF2B5EF4-FFF2-40B4-BE49-F238E27FC236}">
                <a16:creationId xmlns:a16="http://schemas.microsoft.com/office/drawing/2014/main" id="{BEB0ECB2-A463-5353-B30F-B1347C6ED6D9}"/>
              </a:ext>
            </a:extLst>
          </p:cNvPr>
          <p:cNvSpPr/>
          <p:nvPr/>
        </p:nvSpPr>
        <p:spPr>
          <a:xfrm>
            <a:off x="1382197" y="2521757"/>
            <a:ext cx="4519141" cy="324214"/>
          </a:xfrm>
          <a:prstGeom prst="roundRect">
            <a:avLst>
              <a:gd name="adj" fmla="val 50000"/>
            </a:avLst>
          </a:prstGeom>
          <a:solidFill>
            <a:schemeClr val="tx1">
              <a:lumMod val="50000"/>
              <a:lumOff val="50000"/>
            </a:schemeClr>
          </a:solidFill>
          <a:ln>
            <a:noFill/>
          </a:ln>
        </p:spPr>
        <p:txBody>
          <a:bodyPr wrap="none" lIns="0" tIns="36000" rIns="0" bIns="0" anchor="ctr">
            <a:noAutofit/>
          </a:bodyPr>
          <a:lstStyle/>
          <a:p>
            <a:pPr algn="ctr">
              <a:defRPr/>
            </a:pPr>
            <a:r>
              <a:rPr kumimoji="0" lang="ja-JP" altLang="en-US" sz="1200" b="1" kern="0">
                <a:solidFill>
                  <a:schemeClr val="bg1"/>
                </a:solidFill>
                <a:latin typeface="Meiryo" panose="020B0604030504040204" pitchFamily="34" charset="-128"/>
                <a:ea typeface="Meiryo" panose="020B0604030504040204" pitchFamily="34" charset="-128"/>
              </a:rPr>
              <a:t>編集誘導枠</a:t>
            </a:r>
            <a:endParaRPr kumimoji="0" lang="en-US" altLang="ja-JP" sz="1200" b="1" kern="0" dirty="0">
              <a:solidFill>
                <a:schemeClr val="bg1"/>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952729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スポーツナビ</a:t>
            </a:r>
            <a:r>
              <a:rPr lang="en-US" altLang="ja-JP" dirty="0"/>
              <a:t>  </a:t>
            </a:r>
            <a:r>
              <a:rPr lang="ja-JP" altLang="en-US" dirty="0"/>
              <a:t>タイアップ </a:t>
            </a:r>
            <a:r>
              <a:rPr lang="en-US" altLang="ja-JP" sz="1600" dirty="0"/>
              <a:t>– PC</a:t>
            </a:r>
            <a:r>
              <a:rPr lang="ja-JP" altLang="en-US" sz="1600" dirty="0"/>
              <a:t> </a:t>
            </a:r>
            <a:r>
              <a:rPr lang="en-US" altLang="ja-JP" sz="1600" dirty="0"/>
              <a:t>–</a:t>
            </a:r>
            <a:endParaRPr kumimoji="1" lang="ja-JP" altLang="en-US" sz="1600" dirty="0"/>
          </a:p>
        </p:txBody>
      </p:sp>
      <p:sp>
        <p:nvSpPr>
          <p:cNvPr id="3" name="正方形/長方形 2">
            <a:extLst>
              <a:ext uri="{FF2B5EF4-FFF2-40B4-BE49-F238E27FC236}">
                <a16:creationId xmlns:a16="http://schemas.microsoft.com/office/drawing/2014/main" id="{9911411D-3904-3FAF-8502-A5F676212056}"/>
              </a:ext>
            </a:extLst>
          </p:cNvPr>
          <p:cNvSpPr/>
          <p:nvPr/>
        </p:nvSpPr>
        <p:spPr>
          <a:xfrm>
            <a:off x="825413" y="2324713"/>
            <a:ext cx="10634749" cy="4236424"/>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5" name="正方形/長方形 4">
            <a:extLst>
              <a:ext uri="{FF2B5EF4-FFF2-40B4-BE49-F238E27FC236}">
                <a16:creationId xmlns:a16="http://schemas.microsoft.com/office/drawing/2014/main" id="{FF395146-B6B4-DBC2-C8E4-07C6B685B542}"/>
              </a:ext>
            </a:extLst>
          </p:cNvPr>
          <p:cNvSpPr/>
          <p:nvPr/>
        </p:nvSpPr>
        <p:spPr>
          <a:xfrm>
            <a:off x="479425" y="2329245"/>
            <a:ext cx="350620" cy="4236424"/>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wordArtVertRtl" wrap="square" lIns="91440" tIns="45720" rIns="91440" bIns="45720" numCol="1" spcCol="0" rtlCol="0" fromWordArt="0" anchor="ctr" anchorCtr="0" forceAA="0" compatLnSpc="1">
            <a:prstTxWarp prst="textNoShape">
              <a:avLst/>
            </a:prstTxWarp>
            <a:noAutofit/>
          </a:bodyPr>
          <a:lstStyle/>
          <a:p>
            <a:pPr algn="ctr"/>
            <a:r>
              <a:rPr lang="en-US" altLang="ja-JP" sz="1200" b="1" dirty="0">
                <a:solidFill>
                  <a:schemeClr val="accent3"/>
                </a:solidFill>
                <a:latin typeface="Meiryo" panose="020B0604030504040204" pitchFamily="34" charset="-128"/>
                <a:ea typeface="Meiryo" panose="020B0604030504040204" pitchFamily="34" charset="-128"/>
              </a:rPr>
              <a:t>PC</a:t>
            </a: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56" name="ホームベース 12">
            <a:extLst>
              <a:ext uri="{FF2B5EF4-FFF2-40B4-BE49-F238E27FC236}">
                <a16:creationId xmlns:a16="http://schemas.microsoft.com/office/drawing/2014/main" id="{128F1884-592E-DD1F-109D-304B1F003513}"/>
              </a:ext>
            </a:extLst>
          </p:cNvPr>
          <p:cNvSpPr/>
          <p:nvPr/>
        </p:nvSpPr>
        <p:spPr>
          <a:xfrm>
            <a:off x="8890727" y="1809390"/>
            <a:ext cx="2821847" cy="475343"/>
          </a:xfrm>
          <a:prstGeom prst="homePlate">
            <a:avLst/>
          </a:prstGeom>
          <a:solidFill>
            <a:schemeClr val="accent6"/>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en-US" altLang="ja-JP" sz="1400" b="1" dirty="0">
                <a:solidFill>
                  <a:schemeClr val="bg1"/>
                </a:solidFill>
                <a:latin typeface="Meiryo" panose="020B0604030504040204" pitchFamily="34" charset="-128"/>
                <a:ea typeface="Meiryo" panose="020B0604030504040204" pitchFamily="34" charset="-128"/>
              </a:rPr>
              <a:t>LP</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57" name="ホームベース 13">
            <a:extLst>
              <a:ext uri="{FF2B5EF4-FFF2-40B4-BE49-F238E27FC236}">
                <a16:creationId xmlns:a16="http://schemas.microsoft.com/office/drawing/2014/main" id="{218BA01D-2594-51EB-FE53-AE88C2D5AB87}"/>
              </a:ext>
            </a:extLst>
          </p:cNvPr>
          <p:cNvSpPr/>
          <p:nvPr/>
        </p:nvSpPr>
        <p:spPr>
          <a:xfrm>
            <a:off x="6279811" y="1809390"/>
            <a:ext cx="2821847" cy="475343"/>
          </a:xfrm>
          <a:prstGeom prst="homePlate">
            <a:avLst/>
          </a:prstGeom>
          <a:solidFill>
            <a:schemeClr val="accent2">
              <a:lumMod val="75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lang="ja-JP" altLang="en-US" sz="1400" b="1">
                <a:solidFill>
                  <a:schemeClr val="bg1"/>
                </a:solidFill>
                <a:latin typeface="Meiryo" panose="020B0604030504040204" pitchFamily="34" charset="-128"/>
                <a:ea typeface="Meiryo" panose="020B0604030504040204" pitchFamily="34" charset="-128"/>
              </a:rPr>
              <a:t>タイアップ</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58" name="ホームベース 14">
            <a:extLst>
              <a:ext uri="{FF2B5EF4-FFF2-40B4-BE49-F238E27FC236}">
                <a16:creationId xmlns:a16="http://schemas.microsoft.com/office/drawing/2014/main" id="{24A3CF25-8D79-6BD7-0C6B-7C9FE3C82E6A}"/>
              </a:ext>
            </a:extLst>
          </p:cNvPr>
          <p:cNvSpPr/>
          <p:nvPr/>
        </p:nvSpPr>
        <p:spPr>
          <a:xfrm>
            <a:off x="464235" y="1809390"/>
            <a:ext cx="6026506" cy="475343"/>
          </a:xfrm>
          <a:prstGeom prst="homePlate">
            <a:avLst/>
          </a:prstGeom>
          <a:solidFill>
            <a:schemeClr val="accent2">
              <a:lumMod val="90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ja-JP" altLang="en-US" sz="1400" b="1">
                <a:solidFill>
                  <a:schemeClr val="accent3"/>
                </a:solidFill>
                <a:latin typeface="Meiryo" panose="020B0604030504040204" pitchFamily="34" charset="-128"/>
                <a:ea typeface="Meiryo" panose="020B0604030504040204" pitchFamily="34" charset="-128"/>
              </a:rPr>
              <a:t>各種誘導</a:t>
            </a:r>
          </a:p>
        </p:txBody>
      </p:sp>
      <p:grpSp>
        <p:nvGrpSpPr>
          <p:cNvPr id="59" name="グループ化 58">
            <a:extLst>
              <a:ext uri="{FF2B5EF4-FFF2-40B4-BE49-F238E27FC236}">
                <a16:creationId xmlns:a16="http://schemas.microsoft.com/office/drawing/2014/main" id="{904BB0EE-2E13-4F45-4AAA-07678019669A}"/>
              </a:ext>
            </a:extLst>
          </p:cNvPr>
          <p:cNvGrpSpPr>
            <a:grpSpLocks noChangeAspect="1"/>
          </p:cNvGrpSpPr>
          <p:nvPr/>
        </p:nvGrpSpPr>
        <p:grpSpPr>
          <a:xfrm>
            <a:off x="5969794" y="4108958"/>
            <a:ext cx="272794" cy="150529"/>
            <a:chOff x="5270129" y="3256673"/>
            <a:chExt cx="396700" cy="218901"/>
          </a:xfrm>
        </p:grpSpPr>
        <p:sp>
          <p:nvSpPr>
            <p:cNvPr id="60" name="直角三角形 59">
              <a:extLst>
                <a:ext uri="{FF2B5EF4-FFF2-40B4-BE49-F238E27FC236}">
                  <a16:creationId xmlns:a16="http://schemas.microsoft.com/office/drawing/2014/main" id="{FF0ABB2A-3B8C-C0FB-A904-4FF4628D24DF}"/>
                </a:ext>
              </a:extLst>
            </p:cNvPr>
            <p:cNvSpPr/>
            <p:nvPr/>
          </p:nvSpPr>
          <p:spPr>
            <a:xfrm rot="13500000">
              <a:off x="5447928" y="3256673"/>
              <a:ext cx="218901" cy="218901"/>
            </a:xfrm>
            <a:prstGeom prst="rtTriangle">
              <a:avLst/>
            </a:prstGeom>
            <a:solidFill>
              <a:schemeClr val="accent6"/>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61" name="直角三角形 60">
              <a:extLst>
                <a:ext uri="{FF2B5EF4-FFF2-40B4-BE49-F238E27FC236}">
                  <a16:creationId xmlns:a16="http://schemas.microsoft.com/office/drawing/2014/main" id="{AE869D54-4396-0CBD-B078-DFEAEB97006B}"/>
                </a:ext>
              </a:extLst>
            </p:cNvPr>
            <p:cNvSpPr/>
            <p:nvPr/>
          </p:nvSpPr>
          <p:spPr>
            <a:xfrm rot="13500000">
              <a:off x="5270129" y="3256673"/>
              <a:ext cx="218901" cy="218901"/>
            </a:xfrm>
            <a:prstGeom prst="rtTriangle">
              <a:avLst/>
            </a:prstGeom>
            <a:solidFill>
              <a:schemeClr val="accent2">
                <a:lumMod val="75000"/>
              </a:scheme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grpSp>
      <p:grpSp>
        <p:nvGrpSpPr>
          <p:cNvPr id="62" name="グループ化 61">
            <a:extLst>
              <a:ext uri="{FF2B5EF4-FFF2-40B4-BE49-F238E27FC236}">
                <a16:creationId xmlns:a16="http://schemas.microsoft.com/office/drawing/2014/main" id="{B18E6BCD-EBC0-6DC5-00F8-B85E33DFBB9F}"/>
              </a:ext>
            </a:extLst>
          </p:cNvPr>
          <p:cNvGrpSpPr>
            <a:grpSpLocks noChangeAspect="1"/>
          </p:cNvGrpSpPr>
          <p:nvPr/>
        </p:nvGrpSpPr>
        <p:grpSpPr>
          <a:xfrm>
            <a:off x="8719342" y="4108958"/>
            <a:ext cx="272794" cy="150529"/>
            <a:chOff x="5270129" y="3256673"/>
            <a:chExt cx="396700" cy="218901"/>
          </a:xfrm>
        </p:grpSpPr>
        <p:sp>
          <p:nvSpPr>
            <p:cNvPr id="63" name="直角三角形 62">
              <a:extLst>
                <a:ext uri="{FF2B5EF4-FFF2-40B4-BE49-F238E27FC236}">
                  <a16:creationId xmlns:a16="http://schemas.microsoft.com/office/drawing/2014/main" id="{0A8AC6CA-7FB8-723F-44DB-4F7A7CC5E71A}"/>
                </a:ext>
              </a:extLst>
            </p:cNvPr>
            <p:cNvSpPr/>
            <p:nvPr/>
          </p:nvSpPr>
          <p:spPr>
            <a:xfrm rot="13500000">
              <a:off x="5447928" y="3256673"/>
              <a:ext cx="218901" cy="218901"/>
            </a:xfrm>
            <a:prstGeom prst="rtTriangle">
              <a:avLst/>
            </a:prstGeom>
            <a:solidFill>
              <a:schemeClr val="accent6"/>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64" name="直角三角形 63">
              <a:extLst>
                <a:ext uri="{FF2B5EF4-FFF2-40B4-BE49-F238E27FC236}">
                  <a16:creationId xmlns:a16="http://schemas.microsoft.com/office/drawing/2014/main" id="{28BAE287-9A24-02F0-4C33-08174D5F3D09}"/>
                </a:ext>
              </a:extLst>
            </p:cNvPr>
            <p:cNvSpPr/>
            <p:nvPr/>
          </p:nvSpPr>
          <p:spPr>
            <a:xfrm rot="13500000">
              <a:off x="5270129" y="3256673"/>
              <a:ext cx="218901" cy="218901"/>
            </a:xfrm>
            <a:prstGeom prst="rtTriangle">
              <a:avLst/>
            </a:prstGeom>
            <a:solidFill>
              <a:schemeClr val="accent2">
                <a:lumMod val="75000"/>
              </a:scheme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grpSp>
      <p:pic>
        <p:nvPicPr>
          <p:cNvPr id="65" name="図 64">
            <a:extLst>
              <a:ext uri="{FF2B5EF4-FFF2-40B4-BE49-F238E27FC236}">
                <a16:creationId xmlns:a16="http://schemas.microsoft.com/office/drawing/2014/main" id="{051822CE-9062-B11D-F0F5-6FDDEA277D4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82197" y="3655210"/>
            <a:ext cx="2103950" cy="1691025"/>
          </a:xfrm>
          <a:prstGeom prst="rect">
            <a:avLst/>
          </a:prstGeom>
        </p:spPr>
      </p:pic>
      <p:pic>
        <p:nvPicPr>
          <p:cNvPr id="70" name="図 69">
            <a:extLst>
              <a:ext uri="{FF2B5EF4-FFF2-40B4-BE49-F238E27FC236}">
                <a16:creationId xmlns:a16="http://schemas.microsoft.com/office/drawing/2014/main" id="{1BEDBBAE-C0C8-B840-FC6F-3432DB0A2B8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47096" y="3647776"/>
            <a:ext cx="2103950" cy="1691025"/>
          </a:xfrm>
          <a:prstGeom prst="rect">
            <a:avLst/>
          </a:prstGeom>
        </p:spPr>
      </p:pic>
      <p:pic>
        <p:nvPicPr>
          <p:cNvPr id="80" name="図 79">
            <a:extLst>
              <a:ext uri="{FF2B5EF4-FFF2-40B4-BE49-F238E27FC236}">
                <a16:creationId xmlns:a16="http://schemas.microsoft.com/office/drawing/2014/main" id="{36DCA504-D6C3-A8AF-9C43-1691D4AE446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08109" y="3524203"/>
            <a:ext cx="2299548" cy="1848235"/>
          </a:xfrm>
          <a:prstGeom prst="rect">
            <a:avLst/>
          </a:prstGeom>
        </p:spPr>
      </p:pic>
      <p:pic>
        <p:nvPicPr>
          <p:cNvPr id="87" name="図 86">
            <a:extLst>
              <a:ext uri="{FF2B5EF4-FFF2-40B4-BE49-F238E27FC236}">
                <a16:creationId xmlns:a16="http://schemas.microsoft.com/office/drawing/2014/main" id="{D7B8983C-49A3-B987-E6E6-33A9D9FC505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088567" y="3524203"/>
            <a:ext cx="2299548" cy="1848235"/>
          </a:xfrm>
          <a:prstGeom prst="rect">
            <a:avLst/>
          </a:prstGeom>
        </p:spPr>
      </p:pic>
      <p:sp>
        <p:nvSpPr>
          <p:cNvPr id="88" name="角丸四角形 48">
            <a:extLst>
              <a:ext uri="{FF2B5EF4-FFF2-40B4-BE49-F238E27FC236}">
                <a16:creationId xmlns:a16="http://schemas.microsoft.com/office/drawing/2014/main" id="{E75C7D39-A250-4D1E-68BE-5A5E7216402D}"/>
              </a:ext>
            </a:extLst>
          </p:cNvPr>
          <p:cNvSpPr/>
          <p:nvPr/>
        </p:nvSpPr>
        <p:spPr>
          <a:xfrm>
            <a:off x="9186366" y="3620958"/>
            <a:ext cx="2103950" cy="1188000"/>
          </a:xfrm>
          <a:prstGeom prst="roundRect">
            <a:avLst>
              <a:gd name="adj" fmla="val 0"/>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10000"/>
              </a:lnSpc>
            </a:pPr>
            <a:r>
              <a:rPr kumimoji="1" lang="ja-JP" altLang="en-US" sz="1600">
                <a:solidFill>
                  <a:schemeClr val="accent6"/>
                </a:solidFill>
                <a:latin typeface="Meiryo" panose="020B0604030504040204" pitchFamily="34" charset="-128"/>
                <a:ea typeface="Meiryo" panose="020B0604030504040204" pitchFamily="34" charset="-128"/>
              </a:rPr>
              <a:t>広告主様</a:t>
            </a:r>
            <a:br>
              <a:rPr kumimoji="1" lang="en-US" altLang="ja-JP" sz="1600" dirty="0">
                <a:solidFill>
                  <a:schemeClr val="accent6"/>
                </a:solidFill>
                <a:latin typeface="Meiryo" panose="020B0604030504040204" pitchFamily="34" charset="-128"/>
                <a:ea typeface="Meiryo" panose="020B0604030504040204" pitchFamily="34" charset="-128"/>
              </a:rPr>
            </a:br>
            <a:r>
              <a:rPr kumimoji="1" lang="ja-JP" altLang="en-US" sz="1600">
                <a:solidFill>
                  <a:schemeClr val="accent6"/>
                </a:solidFill>
                <a:latin typeface="Meiryo" panose="020B0604030504040204" pitchFamily="34" charset="-128"/>
                <a:ea typeface="Meiryo" panose="020B0604030504040204" pitchFamily="34" charset="-128"/>
              </a:rPr>
              <a:t>ページ</a:t>
            </a:r>
            <a:endParaRPr kumimoji="1" lang="ja-JP" altLang="en-US" sz="16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789F7F5F-C79F-3464-A9F7-6A76A35C06DB}"/>
              </a:ext>
            </a:extLst>
          </p:cNvPr>
          <p:cNvCxnSpPr>
            <a:cxnSpLocks/>
          </p:cNvCxnSpPr>
          <p:nvPr/>
        </p:nvCxnSpPr>
        <p:spPr>
          <a:xfrm>
            <a:off x="8159216" y="4643634"/>
            <a:ext cx="942442" cy="0"/>
          </a:xfrm>
          <a:prstGeom prst="straightConnector1">
            <a:avLst/>
          </a:prstGeom>
          <a:ln w="25400" cap="rnd">
            <a:solidFill>
              <a:schemeClr val="accent6"/>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8" name="角丸四角形 19">
            <a:extLst>
              <a:ext uri="{FF2B5EF4-FFF2-40B4-BE49-F238E27FC236}">
                <a16:creationId xmlns:a16="http://schemas.microsoft.com/office/drawing/2014/main" id="{318F64E4-6E0C-299E-C5A8-786917EED3D2}"/>
              </a:ext>
            </a:extLst>
          </p:cNvPr>
          <p:cNvSpPr/>
          <p:nvPr/>
        </p:nvSpPr>
        <p:spPr>
          <a:xfrm>
            <a:off x="1382197" y="2521757"/>
            <a:ext cx="4519141" cy="324214"/>
          </a:xfrm>
          <a:prstGeom prst="roundRect">
            <a:avLst>
              <a:gd name="adj" fmla="val 50000"/>
            </a:avLst>
          </a:prstGeom>
          <a:solidFill>
            <a:schemeClr val="tx1">
              <a:lumMod val="50000"/>
              <a:lumOff val="50000"/>
            </a:schemeClr>
          </a:solidFill>
          <a:ln>
            <a:noFill/>
          </a:ln>
        </p:spPr>
        <p:txBody>
          <a:bodyPr wrap="none" lIns="0" tIns="36000" rIns="0" bIns="0" anchor="ctr">
            <a:noAutofit/>
          </a:bodyPr>
          <a:lstStyle/>
          <a:p>
            <a:pPr algn="ctr">
              <a:defRPr/>
            </a:pPr>
            <a:r>
              <a:rPr kumimoji="0" lang="ja-JP" altLang="en-US" sz="1200" b="1" kern="0">
                <a:solidFill>
                  <a:schemeClr val="bg1"/>
                </a:solidFill>
                <a:latin typeface="Meiryo" panose="020B0604030504040204" pitchFamily="34" charset="-128"/>
                <a:ea typeface="Meiryo" panose="020B0604030504040204" pitchFamily="34" charset="-128"/>
              </a:rPr>
              <a:t>編集誘導枠</a:t>
            </a:r>
            <a:endParaRPr kumimoji="0" lang="en-US" altLang="ja-JP" sz="1200" b="1" kern="0" dirty="0">
              <a:solidFill>
                <a:schemeClr val="bg1"/>
              </a:solidFill>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66B56C24-DBEF-5B0B-BEDB-C3C0CC7FE4F5}"/>
              </a:ext>
            </a:extLst>
          </p:cNvPr>
          <p:cNvSpPr txBox="1"/>
          <p:nvPr/>
        </p:nvSpPr>
        <p:spPr>
          <a:xfrm>
            <a:off x="1737673" y="2961556"/>
            <a:ext cx="1410643" cy="397801"/>
          </a:xfrm>
          <a:prstGeom prst="rect">
            <a:avLst/>
          </a:prstGeom>
          <a:noFill/>
          <a:ln w="38100">
            <a:noFill/>
          </a:ln>
        </p:spPr>
        <p:txBody>
          <a:bodyPr vert="horz"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スポーツナビ</a:t>
            </a:r>
            <a:r>
              <a:rPr lang="ja-JP" altLang="en-US" sz="1100" dirty="0">
                <a:solidFill>
                  <a:schemeClr val="accent3"/>
                </a:solidFill>
                <a:latin typeface="メイリオ"/>
                <a:ea typeface="メイリオ"/>
              </a:rPr>
              <a:t>トップ</a:t>
            </a:r>
            <a:endParaRPr lang="en-US" altLang="ja-JP" sz="1100" dirty="0">
              <a:solidFill>
                <a:schemeClr val="accent3"/>
              </a:solidFill>
              <a:latin typeface="メイリオ"/>
              <a:ea typeface="メイリオ"/>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保障ではありません</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p:txBody>
      </p:sp>
      <p:sp>
        <p:nvSpPr>
          <p:cNvPr id="10" name="テキスト ボックス 9">
            <a:extLst>
              <a:ext uri="{FF2B5EF4-FFF2-40B4-BE49-F238E27FC236}">
                <a16:creationId xmlns:a16="http://schemas.microsoft.com/office/drawing/2014/main" id="{BC4E6B83-CBCB-3EC4-98DB-6A3BB0D0073E}"/>
              </a:ext>
            </a:extLst>
          </p:cNvPr>
          <p:cNvSpPr txBox="1"/>
          <p:nvPr/>
        </p:nvSpPr>
        <p:spPr>
          <a:xfrm>
            <a:off x="3680154" y="2961555"/>
            <a:ext cx="2115964" cy="397801"/>
          </a:xfrm>
          <a:prstGeom prst="rect">
            <a:avLst/>
          </a:prstGeom>
          <a:noFill/>
          <a:ln w="38100">
            <a:noFill/>
          </a:ln>
        </p:spPr>
        <p:txBody>
          <a:bodyPr vert="horz"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スポーツナビ関連種目カテゴリ内</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a:p>
            <a:pPr algn="ctr">
              <a:lnSpc>
                <a:spcPct val="120000"/>
              </a:lnSpc>
              <a:defRPr/>
            </a:pPr>
            <a:r>
              <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保障ではありません</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p:txBody>
      </p:sp>
      <p:pic>
        <p:nvPicPr>
          <p:cNvPr id="11" name="図 10">
            <a:extLst>
              <a:ext uri="{FF2B5EF4-FFF2-40B4-BE49-F238E27FC236}">
                <a16:creationId xmlns:a16="http://schemas.microsoft.com/office/drawing/2014/main" id="{1887E342-60D4-6096-0ADC-C841AA75E98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38405"/>
          <a:stretch/>
        </p:blipFill>
        <p:spPr>
          <a:xfrm>
            <a:off x="1690578" y="3763764"/>
            <a:ext cx="1516455" cy="1018698"/>
          </a:xfrm>
          <a:prstGeom prst="rect">
            <a:avLst/>
          </a:prstGeom>
        </p:spPr>
      </p:pic>
      <p:pic>
        <p:nvPicPr>
          <p:cNvPr id="12" name="図 11">
            <a:extLst>
              <a:ext uri="{FF2B5EF4-FFF2-40B4-BE49-F238E27FC236}">
                <a16:creationId xmlns:a16="http://schemas.microsoft.com/office/drawing/2014/main" id="{71EEDD3C-2C5D-EEEF-5E48-DCE75829D7D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47893"/>
          <a:stretch/>
        </p:blipFill>
        <p:spPr>
          <a:xfrm>
            <a:off x="3893248" y="3748433"/>
            <a:ext cx="1780461" cy="1034029"/>
          </a:xfrm>
          <a:prstGeom prst="rect">
            <a:avLst/>
          </a:prstGeom>
        </p:spPr>
      </p:pic>
      <p:pic>
        <p:nvPicPr>
          <p:cNvPr id="13" name="図 12">
            <a:extLst>
              <a:ext uri="{FF2B5EF4-FFF2-40B4-BE49-F238E27FC236}">
                <a16:creationId xmlns:a16="http://schemas.microsoft.com/office/drawing/2014/main" id="{2C6DE08B-F741-6CCB-BC14-B0EC791B087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41817"/>
          <a:stretch/>
        </p:blipFill>
        <p:spPr>
          <a:xfrm>
            <a:off x="6715790" y="3620958"/>
            <a:ext cx="1664696" cy="1107159"/>
          </a:xfrm>
          <a:prstGeom prst="rect">
            <a:avLst/>
          </a:prstGeom>
        </p:spPr>
      </p:pic>
      <p:sp>
        <p:nvSpPr>
          <p:cNvPr id="14" name="正方形/長方形 13">
            <a:extLst>
              <a:ext uri="{FF2B5EF4-FFF2-40B4-BE49-F238E27FC236}">
                <a16:creationId xmlns:a16="http://schemas.microsoft.com/office/drawing/2014/main" id="{AB1384DE-8FC5-7567-6796-46028413957D}"/>
              </a:ext>
            </a:extLst>
          </p:cNvPr>
          <p:cNvSpPr/>
          <p:nvPr/>
        </p:nvSpPr>
        <p:spPr>
          <a:xfrm>
            <a:off x="7795192" y="4094698"/>
            <a:ext cx="585294" cy="633420"/>
          </a:xfrm>
          <a:prstGeom prst="rect">
            <a:avLst/>
          </a:prstGeom>
          <a:solidFill>
            <a:schemeClr val="accent2">
              <a:lumMod val="90000"/>
            </a:schemeClr>
          </a:solidFill>
          <a:ln w="22225" cap="rnd">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メイリオ"/>
              <a:ea typeface="メイリオ"/>
              <a:cs typeface="+mn-cs"/>
            </a:endParaRPr>
          </a:p>
        </p:txBody>
      </p:sp>
      <p:sp>
        <p:nvSpPr>
          <p:cNvPr id="15" name="テキスト ボックス 14">
            <a:extLst>
              <a:ext uri="{FF2B5EF4-FFF2-40B4-BE49-F238E27FC236}">
                <a16:creationId xmlns:a16="http://schemas.microsoft.com/office/drawing/2014/main" id="{C166E3DF-A1CE-BA43-DA65-9CCBFCA73F00}"/>
              </a:ext>
            </a:extLst>
          </p:cNvPr>
          <p:cNvSpPr txBox="1"/>
          <p:nvPr/>
        </p:nvSpPr>
        <p:spPr>
          <a:xfrm>
            <a:off x="6804471" y="5527812"/>
            <a:ext cx="1506823"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900" b="0" i="0" u="none" strike="noStrike" kern="1200" cap="none" spc="0" normalizeH="0" baseline="0" noProof="0" dirty="0">
                <a:ln>
                  <a:noFill/>
                </a:ln>
                <a:solidFill>
                  <a:schemeClr val="accent3"/>
                </a:solidFill>
                <a:effectLst/>
                <a:uLnTx/>
                <a:uFillTx/>
                <a:latin typeface="メイリオ"/>
                <a:ea typeface="メイリオ"/>
                <a:cs typeface="+mn-cs"/>
              </a:rPr>
              <a:t>バナーサイズ</a:t>
            </a:r>
            <a:r>
              <a:rPr lang="en-US" altLang="ja-JP" sz="900" dirty="0">
                <a:solidFill>
                  <a:schemeClr val="accent3"/>
                </a:solidFill>
                <a:latin typeface="メイリオ"/>
                <a:ea typeface="メイリオ"/>
              </a:rPr>
              <a:t> 300</a:t>
            </a:r>
            <a:r>
              <a:rPr kumimoji="1" lang="en-US" altLang="ja-JP" sz="900" b="0" i="0" u="none" strike="noStrike" kern="1200" cap="none" spc="0" normalizeH="0" baseline="0" noProof="0" dirty="0">
                <a:ln>
                  <a:noFill/>
                </a:ln>
                <a:solidFill>
                  <a:schemeClr val="accent3"/>
                </a:solidFill>
                <a:effectLst/>
                <a:uLnTx/>
                <a:uFillTx/>
                <a:latin typeface="メイリオ"/>
                <a:ea typeface="メイリオ"/>
                <a:cs typeface="+mn-cs"/>
              </a:rPr>
              <a:t>×250px</a:t>
            </a:r>
            <a:endParaRPr kumimoji="1" lang="ja-JP" altLang="en-US" sz="900" b="0" i="0" u="none" strike="noStrike" kern="1200" cap="none" spc="0" normalizeH="0" baseline="0" noProof="0" dirty="0">
              <a:ln>
                <a:noFill/>
              </a:ln>
              <a:solidFill>
                <a:schemeClr val="accent3"/>
              </a:solidFill>
              <a:effectLst/>
              <a:uLnTx/>
              <a:uFillTx/>
              <a:latin typeface="メイリオ"/>
              <a:ea typeface="メイリオ"/>
              <a:cs typeface="+mn-cs"/>
            </a:endParaRPr>
          </a:p>
        </p:txBody>
      </p:sp>
    </p:spTree>
    <p:extLst>
      <p:ext uri="{BB962C8B-B14F-4D97-AF65-F5344CB8AC3E}">
        <p14:creationId xmlns:p14="http://schemas.microsoft.com/office/powerpoint/2010/main" val="3316887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スペック詳細</a:t>
            </a:r>
          </a:p>
        </p:txBody>
      </p:sp>
      <p:graphicFrame>
        <p:nvGraphicFramePr>
          <p:cNvPr id="7" name="表 6">
            <a:extLst>
              <a:ext uri="{FF2B5EF4-FFF2-40B4-BE49-F238E27FC236}">
                <a16:creationId xmlns:a16="http://schemas.microsoft.com/office/drawing/2014/main" id="{AD75984E-2C50-F9A6-E228-2F6919ED029E}"/>
              </a:ext>
            </a:extLst>
          </p:cNvPr>
          <p:cNvGraphicFramePr>
            <a:graphicFrameLocks noGrp="1"/>
          </p:cNvGraphicFramePr>
          <p:nvPr>
            <p:extLst>
              <p:ext uri="{D42A27DB-BD31-4B8C-83A1-F6EECF244321}">
                <p14:modId xmlns:p14="http://schemas.microsoft.com/office/powerpoint/2010/main" val="2801644167"/>
              </p:ext>
            </p:extLst>
          </p:nvPr>
        </p:nvGraphicFramePr>
        <p:xfrm>
          <a:off x="479425" y="1089026"/>
          <a:ext cx="11233150" cy="5163632"/>
        </p:xfrm>
        <a:graphic>
          <a:graphicData uri="http://schemas.openxmlformats.org/drawingml/2006/table">
            <a:tbl>
              <a:tblPr firstRow="1" bandRow="1"/>
              <a:tblGrid>
                <a:gridCol w="1654175">
                  <a:extLst>
                    <a:ext uri="{9D8B030D-6E8A-4147-A177-3AD203B41FA5}">
                      <a16:colId xmlns:a16="http://schemas.microsoft.com/office/drawing/2014/main" val="20000"/>
                    </a:ext>
                  </a:extLst>
                </a:gridCol>
                <a:gridCol w="9578975">
                  <a:extLst>
                    <a:ext uri="{9D8B030D-6E8A-4147-A177-3AD203B41FA5}">
                      <a16:colId xmlns:a16="http://schemas.microsoft.com/office/drawing/2014/main" val="20001"/>
                    </a:ext>
                  </a:extLst>
                </a:gridCol>
              </a:tblGrid>
              <a:tr h="252831">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協賛内容</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タイアップページの制作・掲載・タイアップページへの誘導</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538723447"/>
                  </a:ext>
                </a:extLst>
              </a:tr>
              <a:tr h="252831">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タイアップへの誘導枠</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lang="ja-JP" altLang="en-US" sz="1050" dirty="0">
                          <a:solidFill>
                            <a:schemeClr val="accent3"/>
                          </a:solidFill>
                          <a:latin typeface="Meiryo" panose="020B0604030504040204" pitchFamily="34" charset="-128"/>
                          <a:ea typeface="Meiryo" panose="020B0604030504040204" pitchFamily="34" charset="-128"/>
                        </a:rPr>
                        <a:t>スポーツナビの各誘導枠（詳細は次ページ参照）</a:t>
                      </a:r>
                      <a:r>
                        <a:rPr lang="en-US" altLang="ja-JP" sz="1050" dirty="0">
                          <a:solidFill>
                            <a:schemeClr val="accent3"/>
                          </a:solidFill>
                          <a:latin typeface="Meiryo" panose="020B0604030504040204" pitchFamily="34" charset="-128"/>
                          <a:ea typeface="Meiryo" panose="020B0604030504040204" pitchFamily="34" charset="-128"/>
                        </a:rPr>
                        <a:t>※</a:t>
                      </a:r>
                      <a:r>
                        <a:rPr lang="ja-JP" altLang="en-US" sz="1050" dirty="0">
                          <a:solidFill>
                            <a:schemeClr val="accent3"/>
                          </a:solidFill>
                          <a:latin typeface="Meiryo" panose="020B0604030504040204" pitchFamily="34" charset="-128"/>
                          <a:ea typeface="Meiryo" panose="020B0604030504040204" pitchFamily="34" charset="-128"/>
                        </a:rPr>
                        <a:t>誘導は保証ではありません。</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extLst>
                  <a:ext uri="{0D108BD9-81ED-4DB2-BD59-A6C34878D82A}">
                    <a16:rowId xmlns:a16="http://schemas.microsoft.com/office/drawing/2014/main" val="10002"/>
                  </a:ext>
                </a:extLst>
              </a:tr>
              <a:tr h="123028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タイアップ</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ページ</a:t>
                      </a: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・掲載場所：スポーツナビ内 特設ページ</a:t>
                      </a:r>
                    </a:p>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・デバイス：</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PC</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、スマートフォン（両デバイスの実施となります。</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PC</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のみもしくはスマートフォンのみは基本不可となります）</a:t>
                      </a:r>
                    </a:p>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・ページ数：</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5</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ページ程度</a:t>
                      </a:r>
                    </a:p>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・ページ内の広告枠：</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PC</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：プライムディスプレイ　スマートフォン：トップパネル</a:t>
                      </a:r>
                    </a:p>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・更新：内容や回数などにより可否を判断させていただきます。また、別途費用が発生する可能性があります</a:t>
                      </a:r>
                    </a:p>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・二次利用：不可</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3"/>
                  </a:ext>
                </a:extLst>
              </a:tr>
              <a:tr h="646571">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契約分類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rPr>
                        <a:t>※</a:t>
                      </a: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お申し込み時に選択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①契約分類：制作</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②契約サービス：</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制作</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スポーツナビ　タイアップ</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③契約サービス詳細：スポーツナビ　タイアップ　協賛費</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extLst>
                  <a:ext uri="{0D108BD9-81ED-4DB2-BD59-A6C34878D82A}">
                    <a16:rowId xmlns:a16="http://schemas.microsoft.com/office/drawing/2014/main" val="1247624747"/>
                  </a:ext>
                </a:extLst>
              </a:tr>
              <a:tr h="252831">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dirty="0">
                          <a:solidFill>
                            <a:schemeClr val="bg1"/>
                          </a:solidFill>
                          <a:latin typeface="Meiryo" panose="020B0604030504040204" pitchFamily="34" charset="-128"/>
                          <a:ea typeface="Meiryo" panose="020B0604030504040204" pitchFamily="34" charset="-128"/>
                        </a:rPr>
                        <a:t>掲載期間</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1</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か月間（平日掲載開始）</a:t>
                      </a:r>
                    </a:p>
                    <a:p>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タイアップページは、掲載開始日の前営業日までにアップします</a:t>
                      </a:r>
                    </a:p>
                    <a:p>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掲載を延長する場合は、別途ホスティング費をご請求いたします</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5"/>
                  </a:ext>
                </a:extLst>
              </a:tr>
              <a:tr h="252831">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料金</a:t>
                      </a: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noProof="0" dirty="0">
                          <a:solidFill>
                            <a:schemeClr val="tx1">
                              <a:lumMod val="65000"/>
                              <a:lumOff val="35000"/>
                            </a:schemeClr>
                          </a:solidFill>
                          <a:latin typeface="+mn-ea"/>
                          <a:ea typeface="+mn-ea"/>
                          <a:cs typeface="メイリオ" panose="020B0604030504040204" pitchFamily="50" charset="-128"/>
                        </a:rPr>
                        <a:t>1000</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万円（グロス）／ 事前見積もり：不要</a:t>
                      </a:r>
                      <a:endParaRPr kumimoji="1" lang="en-US" altLang="ja-JP" sz="1050" kern="1200" noProof="0" dirty="0">
                        <a:solidFill>
                          <a:schemeClr val="tx1">
                            <a:lumMod val="65000"/>
                            <a:lumOff val="35000"/>
                          </a:schemeClr>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noProof="0" dirty="0">
                          <a:solidFill>
                            <a:schemeClr val="tx1">
                              <a:lumMod val="65000"/>
                              <a:lumOff val="35000"/>
                            </a:schemeClr>
                          </a:solidFill>
                          <a:latin typeface="+mn-ea"/>
                          <a:ea typeface="+mn-ea"/>
                          <a:cs typeface="メイリオ" panose="020B0604030504040204" pitchFamily="50" charset="-128"/>
                        </a:rPr>
                        <a:t>※</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企画内容によって、別途費用が発生する場合があります</a:t>
                      </a:r>
                      <a:endParaRPr kumimoji="1" lang="en-US" altLang="ja-JP" sz="1050" kern="1200" noProof="0" dirty="0">
                        <a:solidFill>
                          <a:schemeClr val="tx1">
                            <a:lumMod val="65000"/>
                            <a:lumOff val="35000"/>
                          </a:schemeClr>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a:t>
                      </a:r>
                      <a:r>
                        <a:rPr kumimoji="1" lang="ja-JP" altLang="en-US" sz="1050" kern="1200" dirty="0">
                          <a:solidFill>
                            <a:schemeClr val="tx1">
                              <a:lumMod val="65000"/>
                              <a:lumOff val="35000"/>
                            </a:schemeClr>
                          </a:solidFill>
                          <a:latin typeface="+mn-ea"/>
                          <a:ea typeface="+mn-ea"/>
                          <a:cs typeface="メイリオ" panose="020B0604030504040204" pitchFamily="50" charset="-128"/>
                        </a:rPr>
                        <a:t>本商品はお見積りが不要な商品ですが、本商品資料と異なる条件で契約する場合はお見積りが必要となりますので</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kern="1200" dirty="0">
                          <a:solidFill>
                            <a:schemeClr val="tx1">
                              <a:lumMod val="65000"/>
                              <a:lumOff val="35000"/>
                            </a:schemeClr>
                          </a:solidFill>
                          <a:latin typeface="+mn-ea"/>
                          <a:ea typeface="+mn-ea"/>
                          <a:cs typeface="メイリオ" panose="020B0604030504040204" pitchFamily="50" charset="-128"/>
                        </a:rPr>
                        <a:t>お申し込み時には弊社営業担当までお問い合わせください。</a:t>
                      </a:r>
                      <a:endParaRPr kumimoji="1" lang="en-US" altLang="ja-JP" sz="1050" kern="1200" noProof="0" dirty="0">
                        <a:solidFill>
                          <a:schemeClr val="tx1">
                            <a:lumMod val="65000"/>
                            <a:lumOff val="35000"/>
                          </a:schemeClr>
                        </a:solidFill>
                        <a:latin typeface="+mn-ea"/>
                        <a:ea typeface="+mn-ea"/>
                        <a:cs typeface="メイリオ" panose="020B0604030504040204" pitchFamily="50" charset="-128"/>
                      </a:endParaRPr>
                    </a:p>
                    <a:p>
                      <a:r>
                        <a:rPr kumimoji="1" lang="en-US" altLang="ja-JP" sz="1050" kern="1200" dirty="0">
                          <a:solidFill>
                            <a:schemeClr val="tx1">
                              <a:lumMod val="65000"/>
                              <a:lumOff val="35000"/>
                            </a:schemeClr>
                          </a:solidFill>
                          <a:latin typeface="+mn-ea"/>
                          <a:ea typeface="+mn-ea"/>
                          <a:cs typeface="メイリオ" panose="020B0604030504040204" pitchFamily="50" charset="-128"/>
                        </a:rPr>
                        <a:t>※</a:t>
                      </a:r>
                      <a:r>
                        <a:rPr kumimoji="1" lang="ja-JP" altLang="en-US" sz="1050" kern="1200" dirty="0">
                          <a:solidFill>
                            <a:schemeClr val="tx1">
                              <a:lumMod val="65000"/>
                              <a:lumOff val="35000"/>
                            </a:schemeClr>
                          </a:solidFill>
                          <a:latin typeface="+mn-ea"/>
                          <a:ea typeface="+mn-ea"/>
                          <a:cs typeface="メイリオ" panose="020B0604030504040204" pitchFamily="50" charset="-128"/>
                        </a:rPr>
                        <a:t>掲載期間の延長も可能です。別途費用がかかりますので、ご要望の際は弊社営業担当までご確認下さい。</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extLst>
                  <a:ext uri="{0D108BD9-81ED-4DB2-BD59-A6C34878D82A}">
                    <a16:rowId xmlns:a16="http://schemas.microsoft.com/office/drawing/2014/main" val="2196260655"/>
                  </a:ext>
                </a:extLst>
              </a:tr>
              <a:tr h="252831">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お申し込み期限</a:t>
                      </a: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kern="1200" noProof="0" dirty="0">
                          <a:solidFill>
                            <a:schemeClr val="tx1">
                              <a:lumMod val="65000"/>
                              <a:lumOff val="35000"/>
                            </a:schemeClr>
                          </a:solidFill>
                          <a:latin typeface="+mn-ea"/>
                          <a:ea typeface="+mn-ea"/>
                          <a:cs typeface="メイリオ" panose="020B0604030504040204" pitchFamily="50" charset="-128"/>
                        </a:rPr>
                        <a:t>原則として、掲載開始の</a:t>
                      </a:r>
                      <a:r>
                        <a:rPr kumimoji="1" lang="en-US" altLang="ja-JP" sz="1050" kern="1200" noProof="0" dirty="0">
                          <a:solidFill>
                            <a:schemeClr val="tx1">
                              <a:lumMod val="65000"/>
                              <a:lumOff val="35000"/>
                            </a:schemeClr>
                          </a:solidFill>
                          <a:latin typeface="+mn-ea"/>
                          <a:ea typeface="+mn-ea"/>
                          <a:cs typeface="メイリオ" panose="020B0604030504040204" pitchFamily="50" charset="-128"/>
                        </a:rPr>
                        <a:t>2</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か月前までにお申し込みください</a:t>
                      </a:r>
                      <a:endParaRPr kumimoji="1" lang="en-US" altLang="ja-JP" sz="1050" kern="1200" noProof="0" dirty="0">
                        <a:solidFill>
                          <a:schemeClr val="tx1">
                            <a:lumMod val="65000"/>
                            <a:lumOff val="35000"/>
                          </a:schemeClr>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noProof="0" dirty="0">
                          <a:solidFill>
                            <a:schemeClr val="tx1">
                              <a:lumMod val="65000"/>
                              <a:lumOff val="35000"/>
                            </a:schemeClr>
                          </a:solidFill>
                          <a:latin typeface="+mn-ea"/>
                          <a:ea typeface="+mn-ea"/>
                          <a:cs typeface="メイリオ" panose="020B0604030504040204" pitchFamily="50" charset="-128"/>
                        </a:rPr>
                        <a:t>※</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所定の方法によるお申し込み契約の成立後はキャンセルは不可となります</a:t>
                      </a:r>
                      <a:endParaRPr kumimoji="1" lang="en-US" altLang="ja-JP" sz="1050" kern="1200" noProof="0" dirty="0">
                        <a:solidFill>
                          <a:schemeClr val="tx1">
                            <a:lumMod val="65000"/>
                            <a:lumOff val="35000"/>
                          </a:schemeClr>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noProof="0" dirty="0">
                          <a:solidFill>
                            <a:schemeClr val="tx1">
                              <a:lumMod val="65000"/>
                              <a:lumOff val="35000"/>
                            </a:schemeClr>
                          </a:solidFill>
                          <a:latin typeface="+mn-ea"/>
                          <a:ea typeface="+mn-ea"/>
                          <a:cs typeface="メイリオ" panose="020B0604030504040204" pitchFamily="50" charset="-128"/>
                        </a:rPr>
                        <a:t>※</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お申し込み時に掲載期間が未決定の場合は、別途、掲載開始日の</a:t>
                      </a:r>
                      <a:r>
                        <a:rPr kumimoji="1" lang="en-US" altLang="ja-JP" sz="1050" kern="1200" noProof="0" dirty="0">
                          <a:solidFill>
                            <a:schemeClr val="tx1">
                              <a:lumMod val="65000"/>
                              <a:lumOff val="35000"/>
                            </a:schemeClr>
                          </a:solidFill>
                          <a:latin typeface="+mn-ea"/>
                          <a:ea typeface="+mn-ea"/>
                          <a:cs typeface="メイリオ" panose="020B0604030504040204" pitchFamily="50" charset="-128"/>
                        </a:rPr>
                        <a:t>5</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営業日前までに掲載期間のご連絡をメールでいただきます</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952274318"/>
                  </a:ext>
                </a:extLst>
              </a:tr>
              <a:tr h="252831">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有効期限</a:t>
                      </a: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2023</a:t>
                      </a:r>
                      <a:r>
                        <a:rPr kumimoji="1" lang="ja-JP" altLang="en-US" sz="1050" kern="1200" dirty="0">
                          <a:solidFill>
                            <a:schemeClr val="tx1">
                              <a:lumMod val="65000"/>
                              <a:lumOff val="35000"/>
                            </a:schemeClr>
                          </a:solidFill>
                          <a:latin typeface="+mn-ea"/>
                          <a:ea typeface="+mn-ea"/>
                          <a:cs typeface="メイリオ" panose="020B0604030504040204" pitchFamily="50" charset="-128"/>
                        </a:rPr>
                        <a:t>年</a:t>
                      </a:r>
                      <a:r>
                        <a:rPr kumimoji="1" lang="en-US" altLang="ja-JP" sz="1050" kern="1200" dirty="0">
                          <a:solidFill>
                            <a:schemeClr val="tx1">
                              <a:lumMod val="65000"/>
                              <a:lumOff val="35000"/>
                            </a:schemeClr>
                          </a:solidFill>
                          <a:latin typeface="+mn-ea"/>
                          <a:ea typeface="+mn-ea"/>
                          <a:cs typeface="メイリオ" panose="020B0604030504040204" pitchFamily="50" charset="-128"/>
                        </a:rPr>
                        <a:t>10</a:t>
                      </a:r>
                      <a:r>
                        <a:rPr kumimoji="1" lang="ja-JP" altLang="en-US" sz="1050" kern="1200" dirty="0">
                          <a:solidFill>
                            <a:schemeClr val="tx1">
                              <a:lumMod val="65000"/>
                              <a:lumOff val="35000"/>
                            </a:schemeClr>
                          </a:solidFill>
                          <a:latin typeface="+mn-ea"/>
                          <a:ea typeface="+mn-ea"/>
                          <a:cs typeface="メイリオ" panose="020B0604030504040204" pitchFamily="50" charset="-128"/>
                        </a:rPr>
                        <a:t>月</a:t>
                      </a:r>
                      <a:r>
                        <a:rPr kumimoji="1" lang="en-US" altLang="ja-JP" sz="1050" kern="1200" dirty="0">
                          <a:solidFill>
                            <a:schemeClr val="tx1">
                              <a:lumMod val="65000"/>
                              <a:lumOff val="35000"/>
                            </a:schemeClr>
                          </a:solidFill>
                          <a:latin typeface="+mn-ea"/>
                          <a:ea typeface="+mn-ea"/>
                          <a:cs typeface="メイリオ" panose="020B0604030504040204" pitchFamily="50" charset="-128"/>
                        </a:rPr>
                        <a:t>1</a:t>
                      </a:r>
                      <a:r>
                        <a:rPr kumimoji="1" lang="ja-JP" altLang="en-US" sz="1050" kern="1200" dirty="0">
                          <a:solidFill>
                            <a:schemeClr val="tx1">
                              <a:lumMod val="65000"/>
                              <a:lumOff val="35000"/>
                            </a:schemeClr>
                          </a:solidFill>
                          <a:latin typeface="+mn-ea"/>
                          <a:ea typeface="+mn-ea"/>
                          <a:cs typeface="メイリオ" panose="020B0604030504040204" pitchFamily="50" charset="-128"/>
                        </a:rPr>
                        <a:t>日～</a:t>
                      </a:r>
                      <a:r>
                        <a:rPr kumimoji="1" lang="en-US" altLang="ja-JP" sz="1050" kern="1200" dirty="0">
                          <a:solidFill>
                            <a:schemeClr val="tx1">
                              <a:lumMod val="65000"/>
                              <a:lumOff val="35000"/>
                            </a:schemeClr>
                          </a:solidFill>
                          <a:latin typeface="+mn-ea"/>
                          <a:ea typeface="+mn-ea"/>
                          <a:cs typeface="メイリオ" panose="020B0604030504040204" pitchFamily="50" charset="-128"/>
                        </a:rPr>
                        <a:t>2024</a:t>
                      </a:r>
                      <a:r>
                        <a:rPr kumimoji="1" lang="ja-JP" altLang="en-US" sz="1050" kern="1200" dirty="0">
                          <a:solidFill>
                            <a:schemeClr val="tx1">
                              <a:lumMod val="65000"/>
                              <a:lumOff val="35000"/>
                            </a:schemeClr>
                          </a:solidFill>
                          <a:latin typeface="+mn-ea"/>
                          <a:ea typeface="+mn-ea"/>
                          <a:cs typeface="メイリオ" panose="020B0604030504040204" pitchFamily="50" charset="-128"/>
                        </a:rPr>
                        <a:t>年</a:t>
                      </a:r>
                      <a:r>
                        <a:rPr kumimoji="1" lang="en-US" altLang="ja-JP" sz="1050" kern="1200" dirty="0">
                          <a:solidFill>
                            <a:schemeClr val="tx1">
                              <a:lumMod val="65000"/>
                              <a:lumOff val="35000"/>
                            </a:schemeClr>
                          </a:solidFill>
                          <a:latin typeface="+mn-ea"/>
                          <a:ea typeface="+mn-ea"/>
                          <a:cs typeface="メイリオ" panose="020B0604030504040204" pitchFamily="50" charset="-128"/>
                        </a:rPr>
                        <a:t>3</a:t>
                      </a:r>
                      <a:r>
                        <a:rPr kumimoji="1" lang="ja-JP" altLang="en-US" sz="1050" kern="1200" dirty="0">
                          <a:solidFill>
                            <a:schemeClr val="tx1">
                              <a:lumMod val="65000"/>
                              <a:lumOff val="35000"/>
                            </a:schemeClr>
                          </a:solidFill>
                          <a:latin typeface="+mn-ea"/>
                          <a:ea typeface="+mn-ea"/>
                          <a:cs typeface="メイリオ" panose="020B0604030504040204" pitchFamily="50" charset="-128"/>
                        </a:rPr>
                        <a:t>月</a:t>
                      </a:r>
                      <a:r>
                        <a:rPr kumimoji="1" lang="en-US" altLang="ja-JP" sz="1050" kern="1200" dirty="0">
                          <a:solidFill>
                            <a:schemeClr val="tx1">
                              <a:lumMod val="65000"/>
                              <a:lumOff val="35000"/>
                            </a:schemeClr>
                          </a:solidFill>
                          <a:latin typeface="+mn-ea"/>
                          <a:ea typeface="+mn-ea"/>
                          <a:cs typeface="メイリオ" panose="020B0604030504040204" pitchFamily="50" charset="-128"/>
                        </a:rPr>
                        <a:t>31</a:t>
                      </a:r>
                      <a:r>
                        <a:rPr kumimoji="1" lang="ja-JP" altLang="en-US" sz="1050" kern="1200" dirty="0">
                          <a:solidFill>
                            <a:schemeClr val="tx1">
                              <a:lumMod val="65000"/>
                              <a:lumOff val="35000"/>
                            </a:schemeClr>
                          </a:solidFill>
                          <a:latin typeface="+mn-ea"/>
                          <a:ea typeface="+mn-ea"/>
                          <a:cs typeface="メイリオ" panose="020B0604030504040204" pitchFamily="50" charset="-128"/>
                        </a:rPr>
                        <a:t>日　掲載分</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extLst>
                  <a:ext uri="{0D108BD9-81ED-4DB2-BD59-A6C34878D82A}">
                    <a16:rowId xmlns:a16="http://schemas.microsoft.com/office/drawing/2014/main" val="2252945019"/>
                  </a:ext>
                </a:extLst>
              </a:tr>
              <a:tr h="252831">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レポート項目</a:t>
                      </a: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PV</a:t>
                      </a:r>
                      <a:r>
                        <a:rPr kumimoji="1" lang="ja-JP" altLang="en-US" sz="1050" kern="1200" dirty="0">
                          <a:solidFill>
                            <a:schemeClr val="tx1">
                              <a:lumMod val="65000"/>
                              <a:lumOff val="35000"/>
                            </a:schemeClr>
                          </a:solidFill>
                          <a:latin typeface="+mn-ea"/>
                          <a:ea typeface="+mn-ea"/>
                          <a:cs typeface="メイリオ" panose="020B0604030504040204" pitchFamily="50" charset="-128"/>
                        </a:rPr>
                        <a:t>、</a:t>
                      </a:r>
                      <a:r>
                        <a:rPr kumimoji="1" lang="en-US" altLang="ja-JP" sz="1050" kern="1200" dirty="0">
                          <a:solidFill>
                            <a:schemeClr val="tx1">
                              <a:lumMod val="65000"/>
                              <a:lumOff val="35000"/>
                            </a:schemeClr>
                          </a:solidFill>
                          <a:latin typeface="+mn-ea"/>
                          <a:ea typeface="+mn-ea"/>
                          <a:cs typeface="メイリオ" panose="020B0604030504040204" pitchFamily="50" charset="-128"/>
                        </a:rPr>
                        <a:t>UB</a:t>
                      </a:r>
                      <a:r>
                        <a:rPr kumimoji="1" lang="ja-JP" altLang="en-US" sz="1050" kern="1200" dirty="0">
                          <a:solidFill>
                            <a:schemeClr val="tx1">
                              <a:lumMod val="65000"/>
                              <a:lumOff val="35000"/>
                            </a:schemeClr>
                          </a:solidFill>
                          <a:latin typeface="+mn-ea"/>
                          <a:ea typeface="+mn-ea"/>
                          <a:cs typeface="メイリオ" panose="020B0604030504040204" pitchFamily="50" charset="-128"/>
                        </a:rPr>
                        <a:t>、訪問者の性別・性別</a:t>
                      </a:r>
                      <a:r>
                        <a:rPr kumimoji="1" lang="en-US" altLang="ja-JP" sz="1050" kern="1200" dirty="0">
                          <a:solidFill>
                            <a:schemeClr val="tx1">
                              <a:lumMod val="65000"/>
                              <a:lumOff val="35000"/>
                            </a:schemeClr>
                          </a:solidFill>
                          <a:latin typeface="+mn-ea"/>
                          <a:ea typeface="+mn-ea"/>
                          <a:cs typeface="メイリオ" panose="020B0604030504040204" pitchFamily="50" charset="-128"/>
                        </a:rPr>
                        <a:t>×</a:t>
                      </a:r>
                      <a:r>
                        <a:rPr kumimoji="1" lang="ja-JP" altLang="en-US" sz="1050" kern="1200" dirty="0">
                          <a:solidFill>
                            <a:schemeClr val="tx1">
                              <a:lumMod val="65000"/>
                              <a:lumOff val="35000"/>
                            </a:schemeClr>
                          </a:solidFill>
                          <a:latin typeface="+mn-ea"/>
                          <a:ea typeface="+mn-ea"/>
                          <a:cs typeface="メイリオ" panose="020B0604030504040204" pitchFamily="50" charset="-128"/>
                        </a:rPr>
                        <a:t>年齢層比率、アンケート</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a:t>
                      </a:r>
                      <a:r>
                        <a:rPr kumimoji="1" lang="ja-JP" altLang="en-US" sz="1050" kern="1200" dirty="0">
                          <a:solidFill>
                            <a:schemeClr val="tx1">
                              <a:lumMod val="65000"/>
                              <a:lumOff val="35000"/>
                            </a:schemeClr>
                          </a:solidFill>
                          <a:latin typeface="+mn-ea"/>
                          <a:ea typeface="+mn-ea"/>
                          <a:cs typeface="メイリオ" panose="020B0604030504040204" pitchFamily="50" charset="-128"/>
                        </a:rPr>
                        <a:t>掲載終了から</a:t>
                      </a:r>
                      <a:r>
                        <a:rPr kumimoji="1" lang="en-US" altLang="ja-JP" sz="1050" kern="1200" dirty="0">
                          <a:solidFill>
                            <a:schemeClr val="tx1">
                              <a:lumMod val="65000"/>
                              <a:lumOff val="35000"/>
                            </a:schemeClr>
                          </a:solidFill>
                          <a:latin typeface="+mn-ea"/>
                          <a:ea typeface="+mn-ea"/>
                          <a:cs typeface="メイリオ" panose="020B0604030504040204" pitchFamily="50" charset="-128"/>
                        </a:rPr>
                        <a:t>2</a:t>
                      </a:r>
                      <a:r>
                        <a:rPr kumimoji="1" lang="ja-JP" altLang="en-US" sz="1050" kern="1200" dirty="0">
                          <a:solidFill>
                            <a:schemeClr val="tx1">
                              <a:lumMod val="65000"/>
                              <a:lumOff val="35000"/>
                            </a:schemeClr>
                          </a:solidFill>
                          <a:latin typeface="+mn-ea"/>
                          <a:ea typeface="+mn-ea"/>
                          <a:cs typeface="メイリオ" panose="020B0604030504040204" pitchFamily="50" charset="-128"/>
                        </a:rPr>
                        <a:t>週間程度でご提出いたします</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a:t>
                      </a:r>
                      <a:r>
                        <a:rPr kumimoji="1" lang="ja-JP" altLang="en-US" sz="1050" kern="1200" dirty="0">
                          <a:solidFill>
                            <a:schemeClr val="tx1">
                              <a:lumMod val="65000"/>
                              <a:lumOff val="35000"/>
                            </a:schemeClr>
                          </a:solidFill>
                          <a:latin typeface="+mn-ea"/>
                          <a:ea typeface="+mn-ea"/>
                          <a:cs typeface="メイリオ" panose="020B0604030504040204" pitchFamily="50" charset="-128"/>
                        </a:rPr>
                        <a:t>取得できない場合がございます</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270255922"/>
                  </a:ext>
                </a:extLst>
              </a:tr>
            </a:tbl>
          </a:graphicData>
        </a:graphic>
      </p:graphicFrame>
    </p:spTree>
    <p:extLst>
      <p:ext uri="{BB962C8B-B14F-4D97-AF65-F5344CB8AC3E}">
        <p14:creationId xmlns:p14="http://schemas.microsoft.com/office/powerpoint/2010/main" val="3217542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kumimoji="1" lang="ja-JP" altLang="en-US" dirty="0"/>
              <a:t>実施フロー</a:t>
            </a:r>
          </a:p>
        </p:txBody>
      </p:sp>
      <p:sp>
        <p:nvSpPr>
          <p:cNvPr id="7" name="テキスト ボックス 6">
            <a:extLst>
              <a:ext uri="{FF2B5EF4-FFF2-40B4-BE49-F238E27FC236}">
                <a16:creationId xmlns:a16="http://schemas.microsoft.com/office/drawing/2014/main" id="{E2368E9B-574C-5860-B843-889AA716EBE8}"/>
              </a:ext>
            </a:extLst>
          </p:cNvPr>
          <p:cNvSpPr txBox="1"/>
          <p:nvPr/>
        </p:nvSpPr>
        <p:spPr>
          <a:xfrm>
            <a:off x="1415480" y="1850797"/>
            <a:ext cx="8733560" cy="4339650"/>
          </a:xfrm>
          <a:prstGeom prst="rect">
            <a:avLst/>
          </a:prstGeom>
          <a:noFill/>
        </p:spPr>
        <p:txBody>
          <a:bodyPr wrap="square" anchor="t">
            <a:spAutoFit/>
          </a:bodyPr>
          <a:lstStyle/>
          <a:p>
            <a:pPr>
              <a:lnSpc>
                <a:spcPct val="120000"/>
              </a:lnSpc>
              <a:spcBef>
                <a:spcPts val="600"/>
              </a:spcBef>
              <a:buSzPct val="120000"/>
              <a:defRPr/>
            </a:pPr>
            <a:r>
              <a:rPr kumimoji="0" lang="ja-JP" altLang="en-US" sz="1400" b="1" kern="0" dirty="0">
                <a:solidFill>
                  <a:srgbClr val="545454"/>
                </a:solidFill>
                <a:latin typeface="Meiryo" panose="020B0604030504040204" pitchFamily="34" charset="-128"/>
                <a:ea typeface="Meiryo" panose="020B0604030504040204" pitchFamily="34" charset="-128"/>
              </a:rPr>
              <a:t>①　オリエンテーション実施</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400" b="1" kern="0" dirty="0">
                <a:solidFill>
                  <a:srgbClr val="545454"/>
                </a:solidFill>
                <a:latin typeface="Meiryo" panose="020B0604030504040204" pitchFamily="34" charset="-128"/>
                <a:ea typeface="Meiryo" panose="020B0604030504040204" pitchFamily="34" charset="-128"/>
              </a:rPr>
              <a:t>　　</a:t>
            </a:r>
            <a:r>
              <a:rPr kumimoji="0" lang="ja-JP" altLang="en-US" sz="1100" b="0" i="0" u="none" strike="noStrike" kern="0" cap="none" spc="0" normalizeH="0" baseline="0" noProof="0" dirty="0">
                <a:ln>
                  <a:noFill/>
                </a:ln>
                <a:solidFill>
                  <a:prstClr val="black">
                    <a:lumMod val="65000"/>
                    <a:lumOff val="35000"/>
                  </a:prstClr>
                </a:solidFill>
                <a:effectLst/>
                <a:uLnTx/>
                <a:uFillTx/>
              </a:rPr>
              <a:t>事前にオリエンテーションを実施。</a:t>
            </a:r>
            <a:r>
              <a:rPr kumimoji="0" lang="ja-JP" altLang="en-US" sz="1100" b="1" i="0" u="none" strike="noStrike" kern="0" cap="none" spc="0" normalizeH="0" baseline="0" noProof="0" dirty="0">
                <a:ln>
                  <a:noFill/>
                </a:ln>
                <a:solidFill>
                  <a:prstClr val="black">
                    <a:lumMod val="65000"/>
                    <a:lumOff val="35000"/>
                  </a:prstClr>
                </a:solidFill>
                <a:effectLst/>
                <a:uLnTx/>
                <a:uFillTx/>
              </a:rPr>
              <a:t>ターゲットや訴求ポイントなど企画目的を明確に</a:t>
            </a:r>
            <a:r>
              <a:rPr kumimoji="0" lang="ja-JP" altLang="en-US" sz="1100" b="0" i="0" u="none" strike="noStrike" kern="0" cap="none" spc="0" normalizeH="0" baseline="0" noProof="0" dirty="0">
                <a:ln>
                  <a:noFill/>
                </a:ln>
                <a:solidFill>
                  <a:prstClr val="black">
                    <a:lumMod val="65000"/>
                    <a:lumOff val="35000"/>
                  </a:prstClr>
                </a:solidFill>
                <a:effectLst/>
                <a:uLnTx/>
                <a:uFillTx/>
              </a:rPr>
              <a:t>します。</a:t>
            </a:r>
            <a:br>
              <a:rPr kumimoji="0" lang="en-US" altLang="ja-JP" sz="1100" b="0" i="0" u="none" strike="noStrike" kern="0" cap="none" spc="0" normalizeH="0" baseline="0" noProof="0" dirty="0">
                <a:ln>
                  <a:noFill/>
                </a:ln>
                <a:solidFill>
                  <a:prstClr val="black">
                    <a:lumMod val="65000"/>
                    <a:lumOff val="35000"/>
                  </a:prstClr>
                </a:solidFill>
                <a:effectLst/>
                <a:uLnTx/>
                <a:uFillTx/>
              </a:rPr>
            </a:br>
            <a:r>
              <a:rPr kumimoji="0" lang="en-US" altLang="ja-JP" sz="1100" b="0" i="0" u="none" strike="noStrike" kern="0" cap="none" spc="0" normalizeH="0" baseline="0" noProof="0" dirty="0">
                <a:ln>
                  <a:noFill/>
                </a:ln>
                <a:solidFill>
                  <a:prstClr val="black">
                    <a:lumMod val="65000"/>
                    <a:lumOff val="35000"/>
                  </a:prstClr>
                </a:solidFill>
                <a:effectLst/>
                <a:uLnTx/>
                <a:uFillTx/>
              </a:rPr>
              <a:t>  </a:t>
            </a:r>
            <a:r>
              <a:rPr kumimoji="0" lang="ja-JP" altLang="en-US" sz="1100" b="0" i="0" u="none" strike="noStrike" kern="0" cap="none" spc="0" normalizeH="0" baseline="0" noProof="0" dirty="0">
                <a:ln>
                  <a:noFill/>
                </a:ln>
                <a:solidFill>
                  <a:prstClr val="black">
                    <a:lumMod val="65000"/>
                    <a:lumOff val="35000"/>
                  </a:prstClr>
                </a:solidFill>
                <a:effectLst/>
                <a:uLnTx/>
                <a:uFillTx/>
              </a:rPr>
              <a:t>　　</a:t>
            </a:r>
            <a:r>
              <a:rPr kumimoji="0" lang="en-US" altLang="ja-JP" sz="1100" kern="0" dirty="0">
                <a:solidFill>
                  <a:srgbClr val="545454"/>
                </a:solidFill>
                <a:latin typeface="Meiryo" panose="020B0604030504040204" pitchFamily="34" charset="-128"/>
                <a:ea typeface="Meiryo" panose="020B0604030504040204" pitchFamily="34" charset="-128"/>
              </a:rPr>
              <a:t>※</a:t>
            </a:r>
            <a:r>
              <a:rPr kumimoji="0" lang="ja-JP" altLang="en-US" sz="1100" kern="0" dirty="0">
                <a:solidFill>
                  <a:srgbClr val="545454"/>
                </a:solidFill>
                <a:latin typeface="Meiryo" panose="020B0604030504040204" pitchFamily="34" charset="-128"/>
                <a:ea typeface="Meiryo" panose="020B0604030504040204" pitchFamily="34" charset="-128"/>
              </a:rPr>
              <a:t>制作・掲載内容が固まり次第、代理店様より、所定の手続きにて正式にお申し込みいただきます。</a:t>
            </a:r>
            <a:br>
              <a:rPr kumimoji="0" lang="en-US" altLang="ja-JP" sz="1100" kern="0" dirty="0">
                <a:solidFill>
                  <a:srgbClr val="545454"/>
                </a:solidFill>
                <a:latin typeface="Meiryo" panose="020B0604030504040204" pitchFamily="34" charset="-128"/>
                <a:ea typeface="Meiryo" panose="020B0604030504040204" pitchFamily="34" charset="-128"/>
              </a:rPr>
            </a:br>
            <a:endParaRPr kumimoji="0" lang="en-US" altLang="ja-JP" sz="1100" kern="0" dirty="0">
              <a:solidFill>
                <a:srgbClr val="545454"/>
              </a:solidFill>
              <a:latin typeface="Meiryo" panose="020B0604030504040204" pitchFamily="34" charset="-128"/>
              <a:ea typeface="Meiryo" panose="020B0604030504040204" pitchFamily="34"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1" kern="0" dirty="0">
                <a:solidFill>
                  <a:prstClr val="black">
                    <a:lumMod val="65000"/>
                    <a:lumOff val="35000"/>
                  </a:prstClr>
                </a:solidFill>
              </a:rPr>
              <a:t>②　</a:t>
            </a:r>
            <a:r>
              <a:rPr kumimoji="0" lang="ja-JP" altLang="en-US" sz="1400" b="1" i="0" u="none" strike="noStrike" kern="0" cap="none" spc="0" normalizeH="0" baseline="0" noProof="0" dirty="0">
                <a:ln>
                  <a:noFill/>
                </a:ln>
                <a:solidFill>
                  <a:prstClr val="black">
                    <a:lumMod val="65000"/>
                    <a:lumOff val="35000"/>
                  </a:prstClr>
                </a:solidFill>
                <a:effectLst/>
                <a:uLnTx/>
                <a:uFillTx/>
              </a:rPr>
              <a:t>企画案のご提出</a:t>
            </a:r>
            <a:r>
              <a:rPr kumimoji="0" lang="en-US" altLang="ja-JP" sz="1400" b="1" i="0" u="none" strike="noStrike" kern="0" cap="none" spc="0" normalizeH="0" baseline="0" noProof="0" dirty="0">
                <a:ln>
                  <a:noFill/>
                </a:ln>
                <a:solidFill>
                  <a:prstClr val="black">
                    <a:lumMod val="65000"/>
                    <a:lumOff val="35000"/>
                  </a:prstClr>
                </a:solidFill>
                <a:effectLst/>
                <a:uLnTx/>
                <a:uFillTx/>
              </a:rPr>
              <a:t>/</a:t>
            </a:r>
            <a:r>
              <a:rPr kumimoji="0" lang="ja-JP" altLang="en-US" sz="1400" b="1" i="0" u="none" strike="noStrike" kern="0" cap="none" spc="0" normalizeH="0" baseline="0" noProof="0" dirty="0">
                <a:ln>
                  <a:noFill/>
                </a:ln>
                <a:solidFill>
                  <a:prstClr val="black">
                    <a:lumMod val="65000"/>
                    <a:lumOff val="35000"/>
                  </a:prstClr>
                </a:solidFill>
                <a:effectLst/>
                <a:uLnTx/>
                <a:uFillTx/>
              </a:rPr>
              <a:t>ご確認</a:t>
            </a:r>
            <a:endParaRPr kumimoji="0" lang="en-US" altLang="ja-JP" sz="1400" b="1"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prstClr val="black">
                    <a:lumMod val="65000"/>
                    <a:lumOff val="35000"/>
                  </a:prstClr>
                </a:solidFill>
                <a:effectLst/>
                <a:uLnTx/>
                <a:uFillTx/>
              </a:rPr>
              <a:t>    </a:t>
            </a:r>
            <a:r>
              <a:rPr kumimoji="0" lang="ja-JP" altLang="en-US" sz="1400" b="1" i="0" u="none" strike="noStrike" kern="0" cap="none" spc="0" normalizeH="0" baseline="0" noProof="0" dirty="0">
                <a:ln>
                  <a:noFill/>
                </a:ln>
                <a:solidFill>
                  <a:prstClr val="black">
                    <a:lumMod val="65000"/>
                    <a:lumOff val="35000"/>
                  </a:prstClr>
                </a:solidFill>
                <a:effectLst/>
                <a:uLnTx/>
                <a:uFillTx/>
              </a:rPr>
              <a:t>　</a:t>
            </a:r>
            <a:r>
              <a:rPr kumimoji="0" lang="ja-JP" altLang="en-US" sz="1100" b="0" i="0" u="none" strike="noStrike" kern="0" cap="none" spc="0" normalizeH="0" baseline="0" noProof="0" dirty="0">
                <a:ln>
                  <a:noFill/>
                </a:ln>
                <a:solidFill>
                  <a:prstClr val="black">
                    <a:lumMod val="65000"/>
                    <a:lumOff val="35000"/>
                  </a:prstClr>
                </a:solidFill>
                <a:effectLst/>
                <a:uLnTx/>
                <a:uFillTx/>
              </a:rPr>
              <a:t>①をもとに企画案をご提出し、広告主様と協議の上、企画の方向性を確定させます。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100"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lumMod val="65000"/>
                    <a:lumOff val="35000"/>
                  </a:prstClr>
                </a:solidFill>
                <a:effectLst/>
                <a:uLnTx/>
                <a:uFillTx/>
              </a:rPr>
              <a:t>　　  </a:t>
            </a:r>
            <a:r>
              <a:rPr kumimoji="0" lang="ja-JP" altLang="en-US" sz="1400" b="1" kern="0" dirty="0">
                <a:solidFill>
                  <a:prstClr val="black">
                    <a:lumMod val="65000"/>
                    <a:lumOff val="35000"/>
                  </a:prstClr>
                </a:solidFill>
              </a:rPr>
              <a:t>構成</a:t>
            </a:r>
            <a:r>
              <a:rPr kumimoji="0" lang="ja-JP" altLang="en-US" sz="1400" b="1" i="0" u="none" strike="noStrike" kern="0" cap="none" spc="0" normalizeH="0" baseline="0" noProof="0" dirty="0">
                <a:ln>
                  <a:noFill/>
                </a:ln>
                <a:solidFill>
                  <a:prstClr val="black">
                    <a:lumMod val="65000"/>
                    <a:lumOff val="35000"/>
                  </a:prstClr>
                </a:solidFill>
                <a:effectLst/>
                <a:uLnTx/>
                <a:uFillTx/>
              </a:rPr>
              <a:t>案のご提出</a:t>
            </a:r>
            <a:r>
              <a:rPr kumimoji="0" lang="en-US" altLang="ja-JP" sz="1400" b="1" i="0" u="none" strike="noStrike" kern="0" cap="none" spc="0" normalizeH="0" baseline="0" noProof="0" dirty="0">
                <a:ln>
                  <a:noFill/>
                </a:ln>
                <a:solidFill>
                  <a:prstClr val="black">
                    <a:lumMod val="65000"/>
                    <a:lumOff val="35000"/>
                  </a:prstClr>
                </a:solidFill>
                <a:effectLst/>
                <a:uLnTx/>
                <a:uFillTx/>
              </a:rPr>
              <a:t>/</a:t>
            </a:r>
            <a:r>
              <a:rPr kumimoji="0" lang="ja-JP" altLang="en-US" sz="1400" b="1" i="0" u="none" strike="noStrike" kern="0" cap="none" spc="0" normalizeH="0" baseline="0" noProof="0" dirty="0">
                <a:ln>
                  <a:noFill/>
                </a:ln>
                <a:solidFill>
                  <a:prstClr val="black">
                    <a:lumMod val="65000"/>
                    <a:lumOff val="35000"/>
                  </a:prstClr>
                </a:solidFill>
                <a:effectLst/>
                <a:uLnTx/>
                <a:uFillTx/>
              </a:rPr>
              <a:t>ご確認</a:t>
            </a:r>
            <a:br>
              <a:rPr kumimoji="0" lang="en-US" altLang="ja-JP" sz="1400" b="1" i="0" u="none" strike="noStrike" kern="0" cap="none" spc="0" normalizeH="0" baseline="0" noProof="0" dirty="0">
                <a:ln>
                  <a:noFill/>
                </a:ln>
                <a:solidFill>
                  <a:prstClr val="black">
                    <a:lumMod val="65000"/>
                    <a:lumOff val="35000"/>
                  </a:prstClr>
                </a:solidFill>
                <a:effectLst/>
                <a:uLnTx/>
                <a:uFillTx/>
              </a:rPr>
            </a:br>
            <a:r>
              <a:rPr kumimoji="0" lang="ja-JP" altLang="en-US" sz="1400" b="1" i="0" u="none" strike="noStrike" kern="0" cap="none" spc="0" normalizeH="0" baseline="0" noProof="0" dirty="0">
                <a:ln>
                  <a:noFill/>
                </a:ln>
                <a:solidFill>
                  <a:prstClr val="black">
                    <a:lumMod val="65000"/>
                    <a:lumOff val="35000"/>
                  </a:prstClr>
                </a:solidFill>
                <a:effectLst/>
                <a:uLnTx/>
                <a:uFillTx/>
              </a:rPr>
              <a:t>         </a:t>
            </a:r>
            <a:r>
              <a:rPr kumimoji="0" lang="ja-JP" altLang="en-US" sz="1100" b="0" i="0" u="none" strike="noStrike" kern="0" cap="none" spc="0" normalizeH="0" baseline="0" noProof="0" dirty="0">
                <a:ln>
                  <a:noFill/>
                </a:ln>
                <a:solidFill>
                  <a:prstClr val="black">
                    <a:lumMod val="65000"/>
                    <a:lumOff val="35000"/>
                  </a:prstClr>
                </a:solidFill>
                <a:effectLst/>
                <a:uLnTx/>
                <a:uFillTx/>
              </a:rPr>
              <a:t>確定した方向性にしたがって、コンテンツ概要とページ体裁をご提出し、全体構成を確定させます。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100"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lumMod val="65000"/>
                    <a:lumOff val="35000"/>
                  </a:prstClr>
                </a:solidFill>
                <a:effectLst/>
                <a:uLnTx/>
                <a:uFillTx/>
              </a:rPr>
              <a:t>           </a:t>
            </a:r>
            <a:r>
              <a:rPr kumimoji="0" lang="ja-JP" altLang="en-US" sz="1400" b="1" i="0" u="none" strike="noStrike" kern="0" cap="none" spc="0" normalizeH="0" baseline="0" noProof="0" dirty="0">
                <a:ln>
                  <a:noFill/>
                </a:ln>
                <a:solidFill>
                  <a:prstClr val="black">
                    <a:lumMod val="65000"/>
                    <a:lumOff val="35000"/>
                  </a:prstClr>
                </a:solidFill>
                <a:effectLst/>
                <a:uLnTx/>
                <a:uFillTx/>
              </a:rPr>
              <a:t>デザイン原稿</a:t>
            </a:r>
            <a:r>
              <a:rPr kumimoji="0" lang="ja-JP" altLang="en-US" sz="1400" b="1" kern="0" dirty="0">
                <a:solidFill>
                  <a:prstClr val="black">
                    <a:lumMod val="65000"/>
                    <a:lumOff val="35000"/>
                  </a:prstClr>
                </a:solidFill>
              </a:rPr>
              <a:t>のご提出</a:t>
            </a:r>
            <a:r>
              <a:rPr kumimoji="0" lang="en-US" altLang="ja-JP" sz="1400" b="1" i="0" u="none" strike="noStrike" kern="0" cap="none" spc="0" normalizeH="0" baseline="0" noProof="0" dirty="0">
                <a:ln>
                  <a:noFill/>
                </a:ln>
                <a:solidFill>
                  <a:prstClr val="black">
                    <a:lumMod val="65000"/>
                    <a:lumOff val="35000"/>
                  </a:prstClr>
                </a:solidFill>
                <a:effectLst/>
                <a:uLnTx/>
                <a:uFillTx/>
              </a:rPr>
              <a:t>/</a:t>
            </a:r>
            <a:r>
              <a:rPr kumimoji="0" lang="ja-JP" altLang="en-US" sz="1400" b="1" i="0" u="none" strike="noStrike" kern="0" cap="none" spc="0" normalizeH="0" baseline="0" noProof="0" dirty="0">
                <a:ln>
                  <a:noFill/>
                </a:ln>
                <a:solidFill>
                  <a:prstClr val="black">
                    <a:lumMod val="65000"/>
                    <a:lumOff val="35000"/>
                  </a:prstClr>
                </a:solidFill>
                <a:effectLst/>
                <a:uLnTx/>
                <a:uFillTx/>
              </a:rPr>
              <a:t>ご確認</a:t>
            </a:r>
            <a:br>
              <a:rPr kumimoji="0" lang="en-US" altLang="ja-JP" sz="1400" b="1" i="0" u="none" strike="noStrike" kern="0" cap="none" spc="0" normalizeH="0" baseline="0" noProof="0" dirty="0">
                <a:ln>
                  <a:noFill/>
                </a:ln>
                <a:solidFill>
                  <a:prstClr val="black">
                    <a:lumMod val="65000"/>
                    <a:lumOff val="35000"/>
                  </a:prstClr>
                </a:solidFill>
                <a:effectLst/>
                <a:uLnTx/>
                <a:uFillTx/>
              </a:rPr>
            </a:br>
            <a:r>
              <a:rPr kumimoji="0" lang="ja-JP" altLang="en-US" sz="1400" b="1" i="0" u="none" strike="noStrike" kern="0" cap="none" spc="0" normalizeH="0" baseline="0" noProof="0" dirty="0">
                <a:ln>
                  <a:noFill/>
                </a:ln>
                <a:solidFill>
                  <a:prstClr val="black">
                    <a:lumMod val="65000"/>
                    <a:lumOff val="35000"/>
                  </a:prstClr>
                </a:solidFill>
                <a:effectLst/>
                <a:uLnTx/>
                <a:uFillTx/>
              </a:rPr>
              <a:t>         </a:t>
            </a:r>
            <a:r>
              <a:rPr kumimoji="0" lang="ja-JP" altLang="en-US" sz="1100" b="0" i="0" u="none" strike="noStrike" kern="0" cap="none" spc="0" normalizeH="0" baseline="0" noProof="0" dirty="0">
                <a:ln>
                  <a:noFill/>
                </a:ln>
                <a:solidFill>
                  <a:prstClr val="black">
                    <a:lumMod val="65000"/>
                    <a:lumOff val="35000"/>
                  </a:prstClr>
                </a:solidFill>
                <a:effectLst/>
                <a:uLnTx/>
                <a:uFillTx/>
              </a:rPr>
              <a:t>デザイン・原稿の作成を行います。広告主様に確認いただき、適宜修正を加えながら確定させます。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srgbClr val="00B050"/>
                </a:solidFill>
                <a:effectLst/>
                <a:uLnTx/>
                <a:uFillTx/>
              </a:rPr>
              <a:t>　　  </a:t>
            </a:r>
            <a:r>
              <a:rPr kumimoji="0" lang="en-US" altLang="ja-JP" sz="1100" b="0" i="0" u="none" strike="noStrike" kern="0" cap="none" spc="0" normalizeH="0" baseline="0" noProof="0" dirty="0">
                <a:ln>
                  <a:noFill/>
                </a:ln>
                <a:solidFill>
                  <a:prstClr val="black">
                    <a:lumMod val="65000"/>
                    <a:lumOff val="35000"/>
                  </a:prstClr>
                </a:solidFill>
                <a:effectLst/>
                <a:uLnTx/>
                <a:uFillTx/>
              </a:rPr>
              <a:t>※</a:t>
            </a:r>
            <a:r>
              <a:rPr kumimoji="0" lang="ja-JP" altLang="en-US" sz="1100" b="0" i="0" u="none" strike="noStrike" kern="0" cap="none" spc="0" normalizeH="0" baseline="0" noProof="0" dirty="0">
                <a:ln>
                  <a:noFill/>
                </a:ln>
                <a:solidFill>
                  <a:prstClr val="black">
                    <a:lumMod val="65000"/>
                    <a:lumOff val="35000"/>
                  </a:prstClr>
                </a:solidFill>
                <a:effectLst/>
                <a:uLnTx/>
                <a:uFillTx/>
              </a:rPr>
              <a:t>ご確認は初校、再校の</a:t>
            </a:r>
            <a:r>
              <a:rPr kumimoji="0" lang="en-US" altLang="ja-JP" sz="1100" b="0" i="0" u="none" strike="noStrike" kern="0" cap="none" spc="0" normalizeH="0" baseline="0" noProof="0" dirty="0">
                <a:ln>
                  <a:noFill/>
                </a:ln>
                <a:solidFill>
                  <a:prstClr val="black">
                    <a:lumMod val="65000"/>
                    <a:lumOff val="35000"/>
                  </a:prstClr>
                </a:solidFill>
                <a:effectLst/>
                <a:uLnTx/>
                <a:uFillTx/>
              </a:rPr>
              <a:t>2</a:t>
            </a:r>
            <a:r>
              <a:rPr kumimoji="0" lang="ja-JP" altLang="en-US" sz="1100" b="0" i="0" u="none" strike="noStrike" kern="0" cap="none" spc="0" normalizeH="0" baseline="0" noProof="0" dirty="0">
                <a:ln>
                  <a:noFill/>
                </a:ln>
                <a:solidFill>
                  <a:prstClr val="black">
                    <a:lumMod val="65000"/>
                    <a:lumOff val="35000"/>
                  </a:prstClr>
                </a:solidFill>
                <a:effectLst/>
                <a:uLnTx/>
                <a:uFillTx/>
              </a:rPr>
              <a:t>回となります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lumMod val="65000"/>
                    <a:lumOff val="35000"/>
                  </a:prstClr>
                </a:solidFill>
                <a:effectLst/>
                <a:uLnTx/>
                <a:uFillTx/>
              </a:rPr>
              <a:t>　　  </a:t>
            </a:r>
            <a:r>
              <a:rPr kumimoji="0" lang="en-US" altLang="ja-JP" sz="1100" b="0" i="0" u="none" strike="noStrike" kern="0" cap="none" spc="0" normalizeH="0" baseline="0" noProof="0" dirty="0">
                <a:ln>
                  <a:noFill/>
                </a:ln>
                <a:solidFill>
                  <a:prstClr val="black">
                    <a:lumMod val="65000"/>
                    <a:lumOff val="35000"/>
                  </a:prstClr>
                </a:solidFill>
                <a:effectLst/>
                <a:uLnTx/>
                <a:uFillTx/>
              </a:rPr>
              <a:t>※</a:t>
            </a:r>
            <a:r>
              <a:rPr kumimoji="0" lang="ja-JP" altLang="en-US" sz="1100" b="0" i="0" u="none" strike="noStrike" kern="0" cap="none" spc="0" normalizeH="0" baseline="0" noProof="0" dirty="0">
                <a:ln>
                  <a:noFill/>
                </a:ln>
                <a:solidFill>
                  <a:prstClr val="black">
                    <a:lumMod val="65000"/>
                    <a:lumOff val="35000"/>
                  </a:prstClr>
                </a:solidFill>
                <a:effectLst/>
                <a:uLnTx/>
                <a:uFillTx/>
              </a:rPr>
              <a:t>再校の段階では初校でのご指摘事項の反映確認のみとなります。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dirty="0">
                <a:solidFill>
                  <a:prstClr val="black">
                    <a:lumMod val="65000"/>
                    <a:lumOff val="35000"/>
                  </a:prstClr>
                </a:solidFill>
                <a:latin typeface="+mj-ea"/>
                <a:ea typeface="+mj-ea"/>
              </a:rPr>
              <a:t>③</a:t>
            </a:r>
            <a:r>
              <a:rPr kumimoji="0" lang="en-US" altLang="ja-JP" sz="1400" b="1" i="0" u="none" strike="noStrike" kern="0" cap="none" spc="0" normalizeH="0" baseline="0" noProof="0" dirty="0">
                <a:ln>
                  <a:noFill/>
                </a:ln>
                <a:solidFill>
                  <a:prstClr val="black">
                    <a:lumMod val="65000"/>
                    <a:lumOff val="35000"/>
                  </a:prstClr>
                </a:solidFill>
                <a:effectLst/>
                <a:uLnTx/>
                <a:uFillTx/>
                <a:latin typeface="+mj-ea"/>
                <a:ea typeface="+mj-ea"/>
              </a:rPr>
              <a:t> HTML</a:t>
            </a:r>
            <a:r>
              <a:rPr kumimoji="0" lang="ja-JP" altLang="en-US" sz="1400" b="1" i="0" u="none" strike="noStrike" kern="0" cap="none" spc="0" normalizeH="0" baseline="0" noProof="0" dirty="0">
                <a:ln>
                  <a:noFill/>
                </a:ln>
                <a:solidFill>
                  <a:prstClr val="black">
                    <a:lumMod val="65000"/>
                    <a:lumOff val="35000"/>
                  </a:prstClr>
                </a:solidFill>
                <a:effectLst/>
                <a:uLnTx/>
                <a:uFillTx/>
                <a:latin typeface="+mj-ea"/>
                <a:ea typeface="+mj-ea"/>
              </a:rPr>
              <a:t>での動作確認</a:t>
            </a:r>
            <a:r>
              <a:rPr kumimoji="0" lang="en-US" altLang="ja-JP" sz="1400" b="1" i="0" u="none" strike="noStrike" kern="0" cap="none" spc="0" normalizeH="0" baseline="0" noProof="0" dirty="0">
                <a:ln>
                  <a:noFill/>
                </a:ln>
                <a:solidFill>
                  <a:prstClr val="black">
                    <a:lumMod val="65000"/>
                    <a:lumOff val="35000"/>
                  </a:prstClr>
                </a:solidFill>
                <a:effectLst/>
                <a:uLnTx/>
                <a:uFillTx/>
                <a:latin typeface="+mj-ea"/>
                <a:ea typeface="+mj-ea"/>
              </a:rPr>
              <a:t>/</a:t>
            </a:r>
            <a:r>
              <a:rPr kumimoji="0" lang="ja-JP" altLang="en-US" sz="1400" b="1" i="0" u="none" strike="noStrike" kern="0" cap="none" spc="0" normalizeH="0" baseline="0" noProof="0" dirty="0">
                <a:ln>
                  <a:noFill/>
                </a:ln>
                <a:solidFill>
                  <a:prstClr val="black">
                    <a:lumMod val="65000"/>
                    <a:lumOff val="35000"/>
                  </a:prstClr>
                </a:solidFill>
                <a:effectLst/>
                <a:uLnTx/>
                <a:uFillTx/>
                <a:latin typeface="+mj-ea"/>
                <a:ea typeface="+mj-ea"/>
              </a:rPr>
              <a:t>校了</a:t>
            </a:r>
            <a:endParaRPr kumimoji="0" lang="en-US" altLang="ja-JP" sz="1400" b="1" i="0" u="none" strike="noStrike" kern="0" cap="none" spc="0" normalizeH="0" baseline="0" noProof="0" dirty="0">
              <a:ln>
                <a:noFill/>
              </a:ln>
              <a:solidFill>
                <a:prstClr val="black">
                  <a:lumMod val="65000"/>
                  <a:lumOff val="35000"/>
                </a:prstClr>
              </a:solidFill>
              <a:effectLst/>
              <a:uLnTx/>
              <a:uFillTx/>
              <a:latin typeface="+mj-ea"/>
              <a:ea typeface="+mj-ea"/>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1" kern="0" dirty="0">
                <a:solidFill>
                  <a:prstClr val="black">
                    <a:lumMod val="65000"/>
                    <a:lumOff val="35000"/>
                  </a:prstClr>
                </a:solidFill>
                <a:latin typeface="+mj-ea"/>
                <a:ea typeface="+mj-ea"/>
              </a:rPr>
              <a:t>      </a:t>
            </a:r>
            <a:r>
              <a:rPr kumimoji="0" lang="ja-JP" altLang="en-US" sz="1100" b="0" i="0" u="none" strike="noStrike" kern="0" cap="none" spc="0" normalizeH="0" baseline="0" noProof="0" dirty="0">
                <a:ln>
                  <a:noFill/>
                </a:ln>
                <a:solidFill>
                  <a:prstClr val="black">
                    <a:lumMod val="65000"/>
                    <a:lumOff val="35000"/>
                  </a:prstClr>
                </a:solidFill>
                <a:effectLst/>
                <a:uLnTx/>
                <a:uFillTx/>
              </a:rPr>
              <a:t>テストサーバー上もしくは</a:t>
            </a:r>
            <a:r>
              <a:rPr kumimoji="0" lang="en-US" altLang="ja-JP" sz="1100" b="0" i="0" u="none" strike="noStrike" kern="0" cap="none" spc="0" normalizeH="0" baseline="0" noProof="0" dirty="0">
                <a:ln>
                  <a:noFill/>
                </a:ln>
                <a:solidFill>
                  <a:prstClr val="black">
                    <a:lumMod val="65000"/>
                    <a:lumOff val="35000"/>
                  </a:prstClr>
                </a:solidFill>
                <a:effectLst/>
                <a:uLnTx/>
                <a:uFillTx/>
              </a:rPr>
              <a:t>HTML</a:t>
            </a:r>
            <a:r>
              <a:rPr kumimoji="0" lang="ja-JP" altLang="en-US" sz="1100" b="0" i="0" u="none" strike="noStrike" kern="0" cap="none" spc="0" normalizeH="0" baseline="0" noProof="0" dirty="0">
                <a:ln>
                  <a:noFill/>
                </a:ln>
                <a:solidFill>
                  <a:prstClr val="black">
                    <a:lumMod val="65000"/>
                    <a:lumOff val="35000"/>
                  </a:prstClr>
                </a:solidFill>
                <a:effectLst/>
                <a:uLnTx/>
                <a:uFillTx/>
              </a:rPr>
              <a:t>ファイルにて、ページの動作確認を行っていただき校了となります。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lumMod val="65000"/>
                    <a:lumOff val="35000"/>
                  </a:prstClr>
                </a:solidFill>
                <a:effectLst/>
                <a:uLnTx/>
                <a:uFillTx/>
              </a:rPr>
              <a:t>　　  </a:t>
            </a:r>
            <a:r>
              <a:rPr kumimoji="0" lang="en-US" altLang="ja-JP" sz="1100" b="0" i="0" u="none" strike="noStrike" kern="0" cap="none" spc="0" normalizeH="0" baseline="0" noProof="0" dirty="0">
                <a:ln>
                  <a:noFill/>
                </a:ln>
                <a:solidFill>
                  <a:prstClr val="black">
                    <a:lumMod val="65000"/>
                    <a:lumOff val="35000"/>
                  </a:prstClr>
                </a:solidFill>
                <a:effectLst/>
                <a:uLnTx/>
                <a:uFillTx/>
              </a:rPr>
              <a:t>※</a:t>
            </a:r>
            <a:r>
              <a:rPr kumimoji="0" lang="ja-JP" altLang="en-US" sz="1100" b="0" i="0" u="none" strike="noStrike" kern="0" cap="none" spc="0" normalizeH="0" baseline="0" noProof="0" dirty="0">
                <a:ln>
                  <a:noFill/>
                </a:ln>
                <a:solidFill>
                  <a:prstClr val="black">
                    <a:lumMod val="65000"/>
                    <a:lumOff val="35000"/>
                  </a:prstClr>
                </a:solidFill>
                <a:effectLst/>
                <a:uLnTx/>
                <a:uFillTx/>
              </a:rPr>
              <a:t>原則として、この段階での修正はお受けできません。</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dirty="0">
                <a:solidFill>
                  <a:prstClr val="black">
                    <a:lumMod val="65000"/>
                    <a:lumOff val="35000"/>
                  </a:prstClr>
                </a:solidFill>
                <a:latin typeface="+mj-ea"/>
                <a:ea typeface="+mj-ea"/>
              </a:rPr>
              <a:t>④</a:t>
            </a:r>
            <a:r>
              <a:rPr kumimoji="0" lang="ja-JP" altLang="en-US" sz="1400" b="1" i="0" u="none" strike="noStrike" kern="0" cap="none" spc="0" normalizeH="0" baseline="0" noProof="0" dirty="0">
                <a:ln>
                  <a:noFill/>
                </a:ln>
                <a:solidFill>
                  <a:prstClr val="black">
                    <a:lumMod val="65000"/>
                    <a:lumOff val="35000"/>
                  </a:prstClr>
                </a:solidFill>
                <a:effectLst/>
                <a:uLnTx/>
                <a:uFillTx/>
                <a:latin typeface="+mj-ea"/>
                <a:ea typeface="+mj-ea"/>
              </a:rPr>
              <a:t>弊社内チェック</a:t>
            </a:r>
            <a:r>
              <a:rPr kumimoji="0" lang="en-US" altLang="ja-JP" sz="1400" b="1" i="0" u="none" strike="noStrike" kern="0" cap="none" spc="0" normalizeH="0" baseline="0" noProof="0" dirty="0">
                <a:ln>
                  <a:noFill/>
                </a:ln>
                <a:solidFill>
                  <a:prstClr val="black">
                    <a:lumMod val="65000"/>
                    <a:lumOff val="35000"/>
                  </a:prstClr>
                </a:solidFill>
                <a:effectLst/>
                <a:uLnTx/>
                <a:uFillTx/>
                <a:latin typeface="+mj-ea"/>
                <a:ea typeface="+mj-ea"/>
              </a:rPr>
              <a:t>/</a:t>
            </a:r>
            <a:r>
              <a:rPr kumimoji="0" lang="ja-JP" altLang="en-US" sz="1400" b="1" i="0" u="none" strike="noStrike" kern="0" cap="none" spc="0" normalizeH="0" baseline="0" noProof="0" dirty="0">
                <a:ln>
                  <a:noFill/>
                </a:ln>
                <a:solidFill>
                  <a:prstClr val="black">
                    <a:lumMod val="65000"/>
                    <a:lumOff val="35000"/>
                  </a:prstClr>
                </a:solidFill>
                <a:effectLst/>
                <a:uLnTx/>
                <a:uFillTx/>
                <a:latin typeface="+mj-ea"/>
                <a:ea typeface="+mj-ea"/>
              </a:rPr>
              <a:t>本番環境へ</a:t>
            </a:r>
            <a:r>
              <a:rPr kumimoji="0" lang="ja-JP" altLang="en-US" sz="1600" b="1" i="0" u="none" strike="noStrike" kern="0" cap="none" spc="0" normalizeH="0" baseline="0" noProof="0" dirty="0">
                <a:ln>
                  <a:noFill/>
                </a:ln>
                <a:solidFill>
                  <a:prstClr val="black">
                    <a:lumMod val="65000"/>
                    <a:lumOff val="35000"/>
                  </a:prstClr>
                </a:solidFill>
                <a:effectLst/>
                <a:uLnTx/>
                <a:uFillTx/>
              </a:rPr>
              <a:t>のファイルアップ</a:t>
            </a:r>
            <a:endParaRPr kumimoji="0" lang="en-US" altLang="ja-JP" sz="1600" b="1"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lumMod val="65000"/>
                    <a:lumOff val="35000"/>
                  </a:prstClr>
                </a:solidFill>
                <a:effectLst/>
                <a:uLnTx/>
                <a:uFillTx/>
              </a:rPr>
              <a:t>　　弊社において最終確認を行った上で、本番公開を行います。</a:t>
            </a:r>
            <a:r>
              <a:rPr kumimoji="0" lang="ja-JP" altLang="en-US" sz="1100" kern="0" dirty="0">
                <a:solidFill>
                  <a:srgbClr val="545454"/>
                </a:solidFill>
                <a:latin typeface="Meiryo" panose="020B0604030504040204" pitchFamily="34" charset="-128"/>
                <a:ea typeface="Meiryo" panose="020B0604030504040204" pitchFamily="34" charset="-128"/>
              </a:rPr>
              <a:t>を行った上で、本番公開を行います。</a:t>
            </a:r>
            <a:endParaRPr kumimoji="0" lang="en-US" altLang="ja-JP" sz="1100" kern="0" dirty="0">
              <a:solidFill>
                <a:srgbClr val="545454"/>
              </a:solidFill>
              <a:latin typeface="Meiryo" panose="020B0604030504040204" pitchFamily="34" charset="-128"/>
              <a:ea typeface="Meiryo" panose="020B0604030504040204" pitchFamily="34" charset="-128"/>
            </a:endParaRPr>
          </a:p>
        </p:txBody>
      </p:sp>
      <p:sp>
        <p:nvSpPr>
          <p:cNvPr id="8" name="ホームベース 22">
            <a:extLst>
              <a:ext uri="{FF2B5EF4-FFF2-40B4-BE49-F238E27FC236}">
                <a16:creationId xmlns:a16="http://schemas.microsoft.com/office/drawing/2014/main" id="{281A1451-9B05-E524-43BA-CB566D0E6F41}"/>
              </a:ext>
            </a:extLst>
          </p:cNvPr>
          <p:cNvSpPr/>
          <p:nvPr/>
        </p:nvSpPr>
        <p:spPr>
          <a:xfrm>
            <a:off x="8432614" y="1112833"/>
            <a:ext cx="2134660"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掲載開始</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9" name="ホームベース 23">
            <a:extLst>
              <a:ext uri="{FF2B5EF4-FFF2-40B4-BE49-F238E27FC236}">
                <a16:creationId xmlns:a16="http://schemas.microsoft.com/office/drawing/2014/main" id="{98E23F60-2E8D-BDC7-BDE6-617EB011650F}"/>
              </a:ext>
            </a:extLst>
          </p:cNvPr>
          <p:cNvSpPr/>
          <p:nvPr/>
        </p:nvSpPr>
        <p:spPr>
          <a:xfrm>
            <a:off x="6697022" y="1112833"/>
            <a:ext cx="2134660" cy="756000"/>
          </a:xfrm>
          <a:prstGeom prst="homePlate">
            <a:avLst/>
          </a:prstGeom>
          <a:solidFill>
            <a:srgbClr val="DC5976"/>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公開準備</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10" name="ホームベース 25">
            <a:extLst>
              <a:ext uri="{FF2B5EF4-FFF2-40B4-BE49-F238E27FC236}">
                <a16:creationId xmlns:a16="http://schemas.microsoft.com/office/drawing/2014/main" id="{6B4DB4FA-DDC8-AE86-8263-9FB8C54CC2B7}"/>
              </a:ext>
            </a:extLst>
          </p:cNvPr>
          <p:cNvSpPr/>
          <p:nvPr/>
        </p:nvSpPr>
        <p:spPr>
          <a:xfrm>
            <a:off x="4961431" y="1112833"/>
            <a:ext cx="2134660"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テストアップ　</a:t>
            </a:r>
          </a:p>
        </p:txBody>
      </p:sp>
      <p:sp>
        <p:nvSpPr>
          <p:cNvPr id="11" name="円/楕円 26">
            <a:extLst>
              <a:ext uri="{FF2B5EF4-FFF2-40B4-BE49-F238E27FC236}">
                <a16:creationId xmlns:a16="http://schemas.microsoft.com/office/drawing/2014/main" id="{65D821BA-CF26-0815-5392-63E89E96180A}"/>
              </a:ext>
            </a:extLst>
          </p:cNvPr>
          <p:cNvSpPr>
            <a:spLocks noChangeAspect="1"/>
          </p:cNvSpPr>
          <p:nvPr/>
        </p:nvSpPr>
        <p:spPr>
          <a:xfrm>
            <a:off x="5242434" y="806743"/>
            <a:ext cx="432000" cy="432000"/>
          </a:xfrm>
          <a:prstGeom prst="ellipse">
            <a:avLst/>
          </a:prstGeom>
          <a:solidFill>
            <a:srgbClr val="E791A4"/>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2" name="ホームベース 27">
            <a:extLst>
              <a:ext uri="{FF2B5EF4-FFF2-40B4-BE49-F238E27FC236}">
                <a16:creationId xmlns:a16="http://schemas.microsoft.com/office/drawing/2014/main" id="{6AE5AC72-E03D-8BB0-60DA-41EF27333136}"/>
              </a:ext>
            </a:extLst>
          </p:cNvPr>
          <p:cNvSpPr/>
          <p:nvPr/>
        </p:nvSpPr>
        <p:spPr>
          <a:xfrm>
            <a:off x="3225840" y="1112833"/>
            <a:ext cx="2134660"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企画案</a:t>
            </a:r>
            <a:br>
              <a:rPr kumimoji="0" lang="en-US" altLang="ja-JP" sz="1100" b="1" kern="0" spc="100" dirty="0">
                <a:solidFill>
                  <a:srgbClr val="FFFFFF"/>
                </a:solidFill>
                <a:latin typeface="Meiryo" panose="020B0604030504040204" pitchFamily="34" charset="-128"/>
                <a:ea typeface="Meiryo" panose="020B0604030504040204" pitchFamily="34" charset="-128"/>
              </a:rPr>
            </a:br>
            <a:r>
              <a:rPr kumimoji="0" lang="ja-JP" altLang="en-US" sz="1100" b="1" kern="0" spc="100" dirty="0">
                <a:solidFill>
                  <a:srgbClr val="FFFFFF"/>
                </a:solidFill>
                <a:latin typeface="Meiryo" panose="020B0604030504040204" pitchFamily="34" charset="-128"/>
                <a:ea typeface="Meiryo" panose="020B0604030504040204" pitchFamily="34" charset="-128"/>
              </a:rPr>
              <a:t>構成案</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デザイン原稿</a:t>
            </a:r>
          </a:p>
        </p:txBody>
      </p:sp>
      <p:sp>
        <p:nvSpPr>
          <p:cNvPr id="13" name="円/楕円 28">
            <a:extLst>
              <a:ext uri="{FF2B5EF4-FFF2-40B4-BE49-F238E27FC236}">
                <a16:creationId xmlns:a16="http://schemas.microsoft.com/office/drawing/2014/main" id="{6418F3B2-D0C9-22F1-41D8-60A59A5A8F96}"/>
              </a:ext>
            </a:extLst>
          </p:cNvPr>
          <p:cNvSpPr>
            <a:spLocks noChangeAspect="1"/>
          </p:cNvSpPr>
          <p:nvPr/>
        </p:nvSpPr>
        <p:spPr>
          <a:xfrm>
            <a:off x="3469563" y="806743"/>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4" name="ホームベース 29">
            <a:extLst>
              <a:ext uri="{FF2B5EF4-FFF2-40B4-BE49-F238E27FC236}">
                <a16:creationId xmlns:a16="http://schemas.microsoft.com/office/drawing/2014/main" id="{D0A66BE6-8B4B-F0F9-02B8-B723ED62B0B2}"/>
              </a:ext>
            </a:extLst>
          </p:cNvPr>
          <p:cNvSpPr/>
          <p:nvPr/>
        </p:nvSpPr>
        <p:spPr>
          <a:xfrm>
            <a:off x="1490249" y="1112833"/>
            <a:ext cx="213466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お申し込み</a:t>
            </a:r>
            <a:endParaRPr kumimoji="0" lang="en-US" altLang="ja-JP" sz="1100" b="1" kern="0" spc="100" dirty="0">
              <a:solidFill>
                <a:srgbClr val="000000"/>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オリエン</a:t>
            </a:r>
            <a:endParaRPr kumimoji="0" lang="en-US" altLang="ja-JP" sz="1100" b="1" kern="0" spc="100" dirty="0">
              <a:solidFill>
                <a:srgbClr val="000000"/>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テーション</a:t>
            </a:r>
          </a:p>
        </p:txBody>
      </p:sp>
      <p:sp>
        <p:nvSpPr>
          <p:cNvPr id="15" name="円/楕円 30">
            <a:extLst>
              <a:ext uri="{FF2B5EF4-FFF2-40B4-BE49-F238E27FC236}">
                <a16:creationId xmlns:a16="http://schemas.microsoft.com/office/drawing/2014/main" id="{FA4B4420-879D-BDC0-46DB-7DD688B48774}"/>
              </a:ext>
            </a:extLst>
          </p:cNvPr>
          <p:cNvSpPr>
            <a:spLocks noChangeAspect="1"/>
          </p:cNvSpPr>
          <p:nvPr/>
        </p:nvSpPr>
        <p:spPr>
          <a:xfrm>
            <a:off x="1624726" y="806743"/>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1</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8" name="円/楕円 40">
            <a:extLst>
              <a:ext uri="{FF2B5EF4-FFF2-40B4-BE49-F238E27FC236}">
                <a16:creationId xmlns:a16="http://schemas.microsoft.com/office/drawing/2014/main" id="{3DC8B879-84E1-138E-4862-7739BB054796}"/>
              </a:ext>
            </a:extLst>
          </p:cNvPr>
          <p:cNvSpPr>
            <a:spLocks noChangeAspect="1"/>
          </p:cNvSpPr>
          <p:nvPr/>
        </p:nvSpPr>
        <p:spPr>
          <a:xfrm>
            <a:off x="7010941" y="806743"/>
            <a:ext cx="432000" cy="432000"/>
          </a:xfrm>
          <a:prstGeom prst="ellipse">
            <a:avLst/>
          </a:prstGeom>
          <a:solidFill>
            <a:srgbClr val="DC5976"/>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4</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5" name="テキスト ボックス 4">
            <a:extLst>
              <a:ext uri="{FF2B5EF4-FFF2-40B4-BE49-F238E27FC236}">
                <a16:creationId xmlns:a16="http://schemas.microsoft.com/office/drawing/2014/main" id="{9CD0E4D5-29CC-6BF0-82E9-6D9E796A1C17}"/>
              </a:ext>
            </a:extLst>
          </p:cNvPr>
          <p:cNvSpPr txBox="1"/>
          <p:nvPr/>
        </p:nvSpPr>
        <p:spPr>
          <a:xfrm>
            <a:off x="1490249" y="6188023"/>
            <a:ext cx="10701751" cy="657872"/>
          </a:xfrm>
          <a:prstGeom prst="rect">
            <a:avLst/>
          </a:prstGeom>
          <a:noFill/>
        </p:spPr>
        <p:txBody>
          <a:bodyPr wrap="square" lIns="0" tIns="0" rIns="0" bIns="0">
            <a:spAutoFit/>
          </a:bodyPr>
          <a:lstStyle/>
          <a:p>
            <a:pPr marL="108000" indent="-108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各工程で弊社内確認を行い、指摘事項は広告主様側で特別な理由がない限り修正いたします。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08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薬機法など、法的な規制がかかる商品、プロモーションでは、制作期間が増加する場合があります。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08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企画や取材等の内容によって、制作期間が変動します。実施が確定した段階で正式なスケジュールを広告主様に提出し、こちらの確認回数や期間にしたがって進行いただきます。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08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    </a:t>
            </a:r>
            <a:r>
              <a:rPr kumimoji="0" lang="ja-JP" altLang="en-US" sz="900" kern="0" dirty="0">
                <a:solidFill>
                  <a:srgbClr val="545454"/>
                </a:solidFill>
                <a:latin typeface="Meiryo" panose="020B0604030504040204" pitchFamily="34" charset="-128"/>
                <a:ea typeface="Meiryo" panose="020B0604030504040204" pitchFamily="34" charset="-128"/>
              </a:rPr>
              <a:t>ただし、制作の進捗状況により進行途中でスケジュールを変更させていただく場合があります。</a:t>
            </a:r>
          </a:p>
        </p:txBody>
      </p:sp>
    </p:spTree>
    <p:extLst>
      <p:ext uri="{BB962C8B-B14F-4D97-AF65-F5344CB8AC3E}">
        <p14:creationId xmlns:p14="http://schemas.microsoft.com/office/powerpoint/2010/main" val="3708975292"/>
      </p:ext>
    </p:extLst>
  </p:cSld>
  <p:clrMapOvr>
    <a:masterClrMapping/>
  </p:clrMapOvr>
</p:sld>
</file>

<file path=ppt/theme/theme1.xml><?xml version="1.0" encoding="utf-8"?>
<a:theme xmlns:a="http://schemas.openxmlformats.org/drawingml/2006/main" name="表紙">
  <a:themeElements>
    <a:clrScheme name="">
      <a:dk1>
        <a:srgbClr val="000000"/>
      </a:dk1>
      <a:lt1>
        <a:srgbClr val="FFFFFF"/>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21976</TotalTime>
  <Words>3391</Words>
  <Application>Microsoft Office PowerPoint</Application>
  <PresentationFormat>ワイド画面</PresentationFormat>
  <Paragraphs>288</Paragraphs>
  <Slides>23</Slides>
  <Notes>5</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23</vt:i4>
      </vt:variant>
    </vt:vector>
  </HeadingPairs>
  <TitlesOfParts>
    <vt:vector size="34" baseType="lpstr">
      <vt:lpstr>Hiragino Kaku Gothic Pro</vt:lpstr>
      <vt:lpstr>ヒラギノ角ゴ Pro W3</vt:lpstr>
      <vt:lpstr>メイリオ</vt:lpstr>
      <vt:lpstr>メイリオ</vt:lpstr>
      <vt:lpstr>Yu Gothic</vt:lpstr>
      <vt:lpstr>Yu Gothic Medium</vt:lpstr>
      <vt:lpstr>Arial</vt:lpstr>
      <vt:lpstr>Calibri</vt:lpstr>
      <vt:lpstr>Segoe UI</vt:lpstr>
      <vt:lpstr>Wingdings</vt:lpstr>
      <vt:lpstr>表紙</vt:lpstr>
      <vt:lpstr>ディスプレイ広告（予約型） 商品資料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不殿 理那</cp:lastModifiedBy>
  <cp:revision>552</cp:revision>
  <dcterms:created xsi:type="dcterms:W3CDTF">2020-02-26T07:28:11Z</dcterms:created>
  <dcterms:modified xsi:type="dcterms:W3CDTF">2023-10-27T07:02:49Z</dcterms:modified>
  <cp:category/>
</cp:coreProperties>
</file>