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33" r:id="rId2"/>
    <p:sldMasterId id="2147484440" r:id="rId3"/>
  </p:sldMasterIdLst>
  <p:notesMasterIdLst>
    <p:notesMasterId r:id="rId31"/>
  </p:notesMasterIdLst>
  <p:handoutMasterIdLst>
    <p:handoutMasterId r:id="rId32"/>
  </p:handoutMasterIdLst>
  <p:sldIdLst>
    <p:sldId id="553" r:id="rId4"/>
    <p:sldId id="534" r:id="rId5"/>
    <p:sldId id="535" r:id="rId6"/>
    <p:sldId id="445" r:id="rId7"/>
    <p:sldId id="570" r:id="rId8"/>
    <p:sldId id="446" r:id="rId9"/>
    <p:sldId id="1669" r:id="rId10"/>
    <p:sldId id="1180" r:id="rId11"/>
    <p:sldId id="1182" r:id="rId12"/>
    <p:sldId id="1181" r:id="rId13"/>
    <p:sldId id="1183" r:id="rId14"/>
    <p:sldId id="1184" r:id="rId15"/>
    <p:sldId id="1185" r:id="rId16"/>
    <p:sldId id="1186" r:id="rId17"/>
    <p:sldId id="1187" r:id="rId18"/>
    <p:sldId id="1188" r:id="rId19"/>
    <p:sldId id="1189" r:id="rId20"/>
    <p:sldId id="1190" r:id="rId21"/>
    <p:sldId id="1191" r:id="rId22"/>
    <p:sldId id="1192" r:id="rId23"/>
    <p:sldId id="1671" r:id="rId24"/>
    <p:sldId id="1670" r:id="rId25"/>
    <p:sldId id="1672" r:id="rId26"/>
    <p:sldId id="1673" r:id="rId27"/>
    <p:sldId id="1674" r:id="rId28"/>
    <p:sldId id="1197" r:id="rId29"/>
    <p:sldId id="448" r:id="rId30"/>
  </p:sldIdLst>
  <p:sldSz cx="12192000" cy="6858000"/>
  <p:notesSz cx="6858000" cy="9144000"/>
  <p:custDataLst>
    <p:tags r:id="rId33"/>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MSC資料テンプレート" id="{E69104EC-6513-724D-AF60-3BEAAAC85722}">
          <p14:sldIdLst/>
        </p14:section>
        <p14:section name="広告主・代理店限定" id="{A39D9239-5576-7D4D-B9F0-868A80937222}">
          <p14:sldIdLst>
            <p14:sldId id="553"/>
            <p14:sldId id="534"/>
            <p14:sldId id="535"/>
            <p14:sldId id="445"/>
            <p14:sldId id="570"/>
            <p14:sldId id="446"/>
            <p14:sldId id="1669"/>
            <p14:sldId id="1180"/>
            <p14:sldId id="1182"/>
            <p14:sldId id="1181"/>
            <p14:sldId id="1183"/>
            <p14:sldId id="1184"/>
            <p14:sldId id="1185"/>
            <p14:sldId id="1186"/>
            <p14:sldId id="1187"/>
            <p14:sldId id="1188"/>
            <p14:sldId id="1189"/>
            <p14:sldId id="1190"/>
            <p14:sldId id="1191"/>
            <p14:sldId id="1192"/>
            <p14:sldId id="1671"/>
            <p14:sldId id="1670"/>
            <p14:sldId id="1672"/>
            <p14:sldId id="1673"/>
            <p14:sldId id="1674"/>
            <p14:sldId id="1197"/>
            <p14:sldId id="448"/>
          </p14:sldIdLst>
        </p14:section>
        <p14:section name="社外秘" id="{8FF9BD2A-B852-3047-AD33-454CCB91615A}">
          <p14:sldIdLst/>
        </p14:section>
        <p14:section name="Appendix" id="{7106BCF3-60A2-FB4C-916D-7CD55426F22C}">
          <p14:sldIdLst/>
        </p14:section>
      </p14:sectionLst>
    </p:ext>
    <p:ext uri="{EFAFB233-063F-42B5-8137-9DF3F51BA10A}">
      <p15:sldGuideLst xmlns:p15="http://schemas.microsoft.com/office/powerpoint/2012/main">
        <p15:guide id="1" orient="horz" pos="368" userDrawn="1">
          <p15:clr>
            <a:srgbClr val="F26B43"/>
          </p15:clr>
        </p15:guide>
        <p15:guide id="2" pos="3840"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21"/>
    <p:restoredTop sz="95774"/>
  </p:normalViewPr>
  <p:slideViewPr>
    <p:cSldViewPr snapToGrid="0">
      <p:cViewPr varScale="1">
        <p:scale>
          <a:sx n="97" d="100"/>
          <a:sy n="97" d="100"/>
        </p:scale>
        <p:origin x="216" y="600"/>
      </p:cViewPr>
      <p:guideLst>
        <p:guide orient="horz" pos="368"/>
        <p:guide pos="3840"/>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7/22/24</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7/22/24</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6028475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1833852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9061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791284"/>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2709386"/>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36274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2331284"/>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32493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881264"/>
            <a:ext cx="5414600" cy="360040"/>
          </a:xfrm>
          <a:prstGeom prst="rect">
            <a:avLst/>
          </a:prstGeom>
        </p:spPr>
        <p:txBody>
          <a:bodyPr>
            <a:normAutofit/>
          </a:bodyPr>
          <a:lstStyle>
            <a:lvl1pPr marL="0" indent="0">
              <a:buNone/>
              <a:defRPr sz="1800" b="1">
                <a:solidFill>
                  <a:srgbClr val="00003E"/>
                </a:solidFill>
              </a:defRPr>
            </a:lvl1pPr>
          </a:lstStyle>
          <a:p>
            <a:pPr lvl="0"/>
            <a:r>
              <a:rPr kumimoji="1" lang="ja-JP" altLang="en-US" dirty="0"/>
              <a:t>概要</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835858"/>
            <a:ext cx="5414600" cy="360040"/>
          </a:xfrm>
          <a:prstGeom prst="rect">
            <a:avLst/>
          </a:prstGeom>
        </p:spPr>
        <p:txBody>
          <a:bodyPr>
            <a:normAutofit/>
          </a:bodyPr>
          <a:lstStyle>
            <a:lvl1pPr marL="0" indent="0">
              <a:buNone/>
              <a:defRPr sz="1800" b="1">
                <a:solidFill>
                  <a:srgbClr val="00003E"/>
                </a:solidFill>
              </a:defRPr>
            </a:lvl1pPr>
          </a:lstStyle>
          <a:p>
            <a:r>
              <a:rPr lang="ja-JP" altLang="en-US" dirty="0"/>
              <a:t>商品スペック</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760307"/>
            <a:ext cx="5414600" cy="360040"/>
          </a:xfrm>
          <a:prstGeom prst="rect">
            <a:avLst/>
          </a:prstGeom>
        </p:spPr>
        <p:txBody>
          <a:bodyPr>
            <a:normAutofit/>
          </a:bodyPr>
          <a:lstStyle>
            <a:lvl1pPr marL="0" indent="0">
              <a:buNone/>
              <a:defRPr sz="1800" b="1">
                <a:solidFill>
                  <a:srgbClr val="00003E"/>
                </a:solidFill>
              </a:defRPr>
            </a:lvl1pPr>
          </a:lstStyle>
          <a:p>
            <a:r>
              <a:rPr lang="ja-JP" altLang="en-US" dirty="0"/>
              <a:t>その他・注意事項</a:t>
            </a:r>
          </a:p>
        </p:txBody>
      </p:sp>
    </p:spTree>
    <p:extLst>
      <p:ext uri="{BB962C8B-B14F-4D97-AF65-F5344CB8AC3E}">
        <p14:creationId xmlns:p14="http://schemas.microsoft.com/office/powerpoint/2010/main" val="699389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614344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S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65F8747-0174-E1AE-4BF5-69B373F553CC}"/>
              </a:ext>
            </a:extLst>
          </p:cNvPr>
          <p:cNvSpPr>
            <a:spLocks noGrp="1"/>
          </p:cNvSpPr>
          <p:nvPr>
            <p:ph type="body" sz="quarter" idx="10"/>
          </p:nvPr>
        </p:nvSpPr>
        <p:spPr>
          <a:xfrm>
            <a:off x="587375" y="1698498"/>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132330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社外秘）">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69028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社外秘）">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91526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0281177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408535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1278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3D27E4-95DD-1CF2-1603-E3597E94ABC4}"/>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4" name="字幕 2">
            <a:extLst>
              <a:ext uri="{FF2B5EF4-FFF2-40B4-BE49-F238E27FC236}">
                <a16:creationId xmlns:a16="http://schemas.microsoft.com/office/drawing/2014/main" id="{7F654D57-EFB3-2A21-A516-4FDCD6FF16CE}"/>
              </a:ext>
            </a:extLst>
          </p:cNvPr>
          <p:cNvSpPr>
            <a:spLocks noGrp="1"/>
          </p:cNvSpPr>
          <p:nvPr>
            <p:ph type="subTitle" idx="1" hasCustomPrompt="1"/>
          </p:nvPr>
        </p:nvSpPr>
        <p:spPr>
          <a:xfrm>
            <a:off x="942427" y="1233684"/>
            <a:ext cx="10488109" cy="338554"/>
          </a:xfrm>
        </p:spPr>
        <p:txBody>
          <a:bodyPr wrap="square" anchor="t">
            <a:spAutoFit/>
          </a:bodyPr>
          <a:lstStyle>
            <a:lvl1pPr marL="0" indent="0" algn="l">
              <a:lnSpc>
                <a:spcPct val="120000"/>
              </a:lnSpc>
              <a:spcBef>
                <a:spcPts val="0"/>
              </a:spcBef>
              <a:buNone/>
              <a:defRPr sz="1600" b="1" i="0" spc="100" baseline="0">
                <a:solidFill>
                  <a:srgbClr val="00003E"/>
                </a:solidFill>
                <a:latin typeface="Arial" panose="020B0604020202020204" pitchFamily="34" charset="0"/>
                <a:ea typeface="メイリオ" panose="020B0604030504040204" pitchFamily="3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grpSp>
        <p:nvGrpSpPr>
          <p:cNvPr id="7" name="グループ化 6">
            <a:extLst>
              <a:ext uri="{FF2B5EF4-FFF2-40B4-BE49-F238E27FC236}">
                <a16:creationId xmlns:a16="http://schemas.microsoft.com/office/drawing/2014/main" id="{DBC9E746-FDF8-3E3F-D661-E8F8D133C06E}"/>
              </a:ext>
            </a:extLst>
          </p:cNvPr>
          <p:cNvGrpSpPr/>
          <p:nvPr userDrawn="1"/>
        </p:nvGrpSpPr>
        <p:grpSpPr>
          <a:xfrm>
            <a:off x="555102" y="1216721"/>
            <a:ext cx="338554" cy="338554"/>
            <a:chOff x="711200" y="1442638"/>
            <a:chExt cx="338554" cy="338554"/>
          </a:xfrm>
        </p:grpSpPr>
        <p:sp>
          <p:nvSpPr>
            <p:cNvPr id="8" name="円/楕円 7">
              <a:extLst>
                <a:ext uri="{FF2B5EF4-FFF2-40B4-BE49-F238E27FC236}">
                  <a16:creationId xmlns:a16="http://schemas.microsoft.com/office/drawing/2014/main" id="{0DB89515-2F95-E24C-9282-ADDEAF05F209}"/>
                </a:ext>
              </a:extLst>
            </p:cNvPr>
            <p:cNvSpPr/>
            <p:nvPr userDrawn="1"/>
          </p:nvSpPr>
          <p:spPr>
            <a:xfrm>
              <a:off x="711200" y="1442638"/>
              <a:ext cx="338554" cy="338554"/>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0AFD7E21-6679-CD67-EDA0-4F1F72CC5EE0}"/>
                </a:ext>
              </a:extLst>
            </p:cNvPr>
            <p:cNvGrpSpPr/>
            <p:nvPr userDrawn="1"/>
          </p:nvGrpSpPr>
          <p:grpSpPr>
            <a:xfrm rot="18900000">
              <a:off x="817024" y="1534352"/>
              <a:ext cx="131682" cy="110134"/>
              <a:chOff x="4013200" y="2692400"/>
              <a:chExt cx="558800" cy="467360"/>
            </a:xfrm>
            <a:solidFill>
              <a:schemeClr val="bg1"/>
            </a:solidFill>
          </p:grpSpPr>
          <p:sp>
            <p:nvSpPr>
              <p:cNvPr id="10" name="正方形/長方形 9">
                <a:extLst>
                  <a:ext uri="{FF2B5EF4-FFF2-40B4-BE49-F238E27FC236}">
                    <a16:creationId xmlns:a16="http://schemas.microsoft.com/office/drawing/2014/main" id="{434ADAB9-4C53-6026-D442-9BAFC5EDF77D}"/>
                  </a:ext>
                </a:extLst>
              </p:cNvPr>
              <p:cNvSpPr/>
              <p:nvPr userDrawn="1"/>
            </p:nvSpPr>
            <p:spPr>
              <a:xfrm>
                <a:off x="4013200" y="2692400"/>
                <a:ext cx="182880" cy="467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DA15F63B-79FD-83D6-DD73-A3219D41DF33}"/>
                  </a:ext>
                </a:extLst>
              </p:cNvPr>
              <p:cNvSpPr/>
              <p:nvPr userDrawn="1"/>
            </p:nvSpPr>
            <p:spPr>
              <a:xfrm rot="5400000">
                <a:off x="4246880" y="2834640"/>
                <a:ext cx="182880" cy="467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3" name="スライド番号プレースホルダー 5">
            <a:extLst>
              <a:ext uri="{FF2B5EF4-FFF2-40B4-BE49-F238E27FC236}">
                <a16:creationId xmlns:a16="http://schemas.microsoft.com/office/drawing/2014/main" id="{5AC4F7D8-7F11-A206-BC87-2BF05F59D401}"/>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5" name="グラフィックス 4">
            <a:extLst>
              <a:ext uri="{FF2B5EF4-FFF2-40B4-BE49-F238E27FC236}">
                <a16:creationId xmlns:a16="http://schemas.microsoft.com/office/drawing/2014/main" id="{78FA76B7-8752-47EB-1539-CDDD0EF64A7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86310" y="6533996"/>
            <a:ext cx="813256" cy="94565"/>
          </a:xfrm>
          <a:prstGeom prst="rect">
            <a:avLst/>
          </a:prstGeom>
        </p:spPr>
      </p:pic>
    </p:spTree>
    <p:extLst>
      <p:ext uri="{BB962C8B-B14F-4D97-AF65-F5344CB8AC3E}">
        <p14:creationId xmlns:p14="http://schemas.microsoft.com/office/powerpoint/2010/main" val="2950677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74015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839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305404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385454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oleObject" Target="../embeddings/oleObject2.bin"/><Relationship Id="rId5" Type="http://schemas.openxmlformats.org/officeDocument/2006/relationships/slideLayout" Target="../slideLayouts/slideLayout10.xml"/><Relationship Id="rId10" Type="http://schemas.openxmlformats.org/officeDocument/2006/relationships/tags" Target="../tags/tag3.xml"/><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9.emf"/><Relationship Id="rId5" Type="http://schemas.openxmlformats.org/officeDocument/2006/relationships/slideLayout" Target="../slideLayouts/slideLayout18.xml"/><Relationship Id="rId10" Type="http://schemas.openxmlformats.org/officeDocument/2006/relationships/oleObject" Target="../embeddings/oleObject3.bin"/><Relationship Id="rId4" Type="http://schemas.openxmlformats.org/officeDocument/2006/relationships/slideLayout" Target="../slideLayouts/slideLayout17.xml"/><Relationship Id="rId9"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7"/>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8" imgW="7772400" imgH="10058400" progId="TCLayout.ActiveDocument.1">
                  <p:embed/>
                </p:oleObj>
              </mc:Choice>
              <mc:Fallback>
                <p:oleObj name="think-cell スライド" r:id="rId8" imgW="7772400" imgH="10058400" progId="TCLayout.ActiveDocument.1">
                  <p:embed/>
                  <p:pic>
                    <p:nvPicPr>
                      <p:cNvPr id="0" name=""/>
                      <p:cNvPicPr/>
                      <p:nvPr/>
                    </p:nvPicPr>
                    <p:blipFill>
                      <a:blip r:embed="rId9"/>
                      <a:stretch>
                        <a:fillRect/>
                      </a:stretch>
                    </p:blipFill>
                    <p:spPr>
                      <a:xfrm>
                        <a:off x="1588" y="1588"/>
                        <a:ext cx="1227" cy="1588"/>
                      </a:xfrm>
                      <a:prstGeom prst="rect">
                        <a:avLst/>
                      </a:prstGeom>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0"/>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1" imgW="7772400" imgH="10058400" progId="TCLayout.ActiveDocument.1">
                  <p:embed/>
                </p:oleObj>
              </mc:Choice>
              <mc:Fallback>
                <p:oleObj name="think-cell スライド" r:id="rId11" imgW="7772400" imgH="10058400" progId="TCLayout.ActiveDocument.1">
                  <p:embed/>
                  <p:pic>
                    <p:nvPicPr>
                      <p:cNvPr id="0" name=""/>
                      <p:cNvPicPr/>
                      <p:nvPr/>
                    </p:nvPicPr>
                    <p:blipFill>
                      <a:blip r:embed="rId12"/>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792014818"/>
      </p:ext>
    </p:extLst>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8" r:id="rId7"/>
    <p:sldLayoutId id="2147484449" r:id="rId8"/>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BCABAA8-2C12-15AF-1424-E1DC7E36B449}"/>
              </a:ext>
            </a:extLst>
          </p:cNvPr>
          <p:cNvGraphicFramePr>
            <a:graphicFrameLocks noChangeAspect="1"/>
          </p:cNvGraphicFramePr>
          <p:nvPr userDrawn="1">
            <p:custDataLst>
              <p:tags r:id="rId9"/>
            </p:custDataLst>
            <p:extLst>
              <p:ext uri="{D42A27DB-BD31-4B8C-83A1-F6EECF244321}">
                <p14:modId xmlns:p14="http://schemas.microsoft.com/office/powerpoint/2010/main" val="402705790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0" imgW="7772400" imgH="10058400" progId="TCLayout.ActiveDocument.1">
                  <p:embed/>
                </p:oleObj>
              </mc:Choice>
              <mc:Fallback>
                <p:oleObj name="think-cell スライド" r:id="rId10" imgW="7772400" imgH="10058400" progId="TCLayout.ActiveDocument.1">
                  <p:embed/>
                  <p:pic>
                    <p:nvPicPr>
                      <p:cNvPr id="0" name=""/>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p>
        </p:txBody>
      </p:sp>
    </p:spTree>
    <p:extLst>
      <p:ext uri="{BB962C8B-B14F-4D97-AF65-F5344CB8AC3E}">
        <p14:creationId xmlns:p14="http://schemas.microsoft.com/office/powerpoint/2010/main" val="3328767484"/>
      </p:ext>
    </p:extLst>
  </p:cSld>
  <p:clrMap bg1="lt1" tx1="dk1" bg2="lt2" tx2="dk2" accent1="accent1" accent2="accent2" accent3="accent3" accent4="accent4" accent5="accent5" accent6="accent6" hlink="hlink" folHlink="folHlink"/>
  <p:sldLayoutIdLst>
    <p:sldLayoutId id="2147484441" r:id="rId1"/>
    <p:sldLayoutId id="2147484442" r:id="rId2"/>
    <p:sldLayoutId id="2147484443" r:id="rId3"/>
    <p:sldLayoutId id="2147484444" r:id="rId4"/>
    <p:sldLayoutId id="2147484445" r:id="rId5"/>
    <p:sldLayoutId id="2147484446" r:id="rId6"/>
    <p:sldLayoutId id="2147484447" r:id="rId7"/>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42.tiff"/><Relationship Id="rId7" Type="http://schemas.openxmlformats.org/officeDocument/2006/relationships/image" Target="../media/image41.png"/><Relationship Id="rId2" Type="http://schemas.openxmlformats.org/officeDocument/2006/relationships/image" Target="../media/image39.tiff"/><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44.tiff"/><Relationship Id="rId4" Type="http://schemas.openxmlformats.org/officeDocument/2006/relationships/image" Target="../media/image43.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image" Target="../media/image45.tif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53.tiff"/><Relationship Id="rId3" Type="http://schemas.openxmlformats.org/officeDocument/2006/relationships/image" Target="../media/image48.tiff"/><Relationship Id="rId7" Type="http://schemas.openxmlformats.org/officeDocument/2006/relationships/image" Target="../media/image52.tiff"/><Relationship Id="rId2" Type="http://schemas.openxmlformats.org/officeDocument/2006/relationships/image" Target="../media/image47.tiff"/><Relationship Id="rId1" Type="http://schemas.openxmlformats.org/officeDocument/2006/relationships/slideLayout" Target="../slideLayouts/slideLayout8.xml"/><Relationship Id="rId6" Type="http://schemas.openxmlformats.org/officeDocument/2006/relationships/image" Target="../media/image51.tiff"/><Relationship Id="rId5" Type="http://schemas.openxmlformats.org/officeDocument/2006/relationships/image" Target="../media/image50.tiff"/><Relationship Id="rId4" Type="http://schemas.openxmlformats.org/officeDocument/2006/relationships/image" Target="../media/image49.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8.xml"/><Relationship Id="rId4" Type="http://schemas.openxmlformats.org/officeDocument/2006/relationships/image" Target="../media/image55.svg"/></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hyperlink" Target="https://s.yimg.jp/dl/displayads-guarantee/01/displayads-guarantee_ADguideline_Specialfeature.zip" TargetMode="Externa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2.tiff"/><Relationship Id="rId3" Type="http://schemas.openxmlformats.org/officeDocument/2006/relationships/image" Target="../media/image18.png"/><Relationship Id="rId7" Type="http://schemas.openxmlformats.org/officeDocument/2006/relationships/image" Target="../media/image21.tiff"/><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3.png"/><Relationship Id="rId11" Type="http://schemas.openxmlformats.org/officeDocument/2006/relationships/image" Target="../media/image25.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tiff"/></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tiff"/><Relationship Id="rId12" Type="http://schemas.openxmlformats.org/officeDocument/2006/relationships/image" Target="../media/image35.tiff"/><Relationship Id="rId2" Type="http://schemas.openxmlformats.org/officeDocument/2006/relationships/image" Target="../media/image24.png"/><Relationship Id="rId16" Type="http://schemas.openxmlformats.org/officeDocument/2006/relationships/image" Target="../media/image25.png"/><Relationship Id="rId1" Type="http://schemas.openxmlformats.org/officeDocument/2006/relationships/slideLayout" Target="../slideLayouts/slideLayout9.xml"/><Relationship Id="rId6" Type="http://schemas.openxmlformats.org/officeDocument/2006/relationships/image" Target="../media/image29.emf"/><Relationship Id="rId11" Type="http://schemas.openxmlformats.org/officeDocument/2006/relationships/image" Target="../media/image34.tiff"/><Relationship Id="rId5" Type="http://schemas.openxmlformats.org/officeDocument/2006/relationships/image" Target="../media/image28.tiff"/><Relationship Id="rId15" Type="http://schemas.openxmlformats.org/officeDocument/2006/relationships/image" Target="../media/image37.tiff"/><Relationship Id="rId10" Type="http://schemas.openxmlformats.org/officeDocument/2006/relationships/image" Target="../media/image33.tiff"/><Relationship Id="rId4" Type="http://schemas.openxmlformats.org/officeDocument/2006/relationships/image" Target="../media/image27.tiff"/><Relationship Id="rId9" Type="http://schemas.openxmlformats.org/officeDocument/2006/relationships/image" Target="../media/image32.tiff"/><Relationship Id="rId1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tiff"/><Relationship Id="rId2" Type="http://schemas.openxmlformats.org/officeDocument/2006/relationships/image" Target="../media/image39.tiff"/><Relationship Id="rId1" Type="http://schemas.openxmlformats.org/officeDocument/2006/relationships/slideLayout" Target="../slideLayouts/slideLayout8.xml"/><Relationship Id="rId6" Type="http://schemas.openxmlformats.org/officeDocument/2006/relationships/image" Target="../media/image43.tiff"/><Relationship Id="rId5" Type="http://schemas.openxmlformats.org/officeDocument/2006/relationships/image" Target="../media/image42.tiff"/><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2024/07/24 v1.0</a:t>
            </a:r>
            <a:endParaRPr lang="ja-JP" altLang="en-US">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spcBef>
                <a:spcPct val="0"/>
              </a:spcBef>
            </a:pPr>
            <a:r>
              <a:rPr lang="en-US" altLang="ja-JP" dirty="0">
                <a:latin typeface="メイリオ" panose="020B0604030504040204" pitchFamily="34" charset="-128"/>
                <a:ea typeface="メイリオ" panose="020B0604030504040204" pitchFamily="34" charset="-128"/>
              </a:rPr>
              <a:t>LINE</a:t>
            </a:r>
            <a:r>
              <a:rPr lang="ja-JP" altLang="en-US">
                <a:latin typeface="メイリオ" panose="020B0604030504040204" pitchFamily="34" charset="-128"/>
                <a:ea typeface="メイリオ" panose="020B0604030504040204" pitchFamily="34" charset="-128"/>
              </a:rPr>
              <a:t>ヤフー株式会社</a:t>
            </a:r>
            <a:endParaRPr lang="en-US" altLang="ja-JP" dirty="0">
              <a:latin typeface="メイリオ" panose="020B0604030504040204" pitchFamily="34" charset="-128"/>
              <a:ea typeface="メイリオ" panose="020B0604030504040204" pitchFamily="34" charset="-128"/>
            </a:endParaRPr>
          </a:p>
          <a:p>
            <a:pPr eaLnBrk="1" hangingPunct="1">
              <a:spcBef>
                <a:spcPct val="0"/>
              </a:spcBef>
            </a:pPr>
            <a:endParaRPr lang="en-US" altLang="ja-JP" dirty="0">
              <a:latin typeface="メイリオ" panose="020B0604030504040204" pitchFamily="34" charset="-128"/>
              <a:ea typeface="メイリオ" panose="020B0604030504040204" pitchFamily="34" charset="-128"/>
            </a:endParaRP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サストモ（</a:t>
            </a:r>
            <a:r>
              <a:rPr lang="en-US" altLang="ja-JP" dirty="0">
                <a:latin typeface="メイリオ" panose="020B0604030504040204" pitchFamily="34" charset="-128"/>
                <a:ea typeface="メイリオ" panose="020B0604030504040204" pitchFamily="34" charset="-128"/>
              </a:rPr>
              <a:t>Yahoo! JAPAN SDGs)</a:t>
            </a:r>
          </a:p>
          <a:p>
            <a:pPr eaLnBrk="1" hangingPunct="1"/>
            <a:r>
              <a:rPr lang="ja-JP" altLang="en-US">
                <a:latin typeface="メイリオ" panose="020B0604030504040204" pitchFamily="34" charset="-128"/>
                <a:ea typeface="メイリオ" panose="020B0604030504040204" pitchFamily="34" charset="-128"/>
              </a:rPr>
              <a:t>スポンサードコンテンツ</a:t>
            </a:r>
            <a:endParaRPr lang="ja-JP" altLang="en-US" dirty="0">
              <a:latin typeface="メイリオ" panose="020B0604030504040204" pitchFamily="34" charset="-128"/>
              <a:ea typeface="メイリオ" panose="020B0604030504040204" pitchFamily="34" charset="-128"/>
            </a:endParaRPr>
          </a:p>
        </p:txBody>
      </p:sp>
      <p:sp>
        <p:nvSpPr>
          <p:cNvPr id="2" name="角丸四角形 1">
            <a:extLst>
              <a:ext uri="{FF2B5EF4-FFF2-40B4-BE49-F238E27FC236}">
                <a16:creationId xmlns:a16="http://schemas.microsoft.com/office/drawing/2014/main" id="{F154551B-3C5F-85AD-573E-7C83B193229C}"/>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7B602A4-188A-A559-452B-50FAF140703D}"/>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en-US" altLang="ja-JP" sz="1200" b="1" dirty="0">
                <a:solidFill>
                  <a:schemeClr val="tx2"/>
                </a:solidFill>
                <a:latin typeface="メイリオ" panose="020B0604030504040204" pitchFamily="34" charset="-128"/>
              </a:rPr>
              <a:t>Yahoo!</a:t>
            </a:r>
            <a:r>
              <a:rPr lang="ja-JP" altLang="en-US" sz="1200" b="1">
                <a:solidFill>
                  <a:schemeClr val="tx2"/>
                </a:solidFill>
                <a:latin typeface="メイリオ" panose="020B0604030504040204" pitchFamily="34" charset="-128"/>
              </a:rPr>
              <a:t>広告　ディスプレイ広告（予約型）</a:t>
            </a:r>
            <a:endParaRPr lang="en-US" altLang="ja-JP" sz="1200" b="1" dirty="0">
              <a:solidFill>
                <a:schemeClr val="tx2"/>
              </a:solidFill>
              <a:latin typeface="メイリオ" panose="020B0604030504040204" pitchFamily="34" charset="-128"/>
              <a:ea typeface="メイリオ" panose="020B0604030504040204" pitchFamily="34" charset="-128"/>
            </a:endParaRPr>
          </a:p>
        </p:txBody>
      </p:sp>
    </p:spTree>
    <p:extLst>
      <p:ext uri="{BB962C8B-B14F-4D97-AF65-F5344CB8AC3E}">
        <p14:creationId xmlns:p14="http://schemas.microsoft.com/office/powerpoint/2010/main" val="3275889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(1)</a:t>
            </a:r>
            <a:r>
              <a:rPr lang="ja-JP" altLang="en-US">
                <a:latin typeface="メイリオ" panose="020B0604030504040204" pitchFamily="34" charset="-128"/>
                <a:ea typeface="メイリオ" panose="020B0604030504040204" pitchFamily="34" charset="-128"/>
              </a:rPr>
              <a:t>スポンサードコンテンツ　商品スペック詳細</a:t>
            </a:r>
          </a:p>
        </p:txBody>
      </p:sp>
      <p:graphicFrame>
        <p:nvGraphicFramePr>
          <p:cNvPr id="3" name="表 2">
            <a:extLst>
              <a:ext uri="{FF2B5EF4-FFF2-40B4-BE49-F238E27FC236}">
                <a16:creationId xmlns:a16="http://schemas.microsoft.com/office/drawing/2014/main" id="{4A58A016-111A-A185-6AD3-FB51C7D11825}"/>
              </a:ext>
            </a:extLst>
          </p:cNvPr>
          <p:cNvGraphicFramePr>
            <a:graphicFrameLocks noGrp="1"/>
          </p:cNvGraphicFramePr>
          <p:nvPr>
            <p:extLst>
              <p:ext uri="{D42A27DB-BD31-4B8C-83A1-F6EECF244321}">
                <p14:modId xmlns:p14="http://schemas.microsoft.com/office/powerpoint/2010/main" val="3643900611"/>
              </p:ext>
            </p:extLst>
          </p:nvPr>
        </p:nvGraphicFramePr>
        <p:xfrm>
          <a:off x="443372" y="985266"/>
          <a:ext cx="11305256" cy="5758126"/>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56762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tx1"/>
                          </a:solidFill>
                          <a:latin typeface="+mn-ea"/>
                          <a:ea typeface="+mn-ea"/>
                          <a:cs typeface="メイリオ" panose="020B0604030504040204" pitchFamily="50" charset="-128"/>
                        </a:rPr>
                        <a:t>・</a:t>
                      </a:r>
                      <a:r>
                        <a:rPr kumimoji="1" lang="en" altLang="ja-JP" sz="1100" b="0" i="0" kern="1200" dirty="0">
                          <a:solidFill>
                            <a:schemeClr val="tx1"/>
                          </a:solidFill>
                          <a:effectLst/>
                          <a:latin typeface="+mn-ea"/>
                          <a:ea typeface="+mn-ea"/>
                          <a:cs typeface="+mn-cs"/>
                        </a:rPr>
                        <a:t>Yahoo!</a:t>
                      </a:r>
                      <a:r>
                        <a:rPr kumimoji="1" lang="ja-JP" altLang="en-US" sz="1100" b="0" i="0" kern="1200">
                          <a:solidFill>
                            <a:schemeClr val="tx1"/>
                          </a:solidFill>
                          <a:effectLst/>
                          <a:latin typeface="+mn-ea"/>
                          <a:ea typeface="+mn-ea"/>
                          <a:cs typeface="+mn-cs"/>
                        </a:rPr>
                        <a:t>広告</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ディスプレイ広告（予約型／運用型）、</a:t>
                      </a:r>
                      <a:r>
                        <a:rPr kumimoji="1" lang="en" altLang="ja-JP" sz="1100" b="0" i="0" kern="1200" dirty="0">
                          <a:solidFill>
                            <a:schemeClr val="tx1"/>
                          </a:solidFill>
                          <a:effectLst/>
                          <a:latin typeface="+mn-ea"/>
                          <a:ea typeface="+mn-ea"/>
                          <a:cs typeface="+mn-cs"/>
                        </a:rPr>
                        <a:t>LINE</a:t>
                      </a:r>
                      <a:r>
                        <a:rPr kumimoji="1" lang="ja-JP" altLang="en-US" sz="1100" b="0" i="0" kern="1200">
                          <a:solidFill>
                            <a:schemeClr val="tx1"/>
                          </a:solidFill>
                          <a:effectLst/>
                          <a:latin typeface="+mn-ea"/>
                          <a:ea typeface="+mn-ea"/>
                          <a:cs typeface="+mn-cs"/>
                        </a:rPr>
                        <a:t>の広告商品（</a:t>
                      </a:r>
                      <a:r>
                        <a:rPr kumimoji="1" lang="en" altLang="ja-JP" sz="1100" b="0" i="0" kern="1200" dirty="0">
                          <a:solidFill>
                            <a:schemeClr val="tx1"/>
                          </a:solidFill>
                          <a:effectLst/>
                          <a:latin typeface="+mn-ea"/>
                          <a:ea typeface="+mn-ea"/>
                          <a:cs typeface="+mn-cs"/>
                        </a:rPr>
                        <a:t>LINE</a:t>
                      </a:r>
                      <a:r>
                        <a:rPr kumimoji="1" lang="ja-JP" altLang="en-US" sz="1100" b="0" i="0" kern="1200">
                          <a:solidFill>
                            <a:schemeClr val="tx1"/>
                          </a:solidFill>
                          <a:effectLst/>
                          <a:latin typeface="+mn-ea"/>
                          <a:ea typeface="+mn-ea"/>
                          <a:cs typeface="+mn-cs"/>
                        </a:rPr>
                        <a:t>広告、</a:t>
                      </a:r>
                      <a:r>
                        <a:rPr kumimoji="1" lang="en" altLang="ja-JP" sz="1100" b="0" i="0" kern="1200" dirty="0">
                          <a:solidFill>
                            <a:schemeClr val="tx1"/>
                          </a:solidFill>
                          <a:effectLst/>
                          <a:latin typeface="+mn-ea"/>
                          <a:ea typeface="+mn-ea"/>
                          <a:cs typeface="+mn-cs"/>
                        </a:rPr>
                        <a:t>Talk Head View</a:t>
                      </a:r>
                      <a:r>
                        <a:rPr kumimoji="1" lang="ja-JP" altLang="en" sz="1100" b="0" i="0" kern="1200">
                          <a:solidFill>
                            <a:schemeClr val="tx1"/>
                          </a:solidFill>
                          <a:effectLst/>
                          <a:latin typeface="+mn-ea"/>
                          <a:ea typeface="+mn-ea"/>
                          <a:cs typeface="+mn-cs"/>
                        </a:rPr>
                        <a:t>、</a:t>
                      </a:r>
                      <a:r>
                        <a:rPr kumimoji="1" lang="en" altLang="ja-JP" sz="1100" b="0" i="0" kern="1200" dirty="0">
                          <a:solidFill>
                            <a:schemeClr val="tx1"/>
                          </a:solidFill>
                          <a:effectLst/>
                          <a:latin typeface="+mn-ea"/>
                          <a:ea typeface="+mn-ea"/>
                          <a:cs typeface="+mn-cs"/>
                        </a:rPr>
                        <a:t>NEWS TOP AD</a:t>
                      </a:r>
                      <a:r>
                        <a:rPr kumimoji="1" lang="ja-JP" altLang="en" sz="1100" b="0" i="0" kern="120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から自由選択</a:t>
                      </a:r>
                      <a:endParaRPr kumimoji="1" lang="en-US" altLang="ja-JP" sz="1100" b="0" i="0" kern="1200" dirty="0">
                        <a:solidFill>
                          <a:schemeClr val="tx1"/>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u="none" strike="noStrike" kern="1200">
                          <a:solidFill>
                            <a:schemeClr val="tx1"/>
                          </a:solidFill>
                          <a:effectLst/>
                          <a:latin typeface="+mn-ea"/>
                          <a:ea typeface="+mn-ea"/>
                          <a:cs typeface="+mn-cs"/>
                        </a:rPr>
                        <a:t>　</a:t>
                      </a:r>
                      <a:r>
                        <a:rPr kumimoji="1" lang="en-US" altLang="ja-JP" sz="1100" b="0" i="0" u="none" strike="noStrike" kern="1200" dirty="0">
                          <a:solidFill>
                            <a:schemeClr val="tx1"/>
                          </a:solidFill>
                          <a:latin typeface="+mn-ea"/>
                          <a:ea typeface="メイリオ"/>
                          <a:cs typeface="Meiryo UI" pitchFamily="50" charset="-128"/>
                        </a:rPr>
                        <a:t>※</a:t>
                      </a:r>
                      <a:r>
                        <a:rPr kumimoji="1" lang="ja-JP" altLang="en-US" sz="1100" b="0" i="0" u="none" strike="noStrike" kern="1200">
                          <a:solidFill>
                            <a:schemeClr val="tx1"/>
                          </a:solidFill>
                          <a:latin typeface="+mn-ea"/>
                          <a:ea typeface="メイリオ"/>
                          <a:cs typeface="Meiryo UI" pitchFamily="50" charset="-128"/>
                        </a:rPr>
                        <a:t>広告主様サイトへのリンクでも可</a:t>
                      </a:r>
                      <a:endParaRPr lang="en-US" altLang="ja-JP" sz="1100" b="0" i="0" u="none" strike="noStrike" dirty="0">
                        <a:solidFill>
                          <a:schemeClr val="tx1"/>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tx1"/>
                          </a:solidFill>
                          <a:latin typeface="+mn-ea"/>
                          <a:ea typeface="+mn-ea"/>
                          <a:cs typeface="メイリオ" panose="020B0604030504040204" pitchFamily="50" charset="-128"/>
                        </a:rPr>
                        <a:t>・サストモ（旧</a:t>
                      </a:r>
                      <a:r>
                        <a:rPr kumimoji="1" lang="en-US" altLang="ja-JP" sz="1100" kern="1200" dirty="0">
                          <a:solidFill>
                            <a:schemeClr val="tx1"/>
                          </a:solidFill>
                          <a:latin typeface="+mn-ea"/>
                          <a:ea typeface="+mn-ea"/>
                          <a:cs typeface="メイリオ" panose="020B0604030504040204" pitchFamily="50" charset="-128"/>
                        </a:rPr>
                        <a:t>Yahoo! JAPAN SDGs</a:t>
                      </a:r>
                      <a:r>
                        <a:rPr kumimoji="1" lang="ja-JP" altLang="en-US" sz="1100" kern="1200">
                          <a:solidFill>
                            <a:schemeClr val="tx1"/>
                          </a:solidFill>
                          <a:latin typeface="+mn-ea"/>
                          <a:ea typeface="+mn-ea"/>
                          <a:cs typeface="メイリオ" panose="020B0604030504040204" pitchFamily="50" charset="-128"/>
                        </a:rPr>
                        <a:t>）のトップ及び中面（記事ページ）の編集誘導枠、メールマガ</a:t>
                      </a:r>
                      <a:r>
                        <a:rPr kumimoji="1" lang="ja-JP" altLang="en-US" sz="1200" kern="1200">
                          <a:solidFill>
                            <a:schemeClr val="tx1"/>
                          </a:solidFill>
                          <a:latin typeface="+mn-ea"/>
                          <a:ea typeface="+mn-ea"/>
                          <a:cs typeface="メイリオ" panose="020B0604030504040204" pitchFamily="50" charset="-128"/>
                        </a:rPr>
                        <a:t>ジン</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104202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tx1"/>
                          </a:solidFill>
                          <a:latin typeface="+mn-ea"/>
                          <a:ea typeface="+mn-ea"/>
                          <a:cs typeface="メイリオ" panose="020B0604030504040204" pitchFamily="50" charset="-128"/>
                        </a:rPr>
                        <a:t>・</a:t>
                      </a:r>
                      <a:r>
                        <a:rPr lang="ja-JP" altLang="en-US" sz="1100">
                          <a:solidFill>
                            <a:schemeClr val="tx1"/>
                          </a:solidFill>
                          <a:latin typeface="+mn-ea"/>
                          <a:ea typeface="+mn-ea"/>
                          <a:cs typeface="メイリオ" panose="020B0604030504040204" pitchFamily="50" charset="-128"/>
                        </a:rPr>
                        <a:t>掲載場所：サストモ</a:t>
                      </a:r>
                      <a:endParaRPr lang="en-US" altLang="ja-JP" sz="1100" dirty="0">
                        <a:solidFill>
                          <a:schemeClr val="tx1"/>
                        </a:solidFill>
                        <a:latin typeface="+mn-ea"/>
                        <a:ea typeface="+mn-ea"/>
                        <a:cs typeface="メイリオ" panose="020B0604030504040204" pitchFamily="50" charset="-128"/>
                      </a:endParaRPr>
                    </a:p>
                    <a:p>
                      <a:pPr marL="0" indent="0">
                        <a:buNone/>
                      </a:pPr>
                      <a:r>
                        <a:rPr lang="ja-JP" altLang="en-US" sz="1100">
                          <a:solidFill>
                            <a:schemeClr val="tx1"/>
                          </a:solidFill>
                          <a:latin typeface="+mn-ea"/>
                          <a:ea typeface="+mn-ea"/>
                          <a:cs typeface="メイリオ" panose="020B0604030504040204" pitchFamily="50" charset="-128"/>
                        </a:rPr>
                        <a:t>・デバイス：</a:t>
                      </a:r>
                      <a:r>
                        <a:rPr lang="en-US" altLang="ja-JP" sz="1100" dirty="0">
                          <a:solidFill>
                            <a:schemeClr val="tx1"/>
                          </a:solidFill>
                          <a:latin typeface="+mn-ea"/>
                          <a:ea typeface="+mn-ea"/>
                          <a:cs typeface="メイリオ" panose="020B0604030504040204" pitchFamily="50" charset="-128"/>
                        </a:rPr>
                        <a:t>PC</a:t>
                      </a:r>
                      <a:r>
                        <a:rPr lang="ja-JP" altLang="en-US" sz="1100">
                          <a:solidFill>
                            <a:schemeClr val="tx1"/>
                          </a:solidFill>
                          <a:latin typeface="+mn-ea"/>
                          <a:ea typeface="+mn-ea"/>
                          <a:cs typeface="メイリオ" panose="020B0604030504040204" pitchFamily="50" charset="-128"/>
                        </a:rPr>
                        <a:t>・スマートフォン</a:t>
                      </a:r>
                    </a:p>
                    <a:p>
                      <a:pPr marL="0" indent="0">
                        <a:buNone/>
                      </a:pPr>
                      <a:r>
                        <a:rPr lang="ja-JP" altLang="en-US" sz="1100">
                          <a:solidFill>
                            <a:schemeClr val="tx1"/>
                          </a:solidFill>
                          <a:latin typeface="+mn-ea"/>
                          <a:ea typeface="+mn-ea"/>
                          <a:cs typeface="メイリオ" panose="020B0604030504040204" pitchFamily="50" charset="-128"/>
                        </a:rPr>
                        <a:t>・ページ数：専用テンプレートで</a:t>
                      </a:r>
                      <a:r>
                        <a:rPr lang="en-US" altLang="ja-JP" sz="1100" dirty="0">
                          <a:solidFill>
                            <a:schemeClr val="tx1"/>
                          </a:solidFill>
                          <a:latin typeface="+mn-ea"/>
                          <a:ea typeface="+mn-ea"/>
                          <a:cs typeface="メイリオ" panose="020B0604030504040204" pitchFamily="50" charset="-128"/>
                        </a:rPr>
                        <a:t>1</a:t>
                      </a:r>
                      <a:r>
                        <a:rPr lang="ja-JP" altLang="en-US" sz="1100">
                          <a:solidFill>
                            <a:schemeClr val="tx1"/>
                          </a:solidFill>
                          <a:latin typeface="+mn-ea"/>
                          <a:ea typeface="+mn-ea"/>
                          <a:cs typeface="メイリオ" panose="020B0604030504040204" pitchFamily="50" charset="-128"/>
                        </a:rPr>
                        <a:t>ページ</a:t>
                      </a:r>
                      <a:r>
                        <a:rPr lang="en-US" altLang="ja-JP" sz="1100" dirty="0">
                          <a:solidFill>
                            <a:schemeClr val="tx1"/>
                          </a:solidFill>
                          <a:latin typeface="+mn-ea"/>
                          <a:ea typeface="+mn-ea"/>
                          <a:cs typeface="メイリオ" panose="020B0604030504040204" pitchFamily="50" charset="-128"/>
                        </a:rPr>
                        <a:t> (</a:t>
                      </a:r>
                      <a:r>
                        <a:rPr lang="ja-JP" altLang="en-US" sz="1100">
                          <a:solidFill>
                            <a:schemeClr val="tx1"/>
                          </a:solidFill>
                          <a:latin typeface="+mn-ea"/>
                          <a:ea typeface="+mn-ea"/>
                          <a:cs typeface="メイリオ" panose="020B0604030504040204" pitchFamily="50" charset="-128"/>
                        </a:rPr>
                        <a:t>インタビュー形式、</a:t>
                      </a:r>
                      <a:r>
                        <a:rPr lang="en-US" altLang="ja-JP" sz="1100" dirty="0">
                          <a:solidFill>
                            <a:schemeClr val="tx1"/>
                          </a:solidFill>
                          <a:latin typeface="+mn-ea"/>
                          <a:ea typeface="+mn-ea"/>
                          <a:cs typeface="メイリオ" panose="020B0604030504040204" pitchFamily="50" charset="-128"/>
                        </a:rPr>
                        <a:t>4000</a:t>
                      </a:r>
                      <a:r>
                        <a:rPr lang="ja-JP" altLang="en-US" sz="1100">
                          <a:solidFill>
                            <a:schemeClr val="tx1"/>
                          </a:solidFill>
                          <a:latin typeface="+mn-ea"/>
                          <a:ea typeface="+mn-ea"/>
                          <a:cs typeface="メイリオ" panose="020B0604030504040204" pitchFamily="50" charset="-128"/>
                        </a:rPr>
                        <a:t>文字程度、写真</a:t>
                      </a:r>
                      <a:r>
                        <a:rPr lang="en-US" altLang="ja-JP" sz="1100" dirty="0">
                          <a:solidFill>
                            <a:schemeClr val="tx1"/>
                          </a:solidFill>
                          <a:latin typeface="+mn-ea"/>
                          <a:ea typeface="+mn-ea"/>
                          <a:cs typeface="メイリオ" panose="020B0604030504040204" pitchFamily="50" charset="-128"/>
                        </a:rPr>
                        <a:t>8</a:t>
                      </a:r>
                      <a:r>
                        <a:rPr lang="ja-JP" altLang="en-US" sz="1100">
                          <a:solidFill>
                            <a:schemeClr val="tx1"/>
                          </a:solidFill>
                          <a:latin typeface="+mn-ea"/>
                          <a:ea typeface="+mn-ea"/>
                          <a:cs typeface="メイリオ" panose="020B0604030504040204" pitchFamily="50" charset="-128"/>
                        </a:rPr>
                        <a:t>点程度）</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・更新：不可</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・二次利用：可</a:t>
                      </a:r>
                      <a:r>
                        <a:rPr kumimoji="1" lang="en-US" altLang="ja-JP" sz="11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内容によっては不可とさせていただく場合があります。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  ※</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68099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①契約分類：制作＋掲載</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tx1"/>
                          </a:solidFill>
                          <a:effectLst/>
                          <a:latin typeface="+mn-ea"/>
                          <a:ea typeface="+mn-ea"/>
                          <a:cs typeface="+mn-cs"/>
                        </a:rPr>
                        <a:t>②契約サービス：</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制作</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掲載</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サストモ　スポンサードコンテンツ</a:t>
                      </a:r>
                      <a:br>
                        <a:rPr lang="ja-JP" altLang="en-US" sz="1100">
                          <a:solidFill>
                            <a:schemeClr val="tx1"/>
                          </a:solidFill>
                          <a:latin typeface="+mn-ea"/>
                          <a:ea typeface="+mn-ea"/>
                        </a:rPr>
                      </a:br>
                      <a:r>
                        <a:rPr kumimoji="1" lang="ja-JP" altLang="en-US" sz="1100" b="0" i="0" kern="1200">
                          <a:solidFill>
                            <a:schemeClr val="tx1"/>
                          </a:solidFill>
                          <a:effectLst/>
                          <a:latin typeface="+mn-ea"/>
                          <a:ea typeface="+mn-ea"/>
                          <a:cs typeface="+mn-cs"/>
                        </a:rPr>
                        <a:t>③契約サービス詳細：サストモ</a:t>
                      </a:r>
                      <a:r>
                        <a:rPr kumimoji="1" lang="ja-JP" altLang="en" sz="1100" b="0" i="0" kern="1200">
                          <a:solidFill>
                            <a:schemeClr val="tx1"/>
                          </a:solidFill>
                          <a:effectLst/>
                          <a:latin typeface="+mn-ea"/>
                          <a:ea typeface="+mn-ea"/>
                          <a:cs typeface="+mn-cs"/>
                        </a:rPr>
                        <a:t>　</a:t>
                      </a:r>
                      <a:r>
                        <a:rPr kumimoji="1" lang="ja-JP" altLang="en-US" sz="1100" b="0" i="0" kern="1200">
                          <a:solidFill>
                            <a:schemeClr val="tx1"/>
                          </a:solidFill>
                          <a:effectLst/>
                          <a:latin typeface="+mn-ea"/>
                          <a:ea typeface="+mn-ea"/>
                          <a:cs typeface="+mn-cs"/>
                        </a:rPr>
                        <a:t>スポンサードコンテンツ　制作・掲載費</a:t>
                      </a:r>
                      <a:endParaRPr lang="en-US" altLang="ja-JP" sz="11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56952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tx1"/>
                          </a:solidFill>
                          <a:latin typeface="+mn-ea"/>
                          <a:ea typeface="+mn-ea"/>
                          <a:cs typeface="Meiryo UI" panose="020B0604030504040204" pitchFamily="50" charset="-128"/>
                        </a:rPr>
                        <a:t>1</a:t>
                      </a:r>
                      <a:r>
                        <a:rPr lang="ja-JP" altLang="en-US" sz="1100">
                          <a:solidFill>
                            <a:schemeClr val="tx1"/>
                          </a:solidFill>
                          <a:latin typeface="+mn-ea"/>
                          <a:ea typeface="+mn-ea"/>
                          <a:cs typeface="Meiryo UI" panose="020B0604030504040204" pitchFamily="50" charset="-128"/>
                        </a:rPr>
                        <a:t>ヶ月間（平日掲載開始）</a:t>
                      </a:r>
                      <a:endParaRPr lang="en-US" altLang="ja-JP" sz="110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タイアップページは、掲載開始日の前営業日までにアップし、サストモの記事一覧ページに見出しリンクが掲載されます。</a:t>
                      </a:r>
                      <a:endParaRPr lang="en-US" altLang="ja-JP" sz="105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最長で掲載開始日より</a:t>
                      </a:r>
                      <a:r>
                        <a:rPr lang="en-US" altLang="ja-JP" sz="1050" dirty="0">
                          <a:solidFill>
                            <a:schemeClr val="tx1"/>
                          </a:solidFill>
                          <a:latin typeface="+mn-ea"/>
                          <a:ea typeface="+mn-ea"/>
                          <a:cs typeface="Meiryo UI" panose="020B0604030504040204" pitchFamily="50" charset="-128"/>
                        </a:rPr>
                        <a:t>1</a:t>
                      </a:r>
                      <a:r>
                        <a:rPr lang="ja-JP" altLang="en-US" sz="1050">
                          <a:solidFill>
                            <a:schemeClr val="tx1"/>
                          </a:solidFill>
                          <a:latin typeface="+mn-ea"/>
                          <a:ea typeface="+mn-ea"/>
                          <a:cs typeface="Meiryo UI" panose="020B0604030504040204" pitchFamily="50" charset="-128"/>
                        </a:rPr>
                        <a:t>年間の掲載が可能です。ただし、サストモ内の編集誘導（</a:t>
                      </a:r>
                      <a:r>
                        <a:rPr lang="en-US" altLang="ja-JP" sz="1050" dirty="0">
                          <a:solidFill>
                            <a:schemeClr val="tx1"/>
                          </a:solidFill>
                          <a:latin typeface="+mn-ea"/>
                          <a:ea typeface="+mn-ea"/>
                          <a:cs typeface="Meiryo UI" panose="020B0604030504040204" pitchFamily="50" charset="-128"/>
                        </a:rPr>
                        <a:t>P9</a:t>
                      </a:r>
                      <a:r>
                        <a:rPr lang="ja-JP" altLang="en-US" sz="1050">
                          <a:solidFill>
                            <a:schemeClr val="tx1"/>
                          </a:solidFill>
                          <a:latin typeface="+mn-ea"/>
                          <a:ea typeface="+mn-ea"/>
                          <a:cs typeface="Meiryo UI" panose="020B0604030504040204" pitchFamily="50" charset="-128"/>
                        </a:rPr>
                        <a:t>参照）は、最初の</a:t>
                      </a:r>
                      <a:r>
                        <a:rPr kumimoji="1" lang="en-US" altLang="ja-JP" sz="1050" kern="1200" dirty="0">
                          <a:solidFill>
                            <a:schemeClr val="tx1"/>
                          </a:solidFill>
                          <a:latin typeface="+mn-ea"/>
                          <a:ea typeface="+mn-ea"/>
                          <a:cs typeface="Meiryo UI" panose="020B0604030504040204" pitchFamily="50" charset="-128"/>
                        </a:rPr>
                        <a:t>1</a:t>
                      </a:r>
                      <a:r>
                        <a:rPr kumimoji="1" lang="ja-JP" altLang="en-US" sz="1050" kern="1200">
                          <a:solidFill>
                            <a:schemeClr val="tx1"/>
                          </a:solidFill>
                          <a:latin typeface="+mn-ea"/>
                          <a:ea typeface="+mn-ea"/>
                          <a:cs typeface="Meiryo UI" panose="020B0604030504040204" pitchFamily="50" charset="-128"/>
                        </a:rPr>
                        <a:t>ヶ月間</a:t>
                      </a:r>
                      <a:r>
                        <a:rPr lang="ja-JP" altLang="en-US" sz="105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130351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■誘導広告</a:t>
                      </a:r>
                      <a:endParaRPr kumimoji="1" lang="en-US" altLang="ja-JP" sz="1100" b="0" u="none" strike="noStrike" kern="1200" cap="none" spc="0" normalizeH="0" baseline="0" noProof="0" dirty="0">
                        <a:ln>
                          <a:noFill/>
                        </a:ln>
                        <a:solidFill>
                          <a:schemeClr val="tx1"/>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cs typeface="+mn-cs"/>
                        </a:rPr>
                        <a:t>1,500</a:t>
                      </a:r>
                      <a:r>
                        <a:rPr kumimoji="1" lang="ja-JP" altLang="en-US" sz="1100" b="0" u="none" strike="noStrike" kern="1200" cap="none" spc="0" normalizeH="0" baseline="0" noProof="0">
                          <a:ln>
                            <a:noFill/>
                          </a:ln>
                          <a:solidFill>
                            <a:schemeClr val="tx1"/>
                          </a:solidFill>
                          <a:effectLst/>
                          <a:uLnTx/>
                          <a:uFillTx/>
                          <a:latin typeface="+mn-ea"/>
                          <a:ea typeface="+mn-ea"/>
                          <a:cs typeface="+mn-cs"/>
                        </a:rPr>
                        <a:t>万円～（ネット</a:t>
                      </a:r>
                      <a:r>
                        <a:rPr kumimoji="1" lang="en-US" altLang="ja-JP" sz="1100" b="0" u="none" strike="noStrike" kern="1200" cap="none" spc="0" normalizeH="0" baseline="0" noProof="0" dirty="0">
                          <a:ln>
                            <a:noFill/>
                          </a:ln>
                          <a:solidFill>
                            <a:schemeClr val="tx1"/>
                          </a:solidFill>
                          <a:effectLst/>
                          <a:uLnTx/>
                          <a:uFillTx/>
                          <a:latin typeface="+mn-ea"/>
                          <a:ea typeface="+mn-ea"/>
                          <a:cs typeface="+mn-cs"/>
                        </a:rPr>
                        <a:t>/</a:t>
                      </a:r>
                      <a:r>
                        <a:rPr kumimoji="1" lang="ja-JP" altLang="en-US" sz="1100" b="0" u="none" strike="noStrike" kern="1200" cap="none" spc="0" normalizeH="0" baseline="0" noProof="0">
                          <a:ln>
                            <a:noFill/>
                          </a:ln>
                          <a:solidFill>
                            <a:schemeClr val="tx1"/>
                          </a:solidFill>
                          <a:effectLst/>
                          <a:uLnTx/>
                          <a:uFillTx/>
                          <a:latin typeface="+mn-ea"/>
                          <a:ea typeface="+mn-ea"/>
                          <a:cs typeface="+mn-cs"/>
                        </a:rPr>
                        <a:t>税別）</a:t>
                      </a:r>
                      <a:r>
                        <a:rPr kumimoji="1" lang="ja-JP" altLang="en-US" sz="1100" b="0" u="none" strike="noStrike" kern="1200" cap="none" spc="0" normalizeH="0" baseline="0" noProof="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Yahoo!</a:t>
                      </a:r>
                      <a:r>
                        <a:rPr kumimoji="1" lang="ja-JP" altLang="en-US" sz="1100" b="0" u="none" strike="noStrike" kern="1200" cap="none" spc="0" normalizeH="0" baseline="0" noProof="0">
                          <a:ln>
                            <a:noFill/>
                          </a:ln>
                          <a:solidFill>
                            <a:schemeClr val="tx1"/>
                          </a:solidFill>
                          <a:effectLst/>
                          <a:uLnTx/>
                          <a:uFillTx/>
                          <a:latin typeface="+mn-ea"/>
                          <a:ea typeface="+mn-ea"/>
                        </a:rPr>
                        <a:t>ディプレイ広告・</a:t>
                      </a:r>
                      <a:r>
                        <a:rPr kumimoji="1" lang="en-US" altLang="ja-JP" sz="1100" b="0" u="none" strike="noStrike" kern="1200" cap="none" spc="0" normalizeH="0" baseline="0" noProof="0" dirty="0">
                          <a:ln>
                            <a:noFill/>
                          </a:ln>
                          <a:solidFill>
                            <a:schemeClr val="tx1"/>
                          </a:solidFill>
                          <a:effectLst/>
                          <a:uLnTx/>
                          <a:uFillTx/>
                          <a:latin typeface="+mn-ea"/>
                          <a:ea typeface="+mn-ea"/>
                        </a:rPr>
                        <a:t>LINE</a:t>
                      </a:r>
                      <a:r>
                        <a:rPr kumimoji="1" lang="ja-JP" altLang="en-US" sz="1100" b="0" u="none" strike="noStrike" kern="1200" cap="none" spc="0" normalizeH="0" baseline="0" noProof="0">
                          <a:ln>
                            <a:noFill/>
                          </a:ln>
                          <a:solidFill>
                            <a:schemeClr val="tx1"/>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b="0" dirty="0">
                          <a:solidFill>
                            <a:schemeClr val="tx1"/>
                          </a:solidFill>
                          <a:latin typeface="+mn-ea"/>
                          <a:ea typeface="+mn-ea"/>
                        </a:rPr>
                        <a:t>※Yahoo!</a:t>
                      </a:r>
                      <a:r>
                        <a:rPr lang="ja-JP" altLang="en-US" sz="1100" b="0">
                          <a:solidFill>
                            <a:schemeClr val="tx1"/>
                          </a:solidFill>
                          <a:latin typeface="+mn-ea"/>
                          <a:ea typeface="+mn-ea"/>
                        </a:rPr>
                        <a:t>広告</a:t>
                      </a:r>
                      <a:r>
                        <a:rPr lang="en-US" altLang="ja-JP" sz="1100" b="0" dirty="0">
                          <a:solidFill>
                            <a:schemeClr val="tx1"/>
                          </a:solidFill>
                          <a:latin typeface="+mn-ea"/>
                          <a:ea typeface="+mn-ea"/>
                        </a:rPr>
                        <a:t>/</a:t>
                      </a:r>
                      <a:r>
                        <a:rPr lang="ja-JP" altLang="en-US" sz="1100" b="0">
                          <a:solidFill>
                            <a:schemeClr val="tx1"/>
                          </a:solidFill>
                          <a:latin typeface="+mn-ea"/>
                          <a:ea typeface="+mn-ea"/>
                        </a:rPr>
                        <a:t>ディスプレイ広告 予約型、</a:t>
                      </a:r>
                      <a:r>
                        <a:rPr lang="en" altLang="ja-JP" sz="1100" b="0" dirty="0">
                          <a:solidFill>
                            <a:schemeClr val="tx1"/>
                          </a:solidFill>
                          <a:latin typeface="+mn-ea"/>
                          <a:ea typeface="+mn-ea"/>
                        </a:rPr>
                        <a:t>Talk Head View</a:t>
                      </a:r>
                      <a:r>
                        <a:rPr lang="ja-JP" altLang="en" sz="1100" b="0">
                          <a:solidFill>
                            <a:schemeClr val="tx1"/>
                          </a:solidFill>
                          <a:latin typeface="+mn-ea"/>
                          <a:ea typeface="+mn-ea"/>
                        </a:rPr>
                        <a:t>、</a:t>
                      </a:r>
                      <a:r>
                        <a:rPr lang="en" altLang="ja-JP" sz="1100" b="0" dirty="0">
                          <a:solidFill>
                            <a:schemeClr val="tx1"/>
                          </a:solidFill>
                          <a:latin typeface="+mn-ea"/>
                          <a:ea typeface="+mn-ea"/>
                        </a:rPr>
                        <a:t>NEWS TOP AD</a:t>
                      </a:r>
                      <a:r>
                        <a:rPr lang="ja-JP" altLang="en-US" sz="1100" b="0">
                          <a:solidFill>
                            <a:schemeClr val="tx1"/>
                          </a:solidFill>
                          <a:latin typeface="+mn-ea"/>
                          <a:ea typeface="+mn-ea"/>
                        </a:rPr>
                        <a:t>は代理店様手数料を除いた額で換算ください。</a:t>
                      </a:r>
                      <a:endParaRPr lang="en-US" altLang="ja-JP" sz="1100" b="0" dirty="0">
                        <a:solidFill>
                          <a:schemeClr val="tx1"/>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dirty="0">
                          <a:solidFill>
                            <a:schemeClr val="tx1"/>
                          </a:solidFill>
                          <a:effectLst/>
                          <a:latin typeface="+mn-ea"/>
                          <a:ea typeface="+mn-ea"/>
                          <a:cs typeface="+mn-cs"/>
                        </a:rPr>
                        <a:t>※</a:t>
                      </a:r>
                      <a:r>
                        <a:rPr kumimoji="1" lang="ja-JP" altLang="en-US" sz="1050" b="0" i="0" u="none" strike="noStrike" kern="1200">
                          <a:solidFill>
                            <a:schemeClr val="tx1"/>
                          </a:solidFill>
                          <a:effectLst/>
                          <a:latin typeface="+mn-ea"/>
                          <a:ea typeface="+mn-ea"/>
                          <a:cs typeface="+mn-cs"/>
                        </a:rPr>
                        <a:t>クリエイティブは原則として申込者・協賛社様に制作いただきます​。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rPr>
                        <a:t>150</a:t>
                      </a:r>
                      <a:r>
                        <a:rPr kumimoji="1" lang="ja-JP" altLang="en-US" sz="1100" b="0" u="none" strike="noStrike" kern="1200" cap="none" spc="0" normalizeH="0" baseline="0" noProof="0">
                          <a:ln>
                            <a:noFill/>
                          </a:ln>
                          <a:solidFill>
                            <a:schemeClr val="tx1"/>
                          </a:solidFill>
                          <a:effectLst/>
                          <a:uLnTx/>
                          <a:uFillTx/>
                          <a:latin typeface="+mn-ea"/>
                          <a:ea typeface="+mn-ea"/>
                        </a:rPr>
                        <a:t>万円～（ネット</a:t>
                      </a:r>
                      <a:r>
                        <a:rPr kumimoji="1" lang="en-US" altLang="ja-JP" sz="1100" b="0" u="none" strike="noStrike" kern="1200" cap="none" spc="0" normalizeH="0" baseline="0" noProof="0" dirty="0">
                          <a:ln>
                            <a:noFill/>
                          </a:ln>
                          <a:solidFill>
                            <a:schemeClr val="tx1"/>
                          </a:solidFill>
                          <a:effectLst/>
                          <a:uLnTx/>
                          <a:uFillTx/>
                          <a:latin typeface="+mn-ea"/>
                          <a:ea typeface="+mn-ea"/>
                        </a:rPr>
                        <a:t>/</a:t>
                      </a:r>
                      <a:r>
                        <a:rPr kumimoji="1" lang="ja-JP" altLang="en-US" sz="1100" b="0" u="none" strike="noStrike" kern="1200" cap="none" spc="0" normalizeH="0" baseline="0" noProof="0">
                          <a:ln>
                            <a:noFill/>
                          </a:ln>
                          <a:solidFill>
                            <a:schemeClr val="tx1"/>
                          </a:solidFill>
                          <a:effectLst/>
                          <a:uLnTx/>
                          <a:uFillTx/>
                          <a:latin typeface="+mn-ea"/>
                          <a:ea typeface="+mn-ea"/>
                        </a:rPr>
                        <a:t>税別）／事前見積もり：必要／専用フォームからお申し込み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料金には、スポンサードコンテンツ及び編集誘導枠の制作・掲載、メールマガジンの制作・配信が含まれます。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67479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2</a:t>
                      </a:r>
                      <a:r>
                        <a:rPr kumimoji="1" lang="ja-JP" altLang="en-US" sz="1100" b="0" u="none" strike="noStrike" kern="1200" cap="none" spc="0" normalizeH="0" baseline="0" noProof="0">
                          <a:ln>
                            <a:noFill/>
                          </a:ln>
                          <a:solidFill>
                            <a:schemeClr val="tx1"/>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原則として</a:t>
                      </a:r>
                      <a:r>
                        <a:rPr kumimoji="1" lang="en-US" altLang="ja-JP" sz="1050" b="1" u="none" strike="noStrike" kern="1200" cap="none" spc="0" normalizeH="0" baseline="0" noProof="0" dirty="0">
                          <a:ln>
                            <a:noFill/>
                          </a:ln>
                          <a:solidFill>
                            <a:schemeClr val="tx1"/>
                          </a:solidFill>
                          <a:effectLst/>
                          <a:uLnTx/>
                          <a:uFillTx/>
                          <a:latin typeface="+mn-ea"/>
                          <a:ea typeface="+mn-ea"/>
                        </a:rPr>
                        <a:t>2</a:t>
                      </a:r>
                      <a:r>
                        <a:rPr kumimoji="1" lang="ja-JP" altLang="en-US" sz="1050" b="1" u="none" strike="noStrike" kern="1200" cap="none" spc="0" normalizeH="0" baseline="0" noProof="0">
                          <a:ln>
                            <a:noFill/>
                          </a:ln>
                          <a:solidFill>
                            <a:schemeClr val="tx1"/>
                          </a:solidFill>
                          <a:effectLst/>
                          <a:uLnTx/>
                          <a:uFillTx/>
                          <a:latin typeface="+mn-ea"/>
                          <a:ea typeface="+mn-ea"/>
                        </a:rPr>
                        <a:t>社</a:t>
                      </a: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tx1"/>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tx1"/>
                          </a:solidFill>
                          <a:effectLst/>
                          <a:uLnTx/>
                          <a:uFillTx/>
                          <a:latin typeface="+mn-ea"/>
                          <a:ea typeface="+mn-ea"/>
                        </a:rPr>
                        <a:t>5</a:t>
                      </a:r>
                      <a:r>
                        <a:rPr kumimoji="1" lang="ja-JP" altLang="en-US" sz="1050" b="0" u="none" strike="noStrike" kern="1200" cap="none" spc="0" normalizeH="0" baseline="0" noProof="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26842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ea"/>
                          <a:ea typeface="+mn-ea"/>
                          <a:cs typeface="Meiryo UI" panose="020B0604030504040204" pitchFamily="50" charset="-128"/>
                        </a:rPr>
                        <a:t>2025</a:t>
                      </a:r>
                      <a:r>
                        <a:rPr lang="ja-JP" altLang="en-US" sz="1100">
                          <a:solidFill>
                            <a:schemeClr val="tx1"/>
                          </a:solidFill>
                          <a:latin typeface="+mn-ea"/>
                          <a:ea typeface="+mn-ea"/>
                          <a:cs typeface="Meiryo UI" panose="020B0604030504040204" pitchFamily="50" charset="-128"/>
                        </a:rPr>
                        <a:t>年</a:t>
                      </a:r>
                      <a:r>
                        <a:rPr lang="en-US" altLang="ja-JP" sz="1100" dirty="0">
                          <a:solidFill>
                            <a:schemeClr val="tx1"/>
                          </a:solidFill>
                          <a:latin typeface="+mn-ea"/>
                          <a:ea typeface="+mn-ea"/>
                          <a:cs typeface="Meiryo UI" panose="020B0604030504040204" pitchFamily="50" charset="-128"/>
                        </a:rPr>
                        <a:t>3</a:t>
                      </a:r>
                      <a:r>
                        <a:rPr lang="ja-JP" altLang="en-US" sz="1100">
                          <a:solidFill>
                            <a:schemeClr val="tx1"/>
                          </a:solidFill>
                          <a:latin typeface="+mn-ea"/>
                          <a:ea typeface="+mn-ea"/>
                          <a:cs typeface="Meiryo UI" panose="020B0604030504040204" pitchFamily="50" charset="-128"/>
                        </a:rPr>
                        <a:t>月</a:t>
                      </a:r>
                      <a:r>
                        <a:rPr lang="en-US" altLang="ja-JP" sz="1100" dirty="0">
                          <a:solidFill>
                            <a:schemeClr val="tx1"/>
                          </a:solidFill>
                          <a:latin typeface="+mn-ea"/>
                          <a:ea typeface="+mn-ea"/>
                          <a:cs typeface="Meiryo UI" panose="020B0604030504040204" pitchFamily="50" charset="-128"/>
                        </a:rPr>
                        <a:t>31</a:t>
                      </a:r>
                      <a:r>
                        <a:rPr lang="ja-JP" altLang="en-US" sz="1100">
                          <a:solidFill>
                            <a:schemeClr val="tx1"/>
                          </a:solidFill>
                          <a:latin typeface="+mn-ea"/>
                          <a:ea typeface="+mn-ea"/>
                          <a:cs typeface="Meiryo UI" panose="020B0604030504040204" pitchFamily="50" charset="-128"/>
                        </a:rPr>
                        <a:t>日掲載終了分</a:t>
                      </a:r>
                      <a:endParaRPr lang="ja-JP" altLang="en-US" sz="11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r h="37472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tx1"/>
                          </a:solidFill>
                          <a:latin typeface="+mn-ea"/>
                          <a:ea typeface="+mn-ea"/>
                        </a:rPr>
                        <a:t>PV</a:t>
                      </a:r>
                      <a:r>
                        <a:rPr lang="ja-JP" altLang="en" sz="1100">
                          <a:solidFill>
                            <a:schemeClr val="tx1"/>
                          </a:solidFill>
                          <a:latin typeface="+mn-ea"/>
                          <a:ea typeface="+mn-ea"/>
                        </a:rPr>
                        <a:t>、</a:t>
                      </a:r>
                      <a:r>
                        <a:rPr lang="en" altLang="ja-JP" sz="1100" dirty="0">
                          <a:solidFill>
                            <a:schemeClr val="tx1"/>
                          </a:solidFill>
                          <a:latin typeface="+mn-ea"/>
                          <a:ea typeface="+mn-ea"/>
                        </a:rPr>
                        <a:t>UB</a:t>
                      </a:r>
                      <a:r>
                        <a:rPr lang="ja-JP" altLang="en" sz="1100">
                          <a:solidFill>
                            <a:schemeClr val="tx1"/>
                          </a:solidFill>
                          <a:latin typeface="+mn-ea"/>
                          <a:ea typeface="+mn-ea"/>
                        </a:rPr>
                        <a:t>、</a:t>
                      </a:r>
                      <a:r>
                        <a:rPr lang="ja-JP" altLang="en-US" sz="1100">
                          <a:solidFill>
                            <a:schemeClr val="tx1"/>
                          </a:solidFill>
                          <a:latin typeface="+mn-ea"/>
                          <a:ea typeface="+mn-ea"/>
                        </a:rPr>
                        <a:t>ページ内リンクのクリック数、訪問者の性別・性別</a:t>
                      </a:r>
                      <a:r>
                        <a:rPr lang="en-US" altLang="ja-JP" sz="1100" dirty="0">
                          <a:solidFill>
                            <a:schemeClr val="tx1"/>
                          </a:solidFill>
                          <a:latin typeface="+mn-ea"/>
                          <a:ea typeface="+mn-ea"/>
                        </a:rPr>
                        <a:t>×</a:t>
                      </a:r>
                      <a:r>
                        <a:rPr lang="ja-JP" altLang="en-US" sz="1100">
                          <a:solidFill>
                            <a:schemeClr val="tx1"/>
                          </a:solidFill>
                          <a:latin typeface="+mn-ea"/>
                          <a:ea typeface="+mn-ea"/>
                        </a:rPr>
                        <a:t>年齢層比率、アンケート結果</a:t>
                      </a:r>
                      <a:endParaRPr lang="en-US" altLang="ja-JP" sz="1100" dirty="0">
                        <a:solidFill>
                          <a:schemeClr val="tx1"/>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solidFill>
                          <a:latin typeface="+mn-ea"/>
                          <a:ea typeface="+mn-ea"/>
                          <a:cs typeface="Verdana" pitchFamily="34" charset="0"/>
                        </a:rPr>
                        <a:t>※</a:t>
                      </a:r>
                      <a:r>
                        <a:rPr lang="ja-JP" altLang="en-US" sz="1050">
                          <a:solidFill>
                            <a:schemeClr val="tx1"/>
                          </a:solidFill>
                          <a:latin typeface="+mn-ea"/>
                          <a:ea typeface="+mn-ea"/>
                          <a:cs typeface="Verdana" pitchFamily="34" charset="0"/>
                        </a:rPr>
                        <a:t>掲載終了から</a:t>
                      </a:r>
                      <a:r>
                        <a:rPr lang="en-US" altLang="ja-JP" sz="1050" dirty="0">
                          <a:solidFill>
                            <a:schemeClr val="tx1"/>
                          </a:solidFill>
                          <a:latin typeface="+mn-ea"/>
                          <a:ea typeface="+mn-ea"/>
                          <a:cs typeface="Verdana" pitchFamily="34" charset="0"/>
                        </a:rPr>
                        <a:t>2</a:t>
                      </a:r>
                      <a:r>
                        <a:rPr lang="ja-JP" altLang="en-US" sz="105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3695431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(1)</a:t>
            </a:r>
            <a:r>
              <a:rPr lang="ja-JP" altLang="en-US">
                <a:latin typeface="メイリオ" panose="020B0604030504040204" pitchFamily="34" charset="-128"/>
                <a:ea typeface="メイリオ" panose="020B0604030504040204" pitchFamily="34" charset="-128"/>
              </a:rPr>
              <a:t>スポンサードコンテンツ　制作フロー</a:t>
            </a:r>
          </a:p>
        </p:txBody>
      </p:sp>
      <p:sp>
        <p:nvSpPr>
          <p:cNvPr id="3" name="テキスト ボックス 2">
            <a:extLst>
              <a:ext uri="{FF2B5EF4-FFF2-40B4-BE49-F238E27FC236}">
                <a16:creationId xmlns:a16="http://schemas.microsoft.com/office/drawing/2014/main" id="{2CC5C04B-49D7-DD37-9362-12A0AE0CF2FE}"/>
              </a:ext>
            </a:extLst>
          </p:cNvPr>
          <p:cNvSpPr txBox="1"/>
          <p:nvPr/>
        </p:nvSpPr>
        <p:spPr>
          <a:xfrm>
            <a:off x="735680" y="1298352"/>
            <a:ext cx="10920056" cy="4031873"/>
          </a:xfrm>
          <a:prstGeom prst="rect">
            <a:avLst/>
          </a:prstGeom>
          <a:noFill/>
        </p:spPr>
        <p:txBody>
          <a:bodyPr wrap="square" anchor="t">
            <a:spAutoFit/>
          </a:bodyPr>
          <a:lstStyle/>
          <a:p>
            <a:pPr>
              <a:defRPr/>
            </a:pPr>
            <a:r>
              <a:rPr kumimoji="0" lang="ja-JP" altLang="en-US" sz="1600" b="1" kern="0">
                <a:latin typeface="+mn-ea"/>
              </a:rPr>
              <a:t>■オリエンテーション実施</a:t>
            </a:r>
            <a:endParaRPr kumimoji="0" lang="en-US" altLang="ja-JP" sz="1600" b="1" i="0" u="none" strike="noStrike" kern="0" cap="none" spc="0" normalizeH="0" baseline="0" noProof="0" dirty="0">
              <a:ln>
                <a:noFill/>
              </a:ln>
              <a:effectLst/>
              <a:uLnTx/>
              <a:uFillTx/>
              <a:latin typeface="+mn-ea"/>
            </a:endParaRPr>
          </a:p>
          <a:p>
            <a:pPr>
              <a:defRPr/>
            </a:pPr>
            <a:r>
              <a:rPr kumimoji="0" lang="ja-JP" altLang="en-US" sz="1400" b="0" i="0" u="none" strike="noStrike" kern="0" cap="none" spc="0" normalizeH="0" baseline="0" noProof="0">
                <a:ln>
                  <a:noFill/>
                </a:ln>
                <a:effectLst/>
                <a:uLnTx/>
                <a:uFillTx/>
                <a:latin typeface="+mn-ea"/>
              </a:rPr>
              <a:t>事前にヒアリングシートに記入いただいた上で</a:t>
            </a:r>
            <a:r>
              <a:rPr lang="ja-JP" altLang="en-US" sz="1400">
                <a:latin typeface="+mn-ea"/>
              </a:rPr>
              <a:t>オリエンテーションを実施いただき、</a:t>
            </a:r>
            <a:endParaRPr lang="en-US" altLang="ja-JP" sz="1400" dirty="0">
              <a:latin typeface="+mn-ea"/>
            </a:endParaRPr>
          </a:p>
          <a:p>
            <a:pPr>
              <a:defRPr/>
            </a:pPr>
            <a:r>
              <a:rPr lang="ja-JP" altLang="en-US" sz="1400" b="1">
                <a:latin typeface="+mn-ea"/>
              </a:rPr>
              <a:t>お取り組みを通じて伝えたいメッセージを明確に</a:t>
            </a:r>
            <a:r>
              <a:rPr lang="ja-JP" altLang="en-US" sz="1400">
                <a:latin typeface="+mn-ea"/>
              </a:rPr>
              <a:t>します。</a:t>
            </a:r>
            <a:endParaRPr lang="en-US" altLang="ja-JP" sz="1400" dirty="0">
              <a:latin typeface="+mn-ea"/>
            </a:endParaRPr>
          </a:p>
          <a:p>
            <a:pPr lvl="0">
              <a:defRPr/>
            </a:pPr>
            <a:endParaRPr kumimoji="0" lang="ja-JP" altLang="en-US" sz="1000" kern="0">
              <a:latin typeface="+mn-ea"/>
            </a:endParaRPr>
          </a:p>
          <a:p>
            <a:pPr lvl="0">
              <a:defRPr/>
            </a:pPr>
            <a:r>
              <a:rPr kumimoji="0" lang="ja-JP" altLang="en-US" sz="1600" b="1" kern="0">
                <a:latin typeface="+mn-ea"/>
              </a:rPr>
              <a:t>■記事構成案のご提出</a:t>
            </a:r>
            <a:r>
              <a:rPr kumimoji="0" lang="en-US" altLang="ja-JP" sz="1600" b="1" kern="0" dirty="0">
                <a:latin typeface="+mn-ea"/>
              </a:rPr>
              <a:t>/</a:t>
            </a:r>
            <a:r>
              <a:rPr kumimoji="0" lang="ja-JP" altLang="en-US" sz="1600" b="1" kern="0">
                <a:latin typeface="+mn-ea"/>
              </a:rPr>
              <a:t>ご確認</a:t>
            </a:r>
            <a:endParaRPr kumimoji="0" lang="en-US" altLang="ja-JP" sz="1600" b="1" kern="0" dirty="0">
              <a:latin typeface="+mn-ea"/>
            </a:endParaRPr>
          </a:p>
          <a:p>
            <a:pPr lvl="0">
              <a:defRPr/>
            </a:pPr>
            <a:r>
              <a:rPr kumimoji="0" lang="ja-JP" altLang="en-US" sz="1400" kern="0">
                <a:latin typeface="+mn-ea"/>
              </a:rPr>
              <a:t>上記をもとに記事構成案をご提出し、広告主様に確認いただき記事骨子を確定させます。</a:t>
            </a:r>
            <a:endParaRPr kumimoji="0" lang="en-US" altLang="ja-JP" sz="1400" kern="0" dirty="0">
              <a:latin typeface="+mn-ea"/>
            </a:endParaRPr>
          </a:p>
          <a:p>
            <a:pPr lvl="0">
              <a:defRPr/>
            </a:pPr>
            <a:endParaRPr kumimoji="0" lang="ja-JP" altLang="en-US" sz="1000" kern="0">
              <a:latin typeface="+mn-ea"/>
            </a:endParaRPr>
          </a:p>
          <a:p>
            <a:pPr lvl="0">
              <a:defRPr/>
            </a:pPr>
            <a:r>
              <a:rPr kumimoji="0" lang="ja-JP" altLang="en-US" sz="1600" b="1" kern="0">
                <a:latin typeface="+mn-ea"/>
              </a:rPr>
              <a:t>■原稿のご提出</a:t>
            </a:r>
            <a:r>
              <a:rPr kumimoji="0" lang="en-US" altLang="ja-JP" sz="1600" b="1" kern="0" dirty="0">
                <a:latin typeface="+mn-ea"/>
              </a:rPr>
              <a:t>/</a:t>
            </a:r>
            <a:r>
              <a:rPr kumimoji="0" lang="ja-JP" altLang="en-US" sz="1600" b="1" kern="0">
                <a:latin typeface="+mn-ea"/>
              </a:rPr>
              <a:t>ご確認</a:t>
            </a:r>
            <a:endParaRPr kumimoji="0" lang="en-US" altLang="ja-JP" sz="1600" b="1" kern="0" dirty="0">
              <a:latin typeface="+mn-ea"/>
            </a:endParaRPr>
          </a:p>
          <a:p>
            <a:pPr lvl="0">
              <a:defRPr/>
            </a:pPr>
            <a:r>
              <a:rPr kumimoji="0" lang="ja-JP" altLang="en-US" sz="1400" kern="0">
                <a:latin typeface="+mn-ea"/>
              </a:rPr>
              <a:t>上記をもとに文字および写真原稿を作成し、広告主様に確認いただき、必要に応じて修正し確定させます。</a:t>
            </a:r>
            <a:endParaRPr kumimoji="0" lang="en-US" altLang="ja-JP" sz="1400" kern="0" dirty="0">
              <a:latin typeface="+mn-ea"/>
            </a:endParaRPr>
          </a:p>
          <a:p>
            <a:pPr lvl="0">
              <a:defRPr/>
            </a:pPr>
            <a:r>
              <a:rPr kumimoji="0" lang="en-US" altLang="ja-JP" sz="1400" kern="0" dirty="0">
                <a:latin typeface="+mn-ea"/>
              </a:rPr>
              <a:t>※</a:t>
            </a:r>
            <a:r>
              <a:rPr kumimoji="0" lang="ja-JP" altLang="en-US" sz="1400" kern="0">
                <a:latin typeface="+mn-ea"/>
              </a:rPr>
              <a:t>協賛企業様に取材をさせていただく場合があります。</a:t>
            </a:r>
            <a:endParaRPr kumimoji="0" lang="en-US" altLang="ja-JP" sz="1400" kern="0" dirty="0">
              <a:latin typeface="+mn-ea"/>
            </a:endParaRPr>
          </a:p>
          <a:p>
            <a:pPr lvl="0">
              <a:defRPr/>
            </a:pPr>
            <a:r>
              <a:rPr kumimoji="0" lang="en-US" altLang="ja-JP" sz="1400" kern="0" dirty="0">
                <a:latin typeface="+mn-ea"/>
              </a:rPr>
              <a:t>※</a:t>
            </a:r>
            <a:r>
              <a:rPr kumimoji="0" lang="ja-JP" altLang="en-US" sz="1400" kern="0">
                <a:latin typeface="+mn-ea"/>
              </a:rPr>
              <a:t>初稿段階で内容をご確認いただき、再稿のタイミングでは初稿での指摘事項の修正確認のみとなります。</a:t>
            </a:r>
            <a:endParaRPr kumimoji="0" lang="en-US" altLang="ja-JP" sz="1400" kern="0" dirty="0">
              <a:latin typeface="+mn-ea"/>
            </a:endParaRPr>
          </a:p>
          <a:p>
            <a:pPr lvl="0">
              <a:defRPr/>
            </a:pPr>
            <a:endParaRPr kumimoji="0" lang="ja-JP" altLang="en-US" sz="1000" kern="0">
              <a:latin typeface="+mn-ea"/>
            </a:endParaRPr>
          </a:p>
          <a:p>
            <a:pPr lvl="0">
              <a:defRPr/>
            </a:pPr>
            <a:r>
              <a:rPr kumimoji="0" lang="ja-JP" altLang="en-US" sz="1600" b="1" kern="0">
                <a:latin typeface="+mn-ea"/>
              </a:rPr>
              <a:t>■テストアップでの確認</a:t>
            </a:r>
            <a:r>
              <a:rPr kumimoji="0" lang="en-US" altLang="ja-JP" sz="1600" b="1" kern="0" dirty="0">
                <a:latin typeface="+mn-ea"/>
              </a:rPr>
              <a:t>/</a:t>
            </a:r>
            <a:r>
              <a:rPr kumimoji="0" lang="ja-JP" altLang="en-US" sz="1600" b="1" kern="0">
                <a:latin typeface="+mn-ea"/>
              </a:rPr>
              <a:t>校了</a:t>
            </a:r>
            <a:endParaRPr lang="en-US" altLang="ja-JP" sz="1600" b="1" kern="0" dirty="0">
              <a:latin typeface="+mn-ea"/>
            </a:endParaRPr>
          </a:p>
          <a:p>
            <a:pPr lvl="0">
              <a:defRPr/>
            </a:pPr>
            <a:r>
              <a:rPr kumimoji="0" lang="ja-JP" altLang="en-US" sz="1400" kern="0">
                <a:latin typeface="+mn-ea"/>
              </a:rPr>
              <a:t>掲載ページの画面キャプチャでレイアウトを含めて確認を行っていただき、最終的に校了となります。</a:t>
            </a:r>
            <a:endParaRPr kumimoji="0" lang="en-US" altLang="ja-JP" sz="1400" kern="0" dirty="0">
              <a:latin typeface="+mn-ea"/>
            </a:endParaRPr>
          </a:p>
          <a:p>
            <a:pPr lvl="0">
              <a:defRPr/>
            </a:pPr>
            <a:r>
              <a:rPr kumimoji="0" lang="ja-JP" altLang="en-US" sz="1400" kern="0">
                <a:latin typeface="+mn-ea"/>
              </a:rPr>
              <a:t> </a:t>
            </a:r>
            <a:r>
              <a:rPr kumimoji="0" lang="en-US" altLang="ja-JP" sz="1400" kern="0" dirty="0">
                <a:latin typeface="+mn-ea"/>
              </a:rPr>
              <a:t>※</a:t>
            </a:r>
            <a:r>
              <a:rPr kumimoji="0" lang="ja-JP" altLang="en-US" sz="1400" kern="0">
                <a:latin typeface="+mn-ea"/>
              </a:rPr>
              <a:t>原則として、この段階での修正はお受けできません。</a:t>
            </a:r>
          </a:p>
          <a:p>
            <a:pPr lvl="0">
              <a:defRPr/>
            </a:pPr>
            <a:endParaRPr kumimoji="0" lang="ja-JP" altLang="en-US" sz="1000" kern="0">
              <a:latin typeface="+mn-ea"/>
            </a:endParaRPr>
          </a:p>
          <a:p>
            <a:pPr lvl="0">
              <a:defRPr/>
            </a:pPr>
            <a:r>
              <a:rPr kumimoji="0" lang="ja-JP" altLang="en-US" sz="1600" b="1" kern="0">
                <a:latin typeface="+mn-ea"/>
              </a:rPr>
              <a:t>■弊社内チェック</a:t>
            </a:r>
            <a:r>
              <a:rPr kumimoji="0" lang="en-US" altLang="ja-JP" sz="1600" b="1" kern="0" dirty="0">
                <a:latin typeface="+mn-ea"/>
              </a:rPr>
              <a:t>/</a:t>
            </a:r>
            <a:r>
              <a:rPr kumimoji="0" lang="ja-JP" altLang="en-US" sz="1600" b="1" kern="0">
                <a:latin typeface="+mn-ea"/>
              </a:rPr>
              <a:t>本番環境へのファイルアップ</a:t>
            </a:r>
            <a:endParaRPr kumimoji="0" lang="en-US" altLang="ja-JP" sz="1600" b="1" kern="0" dirty="0">
              <a:latin typeface="+mn-ea"/>
            </a:endParaRPr>
          </a:p>
          <a:p>
            <a:pPr lvl="0">
              <a:defRPr/>
            </a:pPr>
            <a:r>
              <a:rPr kumimoji="0" lang="ja-JP" altLang="en-US" sz="1400" kern="0">
                <a:latin typeface="+mn-ea"/>
              </a:rPr>
              <a:t>最終確認を行った上で、本番公開を行います。</a:t>
            </a:r>
            <a:endParaRPr kumimoji="0" lang="en-US" altLang="ja-JP" sz="1400" kern="0" dirty="0">
              <a:latin typeface="+mn-ea"/>
            </a:endParaRPr>
          </a:p>
        </p:txBody>
      </p:sp>
      <p:sp>
        <p:nvSpPr>
          <p:cNvPr id="4" name="テキスト ボックス 3">
            <a:extLst>
              <a:ext uri="{FF2B5EF4-FFF2-40B4-BE49-F238E27FC236}">
                <a16:creationId xmlns:a16="http://schemas.microsoft.com/office/drawing/2014/main" id="{18671FAA-3A13-60CB-A528-B9773EE42A4F}"/>
              </a:ext>
            </a:extLst>
          </p:cNvPr>
          <p:cNvSpPr txBox="1"/>
          <p:nvPr/>
        </p:nvSpPr>
        <p:spPr>
          <a:xfrm>
            <a:off x="735680" y="5661248"/>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ea typeface="+mn-ea"/>
              </a:rPr>
              <a:t>※</a:t>
            </a:r>
            <a:r>
              <a:rPr kumimoji="0" lang="ja-JP" altLang="en-US" sz="1050" b="0" i="0" u="none" strike="noStrike" kern="0" cap="none" spc="0" normalizeH="0" baseline="0" noProof="0">
                <a:ln>
                  <a:noFill/>
                </a:ln>
                <a:effectLst/>
                <a:uLnTx/>
                <a:uFillTx/>
                <a:latin typeface="+mn-ea"/>
                <a:ea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effectLst/>
              <a:uLnTx/>
              <a:uFillTx/>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ea typeface="+mn-ea"/>
              </a:rPr>
              <a:t>※</a:t>
            </a:r>
            <a:r>
              <a:rPr kumimoji="0" lang="ja-JP" altLang="en-US" sz="1050" b="0" i="0" u="none" strike="noStrike" kern="0" cap="none" spc="0" normalizeH="0" baseline="0" noProof="0">
                <a:ln>
                  <a:noFill/>
                </a:ln>
                <a:effectLst/>
                <a:uLnTx/>
                <a:uFillTx/>
                <a:latin typeface="+mn-ea"/>
                <a:ea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effectLst/>
              <a:uLnTx/>
              <a:uFillTx/>
              <a:latin typeface="+mn-ea"/>
              <a:ea typeface="+mn-ea"/>
            </a:endParaRPr>
          </a:p>
        </p:txBody>
      </p:sp>
    </p:spTree>
    <p:extLst>
      <p:ext uri="{BB962C8B-B14F-4D97-AF65-F5344CB8AC3E}">
        <p14:creationId xmlns:p14="http://schemas.microsoft.com/office/powerpoint/2010/main" val="3629683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全体概要</a:t>
            </a:r>
          </a:p>
        </p:txBody>
      </p:sp>
      <p:cxnSp>
        <p:nvCxnSpPr>
          <p:cNvPr id="3" name="直線矢印コネクタ 2">
            <a:extLst>
              <a:ext uri="{FF2B5EF4-FFF2-40B4-BE49-F238E27FC236}">
                <a16:creationId xmlns:a16="http://schemas.microsoft.com/office/drawing/2014/main" id="{7B2A3691-03E0-1016-E6B5-9F897C73366A}"/>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03E0524F-748C-9C47-12D6-710F991BBA07}"/>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5" name="正方形/長方形 4">
            <a:extLst>
              <a:ext uri="{FF2B5EF4-FFF2-40B4-BE49-F238E27FC236}">
                <a16:creationId xmlns:a16="http://schemas.microsoft.com/office/drawing/2014/main" id="{58148AFC-7630-E343-5452-617EFB9DF040}"/>
              </a:ext>
            </a:extLst>
          </p:cNvPr>
          <p:cNvSpPr/>
          <p:nvPr/>
        </p:nvSpPr>
        <p:spPr bwMode="auto">
          <a:xfrm>
            <a:off x="7371897" y="1323983"/>
            <a:ext cx="1676936"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6" name="正方形/長方形 5">
            <a:extLst>
              <a:ext uri="{FF2B5EF4-FFF2-40B4-BE49-F238E27FC236}">
                <a16:creationId xmlns:a16="http://schemas.microsoft.com/office/drawing/2014/main" id="{AD67185F-E293-FA09-EB71-61034C007BF1}"/>
              </a:ext>
            </a:extLst>
          </p:cNvPr>
          <p:cNvSpPr/>
          <p:nvPr/>
        </p:nvSpPr>
        <p:spPr bwMode="auto">
          <a:xfrm>
            <a:off x="7371897" y="997694"/>
            <a:ext cx="1676936" cy="359056"/>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7" name="正方形/長方形 6">
            <a:extLst>
              <a:ext uri="{FF2B5EF4-FFF2-40B4-BE49-F238E27FC236}">
                <a16:creationId xmlns:a16="http://schemas.microsoft.com/office/drawing/2014/main" id="{C73A5091-66D2-8A5E-B28B-93C1601F8DA7}"/>
              </a:ext>
            </a:extLst>
          </p:cNvPr>
          <p:cNvSpPr/>
          <p:nvPr/>
        </p:nvSpPr>
        <p:spPr bwMode="auto">
          <a:xfrm>
            <a:off x="3551038" y="2883194"/>
            <a:ext cx="2209529"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8" name="正方形/長方形 7">
            <a:extLst>
              <a:ext uri="{FF2B5EF4-FFF2-40B4-BE49-F238E27FC236}">
                <a16:creationId xmlns:a16="http://schemas.microsoft.com/office/drawing/2014/main" id="{D5347B15-8861-4605-AB5D-E65A8484ACA5}"/>
              </a:ext>
            </a:extLst>
          </p:cNvPr>
          <p:cNvSpPr/>
          <p:nvPr/>
        </p:nvSpPr>
        <p:spPr bwMode="auto">
          <a:xfrm>
            <a:off x="3557646" y="4505457"/>
            <a:ext cx="2213009" cy="877593"/>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9" name="正方形/長方形 8">
            <a:extLst>
              <a:ext uri="{FF2B5EF4-FFF2-40B4-BE49-F238E27FC236}">
                <a16:creationId xmlns:a16="http://schemas.microsoft.com/office/drawing/2014/main" id="{5C899924-D508-313E-AC21-7511EB56B327}"/>
              </a:ext>
            </a:extLst>
          </p:cNvPr>
          <p:cNvSpPr/>
          <p:nvPr/>
        </p:nvSpPr>
        <p:spPr bwMode="auto">
          <a:xfrm>
            <a:off x="3552486" y="4249766"/>
            <a:ext cx="2208081" cy="255691"/>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pic>
        <p:nvPicPr>
          <p:cNvPr id="10" name="図 9">
            <a:extLst>
              <a:ext uri="{FF2B5EF4-FFF2-40B4-BE49-F238E27FC236}">
                <a16:creationId xmlns:a16="http://schemas.microsoft.com/office/drawing/2014/main" id="{5C391C60-A6AA-A66F-C506-9EBC55363B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11" name="正方形/長方形 10">
            <a:extLst>
              <a:ext uri="{FF2B5EF4-FFF2-40B4-BE49-F238E27FC236}">
                <a16:creationId xmlns:a16="http://schemas.microsoft.com/office/drawing/2014/main" id="{B6720483-4D88-548D-E98E-FE4E1E765619}"/>
              </a:ext>
            </a:extLst>
          </p:cNvPr>
          <p:cNvSpPr/>
          <p:nvPr/>
        </p:nvSpPr>
        <p:spPr>
          <a:xfrm>
            <a:off x="7154966" y="210262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a:latin typeface="+mn-ea"/>
            </a:endParaRPr>
          </a:p>
        </p:txBody>
      </p:sp>
      <p:sp>
        <p:nvSpPr>
          <p:cNvPr id="12" name="正方形/長方形 11">
            <a:extLst>
              <a:ext uri="{FF2B5EF4-FFF2-40B4-BE49-F238E27FC236}">
                <a16:creationId xmlns:a16="http://schemas.microsoft.com/office/drawing/2014/main" id="{D153CE36-4660-5180-0ABC-5F568801807B}"/>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a:latin typeface="+mn-ea"/>
            </a:endParaRPr>
          </a:p>
        </p:txBody>
      </p:sp>
      <p:sp>
        <p:nvSpPr>
          <p:cNvPr id="13" name="正方形/長方形 12">
            <a:extLst>
              <a:ext uri="{FF2B5EF4-FFF2-40B4-BE49-F238E27FC236}">
                <a16:creationId xmlns:a16="http://schemas.microsoft.com/office/drawing/2014/main" id="{745960C0-53E2-FC1A-2166-0C8AD3F68D18}"/>
              </a:ext>
            </a:extLst>
          </p:cNvPr>
          <p:cNvSpPr/>
          <p:nvPr/>
        </p:nvSpPr>
        <p:spPr>
          <a:xfrm>
            <a:off x="7369630" y="1078594"/>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
        <p:nvSpPr>
          <p:cNvPr id="14" name="正方形/長方形 13">
            <a:extLst>
              <a:ext uri="{FF2B5EF4-FFF2-40B4-BE49-F238E27FC236}">
                <a16:creationId xmlns:a16="http://schemas.microsoft.com/office/drawing/2014/main" id="{2B17DBD2-AF67-64D6-1F77-FA08F0D3DCF7}"/>
              </a:ext>
            </a:extLst>
          </p:cNvPr>
          <p:cNvSpPr/>
          <p:nvPr/>
        </p:nvSpPr>
        <p:spPr>
          <a:xfrm>
            <a:off x="7369630" y="1356696"/>
            <a:ext cx="1478290" cy="415498"/>
          </a:xfrm>
          <a:prstGeom prst="rect">
            <a:avLst/>
          </a:prstGeom>
        </p:spPr>
        <p:txBody>
          <a:bodyPr wrap="none">
            <a:spAutoFit/>
          </a:bodyPr>
          <a:lstStyle/>
          <a:p>
            <a:r>
              <a:rPr lang="en-US" altLang="ja-JP" sz="1050">
                <a:latin typeface="+mn-ea"/>
              </a:rPr>
              <a:t>SDGs</a:t>
            </a:r>
            <a:r>
              <a:rPr lang="ja-JP" altLang="en-US" sz="1050">
                <a:latin typeface="+mn-ea"/>
              </a:rPr>
              <a:t>の取組みを記事</a:t>
            </a:r>
            <a:endParaRPr lang="en-US" altLang="ja-JP" sz="1050">
              <a:latin typeface="+mn-ea"/>
            </a:endParaRPr>
          </a:p>
          <a:p>
            <a:r>
              <a:rPr lang="ja-JP" altLang="en-US" sz="1050">
                <a:latin typeface="+mn-ea"/>
              </a:rPr>
              <a:t>形式で独自制作</a:t>
            </a:r>
            <a:endParaRPr lang="en-US" altLang="ja-JP" sz="1050">
              <a:latin typeface="+mn-ea"/>
            </a:endParaRPr>
          </a:p>
        </p:txBody>
      </p:sp>
      <p:cxnSp>
        <p:nvCxnSpPr>
          <p:cNvPr id="15" name="直線矢印コネクタ 14">
            <a:extLst>
              <a:ext uri="{FF2B5EF4-FFF2-40B4-BE49-F238E27FC236}">
                <a16:creationId xmlns:a16="http://schemas.microsoft.com/office/drawing/2014/main" id="{0AE10675-28A0-7976-1FDF-6DA3F7E974C9}"/>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47C732C8-B408-CB82-A726-320AE387B3E0}"/>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7" name="直線矢印コネクタ 16">
            <a:extLst>
              <a:ext uri="{FF2B5EF4-FFF2-40B4-BE49-F238E27FC236}">
                <a16:creationId xmlns:a16="http://schemas.microsoft.com/office/drawing/2014/main" id="{AB23CB7E-3D6B-A625-D468-1D6482A45B50}"/>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250C9198-A6D7-4CD2-2823-91A91D6D9B3B}"/>
              </a:ext>
            </a:extLst>
          </p:cNvPr>
          <p:cNvSpPr/>
          <p:nvPr/>
        </p:nvSpPr>
        <p:spPr>
          <a:xfrm>
            <a:off x="10378429" y="2538799"/>
            <a:ext cx="1258678" cy="430887"/>
          </a:xfrm>
          <a:prstGeom prst="rect">
            <a:avLst/>
          </a:prstGeom>
        </p:spPr>
        <p:txBody>
          <a:bodyPr wrap="none">
            <a:spAutoFit/>
          </a:bodyPr>
          <a:lstStyle/>
          <a:p>
            <a:r>
              <a:rPr lang="ja-JP" altLang="en-US" sz="1100">
                <a:solidFill>
                  <a:schemeClr val="bg1"/>
                </a:solidFill>
                <a:latin typeface="+mn-ea"/>
              </a:rPr>
              <a:t>協賛社様サイト</a:t>
            </a:r>
            <a:endParaRPr lang="en-US" altLang="ja-JP" sz="1100" dirty="0">
              <a:solidFill>
                <a:schemeClr val="bg1"/>
              </a:solidFill>
              <a:latin typeface="+mn-ea"/>
            </a:endParaRPr>
          </a:p>
          <a:p>
            <a:r>
              <a:rPr lang="en-US" altLang="ja-JP" sz="1100" dirty="0">
                <a:solidFill>
                  <a:schemeClr val="bg1"/>
                </a:solidFill>
                <a:latin typeface="+mn-ea"/>
              </a:rPr>
              <a:t>SDGs</a:t>
            </a:r>
            <a:r>
              <a:rPr lang="ja-JP" altLang="en-US" sz="1100">
                <a:solidFill>
                  <a:schemeClr val="bg1"/>
                </a:solidFill>
                <a:latin typeface="+mn-ea"/>
              </a:rPr>
              <a:t>取組ページ</a:t>
            </a:r>
          </a:p>
        </p:txBody>
      </p:sp>
      <p:sp>
        <p:nvSpPr>
          <p:cNvPr id="19" name="正方形/長方形 18">
            <a:extLst>
              <a:ext uri="{FF2B5EF4-FFF2-40B4-BE49-F238E27FC236}">
                <a16:creationId xmlns:a16="http://schemas.microsoft.com/office/drawing/2014/main" id="{5D8A2FBC-3AA1-5757-7A84-8211377FFD9A}"/>
              </a:ext>
            </a:extLst>
          </p:cNvPr>
          <p:cNvSpPr/>
          <p:nvPr/>
        </p:nvSpPr>
        <p:spPr>
          <a:xfrm>
            <a:off x="852130" y="941262"/>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LINE</a:t>
            </a:r>
            <a:r>
              <a:rPr lang="ja-JP" altLang="en-US" sz="1100">
                <a:latin typeface="+mn-ea"/>
              </a:rPr>
              <a:t>広告商品</a:t>
            </a:r>
          </a:p>
        </p:txBody>
      </p:sp>
      <p:sp>
        <p:nvSpPr>
          <p:cNvPr id="20" name="正方形/長方形 19">
            <a:extLst>
              <a:ext uri="{FF2B5EF4-FFF2-40B4-BE49-F238E27FC236}">
                <a16:creationId xmlns:a16="http://schemas.microsoft.com/office/drawing/2014/main" id="{263DE841-899F-321E-8AAE-2262C7526EAB}"/>
              </a:ext>
            </a:extLst>
          </p:cNvPr>
          <p:cNvSpPr/>
          <p:nvPr/>
        </p:nvSpPr>
        <p:spPr bwMode="auto">
          <a:xfrm>
            <a:off x="3545499" y="1397204"/>
            <a:ext cx="2225358" cy="586451"/>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1" name="正方形/長方形 20">
            <a:extLst>
              <a:ext uri="{FF2B5EF4-FFF2-40B4-BE49-F238E27FC236}">
                <a16:creationId xmlns:a16="http://schemas.microsoft.com/office/drawing/2014/main" id="{E5D481A3-2700-DE46-9794-555FD7E38CF2}"/>
              </a:ext>
            </a:extLst>
          </p:cNvPr>
          <p:cNvSpPr/>
          <p:nvPr/>
        </p:nvSpPr>
        <p:spPr>
          <a:xfrm>
            <a:off x="3521882" y="1409658"/>
            <a:ext cx="2248975" cy="577081"/>
          </a:xfrm>
          <a:prstGeom prst="rect">
            <a:avLst/>
          </a:prstGeom>
        </p:spPr>
        <p:txBody>
          <a:bodyPr wrap="square">
            <a:spAutoFit/>
          </a:bodyPr>
          <a:lstStyle/>
          <a:p>
            <a:r>
              <a:rPr lang="en-US" altLang="ja-JP" sz="1050" dirty="0">
                <a:latin typeface="+mn-ea"/>
                <a:cs typeface="Meiryo UI" pitchFamily="50" charset="-128"/>
              </a:rPr>
              <a:t>Yahoo!</a:t>
            </a:r>
            <a:r>
              <a:rPr lang="ja-JP" altLang="en-US" sz="1050">
                <a:latin typeface="+mn-ea"/>
                <a:cs typeface="Meiryo UI" pitchFamily="50" charset="-128"/>
              </a:rPr>
              <a:t>ディスプレイ広告</a:t>
            </a:r>
            <a:r>
              <a:rPr lang="en-US" altLang="ja-JP" sz="1050" dirty="0">
                <a:latin typeface="+mn-ea"/>
                <a:cs typeface="Meiryo UI" pitchFamily="50" charset="-128"/>
              </a:rPr>
              <a:t>/LINE</a:t>
            </a:r>
          </a:p>
          <a:p>
            <a:r>
              <a:rPr lang="ja-JP" altLang="en-US" sz="1050">
                <a:latin typeface="+mn-ea"/>
              </a:rPr>
              <a:t>広告商品を</a:t>
            </a:r>
            <a:r>
              <a:rPr lang="en-US" altLang="ja-JP" sz="1050" dirty="0">
                <a:latin typeface="+mn-ea"/>
              </a:rPr>
              <a:t>400</a:t>
            </a:r>
            <a:r>
              <a:rPr lang="ja-JP" altLang="en-US" sz="1050">
                <a:latin typeface="+mn-ea"/>
              </a:rPr>
              <a:t>万円</a:t>
            </a:r>
            <a:r>
              <a:rPr lang="en-US" altLang="ja-JP" sz="1050" dirty="0">
                <a:latin typeface="+mn-ea"/>
              </a:rPr>
              <a:t>(</a:t>
            </a:r>
            <a:r>
              <a:rPr lang="ja-JP" altLang="en-US" sz="1050">
                <a:latin typeface="+mn-ea"/>
              </a:rPr>
              <a:t>ネット</a:t>
            </a:r>
            <a:r>
              <a:rPr lang="en-US" altLang="ja-JP" sz="1050" dirty="0">
                <a:latin typeface="+mn-ea"/>
              </a:rPr>
              <a:t>)〜</a:t>
            </a:r>
            <a:r>
              <a:rPr lang="ja-JP" altLang="en-US" sz="1050">
                <a:latin typeface="+mn-ea"/>
              </a:rPr>
              <a:t>分</a:t>
            </a:r>
            <a:endParaRPr lang="en-US" altLang="ja-JP" sz="1050" dirty="0">
              <a:latin typeface="+mn-ea"/>
            </a:endParaRPr>
          </a:p>
          <a:p>
            <a:r>
              <a:rPr lang="ja-JP" altLang="en-US" sz="1050">
                <a:latin typeface="+mn-ea"/>
              </a:rPr>
              <a:t>掲載</a:t>
            </a:r>
            <a:endParaRPr lang="en-US" altLang="ja-JP" sz="1050" dirty="0">
              <a:latin typeface="+mn-ea"/>
            </a:endParaRPr>
          </a:p>
        </p:txBody>
      </p:sp>
      <p:sp>
        <p:nvSpPr>
          <p:cNvPr id="22" name="正方形/長方形 21">
            <a:extLst>
              <a:ext uri="{FF2B5EF4-FFF2-40B4-BE49-F238E27FC236}">
                <a16:creationId xmlns:a16="http://schemas.microsoft.com/office/drawing/2014/main" id="{409691B3-DA19-5728-38A3-764227252970}"/>
              </a:ext>
            </a:extLst>
          </p:cNvPr>
          <p:cNvSpPr/>
          <p:nvPr/>
        </p:nvSpPr>
        <p:spPr>
          <a:xfrm>
            <a:off x="3514121" y="2933016"/>
            <a:ext cx="1345240" cy="415498"/>
          </a:xfrm>
          <a:prstGeom prst="rect">
            <a:avLst/>
          </a:prstGeom>
        </p:spPr>
        <p:txBody>
          <a:bodyPr wrap="none">
            <a:spAutoFit/>
          </a:bodyPr>
          <a:lstStyle/>
          <a:p>
            <a:r>
              <a:rPr lang="ja-JP" altLang="en-US" sz="1050">
                <a:latin typeface="+mn-ea"/>
              </a:rPr>
              <a:t>トップ</a:t>
            </a:r>
            <a:endParaRPr lang="en-US" altLang="ja-JP" sz="1050">
              <a:latin typeface="+mn-ea"/>
            </a:endParaRPr>
          </a:p>
          <a:p>
            <a:r>
              <a:rPr lang="ja-JP" altLang="en-US" sz="1050">
                <a:latin typeface="+mn-ea"/>
              </a:rPr>
              <a:t>・小枠：</a:t>
            </a:r>
            <a:r>
              <a:rPr lang="en-US" altLang="ja-JP" sz="1050">
                <a:latin typeface="+mn-ea"/>
              </a:rPr>
              <a:t>1</a:t>
            </a:r>
            <a:r>
              <a:rPr lang="ja-JP" altLang="en-US" sz="1050">
                <a:latin typeface="+mn-ea"/>
              </a:rPr>
              <a:t>ヶ月間　</a:t>
            </a:r>
            <a:endParaRPr lang="en-US" altLang="ja-JP" sz="1050">
              <a:latin typeface="+mn-ea"/>
            </a:endParaRPr>
          </a:p>
        </p:txBody>
      </p:sp>
      <p:sp>
        <p:nvSpPr>
          <p:cNvPr id="23" name="正方形/長方形 22">
            <a:extLst>
              <a:ext uri="{FF2B5EF4-FFF2-40B4-BE49-F238E27FC236}">
                <a16:creationId xmlns:a16="http://schemas.microsoft.com/office/drawing/2014/main" id="{23BCC65B-6ABF-F418-17DC-2F791863A36C}"/>
              </a:ext>
            </a:extLst>
          </p:cNvPr>
          <p:cNvSpPr/>
          <p:nvPr/>
        </p:nvSpPr>
        <p:spPr>
          <a:xfrm>
            <a:off x="10552396" y="3757416"/>
            <a:ext cx="1046788" cy="577081"/>
          </a:xfrm>
          <a:prstGeom prst="rect">
            <a:avLst/>
          </a:prstGeom>
        </p:spPr>
        <p:txBody>
          <a:bodyPr wrap="square">
            <a:spAutoFit/>
          </a:bodyPr>
          <a:lstStyle/>
          <a:p>
            <a:r>
              <a:rPr lang="en-US" altLang="ja-JP" sz="1050" dirty="0">
                <a:solidFill>
                  <a:schemeClr val="bg1"/>
                </a:solidFill>
                <a:latin typeface="+mn-ea"/>
              </a:rPr>
              <a:t>※</a:t>
            </a:r>
            <a:r>
              <a:rPr lang="ja-JP" altLang="en-US" sz="1050">
                <a:solidFill>
                  <a:schemeClr val="bg1"/>
                </a:solidFill>
                <a:latin typeface="+mn-ea"/>
              </a:rPr>
              <a:t>リンク先は</a:t>
            </a:r>
            <a:r>
              <a:rPr lang="en-US" altLang="ja-JP" sz="1050" dirty="0">
                <a:solidFill>
                  <a:schemeClr val="bg1"/>
                </a:solidFill>
                <a:latin typeface="+mn-ea"/>
              </a:rPr>
              <a:t>SDGs</a:t>
            </a:r>
            <a:r>
              <a:rPr lang="ja-JP" altLang="en-US" sz="1050">
                <a:solidFill>
                  <a:schemeClr val="bg1"/>
                </a:solidFill>
                <a:latin typeface="+mn-ea"/>
              </a:rPr>
              <a:t>関連ページに限定</a:t>
            </a:r>
          </a:p>
        </p:txBody>
      </p:sp>
      <p:sp>
        <p:nvSpPr>
          <p:cNvPr id="24" name="正方形/長方形 23">
            <a:extLst>
              <a:ext uri="{FF2B5EF4-FFF2-40B4-BE49-F238E27FC236}">
                <a16:creationId xmlns:a16="http://schemas.microsoft.com/office/drawing/2014/main" id="{1C8B7961-D21E-9A1D-C76F-058A83504BAC}"/>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25" name="直線矢印コネクタ 24">
            <a:extLst>
              <a:ext uri="{FF2B5EF4-FFF2-40B4-BE49-F238E27FC236}">
                <a16:creationId xmlns:a16="http://schemas.microsoft.com/office/drawing/2014/main" id="{A9FAB633-6604-1604-0A87-C45F4D9814ED}"/>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97376DEB-4F22-4CC3-CD19-0CCD13309EFB}"/>
              </a:ext>
            </a:extLst>
          </p:cNvPr>
          <p:cNvSpPr/>
          <p:nvPr/>
        </p:nvSpPr>
        <p:spPr bwMode="auto">
          <a:xfrm>
            <a:off x="1341016" y="3082641"/>
            <a:ext cx="1142754" cy="825406"/>
          </a:xfrm>
          <a:prstGeom prst="rect">
            <a:avLst/>
          </a:prstGeom>
          <a:ln>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00" b="1" i="0" u="none" strike="noStrike" kern="0" cap="none" spc="0" normalizeH="0" baseline="0" noProof="0">
              <a:ln>
                <a:noFill/>
              </a:ln>
              <a:solidFill>
                <a:schemeClr val="accent3"/>
              </a:solidFill>
              <a:effectLst/>
              <a:uLnTx/>
              <a:uFillTx/>
              <a:latin typeface="+mn-ea"/>
              <a:cs typeface="Verdana" pitchFamily="34" charset="0"/>
            </a:endParaRPr>
          </a:p>
        </p:txBody>
      </p:sp>
      <p:sp>
        <p:nvSpPr>
          <p:cNvPr id="27" name="正方形/長方形 26">
            <a:extLst>
              <a:ext uri="{FF2B5EF4-FFF2-40B4-BE49-F238E27FC236}">
                <a16:creationId xmlns:a16="http://schemas.microsoft.com/office/drawing/2014/main" id="{7B0EF2EF-2EA4-00C3-250F-61662B728F3B}"/>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n-ea"/>
              </a:rPr>
              <a:t>サストモ</a:t>
            </a:r>
            <a:r>
              <a:rPr kumimoji="1" lang="en-US" altLang="ja-JP" sz="1100" dirty="0">
                <a:solidFill>
                  <a:schemeClr val="tx1"/>
                </a:solidFill>
                <a:latin typeface="+mn-ea"/>
              </a:rPr>
              <a:t> </a:t>
            </a:r>
            <a:r>
              <a:rPr kumimoji="1" lang="ja-JP" altLang="en-US" sz="1100">
                <a:solidFill>
                  <a:schemeClr val="tx1"/>
                </a:solidFill>
                <a:latin typeface="+mn-ea"/>
              </a:rPr>
              <a:t>トップページ</a:t>
            </a:r>
          </a:p>
        </p:txBody>
      </p:sp>
      <p:sp>
        <p:nvSpPr>
          <p:cNvPr id="28" name="正方形/長方形 27">
            <a:extLst>
              <a:ext uri="{FF2B5EF4-FFF2-40B4-BE49-F238E27FC236}">
                <a16:creationId xmlns:a16="http://schemas.microsoft.com/office/drawing/2014/main" id="{EB071CAD-D868-ACA8-C326-29B92407A1DE}"/>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tx1"/>
                </a:solidFill>
                <a:latin typeface="+mn-ea"/>
              </a:rPr>
              <a:t>※</a:t>
            </a:r>
            <a:r>
              <a:rPr kumimoji="1" lang="ja-JP" altLang="en-US" sz="1100">
                <a:solidFill>
                  <a:schemeClr val="tx1"/>
                </a:solidFill>
                <a:latin typeface="+mn-ea"/>
              </a:rPr>
              <a:t>編集誘導</a:t>
            </a:r>
            <a:r>
              <a:rPr lang="en-US" altLang="ja-JP" sz="1100" dirty="0">
                <a:solidFill>
                  <a:schemeClr val="tx1"/>
                </a:solidFill>
                <a:latin typeface="+mn-ea"/>
              </a:rPr>
              <a:t>①②</a:t>
            </a:r>
            <a:r>
              <a:rPr lang="ja-JP" altLang="en-US" sz="1100">
                <a:solidFill>
                  <a:schemeClr val="tx1"/>
                </a:solidFill>
                <a:latin typeface="+mn-ea"/>
              </a:rPr>
              <a:t>は</a:t>
            </a:r>
            <a:r>
              <a:rPr kumimoji="1" lang="ja-JP" altLang="en-US" sz="1100">
                <a:solidFill>
                  <a:schemeClr val="tx1"/>
                </a:solidFill>
                <a:latin typeface="+mn-ea"/>
              </a:rPr>
              <a:t>スマートフォン（</a:t>
            </a:r>
            <a:r>
              <a:rPr kumimoji="1" lang="en-US" altLang="ja-JP" sz="1100" dirty="0">
                <a:solidFill>
                  <a:schemeClr val="tx1"/>
                </a:solidFill>
                <a:latin typeface="+mn-ea"/>
              </a:rPr>
              <a:t>SP</a:t>
            </a:r>
            <a:r>
              <a:rPr kumimoji="1" lang="ja-JP" altLang="en-US" sz="1100">
                <a:solidFill>
                  <a:schemeClr val="tx1"/>
                </a:solidFill>
                <a:latin typeface="+mn-ea"/>
              </a:rPr>
              <a:t>）版からも誘導がございます。</a:t>
            </a:r>
          </a:p>
        </p:txBody>
      </p:sp>
      <p:sp>
        <p:nvSpPr>
          <p:cNvPr id="29" name="正方形/長方形 28">
            <a:extLst>
              <a:ext uri="{FF2B5EF4-FFF2-40B4-BE49-F238E27FC236}">
                <a16:creationId xmlns:a16="http://schemas.microsoft.com/office/drawing/2014/main" id="{2E115FA1-451D-D7D6-44AF-1258F079F741}"/>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30" name="正方形/長方形 29">
            <a:extLst>
              <a:ext uri="{FF2B5EF4-FFF2-40B4-BE49-F238E27FC236}">
                <a16:creationId xmlns:a16="http://schemas.microsoft.com/office/drawing/2014/main" id="{51A8BF31-7392-9A34-3BAC-8722400E7F5F}"/>
              </a:ext>
            </a:extLst>
          </p:cNvPr>
          <p:cNvSpPr/>
          <p:nvPr/>
        </p:nvSpPr>
        <p:spPr>
          <a:xfrm>
            <a:off x="3530034" y="4525982"/>
            <a:ext cx="2240823" cy="900246"/>
          </a:xfrm>
          <a:prstGeom prst="rect">
            <a:avLst/>
          </a:prstGeom>
        </p:spPr>
        <p:txBody>
          <a:bodyPr wrap="square">
            <a:spAutoFit/>
          </a:bodyPr>
          <a:lstStyle/>
          <a:p>
            <a:r>
              <a:rPr lang="ja-JP" altLang="en-US" sz="1050">
                <a:latin typeface="+mn-ea"/>
              </a:rPr>
              <a:t>中面（記事ページ）</a:t>
            </a:r>
            <a:endParaRPr lang="en-US" altLang="ja-JP" sz="1050" dirty="0">
              <a:latin typeface="+mn-ea"/>
            </a:endParaRPr>
          </a:p>
          <a:p>
            <a:r>
              <a:rPr lang="en-US" altLang="ja-JP" sz="1050" dirty="0">
                <a:latin typeface="+mn-ea"/>
              </a:rPr>
              <a:t>PC</a:t>
            </a:r>
            <a:r>
              <a:rPr lang="ja-JP" altLang="en-US" sz="1050">
                <a:latin typeface="+mn-ea"/>
              </a:rPr>
              <a:t>はページ中部、</a:t>
            </a:r>
            <a:r>
              <a:rPr lang="en-US" altLang="ja-JP" sz="1050" dirty="0">
                <a:latin typeface="+mn-ea"/>
              </a:rPr>
              <a:t>SP</a:t>
            </a:r>
            <a:r>
              <a:rPr lang="ja-JP" altLang="en-US" sz="1050">
                <a:latin typeface="+mn-ea"/>
              </a:rPr>
              <a:t>は記事下</a:t>
            </a:r>
            <a:endParaRPr lang="en-US" altLang="ja-JP" sz="1050" dirty="0">
              <a:latin typeface="+mn-ea"/>
            </a:endParaRPr>
          </a:p>
          <a:p>
            <a:r>
              <a:rPr lang="ja-JP" altLang="en-US" sz="1050">
                <a:latin typeface="+mn-ea"/>
              </a:rPr>
              <a:t>：</a:t>
            </a:r>
            <a:r>
              <a:rPr lang="en-US" altLang="ja-JP" sz="1050" dirty="0">
                <a:latin typeface="+mn-ea"/>
              </a:rPr>
              <a:t>1</a:t>
            </a:r>
            <a:r>
              <a:rPr lang="ja-JP" altLang="en-US" sz="1050">
                <a:latin typeface="+mn-ea"/>
              </a:rPr>
              <a:t>ヶ月</a:t>
            </a:r>
            <a:endParaRPr lang="en-US" altLang="ja-JP" sz="1050" dirty="0">
              <a:latin typeface="+mn-ea"/>
            </a:endParaRPr>
          </a:p>
          <a:p>
            <a:r>
              <a:rPr lang="en-US" altLang="ja-JP" sz="1050" dirty="0">
                <a:latin typeface="+mn-ea"/>
              </a:rPr>
              <a:t>※</a:t>
            </a:r>
            <a:r>
              <a:rPr lang="ja-JP" altLang="en-US" sz="1050">
                <a:latin typeface="+mn-ea"/>
              </a:rPr>
              <a:t>同期間に複数社がご協賛の場合、複数枠でローテーション掲載</a:t>
            </a:r>
            <a:endParaRPr lang="en-US" altLang="ja-JP" sz="1050" dirty="0">
              <a:latin typeface="+mn-ea"/>
            </a:endParaRPr>
          </a:p>
        </p:txBody>
      </p:sp>
      <p:sp>
        <p:nvSpPr>
          <p:cNvPr id="31" name="正方形/長方形 30">
            <a:extLst>
              <a:ext uri="{FF2B5EF4-FFF2-40B4-BE49-F238E27FC236}">
                <a16:creationId xmlns:a16="http://schemas.microsoft.com/office/drawing/2014/main" id="{01096887-ED82-58C2-F935-D0D35F603E8C}"/>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32" name="正方形/長方形 31">
            <a:extLst>
              <a:ext uri="{FF2B5EF4-FFF2-40B4-BE49-F238E27FC236}">
                <a16:creationId xmlns:a16="http://schemas.microsoft.com/office/drawing/2014/main" id="{5266CB66-ADA6-2938-E3DA-0789CC79350A}"/>
              </a:ext>
            </a:extLst>
          </p:cNvPr>
          <p:cNvSpPr/>
          <p:nvPr/>
        </p:nvSpPr>
        <p:spPr>
          <a:xfrm>
            <a:off x="302554" y="6241603"/>
            <a:ext cx="9908246" cy="577081"/>
          </a:xfrm>
          <a:prstGeom prst="rect">
            <a:avLst/>
          </a:prstGeom>
        </p:spPr>
        <p:txBody>
          <a:bodyPr wrap="square">
            <a:spAutoFit/>
          </a:bodyPr>
          <a:lstStyle/>
          <a:p>
            <a:r>
              <a:rPr lang="en-US" altLang="ja-JP" sz="1050" dirty="0">
                <a:latin typeface="+mn-ea"/>
              </a:rPr>
              <a:t>※</a:t>
            </a:r>
            <a:r>
              <a:rPr lang="ja-JP" altLang="en-US" sz="1050">
                <a:latin typeface="+mn-ea"/>
              </a:rPr>
              <a:t>編集</a:t>
            </a:r>
            <a:r>
              <a:rPr lang="ja-JP" altLang="en-US" sz="1050" i="1">
                <a:latin typeface="+mn-ea"/>
              </a:rPr>
              <a:t>誘導、スポンサードコンテンツとも</a:t>
            </a:r>
            <a:r>
              <a:rPr lang="ja-JP" altLang="en-US" sz="1050">
                <a:latin typeface="+mn-ea"/>
              </a:rPr>
              <a:t>「提供：協賛社名」等のクレジットが入ります。また、期間中の内容変更・更新は不可となります</a:t>
            </a:r>
            <a:endParaRPr lang="en-US" altLang="ja-JP" sz="1050" dirty="0">
              <a:latin typeface="+mn-ea"/>
            </a:endParaRPr>
          </a:p>
          <a:p>
            <a:r>
              <a:rPr lang="en-US" altLang="ja-JP" sz="1050" i="1" dirty="0">
                <a:latin typeface="+mn-ea"/>
              </a:rPr>
              <a:t>※</a:t>
            </a:r>
            <a:r>
              <a:rPr lang="ja-JP" altLang="en-US" sz="1050">
                <a:latin typeface="+mn-ea"/>
              </a:rPr>
              <a:t>編集誘導①、②は原則として掲載開始日の</a:t>
            </a:r>
            <a:r>
              <a:rPr lang="en-US" altLang="ja-JP" sz="1050" dirty="0">
                <a:latin typeface="+mn-ea"/>
              </a:rPr>
              <a:t>AM10</a:t>
            </a:r>
            <a:r>
              <a:rPr lang="ja-JP" altLang="en-US" sz="1050">
                <a:latin typeface="+mn-ea"/>
              </a:rPr>
              <a:t>時頃から、掲載終了日翌日の</a:t>
            </a:r>
            <a:r>
              <a:rPr lang="en-US" altLang="ja-JP" sz="1050" dirty="0">
                <a:latin typeface="+mn-ea"/>
              </a:rPr>
              <a:t>AM10</a:t>
            </a:r>
            <a:r>
              <a:rPr lang="ja-JP" altLang="en-US" sz="1050">
                <a:latin typeface="+mn-ea"/>
              </a:rPr>
              <a:t>時頃までの掲載となります</a:t>
            </a:r>
            <a:endParaRPr lang="en-US" altLang="ja-JP" sz="1050" dirty="0">
              <a:latin typeface="+mn-ea"/>
            </a:endParaRPr>
          </a:p>
          <a:p>
            <a:r>
              <a:rPr lang="en-US" altLang="ja-JP" sz="1050" dirty="0">
                <a:latin typeface="+mn-ea"/>
              </a:rPr>
              <a:t>※</a:t>
            </a:r>
            <a:r>
              <a:rPr lang="ja-JP" altLang="en-US" sz="1050">
                <a:latin typeface="+mn-ea"/>
              </a:rPr>
              <a:t>編集誘導の位置や仕様は予告なく変更させていただく場合があります</a:t>
            </a:r>
          </a:p>
        </p:txBody>
      </p:sp>
      <p:sp>
        <p:nvSpPr>
          <p:cNvPr id="33" name="正方形/長方形 32">
            <a:extLst>
              <a:ext uri="{FF2B5EF4-FFF2-40B4-BE49-F238E27FC236}">
                <a16:creationId xmlns:a16="http://schemas.microsoft.com/office/drawing/2014/main" id="{43FAA26A-E179-1887-2A11-C8A8E334609D}"/>
              </a:ext>
            </a:extLst>
          </p:cNvPr>
          <p:cNvSpPr/>
          <p:nvPr/>
        </p:nvSpPr>
        <p:spPr>
          <a:xfrm>
            <a:off x="2552924" y="3082641"/>
            <a:ext cx="359742" cy="816519"/>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0" name="正方形/長方形 39">
            <a:extLst>
              <a:ext uri="{FF2B5EF4-FFF2-40B4-BE49-F238E27FC236}">
                <a16:creationId xmlns:a16="http://schemas.microsoft.com/office/drawing/2014/main" id="{4BBF81A6-C556-008F-A065-269BAFFA1E9B}"/>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41" name="図 40">
            <a:extLst>
              <a:ext uri="{FF2B5EF4-FFF2-40B4-BE49-F238E27FC236}">
                <a16:creationId xmlns:a16="http://schemas.microsoft.com/office/drawing/2014/main" id="{C6439590-6D87-8677-48BD-2EE2349A57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42" name="図 41">
            <a:extLst>
              <a:ext uri="{FF2B5EF4-FFF2-40B4-BE49-F238E27FC236}">
                <a16:creationId xmlns:a16="http://schemas.microsoft.com/office/drawing/2014/main" id="{B9FE81FD-A6CD-9825-32E5-88DA899CEC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43" name="正方形/長方形 42">
            <a:extLst>
              <a:ext uri="{FF2B5EF4-FFF2-40B4-BE49-F238E27FC236}">
                <a16:creationId xmlns:a16="http://schemas.microsoft.com/office/drawing/2014/main" id="{0F603258-2B94-84B3-3CB2-F12F60517520}"/>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44" name="図 43">
            <a:extLst>
              <a:ext uri="{FF2B5EF4-FFF2-40B4-BE49-F238E27FC236}">
                <a16:creationId xmlns:a16="http://schemas.microsoft.com/office/drawing/2014/main" id="{B0C13989-2C78-F80C-AF77-7F93A17A51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45" name="正方形/長方形 44">
            <a:extLst>
              <a:ext uri="{FF2B5EF4-FFF2-40B4-BE49-F238E27FC236}">
                <a16:creationId xmlns:a16="http://schemas.microsoft.com/office/drawing/2014/main" id="{1F90BB67-1A85-A466-7D88-B2A5E62958A5}"/>
              </a:ext>
            </a:extLst>
          </p:cNvPr>
          <p:cNvSpPr/>
          <p:nvPr/>
        </p:nvSpPr>
        <p:spPr>
          <a:xfrm>
            <a:off x="8630606" y="2861189"/>
            <a:ext cx="563176" cy="478236"/>
          </a:xfrm>
          <a:prstGeom prst="rect">
            <a:avLst/>
          </a:prstGeom>
          <a:solidFill>
            <a:schemeClr val="bg1">
              <a:lumMod val="85000"/>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6" name="正方形/長方形 45">
            <a:extLst>
              <a:ext uri="{FF2B5EF4-FFF2-40B4-BE49-F238E27FC236}">
                <a16:creationId xmlns:a16="http://schemas.microsoft.com/office/drawing/2014/main" id="{12E6E59E-78F0-0DCF-3113-11D62BCBC5C0}"/>
              </a:ext>
            </a:extLst>
          </p:cNvPr>
          <p:cNvSpPr/>
          <p:nvPr/>
        </p:nvSpPr>
        <p:spPr>
          <a:xfrm>
            <a:off x="8660875" y="3474498"/>
            <a:ext cx="563176" cy="1770138"/>
          </a:xfrm>
          <a:prstGeom prst="rect">
            <a:avLst/>
          </a:prstGeom>
          <a:solidFill>
            <a:schemeClr val="bg1">
              <a:lumMod val="85000"/>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7" name="正方形/長方形 46">
            <a:extLst>
              <a:ext uri="{FF2B5EF4-FFF2-40B4-BE49-F238E27FC236}">
                <a16:creationId xmlns:a16="http://schemas.microsoft.com/office/drawing/2014/main" id="{EEF670B0-D4F2-59DE-33F6-7CF64B9E53AF}"/>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スポンサード</a:t>
            </a:r>
            <a:endParaRPr kumimoji="0" lang="en-US" altLang="ja-JP" sz="1050" b="1" kern="0">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コンテンツ</a:t>
            </a:r>
            <a:endParaRPr kumimoji="0" lang="en-US" altLang="ja-JP" sz="1050" b="1" kern="0">
              <a:latin typeface="+mn-ea"/>
              <a:cs typeface="Verdana" pitchFamily="34" charset="0"/>
            </a:endParaRPr>
          </a:p>
        </p:txBody>
      </p:sp>
      <p:sp>
        <p:nvSpPr>
          <p:cNvPr id="48" name="正方形/長方形 47">
            <a:extLst>
              <a:ext uri="{FF2B5EF4-FFF2-40B4-BE49-F238E27FC236}">
                <a16:creationId xmlns:a16="http://schemas.microsoft.com/office/drawing/2014/main" id="{F8EFE28B-145F-6092-6BD1-627128556F0C}"/>
              </a:ext>
            </a:extLst>
          </p:cNvPr>
          <p:cNvSpPr/>
          <p:nvPr/>
        </p:nvSpPr>
        <p:spPr>
          <a:xfrm>
            <a:off x="925987" y="3082641"/>
            <a:ext cx="359742" cy="816519"/>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cxnSp>
        <p:nvCxnSpPr>
          <p:cNvPr id="49" name="直線コネクタ 48">
            <a:extLst>
              <a:ext uri="{FF2B5EF4-FFF2-40B4-BE49-F238E27FC236}">
                <a16:creationId xmlns:a16="http://schemas.microsoft.com/office/drawing/2014/main" id="{069A1934-7949-0184-DDC6-B50B34E394CE}"/>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0" name="正方形/長方形 49">
            <a:extLst>
              <a:ext uri="{FF2B5EF4-FFF2-40B4-BE49-F238E27FC236}">
                <a16:creationId xmlns:a16="http://schemas.microsoft.com/office/drawing/2014/main" id="{17C5BDF2-5A51-8A23-E500-B49959813FB5}"/>
              </a:ext>
            </a:extLst>
          </p:cNvPr>
          <p:cNvSpPr/>
          <p:nvPr/>
        </p:nvSpPr>
        <p:spPr bwMode="auto">
          <a:xfrm>
            <a:off x="3552109" y="1160734"/>
            <a:ext cx="2228495" cy="248923"/>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51" name="正方形/長方形 50">
            <a:extLst>
              <a:ext uri="{FF2B5EF4-FFF2-40B4-BE49-F238E27FC236}">
                <a16:creationId xmlns:a16="http://schemas.microsoft.com/office/drawing/2014/main" id="{FC60DE4A-A5EB-D381-7FB7-719056C03495}"/>
              </a:ext>
            </a:extLst>
          </p:cNvPr>
          <p:cNvSpPr/>
          <p:nvPr/>
        </p:nvSpPr>
        <p:spPr>
          <a:xfrm>
            <a:off x="3545499" y="1202619"/>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52" name="正方形/長方形 51">
            <a:extLst>
              <a:ext uri="{FF2B5EF4-FFF2-40B4-BE49-F238E27FC236}">
                <a16:creationId xmlns:a16="http://schemas.microsoft.com/office/drawing/2014/main" id="{EF999B48-42D6-7085-2E3B-7D5E044A02D9}"/>
              </a:ext>
            </a:extLst>
          </p:cNvPr>
          <p:cNvSpPr/>
          <p:nvPr/>
        </p:nvSpPr>
        <p:spPr bwMode="auto">
          <a:xfrm>
            <a:off x="3553645" y="2610062"/>
            <a:ext cx="2217212" cy="270527"/>
          </a:xfrm>
          <a:prstGeom prst="rect">
            <a:avLst/>
          </a:prstGeom>
          <a:solidFill>
            <a:schemeClr val="tx1"/>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53" name="正方形/長方形 52">
            <a:extLst>
              <a:ext uri="{FF2B5EF4-FFF2-40B4-BE49-F238E27FC236}">
                <a16:creationId xmlns:a16="http://schemas.microsoft.com/office/drawing/2014/main" id="{47DA2759-7EB5-5C57-DCCF-77ACFFA1AD04}"/>
              </a:ext>
            </a:extLst>
          </p:cNvPr>
          <p:cNvSpPr/>
          <p:nvPr/>
        </p:nvSpPr>
        <p:spPr>
          <a:xfrm>
            <a:off x="3541795" y="2649272"/>
            <a:ext cx="889987" cy="261610"/>
          </a:xfrm>
          <a:prstGeom prst="rect">
            <a:avLst/>
          </a:prstGeom>
        </p:spPr>
        <p:txBody>
          <a:bodyPr wrap="none">
            <a:spAutoFit/>
          </a:bodyPr>
          <a:lstStyle/>
          <a:p>
            <a:r>
              <a:rPr lang="ja-JP" altLang="en-US" sz="1100" b="1">
                <a:solidFill>
                  <a:schemeClr val="bg1"/>
                </a:solidFill>
                <a:latin typeface="+mn-ea"/>
              </a:rPr>
              <a:t>編集誘導①</a:t>
            </a:r>
          </a:p>
        </p:txBody>
      </p:sp>
      <p:pic>
        <p:nvPicPr>
          <p:cNvPr id="54" name="図 53">
            <a:extLst>
              <a:ext uri="{FF2B5EF4-FFF2-40B4-BE49-F238E27FC236}">
                <a16:creationId xmlns:a16="http://schemas.microsoft.com/office/drawing/2014/main" id="{56FDC999-CA6A-011D-F838-08483A944F4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2202" y="1328967"/>
            <a:ext cx="1158092" cy="1050320"/>
          </a:xfrm>
          <a:prstGeom prst="rect">
            <a:avLst/>
          </a:prstGeom>
        </p:spPr>
      </p:pic>
      <p:pic>
        <p:nvPicPr>
          <p:cNvPr id="55" name="図 54">
            <a:extLst>
              <a:ext uri="{FF2B5EF4-FFF2-40B4-BE49-F238E27FC236}">
                <a16:creationId xmlns:a16="http://schemas.microsoft.com/office/drawing/2014/main" id="{26B3DB25-7737-9230-7354-CD8E041C808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40776" y="1447748"/>
            <a:ext cx="514103" cy="771937"/>
          </a:xfrm>
          <a:prstGeom prst="rect">
            <a:avLst/>
          </a:prstGeom>
        </p:spPr>
      </p:pic>
      <p:sp>
        <p:nvSpPr>
          <p:cNvPr id="2" name="正方形/長方形 1">
            <a:extLst>
              <a:ext uri="{FF2B5EF4-FFF2-40B4-BE49-F238E27FC236}">
                <a16:creationId xmlns:a16="http://schemas.microsoft.com/office/drawing/2014/main" id="{3031B890-494A-6AAA-B6F4-219502999485}"/>
              </a:ext>
            </a:extLst>
          </p:cNvPr>
          <p:cNvSpPr/>
          <p:nvPr/>
        </p:nvSpPr>
        <p:spPr>
          <a:xfrm>
            <a:off x="1568593" y="1562677"/>
            <a:ext cx="480484" cy="267759"/>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60" name="正方形/長方形 59">
            <a:extLst>
              <a:ext uri="{FF2B5EF4-FFF2-40B4-BE49-F238E27FC236}">
                <a16:creationId xmlns:a16="http://schemas.microsoft.com/office/drawing/2014/main" id="{E50ADF8D-E0F4-A5B2-FF33-294DF3409C96}"/>
              </a:ext>
            </a:extLst>
          </p:cNvPr>
          <p:cNvSpPr/>
          <p:nvPr/>
        </p:nvSpPr>
        <p:spPr>
          <a:xfrm>
            <a:off x="2143801" y="1533250"/>
            <a:ext cx="505233" cy="297186"/>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61" name="正方形/長方形 60">
            <a:extLst>
              <a:ext uri="{FF2B5EF4-FFF2-40B4-BE49-F238E27FC236}">
                <a16:creationId xmlns:a16="http://schemas.microsoft.com/office/drawing/2014/main" id="{F96E299C-1A01-17DC-1D77-03A439E40718}"/>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2" name="正方形/長方形 61">
            <a:extLst>
              <a:ext uri="{FF2B5EF4-FFF2-40B4-BE49-F238E27FC236}">
                <a16:creationId xmlns:a16="http://schemas.microsoft.com/office/drawing/2014/main" id="{384F7929-014D-02BE-E716-BB818C5D5BCB}"/>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3" name="正方形/長方形 62">
            <a:extLst>
              <a:ext uri="{FF2B5EF4-FFF2-40B4-BE49-F238E27FC236}">
                <a16:creationId xmlns:a16="http://schemas.microsoft.com/office/drawing/2014/main" id="{4A6ABD74-7173-E006-B150-73F7B3677E8A}"/>
              </a:ext>
            </a:extLst>
          </p:cNvPr>
          <p:cNvSpPr/>
          <p:nvPr/>
        </p:nvSpPr>
        <p:spPr>
          <a:xfrm>
            <a:off x="1631842" y="5551627"/>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2288" name="正方形/長方形 12287">
            <a:extLst>
              <a:ext uri="{FF2B5EF4-FFF2-40B4-BE49-F238E27FC236}">
                <a16:creationId xmlns:a16="http://schemas.microsoft.com/office/drawing/2014/main" id="{7533C00D-3AD6-0D38-0083-CC5FD295F36B}"/>
              </a:ext>
            </a:extLst>
          </p:cNvPr>
          <p:cNvSpPr/>
          <p:nvPr/>
        </p:nvSpPr>
        <p:spPr bwMode="auto">
          <a:xfrm>
            <a:off x="1109258" y="4306292"/>
            <a:ext cx="523753" cy="52094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89" name="正方形/長方形 12288">
            <a:extLst>
              <a:ext uri="{FF2B5EF4-FFF2-40B4-BE49-F238E27FC236}">
                <a16:creationId xmlns:a16="http://schemas.microsoft.com/office/drawing/2014/main" id="{8CC76B85-F093-D08E-94CF-AAA9B44B377F}"/>
              </a:ext>
            </a:extLst>
          </p:cNvPr>
          <p:cNvSpPr/>
          <p:nvPr/>
        </p:nvSpPr>
        <p:spPr bwMode="auto">
          <a:xfrm>
            <a:off x="2237384" y="4931233"/>
            <a:ext cx="523753" cy="52094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291" name="正方形/長方形 12290">
            <a:extLst>
              <a:ext uri="{FF2B5EF4-FFF2-40B4-BE49-F238E27FC236}">
                <a16:creationId xmlns:a16="http://schemas.microsoft.com/office/drawing/2014/main" id="{D689036B-E752-6D0C-48B6-0236F7BA207F}"/>
              </a:ext>
            </a:extLst>
          </p:cNvPr>
          <p:cNvSpPr/>
          <p:nvPr/>
        </p:nvSpPr>
        <p:spPr bwMode="auto">
          <a:xfrm>
            <a:off x="1108089" y="5557019"/>
            <a:ext cx="523753" cy="52094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Tree>
    <p:extLst>
      <p:ext uri="{BB962C8B-B14F-4D97-AF65-F5344CB8AC3E}">
        <p14:creationId xmlns:p14="http://schemas.microsoft.com/office/powerpoint/2010/main" val="173547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全体概要</a:t>
            </a:r>
          </a:p>
        </p:txBody>
      </p:sp>
      <p:graphicFrame>
        <p:nvGraphicFramePr>
          <p:cNvPr id="2" name="表 1">
            <a:extLst>
              <a:ext uri="{FF2B5EF4-FFF2-40B4-BE49-F238E27FC236}">
                <a16:creationId xmlns:a16="http://schemas.microsoft.com/office/drawing/2014/main" id="{88590DD9-F8EA-CB9B-1043-97F099B6030A}"/>
              </a:ext>
            </a:extLst>
          </p:cNvPr>
          <p:cNvGraphicFramePr>
            <a:graphicFrameLocks noGrp="1"/>
          </p:cNvGraphicFramePr>
          <p:nvPr>
            <p:extLst>
              <p:ext uri="{D42A27DB-BD31-4B8C-83A1-F6EECF244321}">
                <p14:modId xmlns:p14="http://schemas.microsoft.com/office/powerpoint/2010/main" val="3004476738"/>
              </p:ext>
            </p:extLst>
          </p:nvPr>
        </p:nvGraphicFramePr>
        <p:xfrm>
          <a:off x="443372" y="953874"/>
          <a:ext cx="11305256" cy="5849040"/>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56013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tx1"/>
                          </a:solidFill>
                          <a:latin typeface="+mn-ea"/>
                          <a:ea typeface="メイリオ"/>
                          <a:cs typeface="メイリオ" panose="020B0604030504040204" pitchFamily="50" charset="-128"/>
                        </a:rPr>
                        <a:t>・</a:t>
                      </a:r>
                      <a:r>
                        <a:rPr kumimoji="1" lang="en" altLang="ja-JP" sz="1100" b="0" i="0" kern="1200" dirty="0">
                          <a:solidFill>
                            <a:schemeClr val="tx1"/>
                          </a:solidFill>
                          <a:effectLst/>
                          <a:latin typeface="+mn-ea"/>
                          <a:ea typeface="メイリオ"/>
                          <a:cs typeface="+mn-cs"/>
                        </a:rPr>
                        <a:t>Yahoo!</a:t>
                      </a:r>
                      <a:r>
                        <a:rPr kumimoji="1" lang="ja-JP" altLang="en-US" sz="1100" b="0" i="0" kern="1200">
                          <a:solidFill>
                            <a:schemeClr val="tx1"/>
                          </a:solidFill>
                          <a:effectLst/>
                          <a:latin typeface="+mn-ea"/>
                          <a:ea typeface="メイリオ"/>
                          <a:cs typeface="+mn-cs"/>
                        </a:rPr>
                        <a:t>広告</a:t>
                      </a:r>
                      <a:r>
                        <a:rPr kumimoji="1" lang="en-US" altLang="ja-JP" sz="1100" b="0" i="0" kern="1200" dirty="0">
                          <a:solidFill>
                            <a:schemeClr val="tx1"/>
                          </a:solidFill>
                          <a:effectLst/>
                          <a:latin typeface="+mn-ea"/>
                          <a:ea typeface="メイリオ"/>
                          <a:cs typeface="+mn-cs"/>
                        </a:rPr>
                        <a:t>/</a:t>
                      </a:r>
                      <a:r>
                        <a:rPr kumimoji="1" lang="ja-JP" altLang="en-US" sz="1100" b="0" i="0" kern="1200">
                          <a:solidFill>
                            <a:schemeClr val="tx1"/>
                          </a:solidFill>
                          <a:effectLst/>
                          <a:latin typeface="+mn-ea"/>
                          <a:ea typeface="メイリオ"/>
                          <a:cs typeface="+mn-cs"/>
                        </a:rPr>
                        <a:t>ディスプレイ広告（予約型／運用型）、</a:t>
                      </a:r>
                      <a:r>
                        <a:rPr kumimoji="1" lang="en" altLang="ja-JP" sz="1100" b="0" i="0" kern="1200" dirty="0">
                          <a:solidFill>
                            <a:schemeClr val="tx1"/>
                          </a:solidFill>
                          <a:effectLst/>
                          <a:latin typeface="+mn-ea"/>
                          <a:ea typeface="メイリオ"/>
                          <a:cs typeface="+mn-cs"/>
                        </a:rPr>
                        <a:t>LINE</a:t>
                      </a:r>
                      <a:r>
                        <a:rPr kumimoji="1" lang="ja-JP" altLang="en-US" sz="1100" b="0" i="0" kern="1200">
                          <a:solidFill>
                            <a:schemeClr val="tx1"/>
                          </a:solidFill>
                          <a:effectLst/>
                          <a:latin typeface="+mn-ea"/>
                          <a:ea typeface="メイリオ"/>
                          <a:cs typeface="+mn-cs"/>
                        </a:rPr>
                        <a:t>の広告商品（</a:t>
                      </a:r>
                      <a:r>
                        <a:rPr kumimoji="1" lang="en" altLang="ja-JP" sz="1100" b="0" i="0" kern="1200" dirty="0">
                          <a:solidFill>
                            <a:schemeClr val="tx1"/>
                          </a:solidFill>
                          <a:effectLst/>
                          <a:latin typeface="+mn-ea"/>
                          <a:ea typeface="メイリオ"/>
                          <a:cs typeface="+mn-cs"/>
                        </a:rPr>
                        <a:t>LINE</a:t>
                      </a:r>
                      <a:r>
                        <a:rPr kumimoji="1" lang="ja-JP" altLang="en-US" sz="1100" b="0" i="0" kern="1200">
                          <a:solidFill>
                            <a:schemeClr val="tx1"/>
                          </a:solidFill>
                          <a:effectLst/>
                          <a:latin typeface="+mn-ea"/>
                          <a:ea typeface="メイリオ"/>
                          <a:cs typeface="+mn-cs"/>
                        </a:rPr>
                        <a:t>広告、</a:t>
                      </a:r>
                      <a:r>
                        <a:rPr kumimoji="1" lang="en" altLang="ja-JP" sz="1100" b="0" i="0" kern="1200" dirty="0">
                          <a:solidFill>
                            <a:schemeClr val="tx1"/>
                          </a:solidFill>
                          <a:effectLst/>
                          <a:latin typeface="+mn-ea"/>
                          <a:ea typeface="メイリオ"/>
                          <a:cs typeface="+mn-cs"/>
                        </a:rPr>
                        <a:t>Talk Head View</a:t>
                      </a:r>
                      <a:r>
                        <a:rPr kumimoji="1" lang="ja-JP" altLang="en" sz="1100" b="0" i="0" kern="1200">
                          <a:solidFill>
                            <a:schemeClr val="tx1"/>
                          </a:solidFill>
                          <a:effectLst/>
                          <a:latin typeface="+mn-ea"/>
                          <a:ea typeface="メイリオ"/>
                          <a:cs typeface="+mn-cs"/>
                        </a:rPr>
                        <a:t>、</a:t>
                      </a:r>
                      <a:r>
                        <a:rPr kumimoji="1" lang="en" altLang="ja-JP" sz="1100" b="0" i="0" kern="1200" dirty="0">
                          <a:solidFill>
                            <a:schemeClr val="tx1"/>
                          </a:solidFill>
                          <a:effectLst/>
                          <a:latin typeface="+mn-ea"/>
                          <a:ea typeface="メイリオ"/>
                          <a:cs typeface="+mn-cs"/>
                        </a:rPr>
                        <a:t>NEWS TOP AD</a:t>
                      </a:r>
                      <a:r>
                        <a:rPr kumimoji="1" lang="ja-JP" altLang="en" sz="1100" b="0" i="0" kern="1200">
                          <a:solidFill>
                            <a:schemeClr val="tx1"/>
                          </a:solidFill>
                          <a:effectLst/>
                          <a:latin typeface="+mn-ea"/>
                          <a:ea typeface="メイリオ"/>
                          <a:cs typeface="+mn-cs"/>
                        </a:rPr>
                        <a:t>）</a:t>
                      </a:r>
                      <a:r>
                        <a:rPr kumimoji="1" lang="ja-JP" altLang="en-US" sz="1100" b="0" i="0" kern="1200">
                          <a:solidFill>
                            <a:schemeClr val="tx1"/>
                          </a:solidFill>
                          <a:effectLst/>
                          <a:latin typeface="+mn-ea"/>
                          <a:ea typeface="メイリオ"/>
                          <a:cs typeface="+mn-cs"/>
                        </a:rPr>
                        <a:t>から自由選択</a:t>
                      </a:r>
                      <a:endParaRPr kumimoji="1" lang="en-US" altLang="ja-JP" sz="1100" b="0" i="0" kern="1200" dirty="0">
                        <a:solidFill>
                          <a:schemeClr val="tx1"/>
                        </a:solidFill>
                        <a:effectLst/>
                        <a:latin typeface="+mn-ea"/>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b="0" i="0" u="none" strike="noStrike">
                          <a:solidFill>
                            <a:schemeClr val="tx1"/>
                          </a:solidFill>
                          <a:latin typeface="+mn-ea"/>
                          <a:ea typeface="+mn-ea"/>
                          <a:cs typeface="Meiryo UI" pitchFamily="50" charset="-128"/>
                        </a:rPr>
                        <a:t>　</a:t>
                      </a:r>
                      <a:r>
                        <a:rPr lang="en-US" altLang="ja-JP" sz="1050" b="0" i="0" u="none" strike="noStrike" dirty="0">
                          <a:solidFill>
                            <a:schemeClr val="tx1"/>
                          </a:solidFill>
                          <a:latin typeface="+mn-ea"/>
                          <a:ea typeface="+mn-ea"/>
                          <a:cs typeface="Meiryo UI" pitchFamily="50" charset="-128"/>
                        </a:rPr>
                        <a:t>※</a:t>
                      </a:r>
                      <a:r>
                        <a:rPr lang="ja-JP" altLang="en-US" sz="1050" b="0" i="0" u="none" strike="noStrike">
                          <a:solidFill>
                            <a:schemeClr val="tx1"/>
                          </a:solidFill>
                          <a:latin typeface="+mn-ea"/>
                          <a:ea typeface="+mn-ea"/>
                          <a:cs typeface="Meiryo UI" pitchFamily="50" charset="-128"/>
                        </a:rPr>
                        <a:t>広告主様サイトへのリンクでも可</a:t>
                      </a:r>
                      <a:endParaRPr lang="en-US" altLang="ja-JP" sz="1050" b="0" i="0" u="none" strike="noStrike" dirty="0">
                        <a:solidFill>
                          <a:schemeClr val="tx1"/>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tx1"/>
                          </a:solidFill>
                          <a:latin typeface="+mn-ea"/>
                          <a:ea typeface="+mn-ea"/>
                          <a:cs typeface="メイリオ" panose="020B0604030504040204" pitchFamily="50" charset="-128"/>
                        </a:rPr>
                        <a:t>・サストモ（旧</a:t>
                      </a:r>
                      <a:r>
                        <a:rPr kumimoji="1" lang="en-US" altLang="ja-JP" sz="1100" kern="1200" dirty="0">
                          <a:solidFill>
                            <a:schemeClr val="tx1"/>
                          </a:solidFill>
                          <a:latin typeface="+mn-ea"/>
                          <a:ea typeface="+mn-ea"/>
                          <a:cs typeface="メイリオ" panose="020B0604030504040204" pitchFamily="50" charset="-128"/>
                        </a:rPr>
                        <a:t>Yahoo! JAPAN SDGs</a:t>
                      </a:r>
                      <a:r>
                        <a:rPr kumimoji="1" lang="ja-JP" altLang="en-US" sz="1100" kern="1200">
                          <a:solidFill>
                            <a:schemeClr val="tx1"/>
                          </a:solidFill>
                          <a:latin typeface="+mn-ea"/>
                          <a:ea typeface="+mn-ea"/>
                          <a:cs typeface="メイリオ" panose="020B0604030504040204" pitchFamily="50" charset="-128"/>
                        </a:rPr>
                        <a:t>）のトップ及び中面（記事ページ）の編集誘導枠</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104371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tx1"/>
                          </a:solidFill>
                          <a:latin typeface="+mn-ea"/>
                          <a:ea typeface="+mn-ea"/>
                          <a:cs typeface="メイリオ" panose="020B0604030504040204" pitchFamily="50" charset="-128"/>
                        </a:rPr>
                        <a:t>・</a:t>
                      </a:r>
                      <a:r>
                        <a:rPr lang="ja-JP" altLang="en-US" sz="1100">
                          <a:solidFill>
                            <a:schemeClr val="tx1"/>
                          </a:solidFill>
                          <a:latin typeface="+mn-ea"/>
                          <a:ea typeface="+mn-ea"/>
                          <a:cs typeface="メイリオ" panose="020B0604030504040204" pitchFamily="50" charset="-128"/>
                        </a:rPr>
                        <a:t>掲載場所：サストモ</a:t>
                      </a:r>
                      <a:endParaRPr lang="en-US" altLang="ja-JP" sz="1100" dirty="0">
                        <a:solidFill>
                          <a:schemeClr val="tx1"/>
                        </a:solidFill>
                        <a:latin typeface="+mn-ea"/>
                        <a:ea typeface="+mn-ea"/>
                        <a:cs typeface="メイリオ" panose="020B0604030504040204" pitchFamily="50" charset="-128"/>
                      </a:endParaRPr>
                    </a:p>
                    <a:p>
                      <a:pPr marL="0" indent="0">
                        <a:buNone/>
                      </a:pPr>
                      <a:r>
                        <a:rPr lang="ja-JP" altLang="en-US" sz="1100">
                          <a:solidFill>
                            <a:schemeClr val="tx1"/>
                          </a:solidFill>
                          <a:latin typeface="+mn-ea"/>
                          <a:ea typeface="+mn-ea"/>
                          <a:cs typeface="メイリオ" panose="020B0604030504040204" pitchFamily="50" charset="-128"/>
                        </a:rPr>
                        <a:t>・デバイス：</a:t>
                      </a:r>
                      <a:r>
                        <a:rPr lang="en-US" altLang="ja-JP" sz="1100" dirty="0">
                          <a:solidFill>
                            <a:schemeClr val="tx1"/>
                          </a:solidFill>
                          <a:latin typeface="+mn-ea"/>
                          <a:ea typeface="+mn-ea"/>
                          <a:cs typeface="メイリオ" panose="020B0604030504040204" pitchFamily="50" charset="-128"/>
                        </a:rPr>
                        <a:t>PC</a:t>
                      </a:r>
                      <a:r>
                        <a:rPr lang="ja-JP" altLang="en-US" sz="1100">
                          <a:solidFill>
                            <a:schemeClr val="tx1"/>
                          </a:solidFill>
                          <a:latin typeface="+mn-ea"/>
                          <a:ea typeface="+mn-ea"/>
                          <a:cs typeface="メイリオ" panose="020B0604030504040204" pitchFamily="50" charset="-128"/>
                        </a:rPr>
                        <a:t>・スマートフォン</a:t>
                      </a:r>
                    </a:p>
                    <a:p>
                      <a:pPr marL="0" indent="0">
                        <a:buNone/>
                      </a:pPr>
                      <a:r>
                        <a:rPr lang="ja-JP" altLang="en-US" sz="1100">
                          <a:solidFill>
                            <a:schemeClr val="tx1"/>
                          </a:solidFill>
                          <a:latin typeface="+mn-ea"/>
                          <a:ea typeface="+mn-ea"/>
                          <a:cs typeface="メイリオ" panose="020B0604030504040204" pitchFamily="50" charset="-128"/>
                        </a:rPr>
                        <a:t>・ページ数：専用テンプレートで</a:t>
                      </a:r>
                      <a:r>
                        <a:rPr lang="en-US" altLang="ja-JP" sz="1100" dirty="0">
                          <a:solidFill>
                            <a:schemeClr val="tx1"/>
                          </a:solidFill>
                          <a:latin typeface="+mn-ea"/>
                          <a:ea typeface="+mn-ea"/>
                          <a:cs typeface="メイリオ" panose="020B0604030504040204" pitchFamily="50" charset="-128"/>
                        </a:rPr>
                        <a:t>1</a:t>
                      </a:r>
                      <a:r>
                        <a:rPr lang="ja-JP" altLang="en-US" sz="1100">
                          <a:solidFill>
                            <a:schemeClr val="tx1"/>
                          </a:solidFill>
                          <a:latin typeface="+mn-ea"/>
                          <a:ea typeface="+mn-ea"/>
                          <a:cs typeface="メイリオ" panose="020B0604030504040204" pitchFamily="50" charset="-128"/>
                        </a:rPr>
                        <a:t>ページ</a:t>
                      </a:r>
                      <a:r>
                        <a:rPr lang="en-US" altLang="ja-JP" sz="1100" dirty="0">
                          <a:solidFill>
                            <a:schemeClr val="tx1"/>
                          </a:solidFill>
                          <a:latin typeface="+mn-ea"/>
                          <a:ea typeface="+mn-ea"/>
                          <a:cs typeface="メイリオ" panose="020B0604030504040204" pitchFamily="50" charset="-128"/>
                        </a:rPr>
                        <a:t> (</a:t>
                      </a:r>
                      <a:r>
                        <a:rPr lang="ja-JP" altLang="en-US" sz="1100">
                          <a:solidFill>
                            <a:schemeClr val="tx1"/>
                          </a:solidFill>
                          <a:latin typeface="+mn-ea"/>
                          <a:ea typeface="+mn-ea"/>
                          <a:cs typeface="メイリオ" panose="020B0604030504040204" pitchFamily="50" charset="-128"/>
                        </a:rPr>
                        <a:t>記事形式、</a:t>
                      </a:r>
                      <a:r>
                        <a:rPr lang="en-US" altLang="ja-JP" sz="1100" dirty="0">
                          <a:solidFill>
                            <a:schemeClr val="tx1"/>
                          </a:solidFill>
                          <a:latin typeface="+mn-ea"/>
                          <a:ea typeface="+mn-ea"/>
                          <a:cs typeface="メイリオ" panose="020B0604030504040204" pitchFamily="50" charset="-128"/>
                        </a:rPr>
                        <a:t>2000</a:t>
                      </a:r>
                      <a:r>
                        <a:rPr lang="ja-JP" altLang="en-US" sz="1100">
                          <a:solidFill>
                            <a:schemeClr val="tx1"/>
                          </a:solidFill>
                          <a:latin typeface="+mn-ea"/>
                          <a:ea typeface="+mn-ea"/>
                          <a:cs typeface="メイリオ" panose="020B0604030504040204" pitchFamily="50" charset="-128"/>
                        </a:rPr>
                        <a:t>文字程度、写真</a:t>
                      </a:r>
                      <a:r>
                        <a:rPr lang="en-US" altLang="ja-JP" sz="1100" dirty="0">
                          <a:solidFill>
                            <a:schemeClr val="tx1"/>
                          </a:solidFill>
                          <a:latin typeface="+mn-ea"/>
                          <a:ea typeface="+mn-ea"/>
                          <a:cs typeface="メイリオ" panose="020B0604030504040204" pitchFamily="50" charset="-128"/>
                        </a:rPr>
                        <a:t>4</a:t>
                      </a:r>
                      <a:r>
                        <a:rPr lang="ja-JP" altLang="en-US" sz="1100">
                          <a:solidFill>
                            <a:schemeClr val="tx1"/>
                          </a:solidFill>
                          <a:latin typeface="+mn-ea"/>
                          <a:ea typeface="+mn-ea"/>
                          <a:cs typeface="メイリオ" panose="020B0604030504040204" pitchFamily="50" charset="-128"/>
                        </a:rPr>
                        <a:t>点程度）</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solidFill>
                          <a:latin typeface="+mn-ea"/>
                          <a:ea typeface="+mn-ea"/>
                          <a:cs typeface="メイリオ" panose="020B0604030504040204" pitchFamily="50" charset="-128"/>
                        </a:rPr>
                        <a:t>・更新：不可</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内容によっては不可とさせていただく場合があります。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69202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tx1"/>
                          </a:solidFill>
                          <a:latin typeface="+mn-ea"/>
                          <a:ea typeface="+mn-ea"/>
                          <a:cs typeface="メイリオ" panose="020B0604030504040204" pitchFamily="50" charset="-128"/>
                        </a:rPr>
                        <a:t>①契約分類：制作＋掲載</a:t>
                      </a:r>
                      <a:endParaRPr lang="en-US" altLang="ja-JP" sz="11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dirty="0">
                          <a:solidFill>
                            <a:schemeClr val="tx1"/>
                          </a:solidFill>
                          <a:effectLst/>
                          <a:latin typeface="+mn-ea"/>
                          <a:ea typeface="+mn-ea"/>
                          <a:cs typeface="+mn-cs"/>
                        </a:rPr>
                        <a:t>②契約サービス：</a:t>
                      </a:r>
                      <a:r>
                        <a:rPr kumimoji="1" lang="en-US" altLang="ja-JP" sz="1100" b="0" i="0" kern="1200" dirty="0">
                          <a:solidFill>
                            <a:schemeClr val="tx1"/>
                          </a:solidFill>
                          <a:effectLst/>
                          <a:latin typeface="+mn-ea"/>
                          <a:ea typeface="+mn-ea"/>
                          <a:cs typeface="+mn-cs"/>
                        </a:rPr>
                        <a:t>【</a:t>
                      </a:r>
                      <a:r>
                        <a:rPr kumimoji="1" lang="ja-JP" altLang="en-US" sz="1100" b="0" i="0" kern="1200" dirty="0">
                          <a:solidFill>
                            <a:schemeClr val="tx1"/>
                          </a:solidFill>
                          <a:effectLst/>
                          <a:latin typeface="+mn-ea"/>
                          <a:ea typeface="+mn-ea"/>
                          <a:cs typeface="+mn-cs"/>
                        </a:rPr>
                        <a:t>制作</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掲載</a:t>
                      </a:r>
                      <a:r>
                        <a:rPr kumimoji="1" lang="en-US" altLang="ja-JP" sz="1100" b="0" i="0" kern="1200" dirty="0">
                          <a:solidFill>
                            <a:schemeClr val="tx1"/>
                          </a:solidFill>
                          <a:effectLst/>
                          <a:latin typeface="+mn-ea"/>
                          <a:ea typeface="+mn-ea"/>
                          <a:cs typeface="+mn-cs"/>
                        </a:rPr>
                        <a:t>】</a:t>
                      </a:r>
                      <a:r>
                        <a:rPr kumimoji="1" lang="ja-JP" altLang="en-US" sz="1100" b="0" i="0" kern="1200">
                          <a:solidFill>
                            <a:schemeClr val="tx1"/>
                          </a:solidFill>
                          <a:effectLst/>
                          <a:latin typeface="+mn-ea"/>
                          <a:ea typeface="+mn-ea"/>
                          <a:cs typeface="+mn-cs"/>
                        </a:rPr>
                        <a:t>サストモ</a:t>
                      </a:r>
                      <a:r>
                        <a:rPr kumimoji="1" lang="ja-JP" altLang="en" sz="1100" b="0" i="0" kern="1200">
                          <a:solidFill>
                            <a:schemeClr val="tx1"/>
                          </a:solidFill>
                          <a:effectLst/>
                          <a:latin typeface="+mn-ea"/>
                          <a:ea typeface="+mn-ea"/>
                          <a:cs typeface="+mn-cs"/>
                        </a:rPr>
                        <a:t>　</a:t>
                      </a:r>
                      <a:r>
                        <a:rPr kumimoji="1" lang="ja-JP" altLang="en-US" sz="1100" b="0" i="0" kern="1200" dirty="0">
                          <a:solidFill>
                            <a:schemeClr val="tx1"/>
                          </a:solidFill>
                          <a:effectLst/>
                          <a:latin typeface="+mn-ea"/>
                          <a:ea typeface="+mn-ea"/>
                          <a:cs typeface="+mn-cs"/>
                        </a:rPr>
                        <a:t>スポンサードコンテンツ</a:t>
                      </a:r>
                      <a:br>
                        <a:rPr lang="ja-JP" altLang="en-US" sz="1100" dirty="0">
                          <a:solidFill>
                            <a:schemeClr val="tx1"/>
                          </a:solidFill>
                          <a:latin typeface="+mn-ea"/>
                          <a:ea typeface="+mn-ea"/>
                        </a:rPr>
                      </a:br>
                      <a:r>
                        <a:rPr kumimoji="1" lang="ja-JP" altLang="en-US" sz="1100" b="0" i="0" kern="1200" dirty="0">
                          <a:solidFill>
                            <a:schemeClr val="tx1"/>
                          </a:solidFill>
                          <a:effectLst/>
                          <a:latin typeface="+mn-ea"/>
                          <a:ea typeface="+mn-ea"/>
                          <a:cs typeface="+mn-cs"/>
                        </a:rPr>
                        <a:t>③契約サービス</a:t>
                      </a:r>
                      <a:r>
                        <a:rPr kumimoji="1" lang="ja-JP" altLang="en-US" sz="1100" b="0" i="0" kern="1200">
                          <a:solidFill>
                            <a:schemeClr val="tx1"/>
                          </a:solidFill>
                          <a:effectLst/>
                          <a:latin typeface="+mn-ea"/>
                          <a:ea typeface="+mn-ea"/>
                          <a:cs typeface="+mn-cs"/>
                        </a:rPr>
                        <a:t>詳細：サストモ</a:t>
                      </a:r>
                      <a:r>
                        <a:rPr kumimoji="1" lang="ja-JP" altLang="en" sz="1100" b="0" i="0" kern="1200">
                          <a:solidFill>
                            <a:schemeClr val="tx1"/>
                          </a:solidFill>
                          <a:effectLst/>
                          <a:latin typeface="+mn-ea"/>
                          <a:ea typeface="+mn-ea"/>
                          <a:cs typeface="+mn-cs"/>
                        </a:rPr>
                        <a:t>　</a:t>
                      </a:r>
                      <a:r>
                        <a:rPr kumimoji="1" lang="ja-JP" altLang="en-US" sz="1100" b="0" i="0" kern="1200" dirty="0">
                          <a:solidFill>
                            <a:schemeClr val="tx1"/>
                          </a:solidFill>
                          <a:effectLst/>
                          <a:latin typeface="+mn-ea"/>
                          <a:ea typeface="+mn-ea"/>
                          <a:cs typeface="+mn-cs"/>
                        </a:rPr>
                        <a:t>スポンサードコンテンツ</a:t>
                      </a:r>
                      <a:r>
                        <a:rPr kumimoji="1" lang="en-US" altLang="ja-JP" sz="1100" b="0" i="0" kern="1200" dirty="0">
                          <a:solidFill>
                            <a:schemeClr val="tx1"/>
                          </a:solidFill>
                          <a:effectLst/>
                          <a:latin typeface="+mn-ea"/>
                          <a:ea typeface="+mn-ea"/>
                          <a:cs typeface="+mn-cs"/>
                        </a:rPr>
                        <a:t> </a:t>
                      </a:r>
                      <a:r>
                        <a:rPr kumimoji="1" lang="ja-JP" altLang="en-US" sz="1100" b="0" i="0" kern="1200" dirty="0">
                          <a:solidFill>
                            <a:schemeClr val="tx1"/>
                          </a:solidFill>
                          <a:effectLst/>
                          <a:latin typeface="+mn-ea"/>
                          <a:ea typeface="+mn-ea"/>
                          <a:cs typeface="+mn-cs"/>
                        </a:rPr>
                        <a:t>ライト　制作・掲載費</a:t>
                      </a:r>
                      <a:endParaRPr lang="en-US" altLang="ja-JP" sz="11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5381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tx1"/>
                          </a:solidFill>
                          <a:latin typeface="+mn-ea"/>
                          <a:ea typeface="+mn-ea"/>
                          <a:cs typeface="Meiryo UI" panose="020B0604030504040204" pitchFamily="50" charset="-128"/>
                        </a:rPr>
                        <a:t>1</a:t>
                      </a:r>
                      <a:r>
                        <a:rPr lang="ja-JP" altLang="en-US" sz="1100">
                          <a:solidFill>
                            <a:schemeClr val="tx1"/>
                          </a:solidFill>
                          <a:latin typeface="+mn-ea"/>
                          <a:ea typeface="+mn-ea"/>
                          <a:cs typeface="Meiryo UI" panose="020B0604030504040204" pitchFamily="50" charset="-128"/>
                        </a:rPr>
                        <a:t>ヶ月間（平日掲載開始）</a:t>
                      </a:r>
                      <a:endParaRPr lang="en-US" altLang="ja-JP" sz="110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タイアップページは、掲載開始日の前営業日までにアップし、サストモの記事一覧ページに見出しリンクが掲載されます。</a:t>
                      </a:r>
                      <a:endParaRPr lang="en-US" altLang="ja-JP" sz="1050" dirty="0">
                        <a:solidFill>
                          <a:schemeClr val="tx1"/>
                        </a:solidFill>
                        <a:latin typeface="+mn-ea"/>
                        <a:ea typeface="+mn-ea"/>
                        <a:cs typeface="Meiryo UI" panose="020B0604030504040204" pitchFamily="50" charset="-128"/>
                      </a:endParaRPr>
                    </a:p>
                    <a:p>
                      <a:r>
                        <a:rPr lang="en-US" altLang="ja-JP" sz="1050" dirty="0">
                          <a:solidFill>
                            <a:schemeClr val="tx1"/>
                          </a:solidFill>
                          <a:latin typeface="+mn-ea"/>
                          <a:ea typeface="+mn-ea"/>
                          <a:cs typeface="Meiryo UI" panose="020B0604030504040204" pitchFamily="50" charset="-128"/>
                        </a:rPr>
                        <a:t>※</a:t>
                      </a:r>
                      <a:r>
                        <a:rPr lang="ja-JP" altLang="en-US" sz="1050">
                          <a:solidFill>
                            <a:schemeClr val="tx1"/>
                          </a:solidFill>
                          <a:latin typeface="+mn-ea"/>
                          <a:ea typeface="+mn-ea"/>
                          <a:cs typeface="Meiryo UI" panose="020B0604030504040204" pitchFamily="50" charset="-128"/>
                        </a:rPr>
                        <a:t>最長で掲載開始日より</a:t>
                      </a:r>
                      <a:r>
                        <a:rPr lang="en-US" altLang="ja-JP" sz="1050" dirty="0">
                          <a:solidFill>
                            <a:schemeClr val="tx1"/>
                          </a:solidFill>
                          <a:latin typeface="+mn-ea"/>
                          <a:ea typeface="+mn-ea"/>
                          <a:cs typeface="Meiryo UI" panose="020B0604030504040204" pitchFamily="50" charset="-128"/>
                        </a:rPr>
                        <a:t>1</a:t>
                      </a:r>
                      <a:r>
                        <a:rPr lang="ja-JP" altLang="en-US" sz="1050">
                          <a:solidFill>
                            <a:schemeClr val="tx1"/>
                          </a:solidFill>
                          <a:latin typeface="+mn-ea"/>
                          <a:ea typeface="+mn-ea"/>
                          <a:cs typeface="Meiryo UI" panose="020B0604030504040204" pitchFamily="50" charset="-128"/>
                        </a:rPr>
                        <a:t>年間の掲載が可能です。ただし、サストモ内の編集誘導（</a:t>
                      </a:r>
                      <a:r>
                        <a:rPr lang="en-US" altLang="ja-JP" sz="1050" dirty="0">
                          <a:solidFill>
                            <a:schemeClr val="tx1"/>
                          </a:solidFill>
                          <a:latin typeface="+mn-ea"/>
                          <a:ea typeface="+mn-ea"/>
                          <a:cs typeface="Meiryo UI" panose="020B0604030504040204" pitchFamily="50" charset="-128"/>
                        </a:rPr>
                        <a:t>P12</a:t>
                      </a:r>
                      <a:r>
                        <a:rPr lang="ja-JP" altLang="en-US" sz="1050">
                          <a:solidFill>
                            <a:schemeClr val="tx1"/>
                          </a:solidFill>
                          <a:latin typeface="+mn-ea"/>
                          <a:ea typeface="+mn-ea"/>
                          <a:cs typeface="Meiryo UI" panose="020B0604030504040204" pitchFamily="50" charset="-128"/>
                        </a:rPr>
                        <a:t>参照）は、最初の</a:t>
                      </a:r>
                      <a:r>
                        <a:rPr kumimoji="1" lang="en-US" altLang="ja-JP" sz="1050" kern="1200" dirty="0">
                          <a:solidFill>
                            <a:schemeClr val="tx1"/>
                          </a:solidFill>
                          <a:latin typeface="+mn-ea"/>
                          <a:ea typeface="+mn-ea"/>
                          <a:cs typeface="Meiryo UI" panose="020B0604030504040204" pitchFamily="50" charset="-128"/>
                        </a:rPr>
                        <a:t>1</a:t>
                      </a:r>
                      <a:r>
                        <a:rPr kumimoji="1" lang="ja-JP" altLang="en-US" sz="1050" kern="1200">
                          <a:solidFill>
                            <a:schemeClr val="tx1"/>
                          </a:solidFill>
                          <a:latin typeface="+mn-ea"/>
                          <a:ea typeface="+mn-ea"/>
                          <a:cs typeface="Meiryo UI" panose="020B0604030504040204" pitchFamily="50" charset="-128"/>
                        </a:rPr>
                        <a:t>ヶ月間</a:t>
                      </a:r>
                      <a:r>
                        <a:rPr lang="ja-JP" altLang="en-US" sz="105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148333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■誘導広告</a:t>
                      </a:r>
                      <a:endParaRPr kumimoji="1" lang="en-US" altLang="ja-JP" sz="1100" b="0" u="none" strike="noStrike" kern="1200" cap="none" spc="0" normalizeH="0" baseline="0" noProof="0" dirty="0">
                        <a:ln>
                          <a:noFill/>
                        </a:ln>
                        <a:solidFill>
                          <a:schemeClr val="tx1"/>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cs typeface="+mn-cs"/>
                        </a:rPr>
                        <a:t>400</a:t>
                      </a:r>
                      <a:r>
                        <a:rPr kumimoji="1" lang="ja-JP" altLang="en-US" sz="1100" b="0" u="none" strike="noStrike" kern="1200" cap="none" spc="0" normalizeH="0" baseline="0" noProof="0">
                          <a:ln>
                            <a:noFill/>
                          </a:ln>
                          <a:solidFill>
                            <a:schemeClr val="tx1"/>
                          </a:solidFill>
                          <a:effectLst/>
                          <a:uLnTx/>
                          <a:uFillTx/>
                          <a:latin typeface="+mn-ea"/>
                          <a:ea typeface="+mn-ea"/>
                          <a:cs typeface="+mn-cs"/>
                        </a:rPr>
                        <a:t>万円～（ネット</a:t>
                      </a:r>
                      <a:r>
                        <a:rPr kumimoji="1" lang="en-US" altLang="ja-JP" sz="1100" b="0" u="none" strike="noStrike" kern="1200" cap="none" spc="0" normalizeH="0" baseline="0" noProof="0" dirty="0">
                          <a:ln>
                            <a:noFill/>
                          </a:ln>
                          <a:solidFill>
                            <a:schemeClr val="tx1"/>
                          </a:solidFill>
                          <a:effectLst/>
                          <a:uLnTx/>
                          <a:uFillTx/>
                          <a:latin typeface="+mn-ea"/>
                          <a:ea typeface="+mn-ea"/>
                          <a:cs typeface="+mn-cs"/>
                        </a:rPr>
                        <a:t>/</a:t>
                      </a:r>
                      <a:r>
                        <a:rPr kumimoji="1" lang="ja-JP" altLang="en-US" sz="1100" b="0" u="none" strike="noStrike" kern="1200" cap="none" spc="0" normalizeH="0" baseline="0" noProof="0">
                          <a:ln>
                            <a:noFill/>
                          </a:ln>
                          <a:solidFill>
                            <a:schemeClr val="tx1"/>
                          </a:solidFill>
                          <a:effectLst/>
                          <a:uLnTx/>
                          <a:uFillTx/>
                          <a:latin typeface="+mn-ea"/>
                          <a:ea typeface="+mn-ea"/>
                          <a:cs typeface="+mn-cs"/>
                        </a:rPr>
                        <a:t>税別）</a:t>
                      </a:r>
                      <a:r>
                        <a:rPr kumimoji="1" lang="ja-JP" altLang="en-US" sz="1100" b="0" u="none" strike="noStrike" kern="1200" cap="none" spc="0" normalizeH="0" baseline="0" noProof="0">
                          <a:ln>
                            <a:noFill/>
                          </a:ln>
                          <a:solidFill>
                            <a:schemeClr val="tx1"/>
                          </a:solidFill>
                          <a:effectLst/>
                          <a:uLnTx/>
                          <a:uFillTx/>
                          <a:latin typeface="+mn-ea"/>
                          <a:ea typeface="+mn-ea"/>
                        </a:rPr>
                        <a:t>／</a:t>
                      </a:r>
                      <a:r>
                        <a:rPr kumimoji="1" lang="en-US" altLang="ja-JP" sz="1100" b="0" u="none" strike="noStrike" kern="1200" cap="none" spc="0" normalizeH="0" baseline="0" noProof="0" dirty="0">
                          <a:ln>
                            <a:noFill/>
                          </a:ln>
                          <a:solidFill>
                            <a:schemeClr val="tx1"/>
                          </a:solidFill>
                          <a:effectLst/>
                          <a:uLnTx/>
                          <a:uFillTx/>
                          <a:latin typeface="+mn-ea"/>
                          <a:ea typeface="+mn-ea"/>
                        </a:rPr>
                        <a:t>Yahoo!</a:t>
                      </a:r>
                      <a:r>
                        <a:rPr kumimoji="1" lang="ja-JP" altLang="en-US" sz="1100" b="0" u="none" strike="noStrike" kern="1200" cap="none" spc="0" normalizeH="0" baseline="0" noProof="0">
                          <a:ln>
                            <a:noFill/>
                          </a:ln>
                          <a:solidFill>
                            <a:schemeClr val="tx1"/>
                          </a:solidFill>
                          <a:effectLst/>
                          <a:uLnTx/>
                          <a:uFillTx/>
                          <a:latin typeface="+mn-ea"/>
                          <a:ea typeface="+mn-ea"/>
                        </a:rPr>
                        <a:t>ディプレイ広告・</a:t>
                      </a:r>
                      <a:r>
                        <a:rPr kumimoji="1" lang="en-US" altLang="ja-JP" sz="1100" b="0" u="none" strike="noStrike" kern="1200" cap="none" spc="0" normalizeH="0" baseline="0" noProof="0" dirty="0">
                          <a:ln>
                            <a:noFill/>
                          </a:ln>
                          <a:solidFill>
                            <a:schemeClr val="tx1"/>
                          </a:solidFill>
                          <a:effectLst/>
                          <a:uLnTx/>
                          <a:uFillTx/>
                          <a:latin typeface="+mn-ea"/>
                          <a:ea typeface="+mn-ea"/>
                        </a:rPr>
                        <a:t>LINE</a:t>
                      </a:r>
                      <a:r>
                        <a:rPr kumimoji="1" lang="ja-JP" altLang="en-US" sz="1100" b="0" u="none" strike="noStrike" kern="1200" cap="none" spc="0" normalizeH="0" baseline="0" noProof="0">
                          <a:ln>
                            <a:noFill/>
                          </a:ln>
                          <a:solidFill>
                            <a:schemeClr val="tx1"/>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050" b="0" dirty="0">
                          <a:solidFill>
                            <a:schemeClr val="tx1"/>
                          </a:solidFill>
                          <a:latin typeface="+mn-ea"/>
                          <a:ea typeface="+mn-ea"/>
                        </a:rPr>
                        <a:t>※Yahoo!</a:t>
                      </a:r>
                      <a:r>
                        <a:rPr lang="ja-JP" altLang="en-US" sz="1050" b="0">
                          <a:solidFill>
                            <a:schemeClr val="tx1"/>
                          </a:solidFill>
                          <a:latin typeface="+mn-ea"/>
                          <a:ea typeface="+mn-ea"/>
                        </a:rPr>
                        <a:t>広告</a:t>
                      </a:r>
                      <a:r>
                        <a:rPr lang="en-US" altLang="ja-JP" sz="1050" b="0" dirty="0">
                          <a:solidFill>
                            <a:schemeClr val="tx1"/>
                          </a:solidFill>
                          <a:latin typeface="+mn-ea"/>
                          <a:ea typeface="+mn-ea"/>
                        </a:rPr>
                        <a:t>/</a:t>
                      </a:r>
                      <a:r>
                        <a:rPr lang="ja-JP" altLang="en-US" sz="1050" b="0">
                          <a:solidFill>
                            <a:schemeClr val="tx1"/>
                          </a:solidFill>
                          <a:latin typeface="+mn-ea"/>
                          <a:ea typeface="+mn-ea"/>
                        </a:rPr>
                        <a:t>ディスプレイ広告 予約型、</a:t>
                      </a:r>
                      <a:r>
                        <a:rPr lang="en" altLang="ja-JP" sz="1050" b="0" dirty="0">
                          <a:solidFill>
                            <a:schemeClr val="tx1"/>
                          </a:solidFill>
                          <a:latin typeface="+mn-ea"/>
                          <a:ea typeface="+mn-ea"/>
                        </a:rPr>
                        <a:t>Talk Head View</a:t>
                      </a:r>
                      <a:r>
                        <a:rPr lang="ja-JP" altLang="en" sz="1050" b="0">
                          <a:solidFill>
                            <a:schemeClr val="tx1"/>
                          </a:solidFill>
                          <a:latin typeface="+mn-ea"/>
                          <a:ea typeface="+mn-ea"/>
                        </a:rPr>
                        <a:t>、</a:t>
                      </a:r>
                      <a:r>
                        <a:rPr lang="en" altLang="ja-JP" sz="1050" b="0" dirty="0">
                          <a:solidFill>
                            <a:schemeClr val="tx1"/>
                          </a:solidFill>
                          <a:latin typeface="+mn-ea"/>
                          <a:ea typeface="+mn-ea"/>
                        </a:rPr>
                        <a:t>NEWS TOP AD</a:t>
                      </a:r>
                      <a:r>
                        <a:rPr lang="ja-JP" altLang="en-US" sz="1050" b="0">
                          <a:solidFill>
                            <a:schemeClr val="tx1"/>
                          </a:solidFill>
                          <a:latin typeface="+mn-ea"/>
                          <a:ea typeface="+mn-ea"/>
                        </a:rPr>
                        <a:t>は代理店様手数料を除いた額で換算ください。</a:t>
                      </a:r>
                      <a:r>
                        <a:rPr kumimoji="1" lang="en-US" altLang="ja-JP" sz="1050" b="0" i="0" u="none" strike="noStrike" kern="1200" dirty="0">
                          <a:solidFill>
                            <a:schemeClr val="tx1"/>
                          </a:solidFill>
                          <a:effectLst/>
                          <a:latin typeface="+mn-ea"/>
                          <a:ea typeface="+mn-ea"/>
                          <a:cs typeface="+mn-cs"/>
                        </a:rPr>
                        <a:t>※</a:t>
                      </a:r>
                      <a:r>
                        <a:rPr kumimoji="1" lang="ja-JP" altLang="en-US" sz="1050" b="0" i="0" u="none" strike="noStrike" kern="1200">
                          <a:solidFill>
                            <a:schemeClr val="tx1"/>
                          </a:solidFill>
                          <a:effectLst/>
                          <a:latin typeface="+mn-ea"/>
                          <a:ea typeface="+mn-ea"/>
                          <a:cs typeface="+mn-cs"/>
                        </a:rPr>
                        <a:t>クリエイティブは原則として申込者・協賛社様に制作いただきます​。</a:t>
                      </a:r>
                      <a:endParaRPr kumimoji="1" lang="en-US" altLang="ja-JP" sz="1050" b="0" i="0" u="none" strike="noStrike"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mn-ea"/>
                          <a:ea typeface="+mn-ea"/>
                          <a:cs typeface="+mn-cs"/>
                        </a:rPr>
                        <a:t>※</a:t>
                      </a:r>
                      <a:r>
                        <a:rPr kumimoji="1" lang="ja-JP" altLang="en-US" sz="1050" b="0" i="0" u="none" strike="noStrike" kern="1200" cap="none" spc="0" normalizeH="0" baseline="0" noProof="0">
                          <a:ln>
                            <a:noFill/>
                          </a:ln>
                          <a:solidFill>
                            <a:schemeClr val="tx1"/>
                          </a:solidFill>
                          <a:effectLst/>
                          <a:uLnTx/>
                          <a:uFillTx/>
                          <a:latin typeface="+mn-ea"/>
                          <a:ea typeface="+mn-ea"/>
                          <a:cs typeface="+mn-cs"/>
                        </a:rPr>
                        <a:t>官公庁</a:t>
                      </a:r>
                      <a:r>
                        <a:rPr kumimoji="1" lang="ja-JP" altLang="en-US" sz="1050" b="0" i="0" kern="1200">
                          <a:solidFill>
                            <a:schemeClr val="tx1"/>
                          </a:solidFill>
                          <a:effectLst/>
                          <a:latin typeface="+mn-ea"/>
                          <a:ea typeface="+mn-ea"/>
                          <a:cs typeface="+mn-cs"/>
                        </a:rPr>
                        <a:t>の場合、</a:t>
                      </a:r>
                      <a:r>
                        <a:rPr kumimoji="1" lang="en-US" altLang="ja-JP" sz="1050" b="0" i="0" kern="1200" dirty="0">
                          <a:solidFill>
                            <a:schemeClr val="tx1"/>
                          </a:solidFill>
                          <a:effectLst/>
                          <a:latin typeface="+mn-ea"/>
                          <a:ea typeface="+mn-ea"/>
                          <a:cs typeface="+mn-cs"/>
                        </a:rPr>
                        <a:t>200</a:t>
                      </a:r>
                      <a:r>
                        <a:rPr kumimoji="1" lang="ja-JP" altLang="en-US" sz="1050" b="0" i="0" kern="1200">
                          <a:solidFill>
                            <a:schemeClr val="tx1"/>
                          </a:solidFill>
                          <a:effectLst/>
                          <a:latin typeface="+mn-ea"/>
                          <a:ea typeface="+mn-ea"/>
                          <a:cs typeface="+mn-cs"/>
                        </a:rPr>
                        <a:t>万円</a:t>
                      </a:r>
                      <a:r>
                        <a:rPr kumimoji="1" lang="en-US" altLang="ja-JP" sz="1050" b="0" i="0" kern="1200" dirty="0">
                          <a:solidFill>
                            <a:schemeClr val="tx1"/>
                          </a:solidFill>
                          <a:effectLst/>
                          <a:latin typeface="+mn-ea"/>
                          <a:ea typeface="+mn-ea"/>
                          <a:cs typeface="+mn-cs"/>
                        </a:rPr>
                        <a:t>〜  (</a:t>
                      </a:r>
                      <a:r>
                        <a:rPr kumimoji="1" lang="ja-JP" altLang="en-US" sz="1050" b="0" i="0" kern="1200">
                          <a:solidFill>
                            <a:schemeClr val="tx1"/>
                          </a:solidFill>
                          <a:effectLst/>
                          <a:latin typeface="+mn-ea"/>
                          <a:ea typeface="+mn-ea"/>
                          <a:cs typeface="+mn-cs"/>
                        </a:rPr>
                        <a:t>ネット</a:t>
                      </a:r>
                      <a:r>
                        <a:rPr kumimoji="1" lang="en-US" altLang="ja-JP" sz="1050" b="0" i="0" kern="1200" dirty="0">
                          <a:solidFill>
                            <a:schemeClr val="tx1"/>
                          </a:solidFill>
                          <a:effectLst/>
                          <a:latin typeface="+mn-ea"/>
                          <a:ea typeface="+mn-ea"/>
                          <a:cs typeface="+mn-cs"/>
                        </a:rPr>
                        <a:t>/</a:t>
                      </a:r>
                      <a:r>
                        <a:rPr kumimoji="1" lang="ja-JP" altLang="en-US" sz="1050" b="0" i="0" kern="1200">
                          <a:solidFill>
                            <a:schemeClr val="tx1"/>
                          </a:solidFill>
                          <a:effectLst/>
                          <a:latin typeface="+mn-ea"/>
                          <a:ea typeface="+mn-ea"/>
                          <a:cs typeface="+mn-cs"/>
                        </a:rPr>
                        <a:t>税別）、予約型の場合は</a:t>
                      </a:r>
                      <a:r>
                        <a:rPr kumimoji="1" lang="en-US" altLang="ja-JP" sz="1050" b="0" i="0" kern="1200" dirty="0">
                          <a:solidFill>
                            <a:schemeClr val="tx1"/>
                          </a:solidFill>
                          <a:effectLst/>
                          <a:latin typeface="+mn-ea"/>
                          <a:ea typeface="+mn-ea"/>
                          <a:cs typeface="+mn-cs"/>
                        </a:rPr>
                        <a:t>250</a:t>
                      </a:r>
                      <a:r>
                        <a:rPr kumimoji="1" lang="ja-JP" altLang="en-US" sz="1050" b="0" i="0" kern="1200">
                          <a:solidFill>
                            <a:schemeClr val="tx1"/>
                          </a:solidFill>
                          <a:effectLst/>
                          <a:latin typeface="+mn-ea"/>
                          <a:ea typeface="+mn-ea"/>
                          <a:cs typeface="+mn-cs"/>
                        </a:rPr>
                        <a:t>万円</a:t>
                      </a:r>
                      <a:r>
                        <a:rPr kumimoji="1" lang="en-US" altLang="ja-JP" sz="1050" b="0" i="0" kern="1200" dirty="0">
                          <a:solidFill>
                            <a:schemeClr val="tx1"/>
                          </a:solidFill>
                          <a:effectLst/>
                          <a:latin typeface="+mn-ea"/>
                          <a:ea typeface="+mn-ea"/>
                          <a:cs typeface="+mn-cs"/>
                        </a:rPr>
                        <a:t>〜</a:t>
                      </a:r>
                      <a:r>
                        <a:rPr kumimoji="1" lang="ja-JP" altLang="en-US" sz="1050" b="0" i="0" kern="1200">
                          <a:solidFill>
                            <a:schemeClr val="tx1"/>
                          </a:solidFill>
                          <a:effectLst/>
                          <a:latin typeface="+mn-ea"/>
                          <a:ea typeface="+mn-ea"/>
                          <a:cs typeface="+mn-cs"/>
                        </a:rPr>
                        <a:t>（グロス</a:t>
                      </a:r>
                      <a:r>
                        <a:rPr kumimoji="1" lang="en-US" altLang="ja-JP" sz="1050" b="0" i="0" kern="1200" dirty="0">
                          <a:solidFill>
                            <a:schemeClr val="tx1"/>
                          </a:solidFill>
                          <a:effectLst/>
                          <a:latin typeface="+mn-ea"/>
                          <a:ea typeface="+mn-ea"/>
                          <a:cs typeface="+mn-cs"/>
                        </a:rPr>
                        <a:t>/</a:t>
                      </a:r>
                      <a:r>
                        <a:rPr kumimoji="1" lang="ja-JP" altLang="en-US" sz="1050" b="0" i="0" kern="1200">
                          <a:solidFill>
                            <a:schemeClr val="tx1"/>
                          </a:solidFill>
                          <a:effectLst/>
                          <a:latin typeface="+mn-ea"/>
                          <a:ea typeface="+mn-ea"/>
                          <a:cs typeface="+mn-cs"/>
                        </a:rPr>
                        <a:t>税別）でのお申し込みが可能です。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mn-ea"/>
                          <a:ea typeface="+mn-ea"/>
                        </a:rPr>
                        <a:t>100</a:t>
                      </a:r>
                      <a:r>
                        <a:rPr kumimoji="1" lang="ja-JP" altLang="en-US" sz="1100" b="0" u="none" strike="noStrike" kern="1200" cap="none" spc="0" normalizeH="0" baseline="0" noProof="0">
                          <a:ln>
                            <a:noFill/>
                          </a:ln>
                          <a:solidFill>
                            <a:schemeClr val="tx1"/>
                          </a:solidFill>
                          <a:effectLst/>
                          <a:uLnTx/>
                          <a:uFillTx/>
                          <a:latin typeface="+mn-ea"/>
                          <a:ea typeface="+mn-ea"/>
                        </a:rPr>
                        <a:t>万円～（ネット</a:t>
                      </a:r>
                      <a:r>
                        <a:rPr kumimoji="1" lang="en-US" altLang="ja-JP" sz="1100" b="0" u="none" strike="noStrike" kern="1200" cap="none" spc="0" normalizeH="0" baseline="0" noProof="0" dirty="0">
                          <a:ln>
                            <a:noFill/>
                          </a:ln>
                          <a:solidFill>
                            <a:schemeClr val="tx1"/>
                          </a:solidFill>
                          <a:effectLst/>
                          <a:uLnTx/>
                          <a:uFillTx/>
                          <a:latin typeface="+mn-ea"/>
                          <a:ea typeface="+mn-ea"/>
                        </a:rPr>
                        <a:t>/</a:t>
                      </a:r>
                      <a:r>
                        <a:rPr kumimoji="1" lang="ja-JP" altLang="en-US" sz="1100" b="0" u="none" strike="noStrike" kern="1200" cap="none" spc="0" normalizeH="0" baseline="0" noProof="0">
                          <a:ln>
                            <a:noFill/>
                          </a:ln>
                          <a:solidFill>
                            <a:schemeClr val="tx1"/>
                          </a:solidFill>
                          <a:effectLst/>
                          <a:uLnTx/>
                          <a:uFillTx/>
                          <a:latin typeface="+mn-ea"/>
                          <a:ea typeface="+mn-ea"/>
                        </a:rPr>
                        <a:t>税別）／事前見積もり：必要／専用フォームからお申し込み</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料金には、スポンサードコンテンツ及び編集誘導枠の制作・掲載が含まれます。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69202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tx1"/>
                          </a:solidFill>
                          <a:effectLst/>
                          <a:uLnTx/>
                          <a:uFillTx/>
                          <a:latin typeface="+mn-ea"/>
                          <a:ea typeface="+mn-ea"/>
                        </a:rPr>
                        <a:t>2</a:t>
                      </a:r>
                      <a:r>
                        <a:rPr kumimoji="1" lang="ja-JP" altLang="en-US" sz="1100" b="0" u="none" strike="noStrike" kern="1200" cap="none" spc="0" normalizeH="0" baseline="0" noProof="0">
                          <a:ln>
                            <a:noFill/>
                          </a:ln>
                          <a:solidFill>
                            <a:schemeClr val="tx1"/>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原則として</a:t>
                      </a:r>
                      <a:r>
                        <a:rPr kumimoji="1" lang="en-US" altLang="ja-JP" sz="1050" b="1" u="none" strike="noStrike" kern="1200" cap="none" spc="0" normalizeH="0" baseline="0" noProof="0" dirty="0">
                          <a:ln>
                            <a:noFill/>
                          </a:ln>
                          <a:solidFill>
                            <a:schemeClr val="tx1"/>
                          </a:solidFill>
                          <a:effectLst/>
                          <a:uLnTx/>
                          <a:uFillTx/>
                          <a:latin typeface="+mn-ea"/>
                          <a:ea typeface="+mn-ea"/>
                        </a:rPr>
                        <a:t>2</a:t>
                      </a:r>
                      <a:r>
                        <a:rPr kumimoji="1" lang="ja-JP" altLang="en-US" sz="1050" b="1" u="none" strike="noStrike" kern="1200" cap="none" spc="0" normalizeH="0" baseline="0" noProof="0">
                          <a:ln>
                            <a:noFill/>
                          </a:ln>
                          <a:solidFill>
                            <a:schemeClr val="tx1"/>
                          </a:solidFill>
                          <a:effectLst/>
                          <a:uLnTx/>
                          <a:uFillTx/>
                          <a:latin typeface="+mn-ea"/>
                          <a:ea typeface="+mn-ea"/>
                        </a:rPr>
                        <a:t>社</a:t>
                      </a:r>
                      <a:r>
                        <a:rPr kumimoji="1" lang="en-US" altLang="ja-JP" sz="1050" b="1" u="none" strike="noStrike" kern="1200" cap="none" spc="0" normalizeH="0" baseline="0" noProof="0" dirty="0">
                          <a:ln>
                            <a:noFill/>
                          </a:ln>
                          <a:solidFill>
                            <a:schemeClr val="tx1"/>
                          </a:solidFill>
                          <a:effectLst/>
                          <a:uLnTx/>
                          <a:uFillTx/>
                          <a:latin typeface="+mn-ea"/>
                          <a:ea typeface="+mn-ea"/>
                        </a:rPr>
                        <a:t>/</a:t>
                      </a:r>
                      <a:r>
                        <a:rPr kumimoji="1" lang="ja-JP" altLang="en-US" sz="1050" b="1" u="none" strike="noStrike" kern="1200" cap="none" spc="0" normalizeH="0" baseline="0" noProof="0">
                          <a:ln>
                            <a:noFill/>
                          </a:ln>
                          <a:solidFill>
                            <a:schemeClr val="tx1"/>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tx1"/>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tx1"/>
                          </a:solidFill>
                          <a:effectLst/>
                          <a:uLnTx/>
                          <a:uFillTx/>
                          <a:latin typeface="+mn-ea"/>
                          <a:ea typeface="+mn-ea"/>
                        </a:rPr>
                        <a:t>※</a:t>
                      </a:r>
                      <a:r>
                        <a:rPr kumimoji="1" lang="ja-JP" altLang="en-US" sz="1050" b="0" u="none" strike="noStrike" kern="1200" cap="none" spc="0" normalizeH="0" baseline="0" noProof="0">
                          <a:ln>
                            <a:noFill/>
                          </a:ln>
                          <a:solidFill>
                            <a:schemeClr val="tx1"/>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tx1"/>
                          </a:solidFill>
                          <a:effectLst/>
                          <a:uLnTx/>
                          <a:uFillTx/>
                          <a:latin typeface="+mn-ea"/>
                          <a:ea typeface="+mn-ea"/>
                        </a:rPr>
                        <a:t>5</a:t>
                      </a:r>
                      <a:r>
                        <a:rPr kumimoji="1" lang="ja-JP" altLang="en-US" sz="1050" b="0" u="none" strike="noStrike" kern="1200" cap="none" spc="0" normalizeH="0" baseline="0" noProof="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23042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ea"/>
                          <a:ea typeface="+mn-ea"/>
                          <a:cs typeface="Meiryo UI" panose="020B0604030504040204" pitchFamily="50" charset="-128"/>
                        </a:rPr>
                        <a:t>2025</a:t>
                      </a:r>
                      <a:r>
                        <a:rPr lang="ja-JP" altLang="en-US" sz="1100">
                          <a:solidFill>
                            <a:schemeClr val="tx1"/>
                          </a:solidFill>
                          <a:latin typeface="+mn-ea"/>
                          <a:ea typeface="+mn-ea"/>
                          <a:cs typeface="Meiryo UI" panose="020B0604030504040204" pitchFamily="50" charset="-128"/>
                        </a:rPr>
                        <a:t>年</a:t>
                      </a:r>
                      <a:r>
                        <a:rPr lang="en-US" altLang="ja-JP" sz="1100" dirty="0">
                          <a:solidFill>
                            <a:schemeClr val="tx1"/>
                          </a:solidFill>
                          <a:latin typeface="+mn-ea"/>
                          <a:ea typeface="+mn-ea"/>
                          <a:cs typeface="Meiryo UI" panose="020B0604030504040204" pitchFamily="50" charset="-128"/>
                        </a:rPr>
                        <a:t>3</a:t>
                      </a:r>
                      <a:r>
                        <a:rPr lang="ja-JP" altLang="en-US" sz="1100">
                          <a:solidFill>
                            <a:schemeClr val="tx1"/>
                          </a:solidFill>
                          <a:latin typeface="+mn-ea"/>
                          <a:ea typeface="+mn-ea"/>
                          <a:cs typeface="Meiryo UI" panose="020B0604030504040204" pitchFamily="50" charset="-128"/>
                        </a:rPr>
                        <a:t>月</a:t>
                      </a:r>
                      <a:r>
                        <a:rPr lang="en-US" altLang="ja-JP" sz="1100" dirty="0">
                          <a:solidFill>
                            <a:schemeClr val="tx1"/>
                          </a:solidFill>
                          <a:latin typeface="+mn-ea"/>
                          <a:ea typeface="+mn-ea"/>
                          <a:cs typeface="Meiryo UI" panose="020B0604030504040204" pitchFamily="50" charset="-128"/>
                        </a:rPr>
                        <a:t>31</a:t>
                      </a:r>
                      <a:r>
                        <a:rPr lang="ja-JP" altLang="en-US" sz="1100">
                          <a:solidFill>
                            <a:schemeClr val="tx1"/>
                          </a:solidFill>
                          <a:latin typeface="+mn-ea"/>
                          <a:ea typeface="+mn-ea"/>
                          <a:cs typeface="Meiryo UI" panose="020B0604030504040204" pitchFamily="50" charset="-128"/>
                        </a:rPr>
                        <a:t>日掲載終了分</a:t>
                      </a:r>
                      <a:endParaRPr lang="ja-JP" altLang="en-US" sz="11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r h="38429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tx1"/>
                          </a:solidFill>
                          <a:latin typeface="+mn-ea"/>
                          <a:ea typeface="+mn-ea"/>
                        </a:rPr>
                        <a:t>PV</a:t>
                      </a:r>
                      <a:r>
                        <a:rPr lang="ja-JP" altLang="en" sz="1100" dirty="0">
                          <a:solidFill>
                            <a:schemeClr val="tx1"/>
                          </a:solidFill>
                          <a:latin typeface="+mn-ea"/>
                          <a:ea typeface="+mn-ea"/>
                        </a:rPr>
                        <a:t>、</a:t>
                      </a:r>
                      <a:r>
                        <a:rPr lang="en" altLang="ja-JP" sz="1100" dirty="0">
                          <a:solidFill>
                            <a:schemeClr val="tx1"/>
                          </a:solidFill>
                          <a:latin typeface="+mn-ea"/>
                          <a:ea typeface="+mn-ea"/>
                        </a:rPr>
                        <a:t>UB</a:t>
                      </a:r>
                      <a:r>
                        <a:rPr lang="ja-JP" altLang="en" sz="1100" dirty="0">
                          <a:solidFill>
                            <a:schemeClr val="tx1"/>
                          </a:solidFill>
                          <a:latin typeface="+mn-ea"/>
                          <a:ea typeface="+mn-ea"/>
                        </a:rPr>
                        <a:t>、</a:t>
                      </a:r>
                      <a:r>
                        <a:rPr lang="ja-JP" altLang="en-US" sz="1100" dirty="0">
                          <a:solidFill>
                            <a:schemeClr val="tx1"/>
                          </a:solidFill>
                          <a:latin typeface="+mn-ea"/>
                          <a:ea typeface="+mn-ea"/>
                        </a:rPr>
                        <a:t>ページ内リンクのクリック数、訪問者の性別・性別</a:t>
                      </a:r>
                      <a:r>
                        <a:rPr lang="en-US" altLang="ja-JP" sz="1100" dirty="0">
                          <a:solidFill>
                            <a:schemeClr val="tx1"/>
                          </a:solidFill>
                          <a:latin typeface="+mn-ea"/>
                          <a:ea typeface="+mn-ea"/>
                        </a:rPr>
                        <a:t>×</a:t>
                      </a:r>
                      <a:r>
                        <a:rPr lang="ja-JP" altLang="en-US" sz="1100" dirty="0">
                          <a:solidFill>
                            <a:schemeClr val="tx1"/>
                          </a:solidFill>
                          <a:latin typeface="+mn-ea"/>
                          <a:ea typeface="+mn-ea"/>
                        </a:rPr>
                        <a:t>年齢層比率、アンケート結果</a:t>
                      </a:r>
                      <a:endParaRPr lang="en-US" altLang="ja-JP" sz="1100" dirty="0">
                        <a:solidFill>
                          <a:schemeClr val="tx1"/>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solidFill>
                          <a:latin typeface="+mn-ea"/>
                          <a:ea typeface="+mn-ea"/>
                          <a:cs typeface="Verdana" pitchFamily="34" charset="0"/>
                        </a:rPr>
                        <a:t>※</a:t>
                      </a:r>
                      <a:r>
                        <a:rPr lang="ja-JP" altLang="en-US" sz="1050" dirty="0">
                          <a:solidFill>
                            <a:schemeClr val="tx1"/>
                          </a:solidFill>
                          <a:latin typeface="+mn-ea"/>
                          <a:ea typeface="+mn-ea"/>
                          <a:cs typeface="Verdana" pitchFamily="34" charset="0"/>
                        </a:rPr>
                        <a:t>掲載終了から</a:t>
                      </a:r>
                      <a:r>
                        <a:rPr lang="en-US" altLang="ja-JP" sz="1050" dirty="0">
                          <a:solidFill>
                            <a:schemeClr val="tx1"/>
                          </a:solidFill>
                          <a:latin typeface="+mn-ea"/>
                          <a:ea typeface="+mn-ea"/>
                          <a:cs typeface="Verdana" pitchFamily="34" charset="0"/>
                        </a:rPr>
                        <a:t>2</a:t>
                      </a:r>
                      <a:r>
                        <a:rPr lang="ja-JP" altLang="en-US" sz="105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13114220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構成要素</a:t>
            </a:r>
          </a:p>
        </p:txBody>
      </p:sp>
      <p:sp>
        <p:nvSpPr>
          <p:cNvPr id="2" name="テキスト ボックス 1">
            <a:extLst>
              <a:ext uri="{FF2B5EF4-FFF2-40B4-BE49-F238E27FC236}">
                <a16:creationId xmlns:a16="http://schemas.microsoft.com/office/drawing/2014/main" id="{9588EB62-49C5-9205-597D-6DE569B58366}"/>
              </a:ext>
            </a:extLst>
          </p:cNvPr>
          <p:cNvSpPr txBox="1"/>
          <p:nvPr/>
        </p:nvSpPr>
        <p:spPr>
          <a:xfrm>
            <a:off x="863202" y="1495238"/>
            <a:ext cx="316112" cy="215444"/>
          </a:xfrm>
          <a:prstGeom prst="rect">
            <a:avLst/>
          </a:prstGeom>
          <a:noFill/>
          <a:ln>
            <a:solidFill>
              <a:schemeClr val="accent1">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3" name="正方形/長方形 2">
            <a:extLst>
              <a:ext uri="{FF2B5EF4-FFF2-40B4-BE49-F238E27FC236}">
                <a16:creationId xmlns:a16="http://schemas.microsoft.com/office/drawing/2014/main" id="{0EE2EB1F-A63D-3884-607D-50652F300068}"/>
              </a:ext>
            </a:extLst>
          </p:cNvPr>
          <p:cNvSpPr/>
          <p:nvPr/>
        </p:nvSpPr>
        <p:spPr>
          <a:xfrm>
            <a:off x="828372" y="1751658"/>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latin typeface="+mn-ea"/>
              </a:rPr>
              <a:t>写真</a:t>
            </a:r>
            <a:r>
              <a:rPr kumimoji="1" lang="en-US" altLang="ja-JP" sz="1000">
                <a:solidFill>
                  <a:schemeClr val="tx1"/>
                </a:solidFill>
                <a:latin typeface="+mn-ea"/>
              </a:rPr>
              <a:t>/</a:t>
            </a:r>
            <a:r>
              <a:rPr lang="ja-JP" altLang="en-US" sz="1000">
                <a:solidFill>
                  <a:schemeClr val="tx1"/>
                </a:solidFill>
                <a:latin typeface="+mn-ea"/>
              </a:rPr>
              <a:t>イラスト</a:t>
            </a:r>
            <a:r>
              <a:rPr lang="en-US" altLang="ja-JP" sz="1000">
                <a:solidFill>
                  <a:schemeClr val="tx1"/>
                </a:solidFill>
                <a:latin typeface="+mn-ea"/>
              </a:rPr>
              <a:t>/</a:t>
            </a:r>
            <a:r>
              <a:rPr lang="ja-JP" altLang="en-US" sz="1000">
                <a:solidFill>
                  <a:schemeClr val="tx1"/>
                </a:solidFill>
                <a:latin typeface="+mn-ea"/>
              </a:rPr>
              <a:t>図表</a:t>
            </a:r>
            <a:endParaRPr lang="en-US" altLang="ja-JP" sz="1000">
              <a:solidFill>
                <a:schemeClr val="tx1"/>
              </a:solidFill>
              <a:latin typeface="+mn-ea"/>
            </a:endParaRPr>
          </a:p>
          <a:p>
            <a:pPr algn="ctr"/>
            <a:r>
              <a:rPr kumimoji="1" lang="en-US" altLang="ja-JP" sz="1000">
                <a:solidFill>
                  <a:schemeClr val="tx1"/>
                </a:solidFill>
                <a:latin typeface="+mn-ea"/>
              </a:rPr>
              <a:t>(</a:t>
            </a:r>
            <a:r>
              <a:rPr kumimoji="1" lang="ja-JP" altLang="en-US" sz="1000">
                <a:solidFill>
                  <a:schemeClr val="tx1"/>
                </a:solidFill>
                <a:latin typeface="+mn-ea"/>
              </a:rPr>
              <a:t>メイン</a:t>
            </a:r>
            <a:r>
              <a:rPr kumimoji="1" lang="en-US" altLang="ja-JP" sz="1000">
                <a:solidFill>
                  <a:schemeClr val="tx1"/>
                </a:solidFill>
                <a:latin typeface="+mn-ea"/>
              </a:rPr>
              <a:t>)</a:t>
            </a:r>
          </a:p>
        </p:txBody>
      </p:sp>
      <p:sp>
        <p:nvSpPr>
          <p:cNvPr id="4" name="テキスト ボックス 3">
            <a:extLst>
              <a:ext uri="{FF2B5EF4-FFF2-40B4-BE49-F238E27FC236}">
                <a16:creationId xmlns:a16="http://schemas.microsoft.com/office/drawing/2014/main" id="{2C9BDC23-F28C-DB83-FB9D-D5E1BF80DD2C}"/>
              </a:ext>
            </a:extLst>
          </p:cNvPr>
          <p:cNvSpPr txBox="1"/>
          <p:nvPr/>
        </p:nvSpPr>
        <p:spPr>
          <a:xfrm>
            <a:off x="759455" y="1100719"/>
            <a:ext cx="1880161" cy="338554"/>
          </a:xfrm>
          <a:prstGeom prst="rect">
            <a:avLst/>
          </a:prstGeom>
          <a:noFill/>
          <a:ln>
            <a:noFill/>
          </a:ln>
        </p:spPr>
        <p:txBody>
          <a:bodyPr wrap="square" rtlCol="0">
            <a:spAutoFit/>
          </a:bodyPr>
          <a:lstStyle/>
          <a:p>
            <a:pPr algn="l"/>
            <a:r>
              <a:rPr lang="ja-JP" altLang="en-US" sz="800" b="1">
                <a:latin typeface="+mn-ea"/>
              </a:rPr>
              <a:t>タイトルタイトルタイトルタイトル</a:t>
            </a:r>
            <a:endParaRPr lang="en-US" altLang="ja-JP" sz="800" b="1">
              <a:latin typeface="+mn-ea"/>
            </a:endParaRPr>
          </a:p>
          <a:p>
            <a:pPr algn="l"/>
            <a:r>
              <a:rPr kumimoji="1" lang="ja-JP" altLang="en-US" sz="800" b="1">
                <a:latin typeface="+mn-ea"/>
              </a:rPr>
              <a:t>タイトルタイトルタイトル</a:t>
            </a:r>
            <a:r>
              <a:rPr kumimoji="1" lang="en-US" altLang="ja-JP" sz="800" b="1">
                <a:latin typeface="+mn-ea"/>
              </a:rPr>
              <a:t>【PR】</a:t>
            </a:r>
            <a:endParaRPr kumimoji="1" lang="ja-JP" altLang="en-US" sz="800" b="1">
              <a:latin typeface="+mn-ea"/>
            </a:endParaRPr>
          </a:p>
        </p:txBody>
      </p:sp>
      <p:pic>
        <p:nvPicPr>
          <p:cNvPr id="5" name="図 4">
            <a:extLst>
              <a:ext uri="{FF2B5EF4-FFF2-40B4-BE49-F238E27FC236}">
                <a16:creationId xmlns:a16="http://schemas.microsoft.com/office/drawing/2014/main" id="{184AB0A5-7A3B-953F-0851-7CE91D10AF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419" y="2785269"/>
            <a:ext cx="1595220" cy="407781"/>
          </a:xfrm>
          <a:prstGeom prst="rect">
            <a:avLst/>
          </a:prstGeom>
        </p:spPr>
      </p:pic>
      <p:sp>
        <p:nvSpPr>
          <p:cNvPr id="6" name="正方形/長方形 5">
            <a:extLst>
              <a:ext uri="{FF2B5EF4-FFF2-40B4-BE49-F238E27FC236}">
                <a16:creationId xmlns:a16="http://schemas.microsoft.com/office/drawing/2014/main" id="{2F17A264-4293-74A9-10AC-DA50D876990B}"/>
              </a:ext>
            </a:extLst>
          </p:cNvPr>
          <p:cNvSpPr/>
          <p:nvPr/>
        </p:nvSpPr>
        <p:spPr>
          <a:xfrm>
            <a:off x="798766" y="316423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latin typeface="+mn-ea"/>
              </a:rPr>
              <a:t>写真</a:t>
            </a:r>
            <a:r>
              <a:rPr kumimoji="1" lang="en-US" altLang="ja-JP" sz="1000">
                <a:solidFill>
                  <a:schemeClr val="tx1"/>
                </a:solidFill>
                <a:latin typeface="+mn-ea"/>
              </a:rPr>
              <a:t>/</a:t>
            </a:r>
            <a:r>
              <a:rPr lang="ja-JP" altLang="en-US" sz="1000">
                <a:solidFill>
                  <a:schemeClr val="tx1"/>
                </a:solidFill>
                <a:latin typeface="+mn-ea"/>
              </a:rPr>
              <a:t>イラスト</a:t>
            </a:r>
            <a:r>
              <a:rPr lang="en-US" altLang="ja-JP" sz="1000">
                <a:solidFill>
                  <a:schemeClr val="tx1"/>
                </a:solidFill>
                <a:latin typeface="+mn-ea"/>
              </a:rPr>
              <a:t>/</a:t>
            </a:r>
            <a:r>
              <a:rPr lang="ja-JP" altLang="en-US" sz="1000">
                <a:solidFill>
                  <a:schemeClr val="tx1"/>
                </a:solidFill>
                <a:latin typeface="+mn-ea"/>
              </a:rPr>
              <a:t>図表</a:t>
            </a:r>
            <a:endParaRPr lang="en-US" altLang="ja-JP" sz="1000">
              <a:solidFill>
                <a:schemeClr val="tx1"/>
              </a:solidFill>
              <a:latin typeface="+mn-ea"/>
            </a:endParaRPr>
          </a:p>
        </p:txBody>
      </p:sp>
      <p:pic>
        <p:nvPicPr>
          <p:cNvPr id="7" name="図 6">
            <a:extLst>
              <a:ext uri="{FF2B5EF4-FFF2-40B4-BE49-F238E27FC236}">
                <a16:creationId xmlns:a16="http://schemas.microsoft.com/office/drawing/2014/main" id="{C24C59BB-2418-1465-68C4-AECA6FFC901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9058" y="4317364"/>
            <a:ext cx="1595220" cy="407781"/>
          </a:xfrm>
          <a:prstGeom prst="rect">
            <a:avLst/>
          </a:prstGeom>
        </p:spPr>
      </p:pic>
      <p:sp>
        <p:nvSpPr>
          <p:cNvPr id="8" name="正方形/長方形 7">
            <a:extLst>
              <a:ext uri="{FF2B5EF4-FFF2-40B4-BE49-F238E27FC236}">
                <a16:creationId xmlns:a16="http://schemas.microsoft.com/office/drawing/2014/main" id="{F259D3F3-324F-F7BD-7C27-634B8D36D1A7}"/>
              </a:ext>
            </a:extLst>
          </p:cNvPr>
          <p:cNvSpPr/>
          <p:nvPr/>
        </p:nvSpPr>
        <p:spPr>
          <a:xfrm>
            <a:off x="827419" y="475232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latin typeface="+mn-ea"/>
              </a:rPr>
              <a:t>写真</a:t>
            </a:r>
            <a:r>
              <a:rPr kumimoji="1" lang="en-US" altLang="ja-JP" sz="1000">
                <a:solidFill>
                  <a:schemeClr val="tx1"/>
                </a:solidFill>
                <a:latin typeface="+mn-ea"/>
              </a:rPr>
              <a:t>/</a:t>
            </a:r>
            <a:r>
              <a:rPr lang="ja-JP" altLang="en-US" sz="1000">
                <a:solidFill>
                  <a:schemeClr val="tx1"/>
                </a:solidFill>
                <a:latin typeface="+mn-ea"/>
              </a:rPr>
              <a:t>イラスト</a:t>
            </a:r>
            <a:r>
              <a:rPr lang="en-US" altLang="ja-JP" sz="1000">
                <a:solidFill>
                  <a:schemeClr val="tx1"/>
                </a:solidFill>
                <a:latin typeface="+mn-ea"/>
              </a:rPr>
              <a:t>/</a:t>
            </a:r>
            <a:r>
              <a:rPr lang="ja-JP" altLang="en-US" sz="1000">
                <a:solidFill>
                  <a:schemeClr val="tx1"/>
                </a:solidFill>
                <a:latin typeface="+mn-ea"/>
              </a:rPr>
              <a:t>図表</a:t>
            </a:r>
            <a:endParaRPr lang="en-US" altLang="ja-JP" sz="1000">
              <a:solidFill>
                <a:schemeClr val="tx1"/>
              </a:solidFill>
              <a:latin typeface="+mn-ea"/>
            </a:endParaRPr>
          </a:p>
        </p:txBody>
      </p:sp>
      <p:pic>
        <p:nvPicPr>
          <p:cNvPr id="9" name="図 8">
            <a:extLst>
              <a:ext uri="{FF2B5EF4-FFF2-40B4-BE49-F238E27FC236}">
                <a16:creationId xmlns:a16="http://schemas.microsoft.com/office/drawing/2014/main" id="{2C032B1B-1E4A-6E07-284F-B40162783E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8372" y="5901540"/>
            <a:ext cx="1595220" cy="407781"/>
          </a:xfrm>
          <a:prstGeom prst="rect">
            <a:avLst/>
          </a:prstGeom>
        </p:spPr>
      </p:pic>
      <p:sp>
        <p:nvSpPr>
          <p:cNvPr id="10" name="正方形/長方形 9">
            <a:extLst>
              <a:ext uri="{FF2B5EF4-FFF2-40B4-BE49-F238E27FC236}">
                <a16:creationId xmlns:a16="http://schemas.microsoft.com/office/drawing/2014/main" id="{FDAA680E-6800-80FB-838B-5024B6CDEF61}"/>
              </a:ext>
            </a:extLst>
          </p:cNvPr>
          <p:cNvSpPr/>
          <p:nvPr/>
        </p:nvSpPr>
        <p:spPr>
          <a:xfrm>
            <a:off x="623392" y="1100718"/>
            <a:ext cx="2016224" cy="5382815"/>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11" name="テキスト ボックス 10">
            <a:extLst>
              <a:ext uri="{FF2B5EF4-FFF2-40B4-BE49-F238E27FC236}">
                <a16:creationId xmlns:a16="http://schemas.microsoft.com/office/drawing/2014/main" id="{7F77805C-A38E-DE58-95D1-10004E92E88B}"/>
              </a:ext>
            </a:extLst>
          </p:cNvPr>
          <p:cNvSpPr txBox="1"/>
          <p:nvPr/>
        </p:nvSpPr>
        <p:spPr>
          <a:xfrm>
            <a:off x="886060" y="2831941"/>
            <a:ext cx="760608" cy="253916"/>
          </a:xfrm>
          <a:prstGeom prst="rect">
            <a:avLst/>
          </a:prstGeom>
          <a:noFill/>
          <a:ln>
            <a:noFill/>
          </a:ln>
        </p:spPr>
        <p:txBody>
          <a:bodyPr wrap="square" rtlCol="0">
            <a:spAutoFit/>
          </a:bodyPr>
          <a:lstStyle/>
          <a:p>
            <a:pPr algn="l"/>
            <a:r>
              <a:rPr lang="ja-JP" altLang="en-US" sz="1050" b="1">
                <a:latin typeface="+mn-ea"/>
              </a:rPr>
              <a:t>リード文</a:t>
            </a:r>
            <a:endParaRPr kumimoji="1" lang="ja-JP" altLang="en-US" sz="1050" b="1">
              <a:latin typeface="+mn-ea"/>
            </a:endParaRPr>
          </a:p>
        </p:txBody>
      </p:sp>
      <p:sp>
        <p:nvSpPr>
          <p:cNvPr id="12" name="テキスト ボックス 11">
            <a:extLst>
              <a:ext uri="{FF2B5EF4-FFF2-40B4-BE49-F238E27FC236}">
                <a16:creationId xmlns:a16="http://schemas.microsoft.com/office/drawing/2014/main" id="{73E028D6-14C1-C8E1-FC5D-015BEC802152}"/>
              </a:ext>
            </a:extLst>
          </p:cNvPr>
          <p:cNvSpPr txBox="1"/>
          <p:nvPr/>
        </p:nvSpPr>
        <p:spPr>
          <a:xfrm>
            <a:off x="911424" y="4426078"/>
            <a:ext cx="760608" cy="253916"/>
          </a:xfrm>
          <a:prstGeom prst="rect">
            <a:avLst/>
          </a:prstGeom>
          <a:noFill/>
          <a:ln>
            <a:noFill/>
          </a:ln>
        </p:spPr>
        <p:txBody>
          <a:bodyPr wrap="square" rtlCol="0">
            <a:spAutoFit/>
          </a:bodyPr>
          <a:lstStyle/>
          <a:p>
            <a:pPr algn="l"/>
            <a:r>
              <a:rPr kumimoji="1" lang="ja-JP" altLang="en-US" sz="1050" b="1">
                <a:latin typeface="+mn-ea"/>
              </a:rPr>
              <a:t>本文</a:t>
            </a:r>
          </a:p>
        </p:txBody>
      </p:sp>
      <p:sp>
        <p:nvSpPr>
          <p:cNvPr id="13" name="テキスト ボックス 12">
            <a:extLst>
              <a:ext uri="{FF2B5EF4-FFF2-40B4-BE49-F238E27FC236}">
                <a16:creationId xmlns:a16="http://schemas.microsoft.com/office/drawing/2014/main" id="{3EF45327-6682-94BD-141A-270FA2EEF8CC}"/>
              </a:ext>
            </a:extLst>
          </p:cNvPr>
          <p:cNvSpPr txBox="1"/>
          <p:nvPr/>
        </p:nvSpPr>
        <p:spPr>
          <a:xfrm>
            <a:off x="901263" y="5949146"/>
            <a:ext cx="760608" cy="253916"/>
          </a:xfrm>
          <a:prstGeom prst="rect">
            <a:avLst/>
          </a:prstGeom>
          <a:noFill/>
          <a:ln>
            <a:noFill/>
          </a:ln>
        </p:spPr>
        <p:txBody>
          <a:bodyPr wrap="square" rtlCol="0">
            <a:spAutoFit/>
          </a:bodyPr>
          <a:lstStyle/>
          <a:p>
            <a:pPr algn="l"/>
            <a:r>
              <a:rPr kumimoji="1" lang="ja-JP" altLang="en-US" sz="1050" b="1">
                <a:latin typeface="+mn-ea"/>
              </a:rPr>
              <a:t>本文</a:t>
            </a:r>
          </a:p>
        </p:txBody>
      </p:sp>
      <p:sp>
        <p:nvSpPr>
          <p:cNvPr id="14" name="テキスト ボックス 13">
            <a:extLst>
              <a:ext uri="{FF2B5EF4-FFF2-40B4-BE49-F238E27FC236}">
                <a16:creationId xmlns:a16="http://schemas.microsoft.com/office/drawing/2014/main" id="{CA1437A0-6A48-3704-897D-46B087F396CB}"/>
              </a:ext>
            </a:extLst>
          </p:cNvPr>
          <p:cNvSpPr txBox="1"/>
          <p:nvPr/>
        </p:nvSpPr>
        <p:spPr>
          <a:xfrm>
            <a:off x="720537" y="4195791"/>
            <a:ext cx="1880161" cy="215444"/>
          </a:xfrm>
          <a:prstGeom prst="rect">
            <a:avLst/>
          </a:prstGeom>
          <a:noFill/>
          <a:ln>
            <a:noFill/>
          </a:ln>
        </p:spPr>
        <p:txBody>
          <a:bodyPr wrap="square" rtlCol="0">
            <a:spAutoFit/>
          </a:bodyPr>
          <a:lstStyle/>
          <a:p>
            <a:pPr algn="l"/>
            <a:r>
              <a:rPr lang="ja-JP" altLang="en-US" sz="800" b="1">
                <a:latin typeface="+mn-ea"/>
              </a:rPr>
              <a:t>小見出し小見出し小見出し</a:t>
            </a:r>
            <a:endParaRPr kumimoji="1" lang="ja-JP" altLang="en-US" sz="800" b="1">
              <a:latin typeface="+mn-ea"/>
            </a:endParaRPr>
          </a:p>
        </p:txBody>
      </p:sp>
      <p:sp>
        <p:nvSpPr>
          <p:cNvPr id="15" name="テキスト ボックス 14">
            <a:extLst>
              <a:ext uri="{FF2B5EF4-FFF2-40B4-BE49-F238E27FC236}">
                <a16:creationId xmlns:a16="http://schemas.microsoft.com/office/drawing/2014/main" id="{1D326824-7924-46EA-8964-3D8E0C37991E}"/>
              </a:ext>
            </a:extLst>
          </p:cNvPr>
          <p:cNvSpPr txBox="1"/>
          <p:nvPr/>
        </p:nvSpPr>
        <p:spPr>
          <a:xfrm>
            <a:off x="734055" y="5760588"/>
            <a:ext cx="1880161" cy="215444"/>
          </a:xfrm>
          <a:prstGeom prst="rect">
            <a:avLst/>
          </a:prstGeom>
          <a:noFill/>
          <a:ln>
            <a:noFill/>
          </a:ln>
        </p:spPr>
        <p:txBody>
          <a:bodyPr wrap="square" rtlCol="0">
            <a:spAutoFit/>
          </a:bodyPr>
          <a:lstStyle/>
          <a:p>
            <a:pPr algn="l"/>
            <a:r>
              <a:rPr lang="ja-JP" altLang="en-US" sz="800" b="1">
                <a:latin typeface="+mn-ea"/>
              </a:rPr>
              <a:t>小見出し小見出し小見出し</a:t>
            </a:r>
            <a:endParaRPr kumimoji="1" lang="ja-JP" altLang="en-US" sz="800" b="1">
              <a:latin typeface="+mn-ea"/>
            </a:endParaRPr>
          </a:p>
        </p:txBody>
      </p:sp>
      <p:sp>
        <p:nvSpPr>
          <p:cNvPr id="16" name="テキスト ボックス 15">
            <a:extLst>
              <a:ext uri="{FF2B5EF4-FFF2-40B4-BE49-F238E27FC236}">
                <a16:creationId xmlns:a16="http://schemas.microsoft.com/office/drawing/2014/main" id="{5A53BAC0-8065-64EF-2403-81E60EB0C4D1}"/>
              </a:ext>
            </a:extLst>
          </p:cNvPr>
          <p:cNvSpPr txBox="1"/>
          <p:nvPr/>
        </p:nvSpPr>
        <p:spPr>
          <a:xfrm>
            <a:off x="551384" y="1127097"/>
            <a:ext cx="312906" cy="246221"/>
          </a:xfrm>
          <a:prstGeom prst="rect">
            <a:avLst/>
          </a:prstGeom>
          <a:noFill/>
        </p:spPr>
        <p:txBody>
          <a:bodyPr wrap="none" rtlCol="0">
            <a:spAutoFit/>
          </a:bodyPr>
          <a:lstStyle/>
          <a:p>
            <a:pPr algn="l"/>
            <a:r>
              <a:rPr lang="en-US" altLang="ja-JP" sz="1000" b="1">
                <a:latin typeface="+mn-ea"/>
              </a:rPr>
              <a:t>①</a:t>
            </a:r>
            <a:endParaRPr kumimoji="1" lang="ja-JP" altLang="en-US" sz="1000" b="1">
              <a:latin typeface="+mn-ea"/>
            </a:endParaRPr>
          </a:p>
        </p:txBody>
      </p:sp>
      <p:sp>
        <p:nvSpPr>
          <p:cNvPr id="17" name="テキスト ボックス 16">
            <a:extLst>
              <a:ext uri="{FF2B5EF4-FFF2-40B4-BE49-F238E27FC236}">
                <a16:creationId xmlns:a16="http://schemas.microsoft.com/office/drawing/2014/main" id="{6FDF88A6-6017-0F48-5395-909F903649EC}"/>
              </a:ext>
            </a:extLst>
          </p:cNvPr>
          <p:cNvSpPr txBox="1"/>
          <p:nvPr/>
        </p:nvSpPr>
        <p:spPr>
          <a:xfrm>
            <a:off x="827419" y="1988841"/>
            <a:ext cx="312906" cy="246221"/>
          </a:xfrm>
          <a:prstGeom prst="rect">
            <a:avLst/>
          </a:prstGeom>
          <a:noFill/>
        </p:spPr>
        <p:txBody>
          <a:bodyPr wrap="none" rtlCol="0">
            <a:spAutoFit/>
          </a:bodyPr>
          <a:lstStyle/>
          <a:p>
            <a:pPr algn="l"/>
            <a:r>
              <a:rPr kumimoji="1" lang="en-US" altLang="ja-JP" sz="1000">
                <a:latin typeface="+mn-ea"/>
              </a:rPr>
              <a:t>③</a:t>
            </a:r>
            <a:endParaRPr kumimoji="1" lang="ja-JP" altLang="en-US" sz="1000">
              <a:latin typeface="+mn-ea"/>
            </a:endParaRPr>
          </a:p>
        </p:txBody>
      </p:sp>
      <p:sp>
        <p:nvSpPr>
          <p:cNvPr id="18" name="テキスト ボックス 17">
            <a:extLst>
              <a:ext uri="{FF2B5EF4-FFF2-40B4-BE49-F238E27FC236}">
                <a16:creationId xmlns:a16="http://schemas.microsoft.com/office/drawing/2014/main" id="{2652DE8B-889D-B43F-B850-FA1B1C1723DC}"/>
              </a:ext>
            </a:extLst>
          </p:cNvPr>
          <p:cNvSpPr txBox="1"/>
          <p:nvPr/>
        </p:nvSpPr>
        <p:spPr>
          <a:xfrm>
            <a:off x="2326710" y="1486879"/>
            <a:ext cx="312906" cy="246221"/>
          </a:xfrm>
          <a:prstGeom prst="rect">
            <a:avLst/>
          </a:prstGeom>
          <a:noFill/>
        </p:spPr>
        <p:txBody>
          <a:bodyPr wrap="none" rtlCol="0">
            <a:spAutoFit/>
          </a:bodyPr>
          <a:lstStyle/>
          <a:p>
            <a:pPr algn="l"/>
            <a:r>
              <a:rPr kumimoji="1" lang="en-US" altLang="ja-JP" sz="1000" b="1">
                <a:latin typeface="+mn-ea"/>
              </a:rPr>
              <a:t>②</a:t>
            </a:r>
            <a:endParaRPr kumimoji="1" lang="ja-JP" altLang="en-US" sz="1000" b="1">
              <a:latin typeface="+mn-ea"/>
            </a:endParaRPr>
          </a:p>
        </p:txBody>
      </p:sp>
      <p:sp>
        <p:nvSpPr>
          <p:cNvPr id="19" name="テキスト ボックス 18">
            <a:extLst>
              <a:ext uri="{FF2B5EF4-FFF2-40B4-BE49-F238E27FC236}">
                <a16:creationId xmlns:a16="http://schemas.microsoft.com/office/drawing/2014/main" id="{09277FC0-3579-00A3-81D9-3C192FD3BBE8}"/>
              </a:ext>
            </a:extLst>
          </p:cNvPr>
          <p:cNvSpPr txBox="1"/>
          <p:nvPr/>
        </p:nvSpPr>
        <p:spPr>
          <a:xfrm>
            <a:off x="551384" y="2605929"/>
            <a:ext cx="312906" cy="246221"/>
          </a:xfrm>
          <a:prstGeom prst="rect">
            <a:avLst/>
          </a:prstGeom>
          <a:noFill/>
        </p:spPr>
        <p:txBody>
          <a:bodyPr wrap="none" rtlCol="0">
            <a:spAutoFit/>
          </a:bodyPr>
          <a:lstStyle/>
          <a:p>
            <a:pPr algn="l"/>
            <a:r>
              <a:rPr kumimoji="1" lang="en-US" altLang="ja-JP" sz="1000">
                <a:latin typeface="+mn-ea"/>
              </a:rPr>
              <a:t>④</a:t>
            </a:r>
            <a:endParaRPr kumimoji="1" lang="ja-JP" altLang="en-US" sz="1000">
              <a:latin typeface="+mn-ea"/>
            </a:endParaRPr>
          </a:p>
        </p:txBody>
      </p:sp>
      <p:sp>
        <p:nvSpPr>
          <p:cNvPr id="20" name="テキスト ボックス 19">
            <a:extLst>
              <a:ext uri="{FF2B5EF4-FFF2-40B4-BE49-F238E27FC236}">
                <a16:creationId xmlns:a16="http://schemas.microsoft.com/office/drawing/2014/main" id="{B8B2DAD7-0F3D-DA39-CE34-3CB4208D0EF5}"/>
              </a:ext>
            </a:extLst>
          </p:cNvPr>
          <p:cNvSpPr txBox="1"/>
          <p:nvPr/>
        </p:nvSpPr>
        <p:spPr>
          <a:xfrm>
            <a:off x="551384" y="2822740"/>
            <a:ext cx="312906" cy="246221"/>
          </a:xfrm>
          <a:prstGeom prst="rect">
            <a:avLst/>
          </a:prstGeom>
          <a:noFill/>
        </p:spPr>
        <p:txBody>
          <a:bodyPr wrap="none" rtlCol="0">
            <a:spAutoFit/>
          </a:bodyPr>
          <a:lstStyle/>
          <a:p>
            <a:pPr algn="l"/>
            <a:r>
              <a:rPr lang="en-US" altLang="ja-JP" sz="1000">
                <a:latin typeface="+mn-ea"/>
              </a:rPr>
              <a:t>⑤</a:t>
            </a:r>
            <a:endParaRPr kumimoji="1" lang="ja-JP" altLang="en-US" sz="1000">
              <a:latin typeface="+mn-ea"/>
            </a:endParaRPr>
          </a:p>
        </p:txBody>
      </p:sp>
      <p:sp>
        <p:nvSpPr>
          <p:cNvPr id="21" name="テキスト ボックス 20">
            <a:extLst>
              <a:ext uri="{FF2B5EF4-FFF2-40B4-BE49-F238E27FC236}">
                <a16:creationId xmlns:a16="http://schemas.microsoft.com/office/drawing/2014/main" id="{5DF526AC-F529-6C09-307F-0F13492E0F86}"/>
              </a:ext>
            </a:extLst>
          </p:cNvPr>
          <p:cNvSpPr txBox="1"/>
          <p:nvPr/>
        </p:nvSpPr>
        <p:spPr>
          <a:xfrm>
            <a:off x="814542" y="3470812"/>
            <a:ext cx="312906" cy="246221"/>
          </a:xfrm>
          <a:prstGeom prst="rect">
            <a:avLst/>
          </a:prstGeom>
          <a:noFill/>
        </p:spPr>
        <p:txBody>
          <a:bodyPr wrap="none" rtlCol="0">
            <a:spAutoFit/>
          </a:bodyPr>
          <a:lstStyle/>
          <a:p>
            <a:pPr algn="l"/>
            <a:r>
              <a:rPr kumimoji="1" lang="en-US" altLang="ja-JP" sz="1000">
                <a:latin typeface="+mn-ea"/>
              </a:rPr>
              <a:t>⑥</a:t>
            </a:r>
            <a:endParaRPr kumimoji="1" lang="ja-JP" altLang="en-US" sz="1000">
              <a:latin typeface="+mn-ea"/>
            </a:endParaRPr>
          </a:p>
        </p:txBody>
      </p:sp>
      <p:sp>
        <p:nvSpPr>
          <p:cNvPr id="22" name="テキスト ボックス 21">
            <a:extLst>
              <a:ext uri="{FF2B5EF4-FFF2-40B4-BE49-F238E27FC236}">
                <a16:creationId xmlns:a16="http://schemas.microsoft.com/office/drawing/2014/main" id="{EC5C6988-63B5-3ACE-2E07-9805FFB67DDC}"/>
              </a:ext>
            </a:extLst>
          </p:cNvPr>
          <p:cNvSpPr txBox="1"/>
          <p:nvPr/>
        </p:nvSpPr>
        <p:spPr>
          <a:xfrm>
            <a:off x="814542" y="5054988"/>
            <a:ext cx="312906" cy="246221"/>
          </a:xfrm>
          <a:prstGeom prst="rect">
            <a:avLst/>
          </a:prstGeom>
          <a:noFill/>
        </p:spPr>
        <p:txBody>
          <a:bodyPr wrap="none" rtlCol="0">
            <a:spAutoFit/>
          </a:bodyPr>
          <a:lstStyle/>
          <a:p>
            <a:pPr algn="l"/>
            <a:r>
              <a:rPr kumimoji="1" lang="en-US" altLang="ja-JP" sz="1000">
                <a:latin typeface="+mn-ea"/>
              </a:rPr>
              <a:t>⑥</a:t>
            </a:r>
            <a:endParaRPr kumimoji="1" lang="ja-JP" altLang="en-US" sz="1000">
              <a:latin typeface="+mn-ea"/>
            </a:endParaRPr>
          </a:p>
        </p:txBody>
      </p:sp>
      <p:sp>
        <p:nvSpPr>
          <p:cNvPr id="23" name="テキスト ボックス 22">
            <a:extLst>
              <a:ext uri="{FF2B5EF4-FFF2-40B4-BE49-F238E27FC236}">
                <a16:creationId xmlns:a16="http://schemas.microsoft.com/office/drawing/2014/main" id="{9D27023F-1BFB-A008-3A7F-C059F52F9198}"/>
              </a:ext>
            </a:extLst>
          </p:cNvPr>
          <p:cNvSpPr txBox="1"/>
          <p:nvPr/>
        </p:nvSpPr>
        <p:spPr>
          <a:xfrm>
            <a:off x="551384" y="4005065"/>
            <a:ext cx="312906" cy="246221"/>
          </a:xfrm>
          <a:prstGeom prst="rect">
            <a:avLst/>
          </a:prstGeom>
          <a:noFill/>
        </p:spPr>
        <p:txBody>
          <a:bodyPr wrap="none" rtlCol="0">
            <a:spAutoFit/>
          </a:bodyPr>
          <a:lstStyle/>
          <a:p>
            <a:pPr algn="l"/>
            <a:r>
              <a:rPr lang="en-US" altLang="ja-JP" sz="1000">
                <a:latin typeface="+mn-ea"/>
              </a:rPr>
              <a:t>⑦</a:t>
            </a:r>
            <a:endParaRPr kumimoji="1" lang="ja-JP" altLang="en-US" sz="1000">
              <a:latin typeface="+mn-ea"/>
            </a:endParaRPr>
          </a:p>
        </p:txBody>
      </p:sp>
      <p:sp>
        <p:nvSpPr>
          <p:cNvPr id="24" name="テキスト ボックス 23">
            <a:extLst>
              <a:ext uri="{FF2B5EF4-FFF2-40B4-BE49-F238E27FC236}">
                <a16:creationId xmlns:a16="http://schemas.microsoft.com/office/drawing/2014/main" id="{813ED0D4-86F0-BCC4-6353-6E0FAC1C5F83}"/>
              </a:ext>
            </a:extLst>
          </p:cNvPr>
          <p:cNvSpPr txBox="1"/>
          <p:nvPr/>
        </p:nvSpPr>
        <p:spPr>
          <a:xfrm>
            <a:off x="551384" y="5597409"/>
            <a:ext cx="312906" cy="246221"/>
          </a:xfrm>
          <a:prstGeom prst="rect">
            <a:avLst/>
          </a:prstGeom>
          <a:noFill/>
        </p:spPr>
        <p:txBody>
          <a:bodyPr wrap="none" rtlCol="0">
            <a:spAutoFit/>
          </a:bodyPr>
          <a:lstStyle/>
          <a:p>
            <a:pPr algn="l"/>
            <a:r>
              <a:rPr lang="en-US" altLang="ja-JP" sz="1000">
                <a:latin typeface="+mn-ea"/>
              </a:rPr>
              <a:t>⑦</a:t>
            </a:r>
            <a:endParaRPr kumimoji="1" lang="ja-JP" altLang="en-US" sz="1000">
              <a:latin typeface="+mn-ea"/>
            </a:endParaRPr>
          </a:p>
        </p:txBody>
      </p:sp>
      <p:sp>
        <p:nvSpPr>
          <p:cNvPr id="25" name="テキスト ボックス 24">
            <a:extLst>
              <a:ext uri="{FF2B5EF4-FFF2-40B4-BE49-F238E27FC236}">
                <a16:creationId xmlns:a16="http://schemas.microsoft.com/office/drawing/2014/main" id="{822B20EF-53EF-4C93-1FCF-13D0F9BBB4B7}"/>
              </a:ext>
            </a:extLst>
          </p:cNvPr>
          <p:cNvSpPr txBox="1"/>
          <p:nvPr/>
        </p:nvSpPr>
        <p:spPr>
          <a:xfrm>
            <a:off x="551384" y="4188071"/>
            <a:ext cx="312906" cy="246221"/>
          </a:xfrm>
          <a:prstGeom prst="rect">
            <a:avLst/>
          </a:prstGeom>
          <a:noFill/>
        </p:spPr>
        <p:txBody>
          <a:bodyPr wrap="none" rtlCol="0">
            <a:spAutoFit/>
          </a:bodyPr>
          <a:lstStyle/>
          <a:p>
            <a:pPr algn="l"/>
            <a:r>
              <a:rPr kumimoji="1" lang="en-US" altLang="ja-JP" sz="1000">
                <a:latin typeface="+mn-ea"/>
              </a:rPr>
              <a:t>⑧</a:t>
            </a:r>
            <a:endParaRPr kumimoji="1" lang="ja-JP" altLang="en-US" sz="1000">
              <a:latin typeface="+mn-ea"/>
            </a:endParaRPr>
          </a:p>
        </p:txBody>
      </p:sp>
      <p:sp>
        <p:nvSpPr>
          <p:cNvPr id="26" name="テキスト ボックス 25">
            <a:extLst>
              <a:ext uri="{FF2B5EF4-FFF2-40B4-BE49-F238E27FC236}">
                <a16:creationId xmlns:a16="http://schemas.microsoft.com/office/drawing/2014/main" id="{4FB7A1A3-D97B-3662-B97A-4AE0ABB5688D}"/>
              </a:ext>
            </a:extLst>
          </p:cNvPr>
          <p:cNvSpPr txBox="1"/>
          <p:nvPr/>
        </p:nvSpPr>
        <p:spPr>
          <a:xfrm>
            <a:off x="551384" y="5752660"/>
            <a:ext cx="312906" cy="246221"/>
          </a:xfrm>
          <a:prstGeom prst="rect">
            <a:avLst/>
          </a:prstGeom>
          <a:noFill/>
        </p:spPr>
        <p:txBody>
          <a:bodyPr wrap="none" rtlCol="0">
            <a:spAutoFit/>
          </a:bodyPr>
          <a:lstStyle/>
          <a:p>
            <a:pPr algn="l"/>
            <a:r>
              <a:rPr kumimoji="1" lang="en-US" altLang="ja-JP" sz="1000">
                <a:latin typeface="+mn-ea"/>
              </a:rPr>
              <a:t>⑧</a:t>
            </a:r>
            <a:endParaRPr kumimoji="1" lang="ja-JP" altLang="en-US" sz="1000">
              <a:latin typeface="+mn-ea"/>
            </a:endParaRPr>
          </a:p>
        </p:txBody>
      </p:sp>
      <p:sp>
        <p:nvSpPr>
          <p:cNvPr id="27" name="テキスト ボックス 26">
            <a:extLst>
              <a:ext uri="{FF2B5EF4-FFF2-40B4-BE49-F238E27FC236}">
                <a16:creationId xmlns:a16="http://schemas.microsoft.com/office/drawing/2014/main" id="{073D66D6-0090-08CA-A369-066932E84A18}"/>
              </a:ext>
            </a:extLst>
          </p:cNvPr>
          <p:cNvSpPr txBox="1"/>
          <p:nvPr/>
        </p:nvSpPr>
        <p:spPr>
          <a:xfrm>
            <a:off x="551384" y="4407323"/>
            <a:ext cx="312906" cy="246221"/>
          </a:xfrm>
          <a:prstGeom prst="rect">
            <a:avLst/>
          </a:prstGeom>
          <a:noFill/>
        </p:spPr>
        <p:txBody>
          <a:bodyPr wrap="none" rtlCol="0">
            <a:spAutoFit/>
          </a:bodyPr>
          <a:lstStyle/>
          <a:p>
            <a:pPr algn="l"/>
            <a:r>
              <a:rPr lang="en-US" altLang="ja-JP" sz="1000">
                <a:latin typeface="+mn-ea"/>
              </a:rPr>
              <a:t>⑨</a:t>
            </a:r>
            <a:endParaRPr kumimoji="1" lang="ja-JP" altLang="en-US" sz="1000">
              <a:latin typeface="+mn-ea"/>
            </a:endParaRPr>
          </a:p>
        </p:txBody>
      </p:sp>
      <p:sp>
        <p:nvSpPr>
          <p:cNvPr id="28" name="テキスト ボックス 27">
            <a:extLst>
              <a:ext uri="{FF2B5EF4-FFF2-40B4-BE49-F238E27FC236}">
                <a16:creationId xmlns:a16="http://schemas.microsoft.com/office/drawing/2014/main" id="{B005A15B-A464-F472-35E1-8FF810898C4F}"/>
              </a:ext>
            </a:extLst>
          </p:cNvPr>
          <p:cNvSpPr txBox="1"/>
          <p:nvPr/>
        </p:nvSpPr>
        <p:spPr>
          <a:xfrm>
            <a:off x="551384" y="5974350"/>
            <a:ext cx="312906" cy="246221"/>
          </a:xfrm>
          <a:prstGeom prst="rect">
            <a:avLst/>
          </a:prstGeom>
          <a:noFill/>
        </p:spPr>
        <p:txBody>
          <a:bodyPr wrap="none" rtlCol="0">
            <a:spAutoFit/>
          </a:bodyPr>
          <a:lstStyle/>
          <a:p>
            <a:pPr algn="l"/>
            <a:r>
              <a:rPr lang="en-US" altLang="ja-JP" sz="1000">
                <a:latin typeface="+mn-ea"/>
              </a:rPr>
              <a:t>⑨</a:t>
            </a:r>
            <a:endParaRPr kumimoji="1" lang="ja-JP" altLang="en-US" sz="1000">
              <a:latin typeface="+mn-ea"/>
            </a:endParaRPr>
          </a:p>
        </p:txBody>
      </p:sp>
      <p:pic>
        <p:nvPicPr>
          <p:cNvPr id="29" name="図 28">
            <a:extLst>
              <a:ext uri="{FF2B5EF4-FFF2-40B4-BE49-F238E27FC236}">
                <a16:creationId xmlns:a16="http://schemas.microsoft.com/office/drawing/2014/main" id="{815C3B9F-9988-20B9-1DFE-5CE609D652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5829" y="6315020"/>
            <a:ext cx="1595220" cy="134053"/>
          </a:xfrm>
          <a:prstGeom prst="rect">
            <a:avLst/>
          </a:prstGeom>
        </p:spPr>
      </p:pic>
      <p:sp>
        <p:nvSpPr>
          <p:cNvPr id="30" name="テキスト ボックス 29">
            <a:extLst>
              <a:ext uri="{FF2B5EF4-FFF2-40B4-BE49-F238E27FC236}">
                <a16:creationId xmlns:a16="http://schemas.microsoft.com/office/drawing/2014/main" id="{553C65D7-03E2-B6EF-FB7D-373A04C587E5}"/>
              </a:ext>
            </a:extLst>
          </p:cNvPr>
          <p:cNvSpPr txBox="1"/>
          <p:nvPr/>
        </p:nvSpPr>
        <p:spPr>
          <a:xfrm>
            <a:off x="807729" y="6227882"/>
            <a:ext cx="1880161" cy="200055"/>
          </a:xfrm>
          <a:prstGeom prst="rect">
            <a:avLst/>
          </a:prstGeom>
          <a:noFill/>
          <a:ln>
            <a:noFill/>
          </a:ln>
        </p:spPr>
        <p:txBody>
          <a:bodyPr wrap="square" rtlCol="0">
            <a:spAutoFit/>
          </a:bodyPr>
          <a:lstStyle/>
          <a:p>
            <a:pPr algn="l"/>
            <a:r>
              <a:rPr kumimoji="1" lang="ja-JP" altLang="en-US" sz="700" b="1">
                <a:latin typeface="+mn-ea"/>
              </a:rPr>
              <a:t>関連ページ：</a:t>
            </a:r>
            <a:r>
              <a:rPr kumimoji="1" lang="en-US" altLang="ja-JP" sz="700" b="1">
                <a:latin typeface="+mn-ea"/>
              </a:rPr>
              <a:t>URL</a:t>
            </a:r>
            <a:endParaRPr kumimoji="1" lang="ja-JP" altLang="en-US" sz="700" b="1">
              <a:latin typeface="+mn-ea"/>
            </a:endParaRPr>
          </a:p>
        </p:txBody>
      </p:sp>
      <p:sp>
        <p:nvSpPr>
          <p:cNvPr id="31" name="テキスト ボックス 30">
            <a:extLst>
              <a:ext uri="{FF2B5EF4-FFF2-40B4-BE49-F238E27FC236}">
                <a16:creationId xmlns:a16="http://schemas.microsoft.com/office/drawing/2014/main" id="{567D82F4-2675-0356-AE89-4A80489135B0}"/>
              </a:ext>
            </a:extLst>
          </p:cNvPr>
          <p:cNvSpPr txBox="1"/>
          <p:nvPr/>
        </p:nvSpPr>
        <p:spPr>
          <a:xfrm>
            <a:off x="551384" y="6237313"/>
            <a:ext cx="312906" cy="246221"/>
          </a:xfrm>
          <a:prstGeom prst="rect">
            <a:avLst/>
          </a:prstGeom>
          <a:noFill/>
        </p:spPr>
        <p:txBody>
          <a:bodyPr wrap="none" rtlCol="0">
            <a:spAutoFit/>
          </a:bodyPr>
          <a:lstStyle/>
          <a:p>
            <a:pPr algn="l"/>
            <a:r>
              <a:rPr kumimoji="1" lang="en-US" altLang="ja-JP" sz="1000">
                <a:latin typeface="+mn-ea"/>
              </a:rPr>
              <a:t>⑩</a:t>
            </a:r>
            <a:endParaRPr kumimoji="1" lang="ja-JP" altLang="en-US" sz="1000">
              <a:latin typeface="+mn-ea"/>
            </a:endParaRPr>
          </a:p>
        </p:txBody>
      </p:sp>
      <p:graphicFrame>
        <p:nvGraphicFramePr>
          <p:cNvPr id="32" name="表 31">
            <a:extLst>
              <a:ext uri="{FF2B5EF4-FFF2-40B4-BE49-F238E27FC236}">
                <a16:creationId xmlns:a16="http://schemas.microsoft.com/office/drawing/2014/main" id="{470D7090-4CF5-EC9F-C533-6DA19B7C4766}"/>
              </a:ext>
            </a:extLst>
          </p:cNvPr>
          <p:cNvGraphicFramePr>
            <a:graphicFrameLocks noGrp="1"/>
          </p:cNvGraphicFramePr>
          <p:nvPr>
            <p:extLst>
              <p:ext uri="{D42A27DB-BD31-4B8C-83A1-F6EECF244321}">
                <p14:modId xmlns:p14="http://schemas.microsoft.com/office/powerpoint/2010/main" val="2963717919"/>
              </p:ext>
            </p:extLst>
          </p:nvPr>
        </p:nvGraphicFramePr>
        <p:xfrm>
          <a:off x="3570035" y="1116236"/>
          <a:ext cx="7492456" cy="4526280"/>
        </p:xfrm>
        <a:graphic>
          <a:graphicData uri="http://schemas.openxmlformats.org/drawingml/2006/table">
            <a:tbl>
              <a:tblPr firstRow="1" bandRow="1">
                <a:tableStyleId>{21E4AEA4-8DFA-4A89-87EB-49C32662AFE0}</a:tableStyleId>
              </a:tblPr>
              <a:tblGrid>
                <a:gridCol w="442725">
                  <a:extLst>
                    <a:ext uri="{9D8B030D-6E8A-4147-A177-3AD203B41FA5}">
                      <a16:colId xmlns:a16="http://schemas.microsoft.com/office/drawing/2014/main" val="477946426"/>
                    </a:ext>
                  </a:extLst>
                </a:gridCol>
                <a:gridCol w="3004831">
                  <a:extLst>
                    <a:ext uri="{9D8B030D-6E8A-4147-A177-3AD203B41FA5}">
                      <a16:colId xmlns:a16="http://schemas.microsoft.com/office/drawing/2014/main" val="189764604"/>
                    </a:ext>
                  </a:extLst>
                </a:gridCol>
                <a:gridCol w="1840514">
                  <a:extLst>
                    <a:ext uri="{9D8B030D-6E8A-4147-A177-3AD203B41FA5}">
                      <a16:colId xmlns:a16="http://schemas.microsoft.com/office/drawing/2014/main" val="1851183191"/>
                    </a:ext>
                  </a:extLst>
                </a:gridCol>
                <a:gridCol w="1339688">
                  <a:extLst>
                    <a:ext uri="{9D8B030D-6E8A-4147-A177-3AD203B41FA5}">
                      <a16:colId xmlns:a16="http://schemas.microsoft.com/office/drawing/2014/main" val="747861719"/>
                    </a:ext>
                  </a:extLst>
                </a:gridCol>
                <a:gridCol w="864698">
                  <a:extLst>
                    <a:ext uri="{9D8B030D-6E8A-4147-A177-3AD203B41FA5}">
                      <a16:colId xmlns:a16="http://schemas.microsoft.com/office/drawing/2014/main" val="3603787776"/>
                    </a:ext>
                  </a:extLst>
                </a:gridCol>
              </a:tblGrid>
              <a:tr h="370840">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入稿サイズ</a:t>
                      </a:r>
                    </a:p>
                  </a:txBody>
                  <a:tcPr anchor="ctr">
                    <a:solidFill>
                      <a:schemeClr val="accent1">
                        <a:lumMod val="75000"/>
                      </a:schemeClr>
                    </a:solidFill>
                  </a:tcPr>
                </a:tc>
                <a:tc>
                  <a:txBody>
                    <a:bodyPr/>
                    <a:lstStyle/>
                    <a:p>
                      <a:r>
                        <a:rPr kumimoji="1" lang="ja-JP" altLang="en-US" sz="1100">
                          <a:solidFill>
                            <a:schemeClr val="bg1"/>
                          </a:solidFill>
                          <a:latin typeface="+mn-ea"/>
                          <a:ea typeface="+mn-ea"/>
                        </a:rPr>
                        <a:t>ファイル形式</a:t>
                      </a: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入稿条件</a:t>
                      </a:r>
                    </a:p>
                  </a:txBody>
                  <a:tcPr anchor="ctr">
                    <a:solidFill>
                      <a:schemeClr val="accent1">
                        <a:lumMod val="75000"/>
                      </a:schemeClr>
                    </a:solidFill>
                  </a:tcPr>
                </a:tc>
                <a:extLst>
                  <a:ext uri="{0D108BD9-81ED-4DB2-BD59-A6C34878D82A}">
                    <a16:rowId xmlns:a16="http://schemas.microsoft.com/office/drawing/2014/main" val="2833746862"/>
                  </a:ext>
                </a:extLst>
              </a:tr>
              <a:tr h="370840">
                <a:tc>
                  <a:txBody>
                    <a:bodyPr/>
                    <a:lstStyle/>
                    <a:p>
                      <a:r>
                        <a:rPr kumimoji="1" lang="en-US" altLang="ja-JP" sz="1100" dirty="0">
                          <a:solidFill>
                            <a:schemeClr val="tx1"/>
                          </a:solidFill>
                          <a:latin typeface="+mn-ea"/>
                          <a:ea typeface="+mn-ea"/>
                        </a:rPr>
                        <a:t>①</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タイトル</a:t>
                      </a:r>
                    </a:p>
                  </a:txBody>
                  <a:tcPr>
                    <a:solidFill>
                      <a:schemeClr val="bg1">
                        <a:lumMod val="85000"/>
                      </a:schemeClr>
                    </a:solidFill>
                  </a:tcPr>
                </a:tc>
                <a:tc>
                  <a:txBody>
                    <a:bodyPr/>
                    <a:lstStyle/>
                    <a:p>
                      <a:r>
                        <a:rPr kumimoji="1" lang="en-US" altLang="ja-JP" sz="1100">
                          <a:solidFill>
                            <a:schemeClr val="tx1"/>
                          </a:solidFill>
                          <a:latin typeface="+mn-ea"/>
                          <a:ea typeface="+mn-ea"/>
                        </a:rPr>
                        <a:t>40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3253660168"/>
                  </a:ext>
                </a:extLst>
              </a:tr>
              <a:tr h="370840">
                <a:tc>
                  <a:txBody>
                    <a:bodyPr/>
                    <a:lstStyle/>
                    <a:p>
                      <a:r>
                        <a:rPr kumimoji="1" lang="en-US" altLang="ja-JP" sz="1100">
                          <a:solidFill>
                            <a:schemeClr val="tx1"/>
                          </a:solidFill>
                          <a:latin typeface="+mn-ea"/>
                          <a:ea typeface="+mn-ea"/>
                        </a:rPr>
                        <a:t>②</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社名</a:t>
                      </a:r>
                    </a:p>
                  </a:txBody>
                  <a:tcPr>
                    <a:solidFill>
                      <a:schemeClr val="bg1">
                        <a:lumMod val="85000"/>
                      </a:schemeClr>
                    </a:solidFill>
                  </a:tcPr>
                </a:tc>
                <a:tc>
                  <a:txBody>
                    <a:bodyPr/>
                    <a:lstStyle/>
                    <a:p>
                      <a:r>
                        <a:rPr kumimoji="1" lang="ja-JP" altLang="en-US" sz="1100" err="1">
                          <a:solidFill>
                            <a:schemeClr val="tx1"/>
                          </a:solidFill>
                          <a:latin typeface="+mn-ea"/>
                          <a:ea typeface="+mn-ea"/>
                        </a:rPr>
                        <a:t>ー</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3045395277"/>
                  </a:ext>
                </a:extLst>
              </a:tr>
              <a:tr h="370840">
                <a:tc>
                  <a:txBody>
                    <a:bodyPr/>
                    <a:lstStyle/>
                    <a:p>
                      <a:r>
                        <a:rPr kumimoji="1" lang="en-US" altLang="ja-JP" sz="1100">
                          <a:solidFill>
                            <a:schemeClr val="tx1"/>
                          </a:solidFill>
                          <a:latin typeface="+mn-ea"/>
                          <a:ea typeface="+mn-ea"/>
                        </a:rPr>
                        <a:t>③</a:t>
                      </a:r>
                    </a:p>
                  </a:txBody>
                  <a:tcPr>
                    <a:solidFill>
                      <a:schemeClr val="bg1">
                        <a:lumMod val="85000"/>
                      </a:schemeClr>
                    </a:solidFill>
                  </a:tcPr>
                </a:tc>
                <a:tc>
                  <a:txBody>
                    <a:bodyPr/>
                    <a:lstStyle/>
                    <a:p>
                      <a:r>
                        <a:rPr kumimoji="1" lang="ja-JP" altLang="en-US" sz="1100">
                          <a:solidFill>
                            <a:schemeClr val="tx1"/>
                          </a:solidFill>
                          <a:latin typeface="+mn-ea"/>
                          <a:ea typeface="+mn-ea"/>
                        </a:rPr>
                        <a:t>メイン画像（写真</a:t>
                      </a:r>
                      <a:r>
                        <a:rPr kumimoji="1" lang="en-US" altLang="ja-JP" sz="1100" dirty="0">
                          <a:solidFill>
                            <a:schemeClr val="tx1"/>
                          </a:solidFill>
                          <a:latin typeface="+mn-ea"/>
                          <a:ea typeface="+mn-ea"/>
                        </a:rPr>
                        <a:t>/</a:t>
                      </a:r>
                      <a:r>
                        <a:rPr kumimoji="1" lang="ja-JP" altLang="en-US" sz="1100">
                          <a:solidFill>
                            <a:schemeClr val="tx1"/>
                          </a:solidFill>
                          <a:latin typeface="+mn-ea"/>
                          <a:ea typeface="+mn-ea"/>
                        </a:rPr>
                        <a:t>イラスト</a:t>
                      </a:r>
                      <a:r>
                        <a:rPr kumimoji="1" lang="en-US" altLang="ja-JP" sz="1100" dirty="0">
                          <a:solidFill>
                            <a:schemeClr val="tx1"/>
                          </a:solidFill>
                          <a:latin typeface="+mn-ea"/>
                          <a:ea typeface="+mn-ea"/>
                        </a:rPr>
                        <a:t>/</a:t>
                      </a:r>
                      <a:r>
                        <a:rPr kumimoji="1" lang="ja-JP" altLang="en-US" sz="1100">
                          <a:solidFill>
                            <a:schemeClr val="tx1"/>
                          </a:solidFill>
                          <a:latin typeface="+mn-ea"/>
                          <a:ea typeface="+mn-ea"/>
                        </a:rPr>
                        <a:t>図表）</a:t>
                      </a:r>
                      <a:endParaRPr kumimoji="1" lang="en-US" altLang="ja-JP" sz="1100" dirty="0">
                        <a:solidFill>
                          <a:schemeClr val="tx1"/>
                        </a:solidFill>
                        <a:latin typeface="+mn-ea"/>
                        <a:ea typeface="+mn-ea"/>
                      </a:endParaRPr>
                    </a:p>
                  </a:txBody>
                  <a:tcPr>
                    <a:solidFill>
                      <a:schemeClr val="bg1">
                        <a:lumMod val="85000"/>
                      </a:schemeClr>
                    </a:solidFill>
                  </a:tcPr>
                </a:tc>
                <a:tc>
                  <a:txBody>
                    <a:bodyPr/>
                    <a:lstStyle/>
                    <a:p>
                      <a:r>
                        <a:rPr kumimoji="1" lang="en-US" altLang="ja-JP" sz="1100">
                          <a:solidFill>
                            <a:schemeClr val="tx1"/>
                          </a:solidFill>
                          <a:latin typeface="+mn-ea"/>
                          <a:ea typeface="+mn-ea"/>
                        </a:rPr>
                        <a:t>1200pixel×800pixel</a:t>
                      </a:r>
                    </a:p>
                    <a:p>
                      <a:r>
                        <a:rPr kumimoji="1" lang="en-US" altLang="ja-JP" sz="1100">
                          <a:solidFill>
                            <a:schemeClr val="tx1"/>
                          </a:solidFill>
                          <a:latin typeface="+mn-ea"/>
                          <a:ea typeface="+mn-ea"/>
                        </a:rPr>
                        <a:t>/3:2</a:t>
                      </a:r>
                    </a:p>
                    <a:p>
                      <a:r>
                        <a:rPr kumimoji="1" lang="en-US" altLang="ja-JP" sz="1100">
                          <a:solidFill>
                            <a:schemeClr val="tx1"/>
                          </a:solidFill>
                          <a:latin typeface="+mn-ea"/>
                          <a:ea typeface="+mn-ea"/>
                        </a:rPr>
                        <a:t>300KB</a:t>
                      </a:r>
                      <a:r>
                        <a:rPr kumimoji="1" lang="ja-JP" altLang="en-US" sz="1100">
                          <a:solidFill>
                            <a:schemeClr val="tx1"/>
                          </a:solidFill>
                          <a:latin typeface="+mn-ea"/>
                          <a:ea typeface="+mn-ea"/>
                        </a:rPr>
                        <a:t>以内</a:t>
                      </a:r>
                    </a:p>
                  </a:txBody>
                  <a:tcPr>
                    <a:solidFill>
                      <a:schemeClr val="bg1">
                        <a:lumMod val="85000"/>
                      </a:schemeClr>
                    </a:solidFill>
                  </a:tcPr>
                </a:tc>
                <a:tc>
                  <a:txBody>
                    <a:bodyPr/>
                    <a:lstStyle/>
                    <a:p>
                      <a:r>
                        <a:rPr kumimoji="1" lang="en-US" altLang="ja-JP" sz="1100">
                          <a:solidFill>
                            <a:schemeClr val="tx1"/>
                          </a:solidFill>
                          <a:latin typeface="+mn-ea"/>
                          <a:ea typeface="+mn-ea"/>
                        </a:rPr>
                        <a:t>JPEG/GIF/PING</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1871715890"/>
                  </a:ext>
                </a:extLst>
              </a:tr>
              <a:tr h="370840">
                <a:tc>
                  <a:txBody>
                    <a:bodyPr/>
                    <a:lstStyle/>
                    <a:p>
                      <a:r>
                        <a:rPr kumimoji="1" lang="en-US" altLang="ja-JP" sz="1100">
                          <a:solidFill>
                            <a:schemeClr val="tx1"/>
                          </a:solidFill>
                          <a:latin typeface="+mn-ea"/>
                          <a:ea typeface="+mn-ea"/>
                        </a:rPr>
                        <a:t>④</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メイン画像のキャプション　－</a:t>
                      </a:r>
                      <a:r>
                        <a:rPr kumimoji="1" lang="en-US" altLang="ja-JP" sz="1100">
                          <a:solidFill>
                            <a:schemeClr val="tx1"/>
                          </a:solidFill>
                          <a:latin typeface="+mn-ea"/>
                          <a:ea typeface="+mn-ea"/>
                        </a:rPr>
                        <a:t>1</a:t>
                      </a:r>
                      <a:r>
                        <a:rPr kumimoji="1" lang="ja-JP" altLang="en-US" sz="1100">
                          <a:solidFill>
                            <a:schemeClr val="tx1"/>
                          </a:solidFill>
                          <a:latin typeface="+mn-ea"/>
                          <a:ea typeface="+mn-ea"/>
                        </a:rPr>
                        <a:t>枚</a:t>
                      </a:r>
                    </a:p>
                  </a:txBody>
                  <a:tcPr>
                    <a:solidFill>
                      <a:schemeClr val="bg1">
                        <a:lumMod val="85000"/>
                      </a:schemeClr>
                    </a:solidFill>
                  </a:tcPr>
                </a:tc>
                <a:tc>
                  <a:txBody>
                    <a:bodyPr/>
                    <a:lstStyle/>
                    <a:p>
                      <a:r>
                        <a:rPr kumimoji="1" lang="en-US" altLang="ja-JP" sz="1100">
                          <a:solidFill>
                            <a:schemeClr val="tx1"/>
                          </a:solidFill>
                          <a:latin typeface="+mn-ea"/>
                          <a:ea typeface="+mn-ea"/>
                        </a:rPr>
                        <a:t>20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70700572"/>
                  </a:ext>
                </a:extLst>
              </a:tr>
              <a:tr h="370840">
                <a:tc>
                  <a:txBody>
                    <a:bodyPr/>
                    <a:lstStyle/>
                    <a:p>
                      <a:r>
                        <a:rPr kumimoji="1" lang="en-US" altLang="ja-JP" sz="1100">
                          <a:solidFill>
                            <a:schemeClr val="tx1"/>
                          </a:solidFill>
                          <a:latin typeface="+mn-ea"/>
                          <a:ea typeface="+mn-ea"/>
                        </a:rPr>
                        <a:t>⑤</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リード文</a:t>
                      </a:r>
                    </a:p>
                  </a:txBody>
                  <a:tcPr>
                    <a:solidFill>
                      <a:schemeClr val="bg1">
                        <a:lumMod val="85000"/>
                      </a:schemeClr>
                    </a:solidFill>
                  </a:tcPr>
                </a:tc>
                <a:tc>
                  <a:txBody>
                    <a:bodyPr/>
                    <a:lstStyle/>
                    <a:p>
                      <a:r>
                        <a:rPr kumimoji="1" lang="en-US" altLang="ja-JP" sz="1100">
                          <a:solidFill>
                            <a:schemeClr val="tx1"/>
                          </a:solidFill>
                          <a:latin typeface="+mn-ea"/>
                          <a:ea typeface="+mn-ea"/>
                        </a:rPr>
                        <a:t>200</a:t>
                      </a:r>
                      <a:r>
                        <a:rPr kumimoji="1" lang="ja-JP" altLang="en-US" sz="1100">
                          <a:solidFill>
                            <a:schemeClr val="tx1"/>
                          </a:solidFill>
                          <a:latin typeface="+mn-ea"/>
                          <a:ea typeface="+mn-ea"/>
                        </a:rPr>
                        <a:t>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1513882815"/>
                  </a:ext>
                </a:extLst>
              </a:tr>
              <a:tr h="370840">
                <a:tc>
                  <a:txBody>
                    <a:bodyPr/>
                    <a:lstStyle/>
                    <a:p>
                      <a:r>
                        <a:rPr kumimoji="1" lang="en-US" altLang="ja-JP" sz="1100" i="1">
                          <a:solidFill>
                            <a:schemeClr val="tx1"/>
                          </a:solidFill>
                          <a:latin typeface="+mn-ea"/>
                          <a:ea typeface="+mn-ea"/>
                        </a:rPr>
                        <a:t>⑥</a:t>
                      </a:r>
                      <a:endParaRPr kumimoji="1" lang="ja-JP" altLang="en-US" sz="1100" i="1">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文中画像（写真</a:t>
                      </a:r>
                      <a:r>
                        <a:rPr kumimoji="1" lang="en-US" altLang="ja-JP" sz="1100" dirty="0">
                          <a:solidFill>
                            <a:schemeClr val="tx1"/>
                          </a:solidFill>
                          <a:latin typeface="+mn-ea"/>
                          <a:ea typeface="+mn-ea"/>
                        </a:rPr>
                        <a:t>/</a:t>
                      </a:r>
                      <a:r>
                        <a:rPr kumimoji="1" lang="ja-JP" altLang="en-US" sz="1100">
                          <a:solidFill>
                            <a:schemeClr val="tx1"/>
                          </a:solidFill>
                          <a:latin typeface="+mn-ea"/>
                          <a:ea typeface="+mn-ea"/>
                        </a:rPr>
                        <a:t>イラスト</a:t>
                      </a:r>
                      <a:r>
                        <a:rPr kumimoji="1" lang="en-US" altLang="ja-JP" sz="1100" dirty="0">
                          <a:solidFill>
                            <a:schemeClr val="tx1"/>
                          </a:solidFill>
                          <a:latin typeface="+mn-ea"/>
                          <a:ea typeface="+mn-ea"/>
                        </a:rPr>
                        <a:t>/</a:t>
                      </a:r>
                      <a:r>
                        <a:rPr kumimoji="1" lang="ja-JP" altLang="en-US" sz="1100">
                          <a:solidFill>
                            <a:schemeClr val="tx1"/>
                          </a:solidFill>
                          <a:latin typeface="+mn-ea"/>
                          <a:ea typeface="+mn-ea"/>
                        </a:rPr>
                        <a:t>図表）</a:t>
                      </a:r>
                      <a:endParaRPr kumimoji="1" lang="en-US" altLang="ja-JP" sz="1100" dirty="0">
                        <a:solidFill>
                          <a:schemeClr val="tx1"/>
                        </a:solidFill>
                        <a:latin typeface="+mn-ea"/>
                        <a:ea typeface="+mn-ea"/>
                      </a:endParaRPr>
                    </a:p>
                    <a:p>
                      <a:r>
                        <a:rPr kumimoji="1" lang="ja-JP" altLang="en-US" sz="1100">
                          <a:solidFill>
                            <a:schemeClr val="tx1"/>
                          </a:solidFill>
                          <a:latin typeface="+mn-ea"/>
                          <a:ea typeface="+mn-ea"/>
                        </a:rPr>
                        <a:t>　</a:t>
                      </a:r>
                      <a:r>
                        <a:rPr kumimoji="1" lang="ja-JP" altLang="en-US" sz="1100" err="1">
                          <a:solidFill>
                            <a:schemeClr val="tx1"/>
                          </a:solidFill>
                          <a:latin typeface="+mn-ea"/>
                          <a:ea typeface="+mn-ea"/>
                        </a:rPr>
                        <a:t>ー</a:t>
                      </a:r>
                      <a:r>
                        <a:rPr kumimoji="1" lang="en-US" altLang="ja-JP" sz="1100" dirty="0">
                          <a:solidFill>
                            <a:schemeClr val="tx1"/>
                          </a:solidFill>
                          <a:latin typeface="+mn-ea"/>
                          <a:ea typeface="+mn-ea"/>
                        </a:rPr>
                        <a:t>4</a:t>
                      </a:r>
                      <a:r>
                        <a:rPr kumimoji="1" lang="ja-JP" altLang="en-US" sz="1100">
                          <a:solidFill>
                            <a:schemeClr val="tx1"/>
                          </a:solidFill>
                          <a:latin typeface="+mn-ea"/>
                          <a:ea typeface="+mn-ea"/>
                        </a:rPr>
                        <a:t>点程度</a:t>
                      </a:r>
                    </a:p>
                  </a:txBody>
                  <a:tcPr>
                    <a:solidFill>
                      <a:schemeClr val="bg1">
                        <a:lumMod val="85000"/>
                      </a:schemeClr>
                    </a:solidFill>
                  </a:tcPr>
                </a:tc>
                <a:tc>
                  <a:txBody>
                    <a:bodyPr/>
                    <a:lstStyle/>
                    <a:p>
                      <a:r>
                        <a:rPr kumimoji="1" lang="en-US" altLang="ja-JP" sz="1100" dirty="0">
                          <a:solidFill>
                            <a:schemeClr val="tx1"/>
                          </a:solidFill>
                          <a:latin typeface="+mn-ea"/>
                          <a:ea typeface="+mn-ea"/>
                        </a:rPr>
                        <a:t>1200pixel×800pixel</a:t>
                      </a:r>
                    </a:p>
                    <a:p>
                      <a:r>
                        <a:rPr kumimoji="1" lang="en-US" altLang="ja-JP" sz="1100" dirty="0">
                          <a:solidFill>
                            <a:schemeClr val="tx1"/>
                          </a:solidFill>
                          <a:latin typeface="+mn-ea"/>
                          <a:ea typeface="+mn-ea"/>
                        </a:rPr>
                        <a:t>/3:2</a:t>
                      </a:r>
                      <a:r>
                        <a:rPr kumimoji="1" lang="ja-JP" altLang="en-US" sz="1100">
                          <a:solidFill>
                            <a:schemeClr val="tx1"/>
                          </a:solidFill>
                          <a:latin typeface="+mn-ea"/>
                          <a:ea typeface="+mn-ea"/>
                        </a:rPr>
                        <a:t>を目安に</a:t>
                      </a:r>
                      <a:endParaRPr kumimoji="1" lang="en-US" altLang="ja-JP" sz="1100" dirty="0">
                        <a:solidFill>
                          <a:schemeClr val="tx1"/>
                        </a:solidFill>
                        <a:latin typeface="+mn-ea"/>
                        <a:ea typeface="+mn-ea"/>
                      </a:endParaRPr>
                    </a:p>
                    <a:p>
                      <a:r>
                        <a:rPr kumimoji="1" lang="ja-JP" altLang="en-US" sz="1100">
                          <a:solidFill>
                            <a:schemeClr val="tx1"/>
                          </a:solidFill>
                          <a:latin typeface="+mn-ea"/>
                          <a:ea typeface="+mn-ea"/>
                        </a:rPr>
                        <a:t>各</a:t>
                      </a:r>
                      <a:r>
                        <a:rPr kumimoji="1" lang="en-US" altLang="ja-JP" sz="1100" dirty="0">
                          <a:solidFill>
                            <a:schemeClr val="tx1"/>
                          </a:solidFill>
                          <a:latin typeface="+mn-ea"/>
                          <a:ea typeface="+mn-ea"/>
                        </a:rPr>
                        <a:t>300KB</a:t>
                      </a:r>
                      <a:r>
                        <a:rPr kumimoji="1" lang="ja-JP" altLang="en-US" sz="1100">
                          <a:solidFill>
                            <a:schemeClr val="tx1"/>
                          </a:solidFill>
                          <a:latin typeface="+mn-ea"/>
                          <a:ea typeface="+mn-ea"/>
                        </a:rPr>
                        <a:t>以内</a:t>
                      </a:r>
                    </a:p>
                  </a:txBody>
                  <a:tcPr>
                    <a:solidFill>
                      <a:schemeClr val="bg1">
                        <a:lumMod val="85000"/>
                      </a:schemeClr>
                    </a:solidFill>
                  </a:tcPr>
                </a:tc>
                <a:tc>
                  <a:txBody>
                    <a:bodyPr/>
                    <a:lstStyle/>
                    <a:p>
                      <a:r>
                        <a:rPr kumimoji="1" lang="en-US" altLang="ja-JP" sz="1100">
                          <a:solidFill>
                            <a:schemeClr val="tx1"/>
                          </a:solidFill>
                          <a:latin typeface="+mn-ea"/>
                          <a:ea typeface="+mn-ea"/>
                        </a:rPr>
                        <a:t>JPEG/GIF/PING</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3620582037"/>
                  </a:ext>
                </a:extLst>
              </a:tr>
              <a:tr h="370840">
                <a:tc>
                  <a:txBody>
                    <a:bodyPr/>
                    <a:lstStyle/>
                    <a:p>
                      <a:r>
                        <a:rPr kumimoji="1" lang="en-US" altLang="ja-JP" sz="1100">
                          <a:solidFill>
                            <a:schemeClr val="tx1"/>
                          </a:solidFill>
                          <a:latin typeface="+mn-ea"/>
                          <a:ea typeface="+mn-ea"/>
                        </a:rPr>
                        <a:t>⑦</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文中画像のキャプション</a:t>
                      </a:r>
                    </a:p>
                  </a:txBody>
                  <a:tcPr>
                    <a:solidFill>
                      <a:schemeClr val="bg1">
                        <a:lumMod val="85000"/>
                      </a:schemeClr>
                    </a:solidFill>
                  </a:tcPr>
                </a:tc>
                <a:tc>
                  <a:txBody>
                    <a:bodyPr/>
                    <a:lstStyle/>
                    <a:p>
                      <a:r>
                        <a:rPr kumimoji="1" lang="ja-JP" altLang="en-US" sz="1100">
                          <a:solidFill>
                            <a:schemeClr val="tx1"/>
                          </a:solidFill>
                          <a:latin typeface="+mn-ea"/>
                          <a:ea typeface="+mn-ea"/>
                        </a:rPr>
                        <a:t>各</a:t>
                      </a:r>
                      <a:r>
                        <a:rPr kumimoji="1" lang="en-US" altLang="ja-JP" sz="1100" dirty="0">
                          <a:solidFill>
                            <a:schemeClr val="tx1"/>
                          </a:solidFill>
                          <a:latin typeface="+mn-ea"/>
                          <a:ea typeface="+mn-ea"/>
                        </a:rPr>
                        <a:t>20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3654549095"/>
                  </a:ext>
                </a:extLst>
              </a:tr>
              <a:tr h="370840">
                <a:tc>
                  <a:txBody>
                    <a:bodyPr/>
                    <a:lstStyle/>
                    <a:p>
                      <a:r>
                        <a:rPr kumimoji="1" lang="en-US" altLang="ja-JP" sz="1100">
                          <a:solidFill>
                            <a:schemeClr val="tx1"/>
                          </a:solidFill>
                          <a:latin typeface="+mn-ea"/>
                          <a:ea typeface="+mn-ea"/>
                        </a:rPr>
                        <a:t>⑧</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本文見出し</a:t>
                      </a:r>
                    </a:p>
                  </a:txBody>
                  <a:tcPr>
                    <a:solidFill>
                      <a:schemeClr val="bg1">
                        <a:lumMod val="8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a:solidFill>
                            <a:schemeClr val="tx1"/>
                          </a:solidFill>
                          <a:latin typeface="+mn-ea"/>
                          <a:ea typeface="+mn-ea"/>
                        </a:rPr>
                        <a:t>各</a:t>
                      </a:r>
                      <a:r>
                        <a:rPr kumimoji="1" lang="en-US" altLang="ja-JP" sz="1100" dirty="0">
                          <a:solidFill>
                            <a:schemeClr val="tx1"/>
                          </a:solidFill>
                          <a:latin typeface="+mn-ea"/>
                          <a:ea typeface="+mn-ea"/>
                        </a:rPr>
                        <a:t>20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2058552608"/>
                  </a:ext>
                </a:extLst>
              </a:tr>
              <a:tr h="370840">
                <a:tc>
                  <a:txBody>
                    <a:bodyPr/>
                    <a:lstStyle/>
                    <a:p>
                      <a:r>
                        <a:rPr kumimoji="1" lang="en-US" altLang="ja-JP" sz="1100">
                          <a:solidFill>
                            <a:schemeClr val="tx1"/>
                          </a:solidFill>
                          <a:latin typeface="+mn-ea"/>
                          <a:ea typeface="+mn-ea"/>
                        </a:rPr>
                        <a:t>⑨</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本文</a:t>
                      </a:r>
                    </a:p>
                  </a:txBody>
                  <a:tcPr>
                    <a:solidFill>
                      <a:schemeClr val="bg1">
                        <a:lumMod val="85000"/>
                      </a:schemeClr>
                    </a:solidFill>
                  </a:tcPr>
                </a:tc>
                <a:tc>
                  <a:txBody>
                    <a:bodyPr/>
                    <a:lstStyle/>
                    <a:p>
                      <a:r>
                        <a:rPr kumimoji="1" lang="ja-JP" altLang="en-US" sz="1100">
                          <a:solidFill>
                            <a:schemeClr val="tx1"/>
                          </a:solidFill>
                          <a:latin typeface="+mn-ea"/>
                          <a:ea typeface="+mn-ea"/>
                        </a:rPr>
                        <a:t>合計で</a:t>
                      </a:r>
                      <a:r>
                        <a:rPr kumimoji="1" lang="en-US" altLang="ja-JP" sz="1100" dirty="0">
                          <a:solidFill>
                            <a:schemeClr val="tx1"/>
                          </a:solidFill>
                          <a:latin typeface="+mn-ea"/>
                          <a:ea typeface="+mn-ea"/>
                        </a:rPr>
                        <a:t>2000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テキスト</a:t>
                      </a:r>
                    </a:p>
                  </a:txBody>
                  <a:tcPr>
                    <a:solidFill>
                      <a:schemeClr val="bg1">
                        <a:lumMod val="85000"/>
                      </a:schemeClr>
                    </a:solidFill>
                  </a:tcPr>
                </a:tc>
                <a:tc>
                  <a:txBody>
                    <a:bodyPr/>
                    <a:lstStyle/>
                    <a:p>
                      <a:r>
                        <a:rPr kumimoji="1" lang="ja-JP" altLang="en-US" sz="1100">
                          <a:solidFill>
                            <a:schemeClr val="tx1"/>
                          </a:solidFill>
                          <a:latin typeface="+mn-ea"/>
                          <a:ea typeface="+mn-ea"/>
                        </a:rPr>
                        <a:t>必須</a:t>
                      </a:r>
                    </a:p>
                  </a:txBody>
                  <a:tcPr>
                    <a:solidFill>
                      <a:schemeClr val="bg1">
                        <a:lumMod val="85000"/>
                      </a:schemeClr>
                    </a:solidFill>
                  </a:tcPr>
                </a:tc>
                <a:extLst>
                  <a:ext uri="{0D108BD9-81ED-4DB2-BD59-A6C34878D82A}">
                    <a16:rowId xmlns:a16="http://schemas.microsoft.com/office/drawing/2014/main" val="3261530295"/>
                  </a:ext>
                </a:extLst>
              </a:tr>
              <a:tr h="370840">
                <a:tc>
                  <a:txBody>
                    <a:bodyPr/>
                    <a:lstStyle/>
                    <a:p>
                      <a:r>
                        <a:rPr kumimoji="1" lang="en-US" altLang="ja-JP" sz="1100">
                          <a:solidFill>
                            <a:schemeClr val="tx1"/>
                          </a:solidFill>
                          <a:latin typeface="+mn-ea"/>
                          <a:ea typeface="+mn-ea"/>
                        </a:rPr>
                        <a:t>⑩</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関連ページへのリンク</a:t>
                      </a:r>
                      <a:r>
                        <a:rPr kumimoji="1" lang="en-US" altLang="ja-JP" sz="1100">
                          <a:solidFill>
                            <a:schemeClr val="tx1"/>
                          </a:solidFill>
                          <a:latin typeface="+mn-ea"/>
                          <a:ea typeface="+mn-ea"/>
                        </a:rPr>
                        <a:t>(3</a:t>
                      </a:r>
                      <a:r>
                        <a:rPr kumimoji="1" lang="ja-JP" altLang="en-US" sz="1100">
                          <a:solidFill>
                            <a:schemeClr val="tx1"/>
                          </a:solidFill>
                          <a:latin typeface="+mn-ea"/>
                          <a:ea typeface="+mn-ea"/>
                        </a:rPr>
                        <a:t>本まで</a:t>
                      </a:r>
                      <a:r>
                        <a:rPr kumimoji="1" lang="en-US" altLang="ja-JP" sz="1100">
                          <a:solidFill>
                            <a:schemeClr val="tx1"/>
                          </a:solidFill>
                          <a:latin typeface="+mn-ea"/>
                          <a:ea typeface="+mn-ea"/>
                        </a:rPr>
                        <a:t>)</a:t>
                      </a:r>
                    </a:p>
                  </a:txBody>
                  <a:tcPr>
                    <a:solidFill>
                      <a:schemeClr val="bg1">
                        <a:lumMod val="85000"/>
                      </a:schemeClr>
                    </a:solidFill>
                  </a:tcPr>
                </a:tc>
                <a:tc>
                  <a:txBody>
                    <a:bodyPr/>
                    <a:lstStyle/>
                    <a:p>
                      <a:r>
                        <a:rPr kumimoji="1" lang="en-US" altLang="ja-JP" sz="1100">
                          <a:solidFill>
                            <a:schemeClr val="tx1"/>
                          </a:solidFill>
                          <a:latin typeface="+mn-ea"/>
                          <a:ea typeface="+mn-ea"/>
                        </a:rPr>
                        <a:t>50</a:t>
                      </a:r>
                      <a:r>
                        <a:rPr kumimoji="1" lang="ja-JP" altLang="en-US" sz="1100">
                          <a:solidFill>
                            <a:schemeClr val="tx1"/>
                          </a:solidFill>
                          <a:latin typeface="+mn-ea"/>
                          <a:ea typeface="+mn-ea"/>
                        </a:rPr>
                        <a:t>文字程度</a:t>
                      </a:r>
                    </a:p>
                  </a:txBody>
                  <a:tcPr>
                    <a:solidFill>
                      <a:schemeClr val="bg1">
                        <a:lumMod val="85000"/>
                      </a:schemeClr>
                    </a:solidFill>
                  </a:tcPr>
                </a:tc>
                <a:tc>
                  <a:txBody>
                    <a:bodyPr/>
                    <a:lstStyle/>
                    <a:p>
                      <a:r>
                        <a:rPr kumimoji="1" lang="ja-JP" altLang="en-US" sz="1100">
                          <a:solidFill>
                            <a:schemeClr val="tx1"/>
                          </a:solidFill>
                          <a:latin typeface="+mn-ea"/>
                          <a:ea typeface="+mn-ea"/>
                        </a:rPr>
                        <a:t>リンク先</a:t>
                      </a:r>
                      <a:r>
                        <a:rPr kumimoji="1" lang="en-US" altLang="ja-JP" sz="1100" dirty="0">
                          <a:solidFill>
                            <a:schemeClr val="tx1"/>
                          </a:solidFill>
                          <a:latin typeface="+mn-ea"/>
                          <a:ea typeface="+mn-ea"/>
                        </a:rPr>
                        <a:t>URL</a:t>
                      </a:r>
                      <a:endParaRPr kumimoji="1" lang="ja-JP" altLang="en-US" sz="1100">
                        <a:solidFill>
                          <a:schemeClr val="tx1"/>
                        </a:solidFill>
                        <a:latin typeface="+mn-ea"/>
                        <a:ea typeface="+mn-ea"/>
                      </a:endParaRPr>
                    </a:p>
                  </a:txBody>
                  <a:tcPr>
                    <a:solidFill>
                      <a:schemeClr val="bg1">
                        <a:lumMod val="85000"/>
                      </a:schemeClr>
                    </a:solidFill>
                  </a:tcPr>
                </a:tc>
                <a:tc>
                  <a:txBody>
                    <a:bodyPr/>
                    <a:lstStyle/>
                    <a:p>
                      <a:r>
                        <a:rPr kumimoji="1" lang="ja-JP" altLang="en-US" sz="1100">
                          <a:solidFill>
                            <a:schemeClr val="tx1"/>
                          </a:solidFill>
                          <a:latin typeface="+mn-ea"/>
                          <a:ea typeface="+mn-ea"/>
                        </a:rPr>
                        <a:t>任意</a:t>
                      </a:r>
                    </a:p>
                  </a:txBody>
                  <a:tcPr>
                    <a:solidFill>
                      <a:schemeClr val="bg1">
                        <a:lumMod val="85000"/>
                      </a:schemeClr>
                    </a:solidFill>
                  </a:tcPr>
                </a:tc>
                <a:extLst>
                  <a:ext uri="{0D108BD9-81ED-4DB2-BD59-A6C34878D82A}">
                    <a16:rowId xmlns:a16="http://schemas.microsoft.com/office/drawing/2014/main" val="2632474411"/>
                  </a:ext>
                </a:extLst>
              </a:tr>
            </a:tbl>
          </a:graphicData>
        </a:graphic>
      </p:graphicFrame>
      <p:sp>
        <p:nvSpPr>
          <p:cNvPr id="33" name="テキスト ボックス 32">
            <a:extLst>
              <a:ext uri="{FF2B5EF4-FFF2-40B4-BE49-F238E27FC236}">
                <a16:creationId xmlns:a16="http://schemas.microsoft.com/office/drawing/2014/main" id="{7F7CE2F9-84B7-E409-12B9-18679FC10C1D}"/>
              </a:ext>
            </a:extLst>
          </p:cNvPr>
          <p:cNvSpPr txBox="1"/>
          <p:nvPr/>
        </p:nvSpPr>
        <p:spPr>
          <a:xfrm>
            <a:off x="3570035" y="5932030"/>
            <a:ext cx="8463572" cy="41549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kern="0">
                <a:latin typeface="+mn-ea"/>
                <a:ea typeface="+mn-ea"/>
              </a:rPr>
              <a:t>※</a:t>
            </a:r>
            <a:r>
              <a:rPr kumimoji="0" lang="ja-JP" altLang="en-US" sz="1050" b="0" i="0" u="none" strike="noStrike" kern="0" cap="none" spc="0" normalizeH="0" baseline="0" noProof="0">
                <a:ln>
                  <a:noFill/>
                </a:ln>
                <a:effectLst/>
                <a:uLnTx/>
                <a:uFillTx/>
                <a:latin typeface="+mn-ea"/>
                <a:ea typeface="+mn-ea"/>
              </a:rPr>
              <a:t>動画素材のご入稿をご希望される場合は弊社営業担当までご相談ください。</a:t>
            </a:r>
            <a:endParaRPr kumimoji="0" lang="en-US" altLang="ja-JP" sz="1050" b="0" i="0" u="none" strike="noStrike" kern="0" cap="none" spc="0" normalizeH="0" baseline="0" noProof="0">
              <a:ln>
                <a:noFill/>
              </a:ln>
              <a:effectLst/>
              <a:uLnTx/>
              <a:uFillTx/>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ea typeface="+mn-ea"/>
              </a:rPr>
              <a:t>※</a:t>
            </a:r>
            <a:r>
              <a:rPr kumimoji="0" lang="ja-JP" altLang="en-US" sz="1050" b="0" i="0" u="none" strike="noStrike" kern="0" cap="none" spc="0" normalizeH="0" baseline="0" noProof="0">
                <a:ln>
                  <a:noFill/>
                </a:ln>
                <a:effectLst/>
                <a:uLnTx/>
                <a:uFillTx/>
                <a:latin typeface="+mn-ea"/>
                <a:ea typeface="+mn-ea"/>
              </a:rPr>
              <a:t>写真、動画素材をご入稿いただく際、著作権</a:t>
            </a:r>
            <a:r>
              <a:rPr kumimoji="0" lang="ja-JP" altLang="en-US" sz="1050" kern="0">
                <a:latin typeface="+mn-ea"/>
                <a:ea typeface="+mn-ea"/>
              </a:rPr>
              <a:t>や肖像権、商標など許諾の取れているものでのご入稿をお願いします。</a:t>
            </a:r>
            <a:r>
              <a:rPr kumimoji="0" lang="ja-JP" altLang="en-US" sz="1050" b="0" i="0" u="none" strike="noStrike" kern="0" cap="none" spc="0" normalizeH="0" baseline="0" noProof="0">
                <a:ln>
                  <a:noFill/>
                </a:ln>
                <a:effectLst/>
                <a:uLnTx/>
                <a:uFillTx/>
                <a:latin typeface="+mn-ea"/>
                <a:ea typeface="+mn-ea"/>
              </a:rPr>
              <a:t>　</a:t>
            </a:r>
            <a:endParaRPr kumimoji="0" lang="en-US" altLang="ja-JP" sz="1050" b="0" i="0" u="none" strike="noStrike" kern="0" cap="none" spc="0" normalizeH="0" baseline="0" noProof="0">
              <a:ln>
                <a:noFill/>
              </a:ln>
              <a:effectLst/>
              <a:uLnTx/>
              <a:uFillTx/>
              <a:latin typeface="+mn-ea"/>
              <a:ea typeface="+mn-ea"/>
            </a:endParaRPr>
          </a:p>
        </p:txBody>
      </p:sp>
      <p:sp>
        <p:nvSpPr>
          <p:cNvPr id="34" name="テキスト ボックス 33">
            <a:extLst>
              <a:ext uri="{FF2B5EF4-FFF2-40B4-BE49-F238E27FC236}">
                <a16:creationId xmlns:a16="http://schemas.microsoft.com/office/drawing/2014/main" id="{87DCD923-0D45-19C9-F153-D4996F5AD7B4}"/>
              </a:ext>
            </a:extLst>
          </p:cNvPr>
          <p:cNvSpPr txBox="1"/>
          <p:nvPr/>
        </p:nvSpPr>
        <p:spPr>
          <a:xfrm>
            <a:off x="759455" y="2614492"/>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35" name="テキスト ボックス 34">
            <a:extLst>
              <a:ext uri="{FF2B5EF4-FFF2-40B4-BE49-F238E27FC236}">
                <a16:creationId xmlns:a16="http://schemas.microsoft.com/office/drawing/2014/main" id="{B1D3D536-F5D1-857C-3DA8-4C811CB4665D}"/>
              </a:ext>
            </a:extLst>
          </p:cNvPr>
          <p:cNvSpPr txBox="1"/>
          <p:nvPr/>
        </p:nvSpPr>
        <p:spPr>
          <a:xfrm>
            <a:off x="739783" y="4013049"/>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36" name="テキスト ボックス 35">
            <a:extLst>
              <a:ext uri="{FF2B5EF4-FFF2-40B4-BE49-F238E27FC236}">
                <a16:creationId xmlns:a16="http://schemas.microsoft.com/office/drawing/2014/main" id="{C307E477-C5ED-B6EE-0F83-28DFC0B26C83}"/>
              </a:ext>
            </a:extLst>
          </p:cNvPr>
          <p:cNvSpPr txBox="1"/>
          <p:nvPr/>
        </p:nvSpPr>
        <p:spPr>
          <a:xfrm>
            <a:off x="728212" y="5587506"/>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Tree>
    <p:extLst>
      <p:ext uri="{BB962C8B-B14F-4D97-AF65-F5344CB8AC3E}">
        <p14:creationId xmlns:p14="http://schemas.microsoft.com/office/powerpoint/2010/main" val="3461032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構成例</a:t>
            </a:r>
          </a:p>
        </p:txBody>
      </p:sp>
      <p:sp>
        <p:nvSpPr>
          <p:cNvPr id="2" name="正方形/長方形 1">
            <a:extLst>
              <a:ext uri="{FF2B5EF4-FFF2-40B4-BE49-F238E27FC236}">
                <a16:creationId xmlns:a16="http://schemas.microsoft.com/office/drawing/2014/main" id="{85E7AAB7-051E-D94D-795D-AF4765740355}"/>
              </a:ext>
            </a:extLst>
          </p:cNvPr>
          <p:cNvSpPr/>
          <p:nvPr/>
        </p:nvSpPr>
        <p:spPr>
          <a:xfrm>
            <a:off x="519507" y="1133803"/>
            <a:ext cx="2016224" cy="5181829"/>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tx1"/>
              </a:solidFill>
              <a:latin typeface="+mn-ea"/>
            </a:endParaRPr>
          </a:p>
        </p:txBody>
      </p:sp>
      <p:sp>
        <p:nvSpPr>
          <p:cNvPr id="3" name="正方形/長方形 2">
            <a:extLst>
              <a:ext uri="{FF2B5EF4-FFF2-40B4-BE49-F238E27FC236}">
                <a16:creationId xmlns:a16="http://schemas.microsoft.com/office/drawing/2014/main" id="{A8699421-B6A4-6153-549E-E6E1A46C7F0E}"/>
              </a:ext>
            </a:extLst>
          </p:cNvPr>
          <p:cNvSpPr/>
          <p:nvPr/>
        </p:nvSpPr>
        <p:spPr>
          <a:xfrm>
            <a:off x="4815390" y="1128252"/>
            <a:ext cx="2016224" cy="5190877"/>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tx1"/>
              </a:solidFill>
              <a:latin typeface="+mn-ea"/>
            </a:endParaRPr>
          </a:p>
        </p:txBody>
      </p:sp>
      <p:sp>
        <p:nvSpPr>
          <p:cNvPr id="4" name="正方形/長方形 3">
            <a:extLst>
              <a:ext uri="{FF2B5EF4-FFF2-40B4-BE49-F238E27FC236}">
                <a16:creationId xmlns:a16="http://schemas.microsoft.com/office/drawing/2014/main" id="{AB3BA816-3B47-2195-CF77-88C4DB0ABAB6}"/>
              </a:ext>
            </a:extLst>
          </p:cNvPr>
          <p:cNvSpPr/>
          <p:nvPr/>
        </p:nvSpPr>
        <p:spPr>
          <a:xfrm>
            <a:off x="9161588" y="1144566"/>
            <a:ext cx="2016224" cy="2808313"/>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solidFill>
              </a:ln>
              <a:solidFill>
                <a:schemeClr val="tx1"/>
              </a:solidFill>
              <a:latin typeface="+mn-ea"/>
            </a:endParaRPr>
          </a:p>
        </p:txBody>
      </p:sp>
      <p:sp>
        <p:nvSpPr>
          <p:cNvPr id="5" name="テキスト ボックス 4">
            <a:extLst>
              <a:ext uri="{FF2B5EF4-FFF2-40B4-BE49-F238E27FC236}">
                <a16:creationId xmlns:a16="http://schemas.microsoft.com/office/drawing/2014/main" id="{895B40F4-25EF-4010-DC2B-354DF5AE2A04}"/>
              </a:ext>
            </a:extLst>
          </p:cNvPr>
          <p:cNvSpPr txBox="1"/>
          <p:nvPr/>
        </p:nvSpPr>
        <p:spPr>
          <a:xfrm>
            <a:off x="742399" y="1467251"/>
            <a:ext cx="316112" cy="215444"/>
          </a:xfrm>
          <a:prstGeom prst="rect">
            <a:avLst/>
          </a:prstGeom>
          <a:noFill/>
          <a:ln>
            <a:solidFill>
              <a:schemeClr val="bg2">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6" name="テキスト ボックス 5">
            <a:extLst>
              <a:ext uri="{FF2B5EF4-FFF2-40B4-BE49-F238E27FC236}">
                <a16:creationId xmlns:a16="http://schemas.microsoft.com/office/drawing/2014/main" id="{B93E1B63-CA71-108C-5725-A3272EF80652}"/>
              </a:ext>
            </a:extLst>
          </p:cNvPr>
          <p:cNvSpPr txBox="1"/>
          <p:nvPr/>
        </p:nvSpPr>
        <p:spPr>
          <a:xfrm>
            <a:off x="4959406" y="1565218"/>
            <a:ext cx="316112" cy="215444"/>
          </a:xfrm>
          <a:prstGeom prst="rect">
            <a:avLst/>
          </a:prstGeom>
          <a:noFill/>
          <a:ln>
            <a:solidFill>
              <a:schemeClr val="bg2">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7" name="テキスト ボックス 6">
            <a:extLst>
              <a:ext uri="{FF2B5EF4-FFF2-40B4-BE49-F238E27FC236}">
                <a16:creationId xmlns:a16="http://schemas.microsoft.com/office/drawing/2014/main" id="{E1503751-EA5E-9A60-FCB7-5AC15041BDAC}"/>
              </a:ext>
            </a:extLst>
          </p:cNvPr>
          <p:cNvSpPr txBox="1"/>
          <p:nvPr/>
        </p:nvSpPr>
        <p:spPr>
          <a:xfrm>
            <a:off x="9349532" y="1649203"/>
            <a:ext cx="316112" cy="215444"/>
          </a:xfrm>
          <a:prstGeom prst="rect">
            <a:avLst/>
          </a:prstGeom>
          <a:noFill/>
          <a:ln>
            <a:solidFill>
              <a:schemeClr val="bg2">
                <a:lumMod val="90000"/>
              </a:schemeClr>
            </a:solidFill>
          </a:ln>
        </p:spPr>
        <p:txBody>
          <a:bodyPr wrap="none" rtlCol="0">
            <a:spAutoFit/>
          </a:bodyPr>
          <a:lstStyle/>
          <a:p>
            <a:pPr algn="l"/>
            <a:r>
              <a:rPr kumimoji="1" lang="en-US" altLang="ja-JP" sz="800">
                <a:latin typeface="+mn-ea"/>
              </a:rPr>
              <a:t>PR</a:t>
            </a:r>
            <a:endParaRPr kumimoji="1" lang="ja-JP" altLang="en-US" sz="800">
              <a:latin typeface="+mn-ea"/>
            </a:endParaRPr>
          </a:p>
        </p:txBody>
      </p:sp>
      <p:sp>
        <p:nvSpPr>
          <p:cNvPr id="8" name="正方形/長方形 7">
            <a:extLst>
              <a:ext uri="{FF2B5EF4-FFF2-40B4-BE49-F238E27FC236}">
                <a16:creationId xmlns:a16="http://schemas.microsoft.com/office/drawing/2014/main" id="{42351853-1725-5583-9E23-A4DCFC9A0DAD}"/>
              </a:ext>
            </a:extLst>
          </p:cNvPr>
          <p:cNvSpPr/>
          <p:nvPr/>
        </p:nvSpPr>
        <p:spPr>
          <a:xfrm>
            <a:off x="598573" y="1133803"/>
            <a:ext cx="1823864" cy="338554"/>
          </a:xfrm>
          <a:prstGeom prst="rect">
            <a:avLst/>
          </a:prstGeom>
        </p:spPr>
        <p:txBody>
          <a:bodyPr wrap="square">
            <a:spAutoFit/>
          </a:bodyPr>
          <a:lstStyle/>
          <a:p>
            <a:r>
              <a:rPr lang="ja-JP" altLang="en-US" sz="800" b="1">
                <a:latin typeface="+mn-ea"/>
              </a:rPr>
              <a:t>タイトルタイトルタイトルタイトル</a:t>
            </a:r>
            <a:endParaRPr lang="en-US" altLang="ja-JP" sz="800" b="1">
              <a:latin typeface="+mn-ea"/>
            </a:endParaRPr>
          </a:p>
          <a:p>
            <a:r>
              <a:rPr lang="ja-JP" altLang="en-US" sz="800" b="1">
                <a:latin typeface="+mn-ea"/>
              </a:rPr>
              <a:t>タイトルタイトルタイトル</a:t>
            </a:r>
            <a:r>
              <a:rPr lang="en-US" altLang="ja-JP" sz="800" b="1">
                <a:latin typeface="+mn-ea"/>
              </a:rPr>
              <a:t>【PR】</a:t>
            </a:r>
            <a:endParaRPr lang="ja-JP" altLang="en-US" sz="800" b="1">
              <a:latin typeface="+mn-ea"/>
            </a:endParaRPr>
          </a:p>
        </p:txBody>
      </p:sp>
      <p:sp>
        <p:nvSpPr>
          <p:cNvPr id="9" name="正方形/長方形 8">
            <a:extLst>
              <a:ext uri="{FF2B5EF4-FFF2-40B4-BE49-F238E27FC236}">
                <a16:creationId xmlns:a16="http://schemas.microsoft.com/office/drawing/2014/main" id="{26C0BE67-72C8-AD32-2E8F-589ABCB4E218}"/>
              </a:ext>
            </a:extLst>
          </p:cNvPr>
          <p:cNvSpPr/>
          <p:nvPr/>
        </p:nvSpPr>
        <p:spPr>
          <a:xfrm>
            <a:off x="4910935" y="1226084"/>
            <a:ext cx="1823864" cy="338554"/>
          </a:xfrm>
          <a:prstGeom prst="rect">
            <a:avLst/>
          </a:prstGeom>
        </p:spPr>
        <p:txBody>
          <a:bodyPr wrap="square">
            <a:spAutoFit/>
          </a:bodyPr>
          <a:lstStyle/>
          <a:p>
            <a:r>
              <a:rPr lang="ja-JP" altLang="en-US" sz="800" b="1">
                <a:latin typeface="+mn-ea"/>
              </a:rPr>
              <a:t>タイトルタイトルタイトルタイトル</a:t>
            </a:r>
            <a:endParaRPr lang="en-US" altLang="ja-JP" sz="800" b="1">
              <a:latin typeface="+mn-ea"/>
            </a:endParaRPr>
          </a:p>
          <a:p>
            <a:r>
              <a:rPr lang="ja-JP" altLang="en-US" sz="800" b="1">
                <a:latin typeface="+mn-ea"/>
              </a:rPr>
              <a:t>タイトルタイトルタイトル</a:t>
            </a:r>
            <a:r>
              <a:rPr lang="en-US" altLang="ja-JP" sz="800" b="1">
                <a:latin typeface="+mn-ea"/>
              </a:rPr>
              <a:t>【PR】</a:t>
            </a:r>
            <a:endParaRPr lang="ja-JP" altLang="en-US" sz="800" b="1">
              <a:latin typeface="+mn-ea"/>
            </a:endParaRPr>
          </a:p>
        </p:txBody>
      </p:sp>
      <p:sp>
        <p:nvSpPr>
          <p:cNvPr id="10" name="正方形/長方形 9">
            <a:extLst>
              <a:ext uri="{FF2B5EF4-FFF2-40B4-BE49-F238E27FC236}">
                <a16:creationId xmlns:a16="http://schemas.microsoft.com/office/drawing/2014/main" id="{B6B75BFE-025E-E47C-073B-93998BB1B41F}"/>
              </a:ext>
            </a:extLst>
          </p:cNvPr>
          <p:cNvSpPr/>
          <p:nvPr/>
        </p:nvSpPr>
        <p:spPr>
          <a:xfrm>
            <a:off x="9289447" y="1216575"/>
            <a:ext cx="1823864" cy="338554"/>
          </a:xfrm>
          <a:prstGeom prst="rect">
            <a:avLst/>
          </a:prstGeom>
        </p:spPr>
        <p:txBody>
          <a:bodyPr wrap="square">
            <a:spAutoFit/>
          </a:bodyPr>
          <a:lstStyle/>
          <a:p>
            <a:r>
              <a:rPr lang="ja-JP" altLang="en-US" sz="800" b="1">
                <a:latin typeface="+mn-ea"/>
              </a:rPr>
              <a:t>タイトルタイトルタイトルタイトル</a:t>
            </a:r>
            <a:endParaRPr lang="en-US" altLang="ja-JP" sz="800" b="1">
              <a:latin typeface="+mn-ea"/>
            </a:endParaRPr>
          </a:p>
          <a:p>
            <a:r>
              <a:rPr lang="ja-JP" altLang="en-US" sz="800" b="1">
                <a:latin typeface="+mn-ea"/>
              </a:rPr>
              <a:t>タイトルタイトルタイトル</a:t>
            </a:r>
            <a:r>
              <a:rPr lang="en-US" altLang="ja-JP" sz="800" b="1">
                <a:latin typeface="+mn-ea"/>
              </a:rPr>
              <a:t>【PR】</a:t>
            </a:r>
            <a:endParaRPr lang="ja-JP" altLang="en-US" sz="800" b="1">
              <a:latin typeface="+mn-ea"/>
            </a:endParaRPr>
          </a:p>
        </p:txBody>
      </p:sp>
      <p:sp>
        <p:nvSpPr>
          <p:cNvPr id="11" name="テキスト ボックス 10">
            <a:extLst>
              <a:ext uri="{FF2B5EF4-FFF2-40B4-BE49-F238E27FC236}">
                <a16:creationId xmlns:a16="http://schemas.microsoft.com/office/drawing/2014/main" id="{66871A9F-D455-4DB4-4C0E-A35C33E7A7E4}"/>
              </a:ext>
            </a:extLst>
          </p:cNvPr>
          <p:cNvSpPr txBox="1"/>
          <p:nvPr/>
        </p:nvSpPr>
        <p:spPr>
          <a:xfrm>
            <a:off x="1603266" y="1472357"/>
            <a:ext cx="1152128" cy="215444"/>
          </a:xfrm>
          <a:prstGeom prst="rect">
            <a:avLst/>
          </a:prstGeom>
          <a:noFill/>
          <a:ln>
            <a:noFill/>
          </a:ln>
        </p:spPr>
        <p:txBody>
          <a:bodyPr wrap="square" rtlCol="0">
            <a:spAutoFit/>
          </a:bodyPr>
          <a:lstStyle/>
          <a:p>
            <a:pPr algn="l"/>
            <a:r>
              <a:rPr lang="ja-JP" altLang="en-US" sz="800">
                <a:latin typeface="+mn-ea"/>
              </a:rPr>
              <a:t>提供：社名</a:t>
            </a:r>
            <a:endParaRPr kumimoji="1" lang="ja-JP" altLang="en-US" sz="800">
              <a:latin typeface="+mn-ea"/>
            </a:endParaRPr>
          </a:p>
        </p:txBody>
      </p:sp>
      <p:sp>
        <p:nvSpPr>
          <p:cNvPr id="12" name="テキスト ボックス 11">
            <a:extLst>
              <a:ext uri="{FF2B5EF4-FFF2-40B4-BE49-F238E27FC236}">
                <a16:creationId xmlns:a16="http://schemas.microsoft.com/office/drawing/2014/main" id="{FEC02944-9FB9-E0E1-EAD2-324A2E371FFC}"/>
              </a:ext>
            </a:extLst>
          </p:cNvPr>
          <p:cNvSpPr txBox="1"/>
          <p:nvPr/>
        </p:nvSpPr>
        <p:spPr>
          <a:xfrm>
            <a:off x="6096000" y="1565218"/>
            <a:ext cx="1152128" cy="215444"/>
          </a:xfrm>
          <a:prstGeom prst="rect">
            <a:avLst/>
          </a:prstGeom>
          <a:noFill/>
          <a:ln>
            <a:noFill/>
          </a:ln>
        </p:spPr>
        <p:txBody>
          <a:bodyPr wrap="square" rtlCol="0">
            <a:spAutoFit/>
          </a:bodyPr>
          <a:lstStyle/>
          <a:p>
            <a:pPr algn="l"/>
            <a:r>
              <a:rPr lang="ja-JP" altLang="en-US" sz="800">
                <a:latin typeface="+mn-ea"/>
              </a:rPr>
              <a:t>提供：社名</a:t>
            </a:r>
            <a:endParaRPr kumimoji="1" lang="ja-JP" altLang="en-US" sz="800">
              <a:latin typeface="+mn-ea"/>
            </a:endParaRPr>
          </a:p>
        </p:txBody>
      </p:sp>
      <p:sp>
        <p:nvSpPr>
          <p:cNvPr id="13" name="テキスト ボックス 12">
            <a:extLst>
              <a:ext uri="{FF2B5EF4-FFF2-40B4-BE49-F238E27FC236}">
                <a16:creationId xmlns:a16="http://schemas.microsoft.com/office/drawing/2014/main" id="{0495ACBD-3670-8799-CB07-5E06F1B08E0A}"/>
              </a:ext>
            </a:extLst>
          </p:cNvPr>
          <p:cNvSpPr txBox="1"/>
          <p:nvPr/>
        </p:nvSpPr>
        <p:spPr>
          <a:xfrm>
            <a:off x="10420672" y="1643517"/>
            <a:ext cx="1152128" cy="215444"/>
          </a:xfrm>
          <a:prstGeom prst="rect">
            <a:avLst/>
          </a:prstGeom>
          <a:noFill/>
          <a:ln>
            <a:noFill/>
          </a:ln>
        </p:spPr>
        <p:txBody>
          <a:bodyPr wrap="square" rtlCol="0">
            <a:spAutoFit/>
          </a:bodyPr>
          <a:lstStyle/>
          <a:p>
            <a:pPr algn="l"/>
            <a:r>
              <a:rPr lang="ja-JP" altLang="en-US" sz="800">
                <a:latin typeface="+mn-ea"/>
              </a:rPr>
              <a:t>提供：社名</a:t>
            </a:r>
            <a:endParaRPr kumimoji="1" lang="ja-JP" altLang="en-US" sz="800">
              <a:latin typeface="+mn-ea"/>
            </a:endParaRPr>
          </a:p>
        </p:txBody>
      </p:sp>
      <p:sp>
        <p:nvSpPr>
          <p:cNvPr id="14" name="正方形/長方形 13">
            <a:extLst>
              <a:ext uri="{FF2B5EF4-FFF2-40B4-BE49-F238E27FC236}">
                <a16:creationId xmlns:a16="http://schemas.microsoft.com/office/drawing/2014/main" id="{27BB3589-D630-3596-A850-B52CDFAA3C8D}"/>
              </a:ext>
            </a:extLst>
          </p:cNvPr>
          <p:cNvSpPr/>
          <p:nvPr/>
        </p:nvSpPr>
        <p:spPr>
          <a:xfrm>
            <a:off x="6877007" y="1315409"/>
            <a:ext cx="2204450" cy="900246"/>
          </a:xfrm>
          <a:prstGeom prst="rect">
            <a:avLst/>
          </a:prstGeom>
        </p:spPr>
        <p:txBody>
          <a:bodyPr wrap="none">
            <a:spAutoFit/>
          </a:bodyPr>
          <a:lstStyle/>
          <a:p>
            <a:r>
              <a:rPr kumimoji="0" lang="ja-JP" altLang="en-US" sz="1050" kern="0">
                <a:latin typeface="+mn-ea"/>
              </a:rPr>
              <a:t>環境に配慮した商品やサービスの</a:t>
            </a:r>
            <a:endParaRPr kumimoji="0" lang="en-US" altLang="ja-JP" sz="1050" kern="0">
              <a:latin typeface="+mn-ea"/>
            </a:endParaRPr>
          </a:p>
          <a:p>
            <a:r>
              <a:rPr kumimoji="0" lang="ja-JP" altLang="en-US" sz="1050" kern="0">
                <a:latin typeface="+mn-ea"/>
              </a:rPr>
              <a:t>リリースや、社会貢献活動の報告</a:t>
            </a:r>
            <a:endParaRPr kumimoji="0" lang="en-US" altLang="ja-JP" sz="1050" kern="0">
              <a:latin typeface="+mn-ea"/>
            </a:endParaRPr>
          </a:p>
          <a:p>
            <a:r>
              <a:rPr kumimoji="0" lang="ja-JP" altLang="en-US" sz="1050" kern="0">
                <a:latin typeface="+mn-ea"/>
              </a:rPr>
              <a:t>などのプレスリリースをユーザー</a:t>
            </a:r>
            <a:endParaRPr kumimoji="0" lang="en-US" altLang="ja-JP" sz="1050" kern="0">
              <a:latin typeface="+mn-ea"/>
            </a:endParaRPr>
          </a:p>
          <a:p>
            <a:r>
              <a:rPr kumimoji="0" lang="ja-JP" altLang="en-US" sz="1050" kern="0">
                <a:latin typeface="+mn-ea"/>
              </a:rPr>
              <a:t>向けに記事化してのご利用も可能</a:t>
            </a:r>
            <a:endParaRPr kumimoji="0" lang="en-US" altLang="ja-JP" sz="1050" kern="0">
              <a:latin typeface="+mn-ea"/>
            </a:endParaRPr>
          </a:p>
          <a:p>
            <a:r>
              <a:rPr kumimoji="0" lang="ja-JP" altLang="en-US" sz="1050" kern="0">
                <a:latin typeface="+mn-ea"/>
              </a:rPr>
              <a:t>です。</a:t>
            </a:r>
            <a:endParaRPr kumimoji="0" lang="en-US" altLang="ja-JP" sz="1050" kern="0">
              <a:latin typeface="+mn-ea"/>
            </a:endParaRPr>
          </a:p>
        </p:txBody>
      </p:sp>
      <p:sp>
        <p:nvSpPr>
          <p:cNvPr id="15" name="正方形/長方形 14">
            <a:extLst>
              <a:ext uri="{FF2B5EF4-FFF2-40B4-BE49-F238E27FC236}">
                <a16:creationId xmlns:a16="http://schemas.microsoft.com/office/drawing/2014/main" id="{EB5AEB7A-6896-41BF-04D1-461B3268A2A4}"/>
              </a:ext>
            </a:extLst>
          </p:cNvPr>
          <p:cNvSpPr/>
          <p:nvPr/>
        </p:nvSpPr>
        <p:spPr>
          <a:xfrm>
            <a:off x="9187473" y="4466270"/>
            <a:ext cx="1983235" cy="577081"/>
          </a:xfrm>
          <a:prstGeom prst="rect">
            <a:avLst/>
          </a:prstGeom>
        </p:spPr>
        <p:txBody>
          <a:bodyPr wrap="none">
            <a:spAutoFit/>
          </a:bodyPr>
          <a:lstStyle/>
          <a:p>
            <a:r>
              <a:rPr lang="en-US" altLang="ja-JP" sz="1050">
                <a:latin typeface="+mn-ea"/>
              </a:rPr>
              <a:t>SDGs</a:t>
            </a:r>
            <a:r>
              <a:rPr lang="ja-JP" altLang="en-US" sz="1050">
                <a:latin typeface="+mn-ea"/>
              </a:rPr>
              <a:t>関連イベントの採録や</a:t>
            </a:r>
            <a:endParaRPr lang="en-US" altLang="ja-JP" sz="1050">
              <a:latin typeface="+mn-ea"/>
            </a:endParaRPr>
          </a:p>
          <a:p>
            <a:r>
              <a:rPr lang="en-US" altLang="ja-JP" sz="1050">
                <a:latin typeface="+mn-ea"/>
              </a:rPr>
              <a:t>SDGs</a:t>
            </a:r>
            <a:r>
              <a:rPr lang="ja-JP" altLang="en-US" sz="1050">
                <a:latin typeface="+mn-ea"/>
              </a:rPr>
              <a:t>取り組みで制作された</a:t>
            </a:r>
            <a:endParaRPr lang="en-US" altLang="ja-JP" sz="1050">
              <a:latin typeface="+mn-ea"/>
            </a:endParaRPr>
          </a:p>
          <a:p>
            <a:r>
              <a:rPr lang="ja-JP" altLang="en-US" sz="1050">
                <a:latin typeface="+mn-ea"/>
              </a:rPr>
              <a:t>動画素材の活用も可能です</a:t>
            </a:r>
            <a:r>
              <a:rPr lang="ja-JP" altLang="en-US" sz="1000">
                <a:latin typeface="+mn-ea"/>
              </a:rPr>
              <a:t>。</a:t>
            </a:r>
            <a:endParaRPr lang="en-US" altLang="ja-JP" sz="1000">
              <a:latin typeface="+mn-ea"/>
            </a:endParaRPr>
          </a:p>
        </p:txBody>
      </p:sp>
      <p:pic>
        <p:nvPicPr>
          <p:cNvPr id="16" name="図 15">
            <a:extLst>
              <a:ext uri="{FF2B5EF4-FFF2-40B4-BE49-F238E27FC236}">
                <a16:creationId xmlns:a16="http://schemas.microsoft.com/office/drawing/2014/main" id="{2E1B6F93-15C6-3056-B63E-BDED46C5B6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27529" y="4923738"/>
            <a:ext cx="1742892" cy="1150594"/>
          </a:xfrm>
          <a:prstGeom prst="rect">
            <a:avLst/>
          </a:prstGeom>
        </p:spPr>
      </p:pic>
      <p:pic>
        <p:nvPicPr>
          <p:cNvPr id="17" name="図 16">
            <a:extLst>
              <a:ext uri="{FF2B5EF4-FFF2-40B4-BE49-F238E27FC236}">
                <a16:creationId xmlns:a16="http://schemas.microsoft.com/office/drawing/2014/main" id="{21D9BCDC-10D8-7ACB-FD59-576EBD16AA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7529" y="3369154"/>
            <a:ext cx="1742892" cy="1164220"/>
          </a:xfrm>
          <a:prstGeom prst="rect">
            <a:avLst/>
          </a:prstGeom>
        </p:spPr>
      </p:pic>
      <p:pic>
        <p:nvPicPr>
          <p:cNvPr id="18" name="図 17">
            <a:extLst>
              <a:ext uri="{FF2B5EF4-FFF2-40B4-BE49-F238E27FC236}">
                <a16:creationId xmlns:a16="http://schemas.microsoft.com/office/drawing/2014/main" id="{C94AD775-11C5-32EC-38A9-B84F8346E4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7128" y="1731774"/>
            <a:ext cx="1745266" cy="1180743"/>
          </a:xfrm>
          <a:prstGeom prst="rect">
            <a:avLst/>
          </a:prstGeom>
        </p:spPr>
      </p:pic>
      <p:pic>
        <p:nvPicPr>
          <p:cNvPr id="19" name="図 18">
            <a:extLst>
              <a:ext uri="{FF2B5EF4-FFF2-40B4-BE49-F238E27FC236}">
                <a16:creationId xmlns:a16="http://schemas.microsoft.com/office/drawing/2014/main" id="{57F8B03E-AFE8-F617-44AF-5700DD1812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128" y="3272557"/>
            <a:ext cx="1732072" cy="1142057"/>
          </a:xfrm>
          <a:prstGeom prst="rect">
            <a:avLst/>
          </a:prstGeom>
        </p:spPr>
      </p:pic>
      <p:pic>
        <p:nvPicPr>
          <p:cNvPr id="20" name="図 19">
            <a:extLst>
              <a:ext uri="{FF2B5EF4-FFF2-40B4-BE49-F238E27FC236}">
                <a16:creationId xmlns:a16="http://schemas.microsoft.com/office/drawing/2014/main" id="{F9B56583-FB6B-F709-A55B-A4D95A18375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9732" y="5017765"/>
            <a:ext cx="1718851" cy="979882"/>
          </a:xfrm>
          <a:prstGeom prst="rect">
            <a:avLst/>
          </a:prstGeom>
        </p:spPr>
      </p:pic>
      <p:pic>
        <p:nvPicPr>
          <p:cNvPr id="21" name="図 20">
            <a:extLst>
              <a:ext uri="{FF2B5EF4-FFF2-40B4-BE49-F238E27FC236}">
                <a16:creationId xmlns:a16="http://schemas.microsoft.com/office/drawing/2014/main" id="{4A06225B-18EE-5026-35FD-4FB8CC8DF81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10195" y="1840923"/>
            <a:ext cx="1788712" cy="1143448"/>
          </a:xfrm>
          <a:prstGeom prst="rect">
            <a:avLst/>
          </a:prstGeom>
        </p:spPr>
      </p:pic>
      <p:pic>
        <p:nvPicPr>
          <p:cNvPr id="22" name="図 21">
            <a:extLst>
              <a:ext uri="{FF2B5EF4-FFF2-40B4-BE49-F238E27FC236}">
                <a16:creationId xmlns:a16="http://schemas.microsoft.com/office/drawing/2014/main" id="{0C234DC3-A40F-01BC-91FD-A5079EE624C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57768" y="1946834"/>
            <a:ext cx="1823864" cy="1194020"/>
          </a:xfrm>
          <a:prstGeom prst="rect">
            <a:avLst/>
          </a:prstGeom>
        </p:spPr>
      </p:pic>
      <p:sp>
        <p:nvSpPr>
          <p:cNvPr id="23" name="正方形/長方形 22">
            <a:extLst>
              <a:ext uri="{FF2B5EF4-FFF2-40B4-BE49-F238E27FC236}">
                <a16:creationId xmlns:a16="http://schemas.microsoft.com/office/drawing/2014/main" id="{D53C1324-6F57-09A2-A0CB-EDADCA875A45}"/>
              </a:ext>
            </a:extLst>
          </p:cNvPr>
          <p:cNvSpPr/>
          <p:nvPr/>
        </p:nvSpPr>
        <p:spPr>
          <a:xfrm>
            <a:off x="526375" y="2984525"/>
            <a:ext cx="2049487" cy="307777"/>
          </a:xfrm>
          <a:prstGeom prst="rect">
            <a:avLst/>
          </a:prstGeom>
        </p:spPr>
        <p:txBody>
          <a:bodyPr wrap="square">
            <a:spAutoFit/>
          </a:bodyPr>
          <a:lstStyle/>
          <a:p>
            <a:r>
              <a:rPr lang="ja-JP" altLang="en-US" sz="700">
                <a:latin typeface="+mn-ea"/>
              </a:rPr>
              <a:t>リード文リード文リード文リード文リード文</a:t>
            </a:r>
            <a:endParaRPr lang="en-US" altLang="ja-JP" sz="700">
              <a:latin typeface="+mn-ea"/>
            </a:endParaRPr>
          </a:p>
          <a:p>
            <a:r>
              <a:rPr lang="ja-JP" altLang="en-US" sz="700">
                <a:latin typeface="+mn-ea"/>
              </a:rPr>
              <a:t>リード文リード文リード文リード文リード文</a:t>
            </a:r>
            <a:endParaRPr lang="en-US" altLang="ja-JP" sz="700">
              <a:latin typeface="+mn-ea"/>
            </a:endParaRPr>
          </a:p>
        </p:txBody>
      </p:sp>
      <p:sp>
        <p:nvSpPr>
          <p:cNvPr id="24" name="正方形/長方形 23">
            <a:extLst>
              <a:ext uri="{FF2B5EF4-FFF2-40B4-BE49-F238E27FC236}">
                <a16:creationId xmlns:a16="http://schemas.microsoft.com/office/drawing/2014/main" id="{3FA99779-EDAF-ACD3-F8D5-B305B3AB4B18}"/>
              </a:ext>
            </a:extLst>
          </p:cNvPr>
          <p:cNvSpPr/>
          <p:nvPr/>
        </p:nvSpPr>
        <p:spPr>
          <a:xfrm>
            <a:off x="598383" y="4424685"/>
            <a:ext cx="2049487" cy="169277"/>
          </a:xfrm>
          <a:prstGeom prst="rect">
            <a:avLst/>
          </a:prstGeom>
        </p:spPr>
        <p:txBody>
          <a:bodyPr wrap="square">
            <a:spAutoFit/>
          </a:bodyPr>
          <a:lstStyle/>
          <a:p>
            <a:r>
              <a:rPr lang="ja-JP" altLang="en-US" sz="500">
                <a:latin typeface="+mn-ea"/>
              </a:rPr>
              <a:t>写真のキャプション写真のキャプション</a:t>
            </a:r>
          </a:p>
        </p:txBody>
      </p:sp>
      <p:sp>
        <p:nvSpPr>
          <p:cNvPr id="25" name="正方形/長方形 24">
            <a:extLst>
              <a:ext uri="{FF2B5EF4-FFF2-40B4-BE49-F238E27FC236}">
                <a16:creationId xmlns:a16="http://schemas.microsoft.com/office/drawing/2014/main" id="{CB9A9819-5BA0-33AA-5ED5-4A42460C6CB5}"/>
              </a:ext>
            </a:extLst>
          </p:cNvPr>
          <p:cNvSpPr/>
          <p:nvPr/>
        </p:nvSpPr>
        <p:spPr>
          <a:xfrm>
            <a:off x="598383" y="4568701"/>
            <a:ext cx="2049487" cy="215444"/>
          </a:xfrm>
          <a:prstGeom prst="rect">
            <a:avLst/>
          </a:prstGeom>
        </p:spPr>
        <p:txBody>
          <a:bodyPr wrap="square">
            <a:spAutoFit/>
          </a:bodyPr>
          <a:lstStyle/>
          <a:p>
            <a:r>
              <a:rPr lang="ja-JP" altLang="en-US" sz="800">
                <a:latin typeface="+mn-ea"/>
              </a:rPr>
              <a:t>小見出し小見出し小見出し小見出し</a:t>
            </a:r>
            <a:endParaRPr lang="en-US" altLang="ja-JP" sz="800">
              <a:latin typeface="+mn-ea"/>
            </a:endParaRPr>
          </a:p>
        </p:txBody>
      </p:sp>
      <p:sp>
        <p:nvSpPr>
          <p:cNvPr id="26" name="正方形/長方形 25">
            <a:extLst>
              <a:ext uri="{FF2B5EF4-FFF2-40B4-BE49-F238E27FC236}">
                <a16:creationId xmlns:a16="http://schemas.microsoft.com/office/drawing/2014/main" id="{C0FF5B7C-891D-8D82-0259-BE47D9D27958}"/>
              </a:ext>
            </a:extLst>
          </p:cNvPr>
          <p:cNvSpPr/>
          <p:nvPr/>
        </p:nvSpPr>
        <p:spPr>
          <a:xfrm>
            <a:off x="598383" y="6013220"/>
            <a:ext cx="2049487" cy="169277"/>
          </a:xfrm>
          <a:prstGeom prst="rect">
            <a:avLst/>
          </a:prstGeom>
        </p:spPr>
        <p:txBody>
          <a:bodyPr wrap="square">
            <a:spAutoFit/>
          </a:bodyPr>
          <a:lstStyle/>
          <a:p>
            <a:r>
              <a:rPr lang="ja-JP" altLang="en-US" sz="500">
                <a:latin typeface="+mn-ea"/>
              </a:rPr>
              <a:t>写真のキャプション写真のキャプション</a:t>
            </a:r>
          </a:p>
        </p:txBody>
      </p:sp>
      <p:sp>
        <p:nvSpPr>
          <p:cNvPr id="27" name="正方形/長方形 26">
            <a:extLst>
              <a:ext uri="{FF2B5EF4-FFF2-40B4-BE49-F238E27FC236}">
                <a16:creationId xmlns:a16="http://schemas.microsoft.com/office/drawing/2014/main" id="{3A8F7BBB-BB32-C228-1A81-BF318E95F260}"/>
              </a:ext>
            </a:extLst>
          </p:cNvPr>
          <p:cNvSpPr/>
          <p:nvPr/>
        </p:nvSpPr>
        <p:spPr>
          <a:xfrm>
            <a:off x="565120" y="4712717"/>
            <a:ext cx="2049487" cy="307777"/>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28" name="正方形/長方形 27">
            <a:extLst>
              <a:ext uri="{FF2B5EF4-FFF2-40B4-BE49-F238E27FC236}">
                <a16:creationId xmlns:a16="http://schemas.microsoft.com/office/drawing/2014/main" id="{00232209-8689-9E22-057D-EF4EE007D62B}"/>
              </a:ext>
            </a:extLst>
          </p:cNvPr>
          <p:cNvSpPr/>
          <p:nvPr/>
        </p:nvSpPr>
        <p:spPr>
          <a:xfrm>
            <a:off x="565120" y="6119075"/>
            <a:ext cx="2049487" cy="200055"/>
          </a:xfrm>
          <a:prstGeom prst="rect">
            <a:avLst/>
          </a:prstGeom>
        </p:spPr>
        <p:txBody>
          <a:bodyPr wrap="square">
            <a:spAutoFit/>
          </a:bodyPr>
          <a:lstStyle/>
          <a:p>
            <a:r>
              <a:rPr lang="en-US" altLang="ja-JP" sz="700">
                <a:latin typeface="+mn-ea"/>
              </a:rPr>
              <a:t>SDGs</a:t>
            </a:r>
            <a:r>
              <a:rPr lang="ja-JP" altLang="en-US" sz="700">
                <a:latin typeface="+mn-ea"/>
              </a:rPr>
              <a:t>の取り組みページの関連ページ</a:t>
            </a:r>
          </a:p>
        </p:txBody>
      </p:sp>
      <p:sp>
        <p:nvSpPr>
          <p:cNvPr id="29" name="テキスト ボックス 28">
            <a:extLst>
              <a:ext uri="{FF2B5EF4-FFF2-40B4-BE49-F238E27FC236}">
                <a16:creationId xmlns:a16="http://schemas.microsoft.com/office/drawing/2014/main" id="{4FF27DD7-6988-F693-96DE-6868696A6DA5}"/>
              </a:ext>
            </a:extLst>
          </p:cNvPr>
          <p:cNvSpPr txBox="1"/>
          <p:nvPr/>
        </p:nvSpPr>
        <p:spPr>
          <a:xfrm>
            <a:off x="9124528" y="3997136"/>
            <a:ext cx="992579" cy="253916"/>
          </a:xfrm>
          <a:prstGeom prst="rect">
            <a:avLst/>
          </a:prstGeom>
          <a:noFill/>
        </p:spPr>
        <p:txBody>
          <a:bodyPr wrap="none" rtlCol="0">
            <a:spAutoFit/>
          </a:bodyPr>
          <a:lstStyle/>
          <a:p>
            <a:pPr algn="l"/>
            <a:r>
              <a:rPr kumimoji="1" lang="ja-JP" altLang="en-US" sz="1050">
                <a:latin typeface="+mn-ea"/>
              </a:rPr>
              <a:t>写真：アフロ</a:t>
            </a:r>
          </a:p>
        </p:txBody>
      </p:sp>
      <p:sp>
        <p:nvSpPr>
          <p:cNvPr id="30" name="テキスト ボックス 29">
            <a:extLst>
              <a:ext uri="{FF2B5EF4-FFF2-40B4-BE49-F238E27FC236}">
                <a16:creationId xmlns:a16="http://schemas.microsoft.com/office/drawing/2014/main" id="{DEE41763-017D-8ED9-950B-FC29793AA97C}"/>
              </a:ext>
            </a:extLst>
          </p:cNvPr>
          <p:cNvSpPr txBox="1"/>
          <p:nvPr/>
        </p:nvSpPr>
        <p:spPr>
          <a:xfrm>
            <a:off x="4727848" y="899358"/>
            <a:ext cx="1736373" cy="261610"/>
          </a:xfrm>
          <a:prstGeom prst="rect">
            <a:avLst/>
          </a:prstGeom>
          <a:noFill/>
        </p:spPr>
        <p:txBody>
          <a:bodyPr wrap="none" rtlCol="0">
            <a:spAutoFit/>
          </a:bodyPr>
          <a:lstStyle/>
          <a:p>
            <a:pPr algn="l"/>
            <a:r>
              <a:rPr kumimoji="1" lang="ja-JP" altLang="en-US" sz="1100" b="1">
                <a:latin typeface="+mn-ea"/>
              </a:rPr>
              <a:t>■プレスリリース加工型</a:t>
            </a:r>
          </a:p>
        </p:txBody>
      </p:sp>
      <p:sp>
        <p:nvSpPr>
          <p:cNvPr id="31" name="テキスト ボックス 30">
            <a:extLst>
              <a:ext uri="{FF2B5EF4-FFF2-40B4-BE49-F238E27FC236}">
                <a16:creationId xmlns:a16="http://schemas.microsoft.com/office/drawing/2014/main" id="{9973983B-E4FC-AD93-4A1B-27A881C0CF23}"/>
              </a:ext>
            </a:extLst>
          </p:cNvPr>
          <p:cNvSpPr txBox="1"/>
          <p:nvPr/>
        </p:nvSpPr>
        <p:spPr>
          <a:xfrm>
            <a:off x="395443" y="899358"/>
            <a:ext cx="1313180" cy="261610"/>
          </a:xfrm>
          <a:prstGeom prst="rect">
            <a:avLst/>
          </a:prstGeom>
          <a:noFill/>
        </p:spPr>
        <p:txBody>
          <a:bodyPr wrap="none" rtlCol="0">
            <a:spAutoFit/>
          </a:bodyPr>
          <a:lstStyle/>
          <a:p>
            <a:pPr algn="l"/>
            <a:r>
              <a:rPr kumimoji="1" lang="ja-JP" altLang="en-US" sz="1100" b="1">
                <a:latin typeface="+mn-ea"/>
              </a:rPr>
              <a:t>■イベント採録型</a:t>
            </a:r>
          </a:p>
        </p:txBody>
      </p:sp>
      <p:sp>
        <p:nvSpPr>
          <p:cNvPr id="32" name="正方形/長方形 31">
            <a:extLst>
              <a:ext uri="{FF2B5EF4-FFF2-40B4-BE49-F238E27FC236}">
                <a16:creationId xmlns:a16="http://schemas.microsoft.com/office/drawing/2014/main" id="{F6DAB38A-4643-30FD-5D71-0B7EEFE6FB28}"/>
              </a:ext>
            </a:extLst>
          </p:cNvPr>
          <p:cNvSpPr/>
          <p:nvPr/>
        </p:nvSpPr>
        <p:spPr>
          <a:xfrm>
            <a:off x="4838601" y="2996414"/>
            <a:ext cx="2049487" cy="415498"/>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33" name="正方形/長方形 32">
            <a:extLst>
              <a:ext uri="{FF2B5EF4-FFF2-40B4-BE49-F238E27FC236}">
                <a16:creationId xmlns:a16="http://schemas.microsoft.com/office/drawing/2014/main" id="{8C50CFA9-0B34-D777-0877-DDE59C8BF246}"/>
              </a:ext>
            </a:extLst>
          </p:cNvPr>
          <p:cNvSpPr/>
          <p:nvPr/>
        </p:nvSpPr>
        <p:spPr>
          <a:xfrm>
            <a:off x="4865263" y="4551474"/>
            <a:ext cx="2049487" cy="169277"/>
          </a:xfrm>
          <a:prstGeom prst="rect">
            <a:avLst/>
          </a:prstGeom>
        </p:spPr>
        <p:txBody>
          <a:bodyPr wrap="square">
            <a:spAutoFit/>
          </a:bodyPr>
          <a:lstStyle/>
          <a:p>
            <a:r>
              <a:rPr lang="ja-JP" altLang="en-US" sz="500">
                <a:latin typeface="+mn-ea"/>
              </a:rPr>
              <a:t>写真のキャプチャー写真のキャプチャー</a:t>
            </a:r>
          </a:p>
        </p:txBody>
      </p:sp>
      <p:sp>
        <p:nvSpPr>
          <p:cNvPr id="34" name="正方形/長方形 33">
            <a:extLst>
              <a:ext uri="{FF2B5EF4-FFF2-40B4-BE49-F238E27FC236}">
                <a16:creationId xmlns:a16="http://schemas.microsoft.com/office/drawing/2014/main" id="{7FBBE888-65C4-A515-7A78-BCA8CBBFE62E}"/>
              </a:ext>
            </a:extLst>
          </p:cNvPr>
          <p:cNvSpPr/>
          <p:nvPr/>
        </p:nvSpPr>
        <p:spPr>
          <a:xfrm>
            <a:off x="4852177" y="4652372"/>
            <a:ext cx="2049487" cy="307777"/>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35" name="正方形/長方形 34">
            <a:extLst>
              <a:ext uri="{FF2B5EF4-FFF2-40B4-BE49-F238E27FC236}">
                <a16:creationId xmlns:a16="http://schemas.microsoft.com/office/drawing/2014/main" id="{6D5494C5-D232-DEB3-137A-B39AB6AD95F5}"/>
              </a:ext>
            </a:extLst>
          </p:cNvPr>
          <p:cNvSpPr/>
          <p:nvPr/>
        </p:nvSpPr>
        <p:spPr>
          <a:xfrm>
            <a:off x="4873860" y="6114763"/>
            <a:ext cx="2049487" cy="200055"/>
          </a:xfrm>
          <a:prstGeom prst="rect">
            <a:avLst/>
          </a:prstGeom>
        </p:spPr>
        <p:txBody>
          <a:bodyPr wrap="square">
            <a:spAutoFit/>
          </a:bodyPr>
          <a:lstStyle/>
          <a:p>
            <a:r>
              <a:rPr lang="ja-JP" altLang="en-US" sz="700">
                <a:latin typeface="+mn-ea"/>
              </a:rPr>
              <a:t>新商品の関連ページ</a:t>
            </a:r>
          </a:p>
        </p:txBody>
      </p:sp>
      <p:sp>
        <p:nvSpPr>
          <p:cNvPr id="36" name="正方形/長方形 35">
            <a:extLst>
              <a:ext uri="{FF2B5EF4-FFF2-40B4-BE49-F238E27FC236}">
                <a16:creationId xmlns:a16="http://schemas.microsoft.com/office/drawing/2014/main" id="{219FE111-89E4-E9FF-CB70-256F1E65F17E}"/>
              </a:ext>
            </a:extLst>
          </p:cNvPr>
          <p:cNvSpPr/>
          <p:nvPr/>
        </p:nvSpPr>
        <p:spPr>
          <a:xfrm>
            <a:off x="9176635" y="3245429"/>
            <a:ext cx="2049487" cy="415498"/>
          </a:xfrm>
          <a:prstGeom prst="rect">
            <a:avLst/>
          </a:prstGeom>
        </p:spPr>
        <p:txBody>
          <a:bodyPr wrap="square">
            <a:spAutoFit/>
          </a:bodyPr>
          <a:lstStyle/>
          <a:p>
            <a:r>
              <a:rPr lang="ja-JP" altLang="en-US" sz="700">
                <a:latin typeface="+mn-ea"/>
              </a:rPr>
              <a:t>本文本文本文本文本文本文本文本文本文本文</a:t>
            </a:r>
          </a:p>
          <a:p>
            <a:r>
              <a:rPr lang="ja-JP" altLang="en-US" sz="700">
                <a:latin typeface="+mn-ea"/>
              </a:rPr>
              <a:t>本文本文本文本文本文本文本文本文本文本文</a:t>
            </a:r>
          </a:p>
          <a:p>
            <a:r>
              <a:rPr lang="ja-JP" altLang="en-US" sz="700">
                <a:latin typeface="+mn-ea"/>
              </a:rPr>
              <a:t>本文本文本文本文本文本文本文本文本文本文</a:t>
            </a:r>
          </a:p>
        </p:txBody>
      </p:sp>
      <p:sp>
        <p:nvSpPr>
          <p:cNvPr id="37" name="正方形/長方形 36">
            <a:extLst>
              <a:ext uri="{FF2B5EF4-FFF2-40B4-BE49-F238E27FC236}">
                <a16:creationId xmlns:a16="http://schemas.microsoft.com/office/drawing/2014/main" id="{2EEB26A3-561F-3CC7-D010-F377E6B20E5B}"/>
              </a:ext>
            </a:extLst>
          </p:cNvPr>
          <p:cNvSpPr/>
          <p:nvPr/>
        </p:nvSpPr>
        <p:spPr>
          <a:xfrm>
            <a:off x="9191682" y="3623898"/>
            <a:ext cx="2049487" cy="307777"/>
          </a:xfrm>
          <a:prstGeom prst="rect">
            <a:avLst/>
          </a:prstGeom>
        </p:spPr>
        <p:txBody>
          <a:bodyPr wrap="square">
            <a:spAutoFit/>
          </a:bodyPr>
          <a:lstStyle/>
          <a:p>
            <a:r>
              <a:rPr lang="ja-JP" altLang="en-US" sz="700">
                <a:latin typeface="+mn-ea"/>
              </a:rPr>
              <a:t>新商品の関連ページ</a:t>
            </a:r>
            <a:endParaRPr lang="en-US" altLang="ja-JP" sz="700">
              <a:latin typeface="+mn-ea"/>
            </a:endParaRPr>
          </a:p>
          <a:p>
            <a:r>
              <a:rPr lang="en-US" altLang="ja-JP" sz="700">
                <a:latin typeface="+mn-ea"/>
              </a:rPr>
              <a:t>SDGs</a:t>
            </a:r>
            <a:r>
              <a:rPr lang="ja-JP" altLang="en-US" sz="700">
                <a:latin typeface="+mn-ea"/>
              </a:rPr>
              <a:t>の取り組みページの関連ページ</a:t>
            </a:r>
          </a:p>
        </p:txBody>
      </p:sp>
      <p:sp>
        <p:nvSpPr>
          <p:cNvPr id="38" name="テキスト ボックス 37">
            <a:extLst>
              <a:ext uri="{FF2B5EF4-FFF2-40B4-BE49-F238E27FC236}">
                <a16:creationId xmlns:a16="http://schemas.microsoft.com/office/drawing/2014/main" id="{A79454F4-028E-E2B6-615B-CC40D05350D9}"/>
              </a:ext>
            </a:extLst>
          </p:cNvPr>
          <p:cNvSpPr txBox="1"/>
          <p:nvPr/>
        </p:nvSpPr>
        <p:spPr>
          <a:xfrm>
            <a:off x="9057825" y="899358"/>
            <a:ext cx="1313180" cy="261610"/>
          </a:xfrm>
          <a:prstGeom prst="rect">
            <a:avLst/>
          </a:prstGeom>
          <a:noFill/>
        </p:spPr>
        <p:txBody>
          <a:bodyPr wrap="none" rtlCol="0">
            <a:spAutoFit/>
          </a:bodyPr>
          <a:lstStyle/>
          <a:p>
            <a:pPr algn="l"/>
            <a:r>
              <a:rPr kumimoji="1" lang="ja-JP" altLang="en-US" sz="1100" b="1">
                <a:latin typeface="+mn-ea"/>
              </a:rPr>
              <a:t>■動画素材活用型</a:t>
            </a:r>
          </a:p>
        </p:txBody>
      </p:sp>
      <p:sp>
        <p:nvSpPr>
          <p:cNvPr id="39" name="正方形/長方形 38">
            <a:extLst>
              <a:ext uri="{FF2B5EF4-FFF2-40B4-BE49-F238E27FC236}">
                <a16:creationId xmlns:a16="http://schemas.microsoft.com/office/drawing/2014/main" id="{142BF6B1-31C1-13BE-FBCB-2DAC757C556B}"/>
              </a:ext>
            </a:extLst>
          </p:cNvPr>
          <p:cNvSpPr/>
          <p:nvPr/>
        </p:nvSpPr>
        <p:spPr>
          <a:xfrm>
            <a:off x="6909801" y="1241754"/>
            <a:ext cx="2104997" cy="1018846"/>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tx1"/>
              </a:solidFill>
              <a:latin typeface="+mn-ea"/>
            </a:endParaRPr>
          </a:p>
        </p:txBody>
      </p:sp>
      <p:sp>
        <p:nvSpPr>
          <p:cNvPr id="40" name="正方形/長方形 39">
            <a:extLst>
              <a:ext uri="{FF2B5EF4-FFF2-40B4-BE49-F238E27FC236}">
                <a16:creationId xmlns:a16="http://schemas.microsoft.com/office/drawing/2014/main" id="{DBF1EF38-E963-71B3-D02D-598EA184E624}"/>
              </a:ext>
            </a:extLst>
          </p:cNvPr>
          <p:cNvSpPr/>
          <p:nvPr/>
        </p:nvSpPr>
        <p:spPr>
          <a:xfrm>
            <a:off x="2613578" y="1233586"/>
            <a:ext cx="2104997" cy="102701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1" name="正方形/長方形 40">
            <a:extLst>
              <a:ext uri="{FF2B5EF4-FFF2-40B4-BE49-F238E27FC236}">
                <a16:creationId xmlns:a16="http://schemas.microsoft.com/office/drawing/2014/main" id="{C3B6D47A-7700-4903-6660-FC6C18E232ED}"/>
              </a:ext>
            </a:extLst>
          </p:cNvPr>
          <p:cNvSpPr/>
          <p:nvPr/>
        </p:nvSpPr>
        <p:spPr>
          <a:xfrm>
            <a:off x="2570809" y="1333815"/>
            <a:ext cx="2204450" cy="900246"/>
          </a:xfrm>
          <a:prstGeom prst="rect">
            <a:avLst/>
          </a:prstGeom>
        </p:spPr>
        <p:txBody>
          <a:bodyPr wrap="none">
            <a:spAutoFit/>
          </a:bodyPr>
          <a:lstStyle/>
          <a:p>
            <a:r>
              <a:rPr kumimoji="0" lang="ja-JP" altLang="en-US" sz="1050" kern="0">
                <a:latin typeface="+mn-ea"/>
              </a:rPr>
              <a:t>貴社で実施、登壇されたイベント</a:t>
            </a:r>
            <a:endParaRPr kumimoji="0" lang="en-US" altLang="ja-JP" sz="1050" kern="0">
              <a:latin typeface="+mn-ea"/>
            </a:endParaRPr>
          </a:p>
          <a:p>
            <a:r>
              <a:rPr kumimoji="0" lang="ja-JP" altLang="en-US" sz="1050" kern="0">
                <a:latin typeface="+mn-ea"/>
              </a:rPr>
              <a:t>採録でのご利用も可能です。</a:t>
            </a:r>
            <a:endParaRPr kumimoji="0" lang="en-US" altLang="ja-JP" sz="1050" kern="0">
              <a:latin typeface="+mn-ea"/>
            </a:endParaRPr>
          </a:p>
          <a:p>
            <a:r>
              <a:rPr kumimoji="0" lang="ja-JP" altLang="en-US" sz="1050" kern="0">
                <a:latin typeface="+mn-ea"/>
              </a:rPr>
              <a:t>イベント内でご利用された図表の</a:t>
            </a:r>
            <a:endParaRPr kumimoji="0" lang="en-US" altLang="ja-JP" sz="1050" kern="0">
              <a:latin typeface="+mn-ea"/>
            </a:endParaRPr>
          </a:p>
          <a:p>
            <a:r>
              <a:rPr kumimoji="0" lang="ja-JP" altLang="en-US" sz="1050" kern="0">
                <a:latin typeface="+mn-ea"/>
              </a:rPr>
              <a:t>掲載や、関連ページへのリンクを</a:t>
            </a:r>
            <a:endParaRPr kumimoji="0" lang="en-US" altLang="ja-JP" sz="1050" kern="0">
              <a:latin typeface="+mn-ea"/>
            </a:endParaRPr>
          </a:p>
          <a:p>
            <a:r>
              <a:rPr kumimoji="0" lang="ja-JP" altLang="en-US" sz="1050" kern="0">
                <a:latin typeface="+mn-ea"/>
              </a:rPr>
              <a:t>入れることで理解を深めます。</a:t>
            </a:r>
            <a:endParaRPr kumimoji="0" lang="en-US" altLang="ja-JP" sz="1050" kern="0">
              <a:latin typeface="+mn-ea"/>
            </a:endParaRPr>
          </a:p>
        </p:txBody>
      </p:sp>
      <p:sp>
        <p:nvSpPr>
          <p:cNvPr id="42" name="正方形/長方形 41">
            <a:extLst>
              <a:ext uri="{FF2B5EF4-FFF2-40B4-BE49-F238E27FC236}">
                <a16:creationId xmlns:a16="http://schemas.microsoft.com/office/drawing/2014/main" id="{F545996A-FB72-F55A-ECAD-35E58DE34CD7}"/>
              </a:ext>
            </a:extLst>
          </p:cNvPr>
          <p:cNvSpPr/>
          <p:nvPr/>
        </p:nvSpPr>
        <p:spPr>
          <a:xfrm>
            <a:off x="9145207" y="4344584"/>
            <a:ext cx="2104997" cy="82045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tx1"/>
              </a:solidFill>
              <a:latin typeface="+mn-ea"/>
            </a:endParaRPr>
          </a:p>
        </p:txBody>
      </p:sp>
      <p:sp>
        <p:nvSpPr>
          <p:cNvPr id="43" name="テキスト ボックス 42">
            <a:extLst>
              <a:ext uri="{FF2B5EF4-FFF2-40B4-BE49-F238E27FC236}">
                <a16:creationId xmlns:a16="http://schemas.microsoft.com/office/drawing/2014/main" id="{E319C9F2-F4C9-A860-0927-A0BA469A16BE}"/>
              </a:ext>
            </a:extLst>
          </p:cNvPr>
          <p:cNvSpPr txBox="1"/>
          <p:nvPr/>
        </p:nvSpPr>
        <p:spPr>
          <a:xfrm>
            <a:off x="4758916" y="6333434"/>
            <a:ext cx="992579" cy="253916"/>
          </a:xfrm>
          <a:prstGeom prst="rect">
            <a:avLst/>
          </a:prstGeom>
          <a:noFill/>
        </p:spPr>
        <p:txBody>
          <a:bodyPr wrap="none" rtlCol="0">
            <a:spAutoFit/>
          </a:bodyPr>
          <a:lstStyle/>
          <a:p>
            <a:pPr algn="l"/>
            <a:r>
              <a:rPr kumimoji="1" lang="ja-JP" altLang="en-US" sz="1050">
                <a:latin typeface="+mn-ea"/>
              </a:rPr>
              <a:t>写真：アフロ</a:t>
            </a:r>
          </a:p>
        </p:txBody>
      </p:sp>
      <p:sp>
        <p:nvSpPr>
          <p:cNvPr id="44" name="テキスト ボックス 43">
            <a:extLst>
              <a:ext uri="{FF2B5EF4-FFF2-40B4-BE49-F238E27FC236}">
                <a16:creationId xmlns:a16="http://schemas.microsoft.com/office/drawing/2014/main" id="{4772E71E-995F-1B83-8304-6C41D4BBB815}"/>
              </a:ext>
            </a:extLst>
          </p:cNvPr>
          <p:cNvSpPr txBox="1"/>
          <p:nvPr/>
        </p:nvSpPr>
        <p:spPr>
          <a:xfrm>
            <a:off x="469848" y="6346466"/>
            <a:ext cx="992579" cy="253916"/>
          </a:xfrm>
          <a:prstGeom prst="rect">
            <a:avLst/>
          </a:prstGeom>
          <a:noFill/>
        </p:spPr>
        <p:txBody>
          <a:bodyPr wrap="none" rtlCol="0">
            <a:spAutoFit/>
          </a:bodyPr>
          <a:lstStyle/>
          <a:p>
            <a:pPr algn="l"/>
            <a:r>
              <a:rPr kumimoji="1" lang="ja-JP" altLang="en-US" sz="1050">
                <a:latin typeface="+mn-ea"/>
              </a:rPr>
              <a:t>写真：アフロ</a:t>
            </a:r>
          </a:p>
        </p:txBody>
      </p:sp>
    </p:spTree>
    <p:extLst>
      <p:ext uri="{BB962C8B-B14F-4D97-AF65-F5344CB8AC3E}">
        <p14:creationId xmlns:p14="http://schemas.microsoft.com/office/powerpoint/2010/main" val="4198083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a:t>
            </a:r>
            <a:r>
              <a:rPr lang="ja-JP" altLang="en-US">
                <a:latin typeface="メイリオ" panose="020B0604030504040204" pitchFamily="34" charset="-128"/>
                <a:ea typeface="メイリオ" panose="020B0604030504040204" pitchFamily="34" charset="-128"/>
              </a:rPr>
              <a:t>スポンサードコンテンツ</a:t>
            </a:r>
            <a:r>
              <a:rPr lang="en-US" altLang="ja-JP" dirty="0">
                <a:latin typeface="メイリオ" panose="020B0604030504040204" pitchFamily="34" charset="-128"/>
                <a:ea typeface="メイリオ" panose="020B0604030504040204" pitchFamily="34" charset="-128"/>
              </a:rPr>
              <a:t> </a:t>
            </a:r>
            <a:r>
              <a:rPr lang="ja-JP" altLang="en-US">
                <a:latin typeface="メイリオ" panose="020B0604030504040204" pitchFamily="34" charset="-128"/>
                <a:ea typeface="メイリオ" panose="020B0604030504040204" pitchFamily="34" charset="-128"/>
              </a:rPr>
              <a:t>ライト　商品スペック詳細</a:t>
            </a:r>
          </a:p>
        </p:txBody>
      </p:sp>
      <p:sp>
        <p:nvSpPr>
          <p:cNvPr id="2" name="正方形/長方形 1">
            <a:extLst>
              <a:ext uri="{FF2B5EF4-FFF2-40B4-BE49-F238E27FC236}">
                <a16:creationId xmlns:a16="http://schemas.microsoft.com/office/drawing/2014/main" id="{6E4E340E-4DD3-F5B2-5978-C77E3DC07B8F}"/>
              </a:ext>
            </a:extLst>
          </p:cNvPr>
          <p:cNvSpPr/>
          <p:nvPr/>
        </p:nvSpPr>
        <p:spPr>
          <a:xfrm>
            <a:off x="699676" y="1135127"/>
            <a:ext cx="10513168" cy="4447371"/>
          </a:xfrm>
          <a:prstGeom prst="rect">
            <a:avLst/>
          </a:prstGeom>
        </p:spPr>
        <p:txBody>
          <a:bodyPr wrap="square">
            <a:spAutoFit/>
          </a:bodyPr>
          <a:lstStyle/>
          <a:p>
            <a:pPr fontAlgn="base"/>
            <a:r>
              <a:rPr lang="ja-JP" altLang="ja-JP" sz="1600" b="1">
                <a:latin typeface="+mn-ea"/>
              </a:rPr>
              <a:t>■オリエンテーション実施</a:t>
            </a:r>
            <a:endParaRPr lang="en-US" altLang="ja-JP" sz="1600" dirty="0">
              <a:latin typeface="+mn-ea"/>
            </a:endParaRPr>
          </a:p>
          <a:p>
            <a:pPr fontAlgn="base"/>
            <a:r>
              <a:rPr lang="ja-JP" altLang="ja-JP" sz="1400">
                <a:latin typeface="+mn-ea"/>
              </a:rPr>
              <a:t>事前にヒアリングシートに記入いただいた上でオリエンテーションを実施いただき、</a:t>
            </a:r>
            <a:r>
              <a:rPr lang="en-US" altLang="ja-JP" sz="1400" dirty="0">
                <a:latin typeface="+mn-ea"/>
              </a:rPr>
              <a:t>​</a:t>
            </a:r>
          </a:p>
          <a:p>
            <a:pPr fontAlgn="base"/>
            <a:r>
              <a:rPr lang="ja-JP" altLang="ja-JP" sz="1400" b="1">
                <a:latin typeface="+mn-ea"/>
              </a:rPr>
              <a:t>お取り組みを通じて伝えたいメッセージを明確に</a:t>
            </a:r>
            <a:r>
              <a:rPr lang="ja-JP" altLang="ja-JP" sz="1400">
                <a:latin typeface="+mn-ea"/>
              </a:rPr>
              <a:t>します。</a:t>
            </a:r>
            <a:r>
              <a:rPr lang="en-US" altLang="ja-JP" sz="1400" dirty="0">
                <a:latin typeface="+mn-ea"/>
              </a:rPr>
              <a:t>​</a:t>
            </a:r>
          </a:p>
          <a:p>
            <a:pPr fontAlgn="base"/>
            <a:endParaRPr lang="ja-JP" altLang="ja-JP" sz="1050">
              <a:latin typeface="+mn-ea"/>
            </a:endParaRPr>
          </a:p>
          <a:p>
            <a:pPr fontAlgn="base"/>
            <a:r>
              <a:rPr lang="ja-JP" altLang="ja-JP" sz="1600" b="1">
                <a:latin typeface="+mn-ea"/>
              </a:rPr>
              <a:t>■記事構成案のご提出</a:t>
            </a:r>
            <a:r>
              <a:rPr lang="en-US" altLang="ja-JP" sz="1600" b="1" dirty="0">
                <a:latin typeface="+mn-ea"/>
              </a:rPr>
              <a:t>/</a:t>
            </a:r>
            <a:r>
              <a:rPr lang="ja-JP" altLang="ja-JP" sz="1600" b="1">
                <a:latin typeface="+mn-ea"/>
              </a:rPr>
              <a:t>ご確認</a:t>
            </a:r>
            <a:endParaRPr lang="en-US" altLang="ja-JP" sz="1600" dirty="0">
              <a:latin typeface="+mn-ea"/>
            </a:endParaRPr>
          </a:p>
          <a:p>
            <a:pPr fontAlgn="base"/>
            <a:r>
              <a:rPr lang="ja-JP" altLang="ja-JP" sz="1400">
                <a:latin typeface="+mn-ea"/>
              </a:rPr>
              <a:t>上記をもとに記事構成案をご提出し、協賛社様に確認いただき記事骨子を確定させます。</a:t>
            </a:r>
            <a:endParaRPr lang="en-US" altLang="ja-JP" sz="1400" dirty="0">
              <a:latin typeface="+mn-ea"/>
            </a:endParaRPr>
          </a:p>
          <a:p>
            <a:pPr fontAlgn="base"/>
            <a:r>
              <a:rPr lang="ja-JP" altLang="en-US" sz="1400">
                <a:latin typeface="+mn-ea"/>
              </a:rPr>
              <a:t>必要に応じて、撮影、オンラインでの取材を行います。</a:t>
            </a:r>
            <a:r>
              <a:rPr lang="en-US" altLang="ja-JP" sz="1400" dirty="0">
                <a:latin typeface="+mn-ea"/>
              </a:rPr>
              <a:t>​</a:t>
            </a:r>
          </a:p>
          <a:p>
            <a:pPr fontAlgn="base"/>
            <a:endParaRPr lang="en-US" altLang="ja-JP" sz="1050" dirty="0">
              <a:latin typeface="+mn-ea"/>
            </a:endParaRPr>
          </a:p>
          <a:p>
            <a:pPr fontAlgn="base"/>
            <a:r>
              <a:rPr lang="ja-JP" altLang="ja-JP" sz="1600" b="1">
                <a:latin typeface="+mn-ea"/>
              </a:rPr>
              <a:t>■原稿のご提出</a:t>
            </a:r>
            <a:endParaRPr lang="en-US" altLang="ja-JP" sz="1600" dirty="0">
              <a:latin typeface="+mn-ea"/>
            </a:endParaRPr>
          </a:p>
          <a:p>
            <a:pPr fontAlgn="base"/>
            <a:r>
              <a:rPr lang="ja-JP" altLang="ja-JP" sz="1400">
                <a:latin typeface="+mn-ea"/>
              </a:rPr>
              <a:t>上記をもとに文字および写真原稿を作成し、協賛社様に確認いただき、必要に応じて修正し確定させます。</a:t>
            </a:r>
            <a:r>
              <a:rPr lang="en-US" altLang="ja-JP" sz="1400" dirty="0">
                <a:latin typeface="+mn-ea"/>
              </a:rPr>
              <a:t>​</a:t>
            </a:r>
          </a:p>
          <a:p>
            <a:pPr fontAlgn="base"/>
            <a:r>
              <a:rPr lang="en-US" altLang="ja-JP" sz="1400" dirty="0">
                <a:latin typeface="+mn-ea"/>
              </a:rPr>
              <a:t>※</a:t>
            </a:r>
            <a:r>
              <a:rPr lang="ja-JP" altLang="ja-JP" sz="1400">
                <a:latin typeface="+mn-ea"/>
              </a:rPr>
              <a:t>初稿段階で内容をご確認いただき、再稿のタイミングでは初稿での指摘事項の修正確認のみとなります。</a:t>
            </a:r>
            <a:r>
              <a:rPr lang="en-US" altLang="ja-JP" sz="1400" dirty="0">
                <a:latin typeface="+mn-ea"/>
              </a:rPr>
              <a:t>​</a:t>
            </a:r>
          </a:p>
          <a:p>
            <a:pPr fontAlgn="base"/>
            <a:r>
              <a:rPr lang="en-US" altLang="ja-JP" sz="1400" b="1" dirty="0">
                <a:latin typeface="+mn-ea"/>
              </a:rPr>
              <a:t>※</a:t>
            </a:r>
            <a:r>
              <a:rPr lang="ja-JP" altLang="ja-JP" sz="1400" b="1">
                <a:latin typeface="+mn-ea"/>
              </a:rPr>
              <a:t>初稿は中</a:t>
            </a:r>
            <a:r>
              <a:rPr lang="en-US" altLang="ja-JP" sz="1400" b="1" dirty="0">
                <a:latin typeface="+mn-ea"/>
              </a:rPr>
              <a:t>2</a:t>
            </a:r>
            <a:r>
              <a:rPr lang="ja-JP" altLang="ja-JP" sz="1400" b="1">
                <a:latin typeface="+mn-ea"/>
              </a:rPr>
              <a:t>営業日、再稿は中</a:t>
            </a:r>
            <a:r>
              <a:rPr lang="en-US" altLang="ja-JP" sz="1400" b="1" dirty="0">
                <a:latin typeface="+mn-ea"/>
              </a:rPr>
              <a:t>1</a:t>
            </a:r>
            <a:r>
              <a:rPr lang="ja-JP" altLang="ja-JP" sz="1400" b="1">
                <a:latin typeface="+mn-ea"/>
              </a:rPr>
              <a:t>営業でお戻しいただきます。</a:t>
            </a:r>
            <a:r>
              <a:rPr lang="en-US" altLang="ja-JP" sz="1400" dirty="0">
                <a:latin typeface="+mn-ea"/>
              </a:rPr>
              <a:t>​</a:t>
            </a:r>
          </a:p>
          <a:p>
            <a:pPr fontAlgn="base"/>
            <a:r>
              <a:rPr lang="en-US" altLang="ja-JP" sz="1000" dirty="0">
                <a:latin typeface="+mn-ea"/>
              </a:rPr>
              <a:t> </a:t>
            </a:r>
            <a:endParaRPr lang="ja-JP" altLang="ja-JP" sz="1000">
              <a:latin typeface="+mn-ea"/>
            </a:endParaRPr>
          </a:p>
          <a:p>
            <a:pPr fontAlgn="base"/>
            <a:r>
              <a:rPr lang="ja-JP" altLang="ja-JP" sz="1600" b="1">
                <a:latin typeface="+mn-ea"/>
              </a:rPr>
              <a:t>■テストアップでの確認</a:t>
            </a:r>
            <a:r>
              <a:rPr lang="en-US" altLang="ja-JP" sz="1600" b="1" dirty="0">
                <a:latin typeface="+mn-ea"/>
              </a:rPr>
              <a:t>/</a:t>
            </a:r>
            <a:r>
              <a:rPr lang="ja-JP" altLang="ja-JP" sz="1600" b="1">
                <a:latin typeface="+mn-ea"/>
              </a:rPr>
              <a:t>校了</a:t>
            </a:r>
            <a:endParaRPr lang="en-US" altLang="ja-JP" sz="1600" dirty="0">
              <a:latin typeface="+mn-ea"/>
            </a:endParaRPr>
          </a:p>
          <a:p>
            <a:pPr fontAlgn="base"/>
            <a:r>
              <a:rPr lang="ja-JP" altLang="ja-JP" sz="1400">
                <a:latin typeface="+mn-ea"/>
              </a:rPr>
              <a:t>掲載ページの画面キャプチャでレイアウトを含めて確認を行っていただき、最終的に校了となります。</a:t>
            </a:r>
            <a:r>
              <a:rPr lang="en-US" altLang="ja-JP" sz="1400" dirty="0">
                <a:latin typeface="+mn-ea"/>
              </a:rPr>
              <a:t>​</a:t>
            </a:r>
          </a:p>
          <a:p>
            <a:pPr fontAlgn="base"/>
            <a:r>
              <a:rPr lang="en-US" altLang="ja-JP" sz="1400" dirty="0">
                <a:latin typeface="+mn-ea"/>
              </a:rPr>
              <a:t>※</a:t>
            </a:r>
            <a:r>
              <a:rPr lang="ja-JP" altLang="ja-JP" sz="1400">
                <a:latin typeface="+mn-ea"/>
              </a:rPr>
              <a:t>原則として、この段階での修正はお受けできません。</a:t>
            </a:r>
            <a:r>
              <a:rPr lang="en-US" altLang="ja-JP" sz="1400" dirty="0">
                <a:latin typeface="+mn-ea"/>
              </a:rPr>
              <a:t>​</a:t>
            </a:r>
          </a:p>
          <a:p>
            <a:pPr fontAlgn="base"/>
            <a:r>
              <a:rPr lang="en-US" altLang="ja-JP" sz="1400" b="1" dirty="0">
                <a:latin typeface="+mn-ea"/>
              </a:rPr>
              <a:t>※</a:t>
            </a:r>
            <a:r>
              <a:rPr lang="ja-JP" altLang="ja-JP" sz="1400" b="1">
                <a:latin typeface="+mn-ea"/>
              </a:rPr>
              <a:t>翌営業日にお戻しいただきます。</a:t>
            </a:r>
            <a:r>
              <a:rPr lang="en-US" altLang="ja-JP" sz="1400" dirty="0">
                <a:latin typeface="+mn-ea"/>
              </a:rPr>
              <a:t>​</a:t>
            </a:r>
          </a:p>
          <a:p>
            <a:pPr fontAlgn="base"/>
            <a:endParaRPr lang="ja-JP" altLang="ja-JP" sz="1050">
              <a:latin typeface="+mn-ea"/>
            </a:endParaRPr>
          </a:p>
          <a:p>
            <a:pPr fontAlgn="base"/>
            <a:r>
              <a:rPr lang="ja-JP" altLang="ja-JP" sz="1600" b="1">
                <a:latin typeface="+mn-ea"/>
              </a:rPr>
              <a:t>■弊社内チェック</a:t>
            </a:r>
            <a:r>
              <a:rPr lang="en-US" altLang="ja-JP" sz="1600" b="1" dirty="0">
                <a:latin typeface="+mn-ea"/>
              </a:rPr>
              <a:t>/</a:t>
            </a:r>
            <a:r>
              <a:rPr lang="ja-JP" altLang="ja-JP" sz="1600" b="1">
                <a:latin typeface="+mn-ea"/>
              </a:rPr>
              <a:t>本番環境へのファイルアップ</a:t>
            </a:r>
            <a:endParaRPr lang="en-US" altLang="ja-JP" sz="1600" dirty="0">
              <a:latin typeface="+mn-ea"/>
            </a:endParaRPr>
          </a:p>
          <a:p>
            <a:pPr fontAlgn="base"/>
            <a:r>
              <a:rPr lang="ja-JP" altLang="ja-JP" sz="1400">
                <a:latin typeface="+mn-ea"/>
              </a:rPr>
              <a:t>最終確認を行った上で、本番公開を行います。</a:t>
            </a:r>
            <a:r>
              <a:rPr lang="en-US" altLang="ja-JP" sz="1400" dirty="0">
                <a:latin typeface="+mn-ea"/>
              </a:rPr>
              <a:t>​</a:t>
            </a:r>
          </a:p>
        </p:txBody>
      </p:sp>
      <p:sp>
        <p:nvSpPr>
          <p:cNvPr id="3" name="テキスト ボックス 2">
            <a:extLst>
              <a:ext uri="{FF2B5EF4-FFF2-40B4-BE49-F238E27FC236}">
                <a16:creationId xmlns:a16="http://schemas.microsoft.com/office/drawing/2014/main" id="{5CBC7EB2-DEE4-7FDE-DFD9-5597CFA12E4F}"/>
              </a:ext>
            </a:extLst>
          </p:cNvPr>
          <p:cNvSpPr txBox="1"/>
          <p:nvPr/>
        </p:nvSpPr>
        <p:spPr>
          <a:xfrm>
            <a:off x="695400" y="5677274"/>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rPr>
              <a:t>※</a:t>
            </a:r>
            <a:r>
              <a:rPr kumimoji="0" lang="ja-JP" altLang="en-US" sz="1050" b="0" i="0" u="none" strike="noStrike" kern="0" cap="none" spc="0" normalizeH="0" baseline="0" noProof="0">
                <a:ln>
                  <a:noFill/>
                </a:ln>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effectLst/>
                <a:uLnTx/>
                <a:uFillTx/>
                <a:latin typeface="+mn-ea"/>
              </a:rPr>
              <a:t>※</a:t>
            </a:r>
            <a:r>
              <a:rPr kumimoji="0" lang="ja-JP" altLang="en-US" sz="1050" b="0" i="0" u="none" strike="noStrike" kern="0" cap="none" spc="0" normalizeH="0" baseline="0" noProof="0">
                <a:ln>
                  <a:noFill/>
                </a:ln>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effectLst/>
              <a:uLnTx/>
              <a:uFillTx/>
              <a:latin typeface="+mn-ea"/>
            </a:endParaRPr>
          </a:p>
        </p:txBody>
      </p:sp>
    </p:spTree>
    <p:extLst>
      <p:ext uri="{BB962C8B-B14F-4D97-AF65-F5344CB8AC3E}">
        <p14:creationId xmlns:p14="http://schemas.microsoft.com/office/powerpoint/2010/main" val="2830165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オプション：二次利用</a:t>
            </a:r>
          </a:p>
        </p:txBody>
      </p:sp>
      <p:sp>
        <p:nvSpPr>
          <p:cNvPr id="2" name="テキスト ボックス 1">
            <a:extLst>
              <a:ext uri="{FF2B5EF4-FFF2-40B4-BE49-F238E27FC236}">
                <a16:creationId xmlns:a16="http://schemas.microsoft.com/office/drawing/2014/main" id="{2DBD81E5-38B6-FB61-3231-C9E863440956}"/>
              </a:ext>
            </a:extLst>
          </p:cNvPr>
          <p:cNvSpPr txBox="1"/>
          <p:nvPr/>
        </p:nvSpPr>
        <p:spPr>
          <a:xfrm>
            <a:off x="726978" y="1272952"/>
            <a:ext cx="960119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err="1">
                <a:latin typeface="+mn-ea"/>
              </a:rPr>
              <a:t>制作した</a:t>
            </a:r>
            <a:r>
              <a:rPr lang="ja-JP" altLang="en-US" sz="1600">
                <a:latin typeface="+mn-ea"/>
              </a:rPr>
              <a:t>スポンサードコンテンツ</a:t>
            </a:r>
            <a:r>
              <a:rPr lang="en-US" altLang="ja-JP" sz="1600" err="1">
                <a:latin typeface="+mn-ea"/>
              </a:rPr>
              <a:t>を二次利用いただけます</a:t>
            </a:r>
            <a:r>
              <a:rPr lang="en-US" altLang="ja-JP" sz="1600">
                <a:latin typeface="+mn-ea"/>
              </a:rPr>
              <a:t>。</a:t>
            </a:r>
          </a:p>
          <a:p>
            <a:r>
              <a:rPr lang="en-US" altLang="ja-JP" sz="1600">
                <a:latin typeface="+mn-ea"/>
              </a:rPr>
              <a:t>広告主様のサイトやパンフレット等へ掲載することが可能です。</a:t>
            </a:r>
          </a:p>
          <a:p>
            <a:r>
              <a:rPr lang="ja-JP" altLang="en-US" sz="1600">
                <a:latin typeface="+mn-ea"/>
              </a:rPr>
              <a:t>スポンサードコンテンツの</a:t>
            </a:r>
            <a:r>
              <a:rPr lang="en-US" altLang="ja-JP" sz="1600">
                <a:latin typeface="+mn-ea"/>
              </a:rPr>
              <a:t>制作前にご要望や二次利用用途の詳細をご相談ください。</a:t>
            </a:r>
          </a:p>
          <a:p>
            <a:r>
              <a:rPr lang="en-US" altLang="ja-JP" sz="1600">
                <a:latin typeface="+mn-ea"/>
              </a:rPr>
              <a:t>利用可否</a:t>
            </a:r>
            <a:r>
              <a:rPr lang="ja-JP" altLang="en-US" sz="1600">
                <a:latin typeface="+mn-ea"/>
              </a:rPr>
              <a:t>の判断、</a:t>
            </a:r>
            <a:r>
              <a:rPr lang="en-US" altLang="ja-JP" sz="1600">
                <a:latin typeface="+mn-ea"/>
              </a:rPr>
              <a:t>ならびに料金のお見積りをさせていただきます。</a:t>
            </a:r>
          </a:p>
        </p:txBody>
      </p:sp>
      <p:graphicFrame>
        <p:nvGraphicFramePr>
          <p:cNvPr id="3" name="表 2">
            <a:extLst>
              <a:ext uri="{FF2B5EF4-FFF2-40B4-BE49-F238E27FC236}">
                <a16:creationId xmlns:a16="http://schemas.microsoft.com/office/drawing/2014/main" id="{FD09376C-4053-5381-9C70-BFC23C11B7B2}"/>
              </a:ext>
            </a:extLst>
          </p:cNvPr>
          <p:cNvGraphicFramePr>
            <a:graphicFrameLocks noGrp="1"/>
          </p:cNvGraphicFramePr>
          <p:nvPr>
            <p:extLst>
              <p:ext uri="{D42A27DB-BD31-4B8C-83A1-F6EECF244321}">
                <p14:modId xmlns:p14="http://schemas.microsoft.com/office/powerpoint/2010/main" val="3952062890"/>
              </p:ext>
            </p:extLst>
          </p:nvPr>
        </p:nvGraphicFramePr>
        <p:xfrm>
          <a:off x="818208" y="2633739"/>
          <a:ext cx="9509969" cy="1590521"/>
        </p:xfrm>
        <a:graphic>
          <a:graphicData uri="http://schemas.openxmlformats.org/drawingml/2006/table">
            <a:tbl>
              <a:tblPr firstCol="1" bandRow="1">
                <a:tableStyleId>{21E4AEA4-8DFA-4A89-87EB-49C32662AFE0}</a:tableStyleId>
              </a:tblPr>
              <a:tblGrid>
                <a:gridCol w="2245466">
                  <a:extLst>
                    <a:ext uri="{9D8B030D-6E8A-4147-A177-3AD203B41FA5}">
                      <a16:colId xmlns:a16="http://schemas.microsoft.com/office/drawing/2014/main" val="792911817"/>
                    </a:ext>
                  </a:extLst>
                </a:gridCol>
                <a:gridCol w="2568675">
                  <a:extLst>
                    <a:ext uri="{9D8B030D-6E8A-4147-A177-3AD203B41FA5}">
                      <a16:colId xmlns:a16="http://schemas.microsoft.com/office/drawing/2014/main" val="1598988926"/>
                    </a:ext>
                  </a:extLst>
                </a:gridCol>
                <a:gridCol w="4695828">
                  <a:extLst>
                    <a:ext uri="{9D8B030D-6E8A-4147-A177-3AD203B41FA5}">
                      <a16:colId xmlns:a16="http://schemas.microsoft.com/office/drawing/2014/main" val="1456348514"/>
                    </a:ext>
                  </a:extLst>
                </a:gridCol>
              </a:tblGrid>
              <a:tr h="633393">
                <a:tc>
                  <a:txBody>
                    <a:bodyPr/>
                    <a:lstStyle/>
                    <a:p>
                      <a:pPr algn="ctr"/>
                      <a:r>
                        <a:rPr lang="ja-JP" altLang="en-US" sz="1600" b="1">
                          <a:solidFill>
                            <a:schemeClr val="bg1"/>
                          </a:solidFill>
                          <a:latin typeface="+mn-ea"/>
                          <a:ea typeface="+mn-ea"/>
                        </a:rPr>
                        <a:t>利用媒体</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lvl="0" algn="ctr">
                        <a:buNone/>
                      </a:pPr>
                      <a:r>
                        <a:rPr lang="en-US" altLang="ja-JP" sz="1600" b="1" kern="1200" dirty="0" err="1">
                          <a:solidFill>
                            <a:schemeClr val="bg1"/>
                          </a:solidFill>
                          <a:latin typeface="+mn-ea"/>
                          <a:ea typeface="+mn-ea"/>
                          <a:cs typeface="+mn-cs"/>
                        </a:rPr>
                        <a:t>利用期間</a:t>
                      </a:r>
                      <a:endParaRPr kumimoji="1" lang="en-US" altLang="ja-JP" sz="1600" b="1" kern="1200" dirty="0">
                        <a:solidFill>
                          <a:schemeClr val="bg1"/>
                        </a:solidFill>
                        <a:latin typeface="+mn-ea"/>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ctr"/>
                      <a:r>
                        <a:rPr lang="ja-JP" altLang="en-US" sz="1600" b="1" kern="1200">
                          <a:solidFill>
                            <a:schemeClr val="bg1"/>
                          </a:solidFill>
                          <a:latin typeface="+mn-ea"/>
                          <a:ea typeface="+mn-ea"/>
                          <a:cs typeface="+mn-cs"/>
                        </a:rPr>
                        <a:t>テキスト+写真</a:t>
                      </a:r>
                      <a:endParaRPr kumimoji="1" lang="ja-JP" altLang="en-US" sz="1600" b="1" kern="1200">
                        <a:solidFill>
                          <a:schemeClr val="bg1"/>
                        </a:solidFill>
                        <a:latin typeface="+mn-ea"/>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117335041"/>
                  </a:ext>
                </a:extLst>
              </a:tr>
              <a:tr h="478564">
                <a:tc>
                  <a:txBody>
                    <a:bodyPr/>
                    <a:lstStyle/>
                    <a:p>
                      <a:pPr lvl="0" algn="ctr">
                        <a:buNone/>
                      </a:pPr>
                      <a:r>
                        <a:rPr lang="ja-JP" altLang="en-US" sz="1600" b="1">
                          <a:solidFill>
                            <a:schemeClr val="bg1"/>
                          </a:solidFill>
                          <a:latin typeface="+mn-ea"/>
                          <a:ea typeface="+mn-ea"/>
                        </a:rPr>
                        <a:t>広告主様WEBサイト</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tx1"/>
                          </a:solidFill>
                          <a:latin typeface="+mn-ea"/>
                          <a:ea typeface="+mn-ea"/>
                        </a:rPr>
                        <a:t>1</a:t>
                      </a:r>
                      <a:r>
                        <a:rPr lang="ja-JP" altLang="en-US" sz="1600">
                          <a:solidFill>
                            <a:schemeClr val="tx1"/>
                          </a:solidFill>
                          <a:latin typeface="+mn-ea"/>
                          <a:ea typeface="+mn-ea"/>
                        </a:rPr>
                        <a:t>年間</a:t>
                      </a:r>
                      <a:endParaRPr kumimoji="1" lang="ja-JP" altLang="en-US" sz="160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ja-JP" altLang="en-US" sz="1600">
                          <a:solidFill>
                            <a:schemeClr val="tx1"/>
                          </a:solidFill>
                          <a:latin typeface="+mn-ea"/>
                          <a:ea typeface="+mn-ea"/>
                        </a:rPr>
                        <a:t>20万円～※詳細は別途見積もり（Net）</a:t>
                      </a:r>
                      <a:endParaRPr kumimoji="1" lang="ja-JP" altLang="en-US" sz="160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63682762"/>
                  </a:ext>
                </a:extLst>
              </a:tr>
              <a:tr h="478564">
                <a:tc>
                  <a:txBody>
                    <a:bodyPr/>
                    <a:lstStyle/>
                    <a:p>
                      <a:pPr lvl="0" algn="ctr">
                        <a:buNone/>
                      </a:pPr>
                      <a:r>
                        <a:rPr lang="ja-JP" altLang="en-US" sz="1600" b="1">
                          <a:solidFill>
                            <a:schemeClr val="bg1"/>
                          </a:solidFill>
                          <a:latin typeface="+mn-ea"/>
                          <a:ea typeface="+mn-ea"/>
                        </a:rPr>
                        <a:t>紙ツール</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tx1"/>
                          </a:solidFill>
                          <a:latin typeface="+mn-ea"/>
                          <a:ea typeface="+mn-ea"/>
                        </a:rPr>
                        <a:t>1</a:t>
                      </a:r>
                      <a:r>
                        <a:rPr lang="ja-JP" altLang="en-US" sz="1600">
                          <a:solidFill>
                            <a:schemeClr val="tx1"/>
                          </a:solidFill>
                          <a:latin typeface="+mn-ea"/>
                          <a:ea typeface="+mn-ea"/>
                        </a:rPr>
                        <a:t>年間</a:t>
                      </a:r>
                      <a:endParaRPr kumimoji="1" lang="ja-JP" altLang="en-US" sz="1600">
                        <a:solidFill>
                          <a:schemeClr val="tx1"/>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lvl="0" algn="ctr">
                        <a:lnSpc>
                          <a:spcPct val="100000"/>
                        </a:lnSpc>
                        <a:spcBef>
                          <a:spcPts val="0"/>
                        </a:spcBef>
                        <a:spcAft>
                          <a:spcPts val="0"/>
                        </a:spcAft>
                        <a:buNone/>
                      </a:pPr>
                      <a:r>
                        <a:rPr lang="en-US" altLang="ja-JP" sz="1600" b="0" i="0" u="none" strike="noStrike" noProof="0" dirty="0">
                          <a:solidFill>
                            <a:schemeClr val="tx1"/>
                          </a:solidFill>
                          <a:latin typeface="+mn-ea"/>
                          <a:ea typeface="+mn-ea"/>
                        </a:rPr>
                        <a:t>2</a:t>
                      </a:r>
                      <a:r>
                        <a:rPr lang="ja-JP" sz="1600" b="0" i="0" u="none" strike="noStrike" noProof="0">
                          <a:solidFill>
                            <a:schemeClr val="tx1"/>
                          </a:solidFill>
                          <a:latin typeface="+mn-ea"/>
                          <a:ea typeface="+mn-ea"/>
                        </a:rPr>
                        <a:t>0万円～※詳細は別途見積もり</a:t>
                      </a:r>
                      <a:r>
                        <a:rPr lang="ja-JP" altLang="en-US" sz="1600" b="0" i="0" u="none" strike="noStrike" noProof="0">
                          <a:solidFill>
                            <a:schemeClr val="tx1"/>
                          </a:solidFill>
                          <a:latin typeface="+mn-ea"/>
                          <a:ea typeface="+mn-ea"/>
                        </a:rPr>
                        <a:t>（</a:t>
                      </a:r>
                      <a:r>
                        <a:rPr lang="en-US" altLang="ja-JP" sz="1600" b="0" i="0" u="none" strike="noStrike" noProof="0" dirty="0">
                          <a:solidFill>
                            <a:schemeClr val="tx1"/>
                          </a:solidFill>
                          <a:latin typeface="+mn-ea"/>
                          <a:ea typeface="+mn-ea"/>
                        </a:rPr>
                        <a:t>Net</a:t>
                      </a:r>
                      <a:r>
                        <a:rPr lang="ja-JP" altLang="en-US" sz="1600" b="0" i="0" u="none" strike="noStrike" noProof="0">
                          <a:solidFill>
                            <a:schemeClr val="tx1"/>
                          </a:solidFill>
                          <a:latin typeface="+mn-ea"/>
                          <a:ea typeface="+mn-ea"/>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mpd="sng">
                      <a:noFill/>
                    </a:lnB>
                    <a:solidFill>
                      <a:schemeClr val="bg1">
                        <a:lumMod val="85000"/>
                      </a:schemeClr>
                    </a:solidFill>
                  </a:tcPr>
                </a:tc>
                <a:extLst>
                  <a:ext uri="{0D108BD9-81ED-4DB2-BD59-A6C34878D82A}">
                    <a16:rowId xmlns:a16="http://schemas.microsoft.com/office/drawing/2014/main" val="4069392726"/>
                  </a:ext>
                </a:extLst>
              </a:tr>
            </a:tbl>
          </a:graphicData>
        </a:graphic>
      </p:graphicFrame>
      <p:sp>
        <p:nvSpPr>
          <p:cNvPr id="4" name="テキスト ボックス 3">
            <a:extLst>
              <a:ext uri="{FF2B5EF4-FFF2-40B4-BE49-F238E27FC236}">
                <a16:creationId xmlns:a16="http://schemas.microsoft.com/office/drawing/2014/main" id="{D8377817-7325-F198-C9D9-BF9D0EA9A678}"/>
              </a:ext>
            </a:extLst>
          </p:cNvPr>
          <p:cNvSpPr txBox="1"/>
          <p:nvPr/>
        </p:nvSpPr>
        <p:spPr>
          <a:xfrm>
            <a:off x="726977" y="4644628"/>
            <a:ext cx="96011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400" dirty="0">
                <a:latin typeface="+mn-ea"/>
              </a:rPr>
              <a:t>【</a:t>
            </a:r>
            <a:r>
              <a:rPr lang="en-US" altLang="ja-JP" sz="1400" dirty="0" err="1">
                <a:latin typeface="+mn-ea"/>
              </a:rPr>
              <a:t>注意点</a:t>
            </a:r>
            <a:r>
              <a:rPr lang="en-US" altLang="ja-JP" sz="1400" dirty="0">
                <a:latin typeface="+mn-ea"/>
              </a:rPr>
              <a:t>】</a:t>
            </a:r>
          </a:p>
          <a:p>
            <a:r>
              <a:rPr lang="en-US" altLang="ja-JP" sz="1400" dirty="0">
                <a:latin typeface="+mn-ea"/>
              </a:rPr>
              <a:t>・</a:t>
            </a:r>
            <a:r>
              <a:rPr lang="en-US" altLang="ja-JP" sz="1400" dirty="0" err="1">
                <a:latin typeface="+mn-ea"/>
              </a:rPr>
              <a:t>料金はネット金額となります</a:t>
            </a:r>
            <a:r>
              <a:rPr lang="en-US" altLang="ja-JP" sz="1400" dirty="0">
                <a:latin typeface="+mn-ea"/>
              </a:rPr>
              <a:t>。</a:t>
            </a:r>
          </a:p>
          <a:p>
            <a:r>
              <a:rPr lang="en-US" altLang="ja-JP" sz="1400" dirty="0">
                <a:latin typeface="+mn-ea"/>
              </a:rPr>
              <a:t>・</a:t>
            </a:r>
            <a:r>
              <a:rPr lang="ja-JP" altLang="en-US" sz="1400">
                <a:latin typeface="+mn-ea"/>
              </a:rPr>
              <a:t>お</a:t>
            </a:r>
            <a:r>
              <a:rPr lang="en-US" altLang="ja-JP" sz="1400" dirty="0" err="1">
                <a:latin typeface="+mn-ea"/>
              </a:rPr>
              <a:t>申</a:t>
            </a:r>
            <a:r>
              <a:rPr lang="ja-JP" altLang="en-US" sz="1400">
                <a:latin typeface="+mn-ea"/>
              </a:rPr>
              <a:t>し</a:t>
            </a:r>
            <a:r>
              <a:rPr lang="en-US" altLang="ja-JP" sz="1400" dirty="0" err="1">
                <a:latin typeface="+mn-ea"/>
              </a:rPr>
              <a:t>込</a:t>
            </a:r>
            <a:r>
              <a:rPr lang="ja-JP" altLang="en-US" sz="1400">
                <a:latin typeface="+mn-ea"/>
              </a:rPr>
              <a:t>み</a:t>
            </a:r>
            <a:r>
              <a:rPr lang="en-US" altLang="ja-JP" sz="1400" dirty="0" err="1">
                <a:latin typeface="+mn-ea"/>
              </a:rPr>
              <a:t>時にご連絡・相談ください</a:t>
            </a:r>
            <a:r>
              <a:rPr lang="en-US" altLang="ja-JP" sz="1400" dirty="0">
                <a:latin typeface="+mn-ea"/>
              </a:rPr>
              <a:t>。</a:t>
            </a:r>
          </a:p>
          <a:p>
            <a:r>
              <a:rPr lang="en-US" altLang="ja-JP" sz="1400" dirty="0">
                <a:latin typeface="+mn-ea"/>
              </a:rPr>
              <a:t>・</a:t>
            </a:r>
            <a:r>
              <a:rPr lang="en-US" altLang="ja-JP" sz="1400" dirty="0" err="1">
                <a:latin typeface="+mn-ea"/>
              </a:rPr>
              <a:t>記事量や写真点数、出演者によって料金が異なります</a:t>
            </a:r>
            <a:r>
              <a:rPr lang="en-US" altLang="ja-JP" sz="1400" dirty="0">
                <a:latin typeface="+mn-ea"/>
              </a:rPr>
              <a:t>。</a:t>
            </a:r>
            <a:endParaRPr lang="en-US" sz="1400" dirty="0">
              <a:latin typeface="+mn-ea"/>
            </a:endParaRPr>
          </a:p>
          <a:p>
            <a:r>
              <a:rPr lang="en-US" altLang="ja-JP" sz="1400" dirty="0">
                <a:latin typeface="+mn-ea"/>
              </a:rPr>
              <a:t>・</a:t>
            </a:r>
            <a:r>
              <a:rPr lang="en-US" altLang="ja-JP" sz="1400" dirty="0" err="1">
                <a:latin typeface="+mn-ea"/>
              </a:rPr>
              <a:t>内容によっては二次利用いただけない場合がございます</a:t>
            </a:r>
            <a:r>
              <a:rPr lang="en-US" altLang="ja-JP" sz="1400" dirty="0">
                <a:latin typeface="+mn-ea"/>
              </a:rPr>
              <a:t>。</a:t>
            </a:r>
          </a:p>
          <a:p>
            <a:r>
              <a:rPr lang="ja-JP" altLang="en-US" sz="1400">
                <a:latin typeface="+mn-ea"/>
              </a:rPr>
              <a:t>・利用には契約締結が必要となります。</a:t>
            </a:r>
            <a:endParaRPr lang="en-US" altLang="ja-JP" sz="1400" dirty="0">
              <a:latin typeface="+mn-ea"/>
            </a:endParaRPr>
          </a:p>
        </p:txBody>
      </p:sp>
    </p:spTree>
    <p:extLst>
      <p:ext uri="{BB962C8B-B14F-4D97-AF65-F5344CB8AC3E}">
        <p14:creationId xmlns:p14="http://schemas.microsoft.com/office/powerpoint/2010/main" val="41042812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オプション：掲載期間の延長</a:t>
            </a:r>
          </a:p>
        </p:txBody>
      </p:sp>
      <p:sp>
        <p:nvSpPr>
          <p:cNvPr id="2" name="正方形/長方形 1">
            <a:extLst>
              <a:ext uri="{FF2B5EF4-FFF2-40B4-BE49-F238E27FC236}">
                <a16:creationId xmlns:a16="http://schemas.microsoft.com/office/drawing/2014/main" id="{F1349238-B05F-5C4B-53B5-DB1C108C5D93}"/>
              </a:ext>
            </a:extLst>
          </p:cNvPr>
          <p:cNvSpPr/>
          <p:nvPr/>
        </p:nvSpPr>
        <p:spPr>
          <a:xfrm>
            <a:off x="754066" y="1396660"/>
            <a:ext cx="11132042" cy="338554"/>
          </a:xfrm>
          <a:prstGeom prst="rect">
            <a:avLst/>
          </a:prstGeom>
        </p:spPr>
        <p:txBody>
          <a:bodyPr wrap="square">
            <a:spAutoFit/>
          </a:bodyPr>
          <a:lstStyle/>
          <a:p>
            <a:pPr fontAlgn="base"/>
            <a:r>
              <a:rPr lang="ja-JP" altLang="en-US" sz="1600">
                <a:latin typeface="+mn-ea"/>
              </a:rPr>
              <a:t>スポンサードコンテンツ、スポンサードコンテンツ ライトとも、下記の通り掲載期間の延長が可能です。</a:t>
            </a:r>
            <a:endParaRPr lang="en-US" altLang="ja-JP" sz="1600" dirty="0">
              <a:latin typeface="+mn-ea"/>
            </a:endParaRPr>
          </a:p>
        </p:txBody>
      </p:sp>
      <p:graphicFrame>
        <p:nvGraphicFramePr>
          <p:cNvPr id="3" name="表 2">
            <a:extLst>
              <a:ext uri="{FF2B5EF4-FFF2-40B4-BE49-F238E27FC236}">
                <a16:creationId xmlns:a16="http://schemas.microsoft.com/office/drawing/2014/main" id="{693A021C-3CEC-E4C4-91AB-76DEE50E831E}"/>
              </a:ext>
            </a:extLst>
          </p:cNvPr>
          <p:cNvGraphicFramePr>
            <a:graphicFrameLocks noGrp="1"/>
          </p:cNvGraphicFramePr>
          <p:nvPr>
            <p:extLst>
              <p:ext uri="{D42A27DB-BD31-4B8C-83A1-F6EECF244321}">
                <p14:modId xmlns:p14="http://schemas.microsoft.com/office/powerpoint/2010/main" val="4134120542"/>
              </p:ext>
            </p:extLst>
          </p:nvPr>
        </p:nvGraphicFramePr>
        <p:xfrm>
          <a:off x="818208" y="1986442"/>
          <a:ext cx="9509968" cy="2579261"/>
        </p:xfrm>
        <a:graphic>
          <a:graphicData uri="http://schemas.openxmlformats.org/drawingml/2006/table">
            <a:tbl>
              <a:tblPr firstRow="1" bandRow="1"/>
              <a:tblGrid>
                <a:gridCol w="2194839">
                  <a:extLst>
                    <a:ext uri="{9D8B030D-6E8A-4147-A177-3AD203B41FA5}">
                      <a16:colId xmlns:a16="http://schemas.microsoft.com/office/drawing/2014/main" val="20000"/>
                    </a:ext>
                  </a:extLst>
                </a:gridCol>
                <a:gridCol w="7315129">
                  <a:extLst>
                    <a:ext uri="{9D8B030D-6E8A-4147-A177-3AD203B41FA5}">
                      <a16:colId xmlns:a16="http://schemas.microsoft.com/office/drawing/2014/main" val="20001"/>
                    </a:ext>
                  </a:extLst>
                </a:gridCol>
              </a:tblGrid>
              <a:tr h="83405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契約分類</a:t>
                      </a:r>
                      <a:endParaRPr kumimoji="1" lang="en-US" altLang="ja-JP" sz="1600" b="1" i="0">
                        <a:solidFill>
                          <a:schemeClr val="bg1"/>
                        </a:solidFill>
                        <a:latin typeface="+mn-ea"/>
                        <a:ea typeface="+mn-ea"/>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400" b="0" i="0">
                          <a:solidFill>
                            <a:schemeClr val="bg1"/>
                          </a:solidFill>
                          <a:latin typeface="+mn-ea"/>
                          <a:ea typeface="+mn-ea"/>
                          <a:cs typeface="Meiryo UI" pitchFamily="50" charset="-128"/>
                        </a:rPr>
                        <a:t>※</a:t>
                      </a:r>
                      <a:r>
                        <a:rPr kumimoji="1" lang="ja-JP" altLang="en-US" sz="1400" b="0" i="0">
                          <a:solidFill>
                            <a:schemeClr val="bg1"/>
                          </a:solidFill>
                          <a:latin typeface="+mn-ea"/>
                          <a:ea typeface="+mn-ea"/>
                          <a:cs typeface="Meiryo UI" pitchFamily="50" charset="-128"/>
                        </a:rPr>
                        <a:t>お申し込み時に選択</a:t>
                      </a:r>
                      <a:endParaRPr kumimoji="1" lang="en-US" altLang="ja-JP" sz="14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tx1"/>
                          </a:solidFill>
                          <a:latin typeface="+mn-ea"/>
                          <a:ea typeface="+mn-ea"/>
                          <a:cs typeface="メイリオ" panose="020B0604030504040204" pitchFamily="50" charset="-128"/>
                        </a:rPr>
                        <a:t>①契約分類：掲載</a:t>
                      </a:r>
                      <a:endParaRPr lang="en-US" altLang="ja-JP" sz="14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tx1"/>
                          </a:solidFill>
                          <a:latin typeface="+mn-ea"/>
                          <a:ea typeface="+mn-ea"/>
                          <a:cs typeface="メイリオ" panose="020B0604030504040204" pitchFamily="50" charset="-128"/>
                        </a:rPr>
                        <a:t>②契約サービス：</a:t>
                      </a:r>
                      <a:r>
                        <a:rPr lang="en-US" altLang="ja-JP" sz="1400" dirty="0">
                          <a:solidFill>
                            <a:schemeClr val="tx1"/>
                          </a:solidFill>
                          <a:latin typeface="+mn-ea"/>
                          <a:ea typeface="+mn-ea"/>
                        </a:rPr>
                        <a:t>【</a:t>
                      </a:r>
                      <a:r>
                        <a:rPr lang="ja-JP" altLang="en-US" sz="1400">
                          <a:solidFill>
                            <a:schemeClr val="tx1"/>
                          </a:solidFill>
                          <a:latin typeface="+mn-ea"/>
                          <a:ea typeface="+mn-ea"/>
                        </a:rPr>
                        <a:t>掲載</a:t>
                      </a:r>
                      <a:r>
                        <a:rPr lang="en-US" altLang="ja-JP" sz="1400" dirty="0">
                          <a:solidFill>
                            <a:schemeClr val="tx1"/>
                          </a:solidFill>
                          <a:latin typeface="+mn-ea"/>
                          <a:ea typeface="+mn-ea"/>
                        </a:rPr>
                        <a:t>】</a:t>
                      </a:r>
                      <a:r>
                        <a:rPr lang="ja-JP" altLang="en-US" sz="1400">
                          <a:solidFill>
                            <a:schemeClr val="tx1"/>
                          </a:solidFill>
                          <a:latin typeface="+mn-ea"/>
                          <a:ea typeface="+mn-ea"/>
                        </a:rPr>
                        <a:t>サストモ　スポンサードコンテンツ</a:t>
                      </a:r>
                      <a:endParaRPr lang="en-US" altLang="ja-JP" sz="1400" dirty="0">
                        <a:solidFill>
                          <a:schemeClr val="tx1"/>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tx1"/>
                          </a:solidFill>
                          <a:latin typeface="+mn-ea"/>
                          <a:ea typeface="+mn-ea"/>
                          <a:cs typeface="メイリオ" panose="020B0604030504040204" pitchFamily="50" charset="-128"/>
                        </a:rPr>
                        <a:t>③契約サービス詳細：</a:t>
                      </a:r>
                      <a:r>
                        <a:rPr kumimoji="1" lang="ja-JP" altLang="en-US" sz="1400" b="0" i="0" kern="1200">
                          <a:solidFill>
                            <a:schemeClr val="tx1"/>
                          </a:solidFill>
                          <a:effectLst/>
                          <a:latin typeface="+mn-ea"/>
                          <a:ea typeface="+mn-ea"/>
                          <a:cs typeface="+mn-cs"/>
                        </a:rPr>
                        <a:t>サストモ</a:t>
                      </a:r>
                      <a:r>
                        <a:rPr kumimoji="1" lang="ja-JP" altLang="en" sz="1400" b="0" i="0" kern="1200">
                          <a:solidFill>
                            <a:schemeClr val="tx1"/>
                          </a:solidFill>
                          <a:effectLst/>
                          <a:latin typeface="+mn-ea"/>
                          <a:ea typeface="+mn-ea"/>
                          <a:cs typeface="+mn-cs"/>
                        </a:rPr>
                        <a:t>　</a:t>
                      </a:r>
                      <a:r>
                        <a:rPr kumimoji="1" lang="ja-JP" altLang="en-US" sz="1400" b="0" i="0" kern="1200">
                          <a:solidFill>
                            <a:schemeClr val="tx1"/>
                          </a:solidFill>
                          <a:effectLst/>
                          <a:latin typeface="+mn-ea"/>
                          <a:ea typeface="+mn-ea"/>
                          <a:cs typeface="+mn-cs"/>
                        </a:rPr>
                        <a:t>スポンサードコンテンツ　掲載延長費</a:t>
                      </a:r>
                      <a:endParaRPr lang="en-US" altLang="ja-JP" sz="14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47624747"/>
                  </a:ext>
                </a:extLst>
              </a:tr>
              <a:tr h="549307">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i="0" u="none" strike="noStrike" kern="1200" cap="none" spc="0" normalizeH="0" baseline="0" noProof="0" dirty="0">
                          <a:ln>
                            <a:noFill/>
                          </a:ln>
                          <a:solidFill>
                            <a:schemeClr val="tx1"/>
                          </a:solidFill>
                          <a:effectLst/>
                          <a:uLnTx/>
                          <a:uFillTx/>
                          <a:latin typeface="+mn-ea"/>
                          <a:ea typeface="+mn-ea"/>
                          <a:cs typeface="+mn-cs"/>
                        </a:rPr>
                        <a:t>3,000</a:t>
                      </a:r>
                      <a:r>
                        <a:rPr kumimoji="1" lang="ja-JP" altLang="en-US" sz="1400" b="0" i="0" u="none" strike="noStrike" kern="1200" cap="none" spc="0" normalizeH="0" baseline="0" noProof="0">
                          <a:ln>
                            <a:noFill/>
                          </a:ln>
                          <a:solidFill>
                            <a:schemeClr val="tx1"/>
                          </a:solidFill>
                          <a:effectLst/>
                          <a:uLnTx/>
                          <a:uFillTx/>
                          <a:latin typeface="+mn-ea"/>
                          <a:ea typeface="+mn-ea"/>
                          <a:cs typeface="+mn-cs"/>
                        </a:rPr>
                        <a:t>円</a:t>
                      </a:r>
                      <a:r>
                        <a:rPr kumimoji="1" lang="en-US" altLang="ja-JP" sz="1400" b="0" i="0" u="none" strike="noStrike" kern="1200" cap="none" spc="0" normalizeH="0" baseline="0" noProof="0" dirty="0">
                          <a:ln>
                            <a:noFill/>
                          </a:ln>
                          <a:solidFill>
                            <a:schemeClr val="tx1"/>
                          </a:solidFill>
                          <a:effectLst/>
                          <a:uLnTx/>
                          <a:uFillTx/>
                          <a:latin typeface="+mn-ea"/>
                          <a:ea typeface="+mn-ea"/>
                          <a:cs typeface="+mn-cs"/>
                        </a:rPr>
                        <a:t>/</a:t>
                      </a:r>
                      <a:r>
                        <a:rPr kumimoji="1" lang="ja-JP" altLang="en-US" sz="1400" b="0" i="0" u="none" strike="noStrike" kern="1200" cap="none" spc="0" normalizeH="0" baseline="0" noProof="0">
                          <a:ln>
                            <a:noFill/>
                          </a:ln>
                          <a:solidFill>
                            <a:schemeClr val="tx1"/>
                          </a:solidFill>
                          <a:effectLst/>
                          <a:uLnTx/>
                          <a:uFillTx/>
                          <a:latin typeface="+mn-ea"/>
                          <a:ea typeface="+mn-ea"/>
                          <a:cs typeface="+mn-cs"/>
                        </a:rPr>
                        <a:t>日（ネット）／事前見積もり：不要／専用フォームからお申し込み</a:t>
                      </a:r>
                      <a:endParaRPr kumimoji="1" lang="en-US" altLang="ja-JP" sz="1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rPr>
                        <a:t>※</a:t>
                      </a:r>
                      <a:r>
                        <a:rPr kumimoji="1" lang="ja-JP" altLang="en-US" sz="1400" b="0" i="0" u="none" strike="noStrike" kern="1200" cap="none" spc="0" normalizeH="0" baseline="0" noProof="0">
                          <a:ln>
                            <a:noFill/>
                          </a:ln>
                          <a:solidFill>
                            <a:schemeClr val="tx1"/>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1400" b="0" i="0" u="none" strike="noStrike" kern="1200" cap="none" spc="0" normalizeH="0" baseline="0" noProof="0" dirty="0">
                        <a:ln>
                          <a:noFill/>
                        </a:ln>
                        <a:solidFill>
                          <a:schemeClr val="tx1"/>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r h="7474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お申し込み期限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400" b="0" u="none" strike="noStrike" kern="1200" cap="none" spc="0" normalizeH="0" baseline="0" noProof="0" dirty="0">
                          <a:ln>
                            <a:noFill/>
                          </a:ln>
                          <a:solidFill>
                            <a:schemeClr val="tx1"/>
                          </a:solidFill>
                          <a:effectLst/>
                          <a:uLnTx/>
                          <a:uFillTx/>
                          <a:latin typeface="+mn-ea"/>
                          <a:ea typeface="+mn-ea"/>
                        </a:rPr>
                        <a:t>2</a:t>
                      </a:r>
                      <a:r>
                        <a:rPr kumimoji="1" lang="ja-JP" altLang="en-US" sz="1400" b="0" u="none" strike="noStrike" kern="1200" cap="none" spc="0" normalizeH="0" baseline="0" noProof="0">
                          <a:ln>
                            <a:noFill/>
                          </a:ln>
                          <a:solidFill>
                            <a:schemeClr val="tx1"/>
                          </a:solidFill>
                          <a:effectLst/>
                          <a:uLnTx/>
                          <a:uFillTx/>
                          <a:latin typeface="+mn-ea"/>
                          <a:ea typeface="+mn-ea"/>
                        </a:rPr>
                        <a:t>週間前までにお申し込みください</a:t>
                      </a:r>
                      <a:endParaRPr kumimoji="1" lang="en-US" altLang="ja-JP" sz="14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u="none" strike="noStrike" kern="1200" cap="none" spc="0" normalizeH="0" baseline="0" noProof="0" dirty="0">
                          <a:ln>
                            <a:noFill/>
                          </a:ln>
                          <a:solidFill>
                            <a:schemeClr val="tx1"/>
                          </a:solidFill>
                          <a:effectLst/>
                          <a:uLnTx/>
                          <a:uFillTx/>
                          <a:latin typeface="+mn-ea"/>
                          <a:ea typeface="+mn-ea"/>
                        </a:rPr>
                        <a:t>※</a:t>
                      </a:r>
                      <a:r>
                        <a:rPr kumimoji="1" lang="ja-JP" altLang="en-US" sz="140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40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7"/>
                  </a:ext>
                </a:extLst>
              </a:tr>
              <a:tr h="4484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a:solidFill>
                            <a:schemeClr val="bg1"/>
                          </a:solidFill>
                          <a:latin typeface="+mn-ea"/>
                          <a:ea typeface="+mn-ea"/>
                        </a:rPr>
                        <a:t>有効期限</a:t>
                      </a:r>
                      <a:endParaRPr kumimoji="1" lang="ja-JP" altLang="en-US" sz="1600" b="1"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tx1"/>
                          </a:solidFill>
                          <a:latin typeface="+mn-ea"/>
                          <a:ea typeface="+mn-ea"/>
                          <a:cs typeface="Meiryo UI" panose="020B0604030504040204" pitchFamily="50" charset="-128"/>
                        </a:rPr>
                        <a:t>2025</a:t>
                      </a:r>
                      <a:r>
                        <a:rPr lang="ja-JP" altLang="en-US" sz="1400">
                          <a:solidFill>
                            <a:schemeClr val="tx1"/>
                          </a:solidFill>
                          <a:latin typeface="+mn-ea"/>
                          <a:ea typeface="+mn-ea"/>
                          <a:cs typeface="Meiryo UI" panose="020B0604030504040204" pitchFamily="50" charset="-128"/>
                        </a:rPr>
                        <a:t>年</a:t>
                      </a:r>
                      <a:r>
                        <a:rPr lang="en-US" altLang="ja-JP" sz="1400" dirty="0">
                          <a:solidFill>
                            <a:schemeClr val="tx1"/>
                          </a:solidFill>
                          <a:latin typeface="+mn-ea"/>
                          <a:ea typeface="+mn-ea"/>
                          <a:cs typeface="Meiryo UI" panose="020B0604030504040204" pitchFamily="50" charset="-128"/>
                        </a:rPr>
                        <a:t>3</a:t>
                      </a:r>
                      <a:r>
                        <a:rPr lang="ja-JP" altLang="en-US" sz="1400">
                          <a:solidFill>
                            <a:schemeClr val="tx1"/>
                          </a:solidFill>
                          <a:latin typeface="+mn-ea"/>
                          <a:ea typeface="+mn-ea"/>
                          <a:cs typeface="Meiryo UI" panose="020B0604030504040204" pitchFamily="50" charset="-128"/>
                        </a:rPr>
                        <a:t>月</a:t>
                      </a:r>
                      <a:r>
                        <a:rPr lang="en-US" altLang="ja-JP" sz="1400" dirty="0">
                          <a:solidFill>
                            <a:schemeClr val="tx1"/>
                          </a:solidFill>
                          <a:latin typeface="+mn-ea"/>
                          <a:ea typeface="+mn-ea"/>
                          <a:cs typeface="Meiryo UI" panose="020B0604030504040204" pitchFamily="50" charset="-128"/>
                        </a:rPr>
                        <a:t>31</a:t>
                      </a:r>
                      <a:r>
                        <a:rPr lang="ja-JP" altLang="en-US" sz="1400">
                          <a:solidFill>
                            <a:schemeClr val="tx1"/>
                          </a:solidFill>
                          <a:latin typeface="+mn-ea"/>
                          <a:ea typeface="+mn-ea"/>
                          <a:cs typeface="Meiryo UI" panose="020B0604030504040204" pitchFamily="50" charset="-128"/>
                        </a:rPr>
                        <a:t>日掲載終了分</a:t>
                      </a:r>
                      <a:endParaRPr lang="ja-JP" altLang="en-US" sz="14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2225600"/>
                  </a:ext>
                </a:extLst>
              </a:tr>
            </a:tbl>
          </a:graphicData>
        </a:graphic>
      </p:graphicFrame>
    </p:spTree>
    <p:extLst>
      <p:ext uri="{BB962C8B-B14F-4D97-AF65-F5344CB8AC3E}">
        <p14:creationId xmlns:p14="http://schemas.microsoft.com/office/powerpoint/2010/main" val="1207755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販売制限カテゴリ</a:t>
            </a:r>
          </a:p>
        </p:txBody>
      </p:sp>
      <p:sp>
        <p:nvSpPr>
          <p:cNvPr id="2" name="Text Box 1031">
            <a:extLst>
              <a:ext uri="{FF2B5EF4-FFF2-40B4-BE49-F238E27FC236}">
                <a16:creationId xmlns:a16="http://schemas.microsoft.com/office/drawing/2014/main" id="{73451E80-A67B-E61D-A98A-95E82499B376}"/>
              </a:ext>
            </a:extLst>
          </p:cNvPr>
          <p:cNvSpPr txBox="1">
            <a:spLocks noChangeArrowheads="1"/>
          </p:cNvSpPr>
          <p:nvPr/>
        </p:nvSpPr>
        <p:spPr bwMode="auto">
          <a:xfrm>
            <a:off x="730711" y="1265649"/>
            <a:ext cx="9993897"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200">
                <a:latin typeface="+mn-ea"/>
              </a:rPr>
              <a:t>以下に該当する業種、商品・サービスにつきましては、</a:t>
            </a:r>
            <a:r>
              <a:rPr lang="en-US" altLang="ja-JP" sz="1200" dirty="0">
                <a:latin typeface="+mn-ea"/>
              </a:rPr>
              <a:t>Yahoo! JAPAN SDGs</a:t>
            </a:r>
            <a:r>
              <a:rPr lang="ja-JP" altLang="ja-JP" sz="1200">
                <a:latin typeface="+mn-ea"/>
              </a:rPr>
              <a:t> スポンサードコンテンツの実施は原則不可となります。</a:t>
            </a:r>
            <a:r>
              <a:rPr lang="en-US" altLang="ja-JP" sz="1200" dirty="0">
                <a:latin typeface="+mn-ea"/>
              </a:rPr>
              <a:t>​</a:t>
            </a:r>
          </a:p>
          <a:p>
            <a:pPr fontAlgn="base"/>
            <a:r>
              <a:rPr lang="ja-JP" altLang="ja-JP" sz="1200">
                <a:latin typeface="+mn-ea"/>
              </a:rPr>
              <a:t>また、協賛社様のサイトが弊社の広告掲載基準を満たすことが実施の条件となります。</a:t>
            </a:r>
            <a:r>
              <a:rPr lang="en-US" altLang="ja-JP" sz="1200" dirty="0">
                <a:latin typeface="+mn-ea"/>
              </a:rPr>
              <a:t>​</a:t>
            </a:r>
          </a:p>
          <a:p>
            <a:pPr fontAlgn="base"/>
            <a:r>
              <a:rPr lang="en-US" altLang="ja-JP" sz="1200" dirty="0">
                <a:latin typeface="+mn-ea"/>
              </a:rPr>
              <a:t>​</a:t>
            </a:r>
          </a:p>
          <a:p>
            <a:pPr fontAlgn="base"/>
            <a:r>
              <a:rPr lang="ja-JP" altLang="ja-JP" sz="1200">
                <a:latin typeface="+mn-ea"/>
              </a:rPr>
              <a:t>・消費者金融業（消費者向無担保貸金業）、商工ローン、手形割引、その他ハイリスク型の金融商品</a:t>
            </a:r>
            <a:r>
              <a:rPr lang="en-US" altLang="ja-JP" sz="1200" dirty="0">
                <a:latin typeface="+mn-ea"/>
              </a:rPr>
              <a:t>​</a:t>
            </a:r>
          </a:p>
          <a:p>
            <a:pPr fontAlgn="base"/>
            <a:r>
              <a:rPr lang="ja-JP" altLang="ja-JP" sz="1200">
                <a:latin typeface="+mn-ea"/>
              </a:rPr>
              <a:t>・パチンコ・パチスロの営業および機種、カジノ（企業広告含む）、ギャンブル</a:t>
            </a:r>
            <a:r>
              <a:rPr lang="en-US" altLang="ja-JP" sz="1200" dirty="0">
                <a:latin typeface="+mn-ea"/>
              </a:rPr>
              <a:t>​</a:t>
            </a:r>
          </a:p>
          <a:p>
            <a:pPr fontAlgn="base"/>
            <a:r>
              <a:rPr lang="ja-JP" altLang="ja-JP" sz="1200">
                <a:latin typeface="+mn-ea"/>
              </a:rPr>
              <a:t>・レーシック、美容整形・美容外科・美容皮膚科、その他医療機関全般</a:t>
            </a:r>
            <a:r>
              <a:rPr lang="en-US" altLang="ja-JP" sz="1200" dirty="0">
                <a:latin typeface="+mn-ea"/>
              </a:rPr>
              <a:t>​</a:t>
            </a:r>
          </a:p>
          <a:p>
            <a:pPr fontAlgn="base"/>
            <a:r>
              <a:rPr lang="ja-JP" altLang="ja-JP" sz="1200">
                <a:latin typeface="+mn-ea"/>
              </a:rPr>
              <a:t>・医療機関による保険外治療</a:t>
            </a:r>
            <a:r>
              <a:rPr lang="en-US" altLang="ja-JP" sz="1200" dirty="0">
                <a:latin typeface="+mn-ea"/>
              </a:rPr>
              <a:t>​</a:t>
            </a:r>
          </a:p>
          <a:p>
            <a:pPr fontAlgn="base"/>
            <a:r>
              <a:rPr lang="ja-JP" altLang="ja-JP" sz="1200">
                <a:latin typeface="+mn-ea"/>
              </a:rPr>
              <a:t>・美容エステティックサロン</a:t>
            </a:r>
            <a:r>
              <a:rPr lang="en-US" altLang="ja-JP" sz="1200" dirty="0">
                <a:latin typeface="+mn-ea"/>
              </a:rPr>
              <a:t>​</a:t>
            </a:r>
          </a:p>
          <a:p>
            <a:pPr fontAlgn="base"/>
            <a:r>
              <a:rPr lang="ja-JP" altLang="ja-JP" sz="1200">
                <a:latin typeface="+mn-ea"/>
              </a:rPr>
              <a:t>・あん摩業、マッサージ業、指圧業、はり業、きゅう業等</a:t>
            </a:r>
            <a:r>
              <a:rPr lang="en-US" altLang="ja-JP" sz="1200" dirty="0">
                <a:latin typeface="+mn-ea"/>
              </a:rPr>
              <a:t>​</a:t>
            </a:r>
          </a:p>
          <a:p>
            <a:pPr fontAlgn="base"/>
            <a:r>
              <a:rPr lang="ja-JP" altLang="ja-JP" sz="1200">
                <a:latin typeface="+mn-ea"/>
              </a:rPr>
              <a:t>・不妊治療</a:t>
            </a:r>
            <a:r>
              <a:rPr lang="en-US" altLang="ja-JP" sz="1200" dirty="0">
                <a:latin typeface="+mn-ea"/>
              </a:rPr>
              <a:t>​</a:t>
            </a:r>
          </a:p>
          <a:p>
            <a:pPr fontAlgn="base"/>
            <a:r>
              <a:rPr lang="ja-JP" altLang="ja-JP" sz="1200">
                <a:latin typeface="+mn-ea"/>
              </a:rPr>
              <a:t>・治験</a:t>
            </a:r>
            <a:r>
              <a:rPr lang="en-US" altLang="ja-JP" sz="1200" dirty="0">
                <a:latin typeface="+mn-ea"/>
              </a:rPr>
              <a:t>​</a:t>
            </a:r>
          </a:p>
          <a:p>
            <a:pPr fontAlgn="base"/>
            <a:r>
              <a:rPr lang="ja-JP" altLang="ja-JP" sz="1200">
                <a:latin typeface="+mn-ea"/>
              </a:rPr>
              <a:t>・</a:t>
            </a:r>
            <a:r>
              <a:rPr lang="en-US" altLang="ja-JP" sz="1200" dirty="0">
                <a:latin typeface="+mn-ea"/>
              </a:rPr>
              <a:t>ED</a:t>
            </a:r>
            <a:r>
              <a:rPr lang="ja-JP" altLang="ja-JP" sz="1200">
                <a:latin typeface="+mn-ea"/>
              </a:rPr>
              <a:t>（治療、医薬品、情報、啓蒙サイト等）</a:t>
            </a:r>
            <a:r>
              <a:rPr lang="en-US" altLang="ja-JP" sz="1200" dirty="0">
                <a:latin typeface="+mn-ea"/>
              </a:rPr>
              <a:t>​</a:t>
            </a:r>
          </a:p>
          <a:p>
            <a:pPr fontAlgn="base"/>
            <a:r>
              <a:rPr lang="ja-JP" altLang="ja-JP" sz="1200">
                <a:latin typeface="+mn-ea"/>
              </a:rPr>
              <a:t>・性的機能強化、改善を期待させる経口物</a:t>
            </a:r>
            <a:r>
              <a:rPr lang="en-US" altLang="ja-JP" sz="1200" dirty="0">
                <a:latin typeface="+mn-ea"/>
              </a:rPr>
              <a:t>​</a:t>
            </a:r>
          </a:p>
          <a:p>
            <a:pPr fontAlgn="base"/>
            <a:r>
              <a:rPr lang="ja-JP" altLang="ja-JP" sz="1200">
                <a:latin typeface="+mn-ea"/>
              </a:rPr>
              <a:t>・健康・美容食品、健康器具、健康雑貨その他商品やサービス</a:t>
            </a:r>
            <a:r>
              <a:rPr lang="en-US" altLang="ja-JP" sz="1200" dirty="0">
                <a:latin typeface="+mn-ea"/>
              </a:rPr>
              <a:t>​</a:t>
            </a:r>
          </a:p>
          <a:p>
            <a:pPr fontAlgn="base"/>
            <a:r>
              <a:rPr lang="ja-JP" altLang="ja-JP" sz="1200">
                <a:latin typeface="+mn-ea"/>
              </a:rPr>
              <a:t>・発毛、育毛・増毛効果を訴求する商品・サービス全般（医薬品の発毛・育毛剤は除く）、かつら</a:t>
            </a:r>
            <a:r>
              <a:rPr lang="en-US" altLang="ja-JP" sz="1200" dirty="0">
                <a:latin typeface="+mn-ea"/>
              </a:rPr>
              <a:t>​</a:t>
            </a:r>
          </a:p>
          <a:p>
            <a:pPr fontAlgn="base"/>
            <a:r>
              <a:rPr lang="ja-JP" altLang="ja-JP" sz="1200">
                <a:latin typeface="+mn-ea"/>
              </a:rPr>
              <a:t>・能力開発関連商品</a:t>
            </a:r>
            <a:r>
              <a:rPr lang="en-US" altLang="ja-JP" sz="1200" dirty="0">
                <a:latin typeface="+mn-ea"/>
              </a:rPr>
              <a:t>​</a:t>
            </a:r>
          </a:p>
          <a:p>
            <a:pPr fontAlgn="base"/>
            <a:r>
              <a:rPr lang="ja-JP" altLang="ja-JP" sz="1200">
                <a:latin typeface="+mn-ea"/>
              </a:rPr>
              <a:t>・占い</a:t>
            </a:r>
            <a:r>
              <a:rPr lang="en-US" altLang="ja-JP" sz="1200" dirty="0">
                <a:latin typeface="+mn-ea"/>
              </a:rPr>
              <a:t>​</a:t>
            </a:r>
          </a:p>
          <a:p>
            <a:pPr fontAlgn="base"/>
            <a:r>
              <a:rPr lang="ja-JP" altLang="ja-JP" sz="1200">
                <a:latin typeface="+mn-ea"/>
              </a:rPr>
              <a:t>・国家資格を有する業種（弁護士、司法書士、行政書士、弁理士、公認会計士、税理士）</a:t>
            </a:r>
            <a:r>
              <a:rPr lang="en-US" altLang="ja-JP" sz="1200" dirty="0">
                <a:latin typeface="+mn-ea"/>
              </a:rPr>
              <a:t>​</a:t>
            </a:r>
          </a:p>
          <a:p>
            <a:pPr fontAlgn="base"/>
            <a:r>
              <a:rPr lang="ja-JP" altLang="ja-JP" sz="1200">
                <a:latin typeface="+mn-ea"/>
              </a:rPr>
              <a:t>・法務、税務</a:t>
            </a:r>
            <a:r>
              <a:rPr lang="en-US" altLang="ja-JP" sz="1200" dirty="0">
                <a:latin typeface="+mn-ea"/>
              </a:rPr>
              <a:t>​</a:t>
            </a:r>
          </a:p>
          <a:p>
            <a:pPr fontAlgn="base"/>
            <a:r>
              <a:rPr lang="ja-JP" altLang="ja-JP" sz="1200">
                <a:latin typeface="+mn-ea"/>
              </a:rPr>
              <a:t>・探偵業</a:t>
            </a:r>
            <a:r>
              <a:rPr lang="en-US" altLang="ja-JP" sz="1200" dirty="0">
                <a:latin typeface="+mn-ea"/>
              </a:rPr>
              <a:t>​</a:t>
            </a:r>
          </a:p>
          <a:p>
            <a:pPr fontAlgn="base"/>
            <a:r>
              <a:rPr lang="ja-JP" altLang="ja-JP" sz="1200">
                <a:latin typeface="+mn-ea"/>
              </a:rPr>
              <a:t>・葬儀社、斎場、墓石販売</a:t>
            </a:r>
            <a:r>
              <a:rPr lang="en-US" altLang="ja-JP" sz="1200" dirty="0">
                <a:latin typeface="+mn-ea"/>
              </a:rPr>
              <a:t>​</a:t>
            </a:r>
          </a:p>
          <a:p>
            <a:pPr fontAlgn="base"/>
            <a:r>
              <a:rPr lang="ja-JP" altLang="ja-JP" sz="1200">
                <a:latin typeface="+mn-ea"/>
              </a:rPr>
              <a:t>・ナイトワーク求人</a:t>
            </a:r>
            <a:r>
              <a:rPr lang="en-US" altLang="ja-JP" sz="1200" dirty="0">
                <a:latin typeface="+mn-ea"/>
              </a:rPr>
              <a:t>​</a:t>
            </a:r>
          </a:p>
          <a:p>
            <a:pPr fontAlgn="base"/>
            <a:r>
              <a:rPr lang="ja-JP" altLang="ja-JP" sz="1200">
                <a:latin typeface="+mn-ea"/>
              </a:rPr>
              <a:t>・出会い系サイト、結婚紹介（インターネット異性紹介事業）</a:t>
            </a:r>
            <a:r>
              <a:rPr lang="en-US" altLang="ja-JP" sz="1200" dirty="0">
                <a:latin typeface="+mn-ea"/>
              </a:rPr>
              <a:t>​</a:t>
            </a:r>
          </a:p>
          <a:p>
            <a:pPr fontAlgn="base"/>
            <a:r>
              <a:rPr lang="ja-JP" altLang="ja-JP" sz="1200">
                <a:latin typeface="+mn-ea"/>
              </a:rPr>
              <a:t>・代理店募集、フランチャイズ、起業支援、経営セミナー</a:t>
            </a:r>
            <a:r>
              <a:rPr lang="en-US" altLang="ja-JP" sz="1200" dirty="0">
                <a:latin typeface="+mn-ea"/>
              </a:rPr>
              <a:t>​</a:t>
            </a:r>
          </a:p>
          <a:p>
            <a:pPr fontAlgn="base"/>
            <a:r>
              <a:rPr lang="ja-JP" altLang="ja-JP" sz="1200">
                <a:latin typeface="+mn-ea"/>
              </a:rPr>
              <a:t>・団体による意見広告</a:t>
            </a:r>
            <a:r>
              <a:rPr lang="en-US" altLang="ja-JP" sz="1200" dirty="0">
                <a:latin typeface="+mn-ea"/>
              </a:rPr>
              <a:t>​</a:t>
            </a:r>
          </a:p>
          <a:p>
            <a:pPr fontAlgn="base"/>
            <a:r>
              <a:rPr lang="ja-JP" altLang="ja-JP" sz="1200">
                <a:latin typeface="+mn-ea"/>
              </a:rPr>
              <a:t>・宗教団体、活動</a:t>
            </a:r>
            <a:endParaRPr lang="en-US" altLang="ja-JP" sz="1200" dirty="0">
              <a:latin typeface="+mn-ea"/>
            </a:endParaRPr>
          </a:p>
        </p:txBody>
      </p:sp>
    </p:spTree>
    <p:extLst>
      <p:ext uri="{BB962C8B-B14F-4D97-AF65-F5344CB8AC3E}">
        <p14:creationId xmlns:p14="http://schemas.microsoft.com/office/powerpoint/2010/main" val="785025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テキスト プレースホルダー 1">
            <a:extLst>
              <a:ext uri="{FF2B5EF4-FFF2-40B4-BE49-F238E27FC236}">
                <a16:creationId xmlns:a16="http://schemas.microsoft.com/office/drawing/2014/main" id="{5CB9D65F-A949-7C9D-4EE6-0410DA6B20C3}"/>
              </a:ext>
            </a:extLst>
          </p:cNvPr>
          <p:cNvSpPr txBox="1">
            <a:spLocks/>
          </p:cNvSpPr>
          <p:nvPr/>
        </p:nvSpPr>
        <p:spPr>
          <a:xfrm>
            <a:off x="1936878" y="1895392"/>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rPr>
              <a:t>概要</a:t>
            </a:r>
          </a:p>
        </p:txBody>
      </p:sp>
      <p:sp>
        <p:nvSpPr>
          <p:cNvPr id="23" name="テキスト プレースホルダー 1">
            <a:extLst>
              <a:ext uri="{FF2B5EF4-FFF2-40B4-BE49-F238E27FC236}">
                <a16:creationId xmlns:a16="http://schemas.microsoft.com/office/drawing/2014/main" id="{ED00AC2C-DD0F-EC3D-4E39-8F67490A4B3F}"/>
              </a:ext>
            </a:extLst>
          </p:cNvPr>
          <p:cNvSpPr txBox="1">
            <a:spLocks/>
          </p:cNvSpPr>
          <p:nvPr/>
        </p:nvSpPr>
        <p:spPr>
          <a:xfrm>
            <a:off x="1936878" y="2829458"/>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rPr>
              <a:t>商品スペック</a:t>
            </a:r>
          </a:p>
        </p:txBody>
      </p:sp>
      <p:sp>
        <p:nvSpPr>
          <p:cNvPr id="24" name="テキスト プレースホルダー 1">
            <a:extLst>
              <a:ext uri="{FF2B5EF4-FFF2-40B4-BE49-F238E27FC236}">
                <a16:creationId xmlns:a16="http://schemas.microsoft.com/office/drawing/2014/main" id="{C3AB0442-C936-47BA-79FC-6F1ACC932629}"/>
              </a:ext>
            </a:extLst>
          </p:cNvPr>
          <p:cNvSpPr txBox="1">
            <a:spLocks/>
          </p:cNvSpPr>
          <p:nvPr/>
        </p:nvSpPr>
        <p:spPr>
          <a:xfrm>
            <a:off x="1936878" y="3763521"/>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0D0D0D"/>
                </a:solidFill>
              </a:rPr>
              <a:t>その他・注意事項</a:t>
            </a:r>
          </a:p>
        </p:txBody>
      </p:sp>
      <p:sp>
        <p:nvSpPr>
          <p:cNvPr id="25" name="テキスト プレースホルダー 1">
            <a:extLst>
              <a:ext uri="{FF2B5EF4-FFF2-40B4-BE49-F238E27FC236}">
                <a16:creationId xmlns:a16="http://schemas.microsoft.com/office/drawing/2014/main" id="{2CCBCC47-10C3-B1DF-BB10-E3E2D85A9B9C}"/>
              </a:ext>
            </a:extLst>
          </p:cNvPr>
          <p:cNvSpPr txBox="1">
            <a:spLocks/>
          </p:cNvSpPr>
          <p:nvPr/>
        </p:nvSpPr>
        <p:spPr>
          <a:xfrm>
            <a:off x="1936878" y="4707419"/>
            <a:ext cx="2507303"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dirty="0">
                <a:solidFill>
                  <a:srgbClr val="0D0D0D"/>
                </a:solidFill>
              </a:rPr>
              <a:t>Appendix</a:t>
            </a:r>
            <a:endParaRPr lang="ja-JP" altLang="en-US" dirty="0">
              <a:solidFill>
                <a:srgbClr val="0D0D0D"/>
              </a:solidFill>
            </a:endParaRP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販売制限カテゴリ</a:t>
            </a:r>
          </a:p>
        </p:txBody>
      </p:sp>
      <p:sp>
        <p:nvSpPr>
          <p:cNvPr id="2" name="テキスト ボックス 1">
            <a:extLst>
              <a:ext uri="{FF2B5EF4-FFF2-40B4-BE49-F238E27FC236}">
                <a16:creationId xmlns:a16="http://schemas.microsoft.com/office/drawing/2014/main" id="{87175223-E09F-4275-EC9A-E0C5D59B64E7}"/>
              </a:ext>
            </a:extLst>
          </p:cNvPr>
          <p:cNvSpPr txBox="1"/>
          <p:nvPr/>
        </p:nvSpPr>
        <p:spPr>
          <a:xfrm>
            <a:off x="555391" y="1120676"/>
            <a:ext cx="10293408" cy="2308324"/>
          </a:xfrm>
          <a:prstGeom prst="rect">
            <a:avLst/>
          </a:prstGeom>
          <a:noFill/>
        </p:spPr>
        <p:txBody>
          <a:bodyPr wrap="square">
            <a:spAutoFit/>
          </a:bodyPr>
          <a:lstStyle/>
          <a:p>
            <a:r>
              <a:rPr lang="ja-JP" altLang="en-US" sz="1200">
                <a:latin typeface="+mn-ea"/>
              </a:rPr>
              <a:t>以下の内容はメディア観点でお断りすることがございます。</a:t>
            </a:r>
            <a:endParaRPr lang="en-US" altLang="ja-JP" sz="1200" dirty="0">
              <a:latin typeface="+mn-ea"/>
            </a:endParaRPr>
          </a:p>
          <a:p>
            <a:endParaRPr lang="en-US" altLang="ja-JP" sz="1200" dirty="0">
              <a:latin typeface="+mn-ea"/>
            </a:endParaRPr>
          </a:p>
          <a:p>
            <a:pPr marL="285750" indent="-285750">
              <a:buFont typeface="Arial" panose="020B0604020202020204" pitchFamily="34" charset="0"/>
              <a:buChar char="•"/>
            </a:pPr>
            <a:r>
              <a:rPr lang="ja-JP" altLang="en-US" sz="1200" b="0" i="0" u="none" strike="noStrike" baseline="0">
                <a:latin typeface="+mn-ea"/>
              </a:rPr>
              <a:t>ユーザーの健康・生命を害したり不快感を与える可能性のあるもの</a:t>
            </a:r>
            <a:endParaRPr lang="en-US" altLang="ja-JP" sz="1200" dirty="0">
              <a:latin typeface="+mn-ea"/>
            </a:endParaRPr>
          </a:p>
          <a:p>
            <a:pPr marL="285750" indent="-285750">
              <a:buFont typeface="Arial" panose="020B0604020202020204" pitchFamily="34" charset="0"/>
              <a:buChar char="•"/>
            </a:pPr>
            <a:r>
              <a:rPr lang="ja-JP" altLang="en-US" sz="1200" b="0" i="0" u="none" strike="noStrike" baseline="0">
                <a:latin typeface="+mn-ea"/>
              </a:rPr>
              <a:t>コンプライアンス違反や訴訟などの法的リスク、不適切なものを助長する可能性があるもの</a:t>
            </a:r>
            <a:endParaRPr lang="en-US" altLang="ja-JP" sz="1200" b="0" i="0" u="none" strike="noStrike" baseline="0" dirty="0">
              <a:latin typeface="+mn-ea"/>
            </a:endParaRPr>
          </a:p>
          <a:p>
            <a:pPr marL="285750" indent="-285750">
              <a:buFont typeface="Arial" panose="020B0604020202020204" pitchFamily="34" charset="0"/>
              <a:buChar char="•"/>
            </a:pPr>
            <a:r>
              <a:rPr lang="ja-JP" altLang="en-US" sz="1200" b="0" i="0" u="none" strike="noStrike" baseline="0">
                <a:latin typeface="+mn-ea"/>
              </a:rPr>
              <a:t>子どもを含めユーザーに悪影響を及ぼす可能性のあるものおよびクライアント</a:t>
            </a:r>
            <a:r>
              <a:rPr lang="en-US" altLang="ja-JP" sz="1200" b="0" i="0" u="none" strike="noStrike" baseline="0" dirty="0">
                <a:latin typeface="+mn-ea"/>
              </a:rPr>
              <a:t>/</a:t>
            </a:r>
            <a:r>
              <a:rPr lang="ja-JP" altLang="en-US" sz="1200" b="0" i="0" u="none" strike="noStrike" baseline="0">
                <a:latin typeface="+mn-ea"/>
              </a:rPr>
              <a:t>当社の信用低下を招くもの</a:t>
            </a:r>
            <a:endParaRPr lang="en-US" altLang="ja-JP" sz="1200" b="0" i="0" u="none" strike="noStrike" baseline="0" dirty="0">
              <a:latin typeface="+mn-ea"/>
            </a:endParaRPr>
          </a:p>
          <a:p>
            <a:pPr marL="285750" indent="-285750">
              <a:buFont typeface="Arial" panose="020B0604020202020204" pitchFamily="34" charset="0"/>
              <a:buChar char="•"/>
            </a:pPr>
            <a:r>
              <a:rPr lang="ja-JP" altLang="en-US" sz="1200" b="0" i="0" u="none" strike="noStrike" baseline="0">
                <a:latin typeface="+mn-ea"/>
              </a:rPr>
              <a:t>訴求する内容がセンシティブで当社が不適切と判断したもの</a:t>
            </a:r>
            <a:endParaRPr lang="en-US" altLang="ja-JP" sz="1200" b="0" i="0" u="none" strike="noStrike" baseline="0" dirty="0">
              <a:latin typeface="+mn-ea"/>
            </a:endParaRPr>
          </a:p>
          <a:p>
            <a:endParaRPr lang="en-US" altLang="ja-JP" sz="1200" dirty="0">
              <a:latin typeface="+mn-ea"/>
            </a:endParaRPr>
          </a:p>
          <a:p>
            <a:r>
              <a:rPr lang="ja-JP" altLang="en-US" sz="1200">
                <a:latin typeface="+mn-ea"/>
              </a:rPr>
              <a:t>　 </a:t>
            </a:r>
            <a:endParaRPr lang="en-US" altLang="ja-JP" sz="1200" dirty="0">
              <a:latin typeface="+mn-ea"/>
            </a:endParaRPr>
          </a:p>
          <a:p>
            <a:endParaRPr lang="en-US" altLang="ja-JP" sz="1200" dirty="0">
              <a:latin typeface="+mn-ea"/>
            </a:endParaRPr>
          </a:p>
          <a:p>
            <a:endParaRPr lang="en-US" altLang="ja-JP" sz="1200" b="1" dirty="0">
              <a:latin typeface="+mn-ea"/>
            </a:endParaRPr>
          </a:p>
          <a:p>
            <a:pPr marL="449263" indent="-449263"/>
            <a:r>
              <a:rPr lang="ja-JP" altLang="en-US" sz="1200">
                <a:latin typeface="+mn-ea"/>
              </a:rPr>
              <a:t> </a:t>
            </a:r>
            <a:endParaRPr lang="en-US" altLang="ja-JP" sz="1200" dirty="0">
              <a:latin typeface="+mn-ea"/>
            </a:endParaRPr>
          </a:p>
          <a:p>
            <a:r>
              <a:rPr lang="ja-JP" altLang="en-US" sz="1200">
                <a:latin typeface="+mn-ea"/>
              </a:rPr>
              <a:t>　</a:t>
            </a:r>
            <a:endParaRPr lang="en-US" altLang="ja-JP" sz="1200" dirty="0">
              <a:latin typeface="+mn-ea"/>
            </a:endParaRPr>
          </a:p>
        </p:txBody>
      </p:sp>
    </p:spTree>
    <p:extLst>
      <p:ext uri="{BB962C8B-B14F-4D97-AF65-F5344CB8AC3E}">
        <p14:creationId xmlns:p14="http://schemas.microsoft.com/office/powerpoint/2010/main" val="3336185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お申し込み方法</a:t>
            </a:r>
          </a:p>
        </p:txBody>
      </p:sp>
      <p:sp>
        <p:nvSpPr>
          <p:cNvPr id="3" name="タイトル 2">
            <a:extLst>
              <a:ext uri="{FF2B5EF4-FFF2-40B4-BE49-F238E27FC236}">
                <a16:creationId xmlns:a16="http://schemas.microsoft.com/office/drawing/2014/main" id="{5ED1CD0B-7376-448D-5B07-A9B611EC8395}"/>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DE48AE6E-7E2D-DC87-2A58-1FAA4484CFD9}"/>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1BB7A7E0-AC63-135E-29BC-38C8733CB695}"/>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 name="タイトル 2">
            <a:extLst>
              <a:ext uri="{FF2B5EF4-FFF2-40B4-BE49-F238E27FC236}">
                <a16:creationId xmlns:a16="http://schemas.microsoft.com/office/drawing/2014/main" id="{DC23989F-D588-BBB6-19E9-C077DD3CF7AB}"/>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7" name="ホームベース 58">
            <a:extLst>
              <a:ext uri="{FF2B5EF4-FFF2-40B4-BE49-F238E27FC236}">
                <a16:creationId xmlns:a16="http://schemas.microsoft.com/office/drawing/2014/main" id="{C662A18E-99BB-3333-E5C7-FF2CE401A08D}"/>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8" name="ホームベース 59">
            <a:extLst>
              <a:ext uri="{FF2B5EF4-FFF2-40B4-BE49-F238E27FC236}">
                <a16:creationId xmlns:a16="http://schemas.microsoft.com/office/drawing/2014/main" id="{471E671D-4BF6-B3D0-EFC2-A120CA9CC28A}"/>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9" name="ホームベース 60">
            <a:extLst>
              <a:ext uri="{FF2B5EF4-FFF2-40B4-BE49-F238E27FC236}">
                <a16:creationId xmlns:a16="http://schemas.microsoft.com/office/drawing/2014/main" id="{7CAFD4D0-53A1-3373-6B9A-E42F1C858D8F}"/>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10" name="ホームベース 65">
            <a:extLst>
              <a:ext uri="{FF2B5EF4-FFF2-40B4-BE49-F238E27FC236}">
                <a16:creationId xmlns:a16="http://schemas.microsoft.com/office/drawing/2014/main" id="{38BF26BD-B411-EF78-E7E1-810A0967D7F4}"/>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1" name="ホームベース 66">
            <a:extLst>
              <a:ext uri="{FF2B5EF4-FFF2-40B4-BE49-F238E27FC236}">
                <a16:creationId xmlns:a16="http://schemas.microsoft.com/office/drawing/2014/main" id="{29DCED1C-E60B-8DB5-F3DE-E64B2B9149C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2" name="ホームベース 67">
            <a:extLst>
              <a:ext uri="{FF2B5EF4-FFF2-40B4-BE49-F238E27FC236}">
                <a16:creationId xmlns:a16="http://schemas.microsoft.com/office/drawing/2014/main" id="{355A464E-C0B0-4B05-8B7D-805FEFBCE3B2}"/>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3" name="ホームベース 68">
            <a:extLst>
              <a:ext uri="{FF2B5EF4-FFF2-40B4-BE49-F238E27FC236}">
                <a16:creationId xmlns:a16="http://schemas.microsoft.com/office/drawing/2014/main" id="{E11A5D0C-C6B6-AEE6-E61C-67D92CBB6D23}"/>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4" name="ホームベース 69">
            <a:extLst>
              <a:ext uri="{FF2B5EF4-FFF2-40B4-BE49-F238E27FC236}">
                <a16:creationId xmlns:a16="http://schemas.microsoft.com/office/drawing/2014/main" id="{D34D2044-01ED-352F-2818-3DC1D846A80E}"/>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15" name="直線コネクタ 14">
            <a:extLst>
              <a:ext uri="{FF2B5EF4-FFF2-40B4-BE49-F238E27FC236}">
                <a16:creationId xmlns:a16="http://schemas.microsoft.com/office/drawing/2014/main" id="{33EAE5A6-88A1-4732-FE0A-E7AA84640EEE}"/>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16" name="グループ化 15">
            <a:extLst>
              <a:ext uri="{FF2B5EF4-FFF2-40B4-BE49-F238E27FC236}">
                <a16:creationId xmlns:a16="http://schemas.microsoft.com/office/drawing/2014/main" id="{F0DDDB48-3845-18B5-572D-7C060FE35BBE}"/>
              </a:ext>
            </a:extLst>
          </p:cNvPr>
          <p:cNvGrpSpPr/>
          <p:nvPr/>
        </p:nvGrpSpPr>
        <p:grpSpPr>
          <a:xfrm>
            <a:off x="6838767" y="2316263"/>
            <a:ext cx="1876415" cy="469804"/>
            <a:chOff x="6757793" y="2283586"/>
            <a:chExt cx="1876415" cy="469804"/>
          </a:xfrm>
        </p:grpSpPr>
        <p:sp>
          <p:nvSpPr>
            <p:cNvPr id="17" name="テキスト ボックス 16">
              <a:extLst>
                <a:ext uri="{FF2B5EF4-FFF2-40B4-BE49-F238E27FC236}">
                  <a16:creationId xmlns:a16="http://schemas.microsoft.com/office/drawing/2014/main" id="{DC3DE392-D127-9C3F-2553-0FB46614BB6F}"/>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18" name="グラフィックス 17" descr="バッジ: チェックマーク 1 単色塗りつぶし">
              <a:extLst>
                <a:ext uri="{FF2B5EF4-FFF2-40B4-BE49-F238E27FC236}">
                  <a16:creationId xmlns:a16="http://schemas.microsoft.com/office/drawing/2014/main" id="{64CBDC6A-5169-1F4F-43D1-FAF4037D38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19" name="グループ化 18">
            <a:extLst>
              <a:ext uri="{FF2B5EF4-FFF2-40B4-BE49-F238E27FC236}">
                <a16:creationId xmlns:a16="http://schemas.microsoft.com/office/drawing/2014/main" id="{BF5508B5-3999-0A66-230B-4B23BE94276F}"/>
              </a:ext>
            </a:extLst>
          </p:cNvPr>
          <p:cNvGrpSpPr/>
          <p:nvPr/>
        </p:nvGrpSpPr>
        <p:grpSpPr>
          <a:xfrm>
            <a:off x="497907" y="2725521"/>
            <a:ext cx="885476" cy="1130553"/>
            <a:chOff x="455043" y="2752415"/>
            <a:chExt cx="885476" cy="1130553"/>
          </a:xfrm>
          <a:solidFill>
            <a:srgbClr val="00003E"/>
          </a:solidFill>
        </p:grpSpPr>
        <p:sp>
          <p:nvSpPr>
            <p:cNvPr id="20" name="角丸四角形 75">
              <a:extLst>
                <a:ext uri="{FF2B5EF4-FFF2-40B4-BE49-F238E27FC236}">
                  <a16:creationId xmlns:a16="http://schemas.microsoft.com/office/drawing/2014/main" id="{3F980E0F-43AC-54EA-274B-9E58FAE15933}"/>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1" name="直角三角形 20">
              <a:extLst>
                <a:ext uri="{FF2B5EF4-FFF2-40B4-BE49-F238E27FC236}">
                  <a16:creationId xmlns:a16="http://schemas.microsoft.com/office/drawing/2014/main" id="{34DBE8CB-4AAF-46FF-437F-B9FA37914638}"/>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2" name="直線コネクタ 21">
            <a:extLst>
              <a:ext uri="{FF2B5EF4-FFF2-40B4-BE49-F238E27FC236}">
                <a16:creationId xmlns:a16="http://schemas.microsoft.com/office/drawing/2014/main" id="{5CFC7855-26C6-B8B2-D12E-916AA1B4F278}"/>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23" name="円/楕円 78">
            <a:extLst>
              <a:ext uri="{FF2B5EF4-FFF2-40B4-BE49-F238E27FC236}">
                <a16:creationId xmlns:a16="http://schemas.microsoft.com/office/drawing/2014/main" id="{606C7BE5-D65F-1809-4241-E0DE2A028E2D}"/>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4" name="タイトル 2">
            <a:extLst>
              <a:ext uri="{FF2B5EF4-FFF2-40B4-BE49-F238E27FC236}">
                <a16:creationId xmlns:a16="http://schemas.microsoft.com/office/drawing/2014/main" id="{2AD3481D-BB05-C2C3-5ACC-F099BA5C9198}"/>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25" name="グループ化 24">
            <a:extLst>
              <a:ext uri="{FF2B5EF4-FFF2-40B4-BE49-F238E27FC236}">
                <a16:creationId xmlns:a16="http://schemas.microsoft.com/office/drawing/2014/main" id="{84981321-A4F2-2CC1-CA23-6BFB902F4E15}"/>
              </a:ext>
            </a:extLst>
          </p:cNvPr>
          <p:cNvGrpSpPr/>
          <p:nvPr/>
        </p:nvGrpSpPr>
        <p:grpSpPr>
          <a:xfrm>
            <a:off x="497907" y="3985671"/>
            <a:ext cx="885476" cy="1134053"/>
            <a:chOff x="455043" y="4012565"/>
            <a:chExt cx="885476" cy="1134053"/>
          </a:xfrm>
        </p:grpSpPr>
        <p:sp>
          <p:nvSpPr>
            <p:cNvPr id="26" name="直角三角形 25">
              <a:extLst>
                <a:ext uri="{FF2B5EF4-FFF2-40B4-BE49-F238E27FC236}">
                  <a16:creationId xmlns:a16="http://schemas.microsoft.com/office/drawing/2014/main" id="{4FA21515-1987-A92E-54B9-91A9BF9D02C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7" name="角丸四角形 82">
              <a:extLst>
                <a:ext uri="{FF2B5EF4-FFF2-40B4-BE49-F238E27FC236}">
                  <a16:creationId xmlns:a16="http://schemas.microsoft.com/office/drawing/2014/main" id="{148473CD-C7A0-FFA0-ECBD-17DA5C9B1444}"/>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28" name="直角三角形 27">
            <a:extLst>
              <a:ext uri="{FF2B5EF4-FFF2-40B4-BE49-F238E27FC236}">
                <a16:creationId xmlns:a16="http://schemas.microsoft.com/office/drawing/2014/main" id="{10B3CC62-0A29-417D-D86A-848F1124C84A}"/>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9" name="直角三角形 28">
            <a:extLst>
              <a:ext uri="{FF2B5EF4-FFF2-40B4-BE49-F238E27FC236}">
                <a16:creationId xmlns:a16="http://schemas.microsoft.com/office/drawing/2014/main" id="{20A8B53E-207B-56BD-568E-9049D0723BE4}"/>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0" name="直線コネクタ 29">
            <a:extLst>
              <a:ext uri="{FF2B5EF4-FFF2-40B4-BE49-F238E27FC236}">
                <a16:creationId xmlns:a16="http://schemas.microsoft.com/office/drawing/2014/main" id="{2997835F-7CFF-2001-FE97-8B36DF7D100D}"/>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31" name="ホームベース 63">
            <a:extLst>
              <a:ext uri="{FF2B5EF4-FFF2-40B4-BE49-F238E27FC236}">
                <a16:creationId xmlns:a16="http://schemas.microsoft.com/office/drawing/2014/main" id="{430FD73A-81A7-14FA-751E-6D948F80A3F2}"/>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32" name="直線コネクタ 31">
            <a:extLst>
              <a:ext uri="{FF2B5EF4-FFF2-40B4-BE49-F238E27FC236}">
                <a16:creationId xmlns:a16="http://schemas.microsoft.com/office/drawing/2014/main" id="{85D3F888-17DB-3336-5436-1B86B5A9DDD7}"/>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33" name="ホームベース 61">
            <a:extLst>
              <a:ext uri="{FF2B5EF4-FFF2-40B4-BE49-F238E27FC236}">
                <a16:creationId xmlns:a16="http://schemas.microsoft.com/office/drawing/2014/main" id="{690EA42F-57F2-F180-5934-35C35020C4B0}"/>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34" name="ホームベース 63">
            <a:extLst>
              <a:ext uri="{FF2B5EF4-FFF2-40B4-BE49-F238E27FC236}">
                <a16:creationId xmlns:a16="http://schemas.microsoft.com/office/drawing/2014/main" id="{87DFD60D-1BC8-E751-042B-06951ECB5EA1}"/>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5" name="ホームベース 62">
            <a:extLst>
              <a:ext uri="{FF2B5EF4-FFF2-40B4-BE49-F238E27FC236}">
                <a16:creationId xmlns:a16="http://schemas.microsoft.com/office/drawing/2014/main" id="{F561C5D4-A4BD-E9E0-7543-5E6C3A367C88}"/>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36" name="ホームベース 63">
            <a:extLst>
              <a:ext uri="{FF2B5EF4-FFF2-40B4-BE49-F238E27FC236}">
                <a16:creationId xmlns:a16="http://schemas.microsoft.com/office/drawing/2014/main" id="{29A087F4-17D3-770D-7FC3-482445D4141B}"/>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7" name="ホームベース 64">
            <a:extLst>
              <a:ext uri="{FF2B5EF4-FFF2-40B4-BE49-F238E27FC236}">
                <a16:creationId xmlns:a16="http://schemas.microsoft.com/office/drawing/2014/main" id="{C344C001-E850-98D5-F276-F00B1A905F93}"/>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451906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3">
            <a:extLst>
              <a:ext uri="{FF2B5EF4-FFF2-40B4-BE49-F238E27FC236}">
                <a16:creationId xmlns:a16="http://schemas.microsoft.com/office/drawing/2014/main" id="{AE4ED42A-6BB8-321A-F641-F06A384668B4}"/>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4" name="図プレースホルダー 10" descr="アイコン&#10;&#10;自動的に生成された説明">
            <a:extLst>
              <a:ext uri="{FF2B5EF4-FFF2-40B4-BE49-F238E27FC236}">
                <a16:creationId xmlns:a16="http://schemas.microsoft.com/office/drawing/2014/main" id="{8116322B-AAF1-2973-F401-F2C22D553E0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74743" y="3019035"/>
            <a:ext cx="1586282" cy="1464484"/>
          </a:xfrm>
        </p:spPr>
      </p:pic>
      <p:sp>
        <p:nvSpPr>
          <p:cNvPr id="5" name="テキスト プレースホルダー 5">
            <a:extLst>
              <a:ext uri="{FF2B5EF4-FFF2-40B4-BE49-F238E27FC236}">
                <a16:creationId xmlns:a16="http://schemas.microsoft.com/office/drawing/2014/main" id="{A4BCEC2D-34BD-640A-F082-4574976F71E2}"/>
              </a:ext>
            </a:extLst>
          </p:cNvPr>
          <p:cNvSpPr>
            <a:spLocks noGrp="1"/>
          </p:cNvSpPr>
          <p:nvPr>
            <p:ph type="body" sz="quarter" idx="19"/>
          </p:nvPr>
        </p:nvSpPr>
        <p:spPr>
          <a:xfrm>
            <a:off x="3168087" y="4786187"/>
            <a:ext cx="5943600" cy="543702"/>
          </a:xfrm>
        </p:spPr>
        <p:txBody>
          <a:bodyPr/>
          <a:lstStyle/>
          <a:p>
            <a:r>
              <a:rPr kumimoji="1" lang="ja-JP" altLang="en-US"/>
              <a:t>その他・注意事項</a:t>
            </a:r>
          </a:p>
        </p:txBody>
      </p:sp>
    </p:spTree>
    <p:extLst>
      <p:ext uri="{BB962C8B-B14F-4D97-AF65-F5344CB8AC3E}">
        <p14:creationId xmlns:p14="http://schemas.microsoft.com/office/powerpoint/2010/main" val="1130748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注意事項</a:t>
            </a:r>
          </a:p>
        </p:txBody>
      </p:sp>
      <p:sp>
        <p:nvSpPr>
          <p:cNvPr id="3" name="Rectangle 46">
            <a:extLst>
              <a:ext uri="{FF2B5EF4-FFF2-40B4-BE49-F238E27FC236}">
                <a16:creationId xmlns:a16="http://schemas.microsoft.com/office/drawing/2014/main" id="{8AFC6B2A-2504-C99A-7952-BD6DFD1492A7}"/>
              </a:ext>
            </a:extLst>
          </p:cNvPr>
          <p:cNvSpPr>
            <a:spLocks noChangeArrowheads="1"/>
          </p:cNvSpPr>
          <p:nvPr/>
        </p:nvSpPr>
        <p:spPr bwMode="auto">
          <a:xfrm>
            <a:off x="381724" y="1209798"/>
            <a:ext cx="11342574"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tx1">
                    <a:lumMod val="65000"/>
                    <a:lumOff val="35000"/>
                  </a:schemeClr>
                </a:solidFill>
                <a:latin typeface="メイリオ"/>
                <a:ea typeface="メイリオ"/>
              </a:rPr>
              <a:t>■編集・制作</a:t>
            </a:r>
            <a:endParaRPr lang="en-US" altLang="ja-JP" sz="1400" dirty="0">
              <a:solidFill>
                <a:schemeClr val="tx1">
                  <a:lumMod val="65000"/>
                  <a:lumOff val="35000"/>
                </a:schemeClr>
              </a:solidFill>
              <a:latin typeface="メイリオ"/>
              <a:ea typeface="メイリオ"/>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・企画内容は申込者・広告主様と</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ヤフーに帰属します。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していること、情報の正確性について</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ヤフーに対して保証いただくものとします。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05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■災害情報告知モジュールの掲載</a:t>
            </a:r>
            <a:endParaRPr lang="en-US" altLang="ja-JP" sz="1400" dirty="0">
              <a:solidFill>
                <a:schemeClr val="tx1">
                  <a:lumMod val="65000"/>
                  <a:lumOff val="35000"/>
                </a:schemeClr>
              </a:solidFill>
              <a:latin typeface="メイリオ"/>
              <a:ea typeface="メイリオ"/>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ヤフーを利用するお客様に対して速やかに災害情報をお伝えするために、企画ページについても、ページ上部に災害情報</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告知モジュールの掲載を行います。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a:t>
            </a:r>
            <a:r>
              <a:rPr lang="en-US" altLang="ja-JP" sz="1050" dirty="0">
                <a:solidFill>
                  <a:schemeClr val="tx1">
                    <a:lumMod val="65000"/>
                    <a:lumOff val="35000"/>
                  </a:schemeClr>
                </a:solidFill>
                <a:latin typeface="メイリオ"/>
                <a:ea typeface="メイリオ"/>
              </a:rPr>
              <a:t>※</a:t>
            </a:r>
            <a:r>
              <a:rPr lang="ja-JP" altLang="en-US" sz="1050" dirty="0">
                <a:solidFill>
                  <a:schemeClr val="tx1">
                    <a:lumMod val="65000"/>
                    <a:lumOff val="35000"/>
                  </a:schemeClr>
                </a:solidFill>
                <a:latin typeface="メイリオ"/>
                <a:ea typeface="メイリオ"/>
              </a:rPr>
              <a:t>掲載方法（場所、内容、タイミングと期間など）は、</a:t>
            </a:r>
            <a:r>
              <a:rPr lang="en-US" altLang="ja-JP" sz="1050" dirty="0">
                <a:solidFill>
                  <a:schemeClr val="tx1">
                    <a:lumMod val="65000"/>
                    <a:lumOff val="35000"/>
                  </a:schemeClr>
                </a:solidFill>
                <a:latin typeface="メイリオ"/>
                <a:ea typeface="メイリオ"/>
              </a:rPr>
              <a:t>LINE</a:t>
            </a:r>
            <a:r>
              <a:rPr lang="ja-JP" altLang="en-US" sz="1050" dirty="0">
                <a:solidFill>
                  <a:schemeClr val="tx1">
                    <a:lumMod val="65000"/>
                    <a:lumOff val="35000"/>
                  </a:schemeClr>
                </a:solidFill>
                <a:latin typeface="メイリオ"/>
                <a:ea typeface="メイリオ"/>
              </a:rPr>
              <a:t>ヤフーの統一運用ルールにしたがいます。</a:t>
            </a:r>
            <a:endParaRPr lang="en-US" altLang="ja-JP" sz="105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■誘導広告</a:t>
            </a: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rPr>
              <a:t>誘導広告を申込者・広告主様で制作いただく場合、別紙「</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hlinkClick r:id="rId2">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rPr>
              <a:t>」を遵守してください。</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cs typeface="+mn-cs"/>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また原則として、タイアップを実施する</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ヤフーサービスのロゴやテキストの掲載が必須となります。そのため、通常の審査とは別にサービス部門でのブランド</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chemeClr val="tx1">
                    <a:lumMod val="65000"/>
                    <a:lumOff val="35000"/>
                  </a:schemeClr>
                </a:solidFill>
                <a:latin typeface="メイリオ"/>
                <a:ea typeface="メイリオ"/>
              </a:rPr>
              <a:t>■効果計測用</a:t>
            </a:r>
            <a:r>
              <a:rPr lang="en-US" altLang="ja-JP" sz="1400" dirty="0">
                <a:solidFill>
                  <a:schemeClr val="tx1">
                    <a:lumMod val="65000"/>
                    <a:lumOff val="35000"/>
                  </a:schemeClr>
                </a:solidFill>
                <a:latin typeface="メイリオ"/>
                <a:ea typeface="メイリオ"/>
              </a:rPr>
              <a:t>URL</a:t>
            </a:r>
          </a:p>
          <a:p>
            <a:pPr marL="0" lvl="0" indent="0" eaLnBrk="1" hangingPunct="1">
              <a:spcBef>
                <a:spcPct val="0"/>
              </a:spcBef>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URL</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おいては効果測定データ取扱約款の確認・同意をいただいた上で設定することが可能です。弊社担当営業までご相談ください。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50" dirty="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chemeClr val="tx1">
                    <a:lumMod val="65000"/>
                    <a:lumOff val="35000"/>
                  </a:schemeClr>
                </a:solidFill>
                <a:latin typeface="メイリオ"/>
                <a:ea typeface="メイリオ"/>
              </a:rPr>
              <a:t>■効果検証レポート</a:t>
            </a:r>
            <a:endParaRPr lang="en-US" altLang="ja-JP" sz="14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・レポートには、</a:t>
            </a:r>
            <a:r>
              <a:rPr lang="en-US" altLang="ja-JP" sz="1050" dirty="0">
                <a:solidFill>
                  <a:schemeClr val="tx1">
                    <a:lumMod val="65000"/>
                    <a:lumOff val="35000"/>
                  </a:schemeClr>
                </a:solidFill>
                <a:latin typeface="メイリオ"/>
                <a:ea typeface="メイリオ"/>
              </a:rPr>
              <a:t>LINE</a:t>
            </a:r>
            <a:r>
              <a:rPr lang="ja-JP" altLang="en-US" sz="1050" dirty="0">
                <a:solidFill>
                  <a:schemeClr val="tx1">
                    <a:lumMod val="65000"/>
                    <a:lumOff val="35000"/>
                  </a:schemeClr>
                </a:solidFill>
                <a:latin typeface="メイリオ"/>
                <a:ea typeface="メイリオ"/>
              </a:rPr>
              <a:t>ヤフーの管理するお客様の個人情報</a:t>
            </a:r>
            <a:r>
              <a:rPr lang="en-US" altLang="ja-JP" sz="1050" dirty="0">
                <a:solidFill>
                  <a:schemeClr val="tx1">
                    <a:lumMod val="65000"/>
                    <a:lumOff val="35000"/>
                  </a:schemeClr>
                </a:solidFill>
                <a:latin typeface="メイリオ"/>
                <a:ea typeface="メイリオ"/>
              </a:rPr>
              <a:t>*1</a:t>
            </a:r>
            <a:r>
              <a:rPr lang="ja-JP" altLang="en-US" sz="105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a:t>
            </a:r>
            <a:endParaRPr lang="en-US" altLang="ja-JP" sz="105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に関する法律その他の関係法令・ガイドラインを遵守するとともに、善良な管理者の注意をもって適切に取り扱い、不正アクセスおよび不正利用の防止に努めて</a:t>
            </a:r>
            <a:r>
              <a:rPr lang="ja-JP" altLang="en-US" sz="1050" dirty="0" err="1">
                <a:solidFill>
                  <a:schemeClr val="tx1">
                    <a:lumMod val="65000"/>
                    <a:lumOff val="35000"/>
                  </a:schemeClr>
                </a:solidFill>
                <a:latin typeface="メイリオ"/>
                <a:ea typeface="メイリオ"/>
              </a:rPr>
              <a:t>い</a:t>
            </a:r>
            <a:r>
              <a:rPr lang="ja-JP" altLang="en-US" sz="1050" dirty="0">
                <a:solidFill>
                  <a:schemeClr val="tx1">
                    <a:lumMod val="65000"/>
                    <a:lumOff val="35000"/>
                  </a:schemeClr>
                </a:solidFill>
                <a:latin typeface="メイリオ"/>
                <a:ea typeface="メイリオ"/>
              </a:rPr>
              <a:t>　　</a:t>
            </a:r>
            <a:endParaRPr lang="en-US" altLang="ja-JP" sz="105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ただくようにお願いいたします。</a:t>
            </a:r>
            <a:br>
              <a:rPr lang="ja-JP" altLang="en-US" sz="1050" dirty="0">
                <a:solidFill>
                  <a:schemeClr val="tx1">
                    <a:lumMod val="65000"/>
                    <a:lumOff val="35000"/>
                  </a:schemeClr>
                </a:solidFill>
                <a:latin typeface="メイリオ"/>
                <a:ea typeface="メイリオ"/>
              </a:rPr>
            </a:br>
            <a:r>
              <a:rPr lang="ja-JP" altLang="en-US" sz="1050" dirty="0">
                <a:solidFill>
                  <a:schemeClr val="tx1">
                    <a:lumMod val="65000"/>
                    <a:lumOff val="35000"/>
                  </a:schemeClr>
                </a:solidFill>
                <a:latin typeface="メイリオ"/>
                <a:ea typeface="メイリオ"/>
              </a:rPr>
              <a:t>　　</a:t>
            </a:r>
            <a:r>
              <a:rPr lang="en-US" altLang="ja-JP" sz="1050" dirty="0">
                <a:solidFill>
                  <a:schemeClr val="tx1">
                    <a:lumMod val="65000"/>
                    <a:lumOff val="35000"/>
                  </a:schemeClr>
                </a:solidFill>
                <a:latin typeface="メイリオ"/>
                <a:ea typeface="メイリオ"/>
              </a:rPr>
              <a:t>*1.</a:t>
            </a:r>
            <a:r>
              <a:rPr lang="ja-JP" altLang="en-US" sz="1050" dirty="0">
                <a:solidFill>
                  <a:schemeClr val="tx1">
                    <a:lumMod val="65000"/>
                    <a:lumOff val="35000"/>
                  </a:schemeClr>
                </a:solidFill>
                <a:latin typeface="メイリオ"/>
                <a:ea typeface="メイリオ"/>
              </a:rPr>
              <a:t>例：ユーザーアンケートを実施し自由回答を含む場合、</a:t>
            </a:r>
            <a:r>
              <a:rPr lang="en-US" altLang="ja-JP" sz="1050" dirty="0">
                <a:solidFill>
                  <a:schemeClr val="tx1">
                    <a:lumMod val="65000"/>
                    <a:lumOff val="35000"/>
                  </a:schemeClr>
                </a:solidFill>
                <a:latin typeface="メイリオ"/>
                <a:ea typeface="メイリオ"/>
              </a:rPr>
              <a:t>LINE</a:t>
            </a:r>
            <a:r>
              <a:rPr lang="ja-JP" altLang="en-US" sz="1050" dirty="0">
                <a:solidFill>
                  <a:schemeClr val="tx1">
                    <a:lumMod val="65000"/>
                    <a:lumOff val="35000"/>
                  </a:schemeClr>
                </a:solidFill>
                <a:latin typeface="メイリオ"/>
                <a:ea typeface="メイリオ"/>
              </a:rPr>
              <a:t>ヤフーにおいて特定の個人を識別することができる情報に該当</a:t>
            </a:r>
            <a:endParaRPr lang="en-US" altLang="ja-JP" sz="105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926006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免責事項</a:t>
            </a:r>
          </a:p>
        </p:txBody>
      </p:sp>
      <p:sp>
        <p:nvSpPr>
          <p:cNvPr id="2" name="Rectangle 46">
            <a:extLst>
              <a:ext uri="{FF2B5EF4-FFF2-40B4-BE49-F238E27FC236}">
                <a16:creationId xmlns:a16="http://schemas.microsoft.com/office/drawing/2014/main" id="{CEAE3FB6-4D9A-C409-F92D-491750F48A8D}"/>
              </a:ext>
            </a:extLst>
          </p:cNvPr>
          <p:cNvSpPr>
            <a:spLocks noChangeArrowheads="1"/>
          </p:cNvSpPr>
          <p:nvPr/>
        </p:nvSpPr>
        <p:spPr bwMode="auto">
          <a:xfrm>
            <a:off x="455980" y="1227317"/>
            <a:ext cx="10628964" cy="414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400" kern="0" dirty="0">
                <a:solidFill>
                  <a:schemeClr val="tx1">
                    <a:lumMod val="65000"/>
                    <a:lumOff val="35000"/>
                  </a:schemeClr>
                </a:solidFill>
                <a:latin typeface="メイリオ"/>
                <a:ea typeface="メイリオ"/>
              </a:rPr>
              <a:t>■ 免責事項</a:t>
            </a:r>
            <a:endParaRPr lang="en-US" altLang="ja-JP" sz="1400" kern="0" dirty="0">
              <a:solidFill>
                <a:schemeClr val="tx1">
                  <a:lumMod val="65000"/>
                  <a:lumOff val="3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申込者・広告主様の故意または過失によって、</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ヤフーと申込者間の広告掲載契約に定める掲載開始日までに企画ページの掲載を開始できなかった場合、</a:t>
            </a:r>
            <a:br>
              <a:rPr lang="en-US" altLang="ja-JP" sz="1050" kern="0" dirty="0">
                <a:solidFill>
                  <a:schemeClr val="tx1">
                    <a:lumMod val="65000"/>
                    <a:lumOff val="35000"/>
                  </a:schemeClr>
                </a:solidFill>
                <a:latin typeface="メイリオ"/>
                <a:ea typeface="メイリオ"/>
              </a:rPr>
            </a:b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ヤフー間で事前に合意した金額をいいます）は何ら減免されません。</a:t>
            </a:r>
            <a:endParaRPr lang="en-US" altLang="ja-JP" sz="1050" kern="0" dirty="0">
              <a:solidFill>
                <a:schemeClr val="tx1">
                  <a:lumMod val="65000"/>
                  <a:lumOff val="35000"/>
                </a:schemeClr>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ヤフーが定めるサポート環境（</a:t>
            </a:r>
            <a:r>
              <a:rPr lang="en-US" altLang="ja-JP" sz="1050" kern="0" dirty="0">
                <a:solidFill>
                  <a:schemeClr val="tx1">
                    <a:lumMod val="65000"/>
                    <a:lumOff val="35000"/>
                  </a:schemeClr>
                </a:solidFill>
                <a:latin typeface="メイリオ"/>
                <a:ea typeface="メイリオ"/>
              </a:rPr>
              <a:t>OS/</a:t>
            </a:r>
            <a:r>
              <a:rPr lang="ja-JP" altLang="en-US" sz="1050" kern="0" dirty="0">
                <a:solidFill>
                  <a:schemeClr val="tx1">
                    <a:lumMod val="65000"/>
                    <a:lumOff val="35000"/>
                  </a:schemeClr>
                </a:solidFill>
                <a:latin typeface="メイリオ"/>
                <a:ea typeface="メイリオ"/>
              </a:rPr>
              <a:t>ブラウザー）以外では、企画ページの非表示や表示崩れを起こす場合があり、</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 LINE</a:t>
            </a:r>
            <a:r>
              <a:rPr lang="ja-JP" altLang="en-US" sz="1050" kern="0" dirty="0">
                <a:solidFill>
                  <a:schemeClr val="tx1">
                    <a:lumMod val="65000"/>
                    <a:lumOff val="35000"/>
                  </a:schemeClr>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LINE</a:t>
            </a:r>
            <a:r>
              <a:rPr lang="ja-JP" altLang="en-US" sz="1050" kern="0" dirty="0">
                <a:solidFill>
                  <a:schemeClr val="tx1">
                    <a:lumMod val="65000"/>
                    <a:lumOff val="35000"/>
                  </a:schemeClr>
                </a:solidFill>
                <a:latin typeface="メイリオ"/>
                <a:ea typeface="メイリオ"/>
              </a:rPr>
              <a:t>ヤフーの責に帰すべき事由以外の原因により、企画ページの全部または一部を掲載できなかった場合、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ただし、</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ヤフーの故意または重過失による場合はこの限りではありません。</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なお、この場合、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企画ページ掲載中に、当該サイトからのリンクがデッドリンクとなった場合や、リンク先のサイトに不具合が発生した場合、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ヤフーは当該企画ページの掲載を停止することができるものとし、この場合、</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ヤフーは企画ページ不掲載の責を負わないものとします。</a:t>
            </a:r>
            <a:endParaRPr lang="en-US" altLang="ja-JP" sz="1050" kern="0" dirty="0">
              <a:solidFill>
                <a:schemeClr val="tx1">
                  <a:lumMod val="65000"/>
                  <a:lumOff val="35000"/>
                </a:schemeClr>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400" kern="0" dirty="0">
                <a:solidFill>
                  <a:schemeClr val="tx1">
                    <a:lumMod val="65000"/>
                    <a:lumOff val="35000"/>
                  </a:schemeClr>
                </a:solidFill>
                <a:latin typeface="メイリオ"/>
                <a:ea typeface="メイリオ"/>
              </a:rPr>
              <a:t>■ 免責期間</a:t>
            </a:r>
            <a:endParaRPr lang="en-US" altLang="ja-JP" sz="1400" kern="0" dirty="0">
              <a:solidFill>
                <a:schemeClr val="tx1">
                  <a:lumMod val="65000"/>
                  <a:lumOff val="3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050" kern="0" dirty="0">
                <a:solidFill>
                  <a:schemeClr val="tx1">
                    <a:lumMod val="65000"/>
                    <a:lumOff val="35000"/>
                  </a:schemeClr>
                </a:solidFill>
                <a:latin typeface="メイリオ"/>
                <a:ea typeface="メイリオ"/>
              </a:rPr>
              <a:t>以下①～③を企画ページの掲載調整時間とし、</a:t>
            </a:r>
            <a:r>
              <a:rPr lang="en-US" altLang="ja-JP" sz="1050" kern="0" dirty="0">
                <a:solidFill>
                  <a:schemeClr val="tx1">
                    <a:lumMod val="65000"/>
                    <a:lumOff val="35000"/>
                  </a:schemeClr>
                </a:solidFill>
                <a:latin typeface="メイリオ"/>
                <a:ea typeface="メイリオ"/>
              </a:rPr>
              <a:t>LINE</a:t>
            </a:r>
            <a:r>
              <a:rPr lang="ja-JP" altLang="en-US" sz="1050" kern="0" dirty="0">
                <a:solidFill>
                  <a:schemeClr val="tx1">
                    <a:lumMod val="65000"/>
                    <a:lumOff val="35000"/>
                  </a:schemeClr>
                </a:solidFill>
                <a:latin typeface="メイリオ"/>
                <a:ea typeface="メイリオ"/>
              </a:rPr>
              <a:t>ヤフーは当該掲載調整時間内の不具合、不完全掲載または未掲載について免責されるものとします。</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①企画ページ掲載の初日の午前</a:t>
            </a:r>
            <a:r>
              <a:rPr lang="en-US" altLang="ja-JP" sz="1050" kern="0" dirty="0">
                <a:solidFill>
                  <a:schemeClr val="tx1">
                    <a:lumMod val="65000"/>
                    <a:lumOff val="35000"/>
                  </a:schemeClr>
                </a:solidFill>
                <a:latin typeface="メイリオ"/>
                <a:ea typeface="メイリオ"/>
              </a:rPr>
              <a:t>0</a:t>
            </a:r>
            <a:r>
              <a:rPr lang="ja-JP" altLang="en-US" sz="1050" kern="0" dirty="0">
                <a:solidFill>
                  <a:schemeClr val="tx1">
                    <a:lumMod val="65000"/>
                    <a:lumOff val="35000"/>
                  </a:schemeClr>
                </a:solidFill>
                <a:latin typeface="メイリオ"/>
                <a:ea typeface="メイリオ"/>
              </a:rPr>
              <a:t>時から</a:t>
            </a:r>
            <a:r>
              <a:rPr lang="en-US" altLang="ja-JP" sz="1050" kern="0" dirty="0">
                <a:solidFill>
                  <a:schemeClr val="tx1">
                    <a:lumMod val="65000"/>
                    <a:lumOff val="35000"/>
                  </a:schemeClr>
                </a:solidFill>
                <a:latin typeface="メイリオ"/>
                <a:ea typeface="メイリオ"/>
              </a:rPr>
              <a:t>12</a:t>
            </a:r>
            <a:r>
              <a:rPr lang="ja-JP" altLang="en-US" sz="1050" kern="0" dirty="0">
                <a:solidFill>
                  <a:schemeClr val="tx1">
                    <a:lumMod val="65000"/>
                    <a:lumOff val="35000"/>
                  </a:schemeClr>
                </a:solidFill>
                <a:latin typeface="メイリオ"/>
                <a:ea typeface="メイリオ"/>
              </a:rPr>
              <a:t>時間、および企画ページの内容が変更もしくは追加された場合における、当該企画ページの掲載予定時刻から</a:t>
            </a:r>
            <a:r>
              <a:rPr lang="en-US" altLang="ja-JP" sz="1050" kern="0" dirty="0">
                <a:solidFill>
                  <a:schemeClr val="tx1">
                    <a:lumMod val="65000"/>
                    <a:lumOff val="35000"/>
                  </a:schemeClr>
                </a:solidFill>
                <a:latin typeface="メイリオ"/>
                <a:ea typeface="メイリオ"/>
              </a:rPr>
              <a:t>12</a:t>
            </a:r>
            <a:r>
              <a:rPr lang="ja-JP" altLang="en-US" sz="1050" kern="0" dirty="0">
                <a:solidFill>
                  <a:schemeClr val="tx1">
                    <a:lumMod val="65000"/>
                    <a:lumOff val="35000"/>
                  </a:schemeClr>
                </a:solidFill>
                <a:latin typeface="メイリオ"/>
                <a:ea typeface="メイリオ"/>
              </a:rPr>
              <a:t>時間</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②企画ページの掲載開始日が営業日以外の場合における、当該掲載開始時間から翌営業日正午まで</a:t>
            </a:r>
            <a:br>
              <a:rPr lang="en-US" altLang="ja-JP" sz="1050" kern="0" dirty="0">
                <a:solidFill>
                  <a:schemeClr val="tx1">
                    <a:lumMod val="65000"/>
                    <a:lumOff val="35000"/>
                  </a:schemeClr>
                </a:solidFill>
                <a:latin typeface="メイリオ"/>
                <a:ea typeface="メイリオ"/>
              </a:rPr>
            </a:br>
            <a:r>
              <a:rPr lang="ja-JP" altLang="en-US" sz="1050" kern="0" dirty="0">
                <a:solidFill>
                  <a:schemeClr val="tx1">
                    <a:lumMod val="65000"/>
                    <a:lumOff val="35000"/>
                  </a:schemeClr>
                </a:solidFill>
                <a:latin typeface="メイリオ"/>
                <a:ea typeface="メイリオ"/>
              </a:rPr>
              <a:t>③企画ページの総掲載予定時間が</a:t>
            </a:r>
            <a:r>
              <a:rPr lang="en-US" altLang="ja-JP" sz="1050" kern="0" dirty="0">
                <a:solidFill>
                  <a:schemeClr val="tx1">
                    <a:lumMod val="65000"/>
                    <a:lumOff val="35000"/>
                  </a:schemeClr>
                </a:solidFill>
                <a:latin typeface="メイリオ"/>
                <a:ea typeface="メイリオ"/>
              </a:rPr>
              <a:t>12</a:t>
            </a:r>
            <a:r>
              <a:rPr lang="ja-JP" altLang="en-US" sz="1050" kern="0" dirty="0">
                <a:solidFill>
                  <a:schemeClr val="tx1">
                    <a:lumMod val="65000"/>
                    <a:lumOff val="35000"/>
                  </a:schemeClr>
                </a:solidFill>
                <a:latin typeface="メイリオ"/>
                <a:ea typeface="メイリオ"/>
              </a:rPr>
              <a:t>時間未満の場合における、総掲載予定時間の</a:t>
            </a:r>
            <a:r>
              <a:rPr lang="en-US" altLang="ja-JP" sz="1050" kern="0" dirty="0">
                <a:solidFill>
                  <a:schemeClr val="tx1">
                    <a:lumMod val="65000"/>
                    <a:lumOff val="35000"/>
                  </a:schemeClr>
                </a:solidFill>
                <a:latin typeface="メイリオ"/>
                <a:ea typeface="メイリオ"/>
              </a:rPr>
              <a:t>10%</a:t>
            </a:r>
            <a:r>
              <a:rPr lang="ja-JP" altLang="en-US" sz="1050" kern="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300928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事前掲載可否について</a:t>
            </a:r>
          </a:p>
        </p:txBody>
      </p:sp>
      <p:sp>
        <p:nvSpPr>
          <p:cNvPr id="2" name="1つの角を切り取り、1つの角を丸めた四角形 8">
            <a:extLst>
              <a:ext uri="{FF2B5EF4-FFF2-40B4-BE49-F238E27FC236}">
                <a16:creationId xmlns:a16="http://schemas.microsoft.com/office/drawing/2014/main" id="{42893073-6779-722E-3772-63A1D41F7E87}"/>
              </a:ext>
            </a:extLst>
          </p:cNvPr>
          <p:cNvSpPr/>
          <p:nvPr/>
        </p:nvSpPr>
        <p:spPr>
          <a:xfrm>
            <a:off x="479425" y="1265237"/>
            <a:ext cx="11233151" cy="699422"/>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b="1" kern="0" dirty="0">
                <a:solidFill>
                  <a:srgbClr val="FF0000"/>
                </a:solidFill>
                <a:latin typeface="メイリオ"/>
              </a:rPr>
              <a:t>タイアップ広告</a:t>
            </a:r>
            <a:r>
              <a:rPr kumimoji="0" lang="ja-JP" altLang="en-US" kern="0" dirty="0">
                <a:solidFill>
                  <a:srgbClr val="545454"/>
                </a:solidFill>
                <a:latin typeface="メイリオ"/>
              </a:rPr>
              <a:t>への掲載をご希望の場合は、各商品の審査基準にもとづき</a:t>
            </a:r>
            <a:endParaRPr kumimoji="0" lang="en-US" altLang="ja-JP" kern="0" dirty="0">
              <a:solidFill>
                <a:srgbClr val="545454"/>
              </a:solidFill>
              <a:latin typeface="メイリオ"/>
            </a:endParaRPr>
          </a:p>
          <a:p>
            <a:pPr algn="ctr">
              <a:lnSpc>
                <a:spcPct val="130000"/>
              </a:lnSpc>
              <a:defRPr/>
            </a:pPr>
            <a:r>
              <a:rPr kumimoji="0" lang="ja-JP" altLang="en-US" kern="0" dirty="0">
                <a:solidFill>
                  <a:srgbClr val="545454"/>
                </a:solidFill>
                <a:latin typeface="メイリオ"/>
              </a:rPr>
              <a:t>事前に掲載可否を判断させていただきます。詳細は各商品のセールスシートをご確認ください。</a:t>
            </a:r>
          </a:p>
        </p:txBody>
      </p:sp>
      <p:graphicFrame>
        <p:nvGraphicFramePr>
          <p:cNvPr id="3" name="表 2">
            <a:extLst>
              <a:ext uri="{FF2B5EF4-FFF2-40B4-BE49-F238E27FC236}">
                <a16:creationId xmlns:a16="http://schemas.microsoft.com/office/drawing/2014/main" id="{20562690-C0D4-4531-7B2F-FF3719ACF637}"/>
              </a:ext>
            </a:extLst>
          </p:cNvPr>
          <p:cNvGraphicFramePr>
            <a:graphicFrameLocks noGrp="1"/>
          </p:cNvGraphicFramePr>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4" name="角丸四角形 10">
            <a:extLst>
              <a:ext uri="{FF2B5EF4-FFF2-40B4-BE49-F238E27FC236}">
                <a16:creationId xmlns:a16="http://schemas.microsoft.com/office/drawing/2014/main" id="{6C4093F1-33C1-FC80-9788-A4DD564DFB9D}"/>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Tree>
    <p:extLst>
      <p:ext uri="{BB962C8B-B14F-4D97-AF65-F5344CB8AC3E}">
        <p14:creationId xmlns:p14="http://schemas.microsoft.com/office/powerpoint/2010/main" val="13606159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事前掲載可否について</a:t>
            </a:r>
          </a:p>
        </p:txBody>
      </p:sp>
      <p:sp>
        <p:nvSpPr>
          <p:cNvPr id="2" name="正方形/長方形 1">
            <a:extLst>
              <a:ext uri="{FF2B5EF4-FFF2-40B4-BE49-F238E27FC236}">
                <a16:creationId xmlns:a16="http://schemas.microsoft.com/office/drawing/2014/main" id="{EDEF008C-43EA-22BE-C2A9-1DD16106DEB1}"/>
              </a:ext>
            </a:extLst>
          </p:cNvPr>
          <p:cNvSpPr/>
          <p:nvPr/>
        </p:nvSpPr>
        <p:spPr>
          <a:xfrm>
            <a:off x="595670" y="1255936"/>
            <a:ext cx="10097729" cy="830997"/>
          </a:xfrm>
          <a:prstGeom prst="rect">
            <a:avLst/>
          </a:prstGeom>
        </p:spPr>
        <p:txBody>
          <a:bodyPr wrap="square" lIns="91440" tIns="45720" rIns="91440" bIns="45720" anchor="t">
            <a:spAutoFit/>
          </a:bodyPr>
          <a:lstStyle/>
          <a:p>
            <a:r>
              <a:rPr lang="ja-JP" altLang="en-US" sz="1600" u="sng">
                <a:latin typeface="メイリオ"/>
                <a:ea typeface="メイリオ"/>
              </a:rPr>
              <a:t>サストモ</a:t>
            </a:r>
            <a:r>
              <a:rPr lang="en-US" altLang="ja-JP" sz="1600" u="sng" dirty="0">
                <a:latin typeface="メイリオ"/>
                <a:ea typeface="メイリオ"/>
              </a:rPr>
              <a:t> </a:t>
            </a:r>
            <a:r>
              <a:rPr lang="ja-JP" altLang="en-US" sz="1600" u="sng">
                <a:latin typeface="メイリオ"/>
                <a:ea typeface="メイリオ"/>
              </a:rPr>
              <a:t>スポンサードコンテンツ</a:t>
            </a:r>
            <a:r>
              <a:rPr lang="en-US" altLang="ja-JP" sz="1600" u="sng" dirty="0">
                <a:latin typeface="メイリオ"/>
                <a:ea typeface="メイリオ"/>
              </a:rPr>
              <a:t>/</a:t>
            </a:r>
            <a:r>
              <a:rPr lang="ja-JP" altLang="en-US" sz="1600" u="sng">
                <a:latin typeface="メイリオ"/>
                <a:ea typeface="メイリオ"/>
              </a:rPr>
              <a:t>スポンサードコンテンツ</a:t>
            </a:r>
            <a:r>
              <a:rPr lang="en-US" altLang="ja-JP" sz="1600" u="sng" dirty="0">
                <a:latin typeface="メイリオ"/>
                <a:ea typeface="メイリオ"/>
              </a:rPr>
              <a:t> </a:t>
            </a:r>
            <a:r>
              <a:rPr lang="ja-JP" altLang="en-US" sz="1600" u="sng">
                <a:latin typeface="メイリオ"/>
                <a:ea typeface="メイリオ"/>
              </a:rPr>
              <a:t>ライト</a:t>
            </a:r>
            <a:r>
              <a:rPr lang="en-US" altLang="ja-JP" sz="1600" u="sng" dirty="0">
                <a:latin typeface="メイリオ"/>
                <a:ea typeface="メイリオ"/>
              </a:rPr>
              <a:t> </a:t>
            </a:r>
            <a:r>
              <a:rPr lang="ja-JP" altLang="en-US" sz="1600">
                <a:latin typeface="メイリオ"/>
                <a:ea typeface="メイリオ"/>
              </a:rPr>
              <a:t>への協賛をご希望の場合は、弊社担当営業または</a:t>
            </a:r>
            <a:r>
              <a:rPr lang="en-US" altLang="ja-JP" sz="1600" dirty="0">
                <a:latin typeface="メイリオ"/>
                <a:ea typeface="メイリオ"/>
              </a:rPr>
              <a:t>Yahoo!</a:t>
            </a:r>
            <a:r>
              <a:rPr lang="ja-JP" altLang="en-US" sz="1600">
                <a:latin typeface="メイリオ"/>
                <a:ea typeface="メイリオ"/>
              </a:rPr>
              <a:t>広告パートナーサポート宛に以下の項目をご連絡ください。</a:t>
            </a:r>
            <a:endParaRPr lang="en-US" altLang="ja-JP" sz="1600" dirty="0">
              <a:latin typeface="メイリオ"/>
              <a:ea typeface="メイリオ"/>
            </a:endParaRPr>
          </a:p>
          <a:p>
            <a:r>
              <a:rPr lang="ja-JP" altLang="en-US" sz="1600">
                <a:latin typeface="+mn-ea"/>
              </a:rPr>
              <a:t>回答まで最大5営業日いただきます。</a:t>
            </a:r>
            <a:endParaRPr lang="en-US" altLang="ja-JP" sz="1600" dirty="0">
              <a:latin typeface="+mn-ea"/>
            </a:endParaRPr>
          </a:p>
        </p:txBody>
      </p:sp>
      <p:sp>
        <p:nvSpPr>
          <p:cNvPr id="3" name="正方形/長方形 2">
            <a:extLst>
              <a:ext uri="{FF2B5EF4-FFF2-40B4-BE49-F238E27FC236}">
                <a16:creationId xmlns:a16="http://schemas.microsoft.com/office/drawing/2014/main" id="{14987DEB-AE7E-4E62-CC32-A9F7F2423A0D}"/>
              </a:ext>
            </a:extLst>
          </p:cNvPr>
          <p:cNvSpPr/>
          <p:nvPr/>
        </p:nvSpPr>
        <p:spPr>
          <a:xfrm>
            <a:off x="675982" y="2450827"/>
            <a:ext cx="9937104" cy="3539430"/>
          </a:xfrm>
          <a:prstGeom prst="rect">
            <a:avLst/>
          </a:prstGeom>
        </p:spPr>
        <p:txBody>
          <a:bodyPr wrap="square">
            <a:spAutoFit/>
          </a:bodyPr>
          <a:lstStyle/>
          <a:p>
            <a:r>
              <a:rPr lang="ja-JP" altLang="en-US" sz="1600" u="sng">
                <a:latin typeface="+mn-ea"/>
              </a:rPr>
              <a:t>▼ご連絡いただきたい項目</a:t>
            </a:r>
            <a:endParaRPr lang="en-US" altLang="ja-JP" sz="1600" u="sng" dirty="0">
              <a:latin typeface="+mn-ea"/>
            </a:endParaRPr>
          </a:p>
          <a:p>
            <a:endParaRPr lang="en-US" altLang="ja-JP" sz="1600" dirty="0">
              <a:latin typeface="+mn-ea"/>
            </a:endParaRPr>
          </a:p>
          <a:p>
            <a:pPr marL="171450" lvl="0" indent="-171450">
              <a:buFont typeface="Arial" panose="020B0604020202020204" pitchFamily="34" charset="0"/>
              <a:buChar char="•"/>
            </a:pPr>
            <a:r>
              <a:rPr lang="ja-JP" altLang="en-US" sz="1600">
                <a:latin typeface="+mn-ea"/>
              </a:rPr>
              <a:t>広告商品：サストモ</a:t>
            </a:r>
            <a:r>
              <a:rPr lang="en-US" altLang="ja-JP" sz="1600" dirty="0">
                <a:latin typeface="+mn-ea"/>
              </a:rPr>
              <a:t> </a:t>
            </a:r>
            <a:r>
              <a:rPr lang="ja-JP" altLang="en-US" sz="1600">
                <a:latin typeface="+mn-ea"/>
              </a:rPr>
              <a:t>スポンサードコンテンツ</a:t>
            </a:r>
            <a:r>
              <a:rPr lang="en-US" altLang="ja-JP" sz="1600" dirty="0">
                <a:latin typeface="+mn-ea"/>
              </a:rPr>
              <a:t>/</a:t>
            </a:r>
            <a:r>
              <a:rPr lang="ja-JP" altLang="en-US" sz="1600">
                <a:latin typeface="+mn-ea"/>
              </a:rPr>
              <a:t>スポンサードコンテンツ</a:t>
            </a:r>
            <a:r>
              <a:rPr lang="en-US" altLang="ja-JP" sz="1600" dirty="0">
                <a:latin typeface="+mn-ea"/>
              </a:rPr>
              <a:t> </a:t>
            </a:r>
            <a:r>
              <a:rPr lang="ja-JP" altLang="en-US" sz="1600">
                <a:latin typeface="+mn-ea"/>
              </a:rPr>
              <a:t>ライト</a:t>
            </a:r>
          </a:p>
          <a:p>
            <a:pPr marL="171450" lvl="0" indent="-171450">
              <a:buFont typeface="Arial" panose="020B0604020202020204" pitchFamily="34" charset="0"/>
              <a:buChar char="•"/>
            </a:pPr>
            <a:r>
              <a:rPr lang="ja-JP" altLang="en-US" sz="1600">
                <a:latin typeface="+mn-ea"/>
              </a:rPr>
              <a:t>広告主：</a:t>
            </a:r>
            <a:endParaRPr lang="en-US" altLang="ja-JP" sz="1600" dirty="0">
              <a:latin typeface="+mn-ea"/>
            </a:endParaRPr>
          </a:p>
          <a:p>
            <a:pPr marL="171450" lvl="0" indent="-171450">
              <a:buFont typeface="Arial" panose="020B0604020202020204" pitchFamily="34" charset="0"/>
              <a:buChar char="•"/>
            </a:pPr>
            <a:r>
              <a:rPr lang="ja-JP" altLang="en-US" sz="1600">
                <a:latin typeface="+mn-ea"/>
              </a:rPr>
              <a:t>プロモーション商品・内容：</a:t>
            </a:r>
            <a:endParaRPr lang="en-US" altLang="ja-JP" sz="1600" dirty="0">
              <a:latin typeface="+mn-ea"/>
            </a:endParaRPr>
          </a:p>
          <a:p>
            <a:pPr marL="171450" lvl="0" indent="-171450">
              <a:buFont typeface="Arial" panose="020B0604020202020204" pitchFamily="34" charset="0"/>
              <a:buChar char="•"/>
            </a:pPr>
            <a:r>
              <a:rPr lang="ja-JP" altLang="en-US" sz="1600">
                <a:latin typeface="+mn-ea"/>
              </a:rPr>
              <a:t>リンク先</a:t>
            </a:r>
            <a:r>
              <a:rPr lang="en-US" altLang="ja-JP" sz="1600" dirty="0">
                <a:latin typeface="+mn-ea"/>
              </a:rPr>
              <a:t>URL:</a:t>
            </a:r>
            <a:endParaRPr lang="ja-JP" altLang="en-US" sz="1600">
              <a:latin typeface="+mn-ea"/>
            </a:endParaRPr>
          </a:p>
          <a:p>
            <a:pPr marL="171450" lvl="0" indent="-171450">
              <a:buFont typeface="Arial" panose="020B0604020202020204" pitchFamily="34" charset="0"/>
              <a:buChar char="•"/>
            </a:pPr>
            <a:r>
              <a:rPr lang="en-US" altLang="ja-JP" sz="1600" dirty="0">
                <a:latin typeface="+mn-ea"/>
              </a:rPr>
              <a:t>LINE</a:t>
            </a:r>
            <a:r>
              <a:rPr lang="ja-JP" altLang="en-US" sz="1600">
                <a:latin typeface="+mn-ea"/>
              </a:rPr>
              <a:t>ヤフー営業担当者：</a:t>
            </a:r>
          </a:p>
          <a:p>
            <a:pPr marL="171450" lvl="0" indent="-171450">
              <a:buFont typeface="Arial" panose="020B0604020202020204" pitchFamily="34" charset="0"/>
              <a:buChar char="•"/>
            </a:pPr>
            <a:r>
              <a:rPr lang="ja-JP" altLang="en-US" sz="1600">
                <a:latin typeface="+mn-ea"/>
              </a:rPr>
              <a:t>代理店：</a:t>
            </a:r>
            <a:endParaRPr lang="en-US" altLang="ja-JP" sz="1600" dirty="0">
              <a:latin typeface="+mn-ea"/>
            </a:endParaRPr>
          </a:p>
          <a:p>
            <a:pPr marL="171450" lvl="0" indent="-171450">
              <a:buFont typeface="Arial" panose="020B0604020202020204" pitchFamily="34" charset="0"/>
              <a:buChar char="•"/>
            </a:pPr>
            <a:r>
              <a:rPr lang="ja-JP" altLang="en-US" sz="1600">
                <a:latin typeface="+mn-ea"/>
              </a:rPr>
              <a:t>予約型対応アカウント</a:t>
            </a:r>
            <a:r>
              <a:rPr lang="en-US" altLang="ja-JP" sz="1600" dirty="0">
                <a:latin typeface="+mn-ea"/>
              </a:rPr>
              <a:t>ID</a:t>
            </a:r>
            <a:r>
              <a:rPr lang="ja-JP" altLang="en-US" sz="1600">
                <a:latin typeface="+mn-ea"/>
              </a:rPr>
              <a:t>（用意があれば）：</a:t>
            </a:r>
          </a:p>
          <a:p>
            <a:pPr marL="171450" lvl="0" indent="-171450">
              <a:buFont typeface="Arial" panose="020B0604020202020204" pitchFamily="34" charset="0"/>
              <a:buChar char="•"/>
            </a:pPr>
            <a:r>
              <a:rPr lang="ja-JP" altLang="en-US" sz="1600">
                <a:latin typeface="+mn-ea"/>
              </a:rPr>
              <a:t>プラン名：</a:t>
            </a:r>
            <a:endParaRPr lang="en-US" altLang="ja-JP" sz="1600" dirty="0">
              <a:latin typeface="+mn-ea"/>
            </a:endParaRPr>
          </a:p>
          <a:p>
            <a:pPr marL="171450" lvl="0" indent="-171450">
              <a:buFont typeface="Arial" panose="020B0604020202020204" pitchFamily="34" charset="0"/>
              <a:buChar char="•"/>
            </a:pPr>
            <a:r>
              <a:rPr lang="ja-JP" altLang="en-US" sz="1600">
                <a:latin typeface="+mn-ea"/>
              </a:rPr>
              <a:t>金額：</a:t>
            </a:r>
          </a:p>
          <a:p>
            <a:pPr marL="171450" lvl="0" indent="-171450">
              <a:buFont typeface="Arial" panose="020B0604020202020204" pitchFamily="34" charset="0"/>
              <a:buChar char="•"/>
            </a:pPr>
            <a:r>
              <a:rPr lang="ja-JP" altLang="en-US" sz="1600">
                <a:latin typeface="+mn-ea"/>
              </a:rPr>
              <a:t>スポンサードコンテンツで実現したいこと（コンテンツイメージなど）：</a:t>
            </a:r>
            <a:endParaRPr lang="en-US" altLang="ja-JP" sz="1600" dirty="0">
              <a:latin typeface="+mn-ea"/>
            </a:endParaRPr>
          </a:p>
          <a:p>
            <a:pPr marL="171450" lvl="0" indent="-171450">
              <a:buFont typeface="Arial" panose="020B0604020202020204" pitchFamily="34" charset="0"/>
              <a:buChar char="•"/>
            </a:pPr>
            <a:r>
              <a:rPr lang="ja-JP" altLang="en-US" sz="1600">
                <a:latin typeface="+mn-ea"/>
              </a:rPr>
              <a:t>懸念点：</a:t>
            </a:r>
          </a:p>
          <a:p>
            <a:pPr marL="171450" lvl="0" indent="-171450">
              <a:buFont typeface="Arial" panose="020B0604020202020204" pitchFamily="34" charset="0"/>
              <a:buChar char="•"/>
            </a:pPr>
            <a:r>
              <a:rPr lang="ja-JP" altLang="en-US" sz="1600">
                <a:latin typeface="+mn-ea"/>
              </a:rPr>
              <a:t>備考：</a:t>
            </a:r>
            <a:endParaRPr lang="en-US" altLang="ja-JP" sz="1600" dirty="0">
              <a:latin typeface="+mn-ea"/>
            </a:endParaRPr>
          </a:p>
        </p:txBody>
      </p:sp>
    </p:spTree>
    <p:extLst>
      <p:ext uri="{BB962C8B-B14F-4D97-AF65-F5344CB8AC3E}">
        <p14:creationId xmlns:p14="http://schemas.microsoft.com/office/powerpoint/2010/main" val="39386120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900" b="3900"/>
          <a:stretch/>
        </p:blipFill>
        <p:spPr>
          <a:xfrm>
            <a:off x="5350244" y="3019035"/>
            <a:ext cx="1586282" cy="1464484"/>
          </a:xfrm>
        </p:spPr>
      </p:pic>
      <p:sp>
        <p:nvSpPr>
          <p:cNvPr id="7" name="テキスト プレースホルダー 2">
            <a:extLst>
              <a:ext uri="{FF2B5EF4-FFF2-40B4-BE49-F238E27FC236}">
                <a16:creationId xmlns:a16="http://schemas.microsoft.com/office/drawing/2014/main" id="{D9C6A59B-E41B-78F2-7F1E-DB164DBE4053}"/>
              </a:ext>
            </a:extLst>
          </p:cNvPr>
          <p:cNvSpPr>
            <a:spLocks noGrp="1"/>
          </p:cNvSpPr>
          <p:nvPr>
            <p:ph type="body" sz="quarter" idx="19"/>
          </p:nvPr>
        </p:nvSpPr>
        <p:spPr>
          <a:xfrm>
            <a:off x="3361670" y="4950779"/>
            <a:ext cx="5943600" cy="543702"/>
          </a:xfrm>
        </p:spPr>
        <p:txBody>
          <a:bodyPr/>
          <a:lstStyle/>
          <a:p>
            <a:r>
              <a:rPr lang="ja-JP" altLang="en-US" dirty="0"/>
              <a:t>概要</a:t>
            </a:r>
            <a:endParaRPr kumimoji="1" lang="ja-JP" altLang="en-US" dirty="0"/>
          </a:p>
        </p:txBody>
      </p:sp>
      <p:pic>
        <p:nvPicPr>
          <p:cNvPr id="8" name="図プレースホルダー 10" descr="アイコン&#10;&#10;自動的に生成された説明">
            <a:extLst>
              <a:ext uri="{FF2B5EF4-FFF2-40B4-BE49-F238E27FC236}">
                <a16:creationId xmlns:a16="http://schemas.microsoft.com/office/drawing/2014/main" id="{EA4067EF-06AC-C973-E838-74971C179ACE}"/>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t="3900" b="3900"/>
          <a:stretch/>
        </p:blipFill>
        <p:spPr>
          <a:xfrm>
            <a:off x="5502644" y="3171435"/>
            <a:ext cx="1586282" cy="1464484"/>
          </a:xfrm>
          <a:prstGeom prst="rect">
            <a:avLst/>
          </a:prstGeom>
          <a:solidFill>
            <a:srgbClr val="FFFFFF"/>
          </a:solidFill>
        </p:spPr>
      </p:pic>
      <p:sp>
        <p:nvSpPr>
          <p:cNvPr id="11" name="テキスト プレースホルダー 5">
            <a:extLst>
              <a:ext uri="{FF2B5EF4-FFF2-40B4-BE49-F238E27FC236}">
                <a16:creationId xmlns:a16="http://schemas.microsoft.com/office/drawing/2014/main" id="{BEC3515D-3818-FBC3-D6C0-C7B5B2FC77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spTree>
    <p:extLst>
      <p:ext uri="{BB962C8B-B14F-4D97-AF65-F5344CB8AC3E}">
        <p14:creationId xmlns:p14="http://schemas.microsoft.com/office/powerpoint/2010/main" val="2376920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サストモ</a:t>
            </a:r>
          </a:p>
        </p:txBody>
      </p:sp>
      <p:pic>
        <p:nvPicPr>
          <p:cNvPr id="3" name="図 2">
            <a:extLst>
              <a:ext uri="{FF2B5EF4-FFF2-40B4-BE49-F238E27FC236}">
                <a16:creationId xmlns:a16="http://schemas.microsoft.com/office/drawing/2014/main" id="{0BE1BBAF-3D09-A5D1-C23C-4288744B38AE}"/>
              </a:ext>
            </a:extLst>
          </p:cNvPr>
          <p:cNvPicPr>
            <a:picLocks noChangeAspect="1"/>
          </p:cNvPicPr>
          <p:nvPr/>
        </p:nvPicPr>
        <p:blipFill>
          <a:blip r:embed="rId2"/>
          <a:stretch>
            <a:fillRect/>
          </a:stretch>
        </p:blipFill>
        <p:spPr>
          <a:xfrm>
            <a:off x="671307" y="2717743"/>
            <a:ext cx="1363007" cy="1384815"/>
          </a:xfrm>
          <a:prstGeom prst="rect">
            <a:avLst/>
          </a:prstGeom>
        </p:spPr>
      </p:pic>
      <p:grpSp>
        <p:nvGrpSpPr>
          <p:cNvPr id="15" name="グループ化 14">
            <a:extLst>
              <a:ext uri="{FF2B5EF4-FFF2-40B4-BE49-F238E27FC236}">
                <a16:creationId xmlns:a16="http://schemas.microsoft.com/office/drawing/2014/main" id="{80E8ECC3-BDB5-D933-6577-3B33C446C0DF}"/>
              </a:ext>
            </a:extLst>
          </p:cNvPr>
          <p:cNvGrpSpPr/>
          <p:nvPr/>
        </p:nvGrpSpPr>
        <p:grpSpPr>
          <a:xfrm>
            <a:off x="2749118" y="2131474"/>
            <a:ext cx="4794681" cy="3045643"/>
            <a:chOff x="2990068" y="2044185"/>
            <a:chExt cx="4607106" cy="2866939"/>
          </a:xfrm>
        </p:grpSpPr>
        <p:pic>
          <p:nvPicPr>
            <p:cNvPr id="13" name="그림 5">
              <a:extLst>
                <a:ext uri="{FF2B5EF4-FFF2-40B4-BE49-F238E27FC236}">
                  <a16:creationId xmlns:a16="http://schemas.microsoft.com/office/drawing/2014/main" id="{8BFA42E1-9E69-55A6-EC53-E3A9E8E94E22}"/>
                </a:ext>
              </a:extLst>
            </p:cNvPr>
            <p:cNvPicPr>
              <a:picLocks noChangeAspect="1"/>
            </p:cNvPicPr>
            <p:nvPr/>
          </p:nvPicPr>
          <p:blipFill>
            <a:blip r:embed="rId3"/>
            <a:stretch>
              <a:fillRect/>
            </a:stretch>
          </p:blipFill>
          <p:spPr>
            <a:xfrm>
              <a:off x="2990068" y="2044185"/>
              <a:ext cx="4607106" cy="2866939"/>
            </a:xfrm>
            <a:prstGeom prst="rect">
              <a:avLst/>
            </a:prstGeom>
          </p:spPr>
        </p:pic>
        <p:pic>
          <p:nvPicPr>
            <p:cNvPr id="14" name="図 13">
              <a:extLst>
                <a:ext uri="{FF2B5EF4-FFF2-40B4-BE49-F238E27FC236}">
                  <a16:creationId xmlns:a16="http://schemas.microsoft.com/office/drawing/2014/main" id="{1CD2F8AC-8E15-C85C-1C3A-CCF02CF3FFC3}"/>
                </a:ext>
              </a:extLst>
            </p:cNvPr>
            <p:cNvPicPr>
              <a:picLocks noChangeAspect="1"/>
            </p:cNvPicPr>
            <p:nvPr/>
          </p:nvPicPr>
          <p:blipFill rotWithShape="1">
            <a:blip r:embed="rId4"/>
            <a:srcRect t="-1" b="82559"/>
            <a:stretch/>
          </p:blipFill>
          <p:spPr>
            <a:xfrm>
              <a:off x="3080037" y="2238809"/>
              <a:ext cx="4427167" cy="2571242"/>
            </a:xfrm>
            <a:prstGeom prst="rect">
              <a:avLst/>
            </a:prstGeom>
          </p:spPr>
        </p:pic>
      </p:grpSp>
      <p:grpSp>
        <p:nvGrpSpPr>
          <p:cNvPr id="18" name="グループ化 17">
            <a:extLst>
              <a:ext uri="{FF2B5EF4-FFF2-40B4-BE49-F238E27FC236}">
                <a16:creationId xmlns:a16="http://schemas.microsoft.com/office/drawing/2014/main" id="{AD54363D-B205-EE36-8A8E-4B6259669524}"/>
              </a:ext>
            </a:extLst>
          </p:cNvPr>
          <p:cNvGrpSpPr/>
          <p:nvPr/>
        </p:nvGrpSpPr>
        <p:grpSpPr>
          <a:xfrm>
            <a:off x="8413487" y="2009066"/>
            <a:ext cx="2058789" cy="4364839"/>
            <a:chOff x="7304150" y="1829909"/>
            <a:chExt cx="1749841" cy="3970794"/>
          </a:xfrm>
        </p:grpSpPr>
        <p:pic>
          <p:nvPicPr>
            <p:cNvPr id="16" name="그림 3">
              <a:extLst>
                <a:ext uri="{FF2B5EF4-FFF2-40B4-BE49-F238E27FC236}">
                  <a16:creationId xmlns:a16="http://schemas.microsoft.com/office/drawing/2014/main" id="{E0CC9C81-E1DE-BF3A-BA6E-BBC139989614}"/>
                </a:ext>
              </a:extLst>
            </p:cNvPr>
            <p:cNvPicPr>
              <a:picLocks noChangeAspect="1"/>
            </p:cNvPicPr>
            <p:nvPr/>
          </p:nvPicPr>
          <p:blipFill>
            <a:blip r:embed="rId5"/>
            <a:stretch>
              <a:fillRect/>
            </a:stretch>
          </p:blipFill>
          <p:spPr>
            <a:xfrm>
              <a:off x="7304150" y="1829909"/>
              <a:ext cx="1749841" cy="3970794"/>
            </a:xfrm>
            <a:prstGeom prst="rect">
              <a:avLst/>
            </a:prstGeom>
          </p:spPr>
        </p:pic>
        <p:pic>
          <p:nvPicPr>
            <p:cNvPr id="17" name="図 16">
              <a:extLst>
                <a:ext uri="{FF2B5EF4-FFF2-40B4-BE49-F238E27FC236}">
                  <a16:creationId xmlns:a16="http://schemas.microsoft.com/office/drawing/2014/main" id="{0AF50277-E025-5B84-D5B6-5C3325510D86}"/>
                </a:ext>
              </a:extLst>
            </p:cNvPr>
            <p:cNvPicPr>
              <a:picLocks noChangeAspect="1"/>
            </p:cNvPicPr>
            <p:nvPr/>
          </p:nvPicPr>
          <p:blipFill rotWithShape="1">
            <a:blip r:embed="rId6"/>
            <a:srcRect b="27841"/>
            <a:stretch/>
          </p:blipFill>
          <p:spPr>
            <a:xfrm>
              <a:off x="7395435" y="2032970"/>
              <a:ext cx="1547938" cy="3440808"/>
            </a:xfrm>
            <a:prstGeom prst="rect">
              <a:avLst/>
            </a:prstGeom>
          </p:spPr>
        </p:pic>
      </p:grpSp>
      <p:sp>
        <p:nvSpPr>
          <p:cNvPr id="21" name="テキスト プレースホルダー 3">
            <a:extLst>
              <a:ext uri="{FF2B5EF4-FFF2-40B4-BE49-F238E27FC236}">
                <a16:creationId xmlns:a16="http://schemas.microsoft.com/office/drawing/2014/main" id="{07ED0A4B-1FF6-B517-2CC3-20D857353F4C}"/>
              </a:ext>
            </a:extLst>
          </p:cNvPr>
          <p:cNvSpPr txBox="1">
            <a:spLocks/>
          </p:cNvSpPr>
          <p:nvPr/>
        </p:nvSpPr>
        <p:spPr>
          <a:xfrm>
            <a:off x="587374" y="109818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en-US" altLang="ja-JP" sz="1400" dirty="0"/>
              <a:t>Yahoo! JAPAN SDGs</a:t>
            </a:r>
            <a:r>
              <a:rPr lang="ja-JP" altLang="en-US" sz="1400"/>
              <a:t>は</a:t>
            </a:r>
            <a:r>
              <a:rPr lang="en-US" altLang="ja-JP" sz="1400" dirty="0"/>
              <a:t>2024</a:t>
            </a:r>
            <a:r>
              <a:rPr lang="ja-JP" altLang="en-US" sz="1400"/>
              <a:t>年</a:t>
            </a:r>
            <a:r>
              <a:rPr lang="en-US" altLang="ja-JP" sz="1400" dirty="0"/>
              <a:t>9</a:t>
            </a:r>
            <a:r>
              <a:rPr lang="ja-JP" altLang="en-US" sz="1400"/>
              <a:t>月に「サストモ」に変わります。</a:t>
            </a:r>
            <a:endParaRPr lang="en-US" altLang="ja-JP" sz="1400" dirty="0"/>
          </a:p>
          <a:p>
            <a:pPr eaLnBrk="1" fontAlgn="auto" hangingPunct="1">
              <a:spcAft>
                <a:spcPts val="0"/>
              </a:spcAft>
              <a:defRPr/>
            </a:pPr>
            <a:r>
              <a:rPr lang="ja-JP" altLang="en-US" sz="1400"/>
              <a:t>今まで</a:t>
            </a:r>
            <a:r>
              <a:rPr lang="en-US" altLang="ja-JP" sz="1400" dirty="0"/>
              <a:t>Yahoo! JAPAN SDGs</a:t>
            </a:r>
            <a:r>
              <a:rPr lang="ja-JP" altLang="en-US" sz="1400"/>
              <a:t>に掲載されていた記事やスポンサードコンテンツの</a:t>
            </a:r>
            <a:r>
              <a:rPr lang="en-US" altLang="ja-JP" sz="1400" dirty="0"/>
              <a:t>URL</a:t>
            </a:r>
            <a:r>
              <a:rPr lang="ja-JP" altLang="en-US" sz="1400"/>
              <a:t>に変更はありません。</a:t>
            </a:r>
          </a:p>
        </p:txBody>
      </p:sp>
      <p:sp>
        <p:nvSpPr>
          <p:cNvPr id="23" name="テキスト ボックス 22">
            <a:extLst>
              <a:ext uri="{FF2B5EF4-FFF2-40B4-BE49-F238E27FC236}">
                <a16:creationId xmlns:a16="http://schemas.microsoft.com/office/drawing/2014/main" id="{3696A489-C48B-B348-A028-99823E3E4CDE}"/>
              </a:ext>
            </a:extLst>
          </p:cNvPr>
          <p:cNvSpPr txBox="1"/>
          <p:nvPr/>
        </p:nvSpPr>
        <p:spPr>
          <a:xfrm>
            <a:off x="2749118" y="5294415"/>
            <a:ext cx="2871753" cy="307777"/>
          </a:xfrm>
          <a:prstGeom prst="rect">
            <a:avLst/>
          </a:prstGeom>
          <a:noFill/>
        </p:spPr>
        <p:txBody>
          <a:bodyPr wrap="square">
            <a:spAutoFit/>
          </a:bodyPr>
          <a:lstStyle/>
          <a:p>
            <a:r>
              <a:rPr lang="ja-JP" altLang="en-US" sz="1400"/>
              <a:t>https://sdgs.yahoo.co.jp/</a:t>
            </a:r>
          </a:p>
        </p:txBody>
      </p:sp>
    </p:spTree>
    <p:extLst>
      <p:ext uri="{BB962C8B-B14F-4D97-AF65-F5344CB8AC3E}">
        <p14:creationId xmlns:p14="http://schemas.microsoft.com/office/powerpoint/2010/main" val="701385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全体概要</a:t>
            </a:r>
          </a:p>
        </p:txBody>
      </p:sp>
      <p:sp>
        <p:nvSpPr>
          <p:cNvPr id="4" name="正方形/長方形 3">
            <a:extLst>
              <a:ext uri="{FF2B5EF4-FFF2-40B4-BE49-F238E27FC236}">
                <a16:creationId xmlns:a16="http://schemas.microsoft.com/office/drawing/2014/main" id="{0FE489B0-7F98-D674-5804-6665694EB6F5}"/>
              </a:ext>
            </a:extLst>
          </p:cNvPr>
          <p:cNvSpPr/>
          <p:nvPr/>
        </p:nvSpPr>
        <p:spPr>
          <a:xfrm>
            <a:off x="587376" y="1147446"/>
            <a:ext cx="5431710" cy="5326334"/>
          </a:xfrm>
          <a:prstGeom prst="rect">
            <a:avLst/>
          </a:pr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en-US" altLang="ja-JP" dirty="0">
              <a:solidFill>
                <a:schemeClr val="tx1">
                  <a:lumMod val="75000"/>
                  <a:lumOff val="25000"/>
                </a:schemeClr>
              </a:solidFill>
              <a:latin typeface="Meiryo" panose="020B0604030504040204" pitchFamily="34" charset="-128"/>
            </a:endParaRPr>
          </a:p>
        </p:txBody>
      </p:sp>
      <p:sp>
        <p:nvSpPr>
          <p:cNvPr id="5" name="正方形/長方形 4">
            <a:extLst>
              <a:ext uri="{FF2B5EF4-FFF2-40B4-BE49-F238E27FC236}">
                <a16:creationId xmlns:a16="http://schemas.microsoft.com/office/drawing/2014/main" id="{C7330B5C-AB28-312A-3A20-460B919C3D10}"/>
              </a:ext>
            </a:extLst>
          </p:cNvPr>
          <p:cNvSpPr/>
          <p:nvPr/>
        </p:nvSpPr>
        <p:spPr>
          <a:xfrm>
            <a:off x="575400" y="1082310"/>
            <a:ext cx="5431709" cy="468000"/>
          </a:xfrm>
          <a:prstGeom prst="rect">
            <a:avLst/>
          </a:prstGeom>
          <a:solidFill>
            <a:schemeClr val="accent1"/>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サストモ（旧</a:t>
            </a: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Yahoo! JAPAN SDGs</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a:t>
            </a:r>
            <a:endPar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endParaRPr>
          </a:p>
        </p:txBody>
      </p:sp>
      <p:pic>
        <p:nvPicPr>
          <p:cNvPr id="6" name="図 5">
            <a:extLst>
              <a:ext uri="{FF2B5EF4-FFF2-40B4-BE49-F238E27FC236}">
                <a16:creationId xmlns:a16="http://schemas.microsoft.com/office/drawing/2014/main" id="{4915222B-D678-62FB-D631-AAA7F0C50950}"/>
              </a:ext>
            </a:extLst>
          </p:cNvPr>
          <p:cNvPicPr>
            <a:picLocks noChangeAspect="1"/>
          </p:cNvPicPr>
          <p:nvPr/>
        </p:nvPicPr>
        <p:blipFill>
          <a:blip r:embed="rId3"/>
          <a:stretch>
            <a:fillRect/>
          </a:stretch>
        </p:blipFill>
        <p:spPr>
          <a:xfrm>
            <a:off x="745631" y="1757416"/>
            <a:ext cx="2143244" cy="2591241"/>
          </a:xfrm>
          <a:prstGeom prst="rect">
            <a:avLst/>
          </a:prstGeom>
          <a:ln>
            <a:solidFill>
              <a:schemeClr val="tx1">
                <a:lumMod val="50000"/>
                <a:lumOff val="50000"/>
              </a:schemeClr>
            </a:solidFill>
          </a:ln>
        </p:spPr>
      </p:pic>
      <p:sp>
        <p:nvSpPr>
          <p:cNvPr id="8" name="テキスト ボックス 7">
            <a:extLst>
              <a:ext uri="{FF2B5EF4-FFF2-40B4-BE49-F238E27FC236}">
                <a16:creationId xmlns:a16="http://schemas.microsoft.com/office/drawing/2014/main" id="{ADC97314-FF37-431C-C918-07D05EBD3A10}"/>
              </a:ext>
            </a:extLst>
          </p:cNvPr>
          <p:cNvSpPr txBox="1"/>
          <p:nvPr/>
        </p:nvSpPr>
        <p:spPr>
          <a:xfrm>
            <a:off x="3260960" y="4688605"/>
            <a:ext cx="2448000" cy="379719"/>
          </a:xfrm>
          <a:prstGeom prst="rect">
            <a:avLst/>
          </a:prstGeom>
          <a:noFill/>
        </p:spPr>
        <p:txBody>
          <a:bodyPr wrap="square" lIns="0" tIns="0" rIns="0" bIns="0" rtlCol="0">
            <a:spAutoFit/>
          </a:bodyPr>
          <a:lstStyle/>
          <a:p>
            <a:pPr algn="l">
              <a:lnSpc>
                <a:spcPct val="120000"/>
              </a:lnSpc>
            </a:pPr>
            <a:r>
              <a:rPr lang="en-US" altLang="ja-JP" sz="1050" dirty="0">
                <a:solidFill>
                  <a:schemeClr val="accent1"/>
                </a:solidFill>
                <a:latin typeface="Meiryo" panose="020B0604030504040204" pitchFamily="34" charset="-128"/>
                <a:ea typeface="Meiryo" panose="020B0604030504040204" pitchFamily="34" charset="-128"/>
              </a:rPr>
              <a:t>SDGs</a:t>
            </a:r>
            <a:r>
              <a:rPr lang="ja-JP" altLang="en-US" sz="1050">
                <a:solidFill>
                  <a:schemeClr val="accent1"/>
                </a:solidFill>
                <a:latin typeface="Meiryo" panose="020B0604030504040204" pitchFamily="34" charset="-128"/>
                <a:ea typeface="Meiryo" panose="020B0604030504040204" pitchFamily="34" charset="-128"/>
              </a:rPr>
              <a:t>に関する課題やさまざまなデータをグラフィック化しわかりやすく伝える</a:t>
            </a:r>
            <a:endParaRPr lang="en-US" altLang="ja-JP" sz="1050" dirty="0">
              <a:solidFill>
                <a:schemeClr val="accent1"/>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B33003CF-31C8-6263-7D7D-9929BC66B25F}"/>
              </a:ext>
            </a:extLst>
          </p:cNvPr>
          <p:cNvSpPr txBox="1"/>
          <p:nvPr/>
        </p:nvSpPr>
        <p:spPr>
          <a:xfrm>
            <a:off x="3155162" y="4304996"/>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lang="ja-JP" altLang="en-US" sz="1100" b="1">
                <a:solidFill>
                  <a:schemeClr val="accent1"/>
                </a:solidFill>
                <a:latin typeface="Meiryo" panose="020B0604030504040204" pitchFamily="34" charset="-128"/>
                <a:ea typeface="Meiryo" panose="020B0604030504040204" pitchFamily="34" charset="-128"/>
              </a:rPr>
              <a:t>グラフィックで考える</a:t>
            </a:r>
            <a:r>
              <a:rPr lang="en-US" altLang="ja-JP" sz="1100" b="1" dirty="0">
                <a:solidFill>
                  <a:schemeClr val="accent1"/>
                </a:solidFill>
                <a:latin typeface="Meiryo" panose="020B0604030504040204" pitchFamily="34" charset="-128"/>
                <a:ea typeface="Meiryo" panose="020B0604030504040204" pitchFamily="34" charset="-128"/>
              </a:rPr>
              <a:t>SDGs</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0C2A9793-2B8C-079C-C45C-F2A0C7DA9A16}"/>
              </a:ext>
            </a:extLst>
          </p:cNvPr>
          <p:cNvSpPr txBox="1"/>
          <p:nvPr/>
        </p:nvSpPr>
        <p:spPr>
          <a:xfrm>
            <a:off x="3263106" y="2127170"/>
            <a:ext cx="2448000" cy="573619"/>
          </a:xfrm>
          <a:prstGeom prst="rect">
            <a:avLst/>
          </a:prstGeom>
          <a:noFill/>
        </p:spPr>
        <p:txBody>
          <a:bodyPr wrap="square" lIns="0" tIns="0" rIns="0" bIns="0" rtlCol="0">
            <a:spAutoFit/>
          </a:bodyPr>
          <a:lstStyle/>
          <a:p>
            <a:pPr algn="l">
              <a:lnSpc>
                <a:spcPct val="120000"/>
              </a:lnSpc>
            </a:pPr>
            <a:r>
              <a:rPr lang="ja-JP" altLang="en-US" sz="1050">
                <a:solidFill>
                  <a:schemeClr val="accent1"/>
                </a:solidFill>
                <a:latin typeface="Meiryo" panose="020B0604030504040204" pitchFamily="34" charset="-128"/>
                <a:ea typeface="Meiryo" panose="020B0604030504040204" pitchFamily="34" charset="-128"/>
              </a:rPr>
              <a:t>さまざまな企業や人々の</a:t>
            </a:r>
            <a:r>
              <a:rPr lang="en-US" altLang="ja-JP" sz="1050" dirty="0">
                <a:solidFill>
                  <a:schemeClr val="accent1"/>
                </a:solidFill>
                <a:latin typeface="Meiryo" panose="020B0604030504040204" pitchFamily="34" charset="-128"/>
                <a:ea typeface="Meiryo" panose="020B0604030504040204" pitchFamily="34" charset="-128"/>
              </a:rPr>
              <a:t>SDGs</a:t>
            </a:r>
            <a:r>
              <a:rPr lang="ja-JP" altLang="en-US" sz="1050">
                <a:solidFill>
                  <a:schemeClr val="accent1"/>
                </a:solidFill>
                <a:latin typeface="Meiryo" panose="020B0604030504040204" pitchFamily="34" charset="-128"/>
                <a:ea typeface="Meiryo" panose="020B0604030504040204" pitchFamily="34" charset="-128"/>
              </a:rPr>
              <a:t>に関する取り組みについてストーリー性の高いオリジナルコンテンツを月</a:t>
            </a:r>
            <a:r>
              <a:rPr lang="en-US" altLang="ja-JP" sz="1050" dirty="0">
                <a:solidFill>
                  <a:schemeClr val="accent1"/>
                </a:solidFill>
                <a:latin typeface="Meiryo" panose="020B0604030504040204" pitchFamily="34" charset="-128"/>
                <a:ea typeface="Meiryo" panose="020B0604030504040204" pitchFamily="34" charset="-128"/>
              </a:rPr>
              <a:t>2</a:t>
            </a:r>
            <a:r>
              <a:rPr lang="ja-JP" altLang="en-US" sz="1050">
                <a:solidFill>
                  <a:schemeClr val="accent1"/>
                </a:solidFill>
                <a:latin typeface="Meiryo" panose="020B0604030504040204" pitchFamily="34" charset="-128"/>
                <a:ea typeface="Meiryo" panose="020B0604030504040204" pitchFamily="34" charset="-128"/>
              </a:rPr>
              <a:t>本程度掲載</a:t>
            </a:r>
            <a:endParaRPr lang="en-US" altLang="ja-JP" sz="1050" dirty="0">
              <a:solidFill>
                <a:schemeClr val="accent1"/>
              </a:solidFill>
              <a:latin typeface="Meiryo" panose="020B0604030504040204" pitchFamily="34" charset="-128"/>
              <a:ea typeface="Meiryo" panose="020B0604030504040204" pitchFamily="34" charset="-128"/>
            </a:endParaRPr>
          </a:p>
        </p:txBody>
      </p:sp>
      <p:sp>
        <p:nvSpPr>
          <p:cNvPr id="11" name="テキスト ボックス 10">
            <a:extLst>
              <a:ext uri="{FF2B5EF4-FFF2-40B4-BE49-F238E27FC236}">
                <a16:creationId xmlns:a16="http://schemas.microsoft.com/office/drawing/2014/main" id="{25BEB2F8-D1D3-AF8D-A6F7-FC07C0E77481}"/>
              </a:ext>
            </a:extLst>
          </p:cNvPr>
          <p:cNvSpPr txBox="1"/>
          <p:nvPr/>
        </p:nvSpPr>
        <p:spPr>
          <a:xfrm>
            <a:off x="3157308" y="1757416"/>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lang="ja-JP" altLang="en-US" sz="1100" b="1">
                <a:solidFill>
                  <a:schemeClr val="accent1"/>
                </a:solidFill>
                <a:latin typeface="Meiryo" panose="020B0604030504040204" pitchFamily="34" charset="-128"/>
                <a:ea typeface="Meiryo" panose="020B0604030504040204" pitchFamily="34" charset="-128"/>
              </a:rPr>
              <a:t>オリジナルコンテンツ</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142775A4-5893-37A2-66B0-F35C4085F829}"/>
              </a:ext>
            </a:extLst>
          </p:cNvPr>
          <p:cNvSpPr txBox="1"/>
          <p:nvPr/>
        </p:nvSpPr>
        <p:spPr>
          <a:xfrm>
            <a:off x="3263106" y="3226949"/>
            <a:ext cx="2448000" cy="961417"/>
          </a:xfrm>
          <a:prstGeom prst="rect">
            <a:avLst/>
          </a:prstGeom>
          <a:noFill/>
        </p:spPr>
        <p:txBody>
          <a:bodyPr wrap="square" lIns="0" tIns="0" rIns="0" bIns="0" rtlCol="0">
            <a:spAutoFit/>
          </a:bodyPr>
          <a:lstStyle/>
          <a:p>
            <a:pPr algn="l">
              <a:lnSpc>
                <a:spcPct val="120000"/>
              </a:lnSpc>
            </a:pPr>
            <a:r>
              <a:rPr kumimoji="1" lang="en-US" altLang="ja-JP" sz="1050" dirty="0">
                <a:solidFill>
                  <a:schemeClr val="accent1"/>
                </a:solidFill>
                <a:latin typeface="+mn-ea"/>
              </a:rPr>
              <a:t>Yahoo!</a:t>
            </a:r>
            <a:r>
              <a:rPr kumimoji="1" lang="ja-JP" altLang="en-US" sz="1050">
                <a:solidFill>
                  <a:schemeClr val="accent1"/>
                </a:solidFill>
                <a:latin typeface="+mn-ea"/>
              </a:rPr>
              <a:t>ニュース　</a:t>
            </a:r>
            <a:r>
              <a:rPr lang="ja-JP" altLang="en-US" sz="1050">
                <a:solidFill>
                  <a:schemeClr val="accent1"/>
                </a:solidFill>
                <a:latin typeface="Meiryo" panose="020B0604030504040204" pitchFamily="34" charset="-128"/>
                <a:ea typeface="Meiryo" panose="020B0604030504040204" pitchFamily="34" charset="-128"/>
              </a:rPr>
              <a:t>個人のオーサーによる執筆記事や、</a:t>
            </a:r>
            <a:r>
              <a:rPr lang="en" altLang="ja-JP" sz="1050" dirty="0">
                <a:solidFill>
                  <a:schemeClr val="accent1"/>
                </a:solidFill>
                <a:latin typeface="Meiryo" panose="020B0604030504040204" pitchFamily="34" charset="-128"/>
                <a:ea typeface="Meiryo" panose="020B0604030504040204" pitchFamily="34" charset="-128"/>
              </a:rPr>
              <a:t>Yahoo!</a:t>
            </a:r>
            <a:r>
              <a:rPr lang="ja-JP" altLang="en-US" sz="1050">
                <a:solidFill>
                  <a:schemeClr val="accent1"/>
                </a:solidFill>
                <a:latin typeface="Meiryo" panose="020B0604030504040204" pitchFamily="34" charset="-128"/>
                <a:ea typeface="Meiryo" panose="020B0604030504040204" pitchFamily="34" charset="-128"/>
              </a:rPr>
              <a:t>ニュースオリジナル 特集、グラフィック、</a:t>
            </a:r>
            <a:r>
              <a:rPr lang="en" altLang="ja-JP" sz="1050" dirty="0">
                <a:solidFill>
                  <a:schemeClr val="accent1"/>
                </a:solidFill>
                <a:latin typeface="Meiryo" panose="020B0604030504040204" pitchFamily="34" charset="-128"/>
                <a:ea typeface="Meiryo" panose="020B0604030504040204" pitchFamily="34" charset="-128"/>
              </a:rPr>
              <a:t>Docs for SDGs</a:t>
            </a:r>
            <a:r>
              <a:rPr lang="ja-JP" altLang="en-US" sz="1050">
                <a:solidFill>
                  <a:schemeClr val="accent1"/>
                </a:solidFill>
                <a:latin typeface="Meiryo" panose="020B0604030504040204" pitchFamily="34" charset="-128"/>
                <a:ea typeface="Meiryo" panose="020B0604030504040204" pitchFamily="34" charset="-128"/>
              </a:rPr>
              <a:t>の動画などを厳選し月</a:t>
            </a:r>
            <a:r>
              <a:rPr lang="en-US" altLang="ja-JP" sz="1050" dirty="0">
                <a:solidFill>
                  <a:schemeClr val="accent1"/>
                </a:solidFill>
                <a:latin typeface="Meiryo" panose="020B0604030504040204" pitchFamily="34" charset="-128"/>
                <a:ea typeface="Meiryo" panose="020B0604030504040204" pitchFamily="34" charset="-128"/>
              </a:rPr>
              <a:t>4〜10</a:t>
            </a:r>
            <a:r>
              <a:rPr lang="ja-JP" altLang="en-US" sz="1050">
                <a:solidFill>
                  <a:schemeClr val="accent1"/>
                </a:solidFill>
                <a:latin typeface="Meiryo" panose="020B0604030504040204" pitchFamily="34" charset="-128"/>
                <a:ea typeface="Meiryo" panose="020B0604030504040204" pitchFamily="34" charset="-128"/>
              </a:rPr>
              <a:t>本程度掲載</a:t>
            </a:r>
            <a:endParaRPr lang="en-US" altLang="ja-JP" sz="1050" dirty="0">
              <a:solidFill>
                <a:schemeClr val="accent1"/>
              </a:solidFill>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76E620F9-6146-F0A4-F593-905B6D08AC8A}"/>
              </a:ext>
            </a:extLst>
          </p:cNvPr>
          <p:cNvSpPr txBox="1"/>
          <p:nvPr/>
        </p:nvSpPr>
        <p:spPr>
          <a:xfrm>
            <a:off x="3157308" y="2842785"/>
            <a:ext cx="2659597" cy="288000"/>
          </a:xfrm>
          <a:prstGeom prst="roundRect">
            <a:avLst>
              <a:gd name="adj" fmla="val 50000"/>
            </a:avLst>
          </a:prstGeom>
          <a:solidFill>
            <a:schemeClr val="bg1"/>
          </a:solidFill>
          <a:ln>
            <a:solidFill>
              <a:schemeClr val="accent1"/>
            </a:solidFill>
          </a:ln>
        </p:spPr>
        <p:txBody>
          <a:bodyPr wrap="square" lIns="0" tIns="36000" rIns="0" bIns="0" rtlCol="0" anchor="ctr">
            <a:noAutofit/>
          </a:bodyPr>
          <a:lstStyle/>
          <a:p>
            <a:pPr algn="ctr"/>
            <a:r>
              <a:rPr lang="ja-JP" altLang="en-US" sz="1100" b="1">
                <a:solidFill>
                  <a:schemeClr val="accent1"/>
                </a:solidFill>
                <a:latin typeface="Meiryo" panose="020B0604030504040204" pitchFamily="34" charset="-128"/>
                <a:ea typeface="Meiryo" panose="020B0604030504040204" pitchFamily="34" charset="-128"/>
              </a:rPr>
              <a:t>ヤフーのオリジナルコンテンツ</a:t>
            </a:r>
            <a:endParaRPr kumimoji="1" lang="ja-JP" altLang="en-US" sz="1100" b="1" dirty="0">
              <a:solidFill>
                <a:schemeClr val="accent1"/>
              </a:solidFill>
              <a:latin typeface="Meiryo" panose="020B0604030504040204" pitchFamily="34" charset="-128"/>
              <a:ea typeface="Meiryo" panose="020B0604030504040204" pitchFamily="34" charset="-128"/>
            </a:endParaRPr>
          </a:p>
        </p:txBody>
      </p:sp>
      <p:pic>
        <p:nvPicPr>
          <p:cNvPr id="25" name="図 24">
            <a:extLst>
              <a:ext uri="{FF2B5EF4-FFF2-40B4-BE49-F238E27FC236}">
                <a16:creationId xmlns:a16="http://schemas.microsoft.com/office/drawing/2014/main" id="{A8B591C0-E5AB-EE12-E19B-2D32484DF977}"/>
              </a:ext>
            </a:extLst>
          </p:cNvPr>
          <p:cNvPicPr>
            <a:picLocks noChangeAspect="1"/>
          </p:cNvPicPr>
          <p:nvPr/>
        </p:nvPicPr>
        <p:blipFill rotWithShape="1">
          <a:blip r:embed="rId4"/>
          <a:srcRect l="4151" r="7411"/>
          <a:stretch/>
        </p:blipFill>
        <p:spPr>
          <a:xfrm>
            <a:off x="890523" y="4528869"/>
            <a:ext cx="1882588" cy="927503"/>
          </a:xfrm>
          <a:prstGeom prst="rect">
            <a:avLst/>
          </a:prstGeom>
          <a:ln>
            <a:solidFill>
              <a:schemeClr val="tx1">
                <a:lumMod val="50000"/>
                <a:lumOff val="50000"/>
              </a:schemeClr>
            </a:solidFill>
          </a:ln>
        </p:spPr>
      </p:pic>
      <p:pic>
        <p:nvPicPr>
          <p:cNvPr id="26" name="図 25">
            <a:extLst>
              <a:ext uri="{FF2B5EF4-FFF2-40B4-BE49-F238E27FC236}">
                <a16:creationId xmlns:a16="http://schemas.microsoft.com/office/drawing/2014/main" id="{12E7CB05-C490-57D7-72F0-CE2451843A7E}"/>
              </a:ext>
            </a:extLst>
          </p:cNvPr>
          <p:cNvPicPr>
            <a:picLocks noChangeAspect="1"/>
          </p:cNvPicPr>
          <p:nvPr/>
        </p:nvPicPr>
        <p:blipFill>
          <a:blip r:embed="rId5"/>
          <a:stretch>
            <a:fillRect/>
          </a:stretch>
        </p:blipFill>
        <p:spPr>
          <a:xfrm>
            <a:off x="877076" y="5543324"/>
            <a:ext cx="1894564" cy="870397"/>
          </a:xfrm>
          <a:prstGeom prst="rect">
            <a:avLst/>
          </a:prstGeom>
          <a:ln>
            <a:solidFill>
              <a:schemeClr val="tx1">
                <a:lumMod val="50000"/>
                <a:lumOff val="50000"/>
              </a:schemeClr>
            </a:solidFill>
          </a:ln>
        </p:spPr>
      </p:pic>
      <p:sp>
        <p:nvSpPr>
          <p:cNvPr id="27" name="正方形/長方形 26">
            <a:extLst>
              <a:ext uri="{FF2B5EF4-FFF2-40B4-BE49-F238E27FC236}">
                <a16:creationId xmlns:a16="http://schemas.microsoft.com/office/drawing/2014/main" id="{AD7B1618-A7F7-F4C5-466C-C494CD991463}"/>
              </a:ext>
            </a:extLst>
          </p:cNvPr>
          <p:cNvSpPr/>
          <p:nvPr/>
        </p:nvSpPr>
        <p:spPr>
          <a:xfrm>
            <a:off x="7484125" y="1064213"/>
            <a:ext cx="4228303" cy="5418363"/>
          </a:xfrm>
          <a:prstGeom prst="rect">
            <a:avLst/>
          </a:prstGeom>
          <a:solidFill>
            <a:srgbClr val="F2F2F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C4001BA5-367F-DA42-762B-CA12E696E99E}"/>
              </a:ext>
            </a:extLst>
          </p:cNvPr>
          <p:cNvSpPr/>
          <p:nvPr/>
        </p:nvSpPr>
        <p:spPr>
          <a:xfrm>
            <a:off x="7475405" y="1055416"/>
            <a:ext cx="4228304" cy="468000"/>
          </a:xfrm>
          <a:prstGeom prst="rect">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kern="0">
                <a:solidFill>
                  <a:schemeClr val="bg1"/>
                </a:solidFill>
                <a:latin typeface="Meiryo" panose="020B0604030504040204" pitchFamily="34" charset="-128"/>
                <a:ea typeface="Meiryo" panose="020B0604030504040204" pitchFamily="34" charset="-128"/>
                <a:cs typeface="Meiryo" charset="-128"/>
              </a:rPr>
              <a:t>サストモ</a:t>
            </a:r>
            <a:r>
              <a:rPr kumimoji="0" lang="en-US" altLang="ja-JP" sz="1400" b="1" kern="0" dirty="0">
                <a:solidFill>
                  <a:schemeClr val="bg1"/>
                </a:solidFill>
                <a:latin typeface="Meiryo" panose="020B0604030504040204" pitchFamily="34" charset="-128"/>
                <a:ea typeface="Meiryo" panose="020B0604030504040204" pitchFamily="34" charset="-128"/>
                <a:cs typeface="Meiryo" charset="-128"/>
              </a:rPr>
              <a:t> </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外コンテンツ</a:t>
            </a:r>
            <a:endPar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endParaRPr>
          </a:p>
        </p:txBody>
      </p:sp>
      <p:sp>
        <p:nvSpPr>
          <p:cNvPr id="29" name="テキスト ボックス 28">
            <a:extLst>
              <a:ext uri="{FF2B5EF4-FFF2-40B4-BE49-F238E27FC236}">
                <a16:creationId xmlns:a16="http://schemas.microsoft.com/office/drawing/2014/main" id="{E015BFBA-D6BF-70F5-B224-899C39C3F6B1}"/>
              </a:ext>
            </a:extLst>
          </p:cNvPr>
          <p:cNvSpPr txBox="1"/>
          <p:nvPr/>
        </p:nvSpPr>
        <p:spPr>
          <a:xfrm>
            <a:off x="5841872" y="1947731"/>
            <a:ext cx="1415767" cy="1945680"/>
          </a:xfrm>
          <a:prstGeom prst="roundRect">
            <a:avLst>
              <a:gd name="adj" fmla="val 4796"/>
            </a:avLst>
          </a:prstGeom>
          <a:solidFill>
            <a:schemeClr val="bg1"/>
          </a:solidFill>
          <a:ln w="31750" cap="rnd">
            <a:solidFill>
              <a:srgbClr val="FF0033"/>
            </a:solidFill>
            <a:prstDash val="sysDot"/>
          </a:ln>
        </p:spPr>
        <p:txBody>
          <a:bodyPr wrap="square" lIns="108000" tIns="108000" rIns="108000" bIns="108000" rtlCol="0">
            <a:spAutoFit/>
          </a:bodyPr>
          <a:lstStyle/>
          <a:p>
            <a:pPr algn="l">
              <a:lnSpc>
                <a:spcPct val="120000"/>
              </a:lnSpc>
            </a:pPr>
            <a:r>
              <a:rPr lang="en" altLang="ja-JP" sz="1000" dirty="0">
                <a:solidFill>
                  <a:schemeClr val="accent3"/>
                </a:solidFill>
                <a:latin typeface="Meiryo" panose="020B0604030504040204" pitchFamily="34" charset="-128"/>
                <a:ea typeface="Meiryo" panose="020B0604030504040204" pitchFamily="34" charset="-128"/>
              </a:rPr>
              <a:t>Yahoo! JAPAN </a:t>
            </a:r>
            <a:r>
              <a:rPr lang="ja-JP" altLang="en-US" sz="1000">
                <a:solidFill>
                  <a:schemeClr val="accent3"/>
                </a:solidFill>
                <a:latin typeface="Meiryo" panose="020B0604030504040204" pitchFamily="34" charset="-128"/>
                <a:ea typeface="Meiryo" panose="020B0604030504040204" pitchFamily="34" charset="-128"/>
              </a:rPr>
              <a:t>トップページのサービス一覧に掲載されており、スマートフォン版</a:t>
            </a:r>
            <a:r>
              <a:rPr lang="en-US" altLang="ja-JP" sz="1000" dirty="0">
                <a:solidFill>
                  <a:schemeClr val="accent3"/>
                </a:solidFill>
                <a:latin typeface="Meiryo" panose="020B0604030504040204" pitchFamily="34" charset="-128"/>
                <a:ea typeface="Meiryo" panose="020B0604030504040204" pitchFamily="34" charset="-128"/>
              </a:rPr>
              <a:t>/</a:t>
            </a:r>
            <a:r>
              <a:rPr lang="ja-JP" altLang="en-US" sz="1000">
                <a:solidFill>
                  <a:schemeClr val="accent3"/>
                </a:solidFill>
                <a:latin typeface="Meiryo" panose="020B0604030504040204" pitchFamily="34" charset="-128"/>
                <a:ea typeface="Meiryo" panose="020B0604030504040204" pitchFamily="34" charset="-128"/>
              </a:rPr>
              <a:t>アプリ版では、ユーザー設定により、トップページ上部に標準表示することが可能</a:t>
            </a:r>
            <a:endParaRPr lang="en-US" altLang="ja-JP" sz="1000" dirty="0">
              <a:solidFill>
                <a:schemeClr val="accent3"/>
              </a:solidFill>
              <a:latin typeface="Meiryo" panose="020B0604030504040204" pitchFamily="34" charset="-128"/>
              <a:ea typeface="Meiryo" panose="020B0604030504040204" pitchFamily="34" charset="-128"/>
            </a:endParaRPr>
          </a:p>
        </p:txBody>
      </p:sp>
      <p:cxnSp>
        <p:nvCxnSpPr>
          <p:cNvPr id="31" name="カギ線コネクタ 30">
            <a:extLst>
              <a:ext uri="{FF2B5EF4-FFF2-40B4-BE49-F238E27FC236}">
                <a16:creationId xmlns:a16="http://schemas.microsoft.com/office/drawing/2014/main" id="{7B968BB5-84BF-584A-47F3-7B8C0A296A51}"/>
              </a:ext>
            </a:extLst>
          </p:cNvPr>
          <p:cNvCxnSpPr>
            <a:cxnSpLocks/>
            <a:stCxn id="29" idx="0"/>
          </p:cNvCxnSpPr>
          <p:nvPr/>
        </p:nvCxnSpPr>
        <p:spPr>
          <a:xfrm rot="16200000" flipV="1">
            <a:off x="5908935" y="1306909"/>
            <a:ext cx="658315" cy="623329"/>
          </a:xfrm>
          <a:prstGeom prst="bentConnector2">
            <a:avLst/>
          </a:prstGeom>
          <a:ln w="31750" cap="rnd">
            <a:solidFill>
              <a:srgbClr val="FF0033"/>
            </a:solidFill>
            <a:prstDash val="sysDot"/>
            <a:round/>
            <a:tailEnd type="triangle" w="lg" len="med"/>
          </a:ln>
        </p:spPr>
        <p:style>
          <a:lnRef idx="1">
            <a:schemeClr val="accent1"/>
          </a:lnRef>
          <a:fillRef idx="0">
            <a:schemeClr val="accent1"/>
          </a:fillRef>
          <a:effectRef idx="0">
            <a:schemeClr val="accent1"/>
          </a:effectRef>
          <a:fontRef idx="minor">
            <a:schemeClr val="tx1"/>
          </a:fontRef>
        </p:style>
      </p:cxnSp>
      <p:pic>
        <p:nvPicPr>
          <p:cNvPr id="32" name="図 31">
            <a:extLst>
              <a:ext uri="{FF2B5EF4-FFF2-40B4-BE49-F238E27FC236}">
                <a16:creationId xmlns:a16="http://schemas.microsoft.com/office/drawing/2014/main" id="{F1117572-AE85-2D82-1A97-693219D8916E}"/>
              </a:ext>
            </a:extLst>
          </p:cNvPr>
          <p:cNvPicPr>
            <a:picLocks noChangeAspect="1"/>
          </p:cNvPicPr>
          <p:nvPr/>
        </p:nvPicPr>
        <p:blipFill>
          <a:blip r:embed="rId6"/>
          <a:stretch>
            <a:fillRect/>
          </a:stretch>
        </p:blipFill>
        <p:spPr>
          <a:xfrm>
            <a:off x="6655069" y="1184757"/>
            <a:ext cx="555377" cy="564263"/>
          </a:xfrm>
          <a:prstGeom prst="rect">
            <a:avLst/>
          </a:prstGeom>
        </p:spPr>
      </p:pic>
      <p:grpSp>
        <p:nvGrpSpPr>
          <p:cNvPr id="2" name="グループ化 1">
            <a:extLst>
              <a:ext uri="{FF2B5EF4-FFF2-40B4-BE49-F238E27FC236}">
                <a16:creationId xmlns:a16="http://schemas.microsoft.com/office/drawing/2014/main" id="{3F44B75F-2F6D-D33E-F2AA-C7788AAD0269}"/>
              </a:ext>
            </a:extLst>
          </p:cNvPr>
          <p:cNvGrpSpPr/>
          <p:nvPr/>
        </p:nvGrpSpPr>
        <p:grpSpPr>
          <a:xfrm>
            <a:off x="7726838" y="1755820"/>
            <a:ext cx="1861687" cy="1656681"/>
            <a:chOff x="8785862" y="1556792"/>
            <a:chExt cx="1877190" cy="1850656"/>
          </a:xfrm>
          <a:effectLst>
            <a:outerShdw blurRad="38100" dist="25400" dir="2700000" algn="tl" rotWithShape="0">
              <a:prstClr val="black">
                <a:alpha val="20000"/>
              </a:prstClr>
            </a:outerShdw>
          </a:effectLst>
        </p:grpSpPr>
        <p:pic>
          <p:nvPicPr>
            <p:cNvPr id="3" name="図 2">
              <a:extLst>
                <a:ext uri="{FF2B5EF4-FFF2-40B4-BE49-F238E27FC236}">
                  <a16:creationId xmlns:a16="http://schemas.microsoft.com/office/drawing/2014/main" id="{1918A047-65E3-3A01-C738-4FC95191875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785863" y="1556792"/>
              <a:ext cx="1877189" cy="939362"/>
            </a:xfrm>
            <a:prstGeom prst="rect">
              <a:avLst/>
            </a:prstGeom>
          </p:spPr>
        </p:pic>
        <p:pic>
          <p:nvPicPr>
            <p:cNvPr id="7" name="図 6">
              <a:extLst>
                <a:ext uri="{FF2B5EF4-FFF2-40B4-BE49-F238E27FC236}">
                  <a16:creationId xmlns:a16="http://schemas.microsoft.com/office/drawing/2014/main" id="{B24CC59C-C799-C237-DBF8-1ED5F8E6A3E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b="48493"/>
            <a:stretch/>
          </p:blipFill>
          <p:spPr>
            <a:xfrm>
              <a:off x="8812186" y="2452230"/>
              <a:ext cx="1850865" cy="955218"/>
            </a:xfrm>
            <a:prstGeom prst="rect">
              <a:avLst/>
            </a:prstGeom>
          </p:spPr>
        </p:pic>
        <p:sp>
          <p:nvSpPr>
            <p:cNvPr id="13" name="正方形/長方形 12">
              <a:extLst>
                <a:ext uri="{FF2B5EF4-FFF2-40B4-BE49-F238E27FC236}">
                  <a16:creationId xmlns:a16="http://schemas.microsoft.com/office/drawing/2014/main" id="{6D612132-5CFB-13A2-F725-7DFA1C4B4215}"/>
                </a:ext>
              </a:extLst>
            </p:cNvPr>
            <p:cNvSpPr/>
            <p:nvPr/>
          </p:nvSpPr>
          <p:spPr>
            <a:xfrm>
              <a:off x="8785862" y="2751560"/>
              <a:ext cx="1850865" cy="655887"/>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4" name="テキスト ボックス 13">
            <a:extLst>
              <a:ext uri="{FF2B5EF4-FFF2-40B4-BE49-F238E27FC236}">
                <a16:creationId xmlns:a16="http://schemas.microsoft.com/office/drawing/2014/main" id="{FED4E1D5-B277-BFDD-7788-90C0FE20A00A}"/>
              </a:ext>
            </a:extLst>
          </p:cNvPr>
          <p:cNvSpPr txBox="1"/>
          <p:nvPr/>
        </p:nvSpPr>
        <p:spPr>
          <a:xfrm>
            <a:off x="7790133" y="3540333"/>
            <a:ext cx="1798391" cy="288000"/>
          </a:xfrm>
          <a:prstGeom prst="roundRect">
            <a:avLst>
              <a:gd name="adj" fmla="val 50000"/>
            </a:avLst>
          </a:prstGeom>
          <a:solidFill>
            <a:schemeClr val="bg1"/>
          </a:solidFill>
          <a:ln>
            <a:solidFill>
              <a:schemeClr val="tx1"/>
            </a:solidFill>
          </a:ln>
        </p:spPr>
        <p:txBody>
          <a:bodyPr wrap="square" lIns="0" tIns="36000" rIns="0" bIns="0" rtlCol="0" anchor="ctr">
            <a:noAutofit/>
          </a:bodyPr>
          <a:lstStyle/>
          <a:p>
            <a:pPr algn="ctr"/>
            <a:r>
              <a:rPr lang="en" altLang="ja-JP" sz="1100" b="1" dirty="0">
                <a:latin typeface="Meiryo" panose="020B0604030504040204" pitchFamily="34" charset="-128"/>
                <a:ea typeface="Meiryo" panose="020B0604030504040204" pitchFamily="34" charset="-128"/>
              </a:rPr>
              <a:t>DOCS for SDGs</a:t>
            </a:r>
            <a:endParaRPr kumimoji="1" lang="ja-JP" altLang="en-US" sz="1100" b="1" dirty="0">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DE2758D-5A60-7AB6-EE73-8C4296DFCC86}"/>
              </a:ext>
            </a:extLst>
          </p:cNvPr>
          <p:cNvSpPr txBox="1"/>
          <p:nvPr/>
        </p:nvSpPr>
        <p:spPr>
          <a:xfrm>
            <a:off x="9881785" y="3879435"/>
            <a:ext cx="1692593" cy="379719"/>
          </a:xfrm>
          <a:prstGeom prst="rect">
            <a:avLst/>
          </a:prstGeom>
          <a:noFill/>
        </p:spPr>
        <p:txBody>
          <a:bodyPr wrap="square" lIns="0" tIns="0" rIns="0" bIns="0" rtlCol="0">
            <a:spAutoFit/>
          </a:bodyPr>
          <a:lstStyle/>
          <a:p>
            <a:pPr algn="l">
              <a:lnSpc>
                <a:spcPct val="120000"/>
              </a:lnSpc>
            </a:pPr>
            <a:r>
              <a:rPr lang="en" altLang="ja-JP" sz="1050" dirty="0">
                <a:latin typeface="+mn-ea"/>
              </a:rPr>
              <a:t>Yahoo! JAPAN</a:t>
            </a:r>
            <a:r>
              <a:rPr kumimoji="1" lang="en" altLang="ja-JP" sz="1050" dirty="0">
                <a:latin typeface="+mn-ea"/>
              </a:rPr>
              <a:t>SDGs</a:t>
            </a:r>
            <a:r>
              <a:rPr kumimoji="1" lang="ja-JP" altLang="en-US" sz="1050">
                <a:latin typeface="+mn-ea"/>
              </a:rPr>
              <a:t>の記事を</a:t>
            </a:r>
            <a:r>
              <a:rPr kumimoji="1" lang="en" altLang="ja-JP" sz="1050" dirty="0">
                <a:latin typeface="+mn-ea"/>
              </a:rPr>
              <a:t>Yahoo!</a:t>
            </a:r>
            <a:r>
              <a:rPr kumimoji="1" lang="ja-JP" altLang="en-US" sz="1050">
                <a:latin typeface="+mn-ea"/>
              </a:rPr>
              <a:t>ニュースに掲載</a:t>
            </a:r>
          </a:p>
        </p:txBody>
      </p:sp>
      <p:sp>
        <p:nvSpPr>
          <p:cNvPr id="16" name="テキスト ボックス 15">
            <a:extLst>
              <a:ext uri="{FF2B5EF4-FFF2-40B4-BE49-F238E27FC236}">
                <a16:creationId xmlns:a16="http://schemas.microsoft.com/office/drawing/2014/main" id="{1B9C1190-8141-14DF-7814-9D0BC7104A39}"/>
              </a:ext>
            </a:extLst>
          </p:cNvPr>
          <p:cNvSpPr txBox="1"/>
          <p:nvPr/>
        </p:nvSpPr>
        <p:spPr>
          <a:xfrm>
            <a:off x="9861564" y="3525623"/>
            <a:ext cx="1569104" cy="288000"/>
          </a:xfrm>
          <a:prstGeom prst="roundRect">
            <a:avLst>
              <a:gd name="adj" fmla="val 50000"/>
            </a:avLst>
          </a:prstGeom>
          <a:solidFill>
            <a:schemeClr val="bg1"/>
          </a:solidFill>
          <a:ln>
            <a:solidFill>
              <a:schemeClr val="tx1"/>
            </a:solidFill>
          </a:ln>
        </p:spPr>
        <p:txBody>
          <a:bodyPr wrap="square" lIns="0" tIns="36000" rIns="0" bIns="0" rtlCol="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effectLst/>
                <a:uLnTx/>
                <a:uFillTx/>
                <a:latin typeface="メイリオ"/>
                <a:ea typeface="メイリオ"/>
                <a:cs typeface="+mn-cs"/>
              </a:rPr>
              <a:t>Yahoo!</a:t>
            </a:r>
            <a:r>
              <a:rPr kumimoji="1" lang="ja-JP" altLang="en-US" sz="1100" b="1" i="0" u="none" strike="noStrike" kern="1200" cap="none" spc="0" normalizeH="0" baseline="0" noProof="0">
                <a:ln>
                  <a:noFill/>
                </a:ln>
                <a:effectLst/>
                <a:uLnTx/>
                <a:uFillTx/>
                <a:latin typeface="メイリオ"/>
                <a:ea typeface="メイリオ"/>
                <a:cs typeface="+mn-cs"/>
              </a:rPr>
              <a:t>ニュース</a:t>
            </a:r>
            <a:endParaRPr kumimoji="1" lang="en-US" altLang="ja-JP" sz="1100" b="1" i="0" u="none" strike="noStrike" kern="1200" cap="none" spc="0" normalizeH="0" baseline="0" noProof="0" dirty="0">
              <a:ln>
                <a:noFill/>
              </a:ln>
              <a:effectLst/>
              <a:uLnTx/>
              <a:uFillTx/>
              <a:latin typeface="メイリオ"/>
              <a:ea typeface="メイリオ"/>
              <a:cs typeface="+mn-cs"/>
            </a:endParaRPr>
          </a:p>
        </p:txBody>
      </p:sp>
      <p:grpSp>
        <p:nvGrpSpPr>
          <p:cNvPr id="17" name="グループ化 16">
            <a:extLst>
              <a:ext uri="{FF2B5EF4-FFF2-40B4-BE49-F238E27FC236}">
                <a16:creationId xmlns:a16="http://schemas.microsoft.com/office/drawing/2014/main" id="{ED217321-AD04-C429-0F03-AB6DAEFD7B62}"/>
              </a:ext>
            </a:extLst>
          </p:cNvPr>
          <p:cNvGrpSpPr/>
          <p:nvPr/>
        </p:nvGrpSpPr>
        <p:grpSpPr>
          <a:xfrm>
            <a:off x="9881785" y="1694786"/>
            <a:ext cx="1589336" cy="1668795"/>
            <a:chOff x="8407545" y="5013176"/>
            <a:chExt cx="1383898" cy="1552291"/>
          </a:xfrm>
          <a:effectLst>
            <a:outerShdw blurRad="38100" dist="25400" dir="2700000" algn="tl" rotWithShape="0">
              <a:prstClr val="black">
                <a:alpha val="20000"/>
              </a:prstClr>
            </a:outerShdw>
          </a:effectLst>
        </p:grpSpPr>
        <p:pic>
          <p:nvPicPr>
            <p:cNvPr id="18" name="図 17">
              <a:extLst>
                <a:ext uri="{FF2B5EF4-FFF2-40B4-BE49-F238E27FC236}">
                  <a16:creationId xmlns:a16="http://schemas.microsoft.com/office/drawing/2014/main" id="{91FFF8B5-D307-CEF0-6BEB-EC1494301BB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407545" y="5024445"/>
              <a:ext cx="1383898" cy="1541022"/>
            </a:xfrm>
            <a:prstGeom prst="rect">
              <a:avLst/>
            </a:prstGeom>
          </p:spPr>
        </p:pic>
        <p:sp>
          <p:nvSpPr>
            <p:cNvPr id="20" name="正方形/長方形 19">
              <a:extLst>
                <a:ext uri="{FF2B5EF4-FFF2-40B4-BE49-F238E27FC236}">
                  <a16:creationId xmlns:a16="http://schemas.microsoft.com/office/drawing/2014/main" id="{AF82CB6A-1989-8163-8AC8-AC2B91F94379}"/>
                </a:ext>
              </a:extLst>
            </p:cNvPr>
            <p:cNvSpPr/>
            <p:nvPr/>
          </p:nvSpPr>
          <p:spPr>
            <a:xfrm>
              <a:off x="8976320" y="5013176"/>
              <a:ext cx="680355" cy="1538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1" name="図 20">
            <a:extLst>
              <a:ext uri="{FF2B5EF4-FFF2-40B4-BE49-F238E27FC236}">
                <a16:creationId xmlns:a16="http://schemas.microsoft.com/office/drawing/2014/main" id="{364A0DB2-1203-EF39-026C-20570E52F458}"/>
              </a:ext>
            </a:extLst>
          </p:cNvPr>
          <p:cNvPicPr>
            <a:picLocks noChangeAspect="1"/>
          </p:cNvPicPr>
          <p:nvPr/>
        </p:nvPicPr>
        <p:blipFill rotWithShape="1">
          <a:blip r:embed="rId10"/>
          <a:srcRect b="34322"/>
          <a:stretch/>
        </p:blipFill>
        <p:spPr>
          <a:xfrm>
            <a:off x="7614109" y="4756562"/>
            <a:ext cx="1576605" cy="1567507"/>
          </a:xfrm>
          <a:prstGeom prst="rect">
            <a:avLst/>
          </a:prstGeom>
        </p:spPr>
      </p:pic>
      <p:sp>
        <p:nvSpPr>
          <p:cNvPr id="22" name="正方形/長方形 21">
            <a:extLst>
              <a:ext uri="{FF2B5EF4-FFF2-40B4-BE49-F238E27FC236}">
                <a16:creationId xmlns:a16="http://schemas.microsoft.com/office/drawing/2014/main" id="{138D9DAC-3744-105A-C166-CEC5D43414C8}"/>
              </a:ext>
            </a:extLst>
          </p:cNvPr>
          <p:cNvSpPr/>
          <p:nvPr/>
        </p:nvSpPr>
        <p:spPr>
          <a:xfrm>
            <a:off x="7604591" y="5081318"/>
            <a:ext cx="1586123" cy="1242751"/>
          </a:xfrm>
          <a:prstGeom prst="rect">
            <a:avLst/>
          </a:prstGeom>
          <a:solidFill>
            <a:srgbClr val="CCCCCC">
              <a:alpha val="50196"/>
            </a:srgb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図 22">
            <a:extLst>
              <a:ext uri="{FF2B5EF4-FFF2-40B4-BE49-F238E27FC236}">
                <a16:creationId xmlns:a16="http://schemas.microsoft.com/office/drawing/2014/main" id="{3C5313F3-1ABC-567C-93DF-81AF7C855FE5}"/>
              </a:ext>
            </a:extLst>
          </p:cNvPr>
          <p:cNvPicPr>
            <a:picLocks noChangeAspect="1"/>
          </p:cNvPicPr>
          <p:nvPr/>
        </p:nvPicPr>
        <p:blipFill rotWithShape="1">
          <a:blip r:embed="rId11">
            <a:extLst>
              <a:ext uri="{28A0092B-C50C-407E-A947-70E740481C1C}">
                <a14:useLocalDpi xmlns:a14="http://schemas.microsoft.com/office/drawing/2010/main" val="0"/>
              </a:ext>
            </a:extLst>
          </a:blip>
          <a:srcRect b="45375"/>
          <a:stretch/>
        </p:blipFill>
        <p:spPr>
          <a:xfrm>
            <a:off x="7592297" y="4652780"/>
            <a:ext cx="1706394" cy="1673706"/>
          </a:xfrm>
          <a:prstGeom prst="rect">
            <a:avLst/>
          </a:prstGeom>
        </p:spPr>
      </p:pic>
      <p:sp>
        <p:nvSpPr>
          <p:cNvPr id="24" name="テキスト ボックス 23">
            <a:extLst>
              <a:ext uri="{FF2B5EF4-FFF2-40B4-BE49-F238E27FC236}">
                <a16:creationId xmlns:a16="http://schemas.microsoft.com/office/drawing/2014/main" id="{041F29C8-E9C2-CC56-FA57-044C2B2856A7}"/>
              </a:ext>
            </a:extLst>
          </p:cNvPr>
          <p:cNvSpPr txBox="1"/>
          <p:nvPr/>
        </p:nvSpPr>
        <p:spPr>
          <a:xfrm>
            <a:off x="9639978" y="4673115"/>
            <a:ext cx="1934400" cy="382315"/>
          </a:xfrm>
          <a:prstGeom prst="roundRect">
            <a:avLst>
              <a:gd name="adj" fmla="val 50000"/>
            </a:avLst>
          </a:prstGeom>
          <a:solidFill>
            <a:schemeClr val="bg1"/>
          </a:solidFill>
          <a:ln>
            <a:solidFill>
              <a:schemeClr val="tx1"/>
            </a:solidFill>
          </a:ln>
        </p:spPr>
        <p:txBody>
          <a:bodyPr wrap="square" lIns="0" tIns="36000" rIns="0" bIns="0" rtlCol="0" anchor="ctr">
            <a:noAutofit/>
          </a:bodyPr>
          <a:lstStyle/>
          <a:p>
            <a:pPr algn="ctr"/>
            <a:r>
              <a:rPr lang="en" altLang="ja-JP" sz="1100" b="1" dirty="0">
                <a:latin typeface="Meiryo" panose="020B0604030504040204" pitchFamily="34" charset="-128"/>
                <a:ea typeface="Meiryo" panose="020B0604030504040204" pitchFamily="34" charset="-128"/>
              </a:rPr>
              <a:t>LINE</a:t>
            </a:r>
            <a:r>
              <a:rPr lang="ja-JP" altLang="en-US" sz="1100" b="1">
                <a:latin typeface="Meiryo" panose="020B0604030504040204" pitchFamily="34" charset="-128"/>
                <a:ea typeface="Meiryo" panose="020B0604030504040204" pitchFamily="34" charset="-128"/>
              </a:rPr>
              <a:t>公式アカウント</a:t>
            </a:r>
            <a:endParaRPr lang="en-US" altLang="ja-JP" sz="1100" b="1" dirty="0">
              <a:latin typeface="Meiryo" panose="020B0604030504040204" pitchFamily="34" charset="-128"/>
              <a:ea typeface="Meiryo" panose="020B0604030504040204" pitchFamily="34" charset="-128"/>
            </a:endParaRPr>
          </a:p>
          <a:p>
            <a:pPr algn="ctr"/>
            <a:r>
              <a:rPr kumimoji="1" lang="ja-JP" altLang="en-US" sz="1100" b="1">
                <a:latin typeface="Meiryo" panose="020B0604030504040204" pitchFamily="34" charset="-128"/>
                <a:ea typeface="Meiryo" panose="020B0604030504040204" pitchFamily="34" charset="-128"/>
              </a:rPr>
              <a:t>サストモ</a:t>
            </a:r>
            <a:endParaRPr kumimoji="1" lang="ja-JP" altLang="en-US" sz="1100" b="1" dirty="0">
              <a:latin typeface="Meiryo" panose="020B0604030504040204" pitchFamily="34" charset="-128"/>
              <a:ea typeface="Meiryo" panose="020B0604030504040204" pitchFamily="34" charset="-128"/>
            </a:endParaRPr>
          </a:p>
        </p:txBody>
      </p:sp>
      <p:sp>
        <p:nvSpPr>
          <p:cNvPr id="30" name="テキスト ボックス 29">
            <a:extLst>
              <a:ext uri="{FF2B5EF4-FFF2-40B4-BE49-F238E27FC236}">
                <a16:creationId xmlns:a16="http://schemas.microsoft.com/office/drawing/2014/main" id="{836A6F77-9619-82D1-31FF-234D8148B32C}"/>
              </a:ext>
            </a:extLst>
          </p:cNvPr>
          <p:cNvSpPr txBox="1"/>
          <p:nvPr/>
        </p:nvSpPr>
        <p:spPr>
          <a:xfrm>
            <a:off x="9830156" y="5190828"/>
            <a:ext cx="1692593" cy="573619"/>
          </a:xfrm>
          <a:prstGeom prst="rect">
            <a:avLst/>
          </a:prstGeom>
          <a:noFill/>
        </p:spPr>
        <p:txBody>
          <a:bodyPr wrap="square" lIns="0" tIns="0" rIns="0" bIns="0" rtlCol="0">
            <a:spAutoFit/>
          </a:bodyPr>
          <a:lstStyle/>
          <a:p>
            <a:pPr algn="l">
              <a:lnSpc>
                <a:spcPct val="120000"/>
              </a:lnSpc>
            </a:pPr>
            <a:r>
              <a:rPr kumimoji="1" lang="en-US" altLang="ja-JP" sz="1050" dirty="0">
                <a:latin typeface="+mn-ea"/>
              </a:rPr>
              <a:t>Yahoo! JAPAN SDGs</a:t>
            </a:r>
            <a:r>
              <a:rPr kumimoji="1" lang="ja-JP" altLang="en-US" sz="1050">
                <a:latin typeface="+mn-ea"/>
              </a:rPr>
              <a:t>のコンテンツやサステナブルな情報を配信</a:t>
            </a:r>
          </a:p>
        </p:txBody>
      </p:sp>
      <p:sp>
        <p:nvSpPr>
          <p:cNvPr id="33" name="テキスト ボックス 32">
            <a:extLst>
              <a:ext uri="{FF2B5EF4-FFF2-40B4-BE49-F238E27FC236}">
                <a16:creationId xmlns:a16="http://schemas.microsoft.com/office/drawing/2014/main" id="{D45407FF-5595-C5B0-33BF-94E31FB2450E}"/>
              </a:ext>
            </a:extLst>
          </p:cNvPr>
          <p:cNvSpPr txBox="1"/>
          <p:nvPr/>
        </p:nvSpPr>
        <p:spPr>
          <a:xfrm>
            <a:off x="7877327" y="3925054"/>
            <a:ext cx="1692593" cy="379719"/>
          </a:xfrm>
          <a:prstGeom prst="rect">
            <a:avLst/>
          </a:prstGeom>
          <a:noFill/>
        </p:spPr>
        <p:txBody>
          <a:bodyPr wrap="square" lIns="0" tIns="0" rIns="0" bIns="0" rtlCol="0">
            <a:spAutoFit/>
          </a:bodyPr>
          <a:lstStyle/>
          <a:p>
            <a:pPr algn="l">
              <a:lnSpc>
                <a:spcPct val="120000"/>
              </a:lnSpc>
            </a:pPr>
            <a:r>
              <a:rPr kumimoji="1" lang="ja-JP" altLang="en-US" sz="1050">
                <a:latin typeface="+mn-ea"/>
              </a:rPr>
              <a:t>ドキュメンタリーで伝える</a:t>
            </a:r>
            <a:r>
              <a:rPr kumimoji="1" lang="en-US" altLang="ja-JP" sz="1050" dirty="0">
                <a:latin typeface="+mn-ea"/>
              </a:rPr>
              <a:t>SDGs</a:t>
            </a:r>
            <a:endParaRPr kumimoji="1" lang="ja-JP" altLang="en-US" sz="1050">
              <a:latin typeface="+mn-ea"/>
            </a:endParaRPr>
          </a:p>
        </p:txBody>
      </p:sp>
    </p:spTree>
    <p:extLst>
      <p:ext uri="{BB962C8B-B14F-4D97-AF65-F5344CB8AC3E}">
        <p14:creationId xmlns:p14="http://schemas.microsoft.com/office/powerpoint/2010/main" val="2401980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記事への誘導動線</a:t>
            </a:r>
          </a:p>
        </p:txBody>
      </p:sp>
      <p:pic>
        <p:nvPicPr>
          <p:cNvPr id="3" name="図 2">
            <a:extLst>
              <a:ext uri="{FF2B5EF4-FFF2-40B4-BE49-F238E27FC236}">
                <a16:creationId xmlns:a16="http://schemas.microsoft.com/office/drawing/2014/main" id="{07650072-6DB7-70C6-8591-9EB247EED1AC}"/>
              </a:ext>
            </a:extLst>
          </p:cNvPr>
          <p:cNvPicPr>
            <a:picLocks noChangeAspect="1"/>
          </p:cNvPicPr>
          <p:nvPr/>
        </p:nvPicPr>
        <p:blipFill rotWithShape="1">
          <a:blip r:embed="rId2"/>
          <a:srcRect b="34322"/>
          <a:stretch/>
        </p:blipFill>
        <p:spPr>
          <a:xfrm>
            <a:off x="9790122" y="2480057"/>
            <a:ext cx="1576605" cy="1567507"/>
          </a:xfrm>
          <a:prstGeom prst="rect">
            <a:avLst/>
          </a:prstGeom>
        </p:spPr>
      </p:pic>
      <p:pic>
        <p:nvPicPr>
          <p:cNvPr id="5" name="図 4">
            <a:extLst>
              <a:ext uri="{FF2B5EF4-FFF2-40B4-BE49-F238E27FC236}">
                <a16:creationId xmlns:a16="http://schemas.microsoft.com/office/drawing/2014/main" id="{E7330EA5-92AE-E6FF-7057-33262A7DDC6F}"/>
              </a:ext>
            </a:extLst>
          </p:cNvPr>
          <p:cNvPicPr>
            <a:picLocks noChangeAspect="1"/>
          </p:cNvPicPr>
          <p:nvPr/>
        </p:nvPicPr>
        <p:blipFill rotWithShape="1">
          <a:blip r:embed="rId2"/>
          <a:srcRect t="76118"/>
          <a:stretch/>
        </p:blipFill>
        <p:spPr>
          <a:xfrm>
            <a:off x="9780604" y="3560534"/>
            <a:ext cx="1576605" cy="569984"/>
          </a:xfrm>
          <a:prstGeom prst="rect">
            <a:avLst/>
          </a:prstGeom>
        </p:spPr>
      </p:pic>
      <p:sp>
        <p:nvSpPr>
          <p:cNvPr id="6" name="正方形/長方形 5">
            <a:extLst>
              <a:ext uri="{FF2B5EF4-FFF2-40B4-BE49-F238E27FC236}">
                <a16:creationId xmlns:a16="http://schemas.microsoft.com/office/drawing/2014/main" id="{E4EED5F7-0DAA-06C7-0FBF-C5A432055760}"/>
              </a:ext>
            </a:extLst>
          </p:cNvPr>
          <p:cNvSpPr/>
          <p:nvPr/>
        </p:nvSpPr>
        <p:spPr>
          <a:xfrm>
            <a:off x="6254650" y="1909028"/>
            <a:ext cx="2570313" cy="3458102"/>
          </a:xfrm>
          <a:prstGeom prst="rect">
            <a:avLst/>
          </a:prstGeom>
          <a:solidFill>
            <a:srgbClr val="FFF8E4"/>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正方形/長方形 6">
            <a:extLst>
              <a:ext uri="{FF2B5EF4-FFF2-40B4-BE49-F238E27FC236}">
                <a16:creationId xmlns:a16="http://schemas.microsoft.com/office/drawing/2014/main" id="{B3DF3093-1BD2-D851-6EBD-956B66CEC614}"/>
              </a:ext>
            </a:extLst>
          </p:cNvPr>
          <p:cNvSpPr/>
          <p:nvPr/>
        </p:nvSpPr>
        <p:spPr>
          <a:xfrm>
            <a:off x="3365677" y="1909028"/>
            <a:ext cx="2570313" cy="3458102"/>
          </a:xfrm>
          <a:prstGeom prst="rect">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A2B774FE-D599-8719-9308-4525CECC1BD2}"/>
              </a:ext>
            </a:extLst>
          </p:cNvPr>
          <p:cNvSpPr/>
          <p:nvPr/>
        </p:nvSpPr>
        <p:spPr>
          <a:xfrm>
            <a:off x="479424" y="1909028"/>
            <a:ext cx="2570313" cy="396000"/>
          </a:xfrm>
          <a:prstGeom prst="rect">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Yahoo! JAPAN</a:t>
            </a:r>
            <a:r>
              <a:rPr kumimoji="0" lang="ja-JP" altLang="en-US" sz="1400" b="1"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トップ</a:t>
            </a:r>
          </a:p>
        </p:txBody>
      </p:sp>
      <p:grpSp>
        <p:nvGrpSpPr>
          <p:cNvPr id="9" name="グループ化 8">
            <a:extLst>
              <a:ext uri="{FF2B5EF4-FFF2-40B4-BE49-F238E27FC236}">
                <a16:creationId xmlns:a16="http://schemas.microsoft.com/office/drawing/2014/main" id="{71F138B5-B03B-C7CF-FEA8-FE7C9E11A090}"/>
              </a:ext>
            </a:extLst>
          </p:cNvPr>
          <p:cNvGrpSpPr/>
          <p:nvPr/>
        </p:nvGrpSpPr>
        <p:grpSpPr>
          <a:xfrm>
            <a:off x="594251" y="2500327"/>
            <a:ext cx="2377580" cy="1914568"/>
            <a:chOff x="1044287" y="2460571"/>
            <a:chExt cx="2686474" cy="2163308"/>
          </a:xfrm>
        </p:grpSpPr>
        <p:pic>
          <p:nvPicPr>
            <p:cNvPr id="10" name="図 9">
              <a:extLst>
                <a:ext uri="{FF2B5EF4-FFF2-40B4-BE49-F238E27FC236}">
                  <a16:creationId xmlns:a16="http://schemas.microsoft.com/office/drawing/2014/main" id="{A82F9118-686B-AA81-7CD0-1FD2A194092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36"/>
            <a:stretch/>
          </p:blipFill>
          <p:spPr>
            <a:xfrm>
              <a:off x="1044287" y="2460571"/>
              <a:ext cx="2686474" cy="2163308"/>
            </a:xfrm>
            <a:prstGeom prst="rect">
              <a:avLst/>
            </a:prstGeom>
          </p:spPr>
        </p:pic>
        <p:grpSp>
          <p:nvGrpSpPr>
            <p:cNvPr id="11" name="グループ化 10">
              <a:extLst>
                <a:ext uri="{FF2B5EF4-FFF2-40B4-BE49-F238E27FC236}">
                  <a16:creationId xmlns:a16="http://schemas.microsoft.com/office/drawing/2014/main" id="{4DB50A10-7B55-78CE-E58B-6D6334331600}"/>
                </a:ext>
              </a:extLst>
            </p:cNvPr>
            <p:cNvGrpSpPr/>
            <p:nvPr/>
          </p:nvGrpSpPr>
          <p:grpSpPr>
            <a:xfrm>
              <a:off x="1489301" y="2581158"/>
              <a:ext cx="1749392" cy="1371674"/>
              <a:chOff x="621888" y="636103"/>
              <a:chExt cx="2465869" cy="1951420"/>
            </a:xfrm>
            <a:effectLst/>
          </p:grpSpPr>
          <p:pic>
            <p:nvPicPr>
              <p:cNvPr id="13" name="図 12">
                <a:extLst>
                  <a:ext uri="{FF2B5EF4-FFF2-40B4-BE49-F238E27FC236}">
                    <a16:creationId xmlns:a16="http://schemas.microsoft.com/office/drawing/2014/main" id="{B813F7DD-4615-5CB4-880C-1A282393F4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5861" y="636103"/>
                <a:ext cx="2411896" cy="903085"/>
              </a:xfrm>
              <a:prstGeom prst="rect">
                <a:avLst/>
              </a:prstGeom>
            </p:spPr>
          </p:pic>
          <p:pic>
            <p:nvPicPr>
              <p:cNvPr id="14" name="図 13">
                <a:extLst>
                  <a:ext uri="{FF2B5EF4-FFF2-40B4-BE49-F238E27FC236}">
                    <a16:creationId xmlns:a16="http://schemas.microsoft.com/office/drawing/2014/main" id="{35D64ED3-86C7-400D-DEC3-FDE3B3E7FC3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5863" y="1486004"/>
                <a:ext cx="2411894" cy="1073789"/>
              </a:xfrm>
              <a:prstGeom prst="rect">
                <a:avLst/>
              </a:prstGeom>
            </p:spPr>
          </p:pic>
          <p:sp>
            <p:nvSpPr>
              <p:cNvPr id="15" name="正方形/長方形 14">
                <a:extLst>
                  <a:ext uri="{FF2B5EF4-FFF2-40B4-BE49-F238E27FC236}">
                    <a16:creationId xmlns:a16="http://schemas.microsoft.com/office/drawing/2014/main" id="{EEBF138D-1C12-33E5-F6A6-A20E70820BBC}"/>
                  </a:ext>
                </a:extLst>
              </p:cNvPr>
              <p:cNvSpPr/>
              <p:nvPr/>
            </p:nvSpPr>
            <p:spPr>
              <a:xfrm>
                <a:off x="621888" y="2408619"/>
                <a:ext cx="516182" cy="178904"/>
              </a:xfrm>
              <a:prstGeom prst="rect">
                <a:avLst/>
              </a:prstGeom>
              <a:noFill/>
              <a:ln w="31750">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grpSp>
        <p:pic>
          <p:nvPicPr>
            <p:cNvPr id="12" name="図 11">
              <a:extLst>
                <a:ext uri="{FF2B5EF4-FFF2-40B4-BE49-F238E27FC236}">
                  <a16:creationId xmlns:a16="http://schemas.microsoft.com/office/drawing/2014/main" id="{7C930882-00E1-A698-77B9-82CBEB96767E}"/>
                </a:ext>
              </a:extLst>
            </p:cNvPr>
            <p:cNvPicPr>
              <a:picLocks noChangeAspect="1"/>
            </p:cNvPicPr>
            <p:nvPr/>
          </p:nvPicPr>
          <p:blipFill>
            <a:blip r:embed="rId6"/>
            <a:stretch>
              <a:fillRect/>
            </a:stretch>
          </p:blipFill>
          <p:spPr>
            <a:xfrm>
              <a:off x="1386054" y="3115756"/>
              <a:ext cx="1924230" cy="174930"/>
            </a:xfrm>
            <a:prstGeom prst="rect">
              <a:avLst/>
            </a:prstGeom>
          </p:spPr>
        </p:pic>
      </p:grpSp>
      <p:pic>
        <p:nvPicPr>
          <p:cNvPr id="16" name="図 15">
            <a:extLst>
              <a:ext uri="{FF2B5EF4-FFF2-40B4-BE49-F238E27FC236}">
                <a16:creationId xmlns:a16="http://schemas.microsoft.com/office/drawing/2014/main" id="{C1E88D61-0546-4C46-7797-AC52A5266E1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3435"/>
          <a:stretch/>
        </p:blipFill>
        <p:spPr>
          <a:xfrm>
            <a:off x="717113" y="4623880"/>
            <a:ext cx="1201957" cy="1757870"/>
          </a:xfrm>
          <a:prstGeom prst="rect">
            <a:avLst/>
          </a:prstGeom>
          <a:ln>
            <a:solidFill>
              <a:schemeClr val="bg1">
                <a:lumMod val="95000"/>
              </a:schemeClr>
            </a:solidFill>
          </a:ln>
        </p:spPr>
      </p:pic>
      <p:sp>
        <p:nvSpPr>
          <p:cNvPr id="17" name="正方形/長方形 16">
            <a:extLst>
              <a:ext uri="{FF2B5EF4-FFF2-40B4-BE49-F238E27FC236}">
                <a16:creationId xmlns:a16="http://schemas.microsoft.com/office/drawing/2014/main" id="{A114F6C2-0EFB-77AF-3955-B6717E12813E}"/>
              </a:ext>
            </a:extLst>
          </p:cNvPr>
          <p:cNvSpPr/>
          <p:nvPr/>
        </p:nvSpPr>
        <p:spPr>
          <a:xfrm>
            <a:off x="717113" y="4942530"/>
            <a:ext cx="224015" cy="215970"/>
          </a:xfrm>
          <a:prstGeom prst="rect">
            <a:avLst/>
          </a:prstGeom>
          <a:noFill/>
          <a:ln w="31750">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pic>
        <p:nvPicPr>
          <p:cNvPr id="18" name="図 17" descr="グラフィカル ユーザー インターフェイス が含まれている画像&#10;&#10;自動的に生成された説明">
            <a:extLst>
              <a:ext uri="{FF2B5EF4-FFF2-40B4-BE49-F238E27FC236}">
                <a16:creationId xmlns:a16="http://schemas.microsoft.com/office/drawing/2014/main" id="{7BADBA7A-323A-7FA4-2983-208B24FA2E6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 b="33746"/>
          <a:stretch/>
        </p:blipFill>
        <p:spPr>
          <a:xfrm>
            <a:off x="599361" y="4491370"/>
            <a:ext cx="1429355" cy="1890379"/>
          </a:xfrm>
          <a:prstGeom prst="rect">
            <a:avLst/>
          </a:prstGeom>
          <a:effectLst/>
        </p:spPr>
      </p:pic>
      <p:sp>
        <p:nvSpPr>
          <p:cNvPr id="19" name="テキスト ボックス 18">
            <a:extLst>
              <a:ext uri="{FF2B5EF4-FFF2-40B4-BE49-F238E27FC236}">
                <a16:creationId xmlns:a16="http://schemas.microsoft.com/office/drawing/2014/main" id="{CF583D57-C8E1-7EA7-EE2B-DF2907A22E8D}"/>
              </a:ext>
            </a:extLst>
          </p:cNvPr>
          <p:cNvSpPr txBox="1"/>
          <p:nvPr/>
        </p:nvSpPr>
        <p:spPr>
          <a:xfrm>
            <a:off x="481019" y="4435796"/>
            <a:ext cx="476247" cy="188084"/>
          </a:xfrm>
          <a:prstGeom prst="roundRect">
            <a:avLst>
              <a:gd name="adj" fmla="val 50000"/>
            </a:avLst>
          </a:prstGeom>
          <a:solidFill>
            <a:schemeClr val="bg1"/>
          </a:solidFill>
          <a:ln>
            <a:solidFill>
              <a:srgbClr val="FF0033"/>
            </a:solidFill>
          </a:ln>
        </p:spPr>
        <p:txBody>
          <a:bodyPr wrap="none" lIns="0" tIns="36000" rIns="0" bIns="0" rtlCol="0" anchor="ctr">
            <a:noAutofit/>
          </a:bodyPr>
          <a:lstStyle/>
          <a:p>
            <a:pPr algn="ctr"/>
            <a:r>
              <a:rPr kumimoji="1" lang="en-US" altLang="ja-JP" sz="900" b="1" dirty="0">
                <a:solidFill>
                  <a:srgbClr val="FF0033"/>
                </a:solidFill>
                <a:latin typeface="Meiryo" panose="020B0604030504040204" pitchFamily="34" charset="-128"/>
                <a:ea typeface="Meiryo" panose="020B0604030504040204" pitchFamily="34" charset="-128"/>
              </a:rPr>
              <a:t>SP</a:t>
            </a:r>
            <a:endParaRPr kumimoji="1" lang="ja-JP" altLang="en-US" sz="900" b="1">
              <a:solidFill>
                <a:srgbClr val="FF0033"/>
              </a:solidFill>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68AFC6EF-8060-7033-81F8-EBA3252685C8}"/>
              </a:ext>
            </a:extLst>
          </p:cNvPr>
          <p:cNvSpPr txBox="1"/>
          <p:nvPr/>
        </p:nvSpPr>
        <p:spPr>
          <a:xfrm>
            <a:off x="471491" y="2437866"/>
            <a:ext cx="476247" cy="188084"/>
          </a:xfrm>
          <a:prstGeom prst="roundRect">
            <a:avLst>
              <a:gd name="adj" fmla="val 50000"/>
            </a:avLst>
          </a:prstGeom>
          <a:solidFill>
            <a:schemeClr val="bg1"/>
          </a:solidFill>
          <a:ln>
            <a:solidFill>
              <a:srgbClr val="FF0033"/>
            </a:solidFill>
          </a:ln>
        </p:spPr>
        <p:txBody>
          <a:bodyPr wrap="none" lIns="0" tIns="36000" rIns="0" bIns="0" rtlCol="0" anchor="ctr">
            <a:noAutofit/>
          </a:bodyPr>
          <a:lstStyle/>
          <a:p>
            <a:pPr algn="ctr"/>
            <a:r>
              <a:rPr kumimoji="1" lang="en-US" altLang="ja-JP" sz="900" b="1" dirty="0">
                <a:solidFill>
                  <a:srgbClr val="FF0033"/>
                </a:solidFill>
                <a:latin typeface="Meiryo" panose="020B0604030504040204" pitchFamily="34" charset="-128"/>
                <a:ea typeface="Meiryo" panose="020B0604030504040204" pitchFamily="34" charset="-128"/>
              </a:rPr>
              <a:t>PC</a:t>
            </a:r>
            <a:endParaRPr kumimoji="1" lang="ja-JP" altLang="en-US" sz="900" b="1">
              <a:solidFill>
                <a:srgbClr val="FF0033"/>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170494CB-834B-22F9-98F9-39B65DEF4D14}"/>
              </a:ext>
            </a:extLst>
          </p:cNvPr>
          <p:cNvSpPr/>
          <p:nvPr/>
        </p:nvSpPr>
        <p:spPr>
          <a:xfrm>
            <a:off x="3378054" y="1920045"/>
            <a:ext cx="2570313" cy="396000"/>
          </a:xfrm>
          <a:prstGeom prst="rect">
            <a:avLst/>
          </a:prstGeom>
          <a:solidFill>
            <a:schemeClr val="accent1"/>
          </a:solidFill>
          <a:ln w="9525" cap="flat" cmpd="sng" algn="ctr">
            <a:noFill/>
            <a:prstDash val="solid"/>
          </a:ln>
          <a:effectLst>
            <a:outerShdw dist="38100" dir="2700000" algn="tl" rotWithShape="0">
              <a:srgbClr val="F5C3C3"/>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kern="0">
                <a:solidFill>
                  <a:schemeClr val="bg1"/>
                </a:solidFill>
                <a:latin typeface="Meiryo" panose="020B0604030504040204" pitchFamily="34" charset="-128"/>
                <a:ea typeface="Meiryo" panose="020B0604030504040204" pitchFamily="34" charset="-128"/>
                <a:cs typeface="Meiryo" charset="-128"/>
              </a:rPr>
              <a:t>サストモ</a:t>
            </a: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 </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トップページ</a:t>
            </a:r>
          </a:p>
        </p:txBody>
      </p:sp>
      <p:sp>
        <p:nvSpPr>
          <p:cNvPr id="22" name="正方形/長方形 21">
            <a:extLst>
              <a:ext uri="{FF2B5EF4-FFF2-40B4-BE49-F238E27FC236}">
                <a16:creationId xmlns:a16="http://schemas.microsoft.com/office/drawing/2014/main" id="{F9EA68F5-A4F4-AAAF-4D18-39E046D38682}"/>
              </a:ext>
            </a:extLst>
          </p:cNvPr>
          <p:cNvSpPr/>
          <p:nvPr/>
        </p:nvSpPr>
        <p:spPr>
          <a:xfrm>
            <a:off x="6276684" y="1920045"/>
            <a:ext cx="2570313" cy="396000"/>
          </a:xfrm>
          <a:prstGeom prst="rect">
            <a:avLst/>
          </a:prstGeom>
          <a:solidFill>
            <a:schemeClr val="bg1"/>
          </a:solidFill>
          <a:ln w="9525" cap="flat" cmpd="sng" algn="ctr">
            <a:solidFill>
              <a:schemeClr val="tx2"/>
            </a:solidFill>
            <a:prstDash val="solid"/>
          </a:ln>
          <a:effectLst>
            <a:outerShdw blurRad="38100" dist="25400" dir="2700000" algn="tl"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kern="0">
                <a:latin typeface="Meiryo" panose="020B0604030504040204" pitchFamily="34" charset="-128"/>
                <a:ea typeface="Meiryo" panose="020B0604030504040204" pitchFamily="34" charset="-128"/>
                <a:cs typeface="Meiryo" charset="-128"/>
              </a:rPr>
              <a:t>サストモ</a:t>
            </a:r>
            <a:r>
              <a:rPr kumimoji="0" lang="en" altLang="ja-JP" sz="1400" b="1"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 </a:t>
            </a:r>
            <a:r>
              <a:rPr kumimoji="0" lang="ja-JP" altLang="en-US" sz="1400" b="1"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各記事ページ</a:t>
            </a:r>
          </a:p>
        </p:txBody>
      </p:sp>
      <p:sp>
        <p:nvSpPr>
          <p:cNvPr id="23" name="正方形/長方形 22">
            <a:extLst>
              <a:ext uri="{FF2B5EF4-FFF2-40B4-BE49-F238E27FC236}">
                <a16:creationId xmlns:a16="http://schemas.microsoft.com/office/drawing/2014/main" id="{F3FF52DF-CE3E-EBDA-1D98-0AA24EE17DBB}"/>
              </a:ext>
            </a:extLst>
          </p:cNvPr>
          <p:cNvSpPr/>
          <p:nvPr/>
        </p:nvSpPr>
        <p:spPr>
          <a:xfrm>
            <a:off x="9354419" y="4422012"/>
            <a:ext cx="2570313" cy="396000"/>
          </a:xfrm>
          <a:prstGeom prst="rect">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uLnTx/>
                <a:uFillTx/>
                <a:latin typeface="Meiryo" panose="020B0604030504040204" pitchFamily="34" charset="-128"/>
                <a:ea typeface="Meiryo" panose="020B0604030504040204" pitchFamily="34" charset="-128"/>
                <a:cs typeface="Meiryo" charset="-128"/>
              </a:rPr>
              <a:t>メールマガジン</a:t>
            </a:r>
          </a:p>
        </p:txBody>
      </p:sp>
      <p:pic>
        <p:nvPicPr>
          <p:cNvPr id="24" name="図 23">
            <a:extLst>
              <a:ext uri="{FF2B5EF4-FFF2-40B4-BE49-F238E27FC236}">
                <a16:creationId xmlns:a16="http://schemas.microsoft.com/office/drawing/2014/main" id="{1A511DAA-950E-5655-BEFD-A9F26C2B7BB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730131" y="2455098"/>
            <a:ext cx="1864884" cy="2761962"/>
          </a:xfrm>
          <a:prstGeom prst="rect">
            <a:avLst/>
          </a:prstGeom>
          <a:ln w="19050">
            <a:noFill/>
          </a:ln>
          <a:effectLst>
            <a:outerShdw blurRad="38100" dist="25400" dir="2700000" algn="tl" rotWithShape="0">
              <a:srgbClr val="FF0033">
                <a:alpha val="20000"/>
              </a:srgbClr>
            </a:outerShdw>
          </a:effectLst>
        </p:spPr>
      </p:pic>
      <p:sp>
        <p:nvSpPr>
          <p:cNvPr id="25" name="三角形 24">
            <a:extLst>
              <a:ext uri="{FF2B5EF4-FFF2-40B4-BE49-F238E27FC236}">
                <a16:creationId xmlns:a16="http://schemas.microsoft.com/office/drawing/2014/main" id="{E311DAC3-08BF-50E6-623D-4F836C2E344B}"/>
              </a:ext>
            </a:extLst>
          </p:cNvPr>
          <p:cNvSpPr/>
          <p:nvPr/>
        </p:nvSpPr>
        <p:spPr>
          <a:xfrm rot="16200000">
            <a:off x="2343008" y="5849675"/>
            <a:ext cx="141530" cy="190015"/>
          </a:xfrm>
          <a:prstGeom prst="triangle">
            <a:avLst/>
          </a:prstGeom>
          <a:solidFill>
            <a:srgbClr val="FCEDED"/>
          </a:solidFill>
          <a:ln w="9525" cap="flat" cmpd="sng" algn="ctr">
            <a:noFill/>
            <a:prstDash val="solid"/>
          </a:ln>
          <a:effectLst>
            <a:outerShdw blurRad="38100" dist="25400" dir="2700000" algn="tl" rotWithShape="0">
              <a:srgbClr val="FF003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6" name="角丸四角形 25">
            <a:extLst>
              <a:ext uri="{FF2B5EF4-FFF2-40B4-BE49-F238E27FC236}">
                <a16:creationId xmlns:a16="http://schemas.microsoft.com/office/drawing/2014/main" id="{30DB9C9E-CF8A-ABA6-4548-796D40DA9F21}"/>
              </a:ext>
            </a:extLst>
          </p:cNvPr>
          <p:cNvSpPr/>
          <p:nvPr/>
        </p:nvSpPr>
        <p:spPr>
          <a:xfrm>
            <a:off x="2495099" y="5595583"/>
            <a:ext cx="3440891" cy="786166"/>
          </a:xfrm>
          <a:prstGeom prst="roundRect">
            <a:avLst>
              <a:gd name="adj" fmla="val 6805"/>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 JAPAN </a:t>
            </a: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トップのサービス一覧に掲載、</a:t>
            </a:r>
            <a:br>
              <a:rPr kumimoji="0" lang="en-US"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スマートフォン版</a:t>
            </a:r>
            <a:r>
              <a:rPr kumimoji="0" lang="en-US"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アプリ版では、ユーザー設定により、トップページ上部に標準表示することが可能</a:t>
            </a:r>
          </a:p>
        </p:txBody>
      </p:sp>
      <p:cxnSp>
        <p:nvCxnSpPr>
          <p:cNvPr id="27" name="カギ線コネクタ 26">
            <a:extLst>
              <a:ext uri="{FF2B5EF4-FFF2-40B4-BE49-F238E27FC236}">
                <a16:creationId xmlns:a16="http://schemas.microsoft.com/office/drawing/2014/main" id="{2110EFF2-CC7D-995F-8051-D1EC9DA14E98}"/>
              </a:ext>
            </a:extLst>
          </p:cNvPr>
          <p:cNvCxnSpPr>
            <a:endCxn id="7" idx="1"/>
          </p:cNvCxnSpPr>
          <p:nvPr/>
        </p:nvCxnSpPr>
        <p:spPr>
          <a:xfrm flipV="1">
            <a:off x="947738" y="3638079"/>
            <a:ext cx="2417939" cy="1412436"/>
          </a:xfrm>
          <a:prstGeom prst="bentConnector3">
            <a:avLst>
              <a:gd name="adj1" fmla="val 90503"/>
            </a:avLst>
          </a:prstGeom>
          <a:ln w="31750">
            <a:solidFill>
              <a:srgbClr val="FF0033"/>
            </a:solidFill>
            <a:tailEnd type="triangle"/>
          </a:ln>
        </p:spPr>
        <p:style>
          <a:lnRef idx="1">
            <a:schemeClr val="accent1"/>
          </a:lnRef>
          <a:fillRef idx="0">
            <a:schemeClr val="accent1"/>
          </a:fillRef>
          <a:effectRef idx="0">
            <a:schemeClr val="accent1"/>
          </a:effectRef>
          <a:fontRef idx="minor">
            <a:schemeClr val="tx1"/>
          </a:fontRef>
        </p:style>
      </p:cxnSp>
      <p:cxnSp>
        <p:nvCxnSpPr>
          <p:cNvPr id="28" name="カギ線コネクタ 27">
            <a:extLst>
              <a:ext uri="{FF2B5EF4-FFF2-40B4-BE49-F238E27FC236}">
                <a16:creationId xmlns:a16="http://schemas.microsoft.com/office/drawing/2014/main" id="{B8DD17CB-884F-A518-0AE6-960D6E6A7362}"/>
              </a:ext>
            </a:extLst>
          </p:cNvPr>
          <p:cNvCxnSpPr>
            <a:stCxn id="15" idx="2"/>
            <a:endCxn id="7" idx="1"/>
          </p:cNvCxnSpPr>
          <p:nvPr/>
        </p:nvCxnSpPr>
        <p:spPr>
          <a:xfrm rot="5400000" flipH="1" flipV="1">
            <a:off x="2166447" y="2621777"/>
            <a:ext cx="182927" cy="2215532"/>
          </a:xfrm>
          <a:prstGeom prst="bentConnector4">
            <a:avLst>
              <a:gd name="adj1" fmla="val -124968"/>
              <a:gd name="adj2" fmla="val 89596"/>
            </a:avLst>
          </a:prstGeom>
          <a:ln w="31750">
            <a:solidFill>
              <a:srgbClr val="FF0033"/>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9" name="図 28">
            <a:extLst>
              <a:ext uri="{FF2B5EF4-FFF2-40B4-BE49-F238E27FC236}">
                <a16:creationId xmlns:a16="http://schemas.microsoft.com/office/drawing/2014/main" id="{D8E79871-14EF-4781-E49A-CF83CFE4FF3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574405" y="2455098"/>
            <a:ext cx="1930802" cy="2761962"/>
          </a:xfrm>
          <a:prstGeom prst="rect">
            <a:avLst/>
          </a:prstGeom>
          <a:ln w="19050">
            <a:noFill/>
            <a:prstDash val="sysDash"/>
          </a:ln>
          <a:effectLst>
            <a:outerShdw blurRad="38100" dist="25400" dir="2700000" algn="tl" rotWithShape="0">
              <a:schemeClr val="accent4">
                <a:alpha val="40000"/>
              </a:schemeClr>
            </a:outerShdw>
          </a:effectLst>
        </p:spPr>
      </p:pic>
      <p:grpSp>
        <p:nvGrpSpPr>
          <p:cNvPr id="30" name="グループ化 29">
            <a:extLst>
              <a:ext uri="{FF2B5EF4-FFF2-40B4-BE49-F238E27FC236}">
                <a16:creationId xmlns:a16="http://schemas.microsoft.com/office/drawing/2014/main" id="{13DF4E0E-131B-9634-5DB3-74AF532787C9}"/>
              </a:ext>
            </a:extLst>
          </p:cNvPr>
          <p:cNvGrpSpPr/>
          <p:nvPr/>
        </p:nvGrpSpPr>
        <p:grpSpPr>
          <a:xfrm>
            <a:off x="9873235" y="5015714"/>
            <a:ext cx="1548982" cy="1422023"/>
            <a:chOff x="9758904" y="2638240"/>
            <a:chExt cx="1497421" cy="1350477"/>
          </a:xfrm>
        </p:grpSpPr>
        <p:grpSp>
          <p:nvGrpSpPr>
            <p:cNvPr id="31" name="グループ化 30">
              <a:extLst>
                <a:ext uri="{FF2B5EF4-FFF2-40B4-BE49-F238E27FC236}">
                  <a16:creationId xmlns:a16="http://schemas.microsoft.com/office/drawing/2014/main" id="{E0F20EF6-D5E3-A5FD-2C82-6371D8953536}"/>
                </a:ext>
              </a:extLst>
            </p:cNvPr>
            <p:cNvGrpSpPr/>
            <p:nvPr/>
          </p:nvGrpSpPr>
          <p:grpSpPr>
            <a:xfrm>
              <a:off x="9919356" y="2772869"/>
              <a:ext cx="1126592" cy="1215848"/>
              <a:chOff x="7725121" y="1182184"/>
              <a:chExt cx="1231870" cy="1329466"/>
            </a:xfrm>
          </p:grpSpPr>
          <p:pic>
            <p:nvPicPr>
              <p:cNvPr id="33" name="図 32">
                <a:extLst>
                  <a:ext uri="{FF2B5EF4-FFF2-40B4-BE49-F238E27FC236}">
                    <a16:creationId xmlns:a16="http://schemas.microsoft.com/office/drawing/2014/main" id="{D905612D-CD1A-C9BC-8563-3EC3C9912BB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725121" y="1182184"/>
                <a:ext cx="1231870" cy="453275"/>
              </a:xfrm>
              <a:prstGeom prst="rect">
                <a:avLst/>
              </a:prstGeom>
            </p:spPr>
          </p:pic>
          <p:pic>
            <p:nvPicPr>
              <p:cNvPr id="34" name="図 33">
                <a:extLst>
                  <a:ext uri="{FF2B5EF4-FFF2-40B4-BE49-F238E27FC236}">
                    <a16:creationId xmlns:a16="http://schemas.microsoft.com/office/drawing/2014/main" id="{DEC120F8-9F2B-8C1F-2E69-B7B4B62AD96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79425" y="1567507"/>
                <a:ext cx="1160623" cy="944143"/>
              </a:xfrm>
              <a:prstGeom prst="rect">
                <a:avLst/>
              </a:prstGeom>
            </p:spPr>
          </p:pic>
        </p:grpSp>
        <p:pic>
          <p:nvPicPr>
            <p:cNvPr id="32" name="図 31" descr="グラフィカル ユーザー インターフェイス が含まれている画像&#10;&#10;自動的に生成された説明">
              <a:extLst>
                <a:ext uri="{FF2B5EF4-FFF2-40B4-BE49-F238E27FC236}">
                  <a16:creationId xmlns:a16="http://schemas.microsoft.com/office/drawing/2014/main" id="{B3EAB0D3-86EB-AF8D-4DBB-BB8D72C3D87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 b="54820"/>
            <a:stretch/>
          </p:blipFill>
          <p:spPr>
            <a:xfrm>
              <a:off x="9758904" y="2638240"/>
              <a:ext cx="1497421" cy="1350477"/>
            </a:xfrm>
            <a:prstGeom prst="rect">
              <a:avLst/>
            </a:prstGeom>
            <a:effectLst/>
          </p:spPr>
        </p:pic>
      </p:grpSp>
      <p:sp>
        <p:nvSpPr>
          <p:cNvPr id="35" name="正方形/長方形 34">
            <a:extLst>
              <a:ext uri="{FF2B5EF4-FFF2-40B4-BE49-F238E27FC236}">
                <a16:creationId xmlns:a16="http://schemas.microsoft.com/office/drawing/2014/main" id="{6636DE5D-1182-7E09-BAC4-A51EEF8887CA}"/>
              </a:ext>
            </a:extLst>
          </p:cNvPr>
          <p:cNvSpPr/>
          <p:nvPr/>
        </p:nvSpPr>
        <p:spPr>
          <a:xfrm>
            <a:off x="9643233" y="4962136"/>
            <a:ext cx="1949406" cy="1592371"/>
          </a:xfrm>
          <a:prstGeom prst="rect">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6" name="カギ線コネクタ 35">
            <a:extLst>
              <a:ext uri="{FF2B5EF4-FFF2-40B4-BE49-F238E27FC236}">
                <a16:creationId xmlns:a16="http://schemas.microsoft.com/office/drawing/2014/main" id="{1B581FA0-2115-5F6E-61B4-0CC9D0F98812}"/>
              </a:ext>
            </a:extLst>
          </p:cNvPr>
          <p:cNvCxnSpPr>
            <a:cxnSpLocks/>
            <a:stCxn id="35" idx="1"/>
            <a:endCxn id="6" idx="3"/>
          </p:cNvCxnSpPr>
          <p:nvPr/>
        </p:nvCxnSpPr>
        <p:spPr>
          <a:xfrm rot="10800000">
            <a:off x="8824963" y="3638080"/>
            <a:ext cx="818270" cy="2120243"/>
          </a:xfrm>
          <a:prstGeom prst="bentConnector3">
            <a:avLst>
              <a:gd name="adj1" fmla="val 50000"/>
            </a:avLst>
          </a:prstGeom>
          <a:ln w="31750">
            <a:solidFill>
              <a:schemeClr val="accent4"/>
            </a:solidFill>
            <a:tailEnd type="triangle" w="lg" len="med"/>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5555B4F-F087-4BF8-46CA-743A58464EC1}"/>
              </a:ext>
            </a:extLst>
          </p:cNvPr>
          <p:cNvSpPr/>
          <p:nvPr/>
        </p:nvSpPr>
        <p:spPr>
          <a:xfrm>
            <a:off x="7404433" y="6114531"/>
            <a:ext cx="1660711" cy="44242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en" altLang="ja-JP" sz="1000"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SDGs </a:t>
            </a:r>
            <a:r>
              <a:rPr kumimoji="0" lang="ja-JP" altLang="en-US" sz="1000"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トップページへの誘導</a:t>
            </a:r>
            <a:endParaRPr kumimoji="0" lang="en-US" altLang="ja-JP" sz="1000"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 altLang="ja-JP" sz="1000" u="none" strike="noStrike" kern="0" cap="none" normalizeH="0" baseline="0" noProof="0" dirty="0">
                <a:ln>
                  <a:noFill/>
                </a:ln>
                <a:effectLst/>
                <a:uLnTx/>
                <a:uFillTx/>
                <a:latin typeface="Meiryo" panose="020B0604030504040204" pitchFamily="34" charset="-128"/>
                <a:ea typeface="Meiryo" panose="020B0604030504040204" pitchFamily="34" charset="-128"/>
                <a:cs typeface="Meiryo" charset="-128"/>
              </a:rPr>
              <a:t>SDGs </a:t>
            </a:r>
            <a:r>
              <a:rPr kumimoji="0" lang="ja-JP" altLang="en-US" sz="1000"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rPr>
              <a:t>各記事ページへの誘導</a:t>
            </a:r>
          </a:p>
        </p:txBody>
      </p:sp>
      <p:cxnSp>
        <p:nvCxnSpPr>
          <p:cNvPr id="38" name="直線コネクタ 37">
            <a:extLst>
              <a:ext uri="{FF2B5EF4-FFF2-40B4-BE49-F238E27FC236}">
                <a16:creationId xmlns:a16="http://schemas.microsoft.com/office/drawing/2014/main" id="{48C9DE1D-0ED2-F216-F71C-0D3468BCCA25}"/>
              </a:ext>
            </a:extLst>
          </p:cNvPr>
          <p:cNvCxnSpPr/>
          <p:nvPr/>
        </p:nvCxnSpPr>
        <p:spPr>
          <a:xfrm>
            <a:off x="6781595" y="6220677"/>
            <a:ext cx="479767" cy="0"/>
          </a:xfrm>
          <a:prstGeom prst="line">
            <a:avLst/>
          </a:prstGeom>
          <a:ln w="31750">
            <a:solidFill>
              <a:srgbClr val="FF0033"/>
            </a:solidFill>
            <a:headEnd type="triangle" w="lg" len="med"/>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82B752E9-F3BC-B05F-D2D9-578F6DBD2765}"/>
              </a:ext>
            </a:extLst>
          </p:cNvPr>
          <p:cNvCxnSpPr/>
          <p:nvPr/>
        </p:nvCxnSpPr>
        <p:spPr>
          <a:xfrm>
            <a:off x="6781595" y="6472468"/>
            <a:ext cx="479767" cy="0"/>
          </a:xfrm>
          <a:prstGeom prst="line">
            <a:avLst/>
          </a:prstGeom>
          <a:ln w="31750">
            <a:solidFill>
              <a:schemeClr val="accent4"/>
            </a:solidFill>
            <a:headEnd type="triangle" w="lg" len="med"/>
          </a:ln>
        </p:spPr>
        <p:style>
          <a:lnRef idx="1">
            <a:schemeClr val="accent1"/>
          </a:lnRef>
          <a:fillRef idx="0">
            <a:schemeClr val="accent1"/>
          </a:fillRef>
          <a:effectRef idx="0">
            <a:schemeClr val="accent1"/>
          </a:effectRef>
          <a:fontRef idx="minor">
            <a:schemeClr val="tx1"/>
          </a:fontRef>
        </p:style>
      </p:cxnSp>
      <p:pic>
        <p:nvPicPr>
          <p:cNvPr id="40" name="図 39">
            <a:extLst>
              <a:ext uri="{FF2B5EF4-FFF2-40B4-BE49-F238E27FC236}">
                <a16:creationId xmlns:a16="http://schemas.microsoft.com/office/drawing/2014/main" id="{8EF9D715-BEDD-8E0F-25FC-B52EFDA6E53B}"/>
              </a:ext>
            </a:extLst>
          </p:cNvPr>
          <p:cNvPicPr>
            <a:picLocks noChangeAspect="1"/>
          </p:cNvPicPr>
          <p:nvPr/>
        </p:nvPicPr>
        <p:blipFill>
          <a:blip r:embed="rId13">
            <a:extLst>
              <a:ext uri="{BEBA8EAE-BF5A-486C-A8C5-ECC9F3942E4B}">
                <a14:imgProps xmlns:a14="http://schemas.microsoft.com/office/drawing/2010/main">
                  <a14:imgLayer r:embed="rId14">
                    <a14:imgEffect>
                      <a14:artisticBlur radius="5"/>
                    </a14:imgEffect>
                  </a14:imgLayer>
                </a14:imgProps>
              </a:ext>
            </a:extLst>
          </a:blip>
          <a:stretch>
            <a:fillRect/>
          </a:stretch>
        </p:blipFill>
        <p:spPr>
          <a:xfrm>
            <a:off x="691236" y="5296020"/>
            <a:ext cx="1225820" cy="1091746"/>
          </a:xfrm>
          <a:prstGeom prst="rect">
            <a:avLst/>
          </a:prstGeom>
          <a:effectLst>
            <a:softEdge rad="0"/>
          </a:effectLst>
        </p:spPr>
      </p:pic>
      <p:pic>
        <p:nvPicPr>
          <p:cNvPr id="41" name="図 40">
            <a:extLst>
              <a:ext uri="{FF2B5EF4-FFF2-40B4-BE49-F238E27FC236}">
                <a16:creationId xmlns:a16="http://schemas.microsoft.com/office/drawing/2014/main" id="{603372B2-958B-DE6F-277D-5BD811243E0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114777" y="5376276"/>
            <a:ext cx="1201954" cy="1025808"/>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42" name="正方形/長方形 41">
            <a:extLst>
              <a:ext uri="{FF2B5EF4-FFF2-40B4-BE49-F238E27FC236}">
                <a16:creationId xmlns:a16="http://schemas.microsoft.com/office/drawing/2014/main" id="{E8A38667-88B9-71C7-8966-9C695D5D03C8}"/>
              </a:ext>
            </a:extLst>
          </p:cNvPr>
          <p:cNvSpPr/>
          <p:nvPr/>
        </p:nvSpPr>
        <p:spPr>
          <a:xfrm>
            <a:off x="9293269" y="1927353"/>
            <a:ext cx="2570313" cy="396000"/>
          </a:xfrm>
          <a:prstGeom prst="rect">
            <a:avLst/>
          </a:prstGeom>
          <a:solidFill>
            <a:schemeClr val="bg1"/>
          </a:solidFill>
          <a:ln w="9525" cap="flat" cmpd="sng" algn="ctr">
            <a:solidFill>
              <a:schemeClr val="tx2"/>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US" altLang="ja-JP" sz="1200" b="1" kern="0" dirty="0">
                <a:latin typeface="Meiryo" panose="020B0604030504040204" pitchFamily="34" charset="-128"/>
                <a:ea typeface="Meiryo" panose="020B0604030504040204" pitchFamily="34" charset="-128"/>
                <a:cs typeface="Meiryo" charset="-128"/>
              </a:rPr>
              <a:t>LINE</a:t>
            </a:r>
            <a:r>
              <a:rPr kumimoji="0" lang="ja-JP" altLang="en-US" sz="1200" b="1" kern="0">
                <a:latin typeface="Meiryo" panose="020B0604030504040204" pitchFamily="34" charset="-128"/>
                <a:ea typeface="Meiryo" panose="020B0604030504040204" pitchFamily="34" charset="-128"/>
                <a:cs typeface="Meiryo" charset="-128"/>
              </a:rPr>
              <a:t>公式アカウント</a:t>
            </a:r>
            <a:r>
              <a:rPr kumimoji="0" lang="en-US" altLang="ja-JP" sz="1200" b="1" kern="0" dirty="0">
                <a:latin typeface="Meiryo" panose="020B0604030504040204" pitchFamily="34" charset="-128"/>
                <a:ea typeface="Meiryo" panose="020B0604030504040204" pitchFamily="34" charset="-128"/>
                <a:cs typeface="Meiryo" charset="-128"/>
              </a:rPr>
              <a:t> </a:t>
            </a:r>
            <a:r>
              <a:rPr kumimoji="0" lang="ja-JP" altLang="en-US" sz="1400" b="1" kern="0">
                <a:latin typeface="Meiryo" panose="020B0604030504040204" pitchFamily="34" charset="-128"/>
                <a:ea typeface="Meiryo" panose="020B0604030504040204" pitchFamily="34" charset="-128"/>
                <a:cs typeface="Meiryo" charset="-128"/>
              </a:rPr>
              <a:t>サストモ</a:t>
            </a:r>
            <a:endParaRPr kumimoji="0" lang="ja-JP" altLang="en-US" sz="1400" b="1" u="none" strike="noStrike" kern="0" cap="none" normalizeH="0" baseline="0" noProof="0">
              <a:ln>
                <a:noFill/>
              </a:ln>
              <a:effectLst/>
              <a:uLnTx/>
              <a:uFillTx/>
              <a:latin typeface="Meiryo" panose="020B0604030504040204" pitchFamily="34" charset="-128"/>
              <a:ea typeface="Meiryo" panose="020B0604030504040204" pitchFamily="34" charset="-128"/>
              <a:cs typeface="Meiryo" charset="-128"/>
            </a:endParaRPr>
          </a:p>
        </p:txBody>
      </p:sp>
      <p:sp>
        <p:nvSpPr>
          <p:cNvPr id="44" name="正方形/長方形 43">
            <a:extLst>
              <a:ext uri="{FF2B5EF4-FFF2-40B4-BE49-F238E27FC236}">
                <a16:creationId xmlns:a16="http://schemas.microsoft.com/office/drawing/2014/main" id="{D2E0B06C-FAA1-E1B5-347F-4C81D231C4FC}"/>
              </a:ext>
            </a:extLst>
          </p:cNvPr>
          <p:cNvSpPr/>
          <p:nvPr/>
        </p:nvSpPr>
        <p:spPr>
          <a:xfrm>
            <a:off x="9780604" y="2804813"/>
            <a:ext cx="1586123" cy="755721"/>
          </a:xfrm>
          <a:prstGeom prst="rect">
            <a:avLst/>
          </a:prstGeom>
          <a:solidFill>
            <a:srgbClr val="CCCCCC">
              <a:alpha val="50196"/>
            </a:srgb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5" name="図 44">
            <a:extLst>
              <a:ext uri="{FF2B5EF4-FFF2-40B4-BE49-F238E27FC236}">
                <a16:creationId xmlns:a16="http://schemas.microsoft.com/office/drawing/2014/main" id="{242BAB9E-A6D5-6B1F-5420-62CE181FC68E}"/>
              </a:ext>
            </a:extLst>
          </p:cNvPr>
          <p:cNvPicPr>
            <a:picLocks noChangeAspect="1"/>
          </p:cNvPicPr>
          <p:nvPr/>
        </p:nvPicPr>
        <p:blipFill rotWithShape="1">
          <a:blip r:embed="rId16">
            <a:extLst>
              <a:ext uri="{28A0092B-C50C-407E-A947-70E740481C1C}">
                <a14:useLocalDpi xmlns:a14="http://schemas.microsoft.com/office/drawing/2010/main" val="0"/>
              </a:ext>
            </a:extLst>
          </a:blip>
          <a:srcRect b="45375"/>
          <a:stretch/>
        </p:blipFill>
        <p:spPr>
          <a:xfrm>
            <a:off x="9728603" y="2398910"/>
            <a:ext cx="1706394" cy="1673706"/>
          </a:xfrm>
          <a:prstGeom prst="rect">
            <a:avLst/>
          </a:prstGeom>
        </p:spPr>
      </p:pic>
      <p:sp>
        <p:nvSpPr>
          <p:cNvPr id="46" name="正方形/長方形 45">
            <a:extLst>
              <a:ext uri="{FF2B5EF4-FFF2-40B4-BE49-F238E27FC236}">
                <a16:creationId xmlns:a16="http://schemas.microsoft.com/office/drawing/2014/main" id="{E22BFD12-1226-33FD-FA3E-B34E412731CC}"/>
              </a:ext>
            </a:extLst>
          </p:cNvPr>
          <p:cNvSpPr/>
          <p:nvPr/>
        </p:nvSpPr>
        <p:spPr>
          <a:xfrm>
            <a:off x="9641660" y="2410832"/>
            <a:ext cx="1949406" cy="1778920"/>
          </a:xfrm>
          <a:prstGeom prst="rect">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7" name="直線コネクタ 46">
            <a:extLst>
              <a:ext uri="{FF2B5EF4-FFF2-40B4-BE49-F238E27FC236}">
                <a16:creationId xmlns:a16="http://schemas.microsoft.com/office/drawing/2014/main" id="{252CA37E-949C-F1FB-D87D-FE47A125DFE5}"/>
              </a:ext>
            </a:extLst>
          </p:cNvPr>
          <p:cNvCxnSpPr>
            <a:cxnSpLocks/>
          </p:cNvCxnSpPr>
          <p:nvPr/>
        </p:nvCxnSpPr>
        <p:spPr>
          <a:xfrm flipH="1" flipV="1">
            <a:off x="9254270" y="3875766"/>
            <a:ext cx="396000" cy="275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48" name="コンテンツ プレースホルダー 16">
            <a:extLst>
              <a:ext uri="{FF2B5EF4-FFF2-40B4-BE49-F238E27FC236}">
                <a16:creationId xmlns:a16="http://schemas.microsoft.com/office/drawing/2014/main" id="{67C2EEFB-21E6-358E-7835-EBFDC49FC35B}"/>
              </a:ext>
            </a:extLst>
          </p:cNvPr>
          <p:cNvSpPr txBox="1">
            <a:spLocks/>
          </p:cNvSpPr>
          <p:nvPr/>
        </p:nvSpPr>
        <p:spPr>
          <a:xfrm>
            <a:off x="566974" y="1099678"/>
            <a:ext cx="11046466" cy="406265"/>
          </a:xfrm>
          <a:prstGeom prst="rect">
            <a:avLst/>
          </a:prstGeom>
        </p:spPr>
        <p:txBody>
          <a:bodyPr vert="horz" wrap="square" lIns="0" tIns="0" rIns="0" bIns="0" rtlCol="0" anchor="t">
            <a:spAutoFit/>
          </a:bodyPr>
          <a:lstStyle>
            <a:lvl1pPr marL="228600" indent="-228600" algn="ctr" defTabSz="914400" rtl="0" eaLnBrk="1" latinLnBrk="0" hangingPunct="1">
              <a:lnSpc>
                <a:spcPct val="90000"/>
              </a:lnSpc>
              <a:spcBef>
                <a:spcPts val="1000"/>
              </a:spcBef>
              <a:buFont typeface="Arial" panose="020B0604020202020204" pitchFamily="34" charset="0"/>
              <a:buNone/>
              <a:defRPr kumimoji="1" sz="3200" b="1" kern="1200">
                <a:solidFill>
                  <a:srgbClr val="C00000"/>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spcBef>
                <a:spcPts val="0"/>
              </a:spcBef>
            </a:pPr>
            <a:r>
              <a:rPr lang="en" altLang="ja-JP" sz="2400" dirty="0">
                <a:solidFill>
                  <a:schemeClr val="tx1"/>
                </a:solidFill>
                <a:cs typeface="メイリオ" panose="020B0604030504040204" pitchFamily="50" charset="-128"/>
              </a:rPr>
              <a:t>Yahoo!</a:t>
            </a:r>
            <a:r>
              <a:rPr lang="en-US" altLang="ja-JP" sz="2400" dirty="0">
                <a:solidFill>
                  <a:schemeClr val="tx1"/>
                </a:solidFill>
                <a:cs typeface="メイリオ" panose="020B0604030504040204" pitchFamily="50" charset="-128"/>
              </a:rPr>
              <a:t> JAPAN</a:t>
            </a:r>
            <a:r>
              <a:rPr lang="ja-JP" altLang="en-US" sz="2400">
                <a:solidFill>
                  <a:schemeClr val="tx1"/>
                </a:solidFill>
                <a:cs typeface="メイリオ" panose="020B0604030504040204" pitchFamily="50" charset="-128"/>
              </a:rPr>
              <a:t>内に加え、</a:t>
            </a:r>
            <a:r>
              <a:rPr lang="en-US" altLang="ja-JP" sz="2400" dirty="0">
                <a:solidFill>
                  <a:schemeClr val="tx1"/>
                </a:solidFill>
                <a:cs typeface="メイリオ" panose="020B0604030504040204" pitchFamily="50" charset="-128"/>
              </a:rPr>
              <a:t>LINE</a:t>
            </a:r>
            <a:r>
              <a:rPr lang="ja-JP" altLang="en-US" sz="2400">
                <a:solidFill>
                  <a:schemeClr val="tx1"/>
                </a:solidFill>
                <a:cs typeface="メイリオ" panose="020B0604030504040204" pitchFamily="50" charset="-128"/>
              </a:rPr>
              <a:t>公式アカウント</a:t>
            </a:r>
            <a:r>
              <a:rPr lang="en-US" altLang="ja-JP" sz="2400" dirty="0">
                <a:solidFill>
                  <a:schemeClr val="tx1"/>
                </a:solidFill>
                <a:cs typeface="メイリオ" panose="020B0604030504040204" pitchFamily="50" charset="-128"/>
              </a:rPr>
              <a:t> </a:t>
            </a:r>
            <a:r>
              <a:rPr lang="ja-JP" altLang="en-US" sz="2400">
                <a:solidFill>
                  <a:schemeClr val="tx1"/>
                </a:solidFill>
                <a:cs typeface="メイリオ" panose="020B0604030504040204" pitchFamily="50" charset="-128"/>
              </a:rPr>
              <a:t>サストモからの誘導も追加</a:t>
            </a:r>
            <a:endParaRPr lang="en-US" altLang="ja-JP" sz="2400" dirty="0">
              <a:solidFill>
                <a:schemeClr val="tx1"/>
              </a:solidFill>
              <a:cs typeface="メイリオ" panose="020B0604030504040204" pitchFamily="50" charset="-128"/>
            </a:endParaRPr>
          </a:p>
        </p:txBody>
      </p:sp>
    </p:spTree>
    <p:extLst>
      <p:ext uri="{BB962C8B-B14F-4D97-AF65-F5344CB8AC3E}">
        <p14:creationId xmlns:p14="http://schemas.microsoft.com/office/powerpoint/2010/main" val="1540687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2">
            <a:extLst>
              <a:ext uri="{FF2B5EF4-FFF2-40B4-BE49-F238E27FC236}">
                <a16:creationId xmlns:a16="http://schemas.microsoft.com/office/drawing/2014/main" id="{5566ACB3-8D0C-A370-B28D-B587FC05AAF2}"/>
              </a:ext>
            </a:extLst>
          </p:cNvPr>
          <p:cNvSpPr>
            <a:spLocks noGrp="1"/>
          </p:cNvSpPr>
          <p:nvPr>
            <p:ph type="body" sz="quarter" idx="19"/>
          </p:nvPr>
        </p:nvSpPr>
        <p:spPr>
          <a:xfrm>
            <a:off x="3124200" y="4749611"/>
            <a:ext cx="5943600" cy="543702"/>
          </a:xfrm>
        </p:spPr>
        <p:txBody>
          <a:bodyPr/>
          <a:lstStyle/>
          <a:p>
            <a:r>
              <a:rPr kumimoji="1" lang="ja-JP" altLang="en-US" dirty="0"/>
              <a:t>商品スペック</a:t>
            </a:r>
          </a:p>
        </p:txBody>
      </p:sp>
      <p:sp>
        <p:nvSpPr>
          <p:cNvPr id="13" name="テキスト プレースホルダー 3">
            <a:extLst>
              <a:ext uri="{FF2B5EF4-FFF2-40B4-BE49-F238E27FC236}">
                <a16:creationId xmlns:a16="http://schemas.microsoft.com/office/drawing/2014/main" id="{AE4ED42A-6BB8-321A-F641-F06A384668B4}"/>
              </a:ext>
            </a:extLst>
          </p:cNvPr>
          <p:cNvSpPr>
            <a:spLocks noGrp="1"/>
          </p:cNvSpPr>
          <p:nvPr>
            <p:ph type="body" sz="quarter" idx="20"/>
          </p:nvPr>
        </p:nvSpPr>
        <p:spPr>
          <a:xfrm>
            <a:off x="5353893" y="1267880"/>
            <a:ext cx="1368152" cy="1057321"/>
          </a:xfrm>
        </p:spPr>
        <p:txBody>
          <a:bodyPr/>
          <a:lstStyle/>
          <a:p>
            <a:r>
              <a:rPr kumimoji="1" lang="en-US" altLang="ja-JP" dirty="0"/>
              <a:t>02</a:t>
            </a:r>
            <a:endParaRPr kumimoji="1" lang="ja-JP" altLang="en-US" dirty="0"/>
          </a:p>
        </p:txBody>
      </p:sp>
      <p:pic>
        <p:nvPicPr>
          <p:cNvPr id="14" name="図プレースホルダー 9" descr="アイコン&#10;&#10;自動的に生成された説明">
            <a:extLst>
              <a:ext uri="{FF2B5EF4-FFF2-40B4-BE49-F238E27FC236}">
                <a16:creationId xmlns:a16="http://schemas.microsoft.com/office/drawing/2014/main" id="{8772E759-E04B-F783-BD97-12E59BCEC4C7}"/>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1208438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a:latin typeface="メイリオ" panose="020B0604030504040204" pitchFamily="34" charset="-128"/>
                <a:ea typeface="メイリオ" panose="020B0604030504040204" pitchFamily="34" charset="-128"/>
              </a:rPr>
              <a:t>リリース商品</a:t>
            </a:r>
          </a:p>
        </p:txBody>
      </p:sp>
      <p:sp>
        <p:nvSpPr>
          <p:cNvPr id="3" name="テキスト ボックス 2">
            <a:extLst>
              <a:ext uri="{FF2B5EF4-FFF2-40B4-BE49-F238E27FC236}">
                <a16:creationId xmlns:a16="http://schemas.microsoft.com/office/drawing/2014/main" id="{C70F021F-1420-EA02-C462-C20798E3AA2F}"/>
              </a:ext>
            </a:extLst>
          </p:cNvPr>
          <p:cNvSpPr txBox="1"/>
          <p:nvPr/>
        </p:nvSpPr>
        <p:spPr>
          <a:xfrm>
            <a:off x="653000" y="1469775"/>
            <a:ext cx="10606519" cy="578620"/>
          </a:xfrm>
          <a:prstGeom prst="rect">
            <a:avLst/>
          </a:prstGeom>
          <a:noFill/>
        </p:spPr>
        <p:txBody>
          <a:bodyPr wrap="square" lIns="0" tIns="0" rIns="0" bIns="0" rtlCol="0">
            <a:spAutoFit/>
          </a:bodyPr>
          <a:lstStyle/>
          <a:p>
            <a:pPr marL="342900" indent="-342900">
              <a:lnSpc>
                <a:spcPct val="120000"/>
              </a:lnSpc>
              <a:buAutoNum type="arabicParenBoth"/>
            </a:pPr>
            <a:r>
              <a:rPr lang="ja-JP" altLang="en-US" sz="1600" b="1">
                <a:latin typeface="Meiryo" panose="020B0604030504040204" pitchFamily="34" charset="-128"/>
                <a:ea typeface="Meiryo" panose="020B0604030504040204" pitchFamily="34" charset="-128"/>
              </a:rPr>
              <a:t>サストモ</a:t>
            </a:r>
            <a:r>
              <a:rPr lang="en-US" altLang="ja-JP" sz="1600" b="1" dirty="0">
                <a:latin typeface="Meiryo" panose="020B0604030504040204" pitchFamily="34" charset="-128"/>
                <a:ea typeface="Meiryo" panose="020B0604030504040204" pitchFamily="34" charset="-128"/>
              </a:rPr>
              <a:t> </a:t>
            </a:r>
            <a:r>
              <a:rPr lang="ja-JP" altLang="en-US" sz="1600" b="1">
                <a:latin typeface="Meiryo" panose="020B0604030504040204" pitchFamily="34" charset="-128"/>
                <a:ea typeface="Meiryo" panose="020B0604030504040204" pitchFamily="34" charset="-128"/>
              </a:rPr>
              <a:t>スポンサードコンテンツ</a:t>
            </a:r>
            <a:endParaRPr lang="en-US" altLang="ja-JP" sz="1600" b="1" dirty="0">
              <a:latin typeface="Meiryo" panose="020B0604030504040204" pitchFamily="34" charset="-128"/>
              <a:ea typeface="Meiryo" panose="020B0604030504040204" pitchFamily="34" charset="-128"/>
            </a:endParaRPr>
          </a:p>
          <a:p>
            <a:pPr marL="342900" indent="-342900">
              <a:lnSpc>
                <a:spcPct val="120000"/>
              </a:lnSpc>
              <a:buAutoNum type="arabicParenBoth"/>
            </a:pPr>
            <a:r>
              <a:rPr lang="ja-JP" altLang="en-US" sz="1600" b="1">
                <a:latin typeface="Meiryo" panose="020B0604030504040204" pitchFamily="34" charset="-128"/>
                <a:ea typeface="Meiryo" panose="020B0604030504040204" pitchFamily="34" charset="-128"/>
              </a:rPr>
              <a:t>サストモ</a:t>
            </a:r>
            <a:r>
              <a:rPr lang="en-US" altLang="ja-JP" sz="1600" b="1" dirty="0">
                <a:latin typeface="Meiryo" panose="020B0604030504040204" pitchFamily="34" charset="-128"/>
                <a:ea typeface="Meiryo" panose="020B0604030504040204" pitchFamily="34" charset="-128"/>
              </a:rPr>
              <a:t> </a:t>
            </a:r>
            <a:r>
              <a:rPr lang="ja-JP" altLang="en-US" sz="1600" b="1">
                <a:latin typeface="Meiryo" panose="020B0604030504040204" pitchFamily="34" charset="-128"/>
                <a:ea typeface="Meiryo" panose="020B0604030504040204" pitchFamily="34" charset="-128"/>
              </a:rPr>
              <a:t>スポンサードコンテンツ　ライト</a:t>
            </a:r>
            <a:endParaRPr lang="en-US" altLang="ja-JP" sz="1600" b="1"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55817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4AD73B8A-4B23-91DE-CF62-2CA72170BDBB}"/>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(1)</a:t>
            </a:r>
            <a:r>
              <a:rPr lang="ja-JP" altLang="en-US">
                <a:latin typeface="メイリオ" panose="020B0604030504040204" pitchFamily="34" charset="-128"/>
                <a:ea typeface="メイリオ" panose="020B0604030504040204" pitchFamily="34" charset="-128"/>
              </a:rPr>
              <a:t>スポンサードコンテンツ　全体概要</a:t>
            </a:r>
          </a:p>
        </p:txBody>
      </p:sp>
      <p:cxnSp>
        <p:nvCxnSpPr>
          <p:cNvPr id="3" name="直線矢印コネクタ 2">
            <a:extLst>
              <a:ext uri="{FF2B5EF4-FFF2-40B4-BE49-F238E27FC236}">
                <a16:creationId xmlns:a16="http://schemas.microsoft.com/office/drawing/2014/main" id="{7A4FB36E-07D9-0610-C6AF-33576319F25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BEDE0D85-9F0B-5288-4C0B-D4E5E1695B47}"/>
              </a:ext>
            </a:extLst>
          </p:cNvPr>
          <p:cNvSpPr/>
          <p:nvPr/>
        </p:nvSpPr>
        <p:spPr bwMode="auto">
          <a:xfrm>
            <a:off x="3551039" y="2883194"/>
            <a:ext cx="2357716"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5" name="正方形/長方形 4">
            <a:extLst>
              <a:ext uri="{FF2B5EF4-FFF2-40B4-BE49-F238E27FC236}">
                <a16:creationId xmlns:a16="http://schemas.microsoft.com/office/drawing/2014/main" id="{FB3A7E00-3D60-D2A8-4FFB-9314C95B5CC2}"/>
              </a:ext>
            </a:extLst>
          </p:cNvPr>
          <p:cNvSpPr/>
          <p:nvPr/>
        </p:nvSpPr>
        <p:spPr bwMode="auto">
          <a:xfrm>
            <a:off x="3557646" y="4505457"/>
            <a:ext cx="2339102" cy="877593"/>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6" name="正方形/長方形 5">
            <a:extLst>
              <a:ext uri="{FF2B5EF4-FFF2-40B4-BE49-F238E27FC236}">
                <a16:creationId xmlns:a16="http://schemas.microsoft.com/office/drawing/2014/main" id="{F8EF59C6-A5AE-A2E6-0474-F0C653376F1E}"/>
              </a:ext>
            </a:extLst>
          </p:cNvPr>
          <p:cNvSpPr/>
          <p:nvPr/>
        </p:nvSpPr>
        <p:spPr bwMode="auto">
          <a:xfrm>
            <a:off x="3567340" y="5505237"/>
            <a:ext cx="2339102" cy="27053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 name="正方形/長方形 6">
            <a:extLst>
              <a:ext uri="{FF2B5EF4-FFF2-40B4-BE49-F238E27FC236}">
                <a16:creationId xmlns:a16="http://schemas.microsoft.com/office/drawing/2014/main" id="{92029325-D37C-5477-78CB-EEBEF8864FF4}"/>
              </a:ext>
            </a:extLst>
          </p:cNvPr>
          <p:cNvSpPr/>
          <p:nvPr/>
        </p:nvSpPr>
        <p:spPr bwMode="auto">
          <a:xfrm>
            <a:off x="3552486" y="4249766"/>
            <a:ext cx="2356269" cy="27053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pic>
        <p:nvPicPr>
          <p:cNvPr id="8" name="図 7">
            <a:extLst>
              <a:ext uri="{FF2B5EF4-FFF2-40B4-BE49-F238E27FC236}">
                <a16:creationId xmlns:a16="http://schemas.microsoft.com/office/drawing/2014/main" id="{C7A84D7F-9DD1-6826-CF57-5C6050AE60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9" name="正方形/長方形 8">
            <a:extLst>
              <a:ext uri="{FF2B5EF4-FFF2-40B4-BE49-F238E27FC236}">
                <a16:creationId xmlns:a16="http://schemas.microsoft.com/office/drawing/2014/main" id="{25EA7F5F-F4AE-E6EC-E4A5-E23407EDB17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10" name="正方形/長方形 9">
            <a:extLst>
              <a:ext uri="{FF2B5EF4-FFF2-40B4-BE49-F238E27FC236}">
                <a16:creationId xmlns:a16="http://schemas.microsoft.com/office/drawing/2014/main" id="{908E0012-5509-1150-AAE8-7DB00492AA31}"/>
              </a:ext>
            </a:extLst>
          </p:cNvPr>
          <p:cNvSpPr/>
          <p:nvPr/>
        </p:nvSpPr>
        <p:spPr>
          <a:xfrm>
            <a:off x="7154966" y="210262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a:latin typeface="+mn-ea"/>
            </a:endParaRPr>
          </a:p>
        </p:txBody>
      </p:sp>
      <p:sp>
        <p:nvSpPr>
          <p:cNvPr id="11" name="正方形/長方形 10">
            <a:extLst>
              <a:ext uri="{FF2B5EF4-FFF2-40B4-BE49-F238E27FC236}">
                <a16:creationId xmlns:a16="http://schemas.microsoft.com/office/drawing/2014/main" id="{EF06C160-51C3-0173-F9F7-C73D82752AC3}"/>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a:latin typeface="+mn-ea"/>
            </a:endParaRPr>
          </a:p>
        </p:txBody>
      </p:sp>
      <p:sp>
        <p:nvSpPr>
          <p:cNvPr id="12" name="正方形/長方形 11">
            <a:extLst>
              <a:ext uri="{FF2B5EF4-FFF2-40B4-BE49-F238E27FC236}">
                <a16:creationId xmlns:a16="http://schemas.microsoft.com/office/drawing/2014/main" id="{38269781-68B3-A2FB-AB19-6D7F85BC44B3}"/>
              </a:ext>
            </a:extLst>
          </p:cNvPr>
          <p:cNvSpPr/>
          <p:nvPr/>
        </p:nvSpPr>
        <p:spPr bwMode="auto">
          <a:xfrm>
            <a:off x="7371897" y="1322883"/>
            <a:ext cx="1676936" cy="483736"/>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62164E2F-FF18-3A56-74A0-7DB67C7C3D6B}"/>
              </a:ext>
            </a:extLst>
          </p:cNvPr>
          <p:cNvSpPr/>
          <p:nvPr/>
        </p:nvSpPr>
        <p:spPr>
          <a:xfrm>
            <a:off x="7369630" y="1356696"/>
            <a:ext cx="1478290" cy="415498"/>
          </a:xfrm>
          <a:prstGeom prst="rect">
            <a:avLst/>
          </a:prstGeom>
        </p:spPr>
        <p:txBody>
          <a:bodyPr wrap="none">
            <a:spAutoFit/>
          </a:bodyPr>
          <a:lstStyle/>
          <a:p>
            <a:r>
              <a:rPr lang="en-US" altLang="ja-JP" sz="1050" dirty="0">
                <a:latin typeface="+mn-ea"/>
              </a:rPr>
              <a:t>SDGs</a:t>
            </a:r>
            <a:r>
              <a:rPr lang="ja-JP" altLang="en-US" sz="1050">
                <a:latin typeface="+mn-ea"/>
              </a:rPr>
              <a:t>の取組みを記事</a:t>
            </a:r>
            <a:endParaRPr lang="en-US" altLang="ja-JP" sz="1050" dirty="0">
              <a:latin typeface="+mn-ea"/>
            </a:endParaRPr>
          </a:p>
          <a:p>
            <a:r>
              <a:rPr lang="ja-JP" altLang="en-US" sz="1050">
                <a:latin typeface="+mn-ea"/>
              </a:rPr>
              <a:t>形式で独自制作</a:t>
            </a:r>
            <a:endParaRPr lang="en-US" altLang="ja-JP" sz="1050" dirty="0">
              <a:latin typeface="+mn-ea"/>
            </a:endParaRPr>
          </a:p>
        </p:txBody>
      </p:sp>
      <p:cxnSp>
        <p:nvCxnSpPr>
          <p:cNvPr id="14" name="直線矢印コネクタ 13">
            <a:extLst>
              <a:ext uri="{FF2B5EF4-FFF2-40B4-BE49-F238E27FC236}">
                <a16:creationId xmlns:a16="http://schemas.microsoft.com/office/drawing/2014/main" id="{1438001B-6831-A3A8-02F0-BD042DAAD206}"/>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5829D505-FE3A-DCBF-2AFB-C4BF4F686CEC}"/>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6" name="直線矢印コネクタ 15">
            <a:extLst>
              <a:ext uri="{FF2B5EF4-FFF2-40B4-BE49-F238E27FC236}">
                <a16:creationId xmlns:a16="http://schemas.microsoft.com/office/drawing/2014/main" id="{EB9071F5-6577-F62E-6F9C-4744CC4B94BD}"/>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AC491F60-31E8-9C90-20E8-0D97194F1AEE}"/>
              </a:ext>
            </a:extLst>
          </p:cNvPr>
          <p:cNvSpPr/>
          <p:nvPr/>
        </p:nvSpPr>
        <p:spPr>
          <a:xfrm>
            <a:off x="10378429" y="2538799"/>
            <a:ext cx="1258678" cy="430887"/>
          </a:xfrm>
          <a:prstGeom prst="rect">
            <a:avLst/>
          </a:prstGeom>
        </p:spPr>
        <p:txBody>
          <a:bodyPr wrap="none">
            <a:spAutoFit/>
          </a:bodyPr>
          <a:lstStyle/>
          <a:p>
            <a:r>
              <a:rPr lang="ja-JP" altLang="en-US" sz="1100">
                <a:solidFill>
                  <a:schemeClr val="bg1"/>
                </a:solidFill>
                <a:latin typeface="+mn-ea"/>
              </a:rPr>
              <a:t>協賛社様サイト</a:t>
            </a:r>
            <a:endParaRPr lang="en-US" altLang="ja-JP" sz="1100" dirty="0">
              <a:solidFill>
                <a:schemeClr val="bg1"/>
              </a:solidFill>
              <a:latin typeface="+mn-ea"/>
            </a:endParaRPr>
          </a:p>
          <a:p>
            <a:r>
              <a:rPr lang="en-US" altLang="ja-JP" sz="1100" dirty="0">
                <a:solidFill>
                  <a:schemeClr val="bg1"/>
                </a:solidFill>
                <a:latin typeface="+mn-ea"/>
              </a:rPr>
              <a:t>SDGs</a:t>
            </a:r>
            <a:r>
              <a:rPr lang="ja-JP" altLang="en-US" sz="1100">
                <a:solidFill>
                  <a:schemeClr val="bg1"/>
                </a:solidFill>
                <a:latin typeface="+mn-ea"/>
              </a:rPr>
              <a:t>取組ページ</a:t>
            </a:r>
          </a:p>
        </p:txBody>
      </p:sp>
      <p:pic>
        <p:nvPicPr>
          <p:cNvPr id="18" name="図 17">
            <a:extLst>
              <a:ext uri="{FF2B5EF4-FFF2-40B4-BE49-F238E27FC236}">
                <a16:creationId xmlns:a16="http://schemas.microsoft.com/office/drawing/2014/main" id="{FA6580FF-C471-2075-0631-CE165ABFDCA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3431" y="1331134"/>
            <a:ext cx="1158092" cy="1050320"/>
          </a:xfrm>
          <a:prstGeom prst="rect">
            <a:avLst/>
          </a:prstGeom>
        </p:spPr>
      </p:pic>
      <p:pic>
        <p:nvPicPr>
          <p:cNvPr id="19" name="図 18">
            <a:extLst>
              <a:ext uri="{FF2B5EF4-FFF2-40B4-BE49-F238E27FC236}">
                <a16:creationId xmlns:a16="http://schemas.microsoft.com/office/drawing/2014/main" id="{F0E79717-5B7B-34D5-82AF-531F9F8390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25301" y="1355716"/>
            <a:ext cx="549142" cy="918776"/>
          </a:xfrm>
          <a:prstGeom prst="rect">
            <a:avLst/>
          </a:prstGeom>
        </p:spPr>
      </p:pic>
      <p:sp>
        <p:nvSpPr>
          <p:cNvPr id="20" name="正方形/長方形 19">
            <a:extLst>
              <a:ext uri="{FF2B5EF4-FFF2-40B4-BE49-F238E27FC236}">
                <a16:creationId xmlns:a16="http://schemas.microsoft.com/office/drawing/2014/main" id="{4D9AEE55-DEF0-D63F-52FB-AA0534372D03}"/>
              </a:ext>
            </a:extLst>
          </p:cNvPr>
          <p:cNvSpPr/>
          <p:nvPr/>
        </p:nvSpPr>
        <p:spPr>
          <a:xfrm>
            <a:off x="858123" y="978185"/>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  LINE</a:t>
            </a:r>
            <a:r>
              <a:rPr lang="ja-JP" altLang="en-US" sz="1100">
                <a:latin typeface="+mn-ea"/>
              </a:rPr>
              <a:t>広告商品</a:t>
            </a:r>
            <a:endParaRPr lang="en-US" altLang="ja-JP" sz="1100" dirty="0">
              <a:latin typeface="+mn-ea"/>
            </a:endParaRPr>
          </a:p>
        </p:txBody>
      </p:sp>
      <p:sp>
        <p:nvSpPr>
          <p:cNvPr id="21" name="正方形/長方形 20">
            <a:extLst>
              <a:ext uri="{FF2B5EF4-FFF2-40B4-BE49-F238E27FC236}">
                <a16:creationId xmlns:a16="http://schemas.microsoft.com/office/drawing/2014/main" id="{9069D5F4-13A3-4F8F-7508-0D45C4AF1571}"/>
              </a:ext>
            </a:extLst>
          </p:cNvPr>
          <p:cNvSpPr/>
          <p:nvPr/>
        </p:nvSpPr>
        <p:spPr bwMode="auto">
          <a:xfrm>
            <a:off x="3537561" y="1371656"/>
            <a:ext cx="2421575"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2" name="正方形/長方形 21">
            <a:extLst>
              <a:ext uri="{FF2B5EF4-FFF2-40B4-BE49-F238E27FC236}">
                <a16:creationId xmlns:a16="http://schemas.microsoft.com/office/drawing/2014/main" id="{81F9DF40-C7BD-1795-7776-D2A4264FE0A5}"/>
              </a:ext>
            </a:extLst>
          </p:cNvPr>
          <p:cNvSpPr/>
          <p:nvPr/>
        </p:nvSpPr>
        <p:spPr>
          <a:xfrm>
            <a:off x="3537561" y="1446269"/>
            <a:ext cx="2387192" cy="415498"/>
          </a:xfrm>
          <a:prstGeom prst="rect">
            <a:avLst/>
          </a:prstGeom>
          <a:ln>
            <a:noFill/>
          </a:ln>
        </p:spPr>
        <p:txBody>
          <a:bodyPr wrap="none">
            <a:spAutoFit/>
          </a:bodyPr>
          <a:lstStyle/>
          <a:p>
            <a:r>
              <a:rPr lang="en-US" altLang="ja-JP" sz="1050" dirty="0">
                <a:latin typeface="+mn-ea"/>
                <a:cs typeface="Meiryo UI" pitchFamily="50" charset="-128"/>
              </a:rPr>
              <a:t>Yahoo!</a:t>
            </a:r>
            <a:r>
              <a:rPr lang="ja-JP" altLang="en-US" sz="1050">
                <a:latin typeface="+mn-ea"/>
                <a:cs typeface="Meiryo UI" pitchFamily="50" charset="-128"/>
              </a:rPr>
              <a:t>ディスプレイ広告</a:t>
            </a:r>
            <a:r>
              <a:rPr lang="en-US" altLang="ja-JP" sz="1050" dirty="0">
                <a:latin typeface="+mn-ea"/>
                <a:cs typeface="Meiryo UI" pitchFamily="50" charset="-128"/>
              </a:rPr>
              <a:t>/LINE</a:t>
            </a:r>
            <a:r>
              <a:rPr lang="ja-JP" altLang="en-US" sz="1050">
                <a:latin typeface="+mn-ea"/>
                <a:cs typeface="Meiryo UI" pitchFamily="50" charset="-128"/>
              </a:rPr>
              <a:t>広告</a:t>
            </a:r>
            <a:endParaRPr lang="en-US" altLang="ja-JP" sz="1050" dirty="0">
              <a:latin typeface="+mn-ea"/>
              <a:cs typeface="Meiryo UI" pitchFamily="50" charset="-128"/>
            </a:endParaRPr>
          </a:p>
          <a:p>
            <a:r>
              <a:rPr lang="ja-JP" altLang="en-US" sz="1050">
                <a:latin typeface="+mn-ea"/>
                <a:cs typeface="Meiryo UI" pitchFamily="50" charset="-128"/>
              </a:rPr>
              <a:t>商品</a:t>
            </a:r>
            <a:r>
              <a:rPr lang="ja-JP" altLang="en-US" sz="1050">
                <a:latin typeface="+mn-ea"/>
              </a:rPr>
              <a:t>を</a:t>
            </a:r>
            <a:r>
              <a:rPr lang="en-US" altLang="ja-JP" sz="1050" dirty="0">
                <a:latin typeface="+mn-ea"/>
              </a:rPr>
              <a:t>1500</a:t>
            </a:r>
            <a:r>
              <a:rPr lang="ja-JP" altLang="en-US" sz="1050">
                <a:latin typeface="+mn-ea"/>
              </a:rPr>
              <a:t>万円</a:t>
            </a:r>
            <a:r>
              <a:rPr lang="en-US" altLang="ja-JP" sz="1050" dirty="0">
                <a:latin typeface="+mn-ea"/>
              </a:rPr>
              <a:t>(</a:t>
            </a:r>
            <a:r>
              <a:rPr lang="ja-JP" altLang="en-US" sz="1050">
                <a:latin typeface="+mn-ea"/>
              </a:rPr>
              <a:t>ネット</a:t>
            </a:r>
            <a:r>
              <a:rPr lang="en-US" altLang="ja-JP" sz="1050" dirty="0">
                <a:latin typeface="+mn-ea"/>
              </a:rPr>
              <a:t>)〜</a:t>
            </a:r>
            <a:r>
              <a:rPr lang="ja-JP" altLang="en-US" sz="1050">
                <a:latin typeface="+mn-ea"/>
              </a:rPr>
              <a:t>分掲載</a:t>
            </a:r>
            <a:endParaRPr lang="en-US" altLang="ja-JP" sz="1050" dirty="0">
              <a:latin typeface="+mn-ea"/>
            </a:endParaRPr>
          </a:p>
        </p:txBody>
      </p:sp>
      <p:sp>
        <p:nvSpPr>
          <p:cNvPr id="23" name="正方形/長方形 22">
            <a:extLst>
              <a:ext uri="{FF2B5EF4-FFF2-40B4-BE49-F238E27FC236}">
                <a16:creationId xmlns:a16="http://schemas.microsoft.com/office/drawing/2014/main" id="{049E9390-85CC-651E-F02D-B3B408A93AE9}"/>
              </a:ext>
            </a:extLst>
          </p:cNvPr>
          <p:cNvSpPr/>
          <p:nvPr/>
        </p:nvSpPr>
        <p:spPr bwMode="auto">
          <a:xfrm>
            <a:off x="3553645" y="2610062"/>
            <a:ext cx="2371162" cy="27053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4" name="正方形/長方形 23">
            <a:extLst>
              <a:ext uri="{FF2B5EF4-FFF2-40B4-BE49-F238E27FC236}">
                <a16:creationId xmlns:a16="http://schemas.microsoft.com/office/drawing/2014/main" id="{AF1548D1-A7A2-CEB3-26CD-90BB7D7C1E77}"/>
              </a:ext>
            </a:extLst>
          </p:cNvPr>
          <p:cNvSpPr/>
          <p:nvPr/>
        </p:nvSpPr>
        <p:spPr>
          <a:xfrm>
            <a:off x="3552774" y="2661671"/>
            <a:ext cx="889987" cy="261610"/>
          </a:xfrm>
          <a:prstGeom prst="rect">
            <a:avLst/>
          </a:prstGeom>
        </p:spPr>
        <p:txBody>
          <a:bodyPr wrap="none">
            <a:spAutoFit/>
          </a:bodyPr>
          <a:lstStyle/>
          <a:p>
            <a:r>
              <a:rPr lang="ja-JP" altLang="en-US" sz="1100" b="1">
                <a:solidFill>
                  <a:schemeClr val="bg1"/>
                </a:solidFill>
                <a:latin typeface="+mn-ea"/>
              </a:rPr>
              <a:t>編集誘導①</a:t>
            </a:r>
          </a:p>
        </p:txBody>
      </p:sp>
      <p:sp>
        <p:nvSpPr>
          <p:cNvPr id="25" name="正方形/長方形 24">
            <a:extLst>
              <a:ext uri="{FF2B5EF4-FFF2-40B4-BE49-F238E27FC236}">
                <a16:creationId xmlns:a16="http://schemas.microsoft.com/office/drawing/2014/main" id="{ABD1752C-B6E7-C5B9-EB0B-B1C7ED1EE8D4}"/>
              </a:ext>
            </a:extLst>
          </p:cNvPr>
          <p:cNvSpPr/>
          <p:nvPr/>
        </p:nvSpPr>
        <p:spPr>
          <a:xfrm>
            <a:off x="3514121" y="2933016"/>
            <a:ext cx="2371162" cy="415498"/>
          </a:xfrm>
          <a:prstGeom prst="rect">
            <a:avLst/>
          </a:prstGeom>
        </p:spPr>
        <p:txBody>
          <a:bodyPr wrap="none">
            <a:spAutoFit/>
          </a:bodyPr>
          <a:lstStyle/>
          <a:p>
            <a:r>
              <a:rPr lang="ja-JP" altLang="en-US" sz="1050">
                <a:latin typeface="+mn-ea"/>
              </a:rPr>
              <a:t>トップ</a:t>
            </a:r>
            <a:endParaRPr lang="en-US" altLang="ja-JP" sz="1050" dirty="0">
              <a:latin typeface="+mn-ea"/>
            </a:endParaRPr>
          </a:p>
          <a:p>
            <a:r>
              <a:rPr lang="ja-JP" altLang="en-US" sz="1050">
                <a:latin typeface="+mn-ea"/>
              </a:rPr>
              <a:t>・大枠：</a:t>
            </a:r>
            <a:r>
              <a:rPr lang="en-US" altLang="ja-JP" sz="1050" dirty="0">
                <a:latin typeface="+mn-ea"/>
              </a:rPr>
              <a:t>3</a:t>
            </a:r>
            <a:r>
              <a:rPr lang="ja-JP" altLang="en-US" sz="1050">
                <a:latin typeface="+mn-ea"/>
              </a:rPr>
              <a:t>日間　・小枠：</a:t>
            </a:r>
            <a:r>
              <a:rPr lang="en-US" altLang="ja-JP" sz="1050" dirty="0">
                <a:latin typeface="+mn-ea"/>
              </a:rPr>
              <a:t>1</a:t>
            </a:r>
            <a:r>
              <a:rPr lang="ja-JP" altLang="en-US" sz="1050">
                <a:latin typeface="+mn-ea"/>
              </a:rPr>
              <a:t>ヶ月間　</a:t>
            </a:r>
            <a:endParaRPr lang="en-US" altLang="ja-JP" sz="1050" dirty="0">
              <a:latin typeface="+mn-ea"/>
            </a:endParaRPr>
          </a:p>
        </p:txBody>
      </p:sp>
      <p:sp>
        <p:nvSpPr>
          <p:cNvPr id="26" name="正方形/長方形 25">
            <a:extLst>
              <a:ext uri="{FF2B5EF4-FFF2-40B4-BE49-F238E27FC236}">
                <a16:creationId xmlns:a16="http://schemas.microsoft.com/office/drawing/2014/main" id="{4E62CF8A-CBBC-FD99-A04D-CC2E5D3A08DE}"/>
              </a:ext>
            </a:extLst>
          </p:cNvPr>
          <p:cNvSpPr/>
          <p:nvPr/>
        </p:nvSpPr>
        <p:spPr>
          <a:xfrm>
            <a:off x="10552396" y="3757416"/>
            <a:ext cx="1046788" cy="577081"/>
          </a:xfrm>
          <a:prstGeom prst="rect">
            <a:avLst/>
          </a:prstGeom>
        </p:spPr>
        <p:txBody>
          <a:bodyPr wrap="square">
            <a:spAutoFit/>
          </a:bodyPr>
          <a:lstStyle/>
          <a:p>
            <a:r>
              <a:rPr lang="en-US" altLang="ja-JP" sz="1050" dirty="0">
                <a:solidFill>
                  <a:schemeClr val="bg1"/>
                </a:solidFill>
                <a:latin typeface="+mn-ea"/>
              </a:rPr>
              <a:t>※</a:t>
            </a:r>
            <a:r>
              <a:rPr lang="ja-JP" altLang="en-US" sz="1050">
                <a:solidFill>
                  <a:schemeClr val="bg1"/>
                </a:solidFill>
                <a:latin typeface="+mn-ea"/>
              </a:rPr>
              <a:t>リンク先は</a:t>
            </a:r>
            <a:r>
              <a:rPr lang="en-US" altLang="ja-JP" sz="1050" dirty="0">
                <a:solidFill>
                  <a:schemeClr val="bg1"/>
                </a:solidFill>
                <a:latin typeface="+mn-ea"/>
              </a:rPr>
              <a:t>SDGs</a:t>
            </a:r>
            <a:r>
              <a:rPr lang="ja-JP" altLang="en-US" sz="1050">
                <a:solidFill>
                  <a:schemeClr val="bg1"/>
                </a:solidFill>
                <a:latin typeface="+mn-ea"/>
              </a:rPr>
              <a:t>関連ページに限定</a:t>
            </a:r>
          </a:p>
        </p:txBody>
      </p:sp>
      <p:sp>
        <p:nvSpPr>
          <p:cNvPr id="27" name="正方形/長方形 26">
            <a:extLst>
              <a:ext uri="{FF2B5EF4-FFF2-40B4-BE49-F238E27FC236}">
                <a16:creationId xmlns:a16="http://schemas.microsoft.com/office/drawing/2014/main" id="{35752F7F-34AE-2879-86B5-2FEF9139091C}"/>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28" name="直線矢印コネクタ 27">
            <a:extLst>
              <a:ext uri="{FF2B5EF4-FFF2-40B4-BE49-F238E27FC236}">
                <a16:creationId xmlns:a16="http://schemas.microsoft.com/office/drawing/2014/main" id="{18221B08-B0CD-C7B0-B9F6-8CB79AB27B74}"/>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9" name="正方形/長方形 28">
            <a:extLst>
              <a:ext uri="{FF2B5EF4-FFF2-40B4-BE49-F238E27FC236}">
                <a16:creationId xmlns:a16="http://schemas.microsoft.com/office/drawing/2014/main" id="{589B2D45-2EDF-660B-9919-2981FD81A9F9}"/>
              </a:ext>
            </a:extLst>
          </p:cNvPr>
          <p:cNvSpPr/>
          <p:nvPr/>
        </p:nvSpPr>
        <p:spPr bwMode="auto">
          <a:xfrm>
            <a:off x="1341016" y="3082641"/>
            <a:ext cx="1129779" cy="788248"/>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編集</a:t>
            </a:r>
            <a:r>
              <a:rPr kumimoji="0" lang="ja-JP" altLang="en-US" sz="1050" b="1" kern="0">
                <a:solidFill>
                  <a:schemeClr val="bg1"/>
                </a:solidFill>
                <a:latin typeface="+mn-ea"/>
                <a:cs typeface="Verdana" pitchFamily="34" charset="0"/>
              </a:rPr>
              <a:t>誘導</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（大</a:t>
            </a:r>
            <a:r>
              <a:rPr kumimoji="0" lang="ja-JP" altLang="en-US" sz="1000" b="1" i="0" u="none" strike="noStrike" kern="0" cap="none" spc="0" normalizeH="0" baseline="0" noProof="0">
                <a:ln>
                  <a:noFill/>
                </a:ln>
                <a:solidFill>
                  <a:schemeClr val="bg1"/>
                </a:solidFill>
                <a:effectLst/>
                <a:uLnTx/>
                <a:uFillTx/>
                <a:latin typeface="+mn-ea"/>
                <a:cs typeface="Verdana" pitchFamily="34" charset="0"/>
              </a:rPr>
              <a:t>）</a:t>
            </a:r>
            <a:endParaRPr kumimoji="0" lang="en-US" altLang="ja-JP" sz="10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0" name="正方形/長方形 29">
            <a:extLst>
              <a:ext uri="{FF2B5EF4-FFF2-40B4-BE49-F238E27FC236}">
                <a16:creationId xmlns:a16="http://schemas.microsoft.com/office/drawing/2014/main" id="{2C1EF735-8218-33BB-D9B5-CDD3000D07D6}"/>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n-ea"/>
              </a:rPr>
              <a:t>サストモ</a:t>
            </a:r>
            <a:r>
              <a:rPr kumimoji="1" lang="en-US" altLang="ja-JP" sz="1100" dirty="0">
                <a:solidFill>
                  <a:schemeClr val="tx1"/>
                </a:solidFill>
                <a:latin typeface="+mn-ea"/>
              </a:rPr>
              <a:t> </a:t>
            </a:r>
            <a:r>
              <a:rPr kumimoji="1" lang="ja-JP" altLang="en-US" sz="1100">
                <a:solidFill>
                  <a:schemeClr val="tx1"/>
                </a:solidFill>
                <a:latin typeface="+mn-ea"/>
              </a:rPr>
              <a:t>トップページ</a:t>
            </a:r>
          </a:p>
        </p:txBody>
      </p:sp>
      <p:sp>
        <p:nvSpPr>
          <p:cNvPr id="31" name="正方形/長方形 30">
            <a:extLst>
              <a:ext uri="{FF2B5EF4-FFF2-40B4-BE49-F238E27FC236}">
                <a16:creationId xmlns:a16="http://schemas.microsoft.com/office/drawing/2014/main" id="{B4B1710D-2A33-AA97-AA75-00C46E4ACD60}"/>
              </a:ext>
            </a:extLst>
          </p:cNvPr>
          <p:cNvSpPr/>
          <p:nvPr/>
        </p:nvSpPr>
        <p:spPr>
          <a:xfrm>
            <a:off x="813403" y="2407994"/>
            <a:ext cx="1057130" cy="261610"/>
          </a:xfrm>
          <a:prstGeom prst="rect">
            <a:avLst/>
          </a:prstGeom>
        </p:spPr>
        <p:txBody>
          <a:bodyPr wrap="square">
            <a:spAutoFit/>
          </a:bodyPr>
          <a:lstStyle/>
          <a:p>
            <a:pPr lvl="0"/>
            <a:r>
              <a:rPr kumimoji="0" lang="ja-JP" altLang="en-US" sz="1100" kern="0">
                <a:latin typeface="+mn-ea"/>
                <a:cs typeface="Verdana" pitchFamily="34" charset="0"/>
              </a:rPr>
              <a:t>■</a:t>
            </a:r>
            <a:r>
              <a:rPr kumimoji="0" lang="en-US" altLang="ja-JP" sz="1100" kern="0" dirty="0">
                <a:latin typeface="+mn-ea"/>
                <a:cs typeface="Verdana" pitchFamily="34" charset="0"/>
              </a:rPr>
              <a:t>PC</a:t>
            </a:r>
            <a:endParaRPr kumimoji="0" lang="ja-JP" altLang="en-US" sz="1100" kern="0">
              <a:latin typeface="+mn-ea"/>
              <a:cs typeface="Verdana" pitchFamily="34" charset="0"/>
            </a:endParaRPr>
          </a:p>
        </p:txBody>
      </p:sp>
      <p:sp>
        <p:nvSpPr>
          <p:cNvPr id="32" name="正方形/長方形 31">
            <a:extLst>
              <a:ext uri="{FF2B5EF4-FFF2-40B4-BE49-F238E27FC236}">
                <a16:creationId xmlns:a16="http://schemas.microsoft.com/office/drawing/2014/main" id="{F27C7453-2C5B-429D-F743-66CFC39E5D9F}"/>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tx1"/>
                </a:solidFill>
                <a:latin typeface="+mn-ea"/>
              </a:rPr>
              <a:t>※</a:t>
            </a:r>
            <a:r>
              <a:rPr kumimoji="1" lang="ja-JP" altLang="en-US" sz="1100">
                <a:solidFill>
                  <a:schemeClr val="tx1"/>
                </a:solidFill>
                <a:latin typeface="+mn-ea"/>
              </a:rPr>
              <a:t>編集誘導</a:t>
            </a:r>
            <a:r>
              <a:rPr lang="en-US" altLang="ja-JP" sz="1100" dirty="0">
                <a:solidFill>
                  <a:schemeClr val="tx1"/>
                </a:solidFill>
                <a:latin typeface="+mn-ea"/>
              </a:rPr>
              <a:t>①②</a:t>
            </a:r>
            <a:r>
              <a:rPr lang="ja-JP" altLang="en-US" sz="1100">
                <a:solidFill>
                  <a:schemeClr val="tx1"/>
                </a:solidFill>
                <a:latin typeface="+mn-ea"/>
              </a:rPr>
              <a:t>は</a:t>
            </a:r>
            <a:r>
              <a:rPr kumimoji="1" lang="ja-JP" altLang="en-US" sz="1100">
                <a:solidFill>
                  <a:schemeClr val="tx1"/>
                </a:solidFill>
                <a:latin typeface="+mn-ea"/>
              </a:rPr>
              <a:t>スマートフォン（</a:t>
            </a:r>
            <a:r>
              <a:rPr kumimoji="1" lang="en-US" altLang="ja-JP" sz="1100" dirty="0">
                <a:solidFill>
                  <a:schemeClr val="tx1"/>
                </a:solidFill>
                <a:latin typeface="+mn-ea"/>
              </a:rPr>
              <a:t>SP</a:t>
            </a:r>
            <a:r>
              <a:rPr kumimoji="1" lang="ja-JP" altLang="en-US" sz="1100">
                <a:solidFill>
                  <a:schemeClr val="tx1"/>
                </a:solidFill>
                <a:latin typeface="+mn-ea"/>
              </a:rPr>
              <a:t>）版からも誘導がございます。</a:t>
            </a:r>
          </a:p>
        </p:txBody>
      </p:sp>
      <p:sp>
        <p:nvSpPr>
          <p:cNvPr id="33" name="正方形/長方形 32">
            <a:extLst>
              <a:ext uri="{FF2B5EF4-FFF2-40B4-BE49-F238E27FC236}">
                <a16:creationId xmlns:a16="http://schemas.microsoft.com/office/drawing/2014/main" id="{E61F308F-F24A-349D-7239-C25CA0DACB2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34" name="正方形/長方形 33">
            <a:extLst>
              <a:ext uri="{FF2B5EF4-FFF2-40B4-BE49-F238E27FC236}">
                <a16:creationId xmlns:a16="http://schemas.microsoft.com/office/drawing/2014/main" id="{BB981130-FECF-BAB8-5731-9A5F6CAA3F2F}"/>
              </a:ext>
            </a:extLst>
          </p:cNvPr>
          <p:cNvSpPr/>
          <p:nvPr/>
        </p:nvSpPr>
        <p:spPr>
          <a:xfrm>
            <a:off x="3587091" y="4514874"/>
            <a:ext cx="2339102" cy="900246"/>
          </a:xfrm>
          <a:prstGeom prst="rect">
            <a:avLst/>
          </a:prstGeom>
        </p:spPr>
        <p:txBody>
          <a:bodyPr wrap="none">
            <a:spAutoFit/>
          </a:bodyPr>
          <a:lstStyle/>
          <a:p>
            <a:r>
              <a:rPr lang="ja-JP" altLang="en-US" sz="1050">
                <a:latin typeface="+mn-ea"/>
              </a:rPr>
              <a:t>中面（記事ページ）</a:t>
            </a:r>
            <a:endParaRPr lang="en-US" altLang="ja-JP" sz="1050" dirty="0">
              <a:latin typeface="+mn-ea"/>
            </a:endParaRPr>
          </a:p>
          <a:p>
            <a:r>
              <a:rPr lang="en-US" altLang="ja-JP" sz="1050" dirty="0">
                <a:latin typeface="+mn-ea"/>
              </a:rPr>
              <a:t>PC</a:t>
            </a:r>
            <a:r>
              <a:rPr lang="ja-JP" altLang="en-US" sz="1050">
                <a:latin typeface="+mn-ea"/>
              </a:rPr>
              <a:t>はページ上部、</a:t>
            </a:r>
            <a:r>
              <a:rPr lang="en-US" altLang="ja-JP" sz="1050" dirty="0">
                <a:latin typeface="+mn-ea"/>
              </a:rPr>
              <a:t>SP</a:t>
            </a:r>
            <a:r>
              <a:rPr lang="ja-JP" altLang="en-US" sz="1050">
                <a:latin typeface="+mn-ea"/>
              </a:rPr>
              <a:t>は記事下</a:t>
            </a:r>
            <a:endParaRPr lang="en-US" altLang="ja-JP" sz="1050" dirty="0">
              <a:latin typeface="+mn-ea"/>
            </a:endParaRPr>
          </a:p>
          <a:p>
            <a:r>
              <a:rPr lang="ja-JP" altLang="en-US" sz="1050">
                <a:latin typeface="+mn-ea"/>
              </a:rPr>
              <a:t>：</a:t>
            </a:r>
            <a:r>
              <a:rPr lang="en-US" altLang="ja-JP" sz="1050" dirty="0">
                <a:latin typeface="+mn-ea"/>
              </a:rPr>
              <a:t>1</a:t>
            </a:r>
            <a:r>
              <a:rPr lang="ja-JP" altLang="en-US" sz="1050">
                <a:latin typeface="+mn-ea"/>
              </a:rPr>
              <a:t>ヶ月</a:t>
            </a:r>
            <a:endParaRPr lang="en-US" altLang="ja-JP" sz="1050" dirty="0">
              <a:latin typeface="+mn-ea"/>
            </a:endParaRPr>
          </a:p>
          <a:p>
            <a:r>
              <a:rPr lang="en-US" altLang="ja-JP" sz="1050" dirty="0">
                <a:latin typeface="+mn-ea"/>
              </a:rPr>
              <a:t>※</a:t>
            </a:r>
            <a:r>
              <a:rPr lang="ja-JP" altLang="en-US" sz="1050">
                <a:latin typeface="+mn-ea"/>
              </a:rPr>
              <a:t>同期間に複数社がご協賛の場合、</a:t>
            </a:r>
            <a:endParaRPr lang="en-US" altLang="ja-JP" sz="1050" dirty="0">
              <a:latin typeface="+mn-ea"/>
            </a:endParaRPr>
          </a:p>
          <a:p>
            <a:r>
              <a:rPr lang="ja-JP" altLang="en-US" sz="1050">
                <a:latin typeface="+mn-ea"/>
              </a:rPr>
              <a:t>複数枠でローテーション掲載</a:t>
            </a:r>
            <a:endParaRPr lang="en-US" altLang="ja-JP" sz="1050" dirty="0">
              <a:latin typeface="+mn-ea"/>
            </a:endParaRPr>
          </a:p>
        </p:txBody>
      </p:sp>
      <p:sp>
        <p:nvSpPr>
          <p:cNvPr id="35" name="正方形/長方形 34">
            <a:extLst>
              <a:ext uri="{FF2B5EF4-FFF2-40B4-BE49-F238E27FC236}">
                <a16:creationId xmlns:a16="http://schemas.microsoft.com/office/drawing/2014/main" id="{447E99C4-7EB9-6FAB-3C54-89B3D7DFDEDF}"/>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36" name="正方形/長方形 35">
            <a:extLst>
              <a:ext uri="{FF2B5EF4-FFF2-40B4-BE49-F238E27FC236}">
                <a16:creationId xmlns:a16="http://schemas.microsoft.com/office/drawing/2014/main" id="{C4505288-AC41-A3C2-30B3-4C3225068293}"/>
              </a:ext>
            </a:extLst>
          </p:cNvPr>
          <p:cNvSpPr/>
          <p:nvPr/>
        </p:nvSpPr>
        <p:spPr bwMode="auto">
          <a:xfrm>
            <a:off x="3567340" y="5769828"/>
            <a:ext cx="2329408"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37" name="正方形/長方形 36">
            <a:extLst>
              <a:ext uri="{FF2B5EF4-FFF2-40B4-BE49-F238E27FC236}">
                <a16:creationId xmlns:a16="http://schemas.microsoft.com/office/drawing/2014/main" id="{7B237842-059F-94A7-4DB3-1954A456783A}"/>
              </a:ext>
            </a:extLst>
          </p:cNvPr>
          <p:cNvSpPr/>
          <p:nvPr/>
        </p:nvSpPr>
        <p:spPr>
          <a:xfrm>
            <a:off x="3572362" y="5809182"/>
            <a:ext cx="1172116" cy="261610"/>
          </a:xfrm>
          <a:prstGeom prst="rect">
            <a:avLst/>
          </a:prstGeom>
        </p:spPr>
        <p:txBody>
          <a:bodyPr wrap="none">
            <a:spAutoFit/>
          </a:bodyPr>
          <a:lstStyle/>
          <a:p>
            <a:r>
              <a:rPr lang="ja-JP" altLang="en-US" sz="1100">
                <a:latin typeface="+mn-ea"/>
              </a:rPr>
              <a:t>メールマガジン</a:t>
            </a:r>
            <a:endParaRPr lang="en-US" altLang="ja-JP" sz="1100">
              <a:latin typeface="+mn-ea"/>
            </a:endParaRPr>
          </a:p>
        </p:txBody>
      </p:sp>
      <p:sp>
        <p:nvSpPr>
          <p:cNvPr id="38" name="正方形/長方形 37">
            <a:extLst>
              <a:ext uri="{FF2B5EF4-FFF2-40B4-BE49-F238E27FC236}">
                <a16:creationId xmlns:a16="http://schemas.microsoft.com/office/drawing/2014/main" id="{56D12EF4-D1ED-6D51-8A56-6B76F3021044}"/>
              </a:ext>
            </a:extLst>
          </p:cNvPr>
          <p:cNvSpPr/>
          <p:nvPr/>
        </p:nvSpPr>
        <p:spPr>
          <a:xfrm>
            <a:off x="302554" y="6241603"/>
            <a:ext cx="9908246" cy="577081"/>
          </a:xfrm>
          <a:prstGeom prst="rect">
            <a:avLst/>
          </a:prstGeom>
        </p:spPr>
        <p:txBody>
          <a:bodyPr wrap="square">
            <a:spAutoFit/>
          </a:bodyPr>
          <a:lstStyle/>
          <a:p>
            <a:r>
              <a:rPr lang="en-US" altLang="ja-JP" sz="1050" dirty="0">
                <a:latin typeface="+mn-ea"/>
              </a:rPr>
              <a:t>※</a:t>
            </a:r>
            <a:r>
              <a:rPr lang="ja-JP" altLang="en-US" sz="1050">
                <a:latin typeface="+mn-ea"/>
              </a:rPr>
              <a:t>編集</a:t>
            </a:r>
            <a:r>
              <a:rPr lang="ja-JP" altLang="en-US" sz="1050" i="1">
                <a:latin typeface="+mn-ea"/>
              </a:rPr>
              <a:t>誘導、スポンサードコンテンツとも</a:t>
            </a:r>
            <a:r>
              <a:rPr lang="ja-JP" altLang="en-US" sz="1050">
                <a:latin typeface="+mn-ea"/>
              </a:rPr>
              <a:t>「提供：協賛社名」等のクレジットが入ります。また、期間中の内容変更・更新は不可となります</a:t>
            </a:r>
            <a:endParaRPr lang="en-US" altLang="ja-JP" sz="1050" dirty="0">
              <a:latin typeface="+mn-ea"/>
            </a:endParaRPr>
          </a:p>
          <a:p>
            <a:r>
              <a:rPr lang="en-US" altLang="ja-JP" sz="1050" i="1" dirty="0">
                <a:latin typeface="+mn-ea"/>
              </a:rPr>
              <a:t>※</a:t>
            </a:r>
            <a:r>
              <a:rPr lang="ja-JP" altLang="en-US" sz="1050">
                <a:latin typeface="+mn-ea"/>
              </a:rPr>
              <a:t>編集誘導①、②は原則として掲載開始日の</a:t>
            </a:r>
            <a:r>
              <a:rPr lang="en-US" altLang="ja-JP" sz="1050" dirty="0">
                <a:latin typeface="+mn-ea"/>
              </a:rPr>
              <a:t>AM10</a:t>
            </a:r>
            <a:r>
              <a:rPr lang="ja-JP" altLang="en-US" sz="1050">
                <a:latin typeface="+mn-ea"/>
              </a:rPr>
              <a:t>時頃から、掲載終了日翌日の</a:t>
            </a:r>
            <a:r>
              <a:rPr lang="en-US" altLang="ja-JP" sz="1050" dirty="0">
                <a:latin typeface="+mn-ea"/>
              </a:rPr>
              <a:t>AM10</a:t>
            </a:r>
            <a:r>
              <a:rPr lang="ja-JP" altLang="en-US" sz="1050">
                <a:latin typeface="+mn-ea"/>
              </a:rPr>
              <a:t>時頃までの掲載となります</a:t>
            </a:r>
            <a:endParaRPr lang="en-US" altLang="ja-JP" sz="1050" dirty="0">
              <a:latin typeface="+mn-ea"/>
            </a:endParaRPr>
          </a:p>
          <a:p>
            <a:r>
              <a:rPr lang="en-US" altLang="ja-JP" sz="1050" dirty="0">
                <a:latin typeface="+mn-ea"/>
              </a:rPr>
              <a:t>※</a:t>
            </a:r>
            <a:r>
              <a:rPr lang="ja-JP" altLang="en-US" sz="1050">
                <a:latin typeface="+mn-ea"/>
              </a:rPr>
              <a:t>編集誘導の位置や仕様は予告なく変更させていただく場合があります</a:t>
            </a:r>
          </a:p>
        </p:txBody>
      </p:sp>
      <p:sp>
        <p:nvSpPr>
          <p:cNvPr id="39" name="正方形/長方形 38">
            <a:extLst>
              <a:ext uri="{FF2B5EF4-FFF2-40B4-BE49-F238E27FC236}">
                <a16:creationId xmlns:a16="http://schemas.microsoft.com/office/drawing/2014/main" id="{F7A050C0-D6C3-2EFE-8F43-AB0371B44F09}"/>
              </a:ext>
            </a:extLst>
          </p:cNvPr>
          <p:cNvSpPr/>
          <p:nvPr/>
        </p:nvSpPr>
        <p:spPr>
          <a:xfrm>
            <a:off x="1568593" y="1562677"/>
            <a:ext cx="480484" cy="267759"/>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40" name="正方形/長方形 39">
            <a:extLst>
              <a:ext uri="{FF2B5EF4-FFF2-40B4-BE49-F238E27FC236}">
                <a16:creationId xmlns:a16="http://schemas.microsoft.com/office/drawing/2014/main" id="{9A980F5C-D242-A7E3-4E45-5C821E29719F}"/>
              </a:ext>
            </a:extLst>
          </p:cNvPr>
          <p:cNvSpPr/>
          <p:nvPr/>
        </p:nvSpPr>
        <p:spPr>
          <a:xfrm>
            <a:off x="2143801" y="1533250"/>
            <a:ext cx="505233" cy="297186"/>
          </a:xfrm>
          <a:prstGeom prst="rect">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41" name="正方形/長方形 40">
            <a:extLst>
              <a:ext uri="{FF2B5EF4-FFF2-40B4-BE49-F238E27FC236}">
                <a16:creationId xmlns:a16="http://schemas.microsoft.com/office/drawing/2014/main" id="{E178FD23-6FCA-D5B9-F570-938DCFCE7CCB}"/>
              </a:ext>
            </a:extLst>
          </p:cNvPr>
          <p:cNvSpPr/>
          <p:nvPr/>
        </p:nvSpPr>
        <p:spPr>
          <a:xfrm>
            <a:off x="2552924" y="3082641"/>
            <a:ext cx="359742" cy="81651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2" name="正方形/長方形 41">
            <a:extLst>
              <a:ext uri="{FF2B5EF4-FFF2-40B4-BE49-F238E27FC236}">
                <a16:creationId xmlns:a16="http://schemas.microsoft.com/office/drawing/2014/main" id="{58794377-4387-FFA9-DD30-B165F70F3169}"/>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3" name="正方形/長方形 42">
            <a:extLst>
              <a:ext uri="{FF2B5EF4-FFF2-40B4-BE49-F238E27FC236}">
                <a16:creationId xmlns:a16="http://schemas.microsoft.com/office/drawing/2014/main" id="{B25F7D60-E555-0373-687F-570DA8BFC752}"/>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4" name="正方形/長方形 43">
            <a:extLst>
              <a:ext uri="{FF2B5EF4-FFF2-40B4-BE49-F238E27FC236}">
                <a16:creationId xmlns:a16="http://schemas.microsoft.com/office/drawing/2014/main" id="{F5D3E2FB-5AEF-88A7-59A1-F670AFB4A1C5}"/>
              </a:ext>
            </a:extLst>
          </p:cNvPr>
          <p:cNvSpPr/>
          <p:nvPr/>
        </p:nvSpPr>
        <p:spPr>
          <a:xfrm>
            <a:off x="1631842" y="5551627"/>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45" name="正方形/長方形 44">
            <a:extLst>
              <a:ext uri="{FF2B5EF4-FFF2-40B4-BE49-F238E27FC236}">
                <a16:creationId xmlns:a16="http://schemas.microsoft.com/office/drawing/2014/main" id="{79E73CF2-D089-0B14-7531-AA201CC90DAC}"/>
              </a:ext>
            </a:extLst>
          </p:cNvPr>
          <p:cNvSpPr/>
          <p:nvPr/>
        </p:nvSpPr>
        <p:spPr bwMode="auto">
          <a:xfrm>
            <a:off x="1109258" y="4306292"/>
            <a:ext cx="523753" cy="52094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6" name="正方形/長方形 45">
            <a:extLst>
              <a:ext uri="{FF2B5EF4-FFF2-40B4-BE49-F238E27FC236}">
                <a16:creationId xmlns:a16="http://schemas.microsoft.com/office/drawing/2014/main" id="{104920F3-3897-5AF5-CDCC-DA187A33ECC2}"/>
              </a:ext>
            </a:extLst>
          </p:cNvPr>
          <p:cNvSpPr/>
          <p:nvPr/>
        </p:nvSpPr>
        <p:spPr bwMode="auto">
          <a:xfrm>
            <a:off x="2237384" y="4931233"/>
            <a:ext cx="523753" cy="52094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7" name="正方形/長方形 46">
            <a:extLst>
              <a:ext uri="{FF2B5EF4-FFF2-40B4-BE49-F238E27FC236}">
                <a16:creationId xmlns:a16="http://schemas.microsoft.com/office/drawing/2014/main" id="{CDAD58A6-C582-2893-0022-FA73DAD0DF31}"/>
              </a:ext>
            </a:extLst>
          </p:cNvPr>
          <p:cNvSpPr/>
          <p:nvPr/>
        </p:nvSpPr>
        <p:spPr bwMode="auto">
          <a:xfrm>
            <a:off x="1108089" y="5557019"/>
            <a:ext cx="523753" cy="520947"/>
          </a:xfrm>
          <a:prstGeom prst="rect">
            <a:avLst/>
          </a:prstGeom>
          <a:ln>
            <a:solidFill>
              <a:schemeClr val="accent2"/>
            </a:solidFill>
            <a:headEnd/>
            <a:tailEnd/>
          </a:ln>
        </p:spPr>
        <p:style>
          <a:lnRef idx="2">
            <a:schemeClr val="accent5">
              <a:shade val="15000"/>
            </a:schemeClr>
          </a:lnRef>
          <a:fillRef idx="1">
            <a:schemeClr val="accent5"/>
          </a:fillRef>
          <a:effectRef idx="0">
            <a:schemeClr val="accent5"/>
          </a:effectRef>
          <a:fontRef idx="minor">
            <a:schemeClr val="lt1"/>
          </a:fontRef>
        </p:style>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bg1"/>
                </a:solidFill>
                <a:latin typeface="+mn-ea"/>
                <a:cs typeface="Verdana" pitchFamily="34" charset="0"/>
              </a:rPr>
              <a:t>編集</a:t>
            </a:r>
            <a:endParaRPr kumimoji="0" lang="en-US" altLang="ja-JP" sz="1050" b="1" kern="0" dirty="0">
              <a:solidFill>
                <a:schemeClr val="bg1"/>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bg1"/>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8" name="正方形/長方形 47">
            <a:extLst>
              <a:ext uri="{FF2B5EF4-FFF2-40B4-BE49-F238E27FC236}">
                <a16:creationId xmlns:a16="http://schemas.microsoft.com/office/drawing/2014/main" id="{8C765C01-DF65-497D-DB69-3B98F4A4824F}"/>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49" name="図 48">
            <a:extLst>
              <a:ext uri="{FF2B5EF4-FFF2-40B4-BE49-F238E27FC236}">
                <a16:creationId xmlns:a16="http://schemas.microsoft.com/office/drawing/2014/main" id="{4C40FFA0-F690-738D-E053-BB534F4001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50" name="図 49">
            <a:extLst>
              <a:ext uri="{FF2B5EF4-FFF2-40B4-BE49-F238E27FC236}">
                <a16:creationId xmlns:a16="http://schemas.microsoft.com/office/drawing/2014/main" id="{24F2FAC7-1492-A885-A761-F497114482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51" name="正方形/長方形 50">
            <a:extLst>
              <a:ext uri="{FF2B5EF4-FFF2-40B4-BE49-F238E27FC236}">
                <a16:creationId xmlns:a16="http://schemas.microsoft.com/office/drawing/2014/main" id="{C5C33A15-E08E-3D7A-90D3-A43729371759}"/>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52" name="図 51">
            <a:extLst>
              <a:ext uri="{FF2B5EF4-FFF2-40B4-BE49-F238E27FC236}">
                <a16:creationId xmlns:a16="http://schemas.microsoft.com/office/drawing/2014/main" id="{C7ACAC5E-D49F-3A21-DB0C-E8B188A7C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53" name="正方形/長方形 52">
            <a:extLst>
              <a:ext uri="{FF2B5EF4-FFF2-40B4-BE49-F238E27FC236}">
                <a16:creationId xmlns:a16="http://schemas.microsoft.com/office/drawing/2014/main" id="{4A4C37E6-5BE0-8E42-3D51-922798B238EA}"/>
              </a:ext>
            </a:extLst>
          </p:cNvPr>
          <p:cNvSpPr/>
          <p:nvPr/>
        </p:nvSpPr>
        <p:spPr>
          <a:xfrm>
            <a:off x="8630606" y="2861189"/>
            <a:ext cx="563176" cy="478236"/>
          </a:xfrm>
          <a:prstGeom prst="rect">
            <a:avLst/>
          </a:prstGeom>
          <a:solidFill>
            <a:schemeClr val="bg1">
              <a:lumMod val="85000"/>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4" name="正方形/長方形 53">
            <a:extLst>
              <a:ext uri="{FF2B5EF4-FFF2-40B4-BE49-F238E27FC236}">
                <a16:creationId xmlns:a16="http://schemas.microsoft.com/office/drawing/2014/main" id="{52CF6B2A-5AB5-9A53-654B-BAD89F0ABBDB}"/>
              </a:ext>
            </a:extLst>
          </p:cNvPr>
          <p:cNvSpPr/>
          <p:nvPr/>
        </p:nvSpPr>
        <p:spPr>
          <a:xfrm>
            <a:off x="8660875" y="3474498"/>
            <a:ext cx="563176" cy="1770138"/>
          </a:xfrm>
          <a:prstGeom prst="rect">
            <a:avLst/>
          </a:prstGeom>
          <a:solidFill>
            <a:schemeClr val="bg1">
              <a:lumMod val="85000"/>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5" name="正方形/長方形 54">
            <a:extLst>
              <a:ext uri="{FF2B5EF4-FFF2-40B4-BE49-F238E27FC236}">
                <a16:creationId xmlns:a16="http://schemas.microsoft.com/office/drawing/2014/main" id="{8E2492ED-4104-AA58-1216-B8B16A651664}"/>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latin typeface="+mn-ea"/>
                <a:cs typeface="Verdana" pitchFamily="34" charset="0"/>
              </a:rPr>
              <a:t>インタビュー</a:t>
            </a:r>
            <a:endParaRPr kumimoji="0" lang="en-US" altLang="ja-JP" sz="1050" b="1" kern="0" dirty="0">
              <a:latin typeface="+mn-ea"/>
              <a:cs typeface="Verdana" pitchFamily="34" charset="0"/>
            </a:endParaRPr>
          </a:p>
        </p:txBody>
      </p:sp>
      <p:sp>
        <p:nvSpPr>
          <p:cNvPr id="56" name="正方形/長方形 55">
            <a:extLst>
              <a:ext uri="{FF2B5EF4-FFF2-40B4-BE49-F238E27FC236}">
                <a16:creationId xmlns:a16="http://schemas.microsoft.com/office/drawing/2014/main" id="{DEBC80F5-6F0F-EEA9-8AA5-B28D04539932}"/>
              </a:ext>
            </a:extLst>
          </p:cNvPr>
          <p:cNvSpPr/>
          <p:nvPr/>
        </p:nvSpPr>
        <p:spPr>
          <a:xfrm>
            <a:off x="925987" y="3082641"/>
            <a:ext cx="359742" cy="81651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cxnSp>
        <p:nvCxnSpPr>
          <p:cNvPr id="57" name="直線コネクタ 56">
            <a:extLst>
              <a:ext uri="{FF2B5EF4-FFF2-40B4-BE49-F238E27FC236}">
                <a16:creationId xmlns:a16="http://schemas.microsoft.com/office/drawing/2014/main" id="{F4DF24DF-9DB9-965B-F35E-AE768432A8C1}"/>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8" name="正方形/長方形 57">
            <a:extLst>
              <a:ext uri="{FF2B5EF4-FFF2-40B4-BE49-F238E27FC236}">
                <a16:creationId xmlns:a16="http://schemas.microsoft.com/office/drawing/2014/main" id="{FA145195-31EA-9B75-2566-38BD303CFD2A}"/>
              </a:ext>
            </a:extLst>
          </p:cNvPr>
          <p:cNvSpPr/>
          <p:nvPr/>
        </p:nvSpPr>
        <p:spPr bwMode="auto">
          <a:xfrm>
            <a:off x="3539786" y="1136148"/>
            <a:ext cx="2421575" cy="270532"/>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CA2BDBC3-7714-6A28-DA05-AE69B6F662F4}"/>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60" name="正方形/長方形 59">
            <a:extLst>
              <a:ext uri="{FF2B5EF4-FFF2-40B4-BE49-F238E27FC236}">
                <a16:creationId xmlns:a16="http://schemas.microsoft.com/office/drawing/2014/main" id="{0468548D-BF2A-25BD-86BD-D193E34E8DE2}"/>
              </a:ext>
            </a:extLst>
          </p:cNvPr>
          <p:cNvSpPr/>
          <p:nvPr/>
        </p:nvSpPr>
        <p:spPr bwMode="auto">
          <a:xfrm>
            <a:off x="7371897" y="972709"/>
            <a:ext cx="1676936" cy="359056"/>
          </a:xfrm>
          <a:prstGeom prst="rect">
            <a:avLst/>
          </a:prstGeom>
          <a:solidFill>
            <a:schemeClr val="tx2"/>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61" name="正方形/長方形 60">
            <a:extLst>
              <a:ext uri="{FF2B5EF4-FFF2-40B4-BE49-F238E27FC236}">
                <a16:creationId xmlns:a16="http://schemas.microsoft.com/office/drawing/2014/main" id="{74B2F409-F8F3-8CC1-6238-0110C928D60B}"/>
              </a:ext>
            </a:extLst>
          </p:cNvPr>
          <p:cNvSpPr/>
          <p:nvPr/>
        </p:nvSpPr>
        <p:spPr>
          <a:xfrm>
            <a:off x="7328119" y="1054144"/>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Tree>
    <p:extLst>
      <p:ext uri="{BB962C8B-B14F-4D97-AF65-F5344CB8AC3E}">
        <p14:creationId xmlns:p14="http://schemas.microsoft.com/office/powerpoint/2010/main" val="15177910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MSCレイアウト（広告主・代理店限定）">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MSCレイアウト（社外秘）">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24241</TotalTime>
  <Words>4998</Words>
  <Application>Microsoft Macintosh PowerPoint</Application>
  <PresentationFormat>ワイド画面</PresentationFormat>
  <Paragraphs>578</Paragraphs>
  <Slides>27</Slides>
  <Notes>1</Notes>
  <HiddenSlides>0</HiddenSlides>
  <MMClips>0</MMClips>
  <ScaleCrop>false</ScaleCrop>
  <HeadingPairs>
    <vt:vector size="8" baseType="variant">
      <vt:variant>
        <vt:lpstr>使用されているフォント</vt:lpstr>
      </vt:variant>
      <vt:variant>
        <vt:i4>6</vt:i4>
      </vt:variant>
      <vt:variant>
        <vt:lpstr>テーマ</vt:lpstr>
      </vt:variant>
      <vt:variant>
        <vt:i4>3</vt:i4>
      </vt:variant>
      <vt:variant>
        <vt:lpstr>埋め込まれた OLE サーバー</vt:lpstr>
      </vt:variant>
      <vt:variant>
        <vt:i4>1</vt:i4>
      </vt:variant>
      <vt:variant>
        <vt:lpstr>スライド タイトル</vt:lpstr>
      </vt:variant>
      <vt:variant>
        <vt:i4>27</vt:i4>
      </vt:variant>
    </vt:vector>
  </HeadingPairs>
  <TitlesOfParts>
    <vt:vector size="37" baseType="lpstr">
      <vt:lpstr>Meiryo</vt:lpstr>
      <vt:lpstr>Meiryo</vt:lpstr>
      <vt:lpstr>メイリオ 本文</vt:lpstr>
      <vt:lpstr>Arial</vt:lpstr>
      <vt:lpstr>Calibri</vt:lpstr>
      <vt:lpstr>Wingdings</vt:lpstr>
      <vt:lpstr>MSCレイアウト</vt:lpstr>
      <vt:lpstr>MSCレイアウト（広告主・代理店限定）</vt:lpstr>
      <vt:lpstr>MSCレイアウト（社外秘）</vt:lpstr>
      <vt:lpstr>think-cell スライド</vt:lpstr>
      <vt:lpstr>PowerPoint プレゼンテーション</vt:lpstr>
      <vt:lpstr>PowerPoint プレゼンテーション</vt:lpstr>
      <vt:lpstr>PowerPoint プレゼンテーション</vt:lpstr>
      <vt:lpstr>サストモ</vt:lpstr>
      <vt:lpstr>全体概要</vt:lpstr>
      <vt:lpstr>記事への誘導動線</vt:lpstr>
      <vt:lpstr>PowerPoint プレゼンテーション</vt:lpstr>
      <vt:lpstr>リリース商品</vt:lpstr>
      <vt:lpstr>(1)スポンサードコンテンツ　全体概要</vt:lpstr>
      <vt:lpstr>(1)スポンサードコンテンツ　商品スペック詳細</vt:lpstr>
      <vt:lpstr>(1)スポンサードコンテンツ　制作フロー</vt:lpstr>
      <vt:lpstr>(2)スポンサードコンテンツ ライト　全体概要</vt:lpstr>
      <vt:lpstr>(2)スポンサードコンテンツ ライト　全体概要</vt:lpstr>
      <vt:lpstr>(2)スポンサードコンテンツ ライト　構成要素</vt:lpstr>
      <vt:lpstr>(2)スポンサードコンテンツ ライト　構成例</vt:lpstr>
      <vt:lpstr>(2)スポンサードコンテンツ ライト　商品スペック詳細</vt:lpstr>
      <vt:lpstr>オプション：二次利用</vt:lpstr>
      <vt:lpstr>オプション：掲載期間の延長</vt:lpstr>
      <vt:lpstr>販売制限カテゴリ</vt:lpstr>
      <vt:lpstr>販売制限カテゴリ</vt:lpstr>
      <vt:lpstr>お申し込み方法</vt:lpstr>
      <vt:lpstr>PowerPoint プレゼンテーション</vt:lpstr>
      <vt:lpstr>注意事項</vt:lpstr>
      <vt:lpstr>免責事項</vt:lpstr>
      <vt:lpstr>事前掲載可否について</vt:lpstr>
      <vt:lpstr>事前掲載可否について</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小海 敦子</cp:lastModifiedBy>
  <cp:revision>173</cp:revision>
  <dcterms:created xsi:type="dcterms:W3CDTF">2023-12-19T04:51:39Z</dcterms:created>
  <dcterms:modified xsi:type="dcterms:W3CDTF">2024-07-22T01:20:15Z</dcterms:modified>
</cp:coreProperties>
</file>