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9" r:id="rId1"/>
  </p:sldMasterIdLst>
  <p:notesMasterIdLst>
    <p:notesMasterId r:id="rId30"/>
  </p:notesMasterIdLst>
  <p:handoutMasterIdLst>
    <p:handoutMasterId r:id="rId31"/>
  </p:handoutMasterIdLst>
  <p:sldIdLst>
    <p:sldId id="634" r:id="rId2"/>
    <p:sldId id="635" r:id="rId3"/>
    <p:sldId id="544" r:id="rId4"/>
    <p:sldId id="1165" r:id="rId5"/>
    <p:sldId id="1177" r:id="rId6"/>
    <p:sldId id="1164" r:id="rId7"/>
    <p:sldId id="559" r:id="rId8"/>
    <p:sldId id="1178" r:id="rId9"/>
    <p:sldId id="582" r:id="rId10"/>
    <p:sldId id="584" r:id="rId11"/>
    <p:sldId id="596" r:id="rId12"/>
    <p:sldId id="598" r:id="rId13"/>
    <p:sldId id="599" r:id="rId14"/>
    <p:sldId id="597" r:id="rId15"/>
    <p:sldId id="600" r:id="rId16"/>
    <p:sldId id="1179" r:id="rId17"/>
    <p:sldId id="603" r:id="rId18"/>
    <p:sldId id="604" r:id="rId19"/>
    <p:sldId id="605" r:id="rId20"/>
    <p:sldId id="613" r:id="rId21"/>
    <p:sldId id="602" r:id="rId22"/>
    <p:sldId id="555" r:id="rId23"/>
    <p:sldId id="589" r:id="rId24"/>
    <p:sldId id="592" r:id="rId25"/>
    <p:sldId id="614" r:id="rId26"/>
    <p:sldId id="607" r:id="rId27"/>
    <p:sldId id="612" r:id="rId28"/>
    <p:sldId id="546" r:id="rId2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DDDDDD"/>
    <a:srgbClr val="FFFFFF"/>
    <a:srgbClr val="333333"/>
    <a:srgbClr val="545454"/>
    <a:srgbClr val="999999"/>
    <a:srgbClr val="FCEDED"/>
    <a:srgbClr val="EFEFEF"/>
    <a:srgbClr val="DEDEDE"/>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94" autoAdjust="0"/>
    <p:restoredTop sz="87755" autoAdjust="0"/>
  </p:normalViewPr>
  <p:slideViewPr>
    <p:cSldViewPr snapToGrid="0">
      <p:cViewPr varScale="1">
        <p:scale>
          <a:sx n="102" d="100"/>
          <a:sy n="102" d="100"/>
        </p:scale>
        <p:origin x="192" y="640"/>
      </p:cViewPr>
      <p:guideLst/>
    </p:cSldViewPr>
  </p:slideViewPr>
  <p:outlineViewPr>
    <p:cViewPr>
      <p:scale>
        <a:sx n="33" d="100"/>
        <a:sy n="33" d="100"/>
      </p:scale>
      <p:origin x="0" y="0"/>
    </p:cViewPr>
  </p:outlineViewPr>
  <p:notesTextViewPr>
    <p:cViewPr>
      <p:scale>
        <a:sx n="240" d="100"/>
        <a:sy n="240" d="100"/>
      </p:scale>
      <p:origin x="0" y="0"/>
    </p:cViewPr>
  </p:notesTextViewPr>
  <p:notesViewPr>
    <p:cSldViewPr snapToGrid="0">
      <p:cViewPr varScale="1">
        <p:scale>
          <a:sx n="85" d="100"/>
          <a:sy n="85" d="100"/>
        </p:scale>
        <p:origin x="388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B636E92E-5075-C6EC-4395-F08029BDF8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F299728A-7B2A-5C21-4899-F2C4670BC53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D913B7-ECA7-44F3-90FC-21D7C62D90D5}" type="datetimeFigureOut">
              <a:rPr kumimoji="1" lang="ja-JP" altLang="en-US" smtClean="0"/>
              <a:t>2024/1/22</a:t>
            </a:fld>
            <a:endParaRPr kumimoji="1" lang="ja-JP" altLang="en-US"/>
          </a:p>
        </p:txBody>
      </p:sp>
      <p:sp>
        <p:nvSpPr>
          <p:cNvPr id="4" name="フッター プレースホルダー 3">
            <a:extLst>
              <a:ext uri="{FF2B5EF4-FFF2-40B4-BE49-F238E27FC236}">
                <a16:creationId xmlns:a16="http://schemas.microsoft.com/office/drawing/2014/main" id="{F18B20AA-6FE3-8186-CBAC-C8D369A0D67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6CE1BC9C-BE4D-7A86-2C45-E0FA79CB9DC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18F9EC0-4A96-496D-9AD6-AD0EB6B93411}" type="slidenum">
              <a:rPr kumimoji="1" lang="ja-JP" altLang="en-US" smtClean="0"/>
              <a:t>‹#›</a:t>
            </a:fld>
            <a:endParaRPr kumimoji="1" lang="ja-JP" altLang="en-US"/>
          </a:p>
        </p:txBody>
      </p:sp>
    </p:spTree>
    <p:extLst>
      <p:ext uri="{BB962C8B-B14F-4D97-AF65-F5344CB8AC3E}">
        <p14:creationId xmlns:p14="http://schemas.microsoft.com/office/powerpoint/2010/main" val="37095196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2024/1/22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22035904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3669023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76450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8180393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40574275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368694194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6230A497-624B-1699-E467-5D1BDD378A0F}"/>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237653213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733450423"/>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dirty="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dirty="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dirty="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テキスト ボックス 1">
            <a:extLst>
              <a:ext uri="{FF2B5EF4-FFF2-40B4-BE49-F238E27FC236}">
                <a16:creationId xmlns:a16="http://schemas.microsoft.com/office/drawing/2014/main" id="{96FAEC2B-DD29-7C59-4B7E-001F987A8AB2}"/>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36885351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C4AA06D0-34CC-2BFE-19DC-98ADA873B22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a:p>
          <a:p>
            <a:pPr lvl="0"/>
            <a:r>
              <a:rPr kumimoji="1" lang="ja-JP" altLang="en-US"/>
              <a:t>タイトルタイトル</a:t>
            </a:r>
          </a:p>
        </p:txBody>
      </p:sp>
      <p:sp>
        <p:nvSpPr>
          <p:cNvPr id="9" name="角丸四角形 3">
            <a:extLst>
              <a:ext uri="{FF2B5EF4-FFF2-40B4-BE49-F238E27FC236}">
                <a16:creationId xmlns:a16="http://schemas.microsoft.com/office/drawing/2014/main" id="{FF0B1305-B556-BF08-E74A-8C9E9B6AD49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2" name="テキスト ボックス 1">
            <a:extLst>
              <a:ext uri="{FF2B5EF4-FFF2-40B4-BE49-F238E27FC236}">
                <a16:creationId xmlns:a16="http://schemas.microsoft.com/office/drawing/2014/main" id="{7DD3B2DF-1901-0430-1496-2ADB625E7FDE}"/>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687339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図 2" descr="携帯電話を持っている手">
            <a:extLst>
              <a:ext uri="{FF2B5EF4-FFF2-40B4-BE49-F238E27FC236}">
                <a16:creationId xmlns:a16="http://schemas.microsoft.com/office/drawing/2014/main" id="{2F4E9BE6-48ED-B871-F47E-65A4CA500C87}"/>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4" name="正方形/長方形 3">
            <a:extLst>
              <a:ext uri="{FF2B5EF4-FFF2-40B4-BE49-F238E27FC236}">
                <a16:creationId xmlns:a16="http://schemas.microsoft.com/office/drawing/2014/main" id="{9EEF0E6D-1C5D-62E2-D452-F41CB27D1E2F}"/>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テキスト ボックス 4">
            <a:extLst>
              <a:ext uri="{FF2B5EF4-FFF2-40B4-BE49-F238E27FC236}">
                <a16:creationId xmlns:a16="http://schemas.microsoft.com/office/drawing/2014/main" id="{C9AABFC2-F9B0-21AF-E296-66077342C892}"/>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a:solidFill>
                  <a:schemeClr val="bg1"/>
                </a:solidFill>
                <a:latin typeface="+mn-ea"/>
                <a:ea typeface="+mn-ea"/>
              </a:rPr>
              <a:t>ヤフー株式会社</a:t>
            </a:r>
          </a:p>
        </p:txBody>
      </p:sp>
      <p:sp>
        <p:nvSpPr>
          <p:cNvPr id="6" name="テキスト ボックス 5">
            <a:extLst>
              <a:ext uri="{FF2B5EF4-FFF2-40B4-BE49-F238E27FC236}">
                <a16:creationId xmlns:a16="http://schemas.microsoft.com/office/drawing/2014/main" id="{4012706E-5C2A-7F3D-02CC-355E3E378D3B}"/>
              </a:ext>
            </a:extLst>
          </p:cNvPr>
          <p:cNvSpPr txBox="1"/>
          <p:nvPr userDrawn="1"/>
        </p:nvSpPr>
        <p:spPr>
          <a:xfrm>
            <a:off x="1082390"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p:txBody>
      </p:sp>
      <p:sp>
        <p:nvSpPr>
          <p:cNvPr id="7" name="角丸四角形 3">
            <a:extLst>
              <a:ext uri="{FF2B5EF4-FFF2-40B4-BE49-F238E27FC236}">
                <a16:creationId xmlns:a16="http://schemas.microsoft.com/office/drawing/2014/main" id="{6A387B93-65B6-2232-D263-FB990FFEC078}"/>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8" name="角丸四角形 4">
            <a:extLst>
              <a:ext uri="{FF2B5EF4-FFF2-40B4-BE49-F238E27FC236}">
                <a16:creationId xmlns:a16="http://schemas.microsoft.com/office/drawing/2014/main" id="{D4BF5408-5F8D-9786-1BCD-8E4C46045310}"/>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9" name="タイトル 7">
            <a:extLst>
              <a:ext uri="{FF2B5EF4-FFF2-40B4-BE49-F238E27FC236}">
                <a16:creationId xmlns:a16="http://schemas.microsoft.com/office/drawing/2014/main" id="{40B24C1F-5AC5-434D-4564-11FBB35D62E1}"/>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0" name="角丸四角形 10">
            <a:extLst>
              <a:ext uri="{FF2B5EF4-FFF2-40B4-BE49-F238E27FC236}">
                <a16:creationId xmlns:a16="http://schemas.microsoft.com/office/drawing/2014/main" id="{4EC620F5-ADC6-F133-35D9-973656129C00}"/>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11" name="テキスト プレースホルダー 4">
            <a:extLst>
              <a:ext uri="{FF2B5EF4-FFF2-40B4-BE49-F238E27FC236}">
                <a16:creationId xmlns:a16="http://schemas.microsoft.com/office/drawing/2014/main" id="{3474CCBD-8058-1636-1955-A8750082169C}"/>
              </a:ext>
            </a:extLst>
          </p:cNvPr>
          <p:cNvSpPr>
            <a:spLocks noGrp="1"/>
          </p:cNvSpPr>
          <p:nvPr>
            <p:ph type="body" sz="quarter" idx="14" hasCustomPrompt="1"/>
          </p:nvPr>
        </p:nvSpPr>
        <p:spPr>
          <a:xfrm>
            <a:off x="1159071" y="4580051"/>
            <a:ext cx="4679021" cy="360040"/>
          </a:xfrm>
          <a:prstGeom prst="rect">
            <a:avLst/>
          </a:prstGeom>
        </p:spPr>
        <p:txBody>
          <a:bodyPr>
            <a:normAutofit/>
          </a:bodyPr>
          <a:lstStyle>
            <a:lvl1pPr algn="ctr">
              <a:defRPr sz="1400" b="1">
                <a:solidFill>
                  <a:schemeClr val="accent6"/>
                </a:solidFill>
              </a:defRPr>
            </a:lvl1pPr>
          </a:lstStyle>
          <a:p>
            <a:pPr lvl="0"/>
            <a:r>
              <a:rPr kumimoji="1" lang="ja-JP" altLang="en-US"/>
              <a:t>サブタイトルを入力</a:t>
            </a:r>
          </a:p>
        </p:txBody>
      </p:sp>
      <p:pic>
        <p:nvPicPr>
          <p:cNvPr id="12" name="図 11">
            <a:extLst>
              <a:ext uri="{FF2B5EF4-FFF2-40B4-BE49-F238E27FC236}">
                <a16:creationId xmlns:a16="http://schemas.microsoft.com/office/drawing/2014/main" id="{8A93679E-5A38-A916-04C4-FFA53B35BF00}"/>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13" name="テキスト ボックス 12">
            <a:extLst>
              <a:ext uri="{FF2B5EF4-FFF2-40B4-BE49-F238E27FC236}">
                <a16:creationId xmlns:a16="http://schemas.microsoft.com/office/drawing/2014/main" id="{616906A6-5B13-C374-2AEB-9E467AFE7E2E}"/>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493043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
            <a:extLst>
              <a:ext uri="{FF2B5EF4-FFF2-40B4-BE49-F238E27FC236}">
                <a16:creationId xmlns:a16="http://schemas.microsoft.com/office/drawing/2014/main" id="{5F338996-9263-987D-A87B-FC75BB73629C}"/>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3" name="正方形/長方形 2">
            <a:extLst>
              <a:ext uri="{FF2B5EF4-FFF2-40B4-BE49-F238E27FC236}">
                <a16:creationId xmlns:a16="http://schemas.microsoft.com/office/drawing/2014/main" id="{A0CC51D8-95A4-BE58-0C08-BBB1E266356C}"/>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1">
            <a:extLst>
              <a:ext uri="{FF2B5EF4-FFF2-40B4-BE49-F238E27FC236}">
                <a16:creationId xmlns:a16="http://schemas.microsoft.com/office/drawing/2014/main" id="{1904DD37-EEFB-2EEA-04D3-FE3BC4D3D2FA}"/>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1494206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03_中表紙A">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6E4BE5AB-689D-EFAC-4A97-BEB70AB30A5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hasCustomPrompt="1"/>
          </p:nvPr>
        </p:nvSpPr>
        <p:spPr>
          <a:xfrm>
            <a:off x="2204326" y="2773503"/>
            <a:ext cx="1586282" cy="1464484"/>
          </a:xfrm>
          <a:prstGeom prst="rect">
            <a:avLst/>
          </a:prstGeom>
        </p:spPr>
        <p:txBody>
          <a:bodyPr/>
          <a:lstStyle>
            <a:lvl1pPr algn="ctr">
              <a:defRPr sz="1400">
                <a:solidFill>
                  <a:schemeClr val="bg1"/>
                </a:solidFill>
              </a:defRPr>
            </a:lvl1pPr>
          </a:lstStyle>
          <a:p>
            <a:r>
              <a:rPr lang="ja-JP" altLang="en-US" b="0" i="0">
                <a:solidFill>
                  <a:srgbClr val="172B4D"/>
                </a:solidFill>
                <a:effectLst/>
                <a:latin typeface="Hiragino Kaku Gothic Pro" panose="020B0300000000000000" pitchFamily="34" charset="-128"/>
                <a:ea typeface="Hiragino Kaku Gothic Pro" panose="020B0300000000000000" pitchFamily="34" charset="-128"/>
              </a:rPr>
              <a:t>ダウンロードしたアイコンを参照してください</a:t>
            </a:r>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E209DF90-77EA-C67B-F736-52287743EE4F}"/>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6966041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36" y="5220647"/>
            <a:ext cx="3562322"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941781" y="6444396"/>
            <a:ext cx="1019831" cy="215444"/>
          </a:xfrm>
          <a:prstGeom prst="rect">
            <a:avLst/>
          </a:prstGeom>
          <a:noFill/>
        </p:spPr>
        <p:txBody>
          <a:bodyPr wrap="none" rtlCol="0">
            <a:spAutoFit/>
          </a:bodyPr>
          <a:lstStyle/>
          <a:p>
            <a:pPr algn="r"/>
            <a:r>
              <a:rPr lang="en" altLang="ko-JP" sz="8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chemeClr val="bg1"/>
              </a:solidFill>
              <a:latin typeface="LINE Seed JP_OTF Regular" panose="02020500000000000000" pitchFamily="18" charset="-128"/>
            </a:endParaRP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3" name="図 2">
            <a:extLst>
              <a:ext uri="{FF2B5EF4-FFF2-40B4-BE49-F238E27FC236}">
                <a16:creationId xmlns:a16="http://schemas.microsoft.com/office/drawing/2014/main" id="{ED578260-46F0-0E71-4186-33E0F4588782}"/>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1786527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566432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668323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5759745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216001296"/>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F43AADC4-5EB0-FFA7-A449-D959AD5BB652}"/>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099463922"/>
      </p:ext>
    </p:extLst>
  </p:cSld>
  <p:clrMap bg1="lt1" tx1="dk1" bg2="lt2" tx2="dk2" accent1="accent1" accent2="accent2" accent3="accent3" accent4="accent4" accent5="accent5" accent6="accent6" hlink="hlink" folHlink="folHlink"/>
  <p:sldLayoutIdLst>
    <p:sldLayoutId id="2147483870" r:id="rId1"/>
    <p:sldLayoutId id="2147483892" r:id="rId2"/>
    <p:sldLayoutId id="2147483872" r:id="rId3"/>
    <p:sldLayoutId id="2147483889" r:id="rId4"/>
    <p:sldLayoutId id="2147483891" r:id="rId5"/>
    <p:sldLayoutId id="2147483875" r:id="rId6"/>
    <p:sldLayoutId id="2147483876" r:id="rId7"/>
    <p:sldLayoutId id="2147483877" r:id="rId8"/>
    <p:sldLayoutId id="2147483878" r:id="rId9"/>
    <p:sldLayoutId id="2147483879" r:id="rId10"/>
    <p:sldLayoutId id="2147483880" r:id="rId11"/>
    <p:sldLayoutId id="2147483883" r:id="rId12"/>
    <p:sldLayoutId id="2147483884" r:id="rId13"/>
    <p:sldLayoutId id="2147483893" r:id="rId14"/>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5.tiff"/><Relationship Id="rId7"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image" Target="../media/image40.tiff"/><Relationship Id="rId5" Type="http://schemas.openxmlformats.org/officeDocument/2006/relationships/image" Target="../media/image39.tiff"/><Relationship Id="rId10" Type="http://schemas.openxmlformats.org/officeDocument/2006/relationships/image" Target="../media/image42.png"/><Relationship Id="rId4" Type="http://schemas.openxmlformats.org/officeDocument/2006/relationships/image" Target="../media/image38.tiff"/><Relationship Id="rId9" Type="http://schemas.openxmlformats.org/officeDocument/2006/relationships/image" Target="../media/image41.png"/></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44.tiff"/><Relationship Id="rId4" Type="http://schemas.openxmlformats.org/officeDocument/2006/relationships/image" Target="../media/image43.tiff"/></Relationships>
</file>

<file path=ppt/slides/_rels/slide15.xml.rels><?xml version="1.0" encoding="UTF-8" standalone="yes"?>
<Relationships xmlns="http://schemas.openxmlformats.org/package/2006/relationships"><Relationship Id="rId8" Type="http://schemas.openxmlformats.org/officeDocument/2006/relationships/image" Target="../media/image49.tiff"/><Relationship Id="rId3" Type="http://schemas.openxmlformats.org/officeDocument/2006/relationships/image" Target="../media/image34.png"/><Relationship Id="rId7" Type="http://schemas.openxmlformats.org/officeDocument/2006/relationships/image" Target="../media/image48.tiff"/><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47.tiff"/><Relationship Id="rId5" Type="http://schemas.openxmlformats.org/officeDocument/2006/relationships/image" Target="../media/image46.tiff"/><Relationship Id="rId10" Type="http://schemas.openxmlformats.org/officeDocument/2006/relationships/image" Target="../media/image51.tiff"/><Relationship Id="rId4" Type="http://schemas.openxmlformats.org/officeDocument/2006/relationships/image" Target="../media/image45.tiff"/><Relationship Id="rId9" Type="http://schemas.openxmlformats.org/officeDocument/2006/relationships/image" Target="../media/image50.tiff"/></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34.png"/><Relationship Id="rId1" Type="http://schemas.openxmlformats.org/officeDocument/2006/relationships/slideLayout" Target="../slideLayouts/slideLayout8.xml"/><Relationship Id="rId5" Type="http://schemas.openxmlformats.org/officeDocument/2006/relationships/image" Target="../media/image53.svg"/><Relationship Id="rId4" Type="http://schemas.openxmlformats.org/officeDocument/2006/relationships/image" Target="../media/image52.png"/></Relationships>
</file>

<file path=ppt/slides/_rels/slide2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s://s.yimg.jp/dl/displayads-guarantee/displayads-guarantee_salessheet_Specialfeature_2023H1.zip" TargetMode="External"/><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57.png"/><Relationship Id="rId5" Type="http://schemas.openxmlformats.org/officeDocument/2006/relationships/hyperlink" Target="https://ads-help.yahoo-net.jp/s/article/H000044177?language=ja" TargetMode="External"/><Relationship Id="rId4" Type="http://schemas.openxmlformats.org/officeDocument/2006/relationships/hyperlink" Target="https://ads-help.yahoo.co.jp/yahooads/guideline/articledetail?lan=ja&amp;aid=1617&amp;o=default"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8.xml"/><Relationship Id="rId5" Type="http://schemas.openxmlformats.org/officeDocument/2006/relationships/hyperlink" Target="https://sdgs.yahoo.co.jp/" TargetMode="Externa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8" Type="http://schemas.openxmlformats.org/officeDocument/2006/relationships/image" Target="../media/image16.tiff"/><Relationship Id="rId3" Type="http://schemas.openxmlformats.org/officeDocument/2006/relationships/image" Target="../media/image11.tiff"/><Relationship Id="rId7" Type="http://schemas.openxmlformats.org/officeDocument/2006/relationships/image" Target="../media/image15.tiff"/><Relationship Id="rId12"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tiff"/><Relationship Id="rId4" Type="http://schemas.openxmlformats.org/officeDocument/2006/relationships/image" Target="../media/image12.png"/><Relationship Id="rId9" Type="http://schemas.openxmlformats.org/officeDocument/2006/relationships/image" Target="../media/image17.tiff"/></Relationships>
</file>

<file path=ppt/slides/_rels/slide6.xml.rels><?xml version="1.0" encoding="UTF-8" standalone="yes"?>
<Relationships xmlns="http://schemas.openxmlformats.org/package/2006/relationships"><Relationship Id="rId8" Type="http://schemas.openxmlformats.org/officeDocument/2006/relationships/image" Target="../media/image24.emf"/><Relationship Id="rId13" Type="http://schemas.openxmlformats.org/officeDocument/2006/relationships/image" Target="../media/image29.tiff"/><Relationship Id="rId18" Type="http://schemas.openxmlformats.org/officeDocument/2006/relationships/image" Target="../media/image20.png"/><Relationship Id="rId3" Type="http://schemas.openxmlformats.org/officeDocument/2006/relationships/image" Target="../media/image19.png"/><Relationship Id="rId7" Type="http://schemas.openxmlformats.org/officeDocument/2006/relationships/image" Target="../media/image23.tiff"/><Relationship Id="rId12" Type="http://schemas.openxmlformats.org/officeDocument/2006/relationships/image" Target="../media/image28.tiff"/><Relationship Id="rId17" Type="http://schemas.openxmlformats.org/officeDocument/2006/relationships/image" Target="../media/image32.tiff"/><Relationship Id="rId2" Type="http://schemas.openxmlformats.org/officeDocument/2006/relationships/notesSlide" Target="../notesSlides/notesSlide1.xml"/><Relationship Id="rId16" Type="http://schemas.microsoft.com/office/2007/relationships/hdphoto" Target="../media/hdphoto1.wdp"/><Relationship Id="rId1" Type="http://schemas.openxmlformats.org/officeDocument/2006/relationships/slideLayout" Target="../slideLayouts/slideLayout8.xml"/><Relationship Id="rId6" Type="http://schemas.openxmlformats.org/officeDocument/2006/relationships/image" Target="../media/image22.tiff"/><Relationship Id="rId11" Type="http://schemas.openxmlformats.org/officeDocument/2006/relationships/image" Target="../media/image27.tiff"/><Relationship Id="rId5" Type="http://schemas.openxmlformats.org/officeDocument/2006/relationships/image" Target="../media/image21.png"/><Relationship Id="rId15" Type="http://schemas.openxmlformats.org/officeDocument/2006/relationships/image" Target="../media/image31.png"/><Relationship Id="rId10" Type="http://schemas.openxmlformats.org/officeDocument/2006/relationships/image" Target="../media/image26.png"/><Relationship Id="rId4" Type="http://schemas.openxmlformats.org/officeDocument/2006/relationships/image" Target="../media/image8.png"/><Relationship Id="rId9" Type="http://schemas.openxmlformats.org/officeDocument/2006/relationships/image" Target="../media/image25.tiff"/><Relationship Id="rId14" Type="http://schemas.openxmlformats.org/officeDocument/2006/relationships/image" Target="../media/image30.tiff"/></Relationships>
</file>

<file path=ppt/slides/_rels/slide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8" Type="http://schemas.openxmlformats.org/officeDocument/2006/relationships/image" Target="../media/image40.tiff"/><Relationship Id="rId3" Type="http://schemas.openxmlformats.org/officeDocument/2006/relationships/image" Target="../media/image35.tiff"/><Relationship Id="rId7" Type="http://schemas.openxmlformats.org/officeDocument/2006/relationships/image" Target="../media/image39.tiff"/><Relationship Id="rId2" Type="http://schemas.openxmlformats.org/officeDocument/2006/relationships/image" Target="../media/image34.png"/><Relationship Id="rId1" Type="http://schemas.openxmlformats.org/officeDocument/2006/relationships/slideLayout" Target="../slideLayouts/slideLayout8.xml"/><Relationship Id="rId6" Type="http://schemas.openxmlformats.org/officeDocument/2006/relationships/image" Target="../media/image38.tiff"/><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A0B67F-0DAB-EEB5-11FB-26162FDBA54E}"/>
              </a:ext>
            </a:extLst>
          </p:cNvPr>
          <p:cNvSpPr>
            <a:spLocks noGrp="1"/>
          </p:cNvSpPr>
          <p:nvPr>
            <p:ph type="title"/>
          </p:nvPr>
        </p:nvSpPr>
        <p:spPr/>
        <p:txBody>
          <a:bodyPr/>
          <a:lstStyle/>
          <a:p>
            <a:r>
              <a:rPr kumimoji="1" lang="ja-JP" altLang="en-US" sz="2800">
                <a:latin typeface="Meiryo" panose="020B0604030504040204" pitchFamily="34" charset="-128"/>
                <a:ea typeface="Meiryo" panose="020B0604030504040204" pitchFamily="34" charset="-128"/>
              </a:rPr>
              <a:t>ディスプレイ広告（予約型）</a:t>
            </a:r>
            <a:br>
              <a:rPr kumimoji="1" lang="en-US" altLang="ja-JP" sz="2800" dirty="0">
                <a:latin typeface="Meiryo" panose="020B0604030504040204" pitchFamily="34" charset="-128"/>
                <a:ea typeface="Meiryo" panose="020B0604030504040204" pitchFamily="34" charset="-128"/>
              </a:rPr>
            </a:br>
            <a:r>
              <a:rPr kumimoji="1" lang="ja-JP" altLang="en-US" sz="2800">
                <a:latin typeface="Meiryo" panose="020B0604030504040204" pitchFamily="34" charset="-128"/>
                <a:ea typeface="Meiryo" panose="020B0604030504040204" pitchFamily="34" charset="-128"/>
              </a:rPr>
              <a:t>商品資料</a:t>
            </a:r>
            <a:endParaRPr kumimoji="1" lang="ja-JP" altLang="en-US" sz="2800" dirty="0"/>
          </a:p>
        </p:txBody>
      </p:sp>
      <p:sp>
        <p:nvSpPr>
          <p:cNvPr id="3" name="テキスト プレースホルダー 2">
            <a:extLst>
              <a:ext uri="{FF2B5EF4-FFF2-40B4-BE49-F238E27FC236}">
                <a16:creationId xmlns:a16="http://schemas.microsoft.com/office/drawing/2014/main" id="{DD7560BB-9537-5D6F-CB1F-FB123CA71E12}"/>
              </a:ext>
            </a:extLst>
          </p:cNvPr>
          <p:cNvSpPr>
            <a:spLocks noGrp="1"/>
          </p:cNvSpPr>
          <p:nvPr>
            <p:ph type="body" sz="quarter" idx="14"/>
          </p:nvPr>
        </p:nvSpPr>
        <p:spPr>
          <a:xfrm>
            <a:off x="1159071" y="4507858"/>
            <a:ext cx="4679021" cy="461183"/>
          </a:xfrm>
        </p:spPr>
        <p:txBody>
          <a:bodyPr>
            <a:noAutofit/>
          </a:bodyPr>
          <a:lstStyle/>
          <a:p>
            <a:pPr algn="ct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SDGs  </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スポンサードコンテンツ</a:t>
            </a:r>
            <a:endPar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lang="en-US" altLang="ja-JP" sz="1200" b="1" dirty="0">
                <a:solidFill>
                  <a:schemeClr val="accent6"/>
                </a:solidFill>
                <a:latin typeface="Meiryo" panose="020B0604030504040204" pitchFamily="34" charset="-128"/>
                <a:ea typeface="Meiryo" panose="020B0604030504040204" pitchFamily="34" charset="-128"/>
                <a:cs typeface="Segoe UI" panose="020B0502040204020203" pitchFamily="34" charset="0"/>
              </a:rPr>
              <a:t>4</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2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2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1" i="0">
              <a:solidFill>
                <a:schemeClr val="accent6"/>
              </a:solidFill>
              <a:latin typeface="Meiryo" panose="020B0604030504040204" pitchFamily="34" charset="-128"/>
              <a:ea typeface="Meiryo" panose="020B0604030504040204" pitchFamily="34" charset="-128"/>
            </a:endParaRPr>
          </a:p>
          <a:p>
            <a:endParaRPr kumimoji="1" lang="ja-JP" altLang="en-US" sz="1200" dirty="0"/>
          </a:p>
        </p:txBody>
      </p:sp>
    </p:spTree>
    <p:extLst>
      <p:ext uri="{BB962C8B-B14F-4D97-AF65-F5344CB8AC3E}">
        <p14:creationId xmlns:p14="http://schemas.microsoft.com/office/powerpoint/2010/main" val="3880680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(1)</a:t>
            </a:r>
            <a:r>
              <a:rPr kumimoji="1" lang="ja-JP" altLang="en-US"/>
              <a:t>スポンサードコンテンツ　商品スペック詳細</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54979BA3-04BA-124D-A785-DE6633D8D54F}"/>
              </a:ext>
            </a:extLst>
          </p:cNvPr>
          <p:cNvGraphicFramePr>
            <a:graphicFrameLocks noGrp="1"/>
          </p:cNvGraphicFramePr>
          <p:nvPr>
            <p:extLst>
              <p:ext uri="{D42A27DB-BD31-4B8C-83A1-F6EECF244321}">
                <p14:modId xmlns:p14="http://schemas.microsoft.com/office/powerpoint/2010/main" val="1360752160"/>
              </p:ext>
            </p:extLst>
          </p:nvPr>
        </p:nvGraphicFramePr>
        <p:xfrm>
          <a:off x="443372" y="930182"/>
          <a:ext cx="11305256" cy="5846406"/>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3005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accent3"/>
                          </a:solidFill>
                          <a:latin typeface="+mn-ea"/>
                          <a:ea typeface="+mn-ea"/>
                          <a:cs typeface="メイリオ" panose="020B0604030504040204" pitchFamily="50" charset="-128"/>
                        </a:rPr>
                        <a:t>・</a:t>
                      </a:r>
                      <a:r>
                        <a:rPr kumimoji="1" lang="en" altLang="ja-JP" sz="1100" b="0" i="0" kern="1200" dirty="0">
                          <a:solidFill>
                            <a:schemeClr val="accent3"/>
                          </a:solidFill>
                          <a:effectLst/>
                          <a:latin typeface="+mn-ea"/>
                          <a:ea typeface="+mn-ea"/>
                          <a:cs typeface="+mn-cs"/>
                        </a:rPr>
                        <a:t>Yahoo!</a:t>
                      </a:r>
                      <a:r>
                        <a:rPr kumimoji="1" lang="ja-JP" altLang="en-US" sz="1100" b="0" i="0" kern="1200">
                          <a:solidFill>
                            <a:schemeClr val="accent3"/>
                          </a:solidFill>
                          <a:effectLst/>
                          <a:latin typeface="+mn-ea"/>
                          <a:ea typeface="+mn-ea"/>
                          <a:cs typeface="+mn-cs"/>
                        </a:rPr>
                        <a:t>広告</a:t>
                      </a:r>
                      <a:r>
                        <a:rPr kumimoji="1" lang="en-US" altLang="ja-JP" sz="1100" b="0" i="0" kern="1200" dirty="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ディスプレイ広告（予約型／運用型）、</a:t>
                      </a:r>
                      <a:r>
                        <a:rPr kumimoji="1" lang="en" altLang="ja-JP" sz="1100" b="0" i="0" kern="1200" dirty="0">
                          <a:solidFill>
                            <a:schemeClr val="accent3"/>
                          </a:solidFill>
                          <a:effectLst/>
                          <a:latin typeface="+mn-ea"/>
                          <a:ea typeface="+mn-ea"/>
                          <a:cs typeface="+mn-cs"/>
                        </a:rPr>
                        <a:t>LINE</a:t>
                      </a:r>
                      <a:r>
                        <a:rPr kumimoji="1" lang="ja-JP" altLang="en-US" sz="1100" b="0" i="0" kern="1200">
                          <a:solidFill>
                            <a:schemeClr val="accent3"/>
                          </a:solidFill>
                          <a:effectLst/>
                          <a:latin typeface="+mn-ea"/>
                          <a:ea typeface="+mn-ea"/>
                          <a:cs typeface="+mn-cs"/>
                        </a:rPr>
                        <a:t>の広告商品（</a:t>
                      </a:r>
                      <a:r>
                        <a:rPr kumimoji="1" lang="en" altLang="ja-JP" sz="1100" b="0" i="0" kern="1200" dirty="0">
                          <a:solidFill>
                            <a:schemeClr val="accent3"/>
                          </a:solidFill>
                          <a:effectLst/>
                          <a:latin typeface="+mn-ea"/>
                          <a:ea typeface="+mn-ea"/>
                          <a:cs typeface="+mn-cs"/>
                        </a:rPr>
                        <a:t>LINE</a:t>
                      </a:r>
                      <a:r>
                        <a:rPr kumimoji="1" lang="ja-JP" altLang="en-US" sz="1100" b="0" i="0" kern="1200">
                          <a:solidFill>
                            <a:schemeClr val="accent3"/>
                          </a:solidFill>
                          <a:effectLst/>
                          <a:latin typeface="+mn-ea"/>
                          <a:ea typeface="+mn-ea"/>
                          <a:cs typeface="+mn-cs"/>
                        </a:rPr>
                        <a:t>広告、</a:t>
                      </a:r>
                      <a:r>
                        <a:rPr kumimoji="1" lang="en" altLang="ja-JP" sz="1100" b="0" i="0" kern="1200" dirty="0">
                          <a:solidFill>
                            <a:schemeClr val="accent3"/>
                          </a:solidFill>
                          <a:effectLst/>
                          <a:latin typeface="+mn-ea"/>
                          <a:ea typeface="+mn-ea"/>
                          <a:cs typeface="+mn-cs"/>
                        </a:rPr>
                        <a:t>Talk Head View</a:t>
                      </a:r>
                      <a:r>
                        <a:rPr kumimoji="1" lang="ja-JP" altLang="en" sz="1100" b="0" i="0" kern="1200">
                          <a:solidFill>
                            <a:schemeClr val="accent3"/>
                          </a:solidFill>
                          <a:effectLst/>
                          <a:latin typeface="+mn-ea"/>
                          <a:ea typeface="+mn-ea"/>
                          <a:cs typeface="+mn-cs"/>
                        </a:rPr>
                        <a:t>、</a:t>
                      </a:r>
                      <a:r>
                        <a:rPr kumimoji="1" lang="en" altLang="ja-JP" sz="1100" b="0" i="0" kern="1200" dirty="0">
                          <a:solidFill>
                            <a:schemeClr val="accent3"/>
                          </a:solidFill>
                          <a:effectLst/>
                          <a:latin typeface="+mn-ea"/>
                          <a:ea typeface="+mn-ea"/>
                          <a:cs typeface="+mn-cs"/>
                        </a:rPr>
                        <a:t>NEWS TOP AD</a:t>
                      </a:r>
                      <a:r>
                        <a:rPr kumimoji="1" lang="ja-JP" altLang="en" sz="1100" b="0" i="0" kern="120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から自由選択</a:t>
                      </a:r>
                      <a:endParaRPr kumimoji="1" lang="en-US" altLang="ja-JP" sz="1100" b="0" i="0" kern="1200" dirty="0">
                        <a:solidFill>
                          <a:schemeClr val="accent3"/>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i="0" u="none" strike="noStrike" kern="1200">
                          <a:solidFill>
                            <a:srgbClr val="FF0000"/>
                          </a:solidFill>
                          <a:effectLst/>
                          <a:latin typeface="+mn-ea"/>
                          <a:ea typeface="+mn-ea"/>
                          <a:cs typeface="+mn-cs"/>
                        </a:rPr>
                        <a:t>　</a:t>
                      </a:r>
                      <a:r>
                        <a:rPr kumimoji="1" lang="en-US" altLang="ja-JP" sz="1100" b="0" i="0" u="none" strike="noStrike" kern="1200" dirty="0">
                          <a:solidFill>
                            <a:schemeClr val="accent3"/>
                          </a:solidFill>
                          <a:latin typeface="+mn-ea"/>
                          <a:ea typeface="メイリオ"/>
                          <a:cs typeface="Meiryo UI" pitchFamily="50" charset="-128"/>
                        </a:rPr>
                        <a:t>※</a:t>
                      </a:r>
                      <a:r>
                        <a:rPr kumimoji="1" lang="ja-JP" altLang="en-US" sz="1100" b="0" i="0" u="none" strike="noStrike" kern="1200">
                          <a:solidFill>
                            <a:schemeClr val="accent3"/>
                          </a:solidFill>
                          <a:latin typeface="+mn-ea"/>
                          <a:ea typeface="メイリオ"/>
                          <a:cs typeface="Meiryo UI" pitchFamily="50" charset="-128"/>
                        </a:rPr>
                        <a:t>広告主様サイトへのリンクでも可</a:t>
                      </a:r>
                      <a:endParaRPr lang="en-US" altLang="ja-JP" sz="110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accent3"/>
                          </a:solidFill>
                          <a:latin typeface="+mn-ea"/>
                          <a:ea typeface="+mn-ea"/>
                          <a:cs typeface="メイリオ" panose="020B0604030504040204" pitchFamily="50" charset="-128"/>
                        </a:rPr>
                        <a:t>・</a:t>
                      </a:r>
                      <a:r>
                        <a:rPr kumimoji="1" lang="en-US" altLang="ja-JP" sz="1100" kern="1200" dirty="0">
                          <a:solidFill>
                            <a:schemeClr val="accent3"/>
                          </a:solidFill>
                          <a:latin typeface="+mn-ea"/>
                          <a:ea typeface="+mn-ea"/>
                          <a:cs typeface="メイリオ" panose="020B0604030504040204" pitchFamily="50" charset="-128"/>
                        </a:rPr>
                        <a:t>Yahoo! JAPAN SDGs</a:t>
                      </a:r>
                      <a:r>
                        <a:rPr kumimoji="1" lang="ja-JP" altLang="en-US" sz="1100" kern="1200">
                          <a:solidFill>
                            <a:schemeClr val="accent3"/>
                          </a:solidFill>
                          <a:latin typeface="+mn-ea"/>
                          <a:ea typeface="+mn-ea"/>
                          <a:cs typeface="メイリオ" panose="020B0604030504040204" pitchFamily="50" charset="-128"/>
                        </a:rPr>
                        <a:t>のトップ及び中面（記事ページ）の編集誘導枠、メールマガ</a:t>
                      </a:r>
                      <a:r>
                        <a:rPr kumimoji="1" lang="ja-JP" altLang="en-US" sz="1200" kern="1200">
                          <a:solidFill>
                            <a:schemeClr val="accent3"/>
                          </a:solidFill>
                          <a:latin typeface="+mn-ea"/>
                          <a:ea typeface="+mn-ea"/>
                          <a:cs typeface="メイリオ" panose="020B0604030504040204" pitchFamily="50" charset="-128"/>
                        </a:rPr>
                        <a:t>ジン</a:t>
                      </a:r>
                      <a:endParaRPr lang="en-US" altLang="ja-JP" sz="1200" b="0" i="0" u="none" strike="noStrike" dirty="0">
                        <a:solidFill>
                          <a:schemeClr val="accent3"/>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1113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accent3"/>
                          </a:solidFill>
                          <a:latin typeface="+mn-ea"/>
                          <a:ea typeface="+mn-ea"/>
                          <a:cs typeface="メイリオ" panose="020B0604030504040204" pitchFamily="50" charset="-128"/>
                        </a:rPr>
                        <a:t>・</a:t>
                      </a:r>
                      <a:r>
                        <a:rPr lang="ja-JP" altLang="en-US" sz="1100">
                          <a:solidFill>
                            <a:schemeClr val="accent3"/>
                          </a:solidFill>
                          <a:latin typeface="+mn-ea"/>
                          <a:ea typeface="+mn-ea"/>
                          <a:cs typeface="メイリオ" panose="020B0604030504040204" pitchFamily="50" charset="-128"/>
                        </a:rPr>
                        <a:t>掲載場所：</a:t>
                      </a:r>
                      <a:r>
                        <a:rPr lang="en-US" altLang="ja-JP" sz="1100" dirty="0">
                          <a:solidFill>
                            <a:schemeClr val="accent3"/>
                          </a:solidFill>
                          <a:latin typeface="+mn-ea"/>
                          <a:ea typeface="+mn-ea"/>
                          <a:cs typeface="メイリオ" panose="020B0604030504040204" pitchFamily="50" charset="-128"/>
                        </a:rPr>
                        <a:t>Yahoo! JAPAN SDGs</a:t>
                      </a:r>
                    </a:p>
                    <a:p>
                      <a:pPr marL="0" indent="0">
                        <a:buNone/>
                      </a:pPr>
                      <a:r>
                        <a:rPr lang="ja-JP" altLang="en-US" sz="1100">
                          <a:solidFill>
                            <a:schemeClr val="accent3"/>
                          </a:solidFill>
                          <a:latin typeface="+mn-ea"/>
                          <a:ea typeface="+mn-ea"/>
                          <a:cs typeface="メイリオ" panose="020B0604030504040204" pitchFamily="50" charset="-128"/>
                        </a:rPr>
                        <a:t>・デバイス：</a:t>
                      </a:r>
                      <a:r>
                        <a:rPr lang="en-US" altLang="ja-JP" sz="1100" dirty="0">
                          <a:solidFill>
                            <a:schemeClr val="accent3"/>
                          </a:solidFill>
                          <a:latin typeface="+mn-ea"/>
                          <a:ea typeface="+mn-ea"/>
                          <a:cs typeface="メイリオ" panose="020B0604030504040204" pitchFamily="50" charset="-128"/>
                        </a:rPr>
                        <a:t>PC</a:t>
                      </a:r>
                      <a:r>
                        <a:rPr lang="ja-JP" altLang="en-US" sz="1100">
                          <a:solidFill>
                            <a:schemeClr val="accent3"/>
                          </a:solidFill>
                          <a:latin typeface="+mn-ea"/>
                          <a:ea typeface="+mn-ea"/>
                          <a:cs typeface="メイリオ" panose="020B0604030504040204" pitchFamily="50" charset="-128"/>
                        </a:rPr>
                        <a:t>・スマートフォン</a:t>
                      </a:r>
                    </a:p>
                    <a:p>
                      <a:pPr marL="0" indent="0">
                        <a:buNone/>
                      </a:pPr>
                      <a:r>
                        <a:rPr lang="ja-JP" altLang="en-US" sz="1100">
                          <a:solidFill>
                            <a:schemeClr val="accent3"/>
                          </a:solidFill>
                          <a:latin typeface="+mn-ea"/>
                          <a:ea typeface="+mn-ea"/>
                          <a:cs typeface="メイリオ" panose="020B0604030504040204" pitchFamily="50" charset="-128"/>
                        </a:rPr>
                        <a:t>・ページ数：専用テンプレートで</a:t>
                      </a:r>
                      <a:r>
                        <a:rPr lang="en-US" altLang="ja-JP" sz="1100" dirty="0">
                          <a:solidFill>
                            <a:schemeClr val="accent3"/>
                          </a:solidFill>
                          <a:latin typeface="+mn-ea"/>
                          <a:ea typeface="+mn-ea"/>
                          <a:cs typeface="メイリオ" panose="020B0604030504040204" pitchFamily="50" charset="-128"/>
                        </a:rPr>
                        <a:t>1</a:t>
                      </a:r>
                      <a:r>
                        <a:rPr lang="ja-JP" altLang="en-US" sz="1100">
                          <a:solidFill>
                            <a:schemeClr val="accent3"/>
                          </a:solidFill>
                          <a:latin typeface="+mn-ea"/>
                          <a:ea typeface="+mn-ea"/>
                          <a:cs typeface="メイリオ" panose="020B0604030504040204" pitchFamily="50" charset="-128"/>
                        </a:rPr>
                        <a:t>ページ</a:t>
                      </a:r>
                      <a:r>
                        <a:rPr lang="en-US" altLang="ja-JP" sz="1100" dirty="0">
                          <a:solidFill>
                            <a:schemeClr val="accent3"/>
                          </a:solidFill>
                          <a:latin typeface="+mn-ea"/>
                          <a:ea typeface="+mn-ea"/>
                          <a:cs typeface="メイリオ" panose="020B0604030504040204" pitchFamily="50" charset="-128"/>
                        </a:rPr>
                        <a:t> (</a:t>
                      </a:r>
                      <a:r>
                        <a:rPr lang="ja-JP" altLang="en-US" sz="1100">
                          <a:solidFill>
                            <a:schemeClr val="accent3"/>
                          </a:solidFill>
                          <a:latin typeface="+mn-ea"/>
                          <a:ea typeface="+mn-ea"/>
                          <a:cs typeface="メイリオ" panose="020B0604030504040204" pitchFamily="50" charset="-128"/>
                        </a:rPr>
                        <a:t>インタビュー形式、</a:t>
                      </a:r>
                      <a:r>
                        <a:rPr lang="en-US" altLang="ja-JP" sz="1100" dirty="0">
                          <a:solidFill>
                            <a:schemeClr val="accent3"/>
                          </a:solidFill>
                          <a:latin typeface="+mn-ea"/>
                          <a:ea typeface="+mn-ea"/>
                          <a:cs typeface="メイリオ" panose="020B0604030504040204" pitchFamily="50" charset="-128"/>
                        </a:rPr>
                        <a:t>4000</a:t>
                      </a:r>
                      <a:r>
                        <a:rPr lang="ja-JP" altLang="en-US" sz="1100">
                          <a:solidFill>
                            <a:schemeClr val="accent3"/>
                          </a:solidFill>
                          <a:latin typeface="+mn-ea"/>
                          <a:ea typeface="+mn-ea"/>
                          <a:cs typeface="メイリオ" panose="020B0604030504040204" pitchFamily="50" charset="-128"/>
                        </a:rPr>
                        <a:t>文字程度、写真</a:t>
                      </a:r>
                      <a:r>
                        <a:rPr lang="en-US" altLang="ja-JP" sz="1100" dirty="0">
                          <a:solidFill>
                            <a:schemeClr val="accent3"/>
                          </a:solidFill>
                          <a:latin typeface="+mn-ea"/>
                          <a:ea typeface="+mn-ea"/>
                          <a:cs typeface="メイリオ" panose="020B0604030504040204" pitchFamily="50" charset="-128"/>
                        </a:rPr>
                        <a:t>8</a:t>
                      </a:r>
                      <a:r>
                        <a:rPr lang="ja-JP" altLang="en-US" sz="1100">
                          <a:solidFill>
                            <a:schemeClr val="accent3"/>
                          </a:solidFill>
                          <a:latin typeface="+mn-ea"/>
                          <a:ea typeface="+mn-ea"/>
                          <a:cs typeface="メイリオ" panose="020B0604030504040204" pitchFamily="50" charset="-128"/>
                        </a:rPr>
                        <a:t>点程度）</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accent3"/>
                          </a:solidFill>
                          <a:latin typeface="+mn-ea"/>
                          <a:ea typeface="+mn-ea"/>
                          <a:cs typeface="メイリオ" panose="020B0604030504040204" pitchFamily="50" charset="-128"/>
                        </a:rPr>
                        <a:t>・更新：不可</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内容によっては不可とさせていただく場合があります。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2631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accent3"/>
                          </a:solidFill>
                          <a:latin typeface="+mn-ea"/>
                          <a:ea typeface="+mn-ea"/>
                          <a:cs typeface="メイリオ" panose="020B0604030504040204" pitchFamily="50" charset="-128"/>
                        </a:rPr>
                        <a:t>①契約分類：制作＋掲載</a:t>
                      </a:r>
                      <a:endParaRPr lang="en-US" altLang="ja-JP" sz="11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a:solidFill>
                            <a:schemeClr val="accent3"/>
                          </a:solidFill>
                          <a:effectLst/>
                          <a:latin typeface="+mn-ea"/>
                          <a:ea typeface="+mn-ea"/>
                          <a:cs typeface="+mn-cs"/>
                        </a:rPr>
                        <a:t>②契約サービス：</a:t>
                      </a:r>
                      <a:r>
                        <a:rPr kumimoji="1" lang="en-US" altLang="ja-JP" sz="1100" b="0" i="0" kern="120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制作</a:t>
                      </a:r>
                      <a:r>
                        <a:rPr kumimoji="1" lang="en-US" altLang="ja-JP" sz="1100" b="0" i="0" kern="1200">
                          <a:solidFill>
                            <a:schemeClr val="accent3"/>
                          </a:solidFill>
                          <a:effectLst/>
                          <a:latin typeface="+mn-ea"/>
                          <a:ea typeface="+mn-ea"/>
                          <a:cs typeface="+mn-cs"/>
                        </a:rPr>
                        <a:t>+</a:t>
                      </a:r>
                      <a:r>
                        <a:rPr kumimoji="1" lang="ja-JP" altLang="en-US" sz="1100" b="0" i="0" kern="1200">
                          <a:solidFill>
                            <a:schemeClr val="accent3"/>
                          </a:solidFill>
                          <a:effectLst/>
                          <a:latin typeface="+mn-ea"/>
                          <a:ea typeface="+mn-ea"/>
                          <a:cs typeface="+mn-cs"/>
                        </a:rPr>
                        <a:t>掲載</a:t>
                      </a:r>
                      <a:r>
                        <a:rPr kumimoji="1" lang="en-US" altLang="ja-JP" sz="1100" b="0" i="0" kern="1200">
                          <a:solidFill>
                            <a:schemeClr val="accent3"/>
                          </a:solidFill>
                          <a:effectLst/>
                          <a:latin typeface="+mn-ea"/>
                          <a:ea typeface="+mn-ea"/>
                          <a:cs typeface="+mn-cs"/>
                        </a:rPr>
                        <a:t>】</a:t>
                      </a:r>
                      <a:r>
                        <a:rPr kumimoji="1" lang="en" altLang="ja-JP" sz="1100" b="0" i="0" kern="120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a:t>
                      </a:r>
                      <a:br>
                        <a:rPr lang="ja-JP" altLang="en-US" sz="1100">
                          <a:solidFill>
                            <a:schemeClr val="accent3"/>
                          </a:solidFill>
                          <a:latin typeface="+mn-ea"/>
                          <a:ea typeface="+mn-ea"/>
                        </a:rPr>
                      </a:br>
                      <a:r>
                        <a:rPr kumimoji="1" lang="ja-JP" altLang="en-US" sz="1100" b="0" i="0" kern="1200">
                          <a:solidFill>
                            <a:schemeClr val="accent3"/>
                          </a:solidFill>
                          <a:effectLst/>
                          <a:latin typeface="+mn-ea"/>
                          <a:ea typeface="+mn-ea"/>
                          <a:cs typeface="+mn-cs"/>
                        </a:rPr>
                        <a:t>③契約サービス詳細：</a:t>
                      </a:r>
                      <a:r>
                        <a:rPr kumimoji="1" lang="en" altLang="ja-JP" sz="1100" b="0" i="0" kern="1200">
                          <a:solidFill>
                            <a:schemeClr val="accent3"/>
                          </a:solidFill>
                          <a:effectLst/>
                          <a:latin typeface="+mn-ea"/>
                          <a:ea typeface="+mn-ea"/>
                          <a:cs typeface="+mn-cs"/>
                        </a:rPr>
                        <a:t>Yahoo! JAPAN SDGs</a:t>
                      </a:r>
                      <a:r>
                        <a:rPr kumimoji="1" lang="ja-JP" altLang="en" sz="1100" b="0" i="0" kern="1200">
                          <a:solidFill>
                            <a:schemeClr val="accent3"/>
                          </a:solidFill>
                          <a:effectLst/>
                          <a:latin typeface="+mn-ea"/>
                          <a:ea typeface="+mn-ea"/>
                          <a:cs typeface="+mn-cs"/>
                        </a:rPr>
                        <a:t>　</a:t>
                      </a:r>
                      <a:r>
                        <a:rPr kumimoji="1" lang="ja-JP" altLang="en-US" sz="1100" b="0" i="0" kern="1200">
                          <a:solidFill>
                            <a:schemeClr val="accent3"/>
                          </a:solidFill>
                          <a:effectLst/>
                          <a:latin typeface="+mn-ea"/>
                          <a:ea typeface="+mn-ea"/>
                          <a:cs typeface="+mn-cs"/>
                        </a:rPr>
                        <a:t>スポンサードコンテンツ　制作・掲載費</a:t>
                      </a:r>
                      <a:endParaRPr lang="en-US" altLang="ja-JP" sz="110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0742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accent3"/>
                          </a:solidFill>
                          <a:latin typeface="+mn-ea"/>
                          <a:ea typeface="+mn-ea"/>
                          <a:cs typeface="Meiryo UI" panose="020B0604030504040204" pitchFamily="50" charset="-128"/>
                        </a:rPr>
                        <a:t>1</a:t>
                      </a:r>
                      <a:r>
                        <a:rPr lang="ja-JP" altLang="en-US" sz="1100">
                          <a:solidFill>
                            <a:schemeClr val="accent3"/>
                          </a:solidFill>
                          <a:latin typeface="+mn-ea"/>
                          <a:ea typeface="+mn-ea"/>
                          <a:cs typeface="Meiryo UI" panose="020B0604030504040204" pitchFamily="50" charset="-128"/>
                        </a:rPr>
                        <a:t>ヶ月間（平日掲載開始）</a:t>
                      </a:r>
                      <a:endParaRPr lang="en-US" altLang="ja-JP" sz="110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タイアップページは、掲載開始日の前営業日までにアップし、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の記事一覧ページに見出しリンクが掲載されます。</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最長で掲載開始日より</a:t>
                      </a:r>
                      <a:r>
                        <a:rPr lang="en-US" altLang="ja-JP" sz="1050" dirty="0">
                          <a:solidFill>
                            <a:schemeClr val="accent3"/>
                          </a:solidFill>
                          <a:latin typeface="+mn-ea"/>
                          <a:ea typeface="+mn-ea"/>
                          <a:cs typeface="Meiryo UI" panose="020B0604030504040204" pitchFamily="50" charset="-128"/>
                        </a:rPr>
                        <a:t>1</a:t>
                      </a:r>
                      <a:r>
                        <a:rPr lang="ja-JP" altLang="en-US" sz="1050">
                          <a:solidFill>
                            <a:schemeClr val="accent3"/>
                          </a:solidFill>
                          <a:latin typeface="+mn-ea"/>
                          <a:ea typeface="+mn-ea"/>
                          <a:cs typeface="Meiryo UI" panose="020B0604030504040204" pitchFamily="50" charset="-128"/>
                        </a:rPr>
                        <a:t>年間の掲載が可能です。ただし、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内の編集誘導（</a:t>
                      </a:r>
                      <a:r>
                        <a:rPr lang="en-US" altLang="ja-JP" sz="1050" dirty="0">
                          <a:solidFill>
                            <a:schemeClr val="accent3"/>
                          </a:solidFill>
                          <a:latin typeface="+mn-ea"/>
                          <a:ea typeface="+mn-ea"/>
                          <a:cs typeface="Meiryo UI" panose="020B0604030504040204" pitchFamily="50" charset="-128"/>
                        </a:rPr>
                        <a:t>P9</a:t>
                      </a:r>
                      <a:r>
                        <a:rPr lang="ja-JP" altLang="en-US" sz="1050">
                          <a:solidFill>
                            <a:schemeClr val="accent3"/>
                          </a:solidFill>
                          <a:latin typeface="+mn-ea"/>
                          <a:ea typeface="+mn-ea"/>
                          <a:cs typeface="Meiryo UI" panose="020B0604030504040204" pitchFamily="50" charset="-128"/>
                        </a:rPr>
                        <a:t>参照）は、最初の</a:t>
                      </a:r>
                      <a:r>
                        <a:rPr kumimoji="1" lang="en-US" altLang="ja-JP" sz="1050" kern="1200" dirty="0">
                          <a:solidFill>
                            <a:schemeClr val="accent3"/>
                          </a:solidFill>
                          <a:latin typeface="+mn-ea"/>
                          <a:ea typeface="+mn-ea"/>
                          <a:cs typeface="Meiryo UI" panose="020B0604030504040204" pitchFamily="50" charset="-128"/>
                        </a:rPr>
                        <a:t>1</a:t>
                      </a:r>
                      <a:r>
                        <a:rPr kumimoji="1" lang="ja-JP" altLang="en-US" sz="1050" kern="1200">
                          <a:solidFill>
                            <a:schemeClr val="accent3"/>
                          </a:solidFill>
                          <a:latin typeface="+mn-ea"/>
                          <a:ea typeface="+mn-ea"/>
                          <a:cs typeface="Meiryo UI" panose="020B0604030504040204" pitchFamily="50" charset="-128"/>
                        </a:rPr>
                        <a:t>ヶ月間</a:t>
                      </a:r>
                      <a:r>
                        <a:rPr lang="ja-JP" altLang="en-US" sz="1050">
                          <a:solidFill>
                            <a:schemeClr val="accent3"/>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19586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■誘導広告</a:t>
                      </a:r>
                      <a:endParaRPr kumimoji="1" lang="en-US" altLang="ja-JP" sz="1100" b="0" u="none" strike="noStrike" kern="1200" cap="none" spc="0" normalizeH="0" baseline="0" noProof="0" dirty="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1,500</a:t>
                      </a:r>
                      <a:r>
                        <a:rPr kumimoji="1" lang="ja-JP" altLang="en-US" sz="1100" b="0" u="none" strike="noStrike" kern="1200" cap="none" spc="0" normalizeH="0" baseline="0" noProof="0">
                          <a:ln>
                            <a:noFill/>
                          </a:ln>
                          <a:solidFill>
                            <a:schemeClr val="accent3"/>
                          </a:solidFill>
                          <a:effectLst/>
                          <a:uLnTx/>
                          <a:uFillTx/>
                          <a:latin typeface="+mn-ea"/>
                          <a:ea typeface="+mn-ea"/>
                          <a:cs typeface="+mn-cs"/>
                        </a:rPr>
                        <a:t>万円～（ネット</a:t>
                      </a: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a:t>
                      </a:r>
                      <a:r>
                        <a:rPr kumimoji="1" lang="ja-JP" altLang="en-US" sz="1100" b="0" u="none" strike="noStrike" kern="1200" cap="none" spc="0" normalizeH="0" baseline="0" noProof="0">
                          <a:ln>
                            <a:noFill/>
                          </a:ln>
                          <a:solidFill>
                            <a:schemeClr val="accent3"/>
                          </a:solidFill>
                          <a:effectLst/>
                          <a:uLnTx/>
                          <a:uFillTx/>
                          <a:latin typeface="+mn-ea"/>
                          <a:ea typeface="+mn-ea"/>
                          <a:cs typeface="+mn-cs"/>
                        </a:rPr>
                        <a:t>税別）</a:t>
                      </a:r>
                      <a:r>
                        <a:rPr kumimoji="1" lang="ja-JP" altLang="en-US" sz="1100" b="0" u="none" strike="noStrike" kern="1200" cap="none" spc="0" normalizeH="0" baseline="0" noProof="0">
                          <a:ln>
                            <a:noFill/>
                          </a:ln>
                          <a:solidFill>
                            <a:schemeClr val="accent3"/>
                          </a:solidFill>
                          <a:effectLst/>
                          <a:uLnTx/>
                          <a:uFillTx/>
                          <a:latin typeface="+mn-ea"/>
                          <a:ea typeface="+mn-ea"/>
                        </a:rPr>
                        <a:t>／</a:t>
                      </a:r>
                      <a:r>
                        <a:rPr kumimoji="1" lang="en-US" altLang="ja-JP" sz="1100" b="0" u="none" strike="noStrike" kern="1200" cap="none" spc="0" normalizeH="0" baseline="0" noProof="0" dirty="0">
                          <a:ln>
                            <a:noFill/>
                          </a:ln>
                          <a:solidFill>
                            <a:schemeClr val="accent3"/>
                          </a:solidFill>
                          <a:effectLst/>
                          <a:uLnTx/>
                          <a:uFillTx/>
                          <a:latin typeface="+mn-ea"/>
                          <a:ea typeface="+mn-ea"/>
                        </a:rPr>
                        <a:t>Yahoo!</a:t>
                      </a:r>
                      <a:r>
                        <a:rPr kumimoji="1" lang="ja-JP" altLang="en-US" sz="1100" b="0" u="none" strike="noStrike" kern="1200" cap="none" spc="0" normalizeH="0" baseline="0" noProof="0">
                          <a:ln>
                            <a:noFill/>
                          </a:ln>
                          <a:solidFill>
                            <a:schemeClr val="accent3"/>
                          </a:solidFill>
                          <a:effectLst/>
                          <a:uLnTx/>
                          <a:uFillTx/>
                          <a:latin typeface="+mn-ea"/>
                          <a:ea typeface="+mn-ea"/>
                        </a:rPr>
                        <a:t>ディプレイ広告・</a:t>
                      </a:r>
                      <a:r>
                        <a:rPr kumimoji="1" lang="en-US" altLang="ja-JP" sz="1100" b="0" u="none" strike="noStrike" kern="1200" cap="none" spc="0" normalizeH="0" baseline="0" noProof="0" dirty="0">
                          <a:ln>
                            <a:noFill/>
                          </a:ln>
                          <a:solidFill>
                            <a:schemeClr val="accent3"/>
                          </a:solidFill>
                          <a:effectLst/>
                          <a:uLnTx/>
                          <a:uFillTx/>
                          <a:latin typeface="+mn-ea"/>
                          <a:ea typeface="+mn-ea"/>
                        </a:rPr>
                        <a:t>LINE</a:t>
                      </a:r>
                      <a:r>
                        <a:rPr kumimoji="1" lang="ja-JP" altLang="en-US" sz="1100" b="0" u="none" strike="noStrike" kern="1200" cap="none" spc="0" normalizeH="0" baseline="0" noProof="0">
                          <a:ln>
                            <a:noFill/>
                          </a:ln>
                          <a:solidFill>
                            <a:schemeClr val="accent3"/>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b="0" dirty="0">
                          <a:solidFill>
                            <a:schemeClr val="accent3"/>
                          </a:solidFill>
                          <a:latin typeface="+mn-ea"/>
                          <a:ea typeface="+mn-ea"/>
                        </a:rPr>
                        <a:t>※Yahoo!</a:t>
                      </a:r>
                      <a:r>
                        <a:rPr lang="ja-JP" altLang="en-US" sz="1100" b="0">
                          <a:solidFill>
                            <a:schemeClr val="accent3"/>
                          </a:solidFill>
                          <a:latin typeface="+mn-ea"/>
                          <a:ea typeface="+mn-ea"/>
                        </a:rPr>
                        <a:t>広告</a:t>
                      </a:r>
                      <a:r>
                        <a:rPr lang="en-US" altLang="ja-JP" sz="1100" b="0" dirty="0">
                          <a:solidFill>
                            <a:schemeClr val="accent3"/>
                          </a:solidFill>
                          <a:latin typeface="+mn-ea"/>
                          <a:ea typeface="+mn-ea"/>
                        </a:rPr>
                        <a:t>/</a:t>
                      </a:r>
                      <a:r>
                        <a:rPr lang="ja-JP" altLang="en-US" sz="1100" b="0">
                          <a:solidFill>
                            <a:schemeClr val="accent3"/>
                          </a:solidFill>
                          <a:latin typeface="+mn-ea"/>
                          <a:ea typeface="+mn-ea"/>
                        </a:rPr>
                        <a:t>ディスプレイ広告 予約型、</a:t>
                      </a:r>
                      <a:r>
                        <a:rPr lang="en" altLang="ja-JP" sz="1100" b="0" dirty="0">
                          <a:solidFill>
                            <a:schemeClr val="accent3"/>
                          </a:solidFill>
                          <a:latin typeface="+mn-ea"/>
                          <a:ea typeface="+mn-ea"/>
                        </a:rPr>
                        <a:t>Talk Head View</a:t>
                      </a:r>
                      <a:r>
                        <a:rPr lang="ja-JP" altLang="en" sz="1100" b="0">
                          <a:solidFill>
                            <a:schemeClr val="accent3"/>
                          </a:solidFill>
                          <a:latin typeface="+mn-ea"/>
                          <a:ea typeface="+mn-ea"/>
                        </a:rPr>
                        <a:t>、</a:t>
                      </a:r>
                      <a:r>
                        <a:rPr lang="en" altLang="ja-JP" sz="1100" b="0" dirty="0">
                          <a:solidFill>
                            <a:schemeClr val="accent3"/>
                          </a:solidFill>
                          <a:latin typeface="+mn-ea"/>
                          <a:ea typeface="+mn-ea"/>
                        </a:rPr>
                        <a:t>NEWS TOP AD</a:t>
                      </a:r>
                      <a:r>
                        <a:rPr lang="ja-JP" altLang="en-US" sz="1100" b="0">
                          <a:solidFill>
                            <a:schemeClr val="accent3"/>
                          </a:solidFill>
                          <a:latin typeface="+mn-ea"/>
                          <a:ea typeface="+mn-ea"/>
                        </a:rPr>
                        <a:t>は代理店様手数料を除いた額で換算ください。</a:t>
                      </a:r>
                      <a:endParaRPr lang="en-US" altLang="ja-JP" sz="1100" b="0" dirty="0">
                        <a:solidFill>
                          <a:schemeClr val="accent3"/>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dirty="0">
                          <a:solidFill>
                            <a:schemeClr val="accent3"/>
                          </a:solidFill>
                          <a:effectLst/>
                          <a:latin typeface="+mn-ea"/>
                          <a:ea typeface="+mn-ea"/>
                          <a:cs typeface="+mn-cs"/>
                        </a:rPr>
                        <a:t>※</a:t>
                      </a:r>
                      <a:r>
                        <a:rPr kumimoji="1" lang="ja-JP" altLang="en-US" sz="1050" b="0" i="0" u="none" strike="noStrike" kern="1200">
                          <a:solidFill>
                            <a:schemeClr val="accent3"/>
                          </a:solidFill>
                          <a:effectLst/>
                          <a:latin typeface="+mn-ea"/>
                          <a:ea typeface="+mn-ea"/>
                          <a:cs typeface="+mn-cs"/>
                        </a:rPr>
                        <a:t>クリエイティブは原則として申込者・協賛社様に制作いただきます​。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rPr>
                        <a:t>150</a:t>
                      </a:r>
                      <a:r>
                        <a:rPr kumimoji="1" lang="ja-JP" altLang="en-US" sz="1100" b="0" u="none" strike="noStrike" kern="1200" cap="none" spc="0" normalizeH="0" baseline="0" noProof="0">
                          <a:ln>
                            <a:noFill/>
                          </a:ln>
                          <a:solidFill>
                            <a:schemeClr val="accent3"/>
                          </a:solidFill>
                          <a:effectLst/>
                          <a:uLnTx/>
                          <a:uFillTx/>
                          <a:latin typeface="+mn-ea"/>
                          <a:ea typeface="+mn-ea"/>
                        </a:rPr>
                        <a:t>万円～（ネット</a:t>
                      </a:r>
                      <a:r>
                        <a:rPr kumimoji="1" lang="en-US" altLang="ja-JP" sz="1100" b="0" u="none" strike="noStrike" kern="1200" cap="none" spc="0" normalizeH="0" baseline="0" noProof="0" dirty="0">
                          <a:ln>
                            <a:noFill/>
                          </a:ln>
                          <a:solidFill>
                            <a:schemeClr val="accent3"/>
                          </a:solidFill>
                          <a:effectLst/>
                          <a:uLnTx/>
                          <a:uFillTx/>
                          <a:latin typeface="+mn-ea"/>
                          <a:ea typeface="+mn-ea"/>
                        </a:rPr>
                        <a:t>/</a:t>
                      </a:r>
                      <a:r>
                        <a:rPr kumimoji="1" lang="ja-JP" altLang="en-US" sz="1100" b="0" u="none" strike="noStrike" kern="1200" cap="none" spc="0" normalizeH="0" baseline="0" noProof="0">
                          <a:ln>
                            <a:noFill/>
                          </a:ln>
                          <a:solidFill>
                            <a:schemeClr val="accent3"/>
                          </a:solidFill>
                          <a:effectLst/>
                          <a:uLnTx/>
                          <a:uFillTx/>
                          <a:latin typeface="+mn-ea"/>
                          <a:ea typeface="+mn-ea"/>
                        </a:rPr>
                        <a:t>税別）／事前見積もり：必要／専用フォームからお申し込み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料金には、スポンサードコンテンツ及び編集誘導枠の制作・掲載、メールマガジンの制作・配信が含まれます。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395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accent3"/>
                          </a:solidFill>
                          <a:effectLst/>
                          <a:uLnTx/>
                          <a:uFillTx/>
                          <a:latin typeface="+mn-ea"/>
                          <a:ea typeface="+mn-ea"/>
                        </a:rPr>
                        <a:t>2</a:t>
                      </a:r>
                      <a:r>
                        <a:rPr kumimoji="1" lang="ja-JP" altLang="en-US" sz="1100" b="0" u="none" strike="noStrike" kern="1200" cap="none" spc="0" normalizeH="0" baseline="0" noProof="0">
                          <a:ln>
                            <a:noFill/>
                          </a:ln>
                          <a:solidFill>
                            <a:schemeClr val="accent3"/>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原則として</a:t>
                      </a:r>
                      <a:r>
                        <a:rPr kumimoji="1" lang="en-US" altLang="ja-JP" sz="1050" b="1" u="none" strike="noStrike" kern="1200" cap="none" spc="0" normalizeH="0" baseline="0" noProof="0" dirty="0">
                          <a:ln>
                            <a:noFill/>
                          </a:ln>
                          <a:solidFill>
                            <a:schemeClr val="accent3"/>
                          </a:solidFill>
                          <a:effectLst/>
                          <a:uLnTx/>
                          <a:uFillTx/>
                          <a:latin typeface="+mn-ea"/>
                          <a:ea typeface="+mn-ea"/>
                        </a:rPr>
                        <a:t>2</a:t>
                      </a:r>
                      <a:r>
                        <a:rPr kumimoji="1" lang="ja-JP" altLang="en-US" sz="1050" b="1" u="none" strike="noStrike" kern="1200" cap="none" spc="0" normalizeH="0" baseline="0" noProof="0">
                          <a:ln>
                            <a:noFill/>
                          </a:ln>
                          <a:solidFill>
                            <a:schemeClr val="accent3"/>
                          </a:solidFill>
                          <a:effectLst/>
                          <a:uLnTx/>
                          <a:uFillTx/>
                          <a:latin typeface="+mn-ea"/>
                          <a:ea typeface="+mn-ea"/>
                        </a:rPr>
                        <a:t>社</a:t>
                      </a: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accent3"/>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mn-ea"/>
                          <a:ea typeface="+mn-ea"/>
                        </a:rPr>
                        <a:t>5</a:t>
                      </a:r>
                      <a:r>
                        <a:rPr kumimoji="1" lang="ja-JP" altLang="en-US" sz="1050" b="0" u="none" strike="noStrike" kern="1200" cap="none" spc="0" normalizeH="0" baseline="0" noProof="0">
                          <a:ln>
                            <a:noFill/>
                          </a:ln>
                          <a:solidFill>
                            <a:schemeClr val="accent3"/>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8628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accent3"/>
                          </a:solidFill>
                          <a:latin typeface="+mn-ea"/>
                          <a:ea typeface="+mn-ea"/>
                          <a:cs typeface="Meiryo UI" panose="020B0604030504040204" pitchFamily="50" charset="-128"/>
                        </a:rPr>
                        <a:t>2024</a:t>
                      </a:r>
                      <a:r>
                        <a:rPr lang="ja-JP" altLang="en-US" sz="1100">
                          <a:solidFill>
                            <a:schemeClr val="accent3"/>
                          </a:solidFill>
                          <a:latin typeface="+mn-ea"/>
                          <a:ea typeface="+mn-ea"/>
                          <a:cs typeface="Meiryo UI" panose="020B0604030504040204" pitchFamily="50" charset="-128"/>
                        </a:rPr>
                        <a:t>年</a:t>
                      </a:r>
                      <a:r>
                        <a:rPr lang="en-US" altLang="ja-JP" sz="1100" dirty="0">
                          <a:solidFill>
                            <a:schemeClr val="accent3"/>
                          </a:solidFill>
                          <a:latin typeface="+mn-ea"/>
                          <a:ea typeface="+mn-ea"/>
                          <a:cs typeface="Meiryo UI" panose="020B0604030504040204" pitchFamily="50" charset="-128"/>
                        </a:rPr>
                        <a:t>9</a:t>
                      </a:r>
                      <a:r>
                        <a:rPr lang="ja-JP" altLang="en-US" sz="1100">
                          <a:solidFill>
                            <a:schemeClr val="accent3"/>
                          </a:solidFill>
                          <a:latin typeface="+mn-ea"/>
                          <a:ea typeface="+mn-ea"/>
                          <a:cs typeface="Meiryo UI" panose="020B0604030504040204" pitchFamily="50" charset="-128"/>
                        </a:rPr>
                        <a:t>月</a:t>
                      </a:r>
                      <a:r>
                        <a:rPr lang="en-US" altLang="ja-JP" sz="1100" dirty="0">
                          <a:solidFill>
                            <a:schemeClr val="accent3"/>
                          </a:solidFill>
                          <a:latin typeface="+mn-ea"/>
                          <a:ea typeface="+mn-ea"/>
                          <a:cs typeface="Meiryo UI" panose="020B0604030504040204" pitchFamily="50" charset="-128"/>
                        </a:rPr>
                        <a:t>30</a:t>
                      </a:r>
                      <a:r>
                        <a:rPr lang="ja-JP" altLang="en-US" sz="1100">
                          <a:solidFill>
                            <a:schemeClr val="accent3"/>
                          </a:solidFill>
                          <a:latin typeface="+mn-ea"/>
                          <a:ea typeface="+mn-ea"/>
                          <a:cs typeface="Meiryo UI" panose="020B0604030504040204" pitchFamily="50" charset="-128"/>
                        </a:rPr>
                        <a:t>日掲載終了分</a:t>
                      </a:r>
                      <a:endParaRPr lang="ja-JP" altLang="en-US" sz="11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9091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accent3"/>
                          </a:solidFill>
                          <a:latin typeface="+mn-ea"/>
                          <a:ea typeface="+mn-ea"/>
                        </a:rPr>
                        <a:t>PV</a:t>
                      </a:r>
                      <a:r>
                        <a:rPr lang="ja-JP" altLang="en" sz="1100">
                          <a:solidFill>
                            <a:schemeClr val="accent3"/>
                          </a:solidFill>
                          <a:latin typeface="+mn-ea"/>
                          <a:ea typeface="+mn-ea"/>
                        </a:rPr>
                        <a:t>、</a:t>
                      </a:r>
                      <a:r>
                        <a:rPr lang="en" altLang="ja-JP" sz="1100" dirty="0">
                          <a:solidFill>
                            <a:schemeClr val="accent3"/>
                          </a:solidFill>
                          <a:latin typeface="+mn-ea"/>
                          <a:ea typeface="+mn-ea"/>
                        </a:rPr>
                        <a:t>UB</a:t>
                      </a:r>
                      <a:r>
                        <a:rPr lang="ja-JP" altLang="en" sz="1100">
                          <a:solidFill>
                            <a:schemeClr val="accent3"/>
                          </a:solidFill>
                          <a:latin typeface="+mn-ea"/>
                          <a:ea typeface="+mn-ea"/>
                        </a:rPr>
                        <a:t>、</a:t>
                      </a:r>
                      <a:r>
                        <a:rPr lang="ja-JP" altLang="en-US" sz="1100">
                          <a:solidFill>
                            <a:schemeClr val="accent3"/>
                          </a:solidFill>
                          <a:latin typeface="+mn-ea"/>
                          <a:ea typeface="+mn-ea"/>
                        </a:rPr>
                        <a:t>ページ内リンクのクリック数、訪問者の性別・性別</a:t>
                      </a:r>
                      <a:r>
                        <a:rPr lang="en-US" altLang="ja-JP" sz="1100" dirty="0">
                          <a:solidFill>
                            <a:schemeClr val="accent3"/>
                          </a:solidFill>
                          <a:latin typeface="+mn-ea"/>
                          <a:ea typeface="+mn-ea"/>
                        </a:rPr>
                        <a:t>×</a:t>
                      </a:r>
                      <a:r>
                        <a:rPr lang="ja-JP" altLang="en-US" sz="1100">
                          <a:solidFill>
                            <a:schemeClr val="accent3"/>
                          </a:solidFill>
                          <a:latin typeface="+mn-ea"/>
                          <a:ea typeface="+mn-ea"/>
                        </a:rPr>
                        <a:t>年齢層比率、アンケート結果</a:t>
                      </a:r>
                      <a:endParaRPr lang="en-US" altLang="ja-JP" sz="11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a:solidFill>
                            <a:schemeClr val="accent3"/>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935688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2A41545A-8145-4B43-AE70-B3B3051E5EF3}"/>
              </a:ext>
            </a:extLst>
          </p:cNvPr>
          <p:cNvSpPr>
            <a:spLocks noGrp="1"/>
          </p:cNvSpPr>
          <p:nvPr>
            <p:ph type="body" sz="quarter" idx="10"/>
          </p:nvPr>
        </p:nvSpPr>
        <p:spPr/>
        <p:txBody>
          <a:bodyPr/>
          <a:lstStyle/>
          <a:p>
            <a:r>
              <a:rPr kumimoji="1" lang="en-US" altLang="ja-JP"/>
              <a:t>(1)</a:t>
            </a:r>
            <a:r>
              <a:rPr kumimoji="1" lang="ja-JP" altLang="en-US"/>
              <a:t>スポンサードコンテンツ　制作フロー</a:t>
            </a:r>
          </a:p>
        </p:txBody>
      </p:sp>
      <p:sp>
        <p:nvSpPr>
          <p:cNvPr id="5" name="テキスト ボックス 4">
            <a:extLst>
              <a:ext uri="{FF2B5EF4-FFF2-40B4-BE49-F238E27FC236}">
                <a16:creationId xmlns:a16="http://schemas.microsoft.com/office/drawing/2014/main" id="{23913548-C63C-D941-9016-9971033F9280}"/>
              </a:ext>
            </a:extLst>
          </p:cNvPr>
          <p:cNvSpPr txBox="1"/>
          <p:nvPr/>
        </p:nvSpPr>
        <p:spPr>
          <a:xfrm>
            <a:off x="735680" y="1298352"/>
            <a:ext cx="10920056" cy="4031873"/>
          </a:xfrm>
          <a:prstGeom prst="rect">
            <a:avLst/>
          </a:prstGeom>
          <a:noFill/>
        </p:spPr>
        <p:txBody>
          <a:bodyPr wrap="square" anchor="t">
            <a:spAutoFit/>
          </a:bodyPr>
          <a:lstStyle/>
          <a:p>
            <a:pPr>
              <a:defRPr/>
            </a:pPr>
            <a:r>
              <a:rPr kumimoji="0" lang="ja-JP" altLang="en-US" sz="1600" b="1" kern="0">
                <a:solidFill>
                  <a:schemeClr val="accent3"/>
                </a:solidFill>
                <a:latin typeface="+mn-ea"/>
              </a:rPr>
              <a:t>■オリエンテーション実施</a:t>
            </a:r>
            <a:endParaRPr kumimoji="0" lang="en-US" altLang="ja-JP" sz="1600" b="1" i="0" u="none" strike="noStrike" kern="0" cap="none" spc="0" normalizeH="0" baseline="0" noProof="0">
              <a:ln>
                <a:noFill/>
              </a:ln>
              <a:solidFill>
                <a:schemeClr val="accent3"/>
              </a:solidFill>
              <a:effectLst/>
              <a:uLnTx/>
              <a:uFillTx/>
              <a:latin typeface="+mn-ea"/>
            </a:endParaRPr>
          </a:p>
          <a:p>
            <a:pPr>
              <a:defRPr/>
            </a:pPr>
            <a:r>
              <a:rPr kumimoji="0" lang="ja-JP" altLang="en-US" sz="1400" b="0" i="0" u="none" strike="noStrike" kern="0" cap="none" spc="0" normalizeH="0" baseline="0" noProof="0">
                <a:ln>
                  <a:noFill/>
                </a:ln>
                <a:solidFill>
                  <a:schemeClr val="accent3"/>
                </a:solidFill>
                <a:effectLst/>
                <a:uLnTx/>
                <a:uFillTx/>
                <a:latin typeface="+mn-ea"/>
              </a:rPr>
              <a:t>事前にヒアリングシートに記入いただいた上で</a:t>
            </a:r>
            <a:r>
              <a:rPr lang="ja-JP" altLang="en-US" sz="1400">
                <a:solidFill>
                  <a:schemeClr val="accent3"/>
                </a:solidFill>
                <a:latin typeface="+mn-ea"/>
              </a:rPr>
              <a:t>オリエンテーションを実施いただき、</a:t>
            </a:r>
            <a:endParaRPr lang="en-US" altLang="ja-JP" sz="1400">
              <a:solidFill>
                <a:schemeClr val="accent3"/>
              </a:solidFill>
              <a:latin typeface="+mn-ea"/>
            </a:endParaRPr>
          </a:p>
          <a:p>
            <a:pPr>
              <a:defRPr/>
            </a:pPr>
            <a:r>
              <a:rPr lang="ja-JP" altLang="en-US" sz="1400" b="1">
                <a:solidFill>
                  <a:schemeClr val="accent3"/>
                </a:solidFill>
                <a:latin typeface="+mn-ea"/>
              </a:rPr>
              <a:t>お取り組みを通じて伝えたいメッセージを明確に</a:t>
            </a:r>
            <a:r>
              <a:rPr lang="ja-JP" altLang="en-US" sz="1400">
                <a:solidFill>
                  <a:schemeClr val="accent3"/>
                </a:solidFill>
                <a:latin typeface="+mn-ea"/>
              </a:rPr>
              <a:t>します。</a:t>
            </a:r>
            <a:endParaRPr lang="en-US" altLang="ja-JP" sz="1400">
              <a:solidFill>
                <a:schemeClr val="accent3"/>
              </a:solidFill>
              <a:latin typeface="+mn-ea"/>
            </a:endParaRP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■記事構成案のご提出</a:t>
            </a:r>
            <a:r>
              <a:rPr kumimoji="0" lang="en-US" altLang="ja-JP" sz="1600" b="1" kern="0">
                <a:solidFill>
                  <a:schemeClr val="accent3"/>
                </a:solidFill>
                <a:latin typeface="+mn-ea"/>
              </a:rPr>
              <a:t>/</a:t>
            </a:r>
            <a:r>
              <a:rPr kumimoji="0" lang="ja-JP" altLang="en-US" sz="1600" b="1" kern="0">
                <a:solidFill>
                  <a:schemeClr val="accent3"/>
                </a:solidFill>
                <a:latin typeface="+mn-ea"/>
              </a:rPr>
              <a:t>ご確認</a:t>
            </a:r>
            <a:endParaRPr kumimoji="0" lang="en-US" altLang="ja-JP" sz="1600" b="1" kern="0">
              <a:solidFill>
                <a:schemeClr val="accent3"/>
              </a:solidFill>
              <a:latin typeface="+mn-ea"/>
            </a:endParaRPr>
          </a:p>
          <a:p>
            <a:pPr lvl="0">
              <a:defRPr/>
            </a:pPr>
            <a:r>
              <a:rPr kumimoji="0" lang="ja-JP" altLang="en-US" sz="1400" kern="0">
                <a:solidFill>
                  <a:schemeClr val="accent3"/>
                </a:solidFill>
                <a:latin typeface="+mn-ea"/>
              </a:rPr>
              <a:t>上記をもとに記事構成案をご提出し、広告主様に確認いただき記事骨子を確定させます。</a:t>
            </a:r>
            <a:endParaRPr kumimoji="0" lang="en-US" altLang="ja-JP" sz="1400" kern="0">
              <a:solidFill>
                <a:schemeClr val="accent3"/>
              </a:solidFill>
              <a:latin typeface="+mn-ea"/>
            </a:endParaRP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■原稿のご提出</a:t>
            </a:r>
            <a:r>
              <a:rPr kumimoji="0" lang="en-US" altLang="ja-JP" sz="1600" b="1" kern="0">
                <a:solidFill>
                  <a:schemeClr val="accent3"/>
                </a:solidFill>
                <a:latin typeface="+mn-ea"/>
              </a:rPr>
              <a:t>/</a:t>
            </a:r>
            <a:r>
              <a:rPr kumimoji="0" lang="ja-JP" altLang="en-US" sz="1600" b="1" kern="0">
                <a:solidFill>
                  <a:schemeClr val="accent3"/>
                </a:solidFill>
                <a:latin typeface="+mn-ea"/>
              </a:rPr>
              <a:t>ご確認</a:t>
            </a:r>
            <a:endParaRPr kumimoji="0" lang="en-US" altLang="ja-JP" sz="1600" b="1" kern="0">
              <a:solidFill>
                <a:schemeClr val="accent3"/>
              </a:solidFill>
              <a:latin typeface="+mn-ea"/>
            </a:endParaRPr>
          </a:p>
          <a:p>
            <a:pPr lvl="0">
              <a:defRPr/>
            </a:pPr>
            <a:r>
              <a:rPr kumimoji="0" lang="ja-JP" altLang="en-US" sz="1400" kern="0">
                <a:solidFill>
                  <a:schemeClr val="accent3"/>
                </a:solidFill>
                <a:latin typeface="+mn-ea"/>
              </a:rPr>
              <a:t>上記をもとに文字および写真原稿を作成し、広告主様に確認いただき、必要に応じて修正し確定させます。</a:t>
            </a:r>
            <a:endParaRPr kumimoji="0" lang="en-US" altLang="ja-JP" sz="1400" kern="0">
              <a:solidFill>
                <a:schemeClr val="accent3"/>
              </a:solidFill>
              <a:latin typeface="+mn-ea"/>
            </a:endParaRPr>
          </a:p>
          <a:p>
            <a:pPr lvl="0">
              <a:defRPr/>
            </a:pPr>
            <a:r>
              <a:rPr kumimoji="0" lang="en-US" altLang="ja-JP" sz="1400" kern="0">
                <a:solidFill>
                  <a:schemeClr val="accent3"/>
                </a:solidFill>
                <a:latin typeface="+mn-ea"/>
              </a:rPr>
              <a:t>※</a:t>
            </a:r>
            <a:r>
              <a:rPr kumimoji="0" lang="ja-JP" altLang="en-US" sz="1400" kern="0">
                <a:solidFill>
                  <a:schemeClr val="accent3"/>
                </a:solidFill>
                <a:latin typeface="+mn-ea"/>
              </a:rPr>
              <a:t>協賛企業様に取材をさせていただく場合があります。</a:t>
            </a:r>
            <a:endParaRPr kumimoji="0" lang="en-US" altLang="ja-JP" sz="1400" kern="0">
              <a:solidFill>
                <a:schemeClr val="accent3"/>
              </a:solidFill>
              <a:latin typeface="+mn-ea"/>
            </a:endParaRPr>
          </a:p>
          <a:p>
            <a:pPr lvl="0">
              <a:defRPr/>
            </a:pPr>
            <a:r>
              <a:rPr kumimoji="0" lang="en-US" altLang="ja-JP" sz="1400" kern="0">
                <a:solidFill>
                  <a:schemeClr val="accent3"/>
                </a:solidFill>
                <a:latin typeface="+mn-ea"/>
              </a:rPr>
              <a:t>※</a:t>
            </a:r>
            <a:r>
              <a:rPr kumimoji="0" lang="ja-JP" altLang="en-US" sz="1400" kern="0">
                <a:solidFill>
                  <a:schemeClr val="accent3"/>
                </a:solidFill>
                <a:latin typeface="+mn-ea"/>
              </a:rPr>
              <a:t>初稿段階で内容をご確認いただき、再稿のタイミングでは初稿での指摘事項の修正確認のみとなります。</a:t>
            </a:r>
            <a:endParaRPr kumimoji="0" lang="en-US" altLang="ja-JP" sz="1400" kern="0">
              <a:solidFill>
                <a:schemeClr val="accent3"/>
              </a:solidFill>
              <a:latin typeface="+mn-ea"/>
            </a:endParaRP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■テストアップでの確認</a:t>
            </a:r>
            <a:r>
              <a:rPr kumimoji="0" lang="en-US" altLang="ja-JP" sz="1600" b="1" kern="0">
                <a:solidFill>
                  <a:schemeClr val="accent3"/>
                </a:solidFill>
                <a:latin typeface="+mn-ea"/>
              </a:rPr>
              <a:t>/</a:t>
            </a:r>
            <a:r>
              <a:rPr kumimoji="0" lang="ja-JP" altLang="en-US" sz="1600" b="1" kern="0">
                <a:solidFill>
                  <a:schemeClr val="accent3"/>
                </a:solidFill>
                <a:latin typeface="+mn-ea"/>
              </a:rPr>
              <a:t>校了</a:t>
            </a:r>
            <a:endParaRPr lang="en-US" altLang="ja-JP" sz="1600" b="1" kern="0">
              <a:solidFill>
                <a:schemeClr val="accent3"/>
              </a:solidFill>
              <a:latin typeface="+mn-ea"/>
            </a:endParaRPr>
          </a:p>
          <a:p>
            <a:pPr lvl="0">
              <a:defRPr/>
            </a:pPr>
            <a:r>
              <a:rPr kumimoji="0" lang="ja-JP" altLang="en-US" sz="1400" kern="0">
                <a:solidFill>
                  <a:schemeClr val="accent3"/>
                </a:solidFill>
                <a:latin typeface="+mn-ea"/>
              </a:rPr>
              <a:t>掲載ページの画面キャプチャでレイアウトを含めて確認を行っていただき、最終的に校了となります。</a:t>
            </a:r>
            <a:endParaRPr kumimoji="0" lang="en-US" altLang="ja-JP" sz="1400" kern="0">
              <a:solidFill>
                <a:schemeClr val="accent3"/>
              </a:solidFill>
              <a:latin typeface="+mn-ea"/>
            </a:endParaRPr>
          </a:p>
          <a:p>
            <a:pPr lvl="0">
              <a:defRPr/>
            </a:pPr>
            <a:r>
              <a:rPr kumimoji="0" lang="ja-JP" altLang="en-US" sz="1400" kern="0">
                <a:solidFill>
                  <a:schemeClr val="accent3"/>
                </a:solidFill>
                <a:latin typeface="+mn-ea"/>
              </a:rPr>
              <a:t> </a:t>
            </a:r>
            <a:r>
              <a:rPr kumimoji="0" lang="en-US" altLang="ja-JP" sz="1400" kern="0">
                <a:solidFill>
                  <a:schemeClr val="accent3"/>
                </a:solidFill>
                <a:latin typeface="+mn-ea"/>
              </a:rPr>
              <a:t>※</a:t>
            </a:r>
            <a:r>
              <a:rPr kumimoji="0" lang="ja-JP" altLang="en-US" sz="1400" kern="0">
                <a:solidFill>
                  <a:schemeClr val="accent3"/>
                </a:solidFill>
                <a:latin typeface="+mn-ea"/>
              </a:rPr>
              <a:t>原則として、この段階での修正はお受けできません。</a:t>
            </a:r>
          </a:p>
          <a:p>
            <a:pPr lvl="0">
              <a:defRPr/>
            </a:pPr>
            <a:endParaRPr kumimoji="0" lang="ja-JP" altLang="en-US" sz="1000" kern="0">
              <a:solidFill>
                <a:schemeClr val="accent3"/>
              </a:solidFill>
              <a:latin typeface="+mn-ea"/>
            </a:endParaRPr>
          </a:p>
          <a:p>
            <a:pPr lvl="0">
              <a:defRPr/>
            </a:pPr>
            <a:r>
              <a:rPr kumimoji="0" lang="ja-JP" altLang="en-US" sz="1600" b="1" kern="0">
                <a:solidFill>
                  <a:schemeClr val="accent3"/>
                </a:solidFill>
                <a:latin typeface="+mn-ea"/>
              </a:rPr>
              <a:t>■弊社内チェック</a:t>
            </a:r>
            <a:r>
              <a:rPr kumimoji="0" lang="en-US" altLang="ja-JP" sz="1600" b="1" kern="0">
                <a:solidFill>
                  <a:schemeClr val="accent3"/>
                </a:solidFill>
                <a:latin typeface="+mn-ea"/>
              </a:rPr>
              <a:t>/</a:t>
            </a:r>
            <a:r>
              <a:rPr kumimoji="0" lang="ja-JP" altLang="en-US" sz="1600" b="1" kern="0">
                <a:solidFill>
                  <a:schemeClr val="accent3"/>
                </a:solidFill>
                <a:latin typeface="+mn-ea"/>
              </a:rPr>
              <a:t>本番環境へのファイルアップ</a:t>
            </a:r>
            <a:endParaRPr kumimoji="0" lang="en-US" altLang="ja-JP" sz="1600" b="1" kern="0">
              <a:solidFill>
                <a:schemeClr val="accent3"/>
              </a:solidFill>
              <a:latin typeface="+mn-ea"/>
            </a:endParaRPr>
          </a:p>
          <a:p>
            <a:pPr lvl="0">
              <a:defRPr/>
            </a:pPr>
            <a:r>
              <a:rPr kumimoji="0" lang="ja-JP" altLang="en-US" sz="1400" kern="0">
                <a:solidFill>
                  <a:schemeClr val="accent3"/>
                </a:solidFill>
                <a:latin typeface="+mn-ea"/>
              </a:rPr>
              <a:t>最終確認を行った上で、本番公開を行います。</a:t>
            </a:r>
            <a:endParaRPr kumimoji="0" lang="en-US" altLang="ja-JP" sz="1400" kern="0">
              <a:solidFill>
                <a:schemeClr val="accent3"/>
              </a:solidFill>
              <a:latin typeface="+mn-ea"/>
            </a:endParaRPr>
          </a:p>
        </p:txBody>
      </p:sp>
      <p:pic>
        <p:nvPicPr>
          <p:cNvPr id="6" name="図プレースホルダー 7" descr="アイコン&#10;&#10;自動的に生成された説明">
            <a:extLst>
              <a:ext uri="{FF2B5EF4-FFF2-40B4-BE49-F238E27FC236}">
                <a16:creationId xmlns:a16="http://schemas.microsoft.com/office/drawing/2014/main" id="{5E52F506-56B6-6F42-8B3F-B3CB60BC1DE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テキスト プレースホルダー 1">
            <a:extLst>
              <a:ext uri="{FF2B5EF4-FFF2-40B4-BE49-F238E27FC236}">
                <a16:creationId xmlns:a16="http://schemas.microsoft.com/office/drawing/2014/main" id="{AE24B6B2-F00E-AC47-9544-DC65F2373211}"/>
              </a:ext>
            </a:extLst>
          </p:cNvPr>
          <p:cNvSpPr>
            <a:spLocks noGrp="1"/>
          </p:cNvSpPr>
          <p:nvPr>
            <p:ph type="body" sz="quarter" idx="12"/>
          </p:nvPr>
        </p:nvSpPr>
        <p:spPr/>
        <p:txBody>
          <a:bodyPr/>
          <a:lstStyle/>
          <a:p>
            <a:r>
              <a:rPr kumimoji="1" lang="ja-JP" altLang="en-US"/>
              <a:t>商品スペック</a:t>
            </a:r>
          </a:p>
        </p:txBody>
      </p:sp>
      <p:sp>
        <p:nvSpPr>
          <p:cNvPr id="8" name="テキスト ボックス 7">
            <a:extLst>
              <a:ext uri="{FF2B5EF4-FFF2-40B4-BE49-F238E27FC236}">
                <a16:creationId xmlns:a16="http://schemas.microsoft.com/office/drawing/2014/main" id="{64CDAD09-CC66-7241-B964-AD14A3344900}"/>
              </a:ext>
            </a:extLst>
          </p:cNvPr>
          <p:cNvSpPr txBox="1"/>
          <p:nvPr/>
        </p:nvSpPr>
        <p:spPr>
          <a:xfrm>
            <a:off x="735680" y="5661248"/>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solidFill>
                <a:schemeClr val="accent3"/>
              </a:solidFill>
              <a:effectLst/>
              <a:uLnTx/>
              <a:uFillTx/>
              <a:latin typeface="+mn-ea"/>
            </a:endParaRPr>
          </a:p>
        </p:txBody>
      </p:sp>
    </p:spTree>
    <p:extLst>
      <p:ext uri="{BB962C8B-B14F-4D97-AF65-F5344CB8AC3E}">
        <p14:creationId xmlns:p14="http://schemas.microsoft.com/office/powerpoint/2010/main" val="3737320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線矢印コネクタ 75">
            <a:extLst>
              <a:ext uri="{FF2B5EF4-FFF2-40B4-BE49-F238E27FC236}">
                <a16:creationId xmlns:a16="http://schemas.microsoft.com/office/drawing/2014/main" id="{23E77109-513E-0144-9BA2-9585D7D299E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1A51AC82-25E5-104D-B989-5FF4C29229C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14" name="正方形/長方形 13">
            <a:extLst>
              <a:ext uri="{FF2B5EF4-FFF2-40B4-BE49-F238E27FC236}">
                <a16:creationId xmlns:a16="http://schemas.microsoft.com/office/drawing/2014/main" id="{CF01798F-DC60-1642-810F-6962FB00BFFB}"/>
              </a:ext>
            </a:extLst>
          </p:cNvPr>
          <p:cNvSpPr/>
          <p:nvPr/>
        </p:nvSpPr>
        <p:spPr bwMode="auto">
          <a:xfrm>
            <a:off x="7371897" y="1323983"/>
            <a:ext cx="1676936" cy="483736"/>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2" name="正方形/長方形 11">
            <a:extLst>
              <a:ext uri="{FF2B5EF4-FFF2-40B4-BE49-F238E27FC236}">
                <a16:creationId xmlns:a16="http://schemas.microsoft.com/office/drawing/2014/main" id="{8B3C8D63-5D93-F64F-99DC-B0FCFF9EB166}"/>
              </a:ext>
            </a:extLst>
          </p:cNvPr>
          <p:cNvSpPr/>
          <p:nvPr/>
        </p:nvSpPr>
        <p:spPr bwMode="auto">
          <a:xfrm>
            <a:off x="7371897" y="997694"/>
            <a:ext cx="1676936" cy="359056"/>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32" name="正方形/長方形 31">
            <a:extLst>
              <a:ext uri="{FF2B5EF4-FFF2-40B4-BE49-F238E27FC236}">
                <a16:creationId xmlns:a16="http://schemas.microsoft.com/office/drawing/2014/main" id="{C1CCE511-35C0-1248-99BE-26A803A5D949}"/>
              </a:ext>
            </a:extLst>
          </p:cNvPr>
          <p:cNvSpPr/>
          <p:nvPr/>
        </p:nvSpPr>
        <p:spPr bwMode="auto">
          <a:xfrm>
            <a:off x="3551038" y="2883194"/>
            <a:ext cx="2209529"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43" name="正方形/長方形 42">
            <a:extLst>
              <a:ext uri="{FF2B5EF4-FFF2-40B4-BE49-F238E27FC236}">
                <a16:creationId xmlns:a16="http://schemas.microsoft.com/office/drawing/2014/main" id="{91B4ABAC-5AE5-4F49-A5EC-12CA1D385C12}"/>
              </a:ext>
            </a:extLst>
          </p:cNvPr>
          <p:cNvSpPr/>
          <p:nvPr/>
        </p:nvSpPr>
        <p:spPr bwMode="auto">
          <a:xfrm>
            <a:off x="3557646" y="4505457"/>
            <a:ext cx="2213009" cy="877593"/>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0" name="正方形/長方形 69">
            <a:extLst>
              <a:ext uri="{FF2B5EF4-FFF2-40B4-BE49-F238E27FC236}">
                <a16:creationId xmlns:a16="http://schemas.microsoft.com/office/drawing/2014/main" id="{83F309B6-5F3D-704B-A0AA-E512703B457D}"/>
              </a:ext>
            </a:extLst>
          </p:cNvPr>
          <p:cNvSpPr/>
          <p:nvPr/>
        </p:nvSpPr>
        <p:spPr bwMode="auto">
          <a:xfrm>
            <a:off x="3552486" y="4249766"/>
            <a:ext cx="2208081" cy="255691"/>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全体概要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図 5">
            <a:extLst>
              <a:ext uri="{FF2B5EF4-FFF2-40B4-BE49-F238E27FC236}">
                <a16:creationId xmlns:a16="http://schemas.microsoft.com/office/drawing/2014/main" id="{64610F5D-1C81-FC4B-890C-0AC2BA63A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10" name="正方形/長方形 9">
            <a:extLst>
              <a:ext uri="{FF2B5EF4-FFF2-40B4-BE49-F238E27FC236}">
                <a16:creationId xmlns:a16="http://schemas.microsoft.com/office/drawing/2014/main" id="{E6C86BB4-FA8E-CA4C-9953-875F490908AA}"/>
              </a:ext>
            </a:extLst>
          </p:cNvPr>
          <p:cNvSpPr/>
          <p:nvPr/>
        </p:nvSpPr>
        <p:spPr>
          <a:xfrm>
            <a:off x="7154966" y="210262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a:latin typeface="+mn-ea"/>
            </a:endParaRPr>
          </a:p>
        </p:txBody>
      </p:sp>
      <p:sp>
        <p:nvSpPr>
          <p:cNvPr id="11" name="正方形/長方形 10">
            <a:extLst>
              <a:ext uri="{FF2B5EF4-FFF2-40B4-BE49-F238E27FC236}">
                <a16:creationId xmlns:a16="http://schemas.microsoft.com/office/drawing/2014/main" id="{683D1A23-D974-4F45-944A-15BE088490A6}"/>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a:latin typeface="+mn-ea"/>
            </a:endParaRPr>
          </a:p>
        </p:txBody>
      </p:sp>
      <p:sp>
        <p:nvSpPr>
          <p:cNvPr id="13" name="正方形/長方形 12">
            <a:extLst>
              <a:ext uri="{FF2B5EF4-FFF2-40B4-BE49-F238E27FC236}">
                <a16:creationId xmlns:a16="http://schemas.microsoft.com/office/drawing/2014/main" id="{C0F48D0A-C673-3D44-9C4B-E777AB5535CC}"/>
              </a:ext>
            </a:extLst>
          </p:cNvPr>
          <p:cNvSpPr/>
          <p:nvPr/>
        </p:nvSpPr>
        <p:spPr>
          <a:xfrm>
            <a:off x="7369630" y="1078594"/>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
        <p:nvSpPr>
          <p:cNvPr id="15" name="正方形/長方形 14">
            <a:extLst>
              <a:ext uri="{FF2B5EF4-FFF2-40B4-BE49-F238E27FC236}">
                <a16:creationId xmlns:a16="http://schemas.microsoft.com/office/drawing/2014/main" id="{26EF68EC-3119-2E44-9B2F-A4626F0D856B}"/>
              </a:ext>
            </a:extLst>
          </p:cNvPr>
          <p:cNvSpPr/>
          <p:nvPr/>
        </p:nvSpPr>
        <p:spPr>
          <a:xfrm>
            <a:off x="7369630" y="1356696"/>
            <a:ext cx="1478290" cy="415498"/>
          </a:xfrm>
          <a:prstGeom prst="rect">
            <a:avLst/>
          </a:prstGeom>
        </p:spPr>
        <p:txBody>
          <a:bodyPr wrap="none">
            <a:spAutoFit/>
          </a:bodyPr>
          <a:lstStyle/>
          <a:p>
            <a:r>
              <a:rPr lang="en-US" altLang="ja-JP" sz="1050">
                <a:latin typeface="+mn-ea"/>
              </a:rPr>
              <a:t>SDGs</a:t>
            </a:r>
            <a:r>
              <a:rPr lang="ja-JP" altLang="en-US" sz="1050">
                <a:latin typeface="+mn-ea"/>
              </a:rPr>
              <a:t>の取組みを記事</a:t>
            </a:r>
            <a:endParaRPr lang="en-US" altLang="ja-JP" sz="1050">
              <a:latin typeface="+mn-ea"/>
            </a:endParaRPr>
          </a:p>
          <a:p>
            <a:r>
              <a:rPr lang="ja-JP" altLang="en-US" sz="1050">
                <a:latin typeface="+mn-ea"/>
              </a:rPr>
              <a:t>形式で独自制作</a:t>
            </a:r>
            <a:endParaRPr lang="en-US" altLang="ja-JP" sz="1050">
              <a:latin typeface="+mn-ea"/>
            </a:endParaRPr>
          </a:p>
        </p:txBody>
      </p:sp>
      <p:cxnSp>
        <p:nvCxnSpPr>
          <p:cNvPr id="16" name="直線矢印コネクタ 15">
            <a:extLst>
              <a:ext uri="{FF2B5EF4-FFF2-40B4-BE49-F238E27FC236}">
                <a16:creationId xmlns:a16="http://schemas.microsoft.com/office/drawing/2014/main" id="{A2E53910-10E0-6E41-939E-3DBAFC8C4218}"/>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39CA8D6-042E-8F49-97E2-4E87CD701EA5}"/>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9" name="直線矢印コネクタ 18">
            <a:extLst>
              <a:ext uri="{FF2B5EF4-FFF2-40B4-BE49-F238E27FC236}">
                <a16:creationId xmlns:a16="http://schemas.microsoft.com/office/drawing/2014/main" id="{522CF0FA-C494-4D4A-BAC4-81620DD6193A}"/>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173927FE-A4C6-934B-8A9E-FCF756F876B8}"/>
              </a:ext>
            </a:extLst>
          </p:cNvPr>
          <p:cNvSpPr/>
          <p:nvPr/>
        </p:nvSpPr>
        <p:spPr>
          <a:xfrm>
            <a:off x="10378429" y="2538799"/>
            <a:ext cx="1258678" cy="430887"/>
          </a:xfrm>
          <a:prstGeom prst="rect">
            <a:avLst/>
          </a:prstGeom>
        </p:spPr>
        <p:txBody>
          <a:bodyPr wrap="none">
            <a:spAutoFit/>
          </a:bodyPr>
          <a:lstStyle/>
          <a:p>
            <a:r>
              <a:rPr lang="ja-JP" altLang="en-US" sz="1100">
                <a:solidFill>
                  <a:schemeClr val="accent3"/>
                </a:solidFill>
                <a:latin typeface="+mn-ea"/>
              </a:rPr>
              <a:t>協賛社様サイト</a:t>
            </a:r>
            <a:endParaRPr lang="en-US" altLang="ja-JP" sz="1100">
              <a:solidFill>
                <a:schemeClr val="accent3"/>
              </a:solidFill>
              <a:latin typeface="+mn-ea"/>
            </a:endParaRPr>
          </a:p>
          <a:p>
            <a:r>
              <a:rPr lang="en-US" altLang="ja-JP" sz="1100">
                <a:solidFill>
                  <a:schemeClr val="accent3"/>
                </a:solidFill>
                <a:latin typeface="+mn-ea"/>
              </a:rPr>
              <a:t>SDGs</a:t>
            </a:r>
            <a:r>
              <a:rPr lang="ja-JP" altLang="en-US" sz="1100">
                <a:solidFill>
                  <a:schemeClr val="accent3"/>
                </a:solidFill>
                <a:latin typeface="+mn-ea"/>
              </a:rPr>
              <a:t>取組ページ</a:t>
            </a:r>
          </a:p>
        </p:txBody>
      </p:sp>
      <p:sp>
        <p:nvSpPr>
          <p:cNvPr id="23" name="正方形/長方形 22">
            <a:extLst>
              <a:ext uri="{FF2B5EF4-FFF2-40B4-BE49-F238E27FC236}">
                <a16:creationId xmlns:a16="http://schemas.microsoft.com/office/drawing/2014/main" id="{8CA6BF13-42EE-3345-AC33-6A6579BCF4E6}"/>
              </a:ext>
            </a:extLst>
          </p:cNvPr>
          <p:cNvSpPr/>
          <p:nvPr/>
        </p:nvSpPr>
        <p:spPr>
          <a:xfrm>
            <a:off x="852130" y="941262"/>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LINE</a:t>
            </a:r>
            <a:r>
              <a:rPr lang="ja-JP" altLang="en-US" sz="1100">
                <a:latin typeface="+mn-ea"/>
              </a:rPr>
              <a:t>広告商品</a:t>
            </a:r>
          </a:p>
        </p:txBody>
      </p:sp>
      <p:sp>
        <p:nvSpPr>
          <p:cNvPr id="27" name="正方形/長方形 26">
            <a:extLst>
              <a:ext uri="{FF2B5EF4-FFF2-40B4-BE49-F238E27FC236}">
                <a16:creationId xmlns:a16="http://schemas.microsoft.com/office/drawing/2014/main" id="{123EDEE3-2BE3-C248-8B8A-E841ED4B2F32}"/>
              </a:ext>
            </a:extLst>
          </p:cNvPr>
          <p:cNvSpPr/>
          <p:nvPr/>
        </p:nvSpPr>
        <p:spPr bwMode="auto">
          <a:xfrm>
            <a:off x="3545499" y="1397204"/>
            <a:ext cx="2225358" cy="586451"/>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8" name="正方形/長方形 27">
            <a:extLst>
              <a:ext uri="{FF2B5EF4-FFF2-40B4-BE49-F238E27FC236}">
                <a16:creationId xmlns:a16="http://schemas.microsoft.com/office/drawing/2014/main" id="{7D100814-E4BD-2345-A6D7-88FAD52DEB51}"/>
              </a:ext>
            </a:extLst>
          </p:cNvPr>
          <p:cNvSpPr/>
          <p:nvPr/>
        </p:nvSpPr>
        <p:spPr>
          <a:xfrm>
            <a:off x="3521882" y="1409658"/>
            <a:ext cx="2248975" cy="577081"/>
          </a:xfrm>
          <a:prstGeom prst="rect">
            <a:avLst/>
          </a:prstGeom>
        </p:spPr>
        <p:txBody>
          <a:bodyPr wrap="square">
            <a:spAutoFit/>
          </a:bodyPr>
          <a:lstStyle/>
          <a:p>
            <a:r>
              <a:rPr lang="en-US" altLang="ja-JP" sz="1050" dirty="0">
                <a:latin typeface="+mn-ea"/>
                <a:cs typeface="Meiryo UI" pitchFamily="50" charset="-128"/>
              </a:rPr>
              <a:t>Yahoo!</a:t>
            </a:r>
            <a:r>
              <a:rPr lang="ja-JP" altLang="en-US" sz="1050">
                <a:latin typeface="+mn-ea"/>
                <a:cs typeface="Meiryo UI" pitchFamily="50" charset="-128"/>
              </a:rPr>
              <a:t>ディスプレイ広告</a:t>
            </a:r>
            <a:r>
              <a:rPr lang="en-US" altLang="ja-JP" sz="1050" dirty="0">
                <a:latin typeface="+mn-ea"/>
                <a:cs typeface="Meiryo UI" pitchFamily="50" charset="-128"/>
              </a:rPr>
              <a:t>/LINE</a:t>
            </a:r>
          </a:p>
          <a:p>
            <a:r>
              <a:rPr lang="ja-JP" altLang="en-US" sz="1050">
                <a:latin typeface="+mn-ea"/>
              </a:rPr>
              <a:t>広告商品を</a:t>
            </a:r>
            <a:r>
              <a:rPr lang="en-US" altLang="ja-JP" sz="1050" dirty="0">
                <a:latin typeface="+mn-ea"/>
              </a:rPr>
              <a:t>400</a:t>
            </a:r>
            <a:r>
              <a:rPr lang="ja-JP" altLang="en-US" sz="1050">
                <a:latin typeface="+mn-ea"/>
              </a:rPr>
              <a:t>万円</a:t>
            </a:r>
            <a:r>
              <a:rPr lang="en-US" altLang="ja-JP" sz="1050" dirty="0">
                <a:latin typeface="+mn-ea"/>
              </a:rPr>
              <a:t>(</a:t>
            </a:r>
            <a:r>
              <a:rPr lang="ja-JP" altLang="en-US" sz="1050">
                <a:latin typeface="+mn-ea"/>
              </a:rPr>
              <a:t>ネット</a:t>
            </a:r>
            <a:r>
              <a:rPr lang="en-US" altLang="ja-JP" sz="1050" dirty="0">
                <a:latin typeface="+mn-ea"/>
              </a:rPr>
              <a:t>)〜</a:t>
            </a:r>
            <a:r>
              <a:rPr lang="ja-JP" altLang="en-US" sz="1050">
                <a:latin typeface="+mn-ea"/>
              </a:rPr>
              <a:t>分</a:t>
            </a:r>
            <a:endParaRPr lang="en-US" altLang="ja-JP" sz="1050" dirty="0">
              <a:latin typeface="+mn-ea"/>
            </a:endParaRPr>
          </a:p>
          <a:p>
            <a:r>
              <a:rPr lang="ja-JP" altLang="en-US" sz="1050">
                <a:latin typeface="+mn-ea"/>
              </a:rPr>
              <a:t>掲載</a:t>
            </a:r>
            <a:endParaRPr lang="en-US" altLang="ja-JP" sz="1050" dirty="0">
              <a:latin typeface="+mn-ea"/>
            </a:endParaRPr>
          </a:p>
        </p:txBody>
      </p:sp>
      <p:sp>
        <p:nvSpPr>
          <p:cNvPr id="33" name="正方形/長方形 32">
            <a:extLst>
              <a:ext uri="{FF2B5EF4-FFF2-40B4-BE49-F238E27FC236}">
                <a16:creationId xmlns:a16="http://schemas.microsoft.com/office/drawing/2014/main" id="{FEC80301-DB9B-AC4B-8024-DE573E5E7AAA}"/>
              </a:ext>
            </a:extLst>
          </p:cNvPr>
          <p:cNvSpPr/>
          <p:nvPr/>
        </p:nvSpPr>
        <p:spPr>
          <a:xfrm>
            <a:off x="3514121" y="2933016"/>
            <a:ext cx="1345240" cy="415498"/>
          </a:xfrm>
          <a:prstGeom prst="rect">
            <a:avLst/>
          </a:prstGeom>
        </p:spPr>
        <p:txBody>
          <a:bodyPr wrap="none">
            <a:spAutoFit/>
          </a:bodyPr>
          <a:lstStyle/>
          <a:p>
            <a:r>
              <a:rPr lang="ja-JP" altLang="en-US" sz="1050">
                <a:latin typeface="+mn-ea"/>
              </a:rPr>
              <a:t>トップ</a:t>
            </a:r>
            <a:endParaRPr lang="en-US" altLang="ja-JP" sz="1050">
              <a:latin typeface="+mn-ea"/>
            </a:endParaRPr>
          </a:p>
          <a:p>
            <a:r>
              <a:rPr lang="ja-JP" altLang="en-US" sz="1050">
                <a:latin typeface="+mn-ea"/>
              </a:rPr>
              <a:t>・小枠：</a:t>
            </a:r>
            <a:r>
              <a:rPr lang="en-US" altLang="ja-JP" sz="1050">
                <a:latin typeface="+mn-ea"/>
              </a:rPr>
              <a:t>1</a:t>
            </a:r>
            <a:r>
              <a:rPr lang="ja-JP" altLang="en-US" sz="1050">
                <a:latin typeface="+mn-ea"/>
              </a:rPr>
              <a:t>ヶ月間　</a:t>
            </a:r>
            <a:endParaRPr lang="en-US" altLang="ja-JP" sz="1050">
              <a:latin typeface="+mn-ea"/>
            </a:endParaRPr>
          </a:p>
        </p:txBody>
      </p:sp>
      <p:sp>
        <p:nvSpPr>
          <p:cNvPr id="34" name="正方形/長方形 33">
            <a:extLst>
              <a:ext uri="{FF2B5EF4-FFF2-40B4-BE49-F238E27FC236}">
                <a16:creationId xmlns:a16="http://schemas.microsoft.com/office/drawing/2014/main" id="{DBDB7308-C557-8049-AEE6-723CEBE09CD9}"/>
              </a:ext>
            </a:extLst>
          </p:cNvPr>
          <p:cNvSpPr/>
          <p:nvPr/>
        </p:nvSpPr>
        <p:spPr>
          <a:xfrm>
            <a:off x="10552396" y="3757416"/>
            <a:ext cx="1046788"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リンク先は</a:t>
            </a:r>
            <a:r>
              <a:rPr lang="en-US" altLang="ja-JP" sz="1050">
                <a:solidFill>
                  <a:schemeClr val="accent3"/>
                </a:solidFill>
                <a:latin typeface="+mn-ea"/>
              </a:rPr>
              <a:t>SDGs</a:t>
            </a:r>
            <a:r>
              <a:rPr lang="ja-JP" altLang="en-US" sz="1050">
                <a:solidFill>
                  <a:schemeClr val="accent3"/>
                </a:solidFill>
                <a:latin typeface="+mn-ea"/>
              </a:rPr>
              <a:t>関連ページに限定</a:t>
            </a:r>
          </a:p>
        </p:txBody>
      </p:sp>
      <p:sp>
        <p:nvSpPr>
          <p:cNvPr id="35" name="正方形/長方形 34">
            <a:extLst>
              <a:ext uri="{FF2B5EF4-FFF2-40B4-BE49-F238E27FC236}">
                <a16:creationId xmlns:a16="http://schemas.microsoft.com/office/drawing/2014/main" id="{3EDAC0D5-8D0A-904D-B8F5-A42D70290334}"/>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36" name="直線矢印コネクタ 35">
            <a:extLst>
              <a:ext uri="{FF2B5EF4-FFF2-40B4-BE49-F238E27FC236}">
                <a16:creationId xmlns:a16="http://schemas.microsoft.com/office/drawing/2014/main" id="{7CE95135-01B3-2048-B06E-7E899251AE47}"/>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695D5EE6-7064-B042-BD88-E49D898A4AD2}"/>
              </a:ext>
            </a:extLst>
          </p:cNvPr>
          <p:cNvSpPr/>
          <p:nvPr/>
        </p:nvSpPr>
        <p:spPr bwMode="auto">
          <a:xfrm>
            <a:off x="1341016" y="3082641"/>
            <a:ext cx="1142754" cy="825406"/>
          </a:xfrm>
          <a:prstGeom prst="rect">
            <a:avLst/>
          </a:prstGeom>
          <a:solidFill>
            <a:schemeClr val="accent1"/>
          </a:solidFill>
          <a:ln w="285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en-US" altLang="ja-JP" sz="1000" b="1" i="0" u="none" strike="noStrike" kern="0" cap="none" spc="0" normalizeH="0" baseline="0" noProof="0">
              <a:ln>
                <a:noFill/>
              </a:ln>
              <a:solidFill>
                <a:schemeClr val="accent3"/>
              </a:solidFill>
              <a:effectLst/>
              <a:uLnTx/>
              <a:uFillTx/>
              <a:latin typeface="+mn-ea"/>
              <a:cs typeface="Verdana" pitchFamily="34" charset="0"/>
            </a:endParaRPr>
          </a:p>
        </p:txBody>
      </p:sp>
      <p:sp>
        <p:nvSpPr>
          <p:cNvPr id="38" name="正方形/長方形 37">
            <a:extLst>
              <a:ext uri="{FF2B5EF4-FFF2-40B4-BE49-F238E27FC236}">
                <a16:creationId xmlns:a16="http://schemas.microsoft.com/office/drawing/2014/main" id="{1DDA58C2-4092-A94A-B534-B9662FEC4895}"/>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a:solidFill>
                  <a:schemeClr val="accent3"/>
                </a:solidFill>
                <a:latin typeface="+mn-ea"/>
              </a:rPr>
              <a:t>Yahoo</a:t>
            </a:r>
            <a:r>
              <a:rPr lang="en-US" altLang="ja-JP" sz="1100">
                <a:solidFill>
                  <a:schemeClr val="accent3"/>
                </a:solidFill>
                <a:latin typeface="+mn-ea"/>
              </a:rPr>
              <a:t>! JAPAN</a:t>
            </a:r>
            <a:r>
              <a:rPr lang="ja-JP" altLang="en-US" sz="1100">
                <a:solidFill>
                  <a:schemeClr val="accent3"/>
                </a:solidFill>
                <a:latin typeface="+mn-ea"/>
              </a:rPr>
              <a:t> </a:t>
            </a:r>
            <a:r>
              <a:rPr kumimoji="1" lang="en-US" altLang="ja-JP" sz="1100">
                <a:solidFill>
                  <a:schemeClr val="accent3"/>
                </a:solidFill>
                <a:latin typeface="+mn-ea"/>
              </a:rPr>
              <a:t>SDGs </a:t>
            </a:r>
            <a:r>
              <a:rPr kumimoji="1" lang="ja-JP" altLang="en-US" sz="1100">
                <a:solidFill>
                  <a:schemeClr val="accent3"/>
                </a:solidFill>
                <a:latin typeface="+mn-ea"/>
              </a:rPr>
              <a:t>トップページ</a:t>
            </a:r>
          </a:p>
        </p:txBody>
      </p:sp>
      <p:sp>
        <p:nvSpPr>
          <p:cNvPr id="40" name="正方形/長方形 39">
            <a:extLst>
              <a:ext uri="{FF2B5EF4-FFF2-40B4-BE49-F238E27FC236}">
                <a16:creationId xmlns:a16="http://schemas.microsoft.com/office/drawing/2014/main" id="{686ED5A6-F34E-9F4B-9870-CFEDA6738BB5}"/>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accent3"/>
                </a:solidFill>
                <a:latin typeface="+mn-ea"/>
              </a:rPr>
              <a:t>※</a:t>
            </a:r>
            <a:r>
              <a:rPr kumimoji="1" lang="ja-JP" altLang="en-US" sz="1100">
                <a:solidFill>
                  <a:schemeClr val="accent3"/>
                </a:solidFill>
                <a:latin typeface="+mn-ea"/>
              </a:rPr>
              <a:t>編集誘導</a:t>
            </a:r>
            <a:r>
              <a:rPr lang="en-US" altLang="ja-JP" sz="1100">
                <a:solidFill>
                  <a:schemeClr val="accent3"/>
                </a:solidFill>
                <a:latin typeface="+mn-ea"/>
              </a:rPr>
              <a:t>①②</a:t>
            </a:r>
            <a:r>
              <a:rPr lang="ja-JP" altLang="en-US" sz="1100">
                <a:solidFill>
                  <a:schemeClr val="accent3"/>
                </a:solidFill>
                <a:latin typeface="+mn-ea"/>
              </a:rPr>
              <a:t>は</a:t>
            </a:r>
            <a:r>
              <a:rPr kumimoji="1" lang="ja-JP" altLang="en-US" sz="1100">
                <a:solidFill>
                  <a:schemeClr val="accent3"/>
                </a:solidFill>
                <a:latin typeface="+mn-ea"/>
              </a:rPr>
              <a:t>スマートフォン（</a:t>
            </a:r>
            <a:r>
              <a:rPr kumimoji="1" lang="en-US" altLang="ja-JP" sz="1100">
                <a:solidFill>
                  <a:schemeClr val="accent3"/>
                </a:solidFill>
                <a:latin typeface="+mn-ea"/>
              </a:rPr>
              <a:t>SP</a:t>
            </a:r>
            <a:r>
              <a:rPr kumimoji="1" lang="ja-JP" altLang="en-US" sz="1100">
                <a:solidFill>
                  <a:schemeClr val="accent3"/>
                </a:solidFill>
                <a:latin typeface="+mn-ea"/>
              </a:rPr>
              <a:t>）版からも誘導がございます。</a:t>
            </a:r>
          </a:p>
        </p:txBody>
      </p:sp>
      <p:sp>
        <p:nvSpPr>
          <p:cNvPr id="42" name="正方形/長方形 41">
            <a:extLst>
              <a:ext uri="{FF2B5EF4-FFF2-40B4-BE49-F238E27FC236}">
                <a16:creationId xmlns:a16="http://schemas.microsoft.com/office/drawing/2014/main" id="{4AE63C29-B7FE-E64D-AB5D-F9CCBDF2B28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44" name="正方形/長方形 43">
            <a:extLst>
              <a:ext uri="{FF2B5EF4-FFF2-40B4-BE49-F238E27FC236}">
                <a16:creationId xmlns:a16="http://schemas.microsoft.com/office/drawing/2014/main" id="{17B46F30-1BB8-E147-B489-694C372F0156}"/>
              </a:ext>
            </a:extLst>
          </p:cNvPr>
          <p:cNvSpPr/>
          <p:nvPr/>
        </p:nvSpPr>
        <p:spPr>
          <a:xfrm>
            <a:off x="3530034" y="4525982"/>
            <a:ext cx="2240823" cy="900246"/>
          </a:xfrm>
          <a:prstGeom prst="rect">
            <a:avLst/>
          </a:prstGeom>
        </p:spPr>
        <p:txBody>
          <a:bodyPr wrap="square">
            <a:spAutoFit/>
          </a:bodyPr>
          <a:lstStyle/>
          <a:p>
            <a:r>
              <a:rPr lang="ja-JP" altLang="en-US" sz="1050">
                <a:solidFill>
                  <a:schemeClr val="accent3"/>
                </a:solidFill>
                <a:latin typeface="+mn-ea"/>
              </a:rPr>
              <a:t>中面（記事ページ）</a:t>
            </a:r>
            <a:endParaRPr lang="en-US" altLang="ja-JP" sz="1050" dirty="0">
              <a:solidFill>
                <a:schemeClr val="accent3"/>
              </a:solidFill>
              <a:latin typeface="+mn-ea"/>
            </a:endParaRPr>
          </a:p>
          <a:p>
            <a:r>
              <a:rPr lang="en-US" altLang="ja-JP" sz="1050" dirty="0">
                <a:solidFill>
                  <a:schemeClr val="accent3"/>
                </a:solidFill>
                <a:latin typeface="+mn-ea"/>
              </a:rPr>
              <a:t>PC</a:t>
            </a:r>
            <a:r>
              <a:rPr lang="ja-JP" altLang="en-US" sz="1050">
                <a:solidFill>
                  <a:schemeClr val="accent3"/>
                </a:solidFill>
                <a:latin typeface="+mn-ea"/>
              </a:rPr>
              <a:t>はページ中部、</a:t>
            </a:r>
            <a:r>
              <a:rPr lang="en-US" altLang="ja-JP" sz="1050" dirty="0">
                <a:solidFill>
                  <a:schemeClr val="accent3"/>
                </a:solidFill>
                <a:latin typeface="+mn-ea"/>
              </a:rPr>
              <a:t>SP</a:t>
            </a:r>
            <a:r>
              <a:rPr lang="ja-JP" altLang="en-US" sz="1050">
                <a:solidFill>
                  <a:schemeClr val="accent3"/>
                </a:solidFill>
                <a:latin typeface="+mn-ea"/>
              </a:rPr>
              <a:t>は記事下</a:t>
            </a:r>
            <a:endParaRPr lang="en-US" altLang="ja-JP" sz="1050" dirty="0">
              <a:solidFill>
                <a:schemeClr val="accent3"/>
              </a:solidFill>
              <a:latin typeface="+mn-ea"/>
            </a:endParaRPr>
          </a:p>
          <a:p>
            <a:r>
              <a:rPr lang="ja-JP" altLang="en-US" sz="1050">
                <a:solidFill>
                  <a:schemeClr val="accent3"/>
                </a:solidFill>
                <a:latin typeface="+mn-ea"/>
              </a:rPr>
              <a:t>：</a:t>
            </a:r>
            <a:r>
              <a:rPr lang="en-US" altLang="ja-JP" sz="1050" dirty="0">
                <a:solidFill>
                  <a:schemeClr val="accent3"/>
                </a:solidFill>
                <a:latin typeface="+mn-ea"/>
              </a:rPr>
              <a:t>1</a:t>
            </a:r>
            <a:r>
              <a:rPr lang="ja-JP" altLang="en-US" sz="1050">
                <a:solidFill>
                  <a:schemeClr val="accent3"/>
                </a:solidFill>
                <a:latin typeface="+mn-ea"/>
              </a:rPr>
              <a:t>ヶ月</a:t>
            </a:r>
            <a:endParaRPr lang="en-US" altLang="ja-JP" sz="1050" dirty="0">
              <a:solidFill>
                <a:schemeClr val="accent3"/>
              </a:solidFill>
              <a:latin typeface="+mn-ea"/>
            </a:endParaRPr>
          </a:p>
          <a:p>
            <a:r>
              <a:rPr lang="en-US" altLang="ja-JP" sz="1050" dirty="0">
                <a:solidFill>
                  <a:schemeClr val="accent3"/>
                </a:solidFill>
                <a:latin typeface="+mn-ea"/>
              </a:rPr>
              <a:t>※</a:t>
            </a:r>
            <a:r>
              <a:rPr lang="ja-JP" altLang="en-US" sz="1050">
                <a:solidFill>
                  <a:schemeClr val="accent3"/>
                </a:solidFill>
                <a:latin typeface="+mn-ea"/>
              </a:rPr>
              <a:t>同期間に複数社がご協賛の場合、複数枠でローテーション掲載</a:t>
            </a:r>
            <a:endParaRPr lang="en-US" altLang="ja-JP" sz="1050" dirty="0">
              <a:solidFill>
                <a:schemeClr val="accent3"/>
              </a:solidFill>
              <a:latin typeface="+mn-ea"/>
            </a:endParaRPr>
          </a:p>
        </p:txBody>
      </p:sp>
      <p:sp>
        <p:nvSpPr>
          <p:cNvPr id="46" name="正方形/長方形 45">
            <a:extLst>
              <a:ext uri="{FF2B5EF4-FFF2-40B4-BE49-F238E27FC236}">
                <a16:creationId xmlns:a16="http://schemas.microsoft.com/office/drawing/2014/main" id="{F3B0FA85-55BE-334F-93E1-06AE434056A0}"/>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49" name="正方形/長方形 48">
            <a:extLst>
              <a:ext uri="{FF2B5EF4-FFF2-40B4-BE49-F238E27FC236}">
                <a16:creationId xmlns:a16="http://schemas.microsoft.com/office/drawing/2014/main" id="{545289F3-5D90-894A-B14A-1B89B2DA292C}"/>
              </a:ext>
            </a:extLst>
          </p:cNvPr>
          <p:cNvSpPr/>
          <p:nvPr/>
        </p:nvSpPr>
        <p:spPr>
          <a:xfrm>
            <a:off x="302554" y="6241603"/>
            <a:ext cx="9908246"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編集</a:t>
            </a:r>
            <a:r>
              <a:rPr lang="ja-JP" altLang="en-US" sz="1050" i="1">
                <a:solidFill>
                  <a:schemeClr val="accent3"/>
                </a:solidFill>
                <a:latin typeface="+mn-ea"/>
              </a:rPr>
              <a:t>誘導、スポンサードコンテンツとも</a:t>
            </a:r>
            <a:r>
              <a:rPr lang="ja-JP" altLang="en-US" sz="1050">
                <a:solidFill>
                  <a:schemeClr val="accent3"/>
                </a:solidFill>
                <a:latin typeface="+mn-ea"/>
              </a:rPr>
              <a:t>「提供：協賛社名」等のクレジットが入ります。また、期間中の内容変更・更新は不可となります</a:t>
            </a:r>
            <a:endParaRPr lang="en-US" altLang="ja-JP" sz="1050">
              <a:solidFill>
                <a:schemeClr val="accent3"/>
              </a:solidFill>
              <a:latin typeface="+mn-ea"/>
            </a:endParaRPr>
          </a:p>
          <a:p>
            <a:r>
              <a:rPr lang="en-US" altLang="ja-JP" sz="1050" i="1">
                <a:solidFill>
                  <a:schemeClr val="accent3"/>
                </a:solidFill>
                <a:latin typeface="+mn-ea"/>
              </a:rPr>
              <a:t>※</a:t>
            </a:r>
            <a:r>
              <a:rPr lang="ja-JP" altLang="en-US" sz="1050">
                <a:solidFill>
                  <a:schemeClr val="accent3"/>
                </a:solidFill>
                <a:latin typeface="+mn-ea"/>
              </a:rPr>
              <a:t>編集誘導①、②は原則として掲載開始日の</a:t>
            </a:r>
            <a:r>
              <a:rPr lang="en-US" altLang="ja-JP" sz="1050">
                <a:solidFill>
                  <a:schemeClr val="accent3"/>
                </a:solidFill>
                <a:latin typeface="+mn-ea"/>
              </a:rPr>
              <a:t>AM10</a:t>
            </a:r>
            <a:r>
              <a:rPr lang="ja-JP" altLang="en-US" sz="1050">
                <a:solidFill>
                  <a:schemeClr val="accent3"/>
                </a:solidFill>
                <a:latin typeface="+mn-ea"/>
              </a:rPr>
              <a:t>時頃から、掲載終了日翌日の</a:t>
            </a:r>
            <a:r>
              <a:rPr lang="en-US" altLang="ja-JP" sz="1050">
                <a:solidFill>
                  <a:schemeClr val="accent3"/>
                </a:solidFill>
                <a:latin typeface="+mn-ea"/>
              </a:rPr>
              <a:t>AM10</a:t>
            </a:r>
            <a:r>
              <a:rPr lang="ja-JP" altLang="en-US" sz="1050">
                <a:solidFill>
                  <a:schemeClr val="accent3"/>
                </a:solidFill>
                <a:latin typeface="+mn-ea"/>
              </a:rPr>
              <a:t>時頃までの掲載となります</a:t>
            </a:r>
            <a:endParaRPr lang="en-US" altLang="ja-JP" sz="1050">
              <a:solidFill>
                <a:schemeClr val="accent3"/>
              </a:solidFill>
              <a:latin typeface="+mn-ea"/>
            </a:endParaRPr>
          </a:p>
          <a:p>
            <a:r>
              <a:rPr lang="en-US" altLang="ja-JP" sz="1050">
                <a:solidFill>
                  <a:schemeClr val="accent3"/>
                </a:solidFill>
                <a:latin typeface="+mn-ea"/>
              </a:rPr>
              <a:t>※</a:t>
            </a:r>
            <a:r>
              <a:rPr lang="ja-JP" altLang="en-US" sz="1050">
                <a:solidFill>
                  <a:schemeClr val="accent3"/>
                </a:solidFill>
                <a:latin typeface="+mn-ea"/>
              </a:rPr>
              <a:t>編集誘導の位置や仕様は予告なく変更させていただく場合があります</a:t>
            </a:r>
          </a:p>
        </p:txBody>
      </p:sp>
      <p:sp>
        <p:nvSpPr>
          <p:cNvPr id="52" name="正方形/長方形 51">
            <a:extLst>
              <a:ext uri="{FF2B5EF4-FFF2-40B4-BE49-F238E27FC236}">
                <a16:creationId xmlns:a16="http://schemas.microsoft.com/office/drawing/2014/main" id="{0C6E7582-9974-5441-B3E0-09D872DC6BF4}"/>
              </a:ext>
            </a:extLst>
          </p:cNvPr>
          <p:cNvSpPr/>
          <p:nvPr/>
        </p:nvSpPr>
        <p:spPr>
          <a:xfrm>
            <a:off x="2552924"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4" name="正方形/長方形 53">
            <a:extLst>
              <a:ext uri="{FF2B5EF4-FFF2-40B4-BE49-F238E27FC236}">
                <a16:creationId xmlns:a16="http://schemas.microsoft.com/office/drawing/2014/main" id="{CE269A5D-95F5-E343-B940-6992679252F3}"/>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5" name="正方形/長方形 54">
            <a:extLst>
              <a:ext uri="{FF2B5EF4-FFF2-40B4-BE49-F238E27FC236}">
                <a16:creationId xmlns:a16="http://schemas.microsoft.com/office/drawing/2014/main" id="{C8AE5CDA-775A-654F-A42A-A86C5C5B8FA9}"/>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6" name="正方形/長方形 55">
            <a:extLst>
              <a:ext uri="{FF2B5EF4-FFF2-40B4-BE49-F238E27FC236}">
                <a16:creationId xmlns:a16="http://schemas.microsoft.com/office/drawing/2014/main" id="{CA10B952-65CB-8340-877E-ABF2289E5554}"/>
              </a:ext>
            </a:extLst>
          </p:cNvPr>
          <p:cNvSpPr/>
          <p:nvPr/>
        </p:nvSpPr>
        <p:spPr>
          <a:xfrm>
            <a:off x="1631842" y="556264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7" name="正方形/長方形 56">
            <a:extLst>
              <a:ext uri="{FF2B5EF4-FFF2-40B4-BE49-F238E27FC236}">
                <a16:creationId xmlns:a16="http://schemas.microsoft.com/office/drawing/2014/main" id="{DCBB20AA-975B-4242-8FEA-834B1C3C59AC}"/>
              </a:ext>
            </a:extLst>
          </p:cNvPr>
          <p:cNvSpPr/>
          <p:nvPr/>
        </p:nvSpPr>
        <p:spPr bwMode="auto">
          <a:xfrm>
            <a:off x="1109258" y="4306292"/>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99078C4B-06EA-0B4B-B659-B3BF56F670A2}"/>
              </a:ext>
            </a:extLst>
          </p:cNvPr>
          <p:cNvSpPr/>
          <p:nvPr/>
        </p:nvSpPr>
        <p:spPr bwMode="auto">
          <a:xfrm>
            <a:off x="2237384" y="4931233"/>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08EF1EAE-6977-E347-97BF-DDC595462642}"/>
              </a:ext>
            </a:extLst>
          </p:cNvPr>
          <p:cNvSpPr/>
          <p:nvPr/>
        </p:nvSpPr>
        <p:spPr bwMode="auto">
          <a:xfrm>
            <a:off x="1108089" y="5557019"/>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r>
              <a:rPr kumimoji="0" lang="ja-JP" altLang="en-US" sz="1050" b="1" i="0" u="none" strike="noStrike" kern="0" cap="none" spc="0" normalizeH="0" baseline="0" noProof="0">
                <a:ln>
                  <a:noFill/>
                </a:ln>
                <a:solidFill>
                  <a:schemeClr val="accent5"/>
                </a:solidFill>
                <a:effectLst/>
                <a:uLnTx/>
                <a:uFillTx/>
                <a:latin typeface="+mn-ea"/>
                <a:cs typeface="Verdana" pitchFamily="34" charset="0"/>
              </a:rPr>
              <a:t>）</a:t>
            </a:r>
            <a:endParaRPr kumimoji="0" lang="en-US" altLang="ja-JP" sz="1050" b="1" i="0" u="none" strike="noStrike" kern="0" cap="none" spc="0" normalizeH="0" baseline="0" noProof="0">
              <a:ln>
                <a:noFill/>
              </a:ln>
              <a:solidFill>
                <a:schemeClr val="accent5"/>
              </a:solidFill>
              <a:effectLst/>
              <a:uLnTx/>
              <a:uFillTx/>
              <a:latin typeface="+mn-ea"/>
              <a:cs typeface="Verdana" pitchFamily="34" charset="0"/>
            </a:endParaRPr>
          </a:p>
        </p:txBody>
      </p:sp>
      <p:sp>
        <p:nvSpPr>
          <p:cNvPr id="60" name="正方形/長方形 59">
            <a:extLst>
              <a:ext uri="{FF2B5EF4-FFF2-40B4-BE49-F238E27FC236}">
                <a16:creationId xmlns:a16="http://schemas.microsoft.com/office/drawing/2014/main" id="{1F253C92-61D9-5742-BAD9-4EBBE8DF725E}"/>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1" name="図 60">
            <a:extLst>
              <a:ext uri="{FF2B5EF4-FFF2-40B4-BE49-F238E27FC236}">
                <a16:creationId xmlns:a16="http://schemas.microsoft.com/office/drawing/2014/main" id="{FAA9FCE5-BDE1-A242-AE24-5417E6F270A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62" name="図 61">
            <a:extLst>
              <a:ext uri="{FF2B5EF4-FFF2-40B4-BE49-F238E27FC236}">
                <a16:creationId xmlns:a16="http://schemas.microsoft.com/office/drawing/2014/main" id="{7CAD1059-FF6F-5F47-A868-9B9700644C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63" name="正方形/長方形 62">
            <a:extLst>
              <a:ext uri="{FF2B5EF4-FFF2-40B4-BE49-F238E27FC236}">
                <a16:creationId xmlns:a16="http://schemas.microsoft.com/office/drawing/2014/main" id="{7F3E16A6-520C-1147-A800-AA617DDB77D7}"/>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4" name="図 63">
            <a:extLst>
              <a:ext uri="{FF2B5EF4-FFF2-40B4-BE49-F238E27FC236}">
                <a16:creationId xmlns:a16="http://schemas.microsoft.com/office/drawing/2014/main" id="{EC87356A-6495-0C4D-88F8-06D603D37C7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65" name="正方形/長方形 64">
            <a:extLst>
              <a:ext uri="{FF2B5EF4-FFF2-40B4-BE49-F238E27FC236}">
                <a16:creationId xmlns:a16="http://schemas.microsoft.com/office/drawing/2014/main" id="{DD2444A2-233D-ED4B-82E0-3AE3E11736D8}"/>
              </a:ext>
            </a:extLst>
          </p:cNvPr>
          <p:cNvSpPr/>
          <p:nvPr/>
        </p:nvSpPr>
        <p:spPr>
          <a:xfrm>
            <a:off x="8630606" y="2861189"/>
            <a:ext cx="563176" cy="478236"/>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6" name="正方形/長方形 65">
            <a:extLst>
              <a:ext uri="{FF2B5EF4-FFF2-40B4-BE49-F238E27FC236}">
                <a16:creationId xmlns:a16="http://schemas.microsoft.com/office/drawing/2014/main" id="{D6A03748-7B5B-8641-BA90-73C052BCBC7F}"/>
              </a:ext>
            </a:extLst>
          </p:cNvPr>
          <p:cNvSpPr/>
          <p:nvPr/>
        </p:nvSpPr>
        <p:spPr>
          <a:xfrm>
            <a:off x="8660875" y="3474498"/>
            <a:ext cx="563176" cy="1770138"/>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7" name="正方形/長方形 66">
            <a:extLst>
              <a:ext uri="{FF2B5EF4-FFF2-40B4-BE49-F238E27FC236}">
                <a16:creationId xmlns:a16="http://schemas.microsoft.com/office/drawing/2014/main" id="{0C113B5E-2F48-DA4C-BE51-42C6CBFBC910}"/>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スポンサード</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コンテンツ</a:t>
            </a:r>
            <a:endParaRPr kumimoji="0" lang="en-US" altLang="ja-JP" sz="1050" b="1" kern="0">
              <a:solidFill>
                <a:schemeClr val="accent3"/>
              </a:solidFill>
              <a:latin typeface="+mn-ea"/>
              <a:cs typeface="Verdana" pitchFamily="34" charset="0"/>
            </a:endParaRPr>
          </a:p>
        </p:txBody>
      </p:sp>
      <p:sp>
        <p:nvSpPr>
          <p:cNvPr id="68" name="正方形/長方形 67">
            <a:extLst>
              <a:ext uri="{FF2B5EF4-FFF2-40B4-BE49-F238E27FC236}">
                <a16:creationId xmlns:a16="http://schemas.microsoft.com/office/drawing/2014/main" id="{06DA8EAB-8F31-5445-B160-8B7E384B9604}"/>
              </a:ext>
            </a:extLst>
          </p:cNvPr>
          <p:cNvSpPr/>
          <p:nvPr/>
        </p:nvSpPr>
        <p:spPr>
          <a:xfrm>
            <a:off x="925987"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cxnSp>
        <p:nvCxnSpPr>
          <p:cNvPr id="79" name="直線コネクタ 78">
            <a:extLst>
              <a:ext uri="{FF2B5EF4-FFF2-40B4-BE49-F238E27FC236}">
                <a16:creationId xmlns:a16="http://schemas.microsoft.com/office/drawing/2014/main" id="{9903D8B5-5B91-1A45-8E27-3014565141D2}"/>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C3614B89-6FC8-AB48-979D-C3ACE9B8CECC}"/>
              </a:ext>
            </a:extLst>
          </p:cNvPr>
          <p:cNvSpPr/>
          <p:nvPr/>
        </p:nvSpPr>
        <p:spPr bwMode="auto">
          <a:xfrm>
            <a:off x="3552109" y="1160734"/>
            <a:ext cx="2228495" cy="248923"/>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6" name="正方形/長方形 25">
            <a:extLst>
              <a:ext uri="{FF2B5EF4-FFF2-40B4-BE49-F238E27FC236}">
                <a16:creationId xmlns:a16="http://schemas.microsoft.com/office/drawing/2014/main" id="{CC9E87F8-BD8F-C64B-98BC-7FE739E6054D}"/>
              </a:ext>
            </a:extLst>
          </p:cNvPr>
          <p:cNvSpPr/>
          <p:nvPr/>
        </p:nvSpPr>
        <p:spPr>
          <a:xfrm>
            <a:off x="3545499" y="1202619"/>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30" name="正方形/長方形 29">
            <a:extLst>
              <a:ext uri="{FF2B5EF4-FFF2-40B4-BE49-F238E27FC236}">
                <a16:creationId xmlns:a16="http://schemas.microsoft.com/office/drawing/2014/main" id="{CCA373DC-2596-4846-92CC-B294AEF71550}"/>
              </a:ext>
            </a:extLst>
          </p:cNvPr>
          <p:cNvSpPr/>
          <p:nvPr/>
        </p:nvSpPr>
        <p:spPr bwMode="auto">
          <a:xfrm>
            <a:off x="3553645" y="2610062"/>
            <a:ext cx="2217212" cy="270527"/>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31" name="正方形/長方形 30">
            <a:extLst>
              <a:ext uri="{FF2B5EF4-FFF2-40B4-BE49-F238E27FC236}">
                <a16:creationId xmlns:a16="http://schemas.microsoft.com/office/drawing/2014/main" id="{663A6D8B-DA51-A94D-A052-4A406D6C43D3}"/>
              </a:ext>
            </a:extLst>
          </p:cNvPr>
          <p:cNvSpPr/>
          <p:nvPr/>
        </p:nvSpPr>
        <p:spPr>
          <a:xfrm>
            <a:off x="3541795" y="2649272"/>
            <a:ext cx="889987" cy="261610"/>
          </a:xfrm>
          <a:prstGeom prst="rect">
            <a:avLst/>
          </a:prstGeom>
        </p:spPr>
        <p:txBody>
          <a:bodyPr wrap="none">
            <a:spAutoFit/>
          </a:bodyPr>
          <a:lstStyle/>
          <a:p>
            <a:r>
              <a:rPr lang="ja-JP" altLang="en-US" sz="1100" b="1">
                <a:solidFill>
                  <a:schemeClr val="bg1"/>
                </a:solidFill>
                <a:latin typeface="+mn-ea"/>
              </a:rPr>
              <a:t>編集誘導①</a:t>
            </a:r>
          </a:p>
        </p:txBody>
      </p:sp>
      <p:pic>
        <p:nvPicPr>
          <p:cNvPr id="3" name="図 2">
            <a:extLst>
              <a:ext uri="{FF2B5EF4-FFF2-40B4-BE49-F238E27FC236}">
                <a16:creationId xmlns:a16="http://schemas.microsoft.com/office/drawing/2014/main" id="{C77313AB-7AA9-17C8-809C-DDAFF90E627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87485" y="1307070"/>
            <a:ext cx="1158092" cy="1050320"/>
          </a:xfrm>
          <a:prstGeom prst="rect">
            <a:avLst/>
          </a:prstGeom>
        </p:spPr>
      </p:pic>
      <p:pic>
        <p:nvPicPr>
          <p:cNvPr id="5" name="図 4">
            <a:extLst>
              <a:ext uri="{FF2B5EF4-FFF2-40B4-BE49-F238E27FC236}">
                <a16:creationId xmlns:a16="http://schemas.microsoft.com/office/drawing/2014/main" id="{0806B426-218A-0D6C-7303-28A8A84FD1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49897" y="1307070"/>
            <a:ext cx="699504" cy="1050320"/>
          </a:xfrm>
          <a:prstGeom prst="rect">
            <a:avLst/>
          </a:prstGeom>
        </p:spPr>
      </p:pic>
      <p:pic>
        <p:nvPicPr>
          <p:cNvPr id="8" name="図 7">
            <a:extLst>
              <a:ext uri="{FF2B5EF4-FFF2-40B4-BE49-F238E27FC236}">
                <a16:creationId xmlns:a16="http://schemas.microsoft.com/office/drawing/2014/main" id="{1481F860-464C-DB9C-E852-0A01E98CA9E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515561" y="1510501"/>
            <a:ext cx="546325" cy="319575"/>
          </a:xfrm>
          <a:prstGeom prst="rect">
            <a:avLst/>
          </a:prstGeom>
        </p:spPr>
      </p:pic>
      <p:pic>
        <p:nvPicPr>
          <p:cNvPr id="17" name="図 16">
            <a:extLst>
              <a:ext uri="{FF2B5EF4-FFF2-40B4-BE49-F238E27FC236}">
                <a16:creationId xmlns:a16="http://schemas.microsoft.com/office/drawing/2014/main" id="{1316A5A2-B4AE-23CF-A740-37F20192AAD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2153505" y="1476171"/>
            <a:ext cx="694684" cy="406358"/>
          </a:xfrm>
          <a:prstGeom prst="rect">
            <a:avLst/>
          </a:prstGeom>
        </p:spPr>
      </p:pic>
      <p:sp>
        <p:nvSpPr>
          <p:cNvPr id="29" name="正方形/長方形 28">
            <a:extLst>
              <a:ext uri="{FF2B5EF4-FFF2-40B4-BE49-F238E27FC236}">
                <a16:creationId xmlns:a16="http://schemas.microsoft.com/office/drawing/2014/main" id="{67B5ED62-AA4E-DE03-02ED-1C6F62DDE20C}"/>
              </a:ext>
            </a:extLst>
          </p:cNvPr>
          <p:cNvSpPr/>
          <p:nvPr/>
        </p:nvSpPr>
        <p:spPr>
          <a:xfrm>
            <a:off x="1530131" y="1529491"/>
            <a:ext cx="533421" cy="3057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a:solidFill>
                <a:schemeClr val="bg1"/>
              </a:solidFill>
              <a:latin typeface="+mn-ea"/>
            </a:endParaRPr>
          </a:p>
        </p:txBody>
      </p:sp>
      <p:sp>
        <p:nvSpPr>
          <p:cNvPr id="41" name="正方形/長方形 40">
            <a:extLst>
              <a:ext uri="{FF2B5EF4-FFF2-40B4-BE49-F238E27FC236}">
                <a16:creationId xmlns:a16="http://schemas.microsoft.com/office/drawing/2014/main" id="{A618F878-D039-992C-42F0-DEFD9E420131}"/>
              </a:ext>
            </a:extLst>
          </p:cNvPr>
          <p:cNvSpPr/>
          <p:nvPr/>
        </p:nvSpPr>
        <p:spPr>
          <a:xfrm>
            <a:off x="2168223" y="1474579"/>
            <a:ext cx="694684" cy="431471"/>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n-ea"/>
              </a:rPr>
              <a:t>広告</a:t>
            </a:r>
            <a:endParaRPr kumimoji="1" lang="ja-JP" altLang="en-US" sz="1200">
              <a:solidFill>
                <a:schemeClr val="bg1"/>
              </a:solidFill>
              <a:latin typeface="+mn-ea"/>
            </a:endParaRPr>
          </a:p>
        </p:txBody>
      </p:sp>
    </p:spTree>
    <p:extLst>
      <p:ext uri="{BB962C8B-B14F-4D97-AF65-F5344CB8AC3E}">
        <p14:creationId xmlns:p14="http://schemas.microsoft.com/office/powerpoint/2010/main" val="29761164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商品スペック詳細</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6" name="表 5">
            <a:extLst>
              <a:ext uri="{FF2B5EF4-FFF2-40B4-BE49-F238E27FC236}">
                <a16:creationId xmlns:a16="http://schemas.microsoft.com/office/drawing/2014/main" id="{54979BA3-04BA-124D-A785-DE6633D8D54F}"/>
              </a:ext>
            </a:extLst>
          </p:cNvPr>
          <p:cNvGraphicFramePr>
            <a:graphicFrameLocks noGrp="1"/>
          </p:cNvGraphicFramePr>
          <p:nvPr>
            <p:extLst>
              <p:ext uri="{D42A27DB-BD31-4B8C-83A1-F6EECF244321}">
                <p14:modId xmlns:p14="http://schemas.microsoft.com/office/powerpoint/2010/main" val="3477924568"/>
              </p:ext>
            </p:extLst>
          </p:nvPr>
        </p:nvGraphicFramePr>
        <p:xfrm>
          <a:off x="443372" y="920292"/>
          <a:ext cx="11305256" cy="5849683"/>
        </p:xfrm>
        <a:graphic>
          <a:graphicData uri="http://schemas.openxmlformats.org/drawingml/2006/table">
            <a:tbl>
              <a:tblPr firstRow="1" bandRow="1"/>
              <a:tblGrid>
                <a:gridCol w="1667988">
                  <a:extLst>
                    <a:ext uri="{9D8B030D-6E8A-4147-A177-3AD203B41FA5}">
                      <a16:colId xmlns:a16="http://schemas.microsoft.com/office/drawing/2014/main" val="20000"/>
                    </a:ext>
                  </a:extLst>
                </a:gridCol>
                <a:gridCol w="9637268">
                  <a:extLst>
                    <a:ext uri="{9D8B030D-6E8A-4147-A177-3AD203B41FA5}">
                      <a16:colId xmlns:a16="http://schemas.microsoft.com/office/drawing/2014/main" val="20001"/>
                    </a:ext>
                  </a:extLst>
                </a:gridCol>
              </a:tblGrid>
              <a:tr h="42626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タイアップへの</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誘導枠</a:t>
                      </a:r>
                      <a:endParaRPr kumimoji="1" lang="en-US" altLang="ja-JP"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kern="1200">
                          <a:solidFill>
                            <a:schemeClr val="accent3"/>
                          </a:solidFill>
                          <a:latin typeface="+mn-ea"/>
                          <a:ea typeface="メイリオ"/>
                          <a:cs typeface="メイリオ" panose="020B0604030504040204" pitchFamily="50" charset="-128"/>
                        </a:rPr>
                        <a:t>・</a:t>
                      </a:r>
                      <a:r>
                        <a:rPr kumimoji="1" lang="en" altLang="ja-JP" sz="1100" b="0" i="0" kern="1200" dirty="0">
                          <a:solidFill>
                            <a:schemeClr val="accent3"/>
                          </a:solidFill>
                          <a:effectLst/>
                          <a:latin typeface="+mn-ea"/>
                          <a:ea typeface="メイリオ"/>
                          <a:cs typeface="+mn-cs"/>
                        </a:rPr>
                        <a:t>Yahoo!</a:t>
                      </a:r>
                      <a:r>
                        <a:rPr kumimoji="1" lang="ja-JP" altLang="en-US" sz="1100" b="0" i="0" kern="1200">
                          <a:solidFill>
                            <a:schemeClr val="accent3"/>
                          </a:solidFill>
                          <a:effectLst/>
                          <a:latin typeface="+mn-ea"/>
                          <a:ea typeface="メイリオ"/>
                          <a:cs typeface="+mn-cs"/>
                        </a:rPr>
                        <a:t>広告</a:t>
                      </a:r>
                      <a:r>
                        <a:rPr kumimoji="1" lang="en-US" altLang="ja-JP" sz="1100" b="0" i="0" kern="1200" dirty="0">
                          <a:solidFill>
                            <a:schemeClr val="accent3"/>
                          </a:solidFill>
                          <a:effectLst/>
                          <a:latin typeface="+mn-ea"/>
                          <a:ea typeface="メイリオ"/>
                          <a:cs typeface="+mn-cs"/>
                        </a:rPr>
                        <a:t>/</a:t>
                      </a:r>
                      <a:r>
                        <a:rPr kumimoji="1" lang="ja-JP" altLang="en-US" sz="1100" b="0" i="0" kern="1200">
                          <a:solidFill>
                            <a:schemeClr val="accent3"/>
                          </a:solidFill>
                          <a:effectLst/>
                          <a:latin typeface="+mn-ea"/>
                          <a:ea typeface="メイリオ"/>
                          <a:cs typeface="+mn-cs"/>
                        </a:rPr>
                        <a:t>ディスプレイ広告（予約型／運用型）、</a:t>
                      </a:r>
                      <a:r>
                        <a:rPr kumimoji="1" lang="en" altLang="ja-JP" sz="1100" b="0" i="0" kern="1200" dirty="0">
                          <a:solidFill>
                            <a:schemeClr val="accent3"/>
                          </a:solidFill>
                          <a:effectLst/>
                          <a:latin typeface="+mn-ea"/>
                          <a:ea typeface="メイリオ"/>
                          <a:cs typeface="+mn-cs"/>
                        </a:rPr>
                        <a:t>LINE</a:t>
                      </a:r>
                      <a:r>
                        <a:rPr kumimoji="1" lang="ja-JP" altLang="en-US" sz="1100" b="0" i="0" kern="1200">
                          <a:solidFill>
                            <a:schemeClr val="accent3"/>
                          </a:solidFill>
                          <a:effectLst/>
                          <a:latin typeface="+mn-ea"/>
                          <a:ea typeface="メイリオ"/>
                          <a:cs typeface="+mn-cs"/>
                        </a:rPr>
                        <a:t>の広告商品（</a:t>
                      </a:r>
                      <a:r>
                        <a:rPr kumimoji="1" lang="en" altLang="ja-JP" sz="1100" b="0" i="0" kern="1200" dirty="0">
                          <a:solidFill>
                            <a:schemeClr val="accent3"/>
                          </a:solidFill>
                          <a:effectLst/>
                          <a:latin typeface="+mn-ea"/>
                          <a:ea typeface="メイリオ"/>
                          <a:cs typeface="+mn-cs"/>
                        </a:rPr>
                        <a:t>LINE</a:t>
                      </a:r>
                      <a:r>
                        <a:rPr kumimoji="1" lang="ja-JP" altLang="en-US" sz="1100" b="0" i="0" kern="1200">
                          <a:solidFill>
                            <a:schemeClr val="accent3"/>
                          </a:solidFill>
                          <a:effectLst/>
                          <a:latin typeface="+mn-ea"/>
                          <a:ea typeface="メイリオ"/>
                          <a:cs typeface="+mn-cs"/>
                        </a:rPr>
                        <a:t>広告、</a:t>
                      </a:r>
                      <a:r>
                        <a:rPr kumimoji="1" lang="en" altLang="ja-JP" sz="1100" b="0" i="0" kern="1200" dirty="0">
                          <a:solidFill>
                            <a:schemeClr val="accent3"/>
                          </a:solidFill>
                          <a:effectLst/>
                          <a:latin typeface="+mn-ea"/>
                          <a:ea typeface="メイリオ"/>
                          <a:cs typeface="+mn-cs"/>
                        </a:rPr>
                        <a:t>Talk Head View</a:t>
                      </a:r>
                      <a:r>
                        <a:rPr kumimoji="1" lang="ja-JP" altLang="en" sz="1100" b="0" i="0" kern="1200">
                          <a:solidFill>
                            <a:schemeClr val="accent3"/>
                          </a:solidFill>
                          <a:effectLst/>
                          <a:latin typeface="+mn-ea"/>
                          <a:ea typeface="メイリオ"/>
                          <a:cs typeface="+mn-cs"/>
                        </a:rPr>
                        <a:t>、</a:t>
                      </a:r>
                      <a:r>
                        <a:rPr kumimoji="1" lang="en" altLang="ja-JP" sz="1100" b="0" i="0" kern="1200" dirty="0">
                          <a:solidFill>
                            <a:schemeClr val="accent3"/>
                          </a:solidFill>
                          <a:effectLst/>
                          <a:latin typeface="+mn-ea"/>
                          <a:ea typeface="メイリオ"/>
                          <a:cs typeface="+mn-cs"/>
                        </a:rPr>
                        <a:t>NEWS TOP AD</a:t>
                      </a:r>
                      <a:r>
                        <a:rPr kumimoji="1" lang="ja-JP" altLang="en" sz="1100" b="0" i="0" kern="1200">
                          <a:solidFill>
                            <a:schemeClr val="accent3"/>
                          </a:solidFill>
                          <a:effectLst/>
                          <a:latin typeface="+mn-ea"/>
                          <a:ea typeface="メイリオ"/>
                          <a:cs typeface="+mn-cs"/>
                        </a:rPr>
                        <a:t>）</a:t>
                      </a:r>
                      <a:r>
                        <a:rPr kumimoji="1" lang="ja-JP" altLang="en-US" sz="1100" b="0" i="0" kern="1200">
                          <a:solidFill>
                            <a:schemeClr val="accent3"/>
                          </a:solidFill>
                          <a:effectLst/>
                          <a:latin typeface="+mn-ea"/>
                          <a:ea typeface="メイリオ"/>
                          <a:cs typeface="+mn-cs"/>
                        </a:rPr>
                        <a:t>から自由選択</a:t>
                      </a:r>
                      <a:endParaRPr kumimoji="1" lang="en-US" altLang="ja-JP" sz="1100" b="0" i="0" kern="1200" dirty="0">
                        <a:solidFill>
                          <a:schemeClr val="accent3"/>
                        </a:solidFill>
                        <a:effectLst/>
                        <a:latin typeface="+mn-ea"/>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ja-JP" altLang="en-US" sz="1050" b="0" i="0" u="none" strike="noStrike">
                          <a:solidFill>
                            <a:schemeClr val="accent3"/>
                          </a:solidFill>
                          <a:latin typeface="+mn-ea"/>
                          <a:ea typeface="+mn-ea"/>
                          <a:cs typeface="Meiryo UI" pitchFamily="50" charset="-128"/>
                        </a:rPr>
                        <a:t>　</a:t>
                      </a:r>
                      <a:r>
                        <a:rPr lang="en-US" altLang="ja-JP" sz="1050" b="0" i="0" u="none" strike="noStrike" dirty="0">
                          <a:solidFill>
                            <a:schemeClr val="accent3"/>
                          </a:solidFill>
                          <a:latin typeface="+mn-ea"/>
                          <a:ea typeface="+mn-ea"/>
                          <a:cs typeface="Meiryo UI" pitchFamily="50" charset="-128"/>
                        </a:rPr>
                        <a:t>※</a:t>
                      </a:r>
                      <a:r>
                        <a:rPr lang="ja-JP" altLang="en-US" sz="1050" b="0" i="0" u="none" strike="noStrike">
                          <a:solidFill>
                            <a:schemeClr val="accent3"/>
                          </a:solidFill>
                          <a:latin typeface="+mn-ea"/>
                          <a:ea typeface="+mn-ea"/>
                          <a:cs typeface="Meiryo UI" pitchFamily="50" charset="-128"/>
                        </a:rPr>
                        <a:t>広告主様サイトへのリンクでも可</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kumimoji="1" lang="ja-JP" altLang="en-US" sz="1100" kern="1200">
                          <a:solidFill>
                            <a:schemeClr val="accent3"/>
                          </a:solidFill>
                          <a:latin typeface="+mn-ea"/>
                          <a:ea typeface="+mn-ea"/>
                          <a:cs typeface="メイリオ" panose="020B0604030504040204" pitchFamily="50" charset="-128"/>
                        </a:rPr>
                        <a:t>・</a:t>
                      </a:r>
                      <a:r>
                        <a:rPr kumimoji="1" lang="en-US" altLang="ja-JP" sz="1100" kern="1200" dirty="0">
                          <a:solidFill>
                            <a:schemeClr val="accent3"/>
                          </a:solidFill>
                          <a:latin typeface="+mn-ea"/>
                          <a:ea typeface="+mn-ea"/>
                          <a:cs typeface="メイリオ" panose="020B0604030504040204" pitchFamily="50" charset="-128"/>
                        </a:rPr>
                        <a:t>Yahoo! JAPAN SDGs</a:t>
                      </a:r>
                      <a:r>
                        <a:rPr kumimoji="1" lang="ja-JP" altLang="en-US" sz="1100" kern="1200">
                          <a:solidFill>
                            <a:schemeClr val="accent3"/>
                          </a:solidFill>
                          <a:latin typeface="+mn-ea"/>
                          <a:ea typeface="+mn-ea"/>
                          <a:cs typeface="メイリオ" panose="020B0604030504040204" pitchFamily="50" charset="-128"/>
                        </a:rPr>
                        <a:t>のトップ及び中面（記事ページ）の編集誘導枠</a:t>
                      </a:r>
                      <a:endParaRPr lang="en-US" altLang="ja-JP" sz="1200" b="0" i="0" u="none" strike="noStrike" dirty="0">
                        <a:solidFill>
                          <a:schemeClr val="accent3"/>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0569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タイアップ</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ページ</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a:solidFill>
                            <a:schemeClr val="accent3"/>
                          </a:solidFill>
                          <a:latin typeface="+mn-ea"/>
                          <a:ea typeface="+mn-ea"/>
                          <a:cs typeface="メイリオ" panose="020B0604030504040204" pitchFamily="50" charset="-128"/>
                        </a:rPr>
                        <a:t>・</a:t>
                      </a:r>
                      <a:r>
                        <a:rPr lang="ja-JP" altLang="en-US" sz="1100">
                          <a:solidFill>
                            <a:schemeClr val="accent3"/>
                          </a:solidFill>
                          <a:latin typeface="+mn-ea"/>
                          <a:ea typeface="+mn-ea"/>
                          <a:cs typeface="メイリオ" panose="020B0604030504040204" pitchFamily="50" charset="-128"/>
                        </a:rPr>
                        <a:t>掲載場所：</a:t>
                      </a:r>
                      <a:r>
                        <a:rPr lang="en-US" altLang="ja-JP" sz="1100" dirty="0">
                          <a:solidFill>
                            <a:schemeClr val="accent3"/>
                          </a:solidFill>
                          <a:latin typeface="+mn-ea"/>
                          <a:ea typeface="+mn-ea"/>
                          <a:cs typeface="メイリオ" panose="020B0604030504040204" pitchFamily="50" charset="-128"/>
                        </a:rPr>
                        <a:t>Yahoo! JAPAN SDGs</a:t>
                      </a:r>
                    </a:p>
                    <a:p>
                      <a:pPr marL="0" indent="0">
                        <a:buNone/>
                      </a:pPr>
                      <a:r>
                        <a:rPr lang="ja-JP" altLang="en-US" sz="1100">
                          <a:solidFill>
                            <a:schemeClr val="accent3"/>
                          </a:solidFill>
                          <a:latin typeface="+mn-ea"/>
                          <a:ea typeface="+mn-ea"/>
                          <a:cs typeface="メイリオ" panose="020B0604030504040204" pitchFamily="50" charset="-128"/>
                        </a:rPr>
                        <a:t>・デバイス：</a:t>
                      </a:r>
                      <a:r>
                        <a:rPr lang="en-US" altLang="ja-JP" sz="1100" dirty="0">
                          <a:solidFill>
                            <a:schemeClr val="accent3"/>
                          </a:solidFill>
                          <a:latin typeface="+mn-ea"/>
                          <a:ea typeface="+mn-ea"/>
                          <a:cs typeface="メイリオ" panose="020B0604030504040204" pitchFamily="50" charset="-128"/>
                        </a:rPr>
                        <a:t>PC</a:t>
                      </a:r>
                      <a:r>
                        <a:rPr lang="ja-JP" altLang="en-US" sz="1100">
                          <a:solidFill>
                            <a:schemeClr val="accent3"/>
                          </a:solidFill>
                          <a:latin typeface="+mn-ea"/>
                          <a:ea typeface="+mn-ea"/>
                          <a:cs typeface="メイリオ" panose="020B0604030504040204" pitchFamily="50" charset="-128"/>
                        </a:rPr>
                        <a:t>・スマートフォン</a:t>
                      </a:r>
                    </a:p>
                    <a:p>
                      <a:pPr marL="0" indent="0">
                        <a:buNone/>
                      </a:pPr>
                      <a:r>
                        <a:rPr lang="ja-JP" altLang="en-US" sz="1100">
                          <a:solidFill>
                            <a:schemeClr val="accent3"/>
                          </a:solidFill>
                          <a:latin typeface="+mn-ea"/>
                          <a:ea typeface="+mn-ea"/>
                          <a:cs typeface="メイリオ" panose="020B0604030504040204" pitchFamily="50" charset="-128"/>
                        </a:rPr>
                        <a:t>・ページ数：専用テンプレートで</a:t>
                      </a:r>
                      <a:r>
                        <a:rPr lang="en-US" altLang="ja-JP" sz="1100" dirty="0">
                          <a:solidFill>
                            <a:schemeClr val="accent3"/>
                          </a:solidFill>
                          <a:latin typeface="+mn-ea"/>
                          <a:ea typeface="+mn-ea"/>
                          <a:cs typeface="メイリオ" panose="020B0604030504040204" pitchFamily="50" charset="-128"/>
                        </a:rPr>
                        <a:t>1</a:t>
                      </a:r>
                      <a:r>
                        <a:rPr lang="ja-JP" altLang="en-US" sz="1100">
                          <a:solidFill>
                            <a:schemeClr val="accent3"/>
                          </a:solidFill>
                          <a:latin typeface="+mn-ea"/>
                          <a:ea typeface="+mn-ea"/>
                          <a:cs typeface="メイリオ" panose="020B0604030504040204" pitchFamily="50" charset="-128"/>
                        </a:rPr>
                        <a:t>ページ</a:t>
                      </a:r>
                      <a:r>
                        <a:rPr lang="en-US" altLang="ja-JP" sz="1100" dirty="0">
                          <a:solidFill>
                            <a:schemeClr val="accent3"/>
                          </a:solidFill>
                          <a:latin typeface="+mn-ea"/>
                          <a:ea typeface="+mn-ea"/>
                          <a:cs typeface="メイリオ" panose="020B0604030504040204" pitchFamily="50" charset="-128"/>
                        </a:rPr>
                        <a:t> (</a:t>
                      </a:r>
                      <a:r>
                        <a:rPr lang="ja-JP" altLang="en-US" sz="1100">
                          <a:solidFill>
                            <a:schemeClr val="accent3"/>
                          </a:solidFill>
                          <a:latin typeface="+mn-ea"/>
                          <a:ea typeface="+mn-ea"/>
                          <a:cs typeface="メイリオ" panose="020B0604030504040204" pitchFamily="50" charset="-128"/>
                        </a:rPr>
                        <a:t>記事形式、</a:t>
                      </a:r>
                      <a:r>
                        <a:rPr lang="en-US" altLang="ja-JP" sz="1100" dirty="0">
                          <a:solidFill>
                            <a:schemeClr val="accent3"/>
                          </a:solidFill>
                          <a:latin typeface="+mn-ea"/>
                          <a:ea typeface="+mn-ea"/>
                          <a:cs typeface="メイリオ" panose="020B0604030504040204" pitchFamily="50" charset="-128"/>
                        </a:rPr>
                        <a:t>2000</a:t>
                      </a:r>
                      <a:r>
                        <a:rPr lang="ja-JP" altLang="en-US" sz="1100">
                          <a:solidFill>
                            <a:schemeClr val="accent3"/>
                          </a:solidFill>
                          <a:latin typeface="+mn-ea"/>
                          <a:ea typeface="+mn-ea"/>
                          <a:cs typeface="メイリオ" panose="020B0604030504040204" pitchFamily="50" charset="-128"/>
                        </a:rPr>
                        <a:t>文字程度、写真</a:t>
                      </a:r>
                      <a:r>
                        <a:rPr lang="en-US" altLang="ja-JP" sz="1100" dirty="0">
                          <a:solidFill>
                            <a:schemeClr val="accent3"/>
                          </a:solidFill>
                          <a:latin typeface="+mn-ea"/>
                          <a:ea typeface="+mn-ea"/>
                          <a:cs typeface="メイリオ" panose="020B0604030504040204" pitchFamily="50" charset="-128"/>
                        </a:rPr>
                        <a:t>4</a:t>
                      </a:r>
                      <a:r>
                        <a:rPr lang="ja-JP" altLang="en-US" sz="1100">
                          <a:solidFill>
                            <a:schemeClr val="accent3"/>
                          </a:solidFill>
                          <a:latin typeface="+mn-ea"/>
                          <a:ea typeface="+mn-ea"/>
                          <a:cs typeface="メイリオ" panose="020B0604030504040204" pitchFamily="50" charset="-128"/>
                        </a:rPr>
                        <a:t>点程度）</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a:solidFill>
                            <a:schemeClr val="accent3"/>
                          </a:solidFill>
                          <a:latin typeface="+mn-ea"/>
                          <a:ea typeface="+mn-ea"/>
                          <a:cs typeface="メイリオ" panose="020B0604030504040204" pitchFamily="50" charset="-128"/>
                        </a:rPr>
                        <a:t>・更新：不可</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・二次利用：可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内容によっては不可とさせていただく場合があります。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　　　　　　　　</a:t>
                      </a:r>
                      <a:r>
                        <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105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利用費や条件を定めた契約を締結させていただきます。</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7007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契約分類</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50" b="0" i="0">
                          <a:solidFill>
                            <a:schemeClr val="bg1"/>
                          </a:solidFill>
                          <a:latin typeface="+mn-ea"/>
                          <a:ea typeface="+mn-ea"/>
                          <a:cs typeface="Meiryo UI" pitchFamily="50" charset="-128"/>
                        </a:rPr>
                        <a:t>※</a:t>
                      </a:r>
                      <a:r>
                        <a:rPr kumimoji="1" lang="ja-JP" altLang="en-US" sz="1050" b="0" i="0">
                          <a:solidFill>
                            <a:schemeClr val="bg1"/>
                          </a:solidFill>
                          <a:latin typeface="+mn-ea"/>
                          <a:ea typeface="+mn-ea"/>
                          <a:cs typeface="Meiryo UI" pitchFamily="50" charset="-128"/>
                        </a:rPr>
                        <a:t>スポンサードコンテンツの制作・掲載のお申し込み時に選択</a:t>
                      </a:r>
                      <a:endParaRPr kumimoji="1" lang="en-US" altLang="ja-JP" sz="105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solidFill>
                            <a:schemeClr val="accent3"/>
                          </a:solidFill>
                          <a:latin typeface="+mn-ea"/>
                          <a:ea typeface="+mn-ea"/>
                          <a:cs typeface="メイリオ" panose="020B0604030504040204" pitchFamily="50" charset="-128"/>
                        </a:rPr>
                        <a:t>①契約分類：制作＋掲載</a:t>
                      </a:r>
                      <a:endParaRPr lang="en-US" altLang="ja-JP" sz="11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i="0" kern="1200" dirty="0">
                          <a:solidFill>
                            <a:schemeClr val="accent3"/>
                          </a:solidFill>
                          <a:effectLst/>
                          <a:latin typeface="+mn-ea"/>
                          <a:ea typeface="+mn-ea"/>
                          <a:cs typeface="+mn-cs"/>
                        </a:rPr>
                        <a:t>②契約サービス：</a:t>
                      </a:r>
                      <a:r>
                        <a:rPr kumimoji="1" lang="en-US" altLang="ja-JP" sz="1100" b="0" i="0" kern="1200" dirty="0">
                          <a:solidFill>
                            <a:schemeClr val="accent3"/>
                          </a:solidFill>
                          <a:effectLst/>
                          <a:latin typeface="+mn-ea"/>
                          <a:ea typeface="+mn-ea"/>
                          <a:cs typeface="+mn-cs"/>
                        </a:rPr>
                        <a:t>【</a:t>
                      </a:r>
                      <a:r>
                        <a:rPr kumimoji="1" lang="ja-JP" altLang="en-US" sz="1100" b="0" i="0" kern="1200" dirty="0">
                          <a:solidFill>
                            <a:schemeClr val="accent3"/>
                          </a:solidFill>
                          <a:effectLst/>
                          <a:latin typeface="+mn-ea"/>
                          <a:ea typeface="+mn-ea"/>
                          <a:cs typeface="+mn-cs"/>
                        </a:rPr>
                        <a:t>制作</a:t>
                      </a:r>
                      <a:r>
                        <a:rPr kumimoji="1" lang="en-US" altLang="ja-JP" sz="1100" b="0" i="0" kern="1200" dirty="0">
                          <a:solidFill>
                            <a:schemeClr val="accent3"/>
                          </a:solidFill>
                          <a:effectLst/>
                          <a:latin typeface="+mn-ea"/>
                          <a:ea typeface="+mn-ea"/>
                          <a:cs typeface="+mn-cs"/>
                        </a:rPr>
                        <a:t>+</a:t>
                      </a:r>
                      <a:r>
                        <a:rPr kumimoji="1" lang="ja-JP" altLang="en-US" sz="1100" b="0" i="0" kern="1200" dirty="0">
                          <a:solidFill>
                            <a:schemeClr val="accent3"/>
                          </a:solidFill>
                          <a:effectLst/>
                          <a:latin typeface="+mn-ea"/>
                          <a:ea typeface="+mn-ea"/>
                          <a:cs typeface="+mn-cs"/>
                        </a:rPr>
                        <a:t>掲載</a:t>
                      </a:r>
                      <a:r>
                        <a:rPr kumimoji="1" lang="en-US" altLang="ja-JP" sz="1100" b="0" i="0" kern="1200" dirty="0">
                          <a:solidFill>
                            <a:schemeClr val="accent3"/>
                          </a:solidFill>
                          <a:effectLst/>
                          <a:latin typeface="+mn-ea"/>
                          <a:ea typeface="+mn-ea"/>
                          <a:cs typeface="+mn-cs"/>
                        </a:rPr>
                        <a:t>】</a:t>
                      </a:r>
                      <a:r>
                        <a:rPr kumimoji="1" lang="en" altLang="ja-JP" sz="1100" b="0" i="0" kern="1200" dirty="0">
                          <a:solidFill>
                            <a:schemeClr val="accent3"/>
                          </a:solidFill>
                          <a:effectLst/>
                          <a:latin typeface="+mn-ea"/>
                          <a:ea typeface="+mn-ea"/>
                          <a:cs typeface="+mn-cs"/>
                        </a:rPr>
                        <a:t>Yahoo! JAPAN SDGs</a:t>
                      </a:r>
                      <a:r>
                        <a:rPr kumimoji="1" lang="ja-JP" altLang="en" sz="1100" b="0" i="0" kern="1200" dirty="0">
                          <a:solidFill>
                            <a:schemeClr val="accent3"/>
                          </a:solidFill>
                          <a:effectLst/>
                          <a:latin typeface="+mn-ea"/>
                          <a:ea typeface="+mn-ea"/>
                          <a:cs typeface="+mn-cs"/>
                        </a:rPr>
                        <a:t>　</a:t>
                      </a:r>
                      <a:r>
                        <a:rPr kumimoji="1" lang="ja-JP" altLang="en-US" sz="1100" b="0" i="0" kern="1200" dirty="0">
                          <a:solidFill>
                            <a:schemeClr val="accent3"/>
                          </a:solidFill>
                          <a:effectLst/>
                          <a:latin typeface="+mn-ea"/>
                          <a:ea typeface="+mn-ea"/>
                          <a:cs typeface="+mn-cs"/>
                        </a:rPr>
                        <a:t>スポンサードコンテンツ</a:t>
                      </a:r>
                      <a:br>
                        <a:rPr lang="ja-JP" altLang="en-US" sz="1100" dirty="0">
                          <a:solidFill>
                            <a:schemeClr val="accent3"/>
                          </a:solidFill>
                          <a:latin typeface="+mn-ea"/>
                          <a:ea typeface="+mn-ea"/>
                        </a:rPr>
                      </a:br>
                      <a:r>
                        <a:rPr kumimoji="1" lang="ja-JP" altLang="en-US" sz="1100" b="0" i="0" kern="1200" dirty="0">
                          <a:solidFill>
                            <a:schemeClr val="accent3"/>
                          </a:solidFill>
                          <a:effectLst/>
                          <a:latin typeface="+mn-ea"/>
                          <a:ea typeface="+mn-ea"/>
                          <a:cs typeface="+mn-cs"/>
                        </a:rPr>
                        <a:t>③契約サービス詳細：</a:t>
                      </a:r>
                      <a:r>
                        <a:rPr kumimoji="1" lang="en" altLang="ja-JP" sz="1100" b="0" i="0" kern="1200" dirty="0">
                          <a:solidFill>
                            <a:schemeClr val="accent3"/>
                          </a:solidFill>
                          <a:effectLst/>
                          <a:latin typeface="+mn-ea"/>
                          <a:ea typeface="+mn-ea"/>
                          <a:cs typeface="+mn-cs"/>
                        </a:rPr>
                        <a:t>Yahoo! JAPAN SDGs</a:t>
                      </a:r>
                      <a:r>
                        <a:rPr kumimoji="1" lang="ja-JP" altLang="en" sz="1100" b="0" i="0" kern="1200" dirty="0">
                          <a:solidFill>
                            <a:schemeClr val="accent3"/>
                          </a:solidFill>
                          <a:effectLst/>
                          <a:latin typeface="+mn-ea"/>
                          <a:ea typeface="+mn-ea"/>
                          <a:cs typeface="+mn-cs"/>
                        </a:rPr>
                        <a:t>　</a:t>
                      </a:r>
                      <a:r>
                        <a:rPr kumimoji="1" lang="ja-JP" altLang="en-US" sz="1100" b="0" i="0" kern="1200" dirty="0">
                          <a:solidFill>
                            <a:schemeClr val="accent3"/>
                          </a:solidFill>
                          <a:effectLst/>
                          <a:latin typeface="+mn-ea"/>
                          <a:ea typeface="+mn-ea"/>
                          <a:cs typeface="+mn-cs"/>
                        </a:rPr>
                        <a:t>スポンサードコンテンツ</a:t>
                      </a:r>
                      <a:r>
                        <a:rPr kumimoji="1" lang="en-US" altLang="ja-JP" sz="1100" b="0" i="0" kern="1200" dirty="0">
                          <a:solidFill>
                            <a:schemeClr val="accent3"/>
                          </a:solidFill>
                          <a:effectLst/>
                          <a:latin typeface="+mn-ea"/>
                          <a:ea typeface="+mn-ea"/>
                          <a:cs typeface="+mn-cs"/>
                        </a:rPr>
                        <a:t> </a:t>
                      </a:r>
                      <a:r>
                        <a:rPr kumimoji="1" lang="ja-JP" altLang="en-US" sz="1100" b="0" i="0" kern="1200" dirty="0">
                          <a:solidFill>
                            <a:schemeClr val="accent3"/>
                          </a:solidFill>
                          <a:effectLst/>
                          <a:latin typeface="+mn-ea"/>
                          <a:ea typeface="+mn-ea"/>
                          <a:cs typeface="+mn-cs"/>
                        </a:rPr>
                        <a:t>ライト　制作・掲載費</a:t>
                      </a:r>
                      <a:endParaRPr lang="en-US" altLang="ja-JP" sz="1100" dirty="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4497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掲載期間</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100" dirty="0">
                          <a:solidFill>
                            <a:schemeClr val="accent3"/>
                          </a:solidFill>
                          <a:latin typeface="+mn-ea"/>
                          <a:ea typeface="+mn-ea"/>
                          <a:cs typeface="Meiryo UI" panose="020B0604030504040204" pitchFamily="50" charset="-128"/>
                        </a:rPr>
                        <a:t>1</a:t>
                      </a:r>
                      <a:r>
                        <a:rPr lang="ja-JP" altLang="en-US" sz="1100">
                          <a:solidFill>
                            <a:schemeClr val="accent3"/>
                          </a:solidFill>
                          <a:latin typeface="+mn-ea"/>
                          <a:ea typeface="+mn-ea"/>
                          <a:cs typeface="Meiryo UI" panose="020B0604030504040204" pitchFamily="50" charset="-128"/>
                        </a:rPr>
                        <a:t>ヶ月間（平日掲載開始）</a:t>
                      </a:r>
                      <a:endParaRPr lang="en-US" altLang="ja-JP" sz="110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タイアップページは、掲載開始日の前営業日までにアップし、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の記事一覧ページに見出しリンクが掲載されます。</a:t>
                      </a:r>
                      <a:endParaRPr lang="en-US" altLang="ja-JP" sz="1050" dirty="0">
                        <a:solidFill>
                          <a:schemeClr val="accent3"/>
                        </a:solidFill>
                        <a:latin typeface="+mn-ea"/>
                        <a:ea typeface="+mn-ea"/>
                        <a:cs typeface="Meiryo UI" panose="020B0604030504040204" pitchFamily="50" charset="-128"/>
                      </a:endParaRPr>
                    </a:p>
                    <a:p>
                      <a:r>
                        <a:rPr lang="en-US" altLang="ja-JP" sz="1050" dirty="0">
                          <a:solidFill>
                            <a:schemeClr val="accent3"/>
                          </a:solidFill>
                          <a:latin typeface="+mn-ea"/>
                          <a:ea typeface="+mn-ea"/>
                          <a:cs typeface="Meiryo UI" panose="020B0604030504040204" pitchFamily="50" charset="-128"/>
                        </a:rPr>
                        <a:t>※</a:t>
                      </a:r>
                      <a:r>
                        <a:rPr lang="ja-JP" altLang="en-US" sz="1050">
                          <a:solidFill>
                            <a:schemeClr val="accent3"/>
                          </a:solidFill>
                          <a:latin typeface="+mn-ea"/>
                          <a:ea typeface="+mn-ea"/>
                          <a:cs typeface="Meiryo UI" panose="020B0604030504040204" pitchFamily="50" charset="-128"/>
                        </a:rPr>
                        <a:t>最長で掲載開始日より</a:t>
                      </a:r>
                      <a:r>
                        <a:rPr lang="en-US" altLang="ja-JP" sz="1050" dirty="0">
                          <a:solidFill>
                            <a:schemeClr val="accent3"/>
                          </a:solidFill>
                          <a:latin typeface="+mn-ea"/>
                          <a:ea typeface="+mn-ea"/>
                          <a:cs typeface="Meiryo UI" panose="020B0604030504040204" pitchFamily="50" charset="-128"/>
                        </a:rPr>
                        <a:t>1</a:t>
                      </a:r>
                      <a:r>
                        <a:rPr lang="ja-JP" altLang="en-US" sz="1050">
                          <a:solidFill>
                            <a:schemeClr val="accent3"/>
                          </a:solidFill>
                          <a:latin typeface="+mn-ea"/>
                          <a:ea typeface="+mn-ea"/>
                          <a:cs typeface="Meiryo UI" panose="020B0604030504040204" pitchFamily="50" charset="-128"/>
                        </a:rPr>
                        <a:t>年間の掲載が可能です。ただし、</a:t>
                      </a:r>
                      <a:r>
                        <a:rPr lang="en-US" altLang="ja-JP" sz="1050" dirty="0">
                          <a:solidFill>
                            <a:schemeClr val="accent3"/>
                          </a:solidFill>
                          <a:latin typeface="+mn-ea"/>
                          <a:ea typeface="+mn-ea"/>
                          <a:cs typeface="Meiryo UI" panose="020B0604030504040204" pitchFamily="50" charset="-128"/>
                        </a:rPr>
                        <a:t>Yahoo!</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JAPAN</a:t>
                      </a:r>
                      <a:r>
                        <a:rPr lang="ja-JP" altLang="en-US" sz="1050">
                          <a:solidFill>
                            <a:schemeClr val="accent3"/>
                          </a:solidFill>
                          <a:latin typeface="+mn-ea"/>
                          <a:ea typeface="+mn-ea"/>
                          <a:cs typeface="Meiryo UI" panose="020B0604030504040204" pitchFamily="50" charset="-128"/>
                        </a:rPr>
                        <a:t> </a:t>
                      </a:r>
                      <a:r>
                        <a:rPr lang="en-US" altLang="ja-JP" sz="1050" dirty="0">
                          <a:solidFill>
                            <a:schemeClr val="accent3"/>
                          </a:solidFill>
                          <a:latin typeface="+mn-ea"/>
                          <a:ea typeface="+mn-ea"/>
                          <a:cs typeface="Meiryo UI" panose="020B0604030504040204" pitchFamily="50" charset="-128"/>
                        </a:rPr>
                        <a:t>SDGs</a:t>
                      </a:r>
                      <a:r>
                        <a:rPr lang="ja-JP" altLang="en-US" sz="1050">
                          <a:solidFill>
                            <a:schemeClr val="accent3"/>
                          </a:solidFill>
                          <a:latin typeface="+mn-ea"/>
                          <a:ea typeface="+mn-ea"/>
                          <a:cs typeface="Meiryo UI" panose="020B0604030504040204" pitchFamily="50" charset="-128"/>
                        </a:rPr>
                        <a:t>内の編集誘導（</a:t>
                      </a:r>
                      <a:r>
                        <a:rPr lang="en-US" altLang="ja-JP" sz="1050" dirty="0">
                          <a:solidFill>
                            <a:schemeClr val="accent3"/>
                          </a:solidFill>
                          <a:latin typeface="+mn-ea"/>
                          <a:ea typeface="+mn-ea"/>
                          <a:cs typeface="Meiryo UI" panose="020B0604030504040204" pitchFamily="50" charset="-128"/>
                        </a:rPr>
                        <a:t>P12</a:t>
                      </a:r>
                      <a:r>
                        <a:rPr lang="ja-JP" altLang="en-US" sz="1050">
                          <a:solidFill>
                            <a:schemeClr val="accent3"/>
                          </a:solidFill>
                          <a:latin typeface="+mn-ea"/>
                          <a:ea typeface="+mn-ea"/>
                          <a:cs typeface="Meiryo UI" panose="020B0604030504040204" pitchFamily="50" charset="-128"/>
                        </a:rPr>
                        <a:t>参照）は、最初の</a:t>
                      </a:r>
                      <a:r>
                        <a:rPr kumimoji="1" lang="en-US" altLang="ja-JP" sz="1050" kern="1200" dirty="0">
                          <a:solidFill>
                            <a:schemeClr val="accent3"/>
                          </a:solidFill>
                          <a:latin typeface="+mn-ea"/>
                          <a:ea typeface="+mn-ea"/>
                          <a:cs typeface="Meiryo UI" panose="020B0604030504040204" pitchFamily="50" charset="-128"/>
                        </a:rPr>
                        <a:t>1</a:t>
                      </a:r>
                      <a:r>
                        <a:rPr kumimoji="1" lang="ja-JP" altLang="en-US" sz="1050" kern="1200">
                          <a:solidFill>
                            <a:schemeClr val="accent3"/>
                          </a:solidFill>
                          <a:latin typeface="+mn-ea"/>
                          <a:ea typeface="+mn-ea"/>
                          <a:cs typeface="Meiryo UI" panose="020B0604030504040204" pitchFamily="50" charset="-128"/>
                        </a:rPr>
                        <a:t>ヶ月間</a:t>
                      </a:r>
                      <a:r>
                        <a:rPr lang="ja-JP" altLang="en-US" sz="1050">
                          <a:solidFill>
                            <a:schemeClr val="accent3"/>
                          </a:solidFill>
                          <a:latin typeface="+mn-ea"/>
                          <a:ea typeface="+mn-ea"/>
                          <a:cs typeface="Meiryo UI" panose="020B0604030504040204" pitchFamily="50" charset="-128"/>
                        </a:rPr>
                        <a:t>のみの掲載となります。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5"/>
                  </a:ext>
                </a:extLst>
              </a:tr>
              <a:tr h="1346317">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■誘導広告</a:t>
                      </a:r>
                      <a:endParaRPr kumimoji="1" lang="en-US" altLang="ja-JP" sz="1100" b="0" u="none" strike="noStrike" kern="1200" cap="none" spc="0" normalizeH="0" baseline="0" noProof="0" dirty="0">
                        <a:ln>
                          <a:noFill/>
                        </a:ln>
                        <a:solidFill>
                          <a:schemeClr val="accent3"/>
                        </a:solidFill>
                        <a:effectLst/>
                        <a:uLnTx/>
                        <a:uFillTx/>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400</a:t>
                      </a:r>
                      <a:r>
                        <a:rPr kumimoji="1" lang="ja-JP" altLang="en-US" sz="1100" b="0" u="none" strike="noStrike" kern="1200" cap="none" spc="0" normalizeH="0" baseline="0" noProof="0">
                          <a:ln>
                            <a:noFill/>
                          </a:ln>
                          <a:solidFill>
                            <a:schemeClr val="accent3"/>
                          </a:solidFill>
                          <a:effectLst/>
                          <a:uLnTx/>
                          <a:uFillTx/>
                          <a:latin typeface="+mn-ea"/>
                          <a:ea typeface="+mn-ea"/>
                          <a:cs typeface="+mn-cs"/>
                        </a:rPr>
                        <a:t>万円～（ネット</a:t>
                      </a:r>
                      <a:r>
                        <a:rPr kumimoji="1" lang="en-US" altLang="ja-JP" sz="1100" b="0" u="none" strike="noStrike" kern="1200" cap="none" spc="0" normalizeH="0" baseline="0" noProof="0" dirty="0">
                          <a:ln>
                            <a:noFill/>
                          </a:ln>
                          <a:solidFill>
                            <a:schemeClr val="accent3"/>
                          </a:solidFill>
                          <a:effectLst/>
                          <a:uLnTx/>
                          <a:uFillTx/>
                          <a:latin typeface="+mn-ea"/>
                          <a:ea typeface="+mn-ea"/>
                          <a:cs typeface="+mn-cs"/>
                        </a:rPr>
                        <a:t>/</a:t>
                      </a:r>
                      <a:r>
                        <a:rPr kumimoji="1" lang="ja-JP" altLang="en-US" sz="1100" b="0" u="none" strike="noStrike" kern="1200" cap="none" spc="0" normalizeH="0" baseline="0" noProof="0">
                          <a:ln>
                            <a:noFill/>
                          </a:ln>
                          <a:solidFill>
                            <a:schemeClr val="accent3"/>
                          </a:solidFill>
                          <a:effectLst/>
                          <a:uLnTx/>
                          <a:uFillTx/>
                          <a:latin typeface="+mn-ea"/>
                          <a:ea typeface="+mn-ea"/>
                          <a:cs typeface="+mn-cs"/>
                        </a:rPr>
                        <a:t>税別）</a:t>
                      </a:r>
                      <a:r>
                        <a:rPr kumimoji="1" lang="ja-JP" altLang="en-US" sz="1100" b="0" u="none" strike="noStrike" kern="1200" cap="none" spc="0" normalizeH="0" baseline="0" noProof="0">
                          <a:ln>
                            <a:noFill/>
                          </a:ln>
                          <a:solidFill>
                            <a:schemeClr val="accent3"/>
                          </a:solidFill>
                          <a:effectLst/>
                          <a:uLnTx/>
                          <a:uFillTx/>
                          <a:latin typeface="+mn-ea"/>
                          <a:ea typeface="+mn-ea"/>
                        </a:rPr>
                        <a:t>／</a:t>
                      </a:r>
                      <a:r>
                        <a:rPr kumimoji="1" lang="en-US" altLang="ja-JP" sz="1100" b="0" u="none" strike="noStrike" kern="1200" cap="none" spc="0" normalizeH="0" baseline="0" noProof="0" dirty="0">
                          <a:ln>
                            <a:noFill/>
                          </a:ln>
                          <a:solidFill>
                            <a:schemeClr val="accent3"/>
                          </a:solidFill>
                          <a:effectLst/>
                          <a:uLnTx/>
                          <a:uFillTx/>
                          <a:latin typeface="+mn-ea"/>
                          <a:ea typeface="+mn-ea"/>
                        </a:rPr>
                        <a:t>Yahoo!</a:t>
                      </a:r>
                      <a:r>
                        <a:rPr kumimoji="1" lang="ja-JP" altLang="en-US" sz="1100" b="0" u="none" strike="noStrike" kern="1200" cap="none" spc="0" normalizeH="0" baseline="0" noProof="0">
                          <a:ln>
                            <a:noFill/>
                          </a:ln>
                          <a:solidFill>
                            <a:schemeClr val="accent3"/>
                          </a:solidFill>
                          <a:effectLst/>
                          <a:uLnTx/>
                          <a:uFillTx/>
                          <a:latin typeface="+mn-ea"/>
                          <a:ea typeface="+mn-ea"/>
                        </a:rPr>
                        <a:t>ディプレイ広告・</a:t>
                      </a:r>
                      <a:r>
                        <a:rPr kumimoji="1" lang="en-US" altLang="ja-JP" sz="1100" b="0" u="none" strike="noStrike" kern="1200" cap="none" spc="0" normalizeH="0" baseline="0" noProof="0" dirty="0">
                          <a:ln>
                            <a:noFill/>
                          </a:ln>
                          <a:solidFill>
                            <a:schemeClr val="accent3"/>
                          </a:solidFill>
                          <a:effectLst/>
                          <a:uLnTx/>
                          <a:uFillTx/>
                          <a:latin typeface="+mn-ea"/>
                          <a:ea typeface="+mn-ea"/>
                        </a:rPr>
                        <a:t>LINE</a:t>
                      </a:r>
                      <a:r>
                        <a:rPr kumimoji="1" lang="ja-JP" altLang="en-US" sz="1100" b="0" u="none" strike="noStrike" kern="1200" cap="none" spc="0" normalizeH="0" baseline="0" noProof="0">
                          <a:ln>
                            <a:noFill/>
                          </a:ln>
                          <a:solidFill>
                            <a:schemeClr val="accent3"/>
                          </a:solidFill>
                          <a:effectLst/>
                          <a:uLnTx/>
                          <a:uFillTx/>
                          <a:latin typeface="+mn-ea"/>
                          <a:ea typeface="+mn-ea"/>
                        </a:rPr>
                        <a:t>の広告商品の各広告管理ツールからお申し込み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050" b="0" dirty="0">
                          <a:solidFill>
                            <a:schemeClr val="accent3"/>
                          </a:solidFill>
                          <a:latin typeface="+mn-ea"/>
                          <a:ea typeface="+mn-ea"/>
                        </a:rPr>
                        <a:t>※Yahoo!</a:t>
                      </a:r>
                      <a:r>
                        <a:rPr lang="ja-JP" altLang="en-US" sz="1050" b="0">
                          <a:solidFill>
                            <a:schemeClr val="accent3"/>
                          </a:solidFill>
                          <a:latin typeface="+mn-ea"/>
                          <a:ea typeface="+mn-ea"/>
                        </a:rPr>
                        <a:t>広告</a:t>
                      </a:r>
                      <a:r>
                        <a:rPr lang="en-US" altLang="ja-JP" sz="1050" b="0" dirty="0">
                          <a:solidFill>
                            <a:schemeClr val="accent3"/>
                          </a:solidFill>
                          <a:latin typeface="+mn-ea"/>
                          <a:ea typeface="+mn-ea"/>
                        </a:rPr>
                        <a:t>/</a:t>
                      </a:r>
                      <a:r>
                        <a:rPr lang="ja-JP" altLang="en-US" sz="1050" b="0">
                          <a:solidFill>
                            <a:schemeClr val="accent3"/>
                          </a:solidFill>
                          <a:latin typeface="+mn-ea"/>
                          <a:ea typeface="+mn-ea"/>
                        </a:rPr>
                        <a:t>ディスプレイ広告 予約型、</a:t>
                      </a:r>
                      <a:r>
                        <a:rPr lang="en" altLang="ja-JP" sz="1050" b="0" dirty="0">
                          <a:solidFill>
                            <a:schemeClr val="accent3"/>
                          </a:solidFill>
                          <a:latin typeface="+mn-ea"/>
                          <a:ea typeface="+mn-ea"/>
                        </a:rPr>
                        <a:t>Talk Head View</a:t>
                      </a:r>
                      <a:r>
                        <a:rPr lang="ja-JP" altLang="en" sz="1050" b="0">
                          <a:solidFill>
                            <a:schemeClr val="accent3"/>
                          </a:solidFill>
                          <a:latin typeface="+mn-ea"/>
                          <a:ea typeface="+mn-ea"/>
                        </a:rPr>
                        <a:t>、</a:t>
                      </a:r>
                      <a:r>
                        <a:rPr lang="en" altLang="ja-JP" sz="1050" b="0" dirty="0">
                          <a:solidFill>
                            <a:schemeClr val="accent3"/>
                          </a:solidFill>
                          <a:latin typeface="+mn-ea"/>
                          <a:ea typeface="+mn-ea"/>
                        </a:rPr>
                        <a:t>NEWS TOP AD</a:t>
                      </a:r>
                      <a:r>
                        <a:rPr lang="ja-JP" altLang="en-US" sz="1050" b="0">
                          <a:solidFill>
                            <a:schemeClr val="accent3"/>
                          </a:solidFill>
                          <a:latin typeface="+mn-ea"/>
                          <a:ea typeface="+mn-ea"/>
                        </a:rPr>
                        <a:t>は代理店様手数料を除いた額で換算ください。</a:t>
                      </a:r>
                      <a:r>
                        <a:rPr kumimoji="1" lang="en-US" altLang="ja-JP" sz="1050" b="0" i="0" u="none" strike="noStrike" kern="1200" dirty="0">
                          <a:solidFill>
                            <a:schemeClr val="accent3"/>
                          </a:solidFill>
                          <a:effectLst/>
                          <a:latin typeface="+mn-ea"/>
                          <a:ea typeface="+mn-ea"/>
                          <a:cs typeface="+mn-cs"/>
                        </a:rPr>
                        <a:t>※</a:t>
                      </a:r>
                      <a:r>
                        <a:rPr kumimoji="1" lang="ja-JP" altLang="en-US" sz="1050" b="0" i="0" u="none" strike="noStrike" kern="1200">
                          <a:solidFill>
                            <a:schemeClr val="accent3"/>
                          </a:solidFill>
                          <a:effectLst/>
                          <a:latin typeface="+mn-ea"/>
                          <a:ea typeface="+mn-ea"/>
                          <a:cs typeface="+mn-cs"/>
                        </a:rPr>
                        <a:t>クリエイティブは原則として申込者・協賛社様に制作いただきます​。</a:t>
                      </a:r>
                      <a:endParaRPr kumimoji="1" lang="en-US" altLang="ja-JP" sz="1050" b="0" i="0" u="none" strike="noStrike" kern="1200" dirty="0">
                        <a:solidFill>
                          <a:schemeClr val="accent3"/>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mn-cs"/>
                        </a:rPr>
                        <a:t>※</a:t>
                      </a:r>
                      <a:r>
                        <a:rPr kumimoji="1" lang="ja-JP" altLang="en-US" sz="1050" b="0" i="0" u="none" strike="noStrike" kern="1200" cap="none" spc="0" normalizeH="0" baseline="0" noProof="0">
                          <a:ln>
                            <a:noFill/>
                          </a:ln>
                          <a:solidFill>
                            <a:schemeClr val="accent3"/>
                          </a:solidFill>
                          <a:effectLst/>
                          <a:uLnTx/>
                          <a:uFillTx/>
                          <a:latin typeface="+mn-ea"/>
                          <a:ea typeface="+mn-ea"/>
                          <a:cs typeface="+mn-cs"/>
                        </a:rPr>
                        <a:t>官公庁</a:t>
                      </a:r>
                      <a:r>
                        <a:rPr kumimoji="1" lang="ja-JP" altLang="en-US" sz="1050" b="0" i="0" kern="1200">
                          <a:solidFill>
                            <a:schemeClr val="accent3"/>
                          </a:solidFill>
                          <a:effectLst/>
                          <a:latin typeface="+mn-ea"/>
                          <a:ea typeface="+mn-ea"/>
                          <a:cs typeface="+mn-cs"/>
                        </a:rPr>
                        <a:t>の場合、</a:t>
                      </a:r>
                      <a:r>
                        <a:rPr kumimoji="1" lang="en-US" altLang="ja-JP" sz="1050" b="0" i="0" kern="1200" dirty="0">
                          <a:solidFill>
                            <a:schemeClr val="accent3"/>
                          </a:solidFill>
                          <a:effectLst/>
                          <a:latin typeface="+mn-ea"/>
                          <a:ea typeface="+mn-ea"/>
                          <a:cs typeface="+mn-cs"/>
                        </a:rPr>
                        <a:t>200</a:t>
                      </a:r>
                      <a:r>
                        <a:rPr kumimoji="1" lang="ja-JP" altLang="en-US" sz="1050" b="0" i="0" kern="1200">
                          <a:solidFill>
                            <a:schemeClr val="accent3"/>
                          </a:solidFill>
                          <a:effectLst/>
                          <a:latin typeface="+mn-ea"/>
                          <a:ea typeface="+mn-ea"/>
                          <a:cs typeface="+mn-cs"/>
                        </a:rPr>
                        <a:t>万円</a:t>
                      </a:r>
                      <a:r>
                        <a:rPr kumimoji="1" lang="en-US" altLang="ja-JP" sz="1050" b="0" i="0" kern="1200" dirty="0">
                          <a:solidFill>
                            <a:schemeClr val="accent3"/>
                          </a:solidFill>
                          <a:effectLst/>
                          <a:latin typeface="+mn-ea"/>
                          <a:ea typeface="+mn-ea"/>
                          <a:cs typeface="+mn-cs"/>
                        </a:rPr>
                        <a:t>〜  (</a:t>
                      </a:r>
                      <a:r>
                        <a:rPr kumimoji="1" lang="ja-JP" altLang="en-US" sz="1050" b="0" i="0" kern="1200">
                          <a:solidFill>
                            <a:schemeClr val="accent3"/>
                          </a:solidFill>
                          <a:effectLst/>
                          <a:latin typeface="+mn-ea"/>
                          <a:ea typeface="+mn-ea"/>
                          <a:cs typeface="+mn-cs"/>
                        </a:rPr>
                        <a:t>ネット</a:t>
                      </a:r>
                      <a:r>
                        <a:rPr kumimoji="1" lang="en-US" altLang="ja-JP" sz="1050" b="0" i="0" kern="1200" dirty="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税別）、予約型の場合は</a:t>
                      </a:r>
                      <a:r>
                        <a:rPr kumimoji="1" lang="en-US" altLang="ja-JP" sz="1050" b="0" i="0" kern="1200" dirty="0">
                          <a:solidFill>
                            <a:schemeClr val="accent3"/>
                          </a:solidFill>
                          <a:effectLst/>
                          <a:latin typeface="+mn-ea"/>
                          <a:ea typeface="+mn-ea"/>
                          <a:cs typeface="+mn-cs"/>
                        </a:rPr>
                        <a:t>250</a:t>
                      </a:r>
                      <a:r>
                        <a:rPr kumimoji="1" lang="ja-JP" altLang="en-US" sz="1050" b="0" i="0" kern="1200">
                          <a:solidFill>
                            <a:schemeClr val="accent3"/>
                          </a:solidFill>
                          <a:effectLst/>
                          <a:latin typeface="+mn-ea"/>
                          <a:ea typeface="+mn-ea"/>
                          <a:cs typeface="+mn-cs"/>
                        </a:rPr>
                        <a:t>万円</a:t>
                      </a:r>
                      <a:r>
                        <a:rPr kumimoji="1" lang="en-US" altLang="ja-JP" sz="1050" b="0" i="0" kern="1200" dirty="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（グロス</a:t>
                      </a:r>
                      <a:r>
                        <a:rPr kumimoji="1" lang="en-US" altLang="ja-JP" sz="1050" b="0" i="0" kern="1200" dirty="0">
                          <a:solidFill>
                            <a:schemeClr val="accent3"/>
                          </a:solidFill>
                          <a:effectLst/>
                          <a:latin typeface="+mn-ea"/>
                          <a:ea typeface="+mn-ea"/>
                          <a:cs typeface="+mn-cs"/>
                        </a:rPr>
                        <a:t>/</a:t>
                      </a:r>
                      <a:r>
                        <a:rPr kumimoji="1" lang="ja-JP" altLang="en-US" sz="1050" b="0" i="0" kern="1200">
                          <a:solidFill>
                            <a:schemeClr val="accent3"/>
                          </a:solidFill>
                          <a:effectLst/>
                          <a:latin typeface="+mn-ea"/>
                          <a:ea typeface="+mn-ea"/>
                          <a:cs typeface="+mn-cs"/>
                        </a:rPr>
                        <a:t>税別）でのお申し込みが可能です。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■スポンサードコンテンツの制作・掲載</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u="none" strike="noStrike" kern="1200" cap="none" spc="0" normalizeH="0" baseline="0" noProof="0" dirty="0">
                          <a:ln>
                            <a:noFill/>
                          </a:ln>
                          <a:solidFill>
                            <a:schemeClr val="accent3"/>
                          </a:solidFill>
                          <a:effectLst/>
                          <a:uLnTx/>
                          <a:uFillTx/>
                          <a:latin typeface="+mn-ea"/>
                          <a:ea typeface="+mn-ea"/>
                        </a:rPr>
                        <a:t>100</a:t>
                      </a:r>
                      <a:r>
                        <a:rPr kumimoji="1" lang="ja-JP" altLang="en-US" sz="1100" b="0" u="none" strike="noStrike" kern="1200" cap="none" spc="0" normalizeH="0" baseline="0" noProof="0">
                          <a:ln>
                            <a:noFill/>
                          </a:ln>
                          <a:solidFill>
                            <a:schemeClr val="accent3"/>
                          </a:solidFill>
                          <a:effectLst/>
                          <a:uLnTx/>
                          <a:uFillTx/>
                          <a:latin typeface="+mn-ea"/>
                          <a:ea typeface="+mn-ea"/>
                        </a:rPr>
                        <a:t>万円～（ネット</a:t>
                      </a:r>
                      <a:r>
                        <a:rPr kumimoji="1" lang="en-US" altLang="ja-JP" sz="1100" b="0" u="none" strike="noStrike" kern="1200" cap="none" spc="0" normalizeH="0" baseline="0" noProof="0" dirty="0">
                          <a:ln>
                            <a:noFill/>
                          </a:ln>
                          <a:solidFill>
                            <a:schemeClr val="accent3"/>
                          </a:solidFill>
                          <a:effectLst/>
                          <a:uLnTx/>
                          <a:uFillTx/>
                          <a:latin typeface="+mn-ea"/>
                          <a:ea typeface="+mn-ea"/>
                        </a:rPr>
                        <a:t>/</a:t>
                      </a:r>
                      <a:r>
                        <a:rPr kumimoji="1" lang="ja-JP" altLang="en-US" sz="1100" b="0" u="none" strike="noStrike" kern="1200" cap="none" spc="0" normalizeH="0" baseline="0" noProof="0">
                          <a:ln>
                            <a:noFill/>
                          </a:ln>
                          <a:solidFill>
                            <a:schemeClr val="accent3"/>
                          </a:solidFill>
                          <a:effectLst/>
                          <a:uLnTx/>
                          <a:uFillTx/>
                          <a:latin typeface="+mn-ea"/>
                          <a:ea typeface="+mn-ea"/>
                        </a:rPr>
                        <a:t>税別）／事前見積もり：必要／専用フォームからお申し込み</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企画内容によって、別途費用が発生する場合があります。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料金には、スポンサードコンテンツ及び編集誘導枠の制作・掲載が含まれます。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0079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お申し込み</a:t>
                      </a:r>
                      <a:endParaRPr kumimoji="1" lang="en-US" altLang="ja-JP" sz="1100" b="0" i="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0" u="none" strike="noStrike" kern="1200" cap="none" spc="0" normalizeH="0" baseline="0" noProof="0">
                          <a:ln>
                            <a:noFill/>
                          </a:ln>
                          <a:solidFill>
                            <a:schemeClr val="accent3"/>
                          </a:solidFill>
                          <a:effectLst/>
                          <a:uLnTx/>
                          <a:uFillTx/>
                          <a:latin typeface="+mn-ea"/>
                          <a:ea typeface="+mn-ea"/>
                        </a:rPr>
                        <a:t>原則として、掲載開始の</a:t>
                      </a:r>
                      <a:r>
                        <a:rPr kumimoji="1" lang="en-US" altLang="ja-JP" sz="1100" b="0" u="none" strike="noStrike" kern="1200" cap="none" spc="0" normalizeH="0" baseline="0" noProof="0" dirty="0">
                          <a:ln>
                            <a:noFill/>
                          </a:ln>
                          <a:solidFill>
                            <a:schemeClr val="accent3"/>
                          </a:solidFill>
                          <a:effectLst/>
                          <a:uLnTx/>
                          <a:uFillTx/>
                          <a:latin typeface="+mn-ea"/>
                          <a:ea typeface="+mn-ea"/>
                        </a:rPr>
                        <a:t>2</a:t>
                      </a:r>
                      <a:r>
                        <a:rPr kumimoji="1" lang="ja-JP" altLang="en-US" sz="1100" b="0" u="none" strike="noStrike" kern="1200" cap="none" spc="0" normalizeH="0" baseline="0" noProof="0">
                          <a:ln>
                            <a:noFill/>
                          </a:ln>
                          <a:solidFill>
                            <a:schemeClr val="accent3"/>
                          </a:solidFill>
                          <a:effectLst/>
                          <a:uLnTx/>
                          <a:uFillTx/>
                          <a:latin typeface="+mn-ea"/>
                          <a:ea typeface="+mn-ea"/>
                        </a:rPr>
                        <a:t>ヶ月半前までにお申し込みください</a:t>
                      </a:r>
                      <a:endParaRPr kumimoji="1" lang="en-US" altLang="ja-JP" sz="11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原則として</a:t>
                      </a:r>
                      <a:r>
                        <a:rPr kumimoji="1" lang="en-US" altLang="ja-JP" sz="1050" b="1" u="none" strike="noStrike" kern="1200" cap="none" spc="0" normalizeH="0" baseline="0" noProof="0" dirty="0">
                          <a:ln>
                            <a:noFill/>
                          </a:ln>
                          <a:solidFill>
                            <a:schemeClr val="accent3"/>
                          </a:solidFill>
                          <a:effectLst/>
                          <a:uLnTx/>
                          <a:uFillTx/>
                          <a:latin typeface="+mn-ea"/>
                          <a:ea typeface="+mn-ea"/>
                        </a:rPr>
                        <a:t>2</a:t>
                      </a:r>
                      <a:r>
                        <a:rPr kumimoji="1" lang="ja-JP" altLang="en-US" sz="1050" b="1" u="none" strike="noStrike" kern="1200" cap="none" spc="0" normalizeH="0" baseline="0" noProof="0">
                          <a:ln>
                            <a:noFill/>
                          </a:ln>
                          <a:solidFill>
                            <a:schemeClr val="accent3"/>
                          </a:solidFill>
                          <a:effectLst/>
                          <a:uLnTx/>
                          <a:uFillTx/>
                          <a:latin typeface="+mn-ea"/>
                          <a:ea typeface="+mn-ea"/>
                        </a:rPr>
                        <a:t>社</a:t>
                      </a:r>
                      <a:r>
                        <a:rPr kumimoji="1" lang="en-US" altLang="ja-JP" sz="1050" b="1" u="none" strike="noStrike" kern="1200" cap="none" spc="0" normalizeH="0" baseline="0" noProof="0" dirty="0">
                          <a:ln>
                            <a:noFill/>
                          </a:ln>
                          <a:solidFill>
                            <a:schemeClr val="accent3"/>
                          </a:solidFill>
                          <a:effectLst/>
                          <a:uLnTx/>
                          <a:uFillTx/>
                          <a:latin typeface="+mn-ea"/>
                          <a:ea typeface="+mn-ea"/>
                        </a:rPr>
                        <a:t>/</a:t>
                      </a:r>
                      <a:r>
                        <a:rPr kumimoji="1" lang="ja-JP" altLang="en-US" sz="1050" b="1" u="none" strike="noStrike" kern="1200" cap="none" spc="0" normalizeH="0" baseline="0" noProof="0">
                          <a:ln>
                            <a:noFill/>
                          </a:ln>
                          <a:solidFill>
                            <a:schemeClr val="accent3"/>
                          </a:solidFill>
                          <a:effectLst/>
                          <a:uLnTx/>
                          <a:uFillTx/>
                          <a:latin typeface="+mn-ea"/>
                          <a:ea typeface="+mn-ea"/>
                        </a:rPr>
                        <a:t>月にご協賛社数を限定させていただきます。</a:t>
                      </a:r>
                      <a:r>
                        <a:rPr kumimoji="1" lang="ja-JP" altLang="en-US" sz="1050" b="0" u="none" strike="noStrike" kern="1200" cap="none" spc="0" normalizeH="0" baseline="0" noProof="0">
                          <a:ln>
                            <a:noFill/>
                          </a:ln>
                          <a:solidFill>
                            <a:schemeClr val="accent3"/>
                          </a:solidFill>
                          <a:effectLst/>
                          <a:uLnTx/>
                          <a:uFillTx/>
                          <a:latin typeface="+mn-ea"/>
                          <a:ea typeface="+mn-ea"/>
                        </a:rPr>
                        <a:t>空き枠の状況は弊社にお問い合わせください。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mn-ea"/>
                          <a:ea typeface="+mn-ea"/>
                        </a:rPr>
                        <a:t>5</a:t>
                      </a:r>
                      <a:r>
                        <a:rPr kumimoji="1" lang="ja-JP" altLang="en-US" sz="1050" b="0" u="none" strike="noStrike" kern="1200" cap="none" spc="0" normalizeH="0" baseline="0" noProof="0">
                          <a:ln>
                            <a:noFill/>
                          </a:ln>
                          <a:solidFill>
                            <a:schemeClr val="accent3"/>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24028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a:solidFill>
                            <a:schemeClr val="bg1"/>
                          </a:solidFill>
                          <a:latin typeface="+mn-ea"/>
                          <a:ea typeface="+mn-ea"/>
                        </a:rPr>
                        <a:t>有効期限</a:t>
                      </a:r>
                      <a:endParaRPr kumimoji="1" lang="ja-JP" altLang="en-US" sz="11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accent3"/>
                          </a:solidFill>
                          <a:latin typeface="+mn-ea"/>
                          <a:ea typeface="+mn-ea"/>
                          <a:cs typeface="Meiryo UI" panose="020B0604030504040204" pitchFamily="50" charset="-128"/>
                        </a:rPr>
                        <a:t>2024</a:t>
                      </a:r>
                      <a:r>
                        <a:rPr lang="ja-JP" altLang="en-US" sz="1100">
                          <a:solidFill>
                            <a:schemeClr val="accent3"/>
                          </a:solidFill>
                          <a:latin typeface="+mn-ea"/>
                          <a:ea typeface="+mn-ea"/>
                          <a:cs typeface="Meiryo UI" panose="020B0604030504040204" pitchFamily="50" charset="-128"/>
                        </a:rPr>
                        <a:t>年</a:t>
                      </a:r>
                      <a:r>
                        <a:rPr lang="en-US" altLang="ja-JP" sz="1100" dirty="0">
                          <a:solidFill>
                            <a:schemeClr val="accent3"/>
                          </a:solidFill>
                          <a:latin typeface="+mn-ea"/>
                          <a:ea typeface="+mn-ea"/>
                          <a:cs typeface="Meiryo UI" panose="020B0604030504040204" pitchFamily="50" charset="-128"/>
                        </a:rPr>
                        <a:t>9</a:t>
                      </a:r>
                      <a:r>
                        <a:rPr lang="ja-JP" altLang="en-US" sz="1100">
                          <a:solidFill>
                            <a:schemeClr val="accent3"/>
                          </a:solidFill>
                          <a:latin typeface="+mn-ea"/>
                          <a:ea typeface="+mn-ea"/>
                          <a:cs typeface="Meiryo UI" panose="020B0604030504040204" pitchFamily="50" charset="-128"/>
                        </a:rPr>
                        <a:t>月</a:t>
                      </a:r>
                      <a:r>
                        <a:rPr lang="en-US" altLang="ja-JP" sz="1100" dirty="0">
                          <a:solidFill>
                            <a:schemeClr val="accent3"/>
                          </a:solidFill>
                          <a:latin typeface="+mn-ea"/>
                          <a:ea typeface="+mn-ea"/>
                          <a:cs typeface="Meiryo UI" panose="020B0604030504040204" pitchFamily="50" charset="-128"/>
                        </a:rPr>
                        <a:t>30</a:t>
                      </a:r>
                      <a:r>
                        <a:rPr lang="ja-JP" altLang="en-US" sz="1100">
                          <a:solidFill>
                            <a:schemeClr val="accent3"/>
                          </a:solidFill>
                          <a:latin typeface="+mn-ea"/>
                          <a:ea typeface="+mn-ea"/>
                          <a:cs typeface="Meiryo UI" panose="020B0604030504040204" pitchFamily="50" charset="-128"/>
                        </a:rPr>
                        <a:t>日掲載終了分</a:t>
                      </a:r>
                      <a:endParaRPr lang="ja-JP" altLang="en-US" sz="11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89161">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100" b="0" i="0">
                          <a:solidFill>
                            <a:schemeClr val="bg1"/>
                          </a:solidFill>
                          <a:latin typeface="+mn-ea"/>
                          <a:ea typeface="+mn-ea"/>
                          <a:cs typeface="Meiryo UI" pitchFamily="50" charset="-128"/>
                        </a:rPr>
                        <a:t>レポート項目</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1100" dirty="0">
                          <a:solidFill>
                            <a:schemeClr val="accent3"/>
                          </a:solidFill>
                          <a:latin typeface="+mn-ea"/>
                          <a:ea typeface="+mn-ea"/>
                        </a:rPr>
                        <a:t>PV</a:t>
                      </a:r>
                      <a:r>
                        <a:rPr lang="ja-JP" altLang="en" sz="1100" dirty="0">
                          <a:solidFill>
                            <a:schemeClr val="accent3"/>
                          </a:solidFill>
                          <a:latin typeface="+mn-ea"/>
                          <a:ea typeface="+mn-ea"/>
                        </a:rPr>
                        <a:t>、</a:t>
                      </a:r>
                      <a:r>
                        <a:rPr lang="en" altLang="ja-JP" sz="1100" dirty="0">
                          <a:solidFill>
                            <a:schemeClr val="accent3"/>
                          </a:solidFill>
                          <a:latin typeface="+mn-ea"/>
                          <a:ea typeface="+mn-ea"/>
                        </a:rPr>
                        <a:t>UB</a:t>
                      </a:r>
                      <a:r>
                        <a:rPr lang="ja-JP" altLang="en" sz="1100" dirty="0">
                          <a:solidFill>
                            <a:schemeClr val="accent3"/>
                          </a:solidFill>
                          <a:latin typeface="+mn-ea"/>
                          <a:ea typeface="+mn-ea"/>
                        </a:rPr>
                        <a:t>、</a:t>
                      </a:r>
                      <a:r>
                        <a:rPr lang="ja-JP" altLang="en-US" sz="1100" dirty="0">
                          <a:solidFill>
                            <a:schemeClr val="accent3"/>
                          </a:solidFill>
                          <a:latin typeface="+mn-ea"/>
                          <a:ea typeface="+mn-ea"/>
                        </a:rPr>
                        <a:t>ページ内リンクのクリック数、訪問者の性別・性別</a:t>
                      </a:r>
                      <a:r>
                        <a:rPr lang="en-US" altLang="ja-JP" sz="1100" dirty="0">
                          <a:solidFill>
                            <a:schemeClr val="accent3"/>
                          </a:solidFill>
                          <a:latin typeface="+mn-ea"/>
                          <a:ea typeface="+mn-ea"/>
                        </a:rPr>
                        <a:t>×</a:t>
                      </a:r>
                      <a:r>
                        <a:rPr lang="ja-JP" altLang="en-US" sz="1100" dirty="0">
                          <a:solidFill>
                            <a:schemeClr val="accent3"/>
                          </a:solidFill>
                          <a:latin typeface="+mn-ea"/>
                          <a:ea typeface="+mn-ea"/>
                        </a:rPr>
                        <a:t>年齢層比率、アンケート結果</a:t>
                      </a:r>
                      <a:endParaRPr lang="en-US" altLang="ja-JP" sz="11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dirty="0">
                          <a:solidFill>
                            <a:schemeClr val="accent3"/>
                          </a:solidFill>
                          <a:latin typeface="+mn-ea"/>
                          <a:ea typeface="+mn-ea"/>
                          <a:cs typeface="Verdana" pitchFamily="34" charset="0"/>
                        </a:rPr>
                        <a:t>週間程度でご提出いたします。</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120150108"/>
                  </a:ext>
                </a:extLst>
              </a:tr>
            </a:tbl>
          </a:graphicData>
        </a:graphic>
      </p:graphicFrame>
    </p:spTree>
    <p:extLst>
      <p:ext uri="{BB962C8B-B14F-4D97-AF65-F5344CB8AC3E}">
        <p14:creationId xmlns:p14="http://schemas.microsoft.com/office/powerpoint/2010/main" val="857669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構成要素</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6" name="テキスト ボックス 5">
            <a:extLst>
              <a:ext uri="{FF2B5EF4-FFF2-40B4-BE49-F238E27FC236}">
                <a16:creationId xmlns:a16="http://schemas.microsoft.com/office/drawing/2014/main" id="{DD423080-D2C2-3C40-AF26-7DCF05D0E3AF}"/>
              </a:ext>
            </a:extLst>
          </p:cNvPr>
          <p:cNvSpPr txBox="1"/>
          <p:nvPr/>
        </p:nvSpPr>
        <p:spPr>
          <a:xfrm>
            <a:off x="863202" y="1495238"/>
            <a:ext cx="316112" cy="215444"/>
          </a:xfrm>
          <a:prstGeom prst="rect">
            <a:avLst/>
          </a:prstGeom>
          <a:noFill/>
          <a:ln>
            <a:solidFill>
              <a:schemeClr val="accent1">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8" name="正方形/長方形 7">
            <a:extLst>
              <a:ext uri="{FF2B5EF4-FFF2-40B4-BE49-F238E27FC236}">
                <a16:creationId xmlns:a16="http://schemas.microsoft.com/office/drawing/2014/main" id="{857A4F97-9271-1A45-9F18-A22B7D8F1C7F}"/>
              </a:ext>
            </a:extLst>
          </p:cNvPr>
          <p:cNvSpPr/>
          <p:nvPr/>
        </p:nvSpPr>
        <p:spPr>
          <a:xfrm>
            <a:off x="828372" y="1751658"/>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a:solidFill>
                  <a:schemeClr val="accent3"/>
                </a:solidFill>
                <a:latin typeface="+mn-ea"/>
              </a:rPr>
              <a:t>/</a:t>
            </a:r>
            <a:r>
              <a:rPr lang="ja-JP" altLang="en-US" sz="1000">
                <a:solidFill>
                  <a:schemeClr val="accent3"/>
                </a:solidFill>
                <a:latin typeface="+mn-ea"/>
              </a:rPr>
              <a:t>イラスト</a:t>
            </a:r>
            <a:r>
              <a:rPr lang="en-US" altLang="ja-JP" sz="1000">
                <a:solidFill>
                  <a:schemeClr val="accent3"/>
                </a:solidFill>
                <a:latin typeface="+mn-ea"/>
              </a:rPr>
              <a:t>/</a:t>
            </a:r>
            <a:r>
              <a:rPr lang="ja-JP" altLang="en-US" sz="1000">
                <a:solidFill>
                  <a:schemeClr val="accent3"/>
                </a:solidFill>
                <a:latin typeface="+mn-ea"/>
              </a:rPr>
              <a:t>図表</a:t>
            </a:r>
            <a:endParaRPr lang="en-US" altLang="ja-JP" sz="1000">
              <a:solidFill>
                <a:schemeClr val="accent3"/>
              </a:solidFill>
              <a:latin typeface="+mn-ea"/>
            </a:endParaRPr>
          </a:p>
          <a:p>
            <a:pPr algn="ctr"/>
            <a:r>
              <a:rPr kumimoji="1" lang="en-US" altLang="ja-JP" sz="1000">
                <a:solidFill>
                  <a:schemeClr val="accent3"/>
                </a:solidFill>
                <a:latin typeface="+mn-ea"/>
              </a:rPr>
              <a:t>(</a:t>
            </a:r>
            <a:r>
              <a:rPr kumimoji="1" lang="ja-JP" altLang="en-US" sz="1000">
                <a:solidFill>
                  <a:schemeClr val="accent3"/>
                </a:solidFill>
                <a:latin typeface="+mn-ea"/>
              </a:rPr>
              <a:t>メイン</a:t>
            </a:r>
            <a:r>
              <a:rPr kumimoji="1" lang="en-US" altLang="ja-JP" sz="1000">
                <a:solidFill>
                  <a:schemeClr val="accent3"/>
                </a:solidFill>
                <a:latin typeface="+mn-ea"/>
              </a:rPr>
              <a:t>)</a:t>
            </a:r>
          </a:p>
        </p:txBody>
      </p:sp>
      <p:sp>
        <p:nvSpPr>
          <p:cNvPr id="9" name="テキスト ボックス 8">
            <a:extLst>
              <a:ext uri="{FF2B5EF4-FFF2-40B4-BE49-F238E27FC236}">
                <a16:creationId xmlns:a16="http://schemas.microsoft.com/office/drawing/2014/main" id="{1F6DC020-117B-094E-A875-D2C0D57D6B63}"/>
              </a:ext>
            </a:extLst>
          </p:cNvPr>
          <p:cNvSpPr txBox="1"/>
          <p:nvPr/>
        </p:nvSpPr>
        <p:spPr>
          <a:xfrm>
            <a:off x="759455" y="1100719"/>
            <a:ext cx="1880161" cy="338554"/>
          </a:xfrm>
          <a:prstGeom prst="rect">
            <a:avLst/>
          </a:prstGeom>
          <a:noFill/>
          <a:ln>
            <a:noFill/>
          </a:ln>
        </p:spPr>
        <p:txBody>
          <a:bodyPr wrap="square" rtlCol="0">
            <a:spAutoFit/>
          </a:bodyPr>
          <a:lstStyle/>
          <a:p>
            <a:pPr algn="l"/>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pPr algn="l"/>
            <a:r>
              <a:rPr kumimoji="1" lang="ja-JP" altLang="en-US" sz="800" b="1">
                <a:solidFill>
                  <a:schemeClr val="accent3"/>
                </a:solidFill>
                <a:latin typeface="+mn-ea"/>
              </a:rPr>
              <a:t>タイトルタイトルタイトル</a:t>
            </a:r>
            <a:r>
              <a:rPr kumimoji="1" lang="en-US" altLang="ja-JP" sz="800" b="1">
                <a:solidFill>
                  <a:schemeClr val="accent3"/>
                </a:solidFill>
                <a:latin typeface="+mn-ea"/>
              </a:rPr>
              <a:t>【PR】</a:t>
            </a:r>
            <a:endParaRPr kumimoji="1" lang="ja-JP" altLang="en-US" sz="800" b="1">
              <a:solidFill>
                <a:schemeClr val="accent3"/>
              </a:solidFill>
              <a:latin typeface="+mn-ea"/>
            </a:endParaRPr>
          </a:p>
        </p:txBody>
      </p:sp>
      <p:pic>
        <p:nvPicPr>
          <p:cNvPr id="10" name="図 9">
            <a:extLst>
              <a:ext uri="{FF2B5EF4-FFF2-40B4-BE49-F238E27FC236}">
                <a16:creationId xmlns:a16="http://schemas.microsoft.com/office/drawing/2014/main" id="{4849CAD2-7984-014E-A778-4CAAF53FE99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7419" y="2785269"/>
            <a:ext cx="1595220" cy="407781"/>
          </a:xfrm>
          <a:prstGeom prst="rect">
            <a:avLst/>
          </a:prstGeom>
        </p:spPr>
      </p:pic>
      <p:sp>
        <p:nvSpPr>
          <p:cNvPr id="11" name="正方形/長方形 10">
            <a:extLst>
              <a:ext uri="{FF2B5EF4-FFF2-40B4-BE49-F238E27FC236}">
                <a16:creationId xmlns:a16="http://schemas.microsoft.com/office/drawing/2014/main" id="{69D07605-3296-FA4D-A793-15846A4B4EEB}"/>
              </a:ext>
            </a:extLst>
          </p:cNvPr>
          <p:cNvSpPr/>
          <p:nvPr/>
        </p:nvSpPr>
        <p:spPr>
          <a:xfrm>
            <a:off x="798766" y="316423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a:solidFill>
                  <a:schemeClr val="accent3"/>
                </a:solidFill>
                <a:latin typeface="+mn-ea"/>
              </a:rPr>
              <a:t>/</a:t>
            </a:r>
            <a:r>
              <a:rPr lang="ja-JP" altLang="en-US" sz="1000">
                <a:solidFill>
                  <a:schemeClr val="accent3"/>
                </a:solidFill>
                <a:latin typeface="+mn-ea"/>
              </a:rPr>
              <a:t>イラスト</a:t>
            </a:r>
            <a:r>
              <a:rPr lang="en-US" altLang="ja-JP" sz="1000">
                <a:solidFill>
                  <a:schemeClr val="accent3"/>
                </a:solidFill>
                <a:latin typeface="+mn-ea"/>
              </a:rPr>
              <a:t>/</a:t>
            </a:r>
            <a:r>
              <a:rPr lang="ja-JP" altLang="en-US" sz="1000">
                <a:solidFill>
                  <a:schemeClr val="accent3"/>
                </a:solidFill>
                <a:latin typeface="+mn-ea"/>
              </a:rPr>
              <a:t>図表</a:t>
            </a:r>
            <a:endParaRPr lang="en-US" altLang="ja-JP" sz="1000">
              <a:solidFill>
                <a:schemeClr val="accent3"/>
              </a:solidFill>
              <a:latin typeface="+mn-ea"/>
            </a:endParaRPr>
          </a:p>
        </p:txBody>
      </p:sp>
      <p:pic>
        <p:nvPicPr>
          <p:cNvPr id="12" name="図 11">
            <a:extLst>
              <a:ext uri="{FF2B5EF4-FFF2-40B4-BE49-F238E27FC236}">
                <a16:creationId xmlns:a16="http://schemas.microsoft.com/office/drawing/2014/main" id="{FA590D05-C18D-A64E-9BE7-7BAFA4FE41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9058" y="4317364"/>
            <a:ext cx="1595220" cy="407781"/>
          </a:xfrm>
          <a:prstGeom prst="rect">
            <a:avLst/>
          </a:prstGeom>
        </p:spPr>
      </p:pic>
      <p:sp>
        <p:nvSpPr>
          <p:cNvPr id="13" name="正方形/長方形 12">
            <a:extLst>
              <a:ext uri="{FF2B5EF4-FFF2-40B4-BE49-F238E27FC236}">
                <a16:creationId xmlns:a16="http://schemas.microsoft.com/office/drawing/2014/main" id="{265F65DC-75AC-F84D-B846-3B03728A777E}"/>
              </a:ext>
            </a:extLst>
          </p:cNvPr>
          <p:cNvSpPr/>
          <p:nvPr/>
        </p:nvSpPr>
        <p:spPr>
          <a:xfrm>
            <a:off x="827419" y="4752325"/>
            <a:ext cx="1595220" cy="860942"/>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000">
                <a:solidFill>
                  <a:schemeClr val="accent3"/>
                </a:solidFill>
                <a:latin typeface="+mn-ea"/>
              </a:rPr>
              <a:t>写真</a:t>
            </a:r>
            <a:r>
              <a:rPr kumimoji="1" lang="en-US" altLang="ja-JP" sz="1000">
                <a:solidFill>
                  <a:schemeClr val="accent3"/>
                </a:solidFill>
                <a:latin typeface="+mn-ea"/>
              </a:rPr>
              <a:t>/</a:t>
            </a:r>
            <a:r>
              <a:rPr lang="ja-JP" altLang="en-US" sz="1000">
                <a:solidFill>
                  <a:schemeClr val="accent3"/>
                </a:solidFill>
                <a:latin typeface="+mn-ea"/>
              </a:rPr>
              <a:t>イラスト</a:t>
            </a:r>
            <a:r>
              <a:rPr lang="en-US" altLang="ja-JP" sz="1000">
                <a:solidFill>
                  <a:schemeClr val="accent3"/>
                </a:solidFill>
                <a:latin typeface="+mn-ea"/>
              </a:rPr>
              <a:t>/</a:t>
            </a:r>
            <a:r>
              <a:rPr lang="ja-JP" altLang="en-US" sz="1000">
                <a:solidFill>
                  <a:schemeClr val="accent3"/>
                </a:solidFill>
                <a:latin typeface="+mn-ea"/>
              </a:rPr>
              <a:t>図表</a:t>
            </a:r>
            <a:endParaRPr lang="en-US" altLang="ja-JP" sz="1000">
              <a:solidFill>
                <a:schemeClr val="accent3"/>
              </a:solidFill>
              <a:latin typeface="+mn-ea"/>
            </a:endParaRPr>
          </a:p>
        </p:txBody>
      </p:sp>
      <p:pic>
        <p:nvPicPr>
          <p:cNvPr id="14" name="図 13">
            <a:extLst>
              <a:ext uri="{FF2B5EF4-FFF2-40B4-BE49-F238E27FC236}">
                <a16:creationId xmlns:a16="http://schemas.microsoft.com/office/drawing/2014/main" id="{92B137B1-3528-D64D-89CE-786773799C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28372" y="5901540"/>
            <a:ext cx="1595220" cy="407781"/>
          </a:xfrm>
          <a:prstGeom prst="rect">
            <a:avLst/>
          </a:prstGeom>
        </p:spPr>
      </p:pic>
      <p:sp>
        <p:nvSpPr>
          <p:cNvPr id="15" name="正方形/長方形 14">
            <a:extLst>
              <a:ext uri="{FF2B5EF4-FFF2-40B4-BE49-F238E27FC236}">
                <a16:creationId xmlns:a16="http://schemas.microsoft.com/office/drawing/2014/main" id="{ECD44A8B-4A1B-BD4F-BAB6-9963B28E0A29}"/>
              </a:ext>
            </a:extLst>
          </p:cNvPr>
          <p:cNvSpPr/>
          <p:nvPr/>
        </p:nvSpPr>
        <p:spPr>
          <a:xfrm>
            <a:off x="623392" y="1100718"/>
            <a:ext cx="2016224" cy="5382815"/>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3"/>
              </a:solidFill>
              <a:latin typeface="+mn-ea"/>
            </a:endParaRPr>
          </a:p>
        </p:txBody>
      </p:sp>
      <p:sp>
        <p:nvSpPr>
          <p:cNvPr id="16" name="テキスト ボックス 15">
            <a:extLst>
              <a:ext uri="{FF2B5EF4-FFF2-40B4-BE49-F238E27FC236}">
                <a16:creationId xmlns:a16="http://schemas.microsoft.com/office/drawing/2014/main" id="{EBC616D1-0F73-614E-8647-D8324CC739D3}"/>
              </a:ext>
            </a:extLst>
          </p:cNvPr>
          <p:cNvSpPr txBox="1"/>
          <p:nvPr/>
        </p:nvSpPr>
        <p:spPr>
          <a:xfrm>
            <a:off x="886060" y="2831941"/>
            <a:ext cx="760608" cy="253916"/>
          </a:xfrm>
          <a:prstGeom prst="rect">
            <a:avLst/>
          </a:prstGeom>
          <a:noFill/>
          <a:ln>
            <a:noFill/>
          </a:ln>
        </p:spPr>
        <p:txBody>
          <a:bodyPr wrap="square" rtlCol="0">
            <a:spAutoFit/>
          </a:bodyPr>
          <a:lstStyle/>
          <a:p>
            <a:pPr algn="l"/>
            <a:r>
              <a:rPr lang="ja-JP" altLang="en-US" sz="1050" b="1">
                <a:solidFill>
                  <a:schemeClr val="accent3"/>
                </a:solidFill>
                <a:latin typeface="+mn-ea"/>
              </a:rPr>
              <a:t>リード文</a:t>
            </a:r>
            <a:endParaRPr kumimoji="1" lang="ja-JP" altLang="en-US" sz="1050" b="1">
              <a:solidFill>
                <a:schemeClr val="accent3"/>
              </a:solidFill>
              <a:latin typeface="+mn-ea"/>
            </a:endParaRPr>
          </a:p>
        </p:txBody>
      </p:sp>
      <p:sp>
        <p:nvSpPr>
          <p:cNvPr id="17" name="テキスト ボックス 16">
            <a:extLst>
              <a:ext uri="{FF2B5EF4-FFF2-40B4-BE49-F238E27FC236}">
                <a16:creationId xmlns:a16="http://schemas.microsoft.com/office/drawing/2014/main" id="{0EF5CE60-41B8-7543-8315-024DE702C379}"/>
              </a:ext>
            </a:extLst>
          </p:cNvPr>
          <p:cNvSpPr txBox="1"/>
          <p:nvPr/>
        </p:nvSpPr>
        <p:spPr>
          <a:xfrm>
            <a:off x="911424" y="4426078"/>
            <a:ext cx="760608" cy="253916"/>
          </a:xfrm>
          <a:prstGeom prst="rect">
            <a:avLst/>
          </a:prstGeom>
          <a:noFill/>
          <a:ln>
            <a:noFill/>
          </a:ln>
        </p:spPr>
        <p:txBody>
          <a:bodyPr wrap="square" rtlCol="0">
            <a:spAutoFit/>
          </a:bodyPr>
          <a:lstStyle/>
          <a:p>
            <a:pPr algn="l"/>
            <a:r>
              <a:rPr kumimoji="1" lang="ja-JP" altLang="en-US" sz="1050" b="1">
                <a:solidFill>
                  <a:schemeClr val="accent3"/>
                </a:solidFill>
                <a:latin typeface="+mn-ea"/>
              </a:rPr>
              <a:t>本文</a:t>
            </a:r>
          </a:p>
        </p:txBody>
      </p:sp>
      <p:sp>
        <p:nvSpPr>
          <p:cNvPr id="18" name="テキスト ボックス 17">
            <a:extLst>
              <a:ext uri="{FF2B5EF4-FFF2-40B4-BE49-F238E27FC236}">
                <a16:creationId xmlns:a16="http://schemas.microsoft.com/office/drawing/2014/main" id="{0CD5F685-B0CA-3543-B2A3-73C446198822}"/>
              </a:ext>
            </a:extLst>
          </p:cNvPr>
          <p:cNvSpPr txBox="1"/>
          <p:nvPr/>
        </p:nvSpPr>
        <p:spPr>
          <a:xfrm>
            <a:off x="901263" y="5949146"/>
            <a:ext cx="760608" cy="253916"/>
          </a:xfrm>
          <a:prstGeom prst="rect">
            <a:avLst/>
          </a:prstGeom>
          <a:noFill/>
          <a:ln>
            <a:noFill/>
          </a:ln>
        </p:spPr>
        <p:txBody>
          <a:bodyPr wrap="square" rtlCol="0">
            <a:spAutoFit/>
          </a:bodyPr>
          <a:lstStyle/>
          <a:p>
            <a:pPr algn="l"/>
            <a:r>
              <a:rPr kumimoji="1" lang="ja-JP" altLang="en-US" sz="1050" b="1">
                <a:solidFill>
                  <a:schemeClr val="accent3"/>
                </a:solidFill>
                <a:latin typeface="+mn-ea"/>
              </a:rPr>
              <a:t>本文</a:t>
            </a:r>
          </a:p>
        </p:txBody>
      </p:sp>
      <p:sp>
        <p:nvSpPr>
          <p:cNvPr id="19" name="テキスト ボックス 18">
            <a:extLst>
              <a:ext uri="{FF2B5EF4-FFF2-40B4-BE49-F238E27FC236}">
                <a16:creationId xmlns:a16="http://schemas.microsoft.com/office/drawing/2014/main" id="{74EB7264-2D50-6B4A-8AB0-95025727B442}"/>
              </a:ext>
            </a:extLst>
          </p:cNvPr>
          <p:cNvSpPr txBox="1"/>
          <p:nvPr/>
        </p:nvSpPr>
        <p:spPr>
          <a:xfrm>
            <a:off x="720537" y="4195791"/>
            <a:ext cx="1880161" cy="215444"/>
          </a:xfrm>
          <a:prstGeom prst="rect">
            <a:avLst/>
          </a:prstGeom>
          <a:noFill/>
          <a:ln>
            <a:noFill/>
          </a:ln>
        </p:spPr>
        <p:txBody>
          <a:bodyPr wrap="square" rtlCol="0">
            <a:spAutoFit/>
          </a:bodyPr>
          <a:lstStyle/>
          <a:p>
            <a:pPr algn="l"/>
            <a:r>
              <a:rPr lang="ja-JP" altLang="en-US" sz="800" b="1">
                <a:solidFill>
                  <a:schemeClr val="accent3"/>
                </a:solidFill>
                <a:latin typeface="+mn-ea"/>
              </a:rPr>
              <a:t>小見出し小見出し小見出し</a:t>
            </a:r>
            <a:endParaRPr kumimoji="1" lang="ja-JP" altLang="en-US" sz="800" b="1">
              <a:solidFill>
                <a:schemeClr val="accent3"/>
              </a:solidFill>
              <a:latin typeface="+mn-ea"/>
            </a:endParaRPr>
          </a:p>
        </p:txBody>
      </p:sp>
      <p:sp>
        <p:nvSpPr>
          <p:cNvPr id="20" name="テキスト ボックス 19">
            <a:extLst>
              <a:ext uri="{FF2B5EF4-FFF2-40B4-BE49-F238E27FC236}">
                <a16:creationId xmlns:a16="http://schemas.microsoft.com/office/drawing/2014/main" id="{9942E97E-2EA8-3E4E-9A4A-C0156984ABC9}"/>
              </a:ext>
            </a:extLst>
          </p:cNvPr>
          <p:cNvSpPr txBox="1"/>
          <p:nvPr/>
        </p:nvSpPr>
        <p:spPr>
          <a:xfrm>
            <a:off x="734055" y="5760588"/>
            <a:ext cx="1880161" cy="215444"/>
          </a:xfrm>
          <a:prstGeom prst="rect">
            <a:avLst/>
          </a:prstGeom>
          <a:noFill/>
          <a:ln>
            <a:noFill/>
          </a:ln>
        </p:spPr>
        <p:txBody>
          <a:bodyPr wrap="square" rtlCol="0">
            <a:spAutoFit/>
          </a:bodyPr>
          <a:lstStyle/>
          <a:p>
            <a:pPr algn="l"/>
            <a:r>
              <a:rPr lang="ja-JP" altLang="en-US" sz="800" b="1">
                <a:solidFill>
                  <a:schemeClr val="accent3"/>
                </a:solidFill>
                <a:latin typeface="+mn-ea"/>
              </a:rPr>
              <a:t>小見出し小見出し小見出し</a:t>
            </a:r>
            <a:endParaRPr kumimoji="1" lang="ja-JP" altLang="en-US" sz="800" b="1">
              <a:solidFill>
                <a:schemeClr val="accent3"/>
              </a:solidFill>
              <a:latin typeface="+mn-ea"/>
            </a:endParaRPr>
          </a:p>
        </p:txBody>
      </p:sp>
      <p:sp>
        <p:nvSpPr>
          <p:cNvPr id="21" name="テキスト ボックス 20">
            <a:extLst>
              <a:ext uri="{FF2B5EF4-FFF2-40B4-BE49-F238E27FC236}">
                <a16:creationId xmlns:a16="http://schemas.microsoft.com/office/drawing/2014/main" id="{CC2A2049-65EB-C549-A847-0049B755A203}"/>
              </a:ext>
            </a:extLst>
          </p:cNvPr>
          <p:cNvSpPr txBox="1"/>
          <p:nvPr/>
        </p:nvSpPr>
        <p:spPr>
          <a:xfrm>
            <a:off x="551384" y="1127097"/>
            <a:ext cx="312906" cy="246221"/>
          </a:xfrm>
          <a:prstGeom prst="rect">
            <a:avLst/>
          </a:prstGeom>
          <a:noFill/>
        </p:spPr>
        <p:txBody>
          <a:bodyPr wrap="none" rtlCol="0">
            <a:spAutoFit/>
          </a:bodyPr>
          <a:lstStyle/>
          <a:p>
            <a:pPr algn="l"/>
            <a:r>
              <a:rPr lang="en-US" altLang="ja-JP" sz="1000" b="1">
                <a:solidFill>
                  <a:schemeClr val="accent3"/>
                </a:solidFill>
                <a:latin typeface="+mn-ea"/>
              </a:rPr>
              <a:t>①</a:t>
            </a:r>
            <a:endParaRPr kumimoji="1" lang="ja-JP" altLang="en-US" sz="1000" b="1">
              <a:solidFill>
                <a:schemeClr val="accent3"/>
              </a:solidFill>
              <a:latin typeface="+mn-ea"/>
            </a:endParaRPr>
          </a:p>
        </p:txBody>
      </p:sp>
      <p:sp>
        <p:nvSpPr>
          <p:cNvPr id="22" name="テキスト ボックス 21">
            <a:extLst>
              <a:ext uri="{FF2B5EF4-FFF2-40B4-BE49-F238E27FC236}">
                <a16:creationId xmlns:a16="http://schemas.microsoft.com/office/drawing/2014/main" id="{4C6419EA-8E57-2E40-BC6F-625E976410B6}"/>
              </a:ext>
            </a:extLst>
          </p:cNvPr>
          <p:cNvSpPr txBox="1"/>
          <p:nvPr/>
        </p:nvSpPr>
        <p:spPr>
          <a:xfrm>
            <a:off x="827419" y="1988841"/>
            <a:ext cx="312906" cy="246221"/>
          </a:xfrm>
          <a:prstGeom prst="rect">
            <a:avLst/>
          </a:prstGeom>
          <a:noFill/>
        </p:spPr>
        <p:txBody>
          <a:bodyPr wrap="none" rtlCol="0">
            <a:spAutoFit/>
          </a:bodyPr>
          <a:lstStyle/>
          <a:p>
            <a:pPr algn="l"/>
            <a:r>
              <a:rPr kumimoji="1" lang="en-US" altLang="ja-JP" sz="1000">
                <a:solidFill>
                  <a:schemeClr val="accent3"/>
                </a:solidFill>
                <a:latin typeface="+mn-ea"/>
              </a:rPr>
              <a:t>③</a:t>
            </a:r>
            <a:endParaRPr kumimoji="1" lang="ja-JP" altLang="en-US" sz="1000">
              <a:solidFill>
                <a:schemeClr val="accent3"/>
              </a:solidFill>
              <a:latin typeface="+mn-ea"/>
            </a:endParaRPr>
          </a:p>
        </p:txBody>
      </p:sp>
      <p:sp>
        <p:nvSpPr>
          <p:cNvPr id="23" name="テキスト ボックス 22">
            <a:extLst>
              <a:ext uri="{FF2B5EF4-FFF2-40B4-BE49-F238E27FC236}">
                <a16:creationId xmlns:a16="http://schemas.microsoft.com/office/drawing/2014/main" id="{AE3BDC4E-31EF-4A48-85F4-293C120BAAE2}"/>
              </a:ext>
            </a:extLst>
          </p:cNvPr>
          <p:cNvSpPr txBox="1"/>
          <p:nvPr/>
        </p:nvSpPr>
        <p:spPr>
          <a:xfrm>
            <a:off x="2326710" y="1486879"/>
            <a:ext cx="312906" cy="246221"/>
          </a:xfrm>
          <a:prstGeom prst="rect">
            <a:avLst/>
          </a:prstGeom>
          <a:noFill/>
        </p:spPr>
        <p:txBody>
          <a:bodyPr wrap="none" rtlCol="0">
            <a:spAutoFit/>
          </a:bodyPr>
          <a:lstStyle/>
          <a:p>
            <a:pPr algn="l"/>
            <a:r>
              <a:rPr kumimoji="1" lang="en-US" altLang="ja-JP" sz="1000" b="1">
                <a:solidFill>
                  <a:schemeClr val="accent3"/>
                </a:solidFill>
                <a:latin typeface="+mn-ea"/>
              </a:rPr>
              <a:t>②</a:t>
            </a:r>
            <a:endParaRPr kumimoji="1" lang="ja-JP" altLang="en-US" sz="1000" b="1">
              <a:solidFill>
                <a:schemeClr val="accent3"/>
              </a:solidFill>
              <a:latin typeface="+mn-ea"/>
            </a:endParaRPr>
          </a:p>
        </p:txBody>
      </p:sp>
      <p:sp>
        <p:nvSpPr>
          <p:cNvPr id="24" name="テキスト ボックス 23">
            <a:extLst>
              <a:ext uri="{FF2B5EF4-FFF2-40B4-BE49-F238E27FC236}">
                <a16:creationId xmlns:a16="http://schemas.microsoft.com/office/drawing/2014/main" id="{1A811CB1-0C58-D041-B0AE-C8682DBED5E1}"/>
              </a:ext>
            </a:extLst>
          </p:cNvPr>
          <p:cNvSpPr txBox="1"/>
          <p:nvPr/>
        </p:nvSpPr>
        <p:spPr>
          <a:xfrm>
            <a:off x="551384" y="2605929"/>
            <a:ext cx="312906" cy="246221"/>
          </a:xfrm>
          <a:prstGeom prst="rect">
            <a:avLst/>
          </a:prstGeom>
          <a:noFill/>
        </p:spPr>
        <p:txBody>
          <a:bodyPr wrap="none" rtlCol="0">
            <a:spAutoFit/>
          </a:bodyPr>
          <a:lstStyle/>
          <a:p>
            <a:pPr algn="l"/>
            <a:r>
              <a:rPr kumimoji="1" lang="en-US" altLang="ja-JP" sz="1000">
                <a:solidFill>
                  <a:schemeClr val="accent3"/>
                </a:solidFill>
                <a:latin typeface="+mn-ea"/>
              </a:rPr>
              <a:t>④</a:t>
            </a:r>
            <a:endParaRPr kumimoji="1" lang="ja-JP" altLang="en-US" sz="1000">
              <a:solidFill>
                <a:schemeClr val="accent3"/>
              </a:solidFill>
              <a:latin typeface="+mn-ea"/>
            </a:endParaRPr>
          </a:p>
        </p:txBody>
      </p:sp>
      <p:sp>
        <p:nvSpPr>
          <p:cNvPr id="25" name="テキスト ボックス 24">
            <a:extLst>
              <a:ext uri="{FF2B5EF4-FFF2-40B4-BE49-F238E27FC236}">
                <a16:creationId xmlns:a16="http://schemas.microsoft.com/office/drawing/2014/main" id="{38AA2B8A-E0DA-F144-9D98-211CBF8D1B2B}"/>
              </a:ext>
            </a:extLst>
          </p:cNvPr>
          <p:cNvSpPr txBox="1"/>
          <p:nvPr/>
        </p:nvSpPr>
        <p:spPr>
          <a:xfrm>
            <a:off x="551384" y="2822740"/>
            <a:ext cx="312906" cy="246221"/>
          </a:xfrm>
          <a:prstGeom prst="rect">
            <a:avLst/>
          </a:prstGeom>
          <a:noFill/>
        </p:spPr>
        <p:txBody>
          <a:bodyPr wrap="none" rtlCol="0">
            <a:spAutoFit/>
          </a:bodyPr>
          <a:lstStyle/>
          <a:p>
            <a:pPr algn="l"/>
            <a:r>
              <a:rPr lang="en-US" altLang="ja-JP" sz="1000">
                <a:solidFill>
                  <a:schemeClr val="accent3"/>
                </a:solidFill>
                <a:latin typeface="+mn-ea"/>
              </a:rPr>
              <a:t>⑤</a:t>
            </a:r>
            <a:endParaRPr kumimoji="1" lang="ja-JP" altLang="en-US" sz="1000">
              <a:solidFill>
                <a:schemeClr val="accent3"/>
              </a:solidFill>
              <a:latin typeface="+mn-ea"/>
            </a:endParaRPr>
          </a:p>
        </p:txBody>
      </p:sp>
      <p:sp>
        <p:nvSpPr>
          <p:cNvPr id="26" name="テキスト ボックス 25">
            <a:extLst>
              <a:ext uri="{FF2B5EF4-FFF2-40B4-BE49-F238E27FC236}">
                <a16:creationId xmlns:a16="http://schemas.microsoft.com/office/drawing/2014/main" id="{763458B3-7F68-9F40-8C95-3AA2B9C4F5B5}"/>
              </a:ext>
            </a:extLst>
          </p:cNvPr>
          <p:cNvSpPr txBox="1"/>
          <p:nvPr/>
        </p:nvSpPr>
        <p:spPr>
          <a:xfrm>
            <a:off x="814542" y="3470812"/>
            <a:ext cx="312906" cy="246221"/>
          </a:xfrm>
          <a:prstGeom prst="rect">
            <a:avLst/>
          </a:prstGeom>
          <a:noFill/>
        </p:spPr>
        <p:txBody>
          <a:bodyPr wrap="none" rtlCol="0">
            <a:spAutoFit/>
          </a:bodyPr>
          <a:lstStyle/>
          <a:p>
            <a:pPr algn="l"/>
            <a:r>
              <a:rPr kumimoji="1" lang="en-US" altLang="ja-JP" sz="1000">
                <a:solidFill>
                  <a:schemeClr val="accent3"/>
                </a:solidFill>
                <a:latin typeface="+mn-ea"/>
              </a:rPr>
              <a:t>⑥</a:t>
            </a:r>
            <a:endParaRPr kumimoji="1" lang="ja-JP" altLang="en-US" sz="1000">
              <a:solidFill>
                <a:schemeClr val="accent3"/>
              </a:solidFill>
              <a:latin typeface="+mn-ea"/>
            </a:endParaRPr>
          </a:p>
        </p:txBody>
      </p:sp>
      <p:sp>
        <p:nvSpPr>
          <p:cNvPr id="27" name="テキスト ボックス 26">
            <a:extLst>
              <a:ext uri="{FF2B5EF4-FFF2-40B4-BE49-F238E27FC236}">
                <a16:creationId xmlns:a16="http://schemas.microsoft.com/office/drawing/2014/main" id="{3ED5352F-729D-3C46-A824-414694204AE8}"/>
              </a:ext>
            </a:extLst>
          </p:cNvPr>
          <p:cNvSpPr txBox="1"/>
          <p:nvPr/>
        </p:nvSpPr>
        <p:spPr>
          <a:xfrm>
            <a:off x="814542" y="5054988"/>
            <a:ext cx="312906" cy="246221"/>
          </a:xfrm>
          <a:prstGeom prst="rect">
            <a:avLst/>
          </a:prstGeom>
          <a:noFill/>
        </p:spPr>
        <p:txBody>
          <a:bodyPr wrap="none" rtlCol="0">
            <a:spAutoFit/>
          </a:bodyPr>
          <a:lstStyle/>
          <a:p>
            <a:pPr algn="l"/>
            <a:r>
              <a:rPr kumimoji="1" lang="en-US" altLang="ja-JP" sz="1000">
                <a:solidFill>
                  <a:schemeClr val="accent3"/>
                </a:solidFill>
                <a:latin typeface="+mn-ea"/>
              </a:rPr>
              <a:t>⑥</a:t>
            </a:r>
            <a:endParaRPr kumimoji="1" lang="ja-JP" altLang="en-US" sz="1000">
              <a:solidFill>
                <a:schemeClr val="accent3"/>
              </a:solidFill>
              <a:latin typeface="+mn-ea"/>
            </a:endParaRPr>
          </a:p>
        </p:txBody>
      </p:sp>
      <p:sp>
        <p:nvSpPr>
          <p:cNvPr id="28" name="テキスト ボックス 27">
            <a:extLst>
              <a:ext uri="{FF2B5EF4-FFF2-40B4-BE49-F238E27FC236}">
                <a16:creationId xmlns:a16="http://schemas.microsoft.com/office/drawing/2014/main" id="{86239AF8-664A-764B-B0A8-27AAF70B1963}"/>
              </a:ext>
            </a:extLst>
          </p:cNvPr>
          <p:cNvSpPr txBox="1"/>
          <p:nvPr/>
        </p:nvSpPr>
        <p:spPr>
          <a:xfrm>
            <a:off x="551384" y="4005065"/>
            <a:ext cx="312906" cy="246221"/>
          </a:xfrm>
          <a:prstGeom prst="rect">
            <a:avLst/>
          </a:prstGeom>
          <a:noFill/>
        </p:spPr>
        <p:txBody>
          <a:bodyPr wrap="none" rtlCol="0">
            <a:spAutoFit/>
          </a:bodyPr>
          <a:lstStyle/>
          <a:p>
            <a:pPr algn="l"/>
            <a:r>
              <a:rPr lang="en-US" altLang="ja-JP" sz="1000">
                <a:solidFill>
                  <a:schemeClr val="accent3"/>
                </a:solidFill>
                <a:latin typeface="+mn-ea"/>
              </a:rPr>
              <a:t>⑦</a:t>
            </a:r>
            <a:endParaRPr kumimoji="1" lang="ja-JP" altLang="en-US" sz="1000">
              <a:solidFill>
                <a:schemeClr val="accent3"/>
              </a:solidFill>
              <a:latin typeface="+mn-ea"/>
            </a:endParaRPr>
          </a:p>
        </p:txBody>
      </p:sp>
      <p:sp>
        <p:nvSpPr>
          <p:cNvPr id="29" name="テキスト ボックス 28">
            <a:extLst>
              <a:ext uri="{FF2B5EF4-FFF2-40B4-BE49-F238E27FC236}">
                <a16:creationId xmlns:a16="http://schemas.microsoft.com/office/drawing/2014/main" id="{EF9A2345-A0D2-7C45-87F6-18C93D56120D}"/>
              </a:ext>
            </a:extLst>
          </p:cNvPr>
          <p:cNvSpPr txBox="1"/>
          <p:nvPr/>
        </p:nvSpPr>
        <p:spPr>
          <a:xfrm>
            <a:off x="551384" y="5597409"/>
            <a:ext cx="312906" cy="246221"/>
          </a:xfrm>
          <a:prstGeom prst="rect">
            <a:avLst/>
          </a:prstGeom>
          <a:noFill/>
        </p:spPr>
        <p:txBody>
          <a:bodyPr wrap="none" rtlCol="0">
            <a:spAutoFit/>
          </a:bodyPr>
          <a:lstStyle/>
          <a:p>
            <a:pPr algn="l"/>
            <a:r>
              <a:rPr lang="en-US" altLang="ja-JP" sz="1000">
                <a:solidFill>
                  <a:schemeClr val="accent3"/>
                </a:solidFill>
                <a:latin typeface="+mn-ea"/>
              </a:rPr>
              <a:t>⑦</a:t>
            </a:r>
            <a:endParaRPr kumimoji="1" lang="ja-JP" altLang="en-US" sz="1000">
              <a:solidFill>
                <a:schemeClr val="accent3"/>
              </a:solidFill>
              <a:latin typeface="+mn-ea"/>
            </a:endParaRPr>
          </a:p>
        </p:txBody>
      </p:sp>
      <p:sp>
        <p:nvSpPr>
          <p:cNvPr id="30" name="テキスト ボックス 29">
            <a:extLst>
              <a:ext uri="{FF2B5EF4-FFF2-40B4-BE49-F238E27FC236}">
                <a16:creationId xmlns:a16="http://schemas.microsoft.com/office/drawing/2014/main" id="{24E5C9E8-1001-9E42-9BF2-240BB5D31C07}"/>
              </a:ext>
            </a:extLst>
          </p:cNvPr>
          <p:cNvSpPr txBox="1"/>
          <p:nvPr/>
        </p:nvSpPr>
        <p:spPr>
          <a:xfrm>
            <a:off x="551384" y="4188071"/>
            <a:ext cx="312906" cy="246221"/>
          </a:xfrm>
          <a:prstGeom prst="rect">
            <a:avLst/>
          </a:prstGeom>
          <a:noFill/>
        </p:spPr>
        <p:txBody>
          <a:bodyPr wrap="none" rtlCol="0">
            <a:spAutoFit/>
          </a:bodyPr>
          <a:lstStyle/>
          <a:p>
            <a:pPr algn="l"/>
            <a:r>
              <a:rPr kumimoji="1" lang="en-US" altLang="ja-JP" sz="1000">
                <a:solidFill>
                  <a:schemeClr val="accent3"/>
                </a:solidFill>
                <a:latin typeface="+mn-ea"/>
              </a:rPr>
              <a:t>⑧</a:t>
            </a:r>
            <a:endParaRPr kumimoji="1" lang="ja-JP" altLang="en-US" sz="1000">
              <a:solidFill>
                <a:schemeClr val="accent3"/>
              </a:solidFill>
              <a:latin typeface="+mn-ea"/>
            </a:endParaRPr>
          </a:p>
        </p:txBody>
      </p:sp>
      <p:sp>
        <p:nvSpPr>
          <p:cNvPr id="31" name="テキスト ボックス 30">
            <a:extLst>
              <a:ext uri="{FF2B5EF4-FFF2-40B4-BE49-F238E27FC236}">
                <a16:creationId xmlns:a16="http://schemas.microsoft.com/office/drawing/2014/main" id="{F9A1BB5B-2D2F-DA43-A9A9-1BCE0D8E06F8}"/>
              </a:ext>
            </a:extLst>
          </p:cNvPr>
          <p:cNvSpPr txBox="1"/>
          <p:nvPr/>
        </p:nvSpPr>
        <p:spPr>
          <a:xfrm>
            <a:off x="551384" y="5752660"/>
            <a:ext cx="312906" cy="246221"/>
          </a:xfrm>
          <a:prstGeom prst="rect">
            <a:avLst/>
          </a:prstGeom>
          <a:noFill/>
        </p:spPr>
        <p:txBody>
          <a:bodyPr wrap="none" rtlCol="0">
            <a:spAutoFit/>
          </a:bodyPr>
          <a:lstStyle/>
          <a:p>
            <a:pPr algn="l"/>
            <a:r>
              <a:rPr kumimoji="1" lang="en-US" altLang="ja-JP" sz="1000">
                <a:solidFill>
                  <a:schemeClr val="accent3"/>
                </a:solidFill>
                <a:latin typeface="+mn-ea"/>
              </a:rPr>
              <a:t>⑧</a:t>
            </a:r>
            <a:endParaRPr kumimoji="1" lang="ja-JP" altLang="en-US" sz="1000">
              <a:solidFill>
                <a:schemeClr val="accent3"/>
              </a:solidFill>
              <a:latin typeface="+mn-ea"/>
            </a:endParaRPr>
          </a:p>
        </p:txBody>
      </p:sp>
      <p:sp>
        <p:nvSpPr>
          <p:cNvPr id="32" name="テキスト ボックス 31">
            <a:extLst>
              <a:ext uri="{FF2B5EF4-FFF2-40B4-BE49-F238E27FC236}">
                <a16:creationId xmlns:a16="http://schemas.microsoft.com/office/drawing/2014/main" id="{A2E752DC-D272-CD4A-8F7F-20DE47ADED48}"/>
              </a:ext>
            </a:extLst>
          </p:cNvPr>
          <p:cNvSpPr txBox="1"/>
          <p:nvPr/>
        </p:nvSpPr>
        <p:spPr>
          <a:xfrm>
            <a:off x="551384" y="4407323"/>
            <a:ext cx="312906" cy="246221"/>
          </a:xfrm>
          <a:prstGeom prst="rect">
            <a:avLst/>
          </a:prstGeom>
          <a:noFill/>
        </p:spPr>
        <p:txBody>
          <a:bodyPr wrap="none" rtlCol="0">
            <a:spAutoFit/>
          </a:bodyPr>
          <a:lstStyle/>
          <a:p>
            <a:pPr algn="l"/>
            <a:r>
              <a:rPr lang="en-US" altLang="ja-JP" sz="1000">
                <a:solidFill>
                  <a:schemeClr val="accent3"/>
                </a:solidFill>
                <a:latin typeface="+mn-ea"/>
              </a:rPr>
              <a:t>⑨</a:t>
            </a:r>
            <a:endParaRPr kumimoji="1" lang="ja-JP" altLang="en-US" sz="1000">
              <a:solidFill>
                <a:schemeClr val="accent3"/>
              </a:solidFill>
              <a:latin typeface="+mn-ea"/>
            </a:endParaRPr>
          </a:p>
        </p:txBody>
      </p:sp>
      <p:sp>
        <p:nvSpPr>
          <p:cNvPr id="33" name="テキスト ボックス 32">
            <a:extLst>
              <a:ext uri="{FF2B5EF4-FFF2-40B4-BE49-F238E27FC236}">
                <a16:creationId xmlns:a16="http://schemas.microsoft.com/office/drawing/2014/main" id="{C80D7843-E372-2041-AE87-756CB6D745FD}"/>
              </a:ext>
            </a:extLst>
          </p:cNvPr>
          <p:cNvSpPr txBox="1"/>
          <p:nvPr/>
        </p:nvSpPr>
        <p:spPr>
          <a:xfrm>
            <a:off x="551384" y="5974350"/>
            <a:ext cx="312906" cy="246221"/>
          </a:xfrm>
          <a:prstGeom prst="rect">
            <a:avLst/>
          </a:prstGeom>
          <a:noFill/>
        </p:spPr>
        <p:txBody>
          <a:bodyPr wrap="none" rtlCol="0">
            <a:spAutoFit/>
          </a:bodyPr>
          <a:lstStyle/>
          <a:p>
            <a:pPr algn="l"/>
            <a:r>
              <a:rPr lang="en-US" altLang="ja-JP" sz="1000">
                <a:solidFill>
                  <a:schemeClr val="accent3"/>
                </a:solidFill>
                <a:latin typeface="+mn-ea"/>
              </a:rPr>
              <a:t>⑨</a:t>
            </a:r>
            <a:endParaRPr kumimoji="1" lang="ja-JP" altLang="en-US" sz="1000">
              <a:solidFill>
                <a:schemeClr val="accent3"/>
              </a:solidFill>
              <a:latin typeface="+mn-ea"/>
            </a:endParaRPr>
          </a:p>
        </p:txBody>
      </p:sp>
      <p:pic>
        <p:nvPicPr>
          <p:cNvPr id="34" name="図 33">
            <a:extLst>
              <a:ext uri="{FF2B5EF4-FFF2-40B4-BE49-F238E27FC236}">
                <a16:creationId xmlns:a16="http://schemas.microsoft.com/office/drawing/2014/main" id="{2345AD86-F7AC-2C4D-94F4-0B2D9E707A0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45829" y="6315020"/>
            <a:ext cx="1595220" cy="134053"/>
          </a:xfrm>
          <a:prstGeom prst="rect">
            <a:avLst/>
          </a:prstGeom>
        </p:spPr>
      </p:pic>
      <p:sp>
        <p:nvSpPr>
          <p:cNvPr id="35" name="テキスト ボックス 34">
            <a:extLst>
              <a:ext uri="{FF2B5EF4-FFF2-40B4-BE49-F238E27FC236}">
                <a16:creationId xmlns:a16="http://schemas.microsoft.com/office/drawing/2014/main" id="{2D782458-3869-B841-806C-A7386C7E237E}"/>
              </a:ext>
            </a:extLst>
          </p:cNvPr>
          <p:cNvSpPr txBox="1"/>
          <p:nvPr/>
        </p:nvSpPr>
        <p:spPr>
          <a:xfrm>
            <a:off x="807729" y="6227882"/>
            <a:ext cx="1880161" cy="200055"/>
          </a:xfrm>
          <a:prstGeom prst="rect">
            <a:avLst/>
          </a:prstGeom>
          <a:noFill/>
          <a:ln>
            <a:noFill/>
          </a:ln>
        </p:spPr>
        <p:txBody>
          <a:bodyPr wrap="square" rtlCol="0">
            <a:spAutoFit/>
          </a:bodyPr>
          <a:lstStyle/>
          <a:p>
            <a:pPr algn="l"/>
            <a:r>
              <a:rPr kumimoji="1" lang="ja-JP" altLang="en-US" sz="700" b="1">
                <a:solidFill>
                  <a:schemeClr val="accent3"/>
                </a:solidFill>
                <a:latin typeface="+mn-ea"/>
              </a:rPr>
              <a:t>関連ページ：</a:t>
            </a:r>
            <a:r>
              <a:rPr kumimoji="1" lang="en-US" altLang="ja-JP" sz="700" b="1">
                <a:solidFill>
                  <a:schemeClr val="accent3"/>
                </a:solidFill>
                <a:latin typeface="+mn-ea"/>
              </a:rPr>
              <a:t>URL</a:t>
            </a:r>
            <a:endParaRPr kumimoji="1" lang="ja-JP" altLang="en-US" sz="700" b="1">
              <a:solidFill>
                <a:schemeClr val="accent3"/>
              </a:solidFill>
              <a:latin typeface="+mn-ea"/>
            </a:endParaRPr>
          </a:p>
        </p:txBody>
      </p:sp>
      <p:sp>
        <p:nvSpPr>
          <p:cNvPr id="36" name="テキスト ボックス 35">
            <a:extLst>
              <a:ext uri="{FF2B5EF4-FFF2-40B4-BE49-F238E27FC236}">
                <a16:creationId xmlns:a16="http://schemas.microsoft.com/office/drawing/2014/main" id="{7354CBC9-97C4-DD42-8044-E6464E84EBFF}"/>
              </a:ext>
            </a:extLst>
          </p:cNvPr>
          <p:cNvSpPr txBox="1"/>
          <p:nvPr/>
        </p:nvSpPr>
        <p:spPr>
          <a:xfrm>
            <a:off x="551384" y="6237313"/>
            <a:ext cx="312906" cy="246221"/>
          </a:xfrm>
          <a:prstGeom prst="rect">
            <a:avLst/>
          </a:prstGeom>
          <a:noFill/>
        </p:spPr>
        <p:txBody>
          <a:bodyPr wrap="none" rtlCol="0">
            <a:spAutoFit/>
          </a:bodyPr>
          <a:lstStyle/>
          <a:p>
            <a:pPr algn="l"/>
            <a:r>
              <a:rPr kumimoji="1" lang="en-US" altLang="ja-JP" sz="1000">
                <a:solidFill>
                  <a:schemeClr val="accent3"/>
                </a:solidFill>
                <a:latin typeface="+mn-ea"/>
              </a:rPr>
              <a:t>⑩</a:t>
            </a:r>
            <a:endParaRPr kumimoji="1" lang="ja-JP" altLang="en-US" sz="1000">
              <a:solidFill>
                <a:schemeClr val="accent3"/>
              </a:solidFill>
              <a:latin typeface="+mn-ea"/>
            </a:endParaRPr>
          </a:p>
        </p:txBody>
      </p:sp>
      <p:graphicFrame>
        <p:nvGraphicFramePr>
          <p:cNvPr id="37" name="表 36">
            <a:extLst>
              <a:ext uri="{FF2B5EF4-FFF2-40B4-BE49-F238E27FC236}">
                <a16:creationId xmlns:a16="http://schemas.microsoft.com/office/drawing/2014/main" id="{FE512495-522C-9148-92C2-56693C83DF91}"/>
              </a:ext>
            </a:extLst>
          </p:cNvPr>
          <p:cNvGraphicFramePr>
            <a:graphicFrameLocks noGrp="1"/>
          </p:cNvGraphicFramePr>
          <p:nvPr/>
        </p:nvGraphicFramePr>
        <p:xfrm>
          <a:off x="3570035" y="1116236"/>
          <a:ext cx="7492456" cy="4526280"/>
        </p:xfrm>
        <a:graphic>
          <a:graphicData uri="http://schemas.openxmlformats.org/drawingml/2006/table">
            <a:tbl>
              <a:tblPr firstRow="1" bandRow="1">
                <a:tableStyleId>{21E4AEA4-8DFA-4A89-87EB-49C32662AFE0}</a:tableStyleId>
              </a:tblPr>
              <a:tblGrid>
                <a:gridCol w="442725">
                  <a:extLst>
                    <a:ext uri="{9D8B030D-6E8A-4147-A177-3AD203B41FA5}">
                      <a16:colId xmlns:a16="http://schemas.microsoft.com/office/drawing/2014/main" val="477946426"/>
                    </a:ext>
                  </a:extLst>
                </a:gridCol>
                <a:gridCol w="3004831">
                  <a:extLst>
                    <a:ext uri="{9D8B030D-6E8A-4147-A177-3AD203B41FA5}">
                      <a16:colId xmlns:a16="http://schemas.microsoft.com/office/drawing/2014/main" val="189764604"/>
                    </a:ext>
                  </a:extLst>
                </a:gridCol>
                <a:gridCol w="1840514">
                  <a:extLst>
                    <a:ext uri="{9D8B030D-6E8A-4147-A177-3AD203B41FA5}">
                      <a16:colId xmlns:a16="http://schemas.microsoft.com/office/drawing/2014/main" val="1851183191"/>
                    </a:ext>
                  </a:extLst>
                </a:gridCol>
                <a:gridCol w="1339688">
                  <a:extLst>
                    <a:ext uri="{9D8B030D-6E8A-4147-A177-3AD203B41FA5}">
                      <a16:colId xmlns:a16="http://schemas.microsoft.com/office/drawing/2014/main" val="747861719"/>
                    </a:ext>
                  </a:extLst>
                </a:gridCol>
                <a:gridCol w="864698">
                  <a:extLst>
                    <a:ext uri="{9D8B030D-6E8A-4147-A177-3AD203B41FA5}">
                      <a16:colId xmlns:a16="http://schemas.microsoft.com/office/drawing/2014/main" val="3603787776"/>
                    </a:ext>
                  </a:extLst>
                </a:gridCol>
              </a:tblGrid>
              <a:tr h="370840">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endParaRPr kumimoji="1" lang="ja-JP" altLang="en-US" sz="1100">
                        <a:solidFill>
                          <a:schemeClr val="bg1"/>
                        </a:solidFill>
                        <a:latin typeface="+mn-ea"/>
                        <a:ea typeface="+mn-ea"/>
                      </a:endParaRP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入稿サイズ</a:t>
                      </a:r>
                    </a:p>
                  </a:txBody>
                  <a:tcPr anchor="ctr">
                    <a:solidFill>
                      <a:schemeClr val="accent1">
                        <a:lumMod val="75000"/>
                      </a:schemeClr>
                    </a:solidFill>
                  </a:tcPr>
                </a:tc>
                <a:tc>
                  <a:txBody>
                    <a:bodyPr/>
                    <a:lstStyle/>
                    <a:p>
                      <a:r>
                        <a:rPr kumimoji="1" lang="ja-JP" altLang="en-US" sz="1100">
                          <a:solidFill>
                            <a:schemeClr val="bg1"/>
                          </a:solidFill>
                          <a:latin typeface="+mn-ea"/>
                          <a:ea typeface="+mn-ea"/>
                        </a:rPr>
                        <a:t>ファイル形式</a:t>
                      </a:r>
                    </a:p>
                  </a:txBody>
                  <a:tcPr anchor="ctr">
                    <a:solidFill>
                      <a:schemeClr val="accent1">
                        <a:lumMod val="75000"/>
                      </a:schemeClr>
                    </a:solidFill>
                  </a:tcPr>
                </a:tc>
                <a:tc>
                  <a:txBody>
                    <a:bodyPr/>
                    <a:lstStyle/>
                    <a:p>
                      <a:r>
                        <a:rPr kumimoji="1" lang="ja-JP" altLang="en-US" sz="1100">
                          <a:solidFill>
                            <a:schemeClr val="bg1"/>
                          </a:solidFill>
                          <a:latin typeface="+mn-ea"/>
                          <a:ea typeface="+mn-ea"/>
                        </a:rPr>
                        <a:t>入稿条件</a:t>
                      </a:r>
                    </a:p>
                  </a:txBody>
                  <a:tcPr anchor="ctr">
                    <a:solidFill>
                      <a:schemeClr val="accent1">
                        <a:lumMod val="75000"/>
                      </a:schemeClr>
                    </a:solidFill>
                  </a:tcPr>
                </a:tc>
                <a:extLst>
                  <a:ext uri="{0D108BD9-81ED-4DB2-BD59-A6C34878D82A}">
                    <a16:rowId xmlns:a16="http://schemas.microsoft.com/office/drawing/2014/main" val="2833746862"/>
                  </a:ext>
                </a:extLst>
              </a:tr>
              <a:tr h="370840">
                <a:tc>
                  <a:txBody>
                    <a:bodyPr/>
                    <a:lstStyle/>
                    <a:p>
                      <a:r>
                        <a:rPr kumimoji="1" lang="en-US" altLang="ja-JP" sz="1100">
                          <a:solidFill>
                            <a:schemeClr val="accent3"/>
                          </a:solidFill>
                          <a:latin typeface="+mn-ea"/>
                          <a:ea typeface="+mn-ea"/>
                        </a:rPr>
                        <a:t>①</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タイトル</a:t>
                      </a:r>
                    </a:p>
                  </a:txBody>
                  <a:tcPr>
                    <a:solidFill>
                      <a:schemeClr val="accent1"/>
                    </a:solidFill>
                  </a:tcPr>
                </a:tc>
                <a:tc>
                  <a:txBody>
                    <a:bodyPr/>
                    <a:lstStyle/>
                    <a:p>
                      <a:r>
                        <a:rPr kumimoji="1" lang="en-US" altLang="ja-JP" sz="1100">
                          <a:solidFill>
                            <a:schemeClr val="accent3"/>
                          </a:solidFill>
                          <a:latin typeface="+mn-ea"/>
                          <a:ea typeface="+mn-ea"/>
                        </a:rPr>
                        <a:t>40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253660168"/>
                  </a:ext>
                </a:extLst>
              </a:tr>
              <a:tr h="370840">
                <a:tc>
                  <a:txBody>
                    <a:bodyPr/>
                    <a:lstStyle/>
                    <a:p>
                      <a:r>
                        <a:rPr kumimoji="1" lang="en-US" altLang="ja-JP" sz="1100">
                          <a:solidFill>
                            <a:schemeClr val="accent3"/>
                          </a:solidFill>
                          <a:latin typeface="+mn-ea"/>
                          <a:ea typeface="+mn-ea"/>
                        </a:rPr>
                        <a:t>②</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社名</a:t>
                      </a:r>
                    </a:p>
                  </a:txBody>
                  <a:tcPr>
                    <a:solidFill>
                      <a:schemeClr val="accent1"/>
                    </a:solidFill>
                  </a:tcPr>
                </a:tc>
                <a:tc>
                  <a:txBody>
                    <a:bodyPr/>
                    <a:lstStyle/>
                    <a:p>
                      <a:r>
                        <a:rPr kumimoji="1" lang="ja-JP" altLang="en-US" sz="1100" err="1">
                          <a:solidFill>
                            <a:schemeClr val="accent3"/>
                          </a:solidFill>
                          <a:latin typeface="+mn-ea"/>
                          <a:ea typeface="+mn-ea"/>
                        </a:rPr>
                        <a:t>ー</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045395277"/>
                  </a:ext>
                </a:extLst>
              </a:tr>
              <a:tr h="370840">
                <a:tc>
                  <a:txBody>
                    <a:bodyPr/>
                    <a:lstStyle/>
                    <a:p>
                      <a:r>
                        <a:rPr kumimoji="1" lang="en-US" altLang="ja-JP" sz="1100">
                          <a:solidFill>
                            <a:schemeClr val="accent3"/>
                          </a:solidFill>
                          <a:latin typeface="+mn-ea"/>
                          <a:ea typeface="+mn-ea"/>
                        </a:rPr>
                        <a:t>③</a:t>
                      </a:r>
                    </a:p>
                  </a:txBody>
                  <a:tcPr>
                    <a:solidFill>
                      <a:schemeClr val="accent1"/>
                    </a:solidFill>
                  </a:tcPr>
                </a:tc>
                <a:tc>
                  <a:txBody>
                    <a:bodyPr/>
                    <a:lstStyle/>
                    <a:p>
                      <a:r>
                        <a:rPr kumimoji="1" lang="ja-JP" altLang="en-US" sz="1100">
                          <a:solidFill>
                            <a:schemeClr val="accent3"/>
                          </a:solidFill>
                          <a:latin typeface="+mn-ea"/>
                          <a:ea typeface="+mn-ea"/>
                        </a:rPr>
                        <a:t>メイン画像（写真</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イラスト</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図表）</a:t>
                      </a:r>
                      <a:endParaRPr kumimoji="1" lang="en-US" altLang="ja-JP" sz="1100">
                        <a:solidFill>
                          <a:schemeClr val="accent3"/>
                        </a:solidFill>
                        <a:latin typeface="+mn-ea"/>
                        <a:ea typeface="+mn-ea"/>
                      </a:endParaRPr>
                    </a:p>
                  </a:txBody>
                  <a:tcPr>
                    <a:solidFill>
                      <a:schemeClr val="accent1"/>
                    </a:solidFill>
                  </a:tcPr>
                </a:tc>
                <a:tc>
                  <a:txBody>
                    <a:bodyPr/>
                    <a:lstStyle/>
                    <a:p>
                      <a:r>
                        <a:rPr kumimoji="1" lang="en-US" altLang="ja-JP" sz="1100">
                          <a:solidFill>
                            <a:schemeClr val="accent3"/>
                          </a:solidFill>
                          <a:latin typeface="+mn-ea"/>
                          <a:ea typeface="+mn-ea"/>
                        </a:rPr>
                        <a:t>1200pixel×800pixel</a:t>
                      </a:r>
                    </a:p>
                    <a:p>
                      <a:r>
                        <a:rPr kumimoji="1" lang="en-US" altLang="ja-JP" sz="1100">
                          <a:solidFill>
                            <a:schemeClr val="accent3"/>
                          </a:solidFill>
                          <a:latin typeface="+mn-ea"/>
                          <a:ea typeface="+mn-ea"/>
                        </a:rPr>
                        <a:t>/3:2</a:t>
                      </a:r>
                    </a:p>
                    <a:p>
                      <a:r>
                        <a:rPr kumimoji="1" lang="en-US" altLang="ja-JP" sz="1100">
                          <a:solidFill>
                            <a:schemeClr val="accent3"/>
                          </a:solidFill>
                          <a:latin typeface="+mn-ea"/>
                          <a:ea typeface="+mn-ea"/>
                        </a:rPr>
                        <a:t>300KB</a:t>
                      </a:r>
                      <a:r>
                        <a:rPr kumimoji="1" lang="ja-JP" altLang="en-US" sz="1100">
                          <a:solidFill>
                            <a:schemeClr val="accent3"/>
                          </a:solidFill>
                          <a:latin typeface="+mn-ea"/>
                          <a:ea typeface="+mn-ea"/>
                        </a:rPr>
                        <a:t>以内</a:t>
                      </a:r>
                    </a:p>
                  </a:txBody>
                  <a:tcPr>
                    <a:solidFill>
                      <a:schemeClr val="accent1"/>
                    </a:solidFill>
                  </a:tcPr>
                </a:tc>
                <a:tc>
                  <a:txBody>
                    <a:bodyPr/>
                    <a:lstStyle/>
                    <a:p>
                      <a:r>
                        <a:rPr kumimoji="1" lang="en-US" altLang="ja-JP" sz="1100">
                          <a:solidFill>
                            <a:schemeClr val="accent3"/>
                          </a:solidFill>
                          <a:latin typeface="+mn-ea"/>
                          <a:ea typeface="+mn-ea"/>
                        </a:rPr>
                        <a:t>JPEG/GIF/PING</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1871715890"/>
                  </a:ext>
                </a:extLst>
              </a:tr>
              <a:tr h="370840">
                <a:tc>
                  <a:txBody>
                    <a:bodyPr/>
                    <a:lstStyle/>
                    <a:p>
                      <a:r>
                        <a:rPr kumimoji="1" lang="en-US" altLang="ja-JP" sz="1100">
                          <a:solidFill>
                            <a:schemeClr val="accent3"/>
                          </a:solidFill>
                          <a:latin typeface="+mn-ea"/>
                          <a:ea typeface="+mn-ea"/>
                        </a:rPr>
                        <a:t>④</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メイン画像のキャプション　－</a:t>
                      </a:r>
                      <a:r>
                        <a:rPr kumimoji="1" lang="en-US" altLang="ja-JP" sz="1100">
                          <a:solidFill>
                            <a:schemeClr val="accent3"/>
                          </a:solidFill>
                          <a:latin typeface="+mn-ea"/>
                          <a:ea typeface="+mn-ea"/>
                        </a:rPr>
                        <a:t>1</a:t>
                      </a:r>
                      <a:r>
                        <a:rPr kumimoji="1" lang="ja-JP" altLang="en-US" sz="1100">
                          <a:solidFill>
                            <a:schemeClr val="accent3"/>
                          </a:solidFill>
                          <a:latin typeface="+mn-ea"/>
                          <a:ea typeface="+mn-ea"/>
                        </a:rPr>
                        <a:t>枚</a:t>
                      </a:r>
                    </a:p>
                  </a:txBody>
                  <a:tcPr>
                    <a:solidFill>
                      <a:schemeClr val="accent1"/>
                    </a:solidFill>
                  </a:tcPr>
                </a:tc>
                <a:tc>
                  <a:txBody>
                    <a:bodyPr/>
                    <a:lstStyle/>
                    <a:p>
                      <a:r>
                        <a:rPr kumimoji="1" lang="en-US" altLang="ja-JP" sz="110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70700572"/>
                  </a:ext>
                </a:extLst>
              </a:tr>
              <a:tr h="370840">
                <a:tc>
                  <a:txBody>
                    <a:bodyPr/>
                    <a:lstStyle/>
                    <a:p>
                      <a:r>
                        <a:rPr kumimoji="1" lang="en-US" altLang="ja-JP" sz="1100">
                          <a:solidFill>
                            <a:schemeClr val="accent3"/>
                          </a:solidFill>
                          <a:latin typeface="+mn-ea"/>
                          <a:ea typeface="+mn-ea"/>
                        </a:rPr>
                        <a:t>⑤</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リード文</a:t>
                      </a:r>
                    </a:p>
                  </a:txBody>
                  <a:tcPr>
                    <a:solidFill>
                      <a:schemeClr val="accent1"/>
                    </a:solidFill>
                  </a:tcPr>
                </a:tc>
                <a:tc>
                  <a:txBody>
                    <a:bodyPr/>
                    <a:lstStyle/>
                    <a:p>
                      <a:r>
                        <a:rPr kumimoji="1" lang="en-US" altLang="ja-JP" sz="1100">
                          <a:solidFill>
                            <a:schemeClr val="accent3"/>
                          </a:solidFill>
                          <a:latin typeface="+mn-ea"/>
                          <a:ea typeface="+mn-ea"/>
                        </a:rPr>
                        <a:t>200</a:t>
                      </a:r>
                      <a:r>
                        <a:rPr kumimoji="1" lang="ja-JP" altLang="en-US" sz="1100">
                          <a:solidFill>
                            <a:schemeClr val="accent3"/>
                          </a:solidFill>
                          <a:latin typeface="+mn-ea"/>
                          <a:ea typeface="+mn-ea"/>
                        </a:rPr>
                        <a:t>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1513882815"/>
                  </a:ext>
                </a:extLst>
              </a:tr>
              <a:tr h="370840">
                <a:tc>
                  <a:txBody>
                    <a:bodyPr/>
                    <a:lstStyle/>
                    <a:p>
                      <a:r>
                        <a:rPr kumimoji="1" lang="en-US" altLang="ja-JP" sz="1100" i="1">
                          <a:solidFill>
                            <a:schemeClr val="accent3"/>
                          </a:solidFill>
                          <a:latin typeface="+mn-ea"/>
                          <a:ea typeface="+mn-ea"/>
                        </a:rPr>
                        <a:t>⑥</a:t>
                      </a:r>
                      <a:endParaRPr kumimoji="1" lang="ja-JP" altLang="en-US" sz="1100" i="1">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文中画像（写真</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イラスト</a:t>
                      </a:r>
                      <a:r>
                        <a:rPr kumimoji="1" lang="en-US" altLang="ja-JP" sz="1100">
                          <a:solidFill>
                            <a:schemeClr val="accent3"/>
                          </a:solidFill>
                          <a:latin typeface="+mn-ea"/>
                          <a:ea typeface="+mn-ea"/>
                        </a:rPr>
                        <a:t>/</a:t>
                      </a:r>
                      <a:r>
                        <a:rPr kumimoji="1" lang="ja-JP" altLang="en-US" sz="1100">
                          <a:solidFill>
                            <a:schemeClr val="accent3"/>
                          </a:solidFill>
                          <a:latin typeface="+mn-ea"/>
                          <a:ea typeface="+mn-ea"/>
                        </a:rPr>
                        <a:t>図表）</a:t>
                      </a:r>
                      <a:endParaRPr kumimoji="1" lang="en-US" altLang="ja-JP" sz="1100">
                        <a:solidFill>
                          <a:schemeClr val="accent3"/>
                        </a:solidFill>
                        <a:latin typeface="+mn-ea"/>
                        <a:ea typeface="+mn-ea"/>
                      </a:endParaRPr>
                    </a:p>
                    <a:p>
                      <a:r>
                        <a:rPr kumimoji="1" lang="ja-JP" altLang="en-US" sz="1100">
                          <a:solidFill>
                            <a:schemeClr val="accent3"/>
                          </a:solidFill>
                          <a:latin typeface="+mn-ea"/>
                          <a:ea typeface="+mn-ea"/>
                        </a:rPr>
                        <a:t>　</a:t>
                      </a:r>
                      <a:r>
                        <a:rPr kumimoji="1" lang="ja-JP" altLang="en-US" sz="1100" err="1">
                          <a:solidFill>
                            <a:schemeClr val="accent3"/>
                          </a:solidFill>
                          <a:latin typeface="+mn-ea"/>
                          <a:ea typeface="+mn-ea"/>
                        </a:rPr>
                        <a:t>ー</a:t>
                      </a:r>
                      <a:r>
                        <a:rPr kumimoji="1" lang="en-US" altLang="ja-JP" sz="1100">
                          <a:solidFill>
                            <a:schemeClr val="accent3"/>
                          </a:solidFill>
                          <a:latin typeface="+mn-ea"/>
                          <a:ea typeface="+mn-ea"/>
                        </a:rPr>
                        <a:t>4</a:t>
                      </a:r>
                      <a:r>
                        <a:rPr kumimoji="1" lang="ja-JP" altLang="en-US" sz="1100">
                          <a:solidFill>
                            <a:schemeClr val="accent3"/>
                          </a:solidFill>
                          <a:latin typeface="+mn-ea"/>
                          <a:ea typeface="+mn-ea"/>
                        </a:rPr>
                        <a:t>点程度</a:t>
                      </a:r>
                    </a:p>
                  </a:txBody>
                  <a:tcPr>
                    <a:solidFill>
                      <a:schemeClr val="accent1"/>
                    </a:solidFill>
                  </a:tcPr>
                </a:tc>
                <a:tc>
                  <a:txBody>
                    <a:bodyPr/>
                    <a:lstStyle/>
                    <a:p>
                      <a:r>
                        <a:rPr kumimoji="1" lang="en-US" altLang="ja-JP" sz="1100">
                          <a:solidFill>
                            <a:schemeClr val="accent3"/>
                          </a:solidFill>
                          <a:latin typeface="+mn-ea"/>
                          <a:ea typeface="+mn-ea"/>
                        </a:rPr>
                        <a:t>1200pixel×800pixel</a:t>
                      </a:r>
                    </a:p>
                    <a:p>
                      <a:r>
                        <a:rPr kumimoji="1" lang="en-US" altLang="ja-JP" sz="1100">
                          <a:solidFill>
                            <a:schemeClr val="accent3"/>
                          </a:solidFill>
                          <a:latin typeface="+mn-ea"/>
                          <a:ea typeface="+mn-ea"/>
                        </a:rPr>
                        <a:t>/3:2</a:t>
                      </a:r>
                      <a:r>
                        <a:rPr kumimoji="1" lang="ja-JP" altLang="en-US" sz="1100">
                          <a:solidFill>
                            <a:schemeClr val="accent3"/>
                          </a:solidFill>
                          <a:latin typeface="+mn-ea"/>
                          <a:ea typeface="+mn-ea"/>
                        </a:rPr>
                        <a:t>を目安に</a:t>
                      </a:r>
                      <a:endParaRPr kumimoji="1" lang="en-US" altLang="ja-JP" sz="1100">
                        <a:solidFill>
                          <a:schemeClr val="accent3"/>
                        </a:solidFill>
                        <a:latin typeface="+mn-ea"/>
                        <a:ea typeface="+mn-ea"/>
                      </a:endParaRPr>
                    </a:p>
                    <a:p>
                      <a:r>
                        <a:rPr kumimoji="1" lang="ja-JP" altLang="en-US" sz="1100">
                          <a:solidFill>
                            <a:schemeClr val="accent3"/>
                          </a:solidFill>
                          <a:latin typeface="+mn-ea"/>
                          <a:ea typeface="+mn-ea"/>
                        </a:rPr>
                        <a:t>各</a:t>
                      </a:r>
                      <a:r>
                        <a:rPr kumimoji="1" lang="en-US" altLang="ja-JP" sz="1100">
                          <a:solidFill>
                            <a:schemeClr val="accent3"/>
                          </a:solidFill>
                          <a:latin typeface="+mn-ea"/>
                          <a:ea typeface="+mn-ea"/>
                        </a:rPr>
                        <a:t>300KB</a:t>
                      </a:r>
                      <a:r>
                        <a:rPr kumimoji="1" lang="ja-JP" altLang="en-US" sz="1100">
                          <a:solidFill>
                            <a:schemeClr val="accent3"/>
                          </a:solidFill>
                          <a:latin typeface="+mn-ea"/>
                          <a:ea typeface="+mn-ea"/>
                        </a:rPr>
                        <a:t>以内</a:t>
                      </a:r>
                    </a:p>
                  </a:txBody>
                  <a:tcPr>
                    <a:solidFill>
                      <a:schemeClr val="accent1"/>
                    </a:solidFill>
                  </a:tcPr>
                </a:tc>
                <a:tc>
                  <a:txBody>
                    <a:bodyPr/>
                    <a:lstStyle/>
                    <a:p>
                      <a:r>
                        <a:rPr kumimoji="1" lang="en-US" altLang="ja-JP" sz="1100">
                          <a:solidFill>
                            <a:schemeClr val="accent3"/>
                          </a:solidFill>
                          <a:latin typeface="+mn-ea"/>
                          <a:ea typeface="+mn-ea"/>
                        </a:rPr>
                        <a:t>JPEG/GIF/PING</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3620582037"/>
                  </a:ext>
                </a:extLst>
              </a:tr>
              <a:tr h="370840">
                <a:tc>
                  <a:txBody>
                    <a:bodyPr/>
                    <a:lstStyle/>
                    <a:p>
                      <a:r>
                        <a:rPr kumimoji="1" lang="en-US" altLang="ja-JP" sz="1100">
                          <a:solidFill>
                            <a:schemeClr val="accent3"/>
                          </a:solidFill>
                          <a:latin typeface="+mn-ea"/>
                          <a:ea typeface="+mn-ea"/>
                        </a:rPr>
                        <a:t>⑦</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文中画像のキャプション</a:t>
                      </a:r>
                    </a:p>
                  </a:txBody>
                  <a:tcPr>
                    <a:solidFill>
                      <a:schemeClr val="accent1"/>
                    </a:solidFill>
                  </a:tcPr>
                </a:tc>
                <a:tc>
                  <a:txBody>
                    <a:bodyPr/>
                    <a:lstStyle/>
                    <a:p>
                      <a:r>
                        <a:rPr kumimoji="1" lang="ja-JP" altLang="en-US" sz="1100">
                          <a:solidFill>
                            <a:schemeClr val="accent3"/>
                          </a:solidFill>
                          <a:latin typeface="+mn-ea"/>
                          <a:ea typeface="+mn-ea"/>
                        </a:rPr>
                        <a:t>各</a:t>
                      </a:r>
                      <a:r>
                        <a:rPr kumimoji="1" lang="en-US" altLang="ja-JP" sz="110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3654549095"/>
                  </a:ext>
                </a:extLst>
              </a:tr>
              <a:tr h="370840">
                <a:tc>
                  <a:txBody>
                    <a:bodyPr/>
                    <a:lstStyle/>
                    <a:p>
                      <a:r>
                        <a:rPr kumimoji="1" lang="en-US" altLang="ja-JP" sz="1100">
                          <a:solidFill>
                            <a:schemeClr val="accent3"/>
                          </a:solidFill>
                          <a:latin typeface="+mn-ea"/>
                          <a:ea typeface="+mn-ea"/>
                        </a:rPr>
                        <a:t>⑧</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本文見出し</a:t>
                      </a:r>
                    </a:p>
                  </a:txBody>
                  <a:tcPr>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a:solidFill>
                            <a:schemeClr val="accent3"/>
                          </a:solidFill>
                          <a:latin typeface="+mn-ea"/>
                          <a:ea typeface="+mn-ea"/>
                        </a:rPr>
                        <a:t>各</a:t>
                      </a:r>
                      <a:r>
                        <a:rPr kumimoji="1" lang="en-US" altLang="ja-JP" sz="1100">
                          <a:solidFill>
                            <a:schemeClr val="accent3"/>
                          </a:solidFill>
                          <a:latin typeface="+mn-ea"/>
                          <a:ea typeface="+mn-ea"/>
                        </a:rPr>
                        <a:t>20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2058552608"/>
                  </a:ext>
                </a:extLst>
              </a:tr>
              <a:tr h="370840">
                <a:tc>
                  <a:txBody>
                    <a:bodyPr/>
                    <a:lstStyle/>
                    <a:p>
                      <a:r>
                        <a:rPr kumimoji="1" lang="en-US" altLang="ja-JP" sz="1100">
                          <a:solidFill>
                            <a:schemeClr val="accent3"/>
                          </a:solidFill>
                          <a:latin typeface="+mn-ea"/>
                          <a:ea typeface="+mn-ea"/>
                        </a:rPr>
                        <a:t>⑨</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本文</a:t>
                      </a:r>
                    </a:p>
                  </a:txBody>
                  <a:tcPr>
                    <a:solidFill>
                      <a:schemeClr val="accent1"/>
                    </a:solidFill>
                  </a:tcPr>
                </a:tc>
                <a:tc>
                  <a:txBody>
                    <a:bodyPr/>
                    <a:lstStyle/>
                    <a:p>
                      <a:r>
                        <a:rPr kumimoji="1" lang="ja-JP" altLang="en-US" sz="1100">
                          <a:solidFill>
                            <a:schemeClr val="accent3"/>
                          </a:solidFill>
                          <a:latin typeface="+mn-ea"/>
                          <a:ea typeface="+mn-ea"/>
                        </a:rPr>
                        <a:t>合計で</a:t>
                      </a:r>
                      <a:r>
                        <a:rPr kumimoji="1" lang="en-US" altLang="ja-JP" sz="1100">
                          <a:solidFill>
                            <a:schemeClr val="accent3"/>
                          </a:solidFill>
                          <a:latin typeface="+mn-ea"/>
                          <a:ea typeface="+mn-ea"/>
                        </a:rPr>
                        <a:t>2000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テキスト</a:t>
                      </a:r>
                    </a:p>
                  </a:txBody>
                  <a:tcPr>
                    <a:solidFill>
                      <a:schemeClr val="accent1"/>
                    </a:solidFill>
                  </a:tcPr>
                </a:tc>
                <a:tc>
                  <a:txBody>
                    <a:bodyPr/>
                    <a:lstStyle/>
                    <a:p>
                      <a:r>
                        <a:rPr kumimoji="1" lang="ja-JP" altLang="en-US" sz="1100">
                          <a:solidFill>
                            <a:schemeClr val="accent3"/>
                          </a:solidFill>
                          <a:latin typeface="+mn-ea"/>
                          <a:ea typeface="+mn-ea"/>
                        </a:rPr>
                        <a:t>必須</a:t>
                      </a:r>
                    </a:p>
                  </a:txBody>
                  <a:tcPr>
                    <a:solidFill>
                      <a:schemeClr val="accent1"/>
                    </a:solidFill>
                  </a:tcPr>
                </a:tc>
                <a:extLst>
                  <a:ext uri="{0D108BD9-81ED-4DB2-BD59-A6C34878D82A}">
                    <a16:rowId xmlns:a16="http://schemas.microsoft.com/office/drawing/2014/main" val="3261530295"/>
                  </a:ext>
                </a:extLst>
              </a:tr>
              <a:tr h="370840">
                <a:tc>
                  <a:txBody>
                    <a:bodyPr/>
                    <a:lstStyle/>
                    <a:p>
                      <a:r>
                        <a:rPr kumimoji="1" lang="en-US" altLang="ja-JP" sz="1100">
                          <a:solidFill>
                            <a:schemeClr val="accent3"/>
                          </a:solidFill>
                          <a:latin typeface="+mn-ea"/>
                          <a:ea typeface="+mn-ea"/>
                        </a:rPr>
                        <a:t>⑩</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関連ページへのリンク</a:t>
                      </a:r>
                      <a:r>
                        <a:rPr kumimoji="1" lang="en-US" altLang="ja-JP" sz="1100">
                          <a:solidFill>
                            <a:schemeClr val="accent3"/>
                          </a:solidFill>
                          <a:latin typeface="+mn-ea"/>
                          <a:ea typeface="+mn-ea"/>
                        </a:rPr>
                        <a:t>(3</a:t>
                      </a:r>
                      <a:r>
                        <a:rPr kumimoji="1" lang="ja-JP" altLang="en-US" sz="1100">
                          <a:solidFill>
                            <a:schemeClr val="accent3"/>
                          </a:solidFill>
                          <a:latin typeface="+mn-ea"/>
                          <a:ea typeface="+mn-ea"/>
                        </a:rPr>
                        <a:t>本まで</a:t>
                      </a:r>
                      <a:r>
                        <a:rPr kumimoji="1" lang="en-US" altLang="ja-JP" sz="1100">
                          <a:solidFill>
                            <a:schemeClr val="accent3"/>
                          </a:solidFill>
                          <a:latin typeface="+mn-ea"/>
                          <a:ea typeface="+mn-ea"/>
                        </a:rPr>
                        <a:t>)</a:t>
                      </a:r>
                    </a:p>
                  </a:txBody>
                  <a:tcPr>
                    <a:solidFill>
                      <a:schemeClr val="accent1"/>
                    </a:solidFill>
                  </a:tcPr>
                </a:tc>
                <a:tc>
                  <a:txBody>
                    <a:bodyPr/>
                    <a:lstStyle/>
                    <a:p>
                      <a:r>
                        <a:rPr kumimoji="1" lang="en-US" altLang="ja-JP" sz="1100">
                          <a:solidFill>
                            <a:schemeClr val="accent3"/>
                          </a:solidFill>
                          <a:latin typeface="+mn-ea"/>
                          <a:ea typeface="+mn-ea"/>
                        </a:rPr>
                        <a:t>50</a:t>
                      </a:r>
                      <a:r>
                        <a:rPr kumimoji="1" lang="ja-JP" altLang="en-US" sz="1100">
                          <a:solidFill>
                            <a:schemeClr val="accent3"/>
                          </a:solidFill>
                          <a:latin typeface="+mn-ea"/>
                          <a:ea typeface="+mn-ea"/>
                        </a:rPr>
                        <a:t>文字程度</a:t>
                      </a:r>
                    </a:p>
                  </a:txBody>
                  <a:tcPr>
                    <a:solidFill>
                      <a:schemeClr val="accent1"/>
                    </a:solidFill>
                  </a:tcPr>
                </a:tc>
                <a:tc>
                  <a:txBody>
                    <a:bodyPr/>
                    <a:lstStyle/>
                    <a:p>
                      <a:r>
                        <a:rPr kumimoji="1" lang="ja-JP" altLang="en-US" sz="1100">
                          <a:solidFill>
                            <a:schemeClr val="accent3"/>
                          </a:solidFill>
                          <a:latin typeface="+mn-ea"/>
                          <a:ea typeface="+mn-ea"/>
                        </a:rPr>
                        <a:t>リンク先</a:t>
                      </a:r>
                      <a:r>
                        <a:rPr kumimoji="1" lang="en-US" altLang="ja-JP" sz="1100">
                          <a:solidFill>
                            <a:schemeClr val="accent3"/>
                          </a:solidFill>
                          <a:latin typeface="+mn-ea"/>
                          <a:ea typeface="+mn-ea"/>
                        </a:rPr>
                        <a:t>URL</a:t>
                      </a:r>
                      <a:endParaRPr kumimoji="1" lang="ja-JP" altLang="en-US" sz="1100">
                        <a:solidFill>
                          <a:schemeClr val="accent3"/>
                        </a:solidFill>
                        <a:latin typeface="+mn-ea"/>
                        <a:ea typeface="+mn-ea"/>
                      </a:endParaRPr>
                    </a:p>
                  </a:txBody>
                  <a:tcPr>
                    <a:solidFill>
                      <a:schemeClr val="accent1"/>
                    </a:solidFill>
                  </a:tcPr>
                </a:tc>
                <a:tc>
                  <a:txBody>
                    <a:bodyPr/>
                    <a:lstStyle/>
                    <a:p>
                      <a:r>
                        <a:rPr kumimoji="1" lang="ja-JP" altLang="en-US" sz="1100">
                          <a:solidFill>
                            <a:schemeClr val="accent3"/>
                          </a:solidFill>
                          <a:latin typeface="+mn-ea"/>
                          <a:ea typeface="+mn-ea"/>
                        </a:rPr>
                        <a:t>任意</a:t>
                      </a:r>
                    </a:p>
                  </a:txBody>
                  <a:tcPr>
                    <a:solidFill>
                      <a:schemeClr val="accent1"/>
                    </a:solidFill>
                  </a:tcPr>
                </a:tc>
                <a:extLst>
                  <a:ext uri="{0D108BD9-81ED-4DB2-BD59-A6C34878D82A}">
                    <a16:rowId xmlns:a16="http://schemas.microsoft.com/office/drawing/2014/main" val="2632474411"/>
                  </a:ext>
                </a:extLst>
              </a:tr>
            </a:tbl>
          </a:graphicData>
        </a:graphic>
      </p:graphicFrame>
      <p:sp>
        <p:nvSpPr>
          <p:cNvPr id="38" name="テキスト ボックス 37">
            <a:extLst>
              <a:ext uri="{FF2B5EF4-FFF2-40B4-BE49-F238E27FC236}">
                <a16:creationId xmlns:a16="http://schemas.microsoft.com/office/drawing/2014/main" id="{56EAC563-B759-2242-B0DA-6EEBE871899C}"/>
              </a:ext>
            </a:extLst>
          </p:cNvPr>
          <p:cNvSpPr txBox="1"/>
          <p:nvPr/>
        </p:nvSpPr>
        <p:spPr>
          <a:xfrm>
            <a:off x="3570035" y="5932030"/>
            <a:ext cx="8463572" cy="41549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kern="0">
                <a:solidFill>
                  <a:schemeClr val="accent3"/>
                </a:solidFill>
                <a:latin typeface="+mn-ea"/>
              </a:rPr>
              <a:t>※</a:t>
            </a:r>
            <a:r>
              <a:rPr kumimoji="0" lang="ja-JP" altLang="en-US" sz="1050" b="0" i="0" u="none" strike="noStrike" kern="0" cap="none" spc="0" normalizeH="0" baseline="0" noProof="0">
                <a:ln>
                  <a:noFill/>
                </a:ln>
                <a:solidFill>
                  <a:schemeClr val="accent3"/>
                </a:solidFill>
                <a:effectLst/>
                <a:uLnTx/>
                <a:uFillTx/>
                <a:latin typeface="+mn-ea"/>
              </a:rPr>
              <a:t>動画素材のご入稿をご希望される場合は弊社営業担当までご相談ください。</a:t>
            </a:r>
            <a:endParaRPr kumimoji="0" lang="en-US" altLang="ja-JP" sz="1050" b="0" i="0" u="none" strike="noStrike" kern="0" cap="none" spc="0" normalizeH="0" baseline="0" noProof="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写真、動画素材をご入稿いただく際、著作権</a:t>
            </a:r>
            <a:r>
              <a:rPr kumimoji="0" lang="ja-JP" altLang="en-US" sz="1050" kern="0">
                <a:solidFill>
                  <a:schemeClr val="accent3"/>
                </a:solidFill>
                <a:latin typeface="+mn-ea"/>
              </a:rPr>
              <a:t>や肖像権、商標など許諾の取れているものでのご入稿をお願いします。</a:t>
            </a:r>
            <a:r>
              <a:rPr kumimoji="0" lang="ja-JP" altLang="en-US" sz="1050" b="0" i="0" u="none" strike="noStrike" kern="0" cap="none" spc="0" normalizeH="0" baseline="0" noProof="0">
                <a:ln>
                  <a:noFill/>
                </a:ln>
                <a:solidFill>
                  <a:schemeClr val="accent3"/>
                </a:solidFill>
                <a:effectLst/>
                <a:uLnTx/>
                <a:uFillTx/>
                <a:latin typeface="+mn-ea"/>
              </a:rPr>
              <a:t>　</a:t>
            </a:r>
            <a:endParaRPr kumimoji="0" lang="en-US" altLang="ja-JP" sz="1050" b="0" i="0" u="none" strike="noStrike" kern="0" cap="none" spc="0" normalizeH="0" baseline="0" noProof="0">
              <a:ln>
                <a:noFill/>
              </a:ln>
              <a:solidFill>
                <a:schemeClr val="accent3"/>
              </a:solidFill>
              <a:effectLst/>
              <a:uLnTx/>
              <a:uFillTx/>
              <a:latin typeface="+mn-ea"/>
            </a:endParaRPr>
          </a:p>
        </p:txBody>
      </p:sp>
      <p:sp>
        <p:nvSpPr>
          <p:cNvPr id="39" name="テキスト ボックス 38">
            <a:extLst>
              <a:ext uri="{FF2B5EF4-FFF2-40B4-BE49-F238E27FC236}">
                <a16:creationId xmlns:a16="http://schemas.microsoft.com/office/drawing/2014/main" id="{A0E33582-68FB-4643-9870-041794BE86E4}"/>
              </a:ext>
            </a:extLst>
          </p:cNvPr>
          <p:cNvSpPr txBox="1"/>
          <p:nvPr/>
        </p:nvSpPr>
        <p:spPr>
          <a:xfrm>
            <a:off x="759455" y="2614492"/>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40" name="テキスト ボックス 39">
            <a:extLst>
              <a:ext uri="{FF2B5EF4-FFF2-40B4-BE49-F238E27FC236}">
                <a16:creationId xmlns:a16="http://schemas.microsoft.com/office/drawing/2014/main" id="{3D19CAC4-7DBF-6140-83FC-A8B474B92971}"/>
              </a:ext>
            </a:extLst>
          </p:cNvPr>
          <p:cNvSpPr txBox="1"/>
          <p:nvPr/>
        </p:nvSpPr>
        <p:spPr>
          <a:xfrm>
            <a:off x="739783" y="4013049"/>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
        <p:nvSpPr>
          <p:cNvPr id="41" name="テキスト ボックス 40">
            <a:extLst>
              <a:ext uri="{FF2B5EF4-FFF2-40B4-BE49-F238E27FC236}">
                <a16:creationId xmlns:a16="http://schemas.microsoft.com/office/drawing/2014/main" id="{C1C6EF29-CF00-364B-8795-21C777840F0F}"/>
              </a:ext>
            </a:extLst>
          </p:cNvPr>
          <p:cNvSpPr txBox="1"/>
          <p:nvPr/>
        </p:nvSpPr>
        <p:spPr>
          <a:xfrm>
            <a:off x="728212" y="5587506"/>
            <a:ext cx="2319191" cy="215444"/>
          </a:xfrm>
          <a:prstGeom prst="rect">
            <a:avLst/>
          </a:prstGeom>
          <a:noFill/>
          <a:ln>
            <a:noFill/>
          </a:ln>
        </p:spPr>
        <p:txBody>
          <a:bodyPr wrap="square" rtlCol="0">
            <a:spAutoFit/>
          </a:bodyPr>
          <a:lstStyle/>
          <a:p>
            <a:pPr algn="l"/>
            <a:r>
              <a:rPr lang="ja-JP" altLang="en-US" sz="800"/>
              <a:t>キャプション</a:t>
            </a:r>
            <a:endParaRPr kumimoji="1" lang="ja-JP" altLang="en-US" sz="800"/>
          </a:p>
        </p:txBody>
      </p:sp>
    </p:spTree>
    <p:extLst>
      <p:ext uri="{BB962C8B-B14F-4D97-AF65-F5344CB8AC3E}">
        <p14:creationId xmlns:p14="http://schemas.microsoft.com/office/powerpoint/2010/main" val="237834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構成例</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sp>
        <p:nvSpPr>
          <p:cNvPr id="42" name="正方形/長方形 41">
            <a:extLst>
              <a:ext uri="{FF2B5EF4-FFF2-40B4-BE49-F238E27FC236}">
                <a16:creationId xmlns:a16="http://schemas.microsoft.com/office/drawing/2014/main" id="{E6E59487-B453-684D-ABC7-10319498F527}"/>
              </a:ext>
            </a:extLst>
          </p:cNvPr>
          <p:cNvSpPr/>
          <p:nvPr/>
        </p:nvSpPr>
        <p:spPr>
          <a:xfrm>
            <a:off x="519507" y="1133803"/>
            <a:ext cx="2016224" cy="5181829"/>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accent3"/>
              </a:solidFill>
              <a:latin typeface="+mn-ea"/>
            </a:endParaRPr>
          </a:p>
        </p:txBody>
      </p:sp>
      <p:sp>
        <p:nvSpPr>
          <p:cNvPr id="43" name="正方形/長方形 42">
            <a:extLst>
              <a:ext uri="{FF2B5EF4-FFF2-40B4-BE49-F238E27FC236}">
                <a16:creationId xmlns:a16="http://schemas.microsoft.com/office/drawing/2014/main" id="{4765C3F8-6717-1343-983E-8A605351AD78}"/>
              </a:ext>
            </a:extLst>
          </p:cNvPr>
          <p:cNvSpPr/>
          <p:nvPr/>
        </p:nvSpPr>
        <p:spPr>
          <a:xfrm>
            <a:off x="4815390" y="1128252"/>
            <a:ext cx="2016224" cy="5190877"/>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lumMod val="90000"/>
                  </a:schemeClr>
                </a:solidFill>
              </a:ln>
              <a:solidFill>
                <a:schemeClr val="accent3"/>
              </a:solidFill>
              <a:latin typeface="+mn-ea"/>
            </a:endParaRPr>
          </a:p>
        </p:txBody>
      </p:sp>
      <p:sp>
        <p:nvSpPr>
          <p:cNvPr id="44" name="正方形/長方形 43">
            <a:extLst>
              <a:ext uri="{FF2B5EF4-FFF2-40B4-BE49-F238E27FC236}">
                <a16:creationId xmlns:a16="http://schemas.microsoft.com/office/drawing/2014/main" id="{2D6B1F4A-D64C-804F-A161-D8C5CBFCC3B3}"/>
              </a:ext>
            </a:extLst>
          </p:cNvPr>
          <p:cNvSpPr/>
          <p:nvPr/>
        </p:nvSpPr>
        <p:spPr>
          <a:xfrm>
            <a:off x="9161588" y="1144566"/>
            <a:ext cx="2016224" cy="2808313"/>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ln>
                <a:solidFill>
                  <a:schemeClr val="accent1"/>
                </a:solidFill>
              </a:ln>
              <a:solidFill>
                <a:schemeClr val="accent3"/>
              </a:solidFill>
              <a:latin typeface="+mn-ea"/>
            </a:endParaRPr>
          </a:p>
        </p:txBody>
      </p:sp>
      <p:sp>
        <p:nvSpPr>
          <p:cNvPr id="45" name="テキスト ボックス 44">
            <a:extLst>
              <a:ext uri="{FF2B5EF4-FFF2-40B4-BE49-F238E27FC236}">
                <a16:creationId xmlns:a16="http://schemas.microsoft.com/office/drawing/2014/main" id="{A2CF4D95-C47D-4C40-8832-D99375CE3B28}"/>
              </a:ext>
            </a:extLst>
          </p:cNvPr>
          <p:cNvSpPr txBox="1"/>
          <p:nvPr/>
        </p:nvSpPr>
        <p:spPr>
          <a:xfrm>
            <a:off x="742399" y="1467251"/>
            <a:ext cx="316112" cy="215444"/>
          </a:xfrm>
          <a:prstGeom prst="rect">
            <a:avLst/>
          </a:prstGeom>
          <a:noFill/>
          <a:ln>
            <a:solidFill>
              <a:schemeClr val="bg2">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46" name="テキスト ボックス 45">
            <a:extLst>
              <a:ext uri="{FF2B5EF4-FFF2-40B4-BE49-F238E27FC236}">
                <a16:creationId xmlns:a16="http://schemas.microsoft.com/office/drawing/2014/main" id="{736EFA9C-A0E7-664C-B40C-02E61EF9A71D}"/>
              </a:ext>
            </a:extLst>
          </p:cNvPr>
          <p:cNvSpPr txBox="1"/>
          <p:nvPr/>
        </p:nvSpPr>
        <p:spPr>
          <a:xfrm>
            <a:off x="4959406" y="1565218"/>
            <a:ext cx="316112" cy="215444"/>
          </a:xfrm>
          <a:prstGeom prst="rect">
            <a:avLst/>
          </a:prstGeom>
          <a:noFill/>
          <a:ln>
            <a:solidFill>
              <a:schemeClr val="bg2">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47" name="テキスト ボックス 46">
            <a:extLst>
              <a:ext uri="{FF2B5EF4-FFF2-40B4-BE49-F238E27FC236}">
                <a16:creationId xmlns:a16="http://schemas.microsoft.com/office/drawing/2014/main" id="{CDAEA66C-E6BB-0545-96EE-53918E233B32}"/>
              </a:ext>
            </a:extLst>
          </p:cNvPr>
          <p:cNvSpPr txBox="1"/>
          <p:nvPr/>
        </p:nvSpPr>
        <p:spPr>
          <a:xfrm>
            <a:off x="9349532" y="1649203"/>
            <a:ext cx="316112" cy="215444"/>
          </a:xfrm>
          <a:prstGeom prst="rect">
            <a:avLst/>
          </a:prstGeom>
          <a:noFill/>
          <a:ln>
            <a:solidFill>
              <a:schemeClr val="bg2">
                <a:lumMod val="90000"/>
              </a:schemeClr>
            </a:solidFill>
          </a:ln>
        </p:spPr>
        <p:txBody>
          <a:bodyPr wrap="none" rtlCol="0">
            <a:spAutoFit/>
          </a:bodyPr>
          <a:lstStyle/>
          <a:p>
            <a:pPr algn="l"/>
            <a:r>
              <a:rPr kumimoji="1" lang="en-US" altLang="ja-JP" sz="800">
                <a:solidFill>
                  <a:schemeClr val="accent3"/>
                </a:solidFill>
                <a:latin typeface="+mn-ea"/>
              </a:rPr>
              <a:t>PR</a:t>
            </a:r>
            <a:endParaRPr kumimoji="1" lang="ja-JP" altLang="en-US" sz="800">
              <a:solidFill>
                <a:schemeClr val="accent3"/>
              </a:solidFill>
              <a:latin typeface="+mn-ea"/>
            </a:endParaRPr>
          </a:p>
        </p:txBody>
      </p:sp>
      <p:sp>
        <p:nvSpPr>
          <p:cNvPr id="48" name="正方形/長方形 47">
            <a:extLst>
              <a:ext uri="{FF2B5EF4-FFF2-40B4-BE49-F238E27FC236}">
                <a16:creationId xmlns:a16="http://schemas.microsoft.com/office/drawing/2014/main" id="{D072C5DA-47E2-9C49-B9D0-19FC72AA2E6A}"/>
              </a:ext>
            </a:extLst>
          </p:cNvPr>
          <p:cNvSpPr/>
          <p:nvPr/>
        </p:nvSpPr>
        <p:spPr>
          <a:xfrm>
            <a:off x="598573" y="1133803"/>
            <a:ext cx="1823864" cy="338554"/>
          </a:xfrm>
          <a:prstGeom prst="rect">
            <a:avLst/>
          </a:prstGeom>
        </p:spPr>
        <p:txBody>
          <a:bodyPr wrap="square">
            <a:spAutoFit/>
          </a:bodyPr>
          <a:lstStyle/>
          <a:p>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r>
              <a:rPr lang="ja-JP" altLang="en-US" sz="800" b="1">
                <a:solidFill>
                  <a:schemeClr val="accent3"/>
                </a:solidFill>
                <a:latin typeface="+mn-ea"/>
              </a:rPr>
              <a:t>タイトルタイトルタイトル</a:t>
            </a:r>
            <a:r>
              <a:rPr lang="en-US" altLang="ja-JP" sz="800" b="1">
                <a:solidFill>
                  <a:schemeClr val="accent3"/>
                </a:solidFill>
                <a:latin typeface="+mn-ea"/>
              </a:rPr>
              <a:t>【PR】</a:t>
            </a:r>
            <a:endParaRPr lang="ja-JP" altLang="en-US" sz="800" b="1">
              <a:solidFill>
                <a:schemeClr val="accent3"/>
              </a:solidFill>
              <a:latin typeface="+mn-ea"/>
            </a:endParaRPr>
          </a:p>
        </p:txBody>
      </p:sp>
      <p:sp>
        <p:nvSpPr>
          <p:cNvPr id="49" name="正方形/長方形 48">
            <a:extLst>
              <a:ext uri="{FF2B5EF4-FFF2-40B4-BE49-F238E27FC236}">
                <a16:creationId xmlns:a16="http://schemas.microsoft.com/office/drawing/2014/main" id="{B2B26F35-940F-5249-8DD8-1F2A06A1AAEA}"/>
              </a:ext>
            </a:extLst>
          </p:cNvPr>
          <p:cNvSpPr/>
          <p:nvPr/>
        </p:nvSpPr>
        <p:spPr>
          <a:xfrm>
            <a:off x="4910935" y="1226084"/>
            <a:ext cx="1823864" cy="338554"/>
          </a:xfrm>
          <a:prstGeom prst="rect">
            <a:avLst/>
          </a:prstGeom>
        </p:spPr>
        <p:txBody>
          <a:bodyPr wrap="square">
            <a:spAutoFit/>
          </a:bodyPr>
          <a:lstStyle/>
          <a:p>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r>
              <a:rPr lang="ja-JP" altLang="en-US" sz="800" b="1">
                <a:solidFill>
                  <a:schemeClr val="accent3"/>
                </a:solidFill>
                <a:latin typeface="+mn-ea"/>
              </a:rPr>
              <a:t>タイトルタイトルタイトル</a:t>
            </a:r>
            <a:r>
              <a:rPr lang="en-US" altLang="ja-JP" sz="800" b="1">
                <a:solidFill>
                  <a:schemeClr val="accent3"/>
                </a:solidFill>
                <a:latin typeface="+mn-ea"/>
              </a:rPr>
              <a:t>【PR】</a:t>
            </a:r>
            <a:endParaRPr lang="ja-JP" altLang="en-US" sz="800" b="1">
              <a:solidFill>
                <a:schemeClr val="accent3"/>
              </a:solidFill>
              <a:latin typeface="+mn-ea"/>
            </a:endParaRPr>
          </a:p>
        </p:txBody>
      </p:sp>
      <p:sp>
        <p:nvSpPr>
          <p:cNvPr id="50" name="正方形/長方形 49">
            <a:extLst>
              <a:ext uri="{FF2B5EF4-FFF2-40B4-BE49-F238E27FC236}">
                <a16:creationId xmlns:a16="http://schemas.microsoft.com/office/drawing/2014/main" id="{C0B01FDE-0740-5E42-B9DE-B228F4257CD1}"/>
              </a:ext>
            </a:extLst>
          </p:cNvPr>
          <p:cNvSpPr/>
          <p:nvPr/>
        </p:nvSpPr>
        <p:spPr>
          <a:xfrm>
            <a:off x="9289447" y="1216575"/>
            <a:ext cx="1823864" cy="338554"/>
          </a:xfrm>
          <a:prstGeom prst="rect">
            <a:avLst/>
          </a:prstGeom>
        </p:spPr>
        <p:txBody>
          <a:bodyPr wrap="square">
            <a:spAutoFit/>
          </a:bodyPr>
          <a:lstStyle/>
          <a:p>
            <a:r>
              <a:rPr lang="ja-JP" altLang="en-US" sz="800" b="1">
                <a:solidFill>
                  <a:schemeClr val="accent3"/>
                </a:solidFill>
                <a:latin typeface="+mn-ea"/>
              </a:rPr>
              <a:t>タイトルタイトルタイトルタイトル</a:t>
            </a:r>
            <a:endParaRPr lang="en-US" altLang="ja-JP" sz="800" b="1">
              <a:solidFill>
                <a:schemeClr val="accent3"/>
              </a:solidFill>
              <a:latin typeface="+mn-ea"/>
            </a:endParaRPr>
          </a:p>
          <a:p>
            <a:r>
              <a:rPr lang="ja-JP" altLang="en-US" sz="800" b="1">
                <a:solidFill>
                  <a:schemeClr val="accent3"/>
                </a:solidFill>
                <a:latin typeface="+mn-ea"/>
              </a:rPr>
              <a:t>タイトルタイトルタイトル</a:t>
            </a:r>
            <a:r>
              <a:rPr lang="en-US" altLang="ja-JP" sz="800" b="1">
                <a:solidFill>
                  <a:schemeClr val="accent3"/>
                </a:solidFill>
                <a:latin typeface="+mn-ea"/>
              </a:rPr>
              <a:t>【PR】</a:t>
            </a:r>
            <a:endParaRPr lang="ja-JP" altLang="en-US" sz="800" b="1">
              <a:solidFill>
                <a:schemeClr val="accent3"/>
              </a:solidFill>
              <a:latin typeface="+mn-ea"/>
            </a:endParaRPr>
          </a:p>
        </p:txBody>
      </p:sp>
      <p:sp>
        <p:nvSpPr>
          <p:cNvPr id="51" name="テキスト ボックス 50">
            <a:extLst>
              <a:ext uri="{FF2B5EF4-FFF2-40B4-BE49-F238E27FC236}">
                <a16:creationId xmlns:a16="http://schemas.microsoft.com/office/drawing/2014/main" id="{6027A5B4-62C1-584E-B46B-AFB4F94AE466}"/>
              </a:ext>
            </a:extLst>
          </p:cNvPr>
          <p:cNvSpPr txBox="1"/>
          <p:nvPr/>
        </p:nvSpPr>
        <p:spPr>
          <a:xfrm>
            <a:off x="1603266" y="1472357"/>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2" name="テキスト ボックス 51">
            <a:extLst>
              <a:ext uri="{FF2B5EF4-FFF2-40B4-BE49-F238E27FC236}">
                <a16:creationId xmlns:a16="http://schemas.microsoft.com/office/drawing/2014/main" id="{275E0A42-C2A7-EE44-9FDC-494095CC3970}"/>
              </a:ext>
            </a:extLst>
          </p:cNvPr>
          <p:cNvSpPr txBox="1"/>
          <p:nvPr/>
        </p:nvSpPr>
        <p:spPr>
          <a:xfrm>
            <a:off x="6096000" y="1565218"/>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3" name="テキスト ボックス 52">
            <a:extLst>
              <a:ext uri="{FF2B5EF4-FFF2-40B4-BE49-F238E27FC236}">
                <a16:creationId xmlns:a16="http://schemas.microsoft.com/office/drawing/2014/main" id="{9C69AB4B-D8D1-FE48-A596-7CF55EA38BE1}"/>
              </a:ext>
            </a:extLst>
          </p:cNvPr>
          <p:cNvSpPr txBox="1"/>
          <p:nvPr/>
        </p:nvSpPr>
        <p:spPr>
          <a:xfrm>
            <a:off x="10420672" y="1643517"/>
            <a:ext cx="1152128" cy="215444"/>
          </a:xfrm>
          <a:prstGeom prst="rect">
            <a:avLst/>
          </a:prstGeom>
          <a:noFill/>
          <a:ln>
            <a:noFill/>
          </a:ln>
        </p:spPr>
        <p:txBody>
          <a:bodyPr wrap="square" rtlCol="0">
            <a:spAutoFit/>
          </a:bodyPr>
          <a:lstStyle/>
          <a:p>
            <a:pPr algn="l"/>
            <a:r>
              <a:rPr lang="ja-JP" altLang="en-US" sz="800">
                <a:solidFill>
                  <a:schemeClr val="accent3"/>
                </a:solidFill>
                <a:latin typeface="+mn-ea"/>
              </a:rPr>
              <a:t>提供：社名</a:t>
            </a:r>
            <a:endParaRPr kumimoji="1" lang="ja-JP" altLang="en-US" sz="800">
              <a:solidFill>
                <a:schemeClr val="accent3"/>
              </a:solidFill>
              <a:latin typeface="+mn-ea"/>
            </a:endParaRPr>
          </a:p>
        </p:txBody>
      </p:sp>
      <p:sp>
        <p:nvSpPr>
          <p:cNvPr id="54" name="正方形/長方形 53">
            <a:extLst>
              <a:ext uri="{FF2B5EF4-FFF2-40B4-BE49-F238E27FC236}">
                <a16:creationId xmlns:a16="http://schemas.microsoft.com/office/drawing/2014/main" id="{E8717E36-E9B7-6D4B-B5FE-D6BD2229EDF2}"/>
              </a:ext>
            </a:extLst>
          </p:cNvPr>
          <p:cNvSpPr/>
          <p:nvPr/>
        </p:nvSpPr>
        <p:spPr>
          <a:xfrm>
            <a:off x="6877007" y="1315409"/>
            <a:ext cx="2204450" cy="900246"/>
          </a:xfrm>
          <a:prstGeom prst="rect">
            <a:avLst/>
          </a:prstGeom>
        </p:spPr>
        <p:txBody>
          <a:bodyPr wrap="none">
            <a:spAutoFit/>
          </a:bodyPr>
          <a:lstStyle/>
          <a:p>
            <a:r>
              <a:rPr kumimoji="0" lang="ja-JP" altLang="en-US" sz="1050" kern="0">
                <a:solidFill>
                  <a:schemeClr val="accent3"/>
                </a:solidFill>
                <a:latin typeface="+mn-ea"/>
              </a:rPr>
              <a:t>環境に配慮した商品やサービスの</a:t>
            </a:r>
            <a:endParaRPr kumimoji="0" lang="en-US" altLang="ja-JP" sz="1050" kern="0">
              <a:solidFill>
                <a:schemeClr val="accent3"/>
              </a:solidFill>
              <a:latin typeface="+mn-ea"/>
            </a:endParaRPr>
          </a:p>
          <a:p>
            <a:r>
              <a:rPr kumimoji="0" lang="ja-JP" altLang="en-US" sz="1050" kern="0">
                <a:solidFill>
                  <a:schemeClr val="accent3"/>
                </a:solidFill>
                <a:latin typeface="+mn-ea"/>
              </a:rPr>
              <a:t>リリースや、社会貢献活動の報告</a:t>
            </a:r>
            <a:endParaRPr kumimoji="0" lang="en-US" altLang="ja-JP" sz="1050" kern="0">
              <a:solidFill>
                <a:schemeClr val="accent3"/>
              </a:solidFill>
              <a:latin typeface="+mn-ea"/>
            </a:endParaRPr>
          </a:p>
          <a:p>
            <a:r>
              <a:rPr kumimoji="0" lang="ja-JP" altLang="en-US" sz="1050" kern="0">
                <a:solidFill>
                  <a:schemeClr val="accent3"/>
                </a:solidFill>
                <a:latin typeface="+mn-ea"/>
              </a:rPr>
              <a:t>などのプレスリリースをユーザー</a:t>
            </a:r>
            <a:endParaRPr kumimoji="0" lang="en-US" altLang="ja-JP" sz="1050" kern="0">
              <a:solidFill>
                <a:schemeClr val="accent3"/>
              </a:solidFill>
              <a:latin typeface="+mn-ea"/>
            </a:endParaRPr>
          </a:p>
          <a:p>
            <a:r>
              <a:rPr kumimoji="0" lang="ja-JP" altLang="en-US" sz="1050" kern="0">
                <a:solidFill>
                  <a:schemeClr val="accent3"/>
                </a:solidFill>
                <a:latin typeface="+mn-ea"/>
              </a:rPr>
              <a:t>向けに記事化してのご利用も可能</a:t>
            </a:r>
            <a:endParaRPr kumimoji="0" lang="en-US" altLang="ja-JP" sz="1050" kern="0">
              <a:solidFill>
                <a:schemeClr val="accent3"/>
              </a:solidFill>
              <a:latin typeface="+mn-ea"/>
            </a:endParaRPr>
          </a:p>
          <a:p>
            <a:r>
              <a:rPr kumimoji="0" lang="ja-JP" altLang="en-US" sz="1050" kern="0">
                <a:solidFill>
                  <a:schemeClr val="accent3"/>
                </a:solidFill>
                <a:latin typeface="+mn-ea"/>
              </a:rPr>
              <a:t>です。</a:t>
            </a:r>
            <a:endParaRPr kumimoji="0" lang="en-US" altLang="ja-JP" sz="1050" kern="0">
              <a:solidFill>
                <a:schemeClr val="accent3"/>
              </a:solidFill>
              <a:latin typeface="+mn-ea"/>
            </a:endParaRPr>
          </a:p>
        </p:txBody>
      </p:sp>
      <p:sp>
        <p:nvSpPr>
          <p:cNvPr id="55" name="正方形/長方形 54">
            <a:extLst>
              <a:ext uri="{FF2B5EF4-FFF2-40B4-BE49-F238E27FC236}">
                <a16:creationId xmlns:a16="http://schemas.microsoft.com/office/drawing/2014/main" id="{B072477D-2F74-BD41-AA0A-7EEF0AD68F16}"/>
              </a:ext>
            </a:extLst>
          </p:cNvPr>
          <p:cNvSpPr/>
          <p:nvPr/>
        </p:nvSpPr>
        <p:spPr>
          <a:xfrm>
            <a:off x="9187473" y="4466270"/>
            <a:ext cx="1983235" cy="577081"/>
          </a:xfrm>
          <a:prstGeom prst="rect">
            <a:avLst/>
          </a:prstGeom>
        </p:spPr>
        <p:txBody>
          <a:bodyPr wrap="none">
            <a:spAutoFit/>
          </a:bodyPr>
          <a:lstStyle/>
          <a:p>
            <a:r>
              <a:rPr lang="en-US" altLang="ja-JP" sz="1050">
                <a:solidFill>
                  <a:schemeClr val="accent3"/>
                </a:solidFill>
                <a:latin typeface="+mn-ea"/>
              </a:rPr>
              <a:t>SDGs</a:t>
            </a:r>
            <a:r>
              <a:rPr lang="ja-JP" altLang="en-US" sz="1050">
                <a:solidFill>
                  <a:schemeClr val="accent3"/>
                </a:solidFill>
                <a:latin typeface="+mn-ea"/>
              </a:rPr>
              <a:t>関連イベントの採録や</a:t>
            </a:r>
            <a:endParaRPr lang="en-US" altLang="ja-JP" sz="1050">
              <a:solidFill>
                <a:schemeClr val="accent3"/>
              </a:solidFill>
              <a:latin typeface="+mn-ea"/>
            </a:endParaRPr>
          </a:p>
          <a:p>
            <a:r>
              <a:rPr lang="en-US" altLang="ja-JP" sz="1050">
                <a:solidFill>
                  <a:schemeClr val="accent3"/>
                </a:solidFill>
                <a:latin typeface="+mn-ea"/>
              </a:rPr>
              <a:t>SDGs</a:t>
            </a:r>
            <a:r>
              <a:rPr lang="ja-JP" altLang="en-US" sz="1050">
                <a:solidFill>
                  <a:schemeClr val="accent3"/>
                </a:solidFill>
                <a:latin typeface="+mn-ea"/>
              </a:rPr>
              <a:t>取り組みで制作された</a:t>
            </a:r>
            <a:endParaRPr lang="en-US" altLang="ja-JP" sz="1050">
              <a:solidFill>
                <a:schemeClr val="accent3"/>
              </a:solidFill>
              <a:latin typeface="+mn-ea"/>
            </a:endParaRPr>
          </a:p>
          <a:p>
            <a:r>
              <a:rPr lang="ja-JP" altLang="en-US" sz="1050">
                <a:solidFill>
                  <a:schemeClr val="accent3"/>
                </a:solidFill>
                <a:latin typeface="+mn-ea"/>
              </a:rPr>
              <a:t>動画素材の活用も可能です</a:t>
            </a:r>
            <a:r>
              <a:rPr lang="ja-JP" altLang="en-US" sz="1000">
                <a:solidFill>
                  <a:schemeClr val="accent3"/>
                </a:solidFill>
                <a:latin typeface="+mn-ea"/>
              </a:rPr>
              <a:t>。</a:t>
            </a:r>
            <a:endParaRPr lang="en-US" altLang="ja-JP" sz="1000">
              <a:solidFill>
                <a:schemeClr val="accent3"/>
              </a:solidFill>
              <a:latin typeface="+mn-ea"/>
            </a:endParaRPr>
          </a:p>
        </p:txBody>
      </p:sp>
      <p:pic>
        <p:nvPicPr>
          <p:cNvPr id="56" name="図 55">
            <a:extLst>
              <a:ext uri="{FF2B5EF4-FFF2-40B4-BE49-F238E27FC236}">
                <a16:creationId xmlns:a16="http://schemas.microsoft.com/office/drawing/2014/main" id="{2480FB05-835A-E848-A316-2787B6BFBC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27529" y="4923738"/>
            <a:ext cx="1742892" cy="1150594"/>
          </a:xfrm>
          <a:prstGeom prst="rect">
            <a:avLst/>
          </a:prstGeom>
        </p:spPr>
      </p:pic>
      <p:pic>
        <p:nvPicPr>
          <p:cNvPr id="57" name="図 56">
            <a:extLst>
              <a:ext uri="{FF2B5EF4-FFF2-40B4-BE49-F238E27FC236}">
                <a16:creationId xmlns:a16="http://schemas.microsoft.com/office/drawing/2014/main" id="{9BDB4154-EFF7-4846-86C5-EC98FF050D5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27529" y="3369154"/>
            <a:ext cx="1742892" cy="1164220"/>
          </a:xfrm>
          <a:prstGeom prst="rect">
            <a:avLst/>
          </a:prstGeom>
        </p:spPr>
      </p:pic>
      <p:pic>
        <p:nvPicPr>
          <p:cNvPr id="58" name="図 57">
            <a:extLst>
              <a:ext uri="{FF2B5EF4-FFF2-40B4-BE49-F238E27FC236}">
                <a16:creationId xmlns:a16="http://schemas.microsoft.com/office/drawing/2014/main" id="{B476BA21-C281-7545-8551-7AE51D6885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7128" y="1731774"/>
            <a:ext cx="1745266" cy="1180743"/>
          </a:xfrm>
          <a:prstGeom prst="rect">
            <a:avLst/>
          </a:prstGeom>
        </p:spPr>
      </p:pic>
      <p:pic>
        <p:nvPicPr>
          <p:cNvPr id="59" name="図 58">
            <a:extLst>
              <a:ext uri="{FF2B5EF4-FFF2-40B4-BE49-F238E27FC236}">
                <a16:creationId xmlns:a16="http://schemas.microsoft.com/office/drawing/2014/main" id="{6CA4F0DE-7531-D34E-B8B3-CDCD41C2C92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7128" y="3272557"/>
            <a:ext cx="1732072" cy="1142057"/>
          </a:xfrm>
          <a:prstGeom prst="rect">
            <a:avLst/>
          </a:prstGeom>
        </p:spPr>
      </p:pic>
      <p:pic>
        <p:nvPicPr>
          <p:cNvPr id="60" name="図 59">
            <a:extLst>
              <a:ext uri="{FF2B5EF4-FFF2-40B4-BE49-F238E27FC236}">
                <a16:creationId xmlns:a16="http://schemas.microsoft.com/office/drawing/2014/main" id="{0B78619F-EF17-624A-BD9B-DA902A654F0C}"/>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79732" y="5017765"/>
            <a:ext cx="1718851" cy="979882"/>
          </a:xfrm>
          <a:prstGeom prst="rect">
            <a:avLst/>
          </a:prstGeom>
        </p:spPr>
      </p:pic>
      <p:pic>
        <p:nvPicPr>
          <p:cNvPr id="61" name="図 60">
            <a:extLst>
              <a:ext uri="{FF2B5EF4-FFF2-40B4-BE49-F238E27FC236}">
                <a16:creationId xmlns:a16="http://schemas.microsoft.com/office/drawing/2014/main" id="{A2FA39B7-748A-4147-97F2-E258FD90A6A4}"/>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910195" y="1840923"/>
            <a:ext cx="1788712" cy="1143448"/>
          </a:xfrm>
          <a:prstGeom prst="rect">
            <a:avLst/>
          </a:prstGeom>
        </p:spPr>
      </p:pic>
      <p:pic>
        <p:nvPicPr>
          <p:cNvPr id="62" name="図 61">
            <a:extLst>
              <a:ext uri="{FF2B5EF4-FFF2-40B4-BE49-F238E27FC236}">
                <a16:creationId xmlns:a16="http://schemas.microsoft.com/office/drawing/2014/main" id="{E675ABBA-F0D6-2C42-96DC-A52014228B3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257768" y="1946834"/>
            <a:ext cx="1823864" cy="1194020"/>
          </a:xfrm>
          <a:prstGeom prst="rect">
            <a:avLst/>
          </a:prstGeom>
        </p:spPr>
      </p:pic>
      <p:sp>
        <p:nvSpPr>
          <p:cNvPr id="63" name="正方形/長方形 62">
            <a:extLst>
              <a:ext uri="{FF2B5EF4-FFF2-40B4-BE49-F238E27FC236}">
                <a16:creationId xmlns:a16="http://schemas.microsoft.com/office/drawing/2014/main" id="{2F126D81-A07E-FC40-A32D-F9A69391B86C}"/>
              </a:ext>
            </a:extLst>
          </p:cNvPr>
          <p:cNvSpPr/>
          <p:nvPr/>
        </p:nvSpPr>
        <p:spPr>
          <a:xfrm>
            <a:off x="526375" y="2984525"/>
            <a:ext cx="2049487" cy="307777"/>
          </a:xfrm>
          <a:prstGeom prst="rect">
            <a:avLst/>
          </a:prstGeom>
        </p:spPr>
        <p:txBody>
          <a:bodyPr wrap="square">
            <a:spAutoFit/>
          </a:bodyPr>
          <a:lstStyle/>
          <a:p>
            <a:r>
              <a:rPr lang="ja-JP" altLang="en-US" sz="700">
                <a:solidFill>
                  <a:schemeClr val="accent3"/>
                </a:solidFill>
                <a:latin typeface="+mn-ea"/>
              </a:rPr>
              <a:t>リード文リード文リード文リード文リード文</a:t>
            </a:r>
            <a:endParaRPr lang="en-US" altLang="ja-JP" sz="700">
              <a:solidFill>
                <a:schemeClr val="accent3"/>
              </a:solidFill>
              <a:latin typeface="+mn-ea"/>
            </a:endParaRPr>
          </a:p>
          <a:p>
            <a:r>
              <a:rPr lang="ja-JP" altLang="en-US" sz="700">
                <a:solidFill>
                  <a:schemeClr val="accent3"/>
                </a:solidFill>
                <a:latin typeface="+mn-ea"/>
              </a:rPr>
              <a:t>リード文リード文リード文リード文リード文</a:t>
            </a:r>
            <a:endParaRPr lang="en-US" altLang="ja-JP" sz="700">
              <a:solidFill>
                <a:schemeClr val="accent3"/>
              </a:solidFill>
              <a:latin typeface="+mn-ea"/>
            </a:endParaRPr>
          </a:p>
        </p:txBody>
      </p:sp>
      <p:sp>
        <p:nvSpPr>
          <p:cNvPr id="64" name="正方形/長方形 63">
            <a:extLst>
              <a:ext uri="{FF2B5EF4-FFF2-40B4-BE49-F238E27FC236}">
                <a16:creationId xmlns:a16="http://schemas.microsoft.com/office/drawing/2014/main" id="{E27FFA60-B92C-3E44-A332-4A599929F636}"/>
              </a:ext>
            </a:extLst>
          </p:cNvPr>
          <p:cNvSpPr/>
          <p:nvPr/>
        </p:nvSpPr>
        <p:spPr>
          <a:xfrm>
            <a:off x="598383" y="4424685"/>
            <a:ext cx="2049487" cy="169277"/>
          </a:xfrm>
          <a:prstGeom prst="rect">
            <a:avLst/>
          </a:prstGeom>
        </p:spPr>
        <p:txBody>
          <a:bodyPr wrap="square">
            <a:spAutoFit/>
          </a:bodyPr>
          <a:lstStyle/>
          <a:p>
            <a:r>
              <a:rPr lang="ja-JP" altLang="en-US" sz="500">
                <a:solidFill>
                  <a:schemeClr val="accent3"/>
                </a:solidFill>
                <a:latin typeface="+mn-ea"/>
              </a:rPr>
              <a:t>写真のキャプション写真のキャプション</a:t>
            </a:r>
          </a:p>
        </p:txBody>
      </p:sp>
      <p:sp>
        <p:nvSpPr>
          <p:cNvPr id="65" name="正方形/長方形 64">
            <a:extLst>
              <a:ext uri="{FF2B5EF4-FFF2-40B4-BE49-F238E27FC236}">
                <a16:creationId xmlns:a16="http://schemas.microsoft.com/office/drawing/2014/main" id="{31EB8E67-9332-6D44-AB01-2135A7818B6B}"/>
              </a:ext>
            </a:extLst>
          </p:cNvPr>
          <p:cNvSpPr/>
          <p:nvPr/>
        </p:nvSpPr>
        <p:spPr>
          <a:xfrm>
            <a:off x="598383" y="4568701"/>
            <a:ext cx="2049487" cy="215444"/>
          </a:xfrm>
          <a:prstGeom prst="rect">
            <a:avLst/>
          </a:prstGeom>
        </p:spPr>
        <p:txBody>
          <a:bodyPr wrap="square">
            <a:spAutoFit/>
          </a:bodyPr>
          <a:lstStyle/>
          <a:p>
            <a:r>
              <a:rPr lang="ja-JP" altLang="en-US" sz="800">
                <a:solidFill>
                  <a:schemeClr val="accent3"/>
                </a:solidFill>
                <a:latin typeface="+mn-ea"/>
              </a:rPr>
              <a:t>小見出し小見出し小見出し小見出し</a:t>
            </a:r>
            <a:endParaRPr lang="en-US" altLang="ja-JP" sz="800">
              <a:solidFill>
                <a:schemeClr val="accent3"/>
              </a:solidFill>
              <a:latin typeface="+mn-ea"/>
            </a:endParaRPr>
          </a:p>
        </p:txBody>
      </p:sp>
      <p:sp>
        <p:nvSpPr>
          <p:cNvPr id="66" name="正方形/長方形 65">
            <a:extLst>
              <a:ext uri="{FF2B5EF4-FFF2-40B4-BE49-F238E27FC236}">
                <a16:creationId xmlns:a16="http://schemas.microsoft.com/office/drawing/2014/main" id="{DA67DD8A-11F7-F543-BDAC-C915FD4E408E}"/>
              </a:ext>
            </a:extLst>
          </p:cNvPr>
          <p:cNvSpPr/>
          <p:nvPr/>
        </p:nvSpPr>
        <p:spPr>
          <a:xfrm>
            <a:off x="598383" y="6013220"/>
            <a:ext cx="2049487" cy="169277"/>
          </a:xfrm>
          <a:prstGeom prst="rect">
            <a:avLst/>
          </a:prstGeom>
        </p:spPr>
        <p:txBody>
          <a:bodyPr wrap="square">
            <a:spAutoFit/>
          </a:bodyPr>
          <a:lstStyle/>
          <a:p>
            <a:r>
              <a:rPr lang="ja-JP" altLang="en-US" sz="500">
                <a:solidFill>
                  <a:schemeClr val="accent3"/>
                </a:solidFill>
                <a:latin typeface="+mn-ea"/>
              </a:rPr>
              <a:t>写真のキャプション写真のキャプション</a:t>
            </a:r>
          </a:p>
        </p:txBody>
      </p:sp>
      <p:sp>
        <p:nvSpPr>
          <p:cNvPr id="67" name="正方形/長方形 66">
            <a:extLst>
              <a:ext uri="{FF2B5EF4-FFF2-40B4-BE49-F238E27FC236}">
                <a16:creationId xmlns:a16="http://schemas.microsoft.com/office/drawing/2014/main" id="{0FFC2112-F990-B84A-98C6-25564363D808}"/>
              </a:ext>
            </a:extLst>
          </p:cNvPr>
          <p:cNvSpPr/>
          <p:nvPr/>
        </p:nvSpPr>
        <p:spPr>
          <a:xfrm>
            <a:off x="565120" y="4712717"/>
            <a:ext cx="2049487" cy="307777"/>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68" name="正方形/長方形 67">
            <a:extLst>
              <a:ext uri="{FF2B5EF4-FFF2-40B4-BE49-F238E27FC236}">
                <a16:creationId xmlns:a16="http://schemas.microsoft.com/office/drawing/2014/main" id="{ACC6E102-7880-8743-863C-844CB8909229}"/>
              </a:ext>
            </a:extLst>
          </p:cNvPr>
          <p:cNvSpPr/>
          <p:nvPr/>
        </p:nvSpPr>
        <p:spPr>
          <a:xfrm>
            <a:off x="565120" y="6119075"/>
            <a:ext cx="2049487" cy="200055"/>
          </a:xfrm>
          <a:prstGeom prst="rect">
            <a:avLst/>
          </a:prstGeom>
        </p:spPr>
        <p:txBody>
          <a:bodyPr wrap="square">
            <a:spAutoFit/>
          </a:bodyPr>
          <a:lstStyle/>
          <a:p>
            <a:r>
              <a:rPr lang="en-US" altLang="ja-JP" sz="700">
                <a:solidFill>
                  <a:schemeClr val="accent3"/>
                </a:solidFill>
                <a:latin typeface="+mn-ea"/>
              </a:rPr>
              <a:t>SDGs</a:t>
            </a:r>
            <a:r>
              <a:rPr lang="ja-JP" altLang="en-US" sz="700">
                <a:solidFill>
                  <a:schemeClr val="accent3"/>
                </a:solidFill>
                <a:latin typeface="+mn-ea"/>
              </a:rPr>
              <a:t>の取り組みページの関連ページ</a:t>
            </a:r>
          </a:p>
        </p:txBody>
      </p:sp>
      <p:sp>
        <p:nvSpPr>
          <p:cNvPr id="69" name="テキスト ボックス 68">
            <a:extLst>
              <a:ext uri="{FF2B5EF4-FFF2-40B4-BE49-F238E27FC236}">
                <a16:creationId xmlns:a16="http://schemas.microsoft.com/office/drawing/2014/main" id="{440A9724-0C19-894A-AD24-15D6808445FA}"/>
              </a:ext>
            </a:extLst>
          </p:cNvPr>
          <p:cNvSpPr txBox="1"/>
          <p:nvPr/>
        </p:nvSpPr>
        <p:spPr>
          <a:xfrm>
            <a:off x="9124528" y="3997136"/>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
        <p:nvSpPr>
          <p:cNvPr id="70" name="テキスト ボックス 69">
            <a:extLst>
              <a:ext uri="{FF2B5EF4-FFF2-40B4-BE49-F238E27FC236}">
                <a16:creationId xmlns:a16="http://schemas.microsoft.com/office/drawing/2014/main" id="{133D26D9-EC3C-624E-847F-ACA270BA70B1}"/>
              </a:ext>
            </a:extLst>
          </p:cNvPr>
          <p:cNvSpPr txBox="1"/>
          <p:nvPr/>
        </p:nvSpPr>
        <p:spPr>
          <a:xfrm>
            <a:off x="4727848" y="899358"/>
            <a:ext cx="1736373" cy="261610"/>
          </a:xfrm>
          <a:prstGeom prst="rect">
            <a:avLst/>
          </a:prstGeom>
          <a:noFill/>
        </p:spPr>
        <p:txBody>
          <a:bodyPr wrap="none" rtlCol="0">
            <a:spAutoFit/>
          </a:bodyPr>
          <a:lstStyle/>
          <a:p>
            <a:pPr algn="l"/>
            <a:r>
              <a:rPr kumimoji="1" lang="ja-JP" altLang="en-US" sz="1100" b="1">
                <a:solidFill>
                  <a:schemeClr val="accent3"/>
                </a:solidFill>
                <a:latin typeface="+mn-ea"/>
              </a:rPr>
              <a:t>■プレスリリース加工型</a:t>
            </a:r>
          </a:p>
        </p:txBody>
      </p:sp>
      <p:sp>
        <p:nvSpPr>
          <p:cNvPr id="71" name="テキスト ボックス 70">
            <a:extLst>
              <a:ext uri="{FF2B5EF4-FFF2-40B4-BE49-F238E27FC236}">
                <a16:creationId xmlns:a16="http://schemas.microsoft.com/office/drawing/2014/main" id="{C7FDB2D5-F6EB-904C-8B51-B8A5D2296088}"/>
              </a:ext>
            </a:extLst>
          </p:cNvPr>
          <p:cNvSpPr txBox="1"/>
          <p:nvPr/>
        </p:nvSpPr>
        <p:spPr>
          <a:xfrm>
            <a:off x="395443" y="899358"/>
            <a:ext cx="1313180" cy="261610"/>
          </a:xfrm>
          <a:prstGeom prst="rect">
            <a:avLst/>
          </a:prstGeom>
          <a:noFill/>
        </p:spPr>
        <p:txBody>
          <a:bodyPr wrap="none" rtlCol="0">
            <a:spAutoFit/>
          </a:bodyPr>
          <a:lstStyle/>
          <a:p>
            <a:pPr algn="l"/>
            <a:r>
              <a:rPr kumimoji="1" lang="ja-JP" altLang="en-US" sz="1100" b="1">
                <a:solidFill>
                  <a:schemeClr val="accent3"/>
                </a:solidFill>
                <a:latin typeface="+mn-ea"/>
              </a:rPr>
              <a:t>■イベント採録型</a:t>
            </a:r>
          </a:p>
        </p:txBody>
      </p:sp>
      <p:sp>
        <p:nvSpPr>
          <p:cNvPr id="73" name="正方形/長方形 72">
            <a:extLst>
              <a:ext uri="{FF2B5EF4-FFF2-40B4-BE49-F238E27FC236}">
                <a16:creationId xmlns:a16="http://schemas.microsoft.com/office/drawing/2014/main" id="{B9B8D6BC-69AA-3D48-BBAA-809E98CAEA2A}"/>
              </a:ext>
            </a:extLst>
          </p:cNvPr>
          <p:cNvSpPr/>
          <p:nvPr/>
        </p:nvSpPr>
        <p:spPr>
          <a:xfrm>
            <a:off x="4838601" y="2996414"/>
            <a:ext cx="2049487" cy="415498"/>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4" name="正方形/長方形 73">
            <a:extLst>
              <a:ext uri="{FF2B5EF4-FFF2-40B4-BE49-F238E27FC236}">
                <a16:creationId xmlns:a16="http://schemas.microsoft.com/office/drawing/2014/main" id="{27BB6EBA-E31F-5445-818E-2857C08D3CD4}"/>
              </a:ext>
            </a:extLst>
          </p:cNvPr>
          <p:cNvSpPr/>
          <p:nvPr/>
        </p:nvSpPr>
        <p:spPr>
          <a:xfrm>
            <a:off x="4865263" y="4551474"/>
            <a:ext cx="2049487" cy="169277"/>
          </a:xfrm>
          <a:prstGeom prst="rect">
            <a:avLst/>
          </a:prstGeom>
        </p:spPr>
        <p:txBody>
          <a:bodyPr wrap="square">
            <a:spAutoFit/>
          </a:bodyPr>
          <a:lstStyle/>
          <a:p>
            <a:r>
              <a:rPr lang="ja-JP" altLang="en-US" sz="500">
                <a:solidFill>
                  <a:schemeClr val="accent3"/>
                </a:solidFill>
                <a:latin typeface="+mn-ea"/>
              </a:rPr>
              <a:t>写真のキャプチャー写真のキャプチャー</a:t>
            </a:r>
          </a:p>
        </p:txBody>
      </p:sp>
      <p:sp>
        <p:nvSpPr>
          <p:cNvPr id="75" name="正方形/長方形 74">
            <a:extLst>
              <a:ext uri="{FF2B5EF4-FFF2-40B4-BE49-F238E27FC236}">
                <a16:creationId xmlns:a16="http://schemas.microsoft.com/office/drawing/2014/main" id="{01EF9B0C-A8E1-264D-A6D2-6568B035A1C2}"/>
              </a:ext>
            </a:extLst>
          </p:cNvPr>
          <p:cNvSpPr/>
          <p:nvPr/>
        </p:nvSpPr>
        <p:spPr>
          <a:xfrm>
            <a:off x="4852177" y="4652372"/>
            <a:ext cx="2049487" cy="307777"/>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6" name="正方形/長方形 75">
            <a:extLst>
              <a:ext uri="{FF2B5EF4-FFF2-40B4-BE49-F238E27FC236}">
                <a16:creationId xmlns:a16="http://schemas.microsoft.com/office/drawing/2014/main" id="{D8334D2A-57F6-B049-93D6-0B1CA812DB75}"/>
              </a:ext>
            </a:extLst>
          </p:cNvPr>
          <p:cNvSpPr/>
          <p:nvPr/>
        </p:nvSpPr>
        <p:spPr>
          <a:xfrm>
            <a:off x="4873860" y="6114763"/>
            <a:ext cx="2049487" cy="200055"/>
          </a:xfrm>
          <a:prstGeom prst="rect">
            <a:avLst/>
          </a:prstGeom>
        </p:spPr>
        <p:txBody>
          <a:bodyPr wrap="square">
            <a:spAutoFit/>
          </a:bodyPr>
          <a:lstStyle/>
          <a:p>
            <a:r>
              <a:rPr lang="ja-JP" altLang="en-US" sz="700">
                <a:solidFill>
                  <a:schemeClr val="accent3"/>
                </a:solidFill>
                <a:latin typeface="+mn-ea"/>
              </a:rPr>
              <a:t>新商品の関連ページ</a:t>
            </a:r>
          </a:p>
        </p:txBody>
      </p:sp>
      <p:sp>
        <p:nvSpPr>
          <p:cNvPr id="77" name="正方形/長方形 76">
            <a:extLst>
              <a:ext uri="{FF2B5EF4-FFF2-40B4-BE49-F238E27FC236}">
                <a16:creationId xmlns:a16="http://schemas.microsoft.com/office/drawing/2014/main" id="{3F2C6279-0B0E-8B42-8098-6D5AF9F05568}"/>
              </a:ext>
            </a:extLst>
          </p:cNvPr>
          <p:cNvSpPr/>
          <p:nvPr/>
        </p:nvSpPr>
        <p:spPr>
          <a:xfrm>
            <a:off x="9176635" y="3245429"/>
            <a:ext cx="2049487" cy="415498"/>
          </a:xfrm>
          <a:prstGeom prst="rect">
            <a:avLst/>
          </a:prstGeom>
        </p:spPr>
        <p:txBody>
          <a:bodyPr wrap="square">
            <a:spAutoFit/>
          </a:bodyPr>
          <a:lstStyle/>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a:p>
            <a:r>
              <a:rPr lang="ja-JP" altLang="en-US" sz="700">
                <a:solidFill>
                  <a:schemeClr val="accent3"/>
                </a:solidFill>
                <a:latin typeface="+mn-ea"/>
              </a:rPr>
              <a:t>本文本文本文本文本文本文本文本文本文本文</a:t>
            </a:r>
          </a:p>
        </p:txBody>
      </p:sp>
      <p:sp>
        <p:nvSpPr>
          <p:cNvPr id="78" name="正方形/長方形 77">
            <a:extLst>
              <a:ext uri="{FF2B5EF4-FFF2-40B4-BE49-F238E27FC236}">
                <a16:creationId xmlns:a16="http://schemas.microsoft.com/office/drawing/2014/main" id="{908F68C8-3C79-EC46-B315-F87E8065B49B}"/>
              </a:ext>
            </a:extLst>
          </p:cNvPr>
          <p:cNvSpPr/>
          <p:nvPr/>
        </p:nvSpPr>
        <p:spPr>
          <a:xfrm>
            <a:off x="9191682" y="3623898"/>
            <a:ext cx="2049487" cy="307777"/>
          </a:xfrm>
          <a:prstGeom prst="rect">
            <a:avLst/>
          </a:prstGeom>
        </p:spPr>
        <p:txBody>
          <a:bodyPr wrap="square">
            <a:spAutoFit/>
          </a:bodyPr>
          <a:lstStyle/>
          <a:p>
            <a:r>
              <a:rPr lang="ja-JP" altLang="en-US" sz="700">
                <a:solidFill>
                  <a:schemeClr val="accent3"/>
                </a:solidFill>
                <a:latin typeface="+mn-ea"/>
              </a:rPr>
              <a:t>新商品の関連ページ</a:t>
            </a:r>
            <a:endParaRPr lang="en-US" altLang="ja-JP" sz="700">
              <a:solidFill>
                <a:schemeClr val="accent3"/>
              </a:solidFill>
              <a:latin typeface="+mn-ea"/>
            </a:endParaRPr>
          </a:p>
          <a:p>
            <a:r>
              <a:rPr lang="en-US" altLang="ja-JP" sz="700">
                <a:solidFill>
                  <a:schemeClr val="accent3"/>
                </a:solidFill>
                <a:latin typeface="+mn-ea"/>
              </a:rPr>
              <a:t>SDGs</a:t>
            </a:r>
            <a:r>
              <a:rPr lang="ja-JP" altLang="en-US" sz="700">
                <a:solidFill>
                  <a:schemeClr val="accent3"/>
                </a:solidFill>
                <a:latin typeface="+mn-ea"/>
              </a:rPr>
              <a:t>の取り組みページの関連ページ</a:t>
            </a:r>
          </a:p>
        </p:txBody>
      </p:sp>
      <p:sp>
        <p:nvSpPr>
          <p:cNvPr id="79" name="テキスト ボックス 78">
            <a:extLst>
              <a:ext uri="{FF2B5EF4-FFF2-40B4-BE49-F238E27FC236}">
                <a16:creationId xmlns:a16="http://schemas.microsoft.com/office/drawing/2014/main" id="{66B79FFA-E786-BE49-8752-C226338BD7E3}"/>
              </a:ext>
            </a:extLst>
          </p:cNvPr>
          <p:cNvSpPr txBox="1"/>
          <p:nvPr/>
        </p:nvSpPr>
        <p:spPr>
          <a:xfrm>
            <a:off x="9057825" y="899358"/>
            <a:ext cx="1313180" cy="261610"/>
          </a:xfrm>
          <a:prstGeom prst="rect">
            <a:avLst/>
          </a:prstGeom>
          <a:noFill/>
        </p:spPr>
        <p:txBody>
          <a:bodyPr wrap="none" rtlCol="0">
            <a:spAutoFit/>
          </a:bodyPr>
          <a:lstStyle/>
          <a:p>
            <a:pPr algn="l"/>
            <a:r>
              <a:rPr kumimoji="1" lang="ja-JP" altLang="en-US" sz="1100" b="1">
                <a:solidFill>
                  <a:schemeClr val="accent3"/>
                </a:solidFill>
                <a:latin typeface="+mn-ea"/>
              </a:rPr>
              <a:t>■動画素材活用型</a:t>
            </a:r>
          </a:p>
        </p:txBody>
      </p:sp>
      <p:sp>
        <p:nvSpPr>
          <p:cNvPr id="81" name="正方形/長方形 80">
            <a:extLst>
              <a:ext uri="{FF2B5EF4-FFF2-40B4-BE49-F238E27FC236}">
                <a16:creationId xmlns:a16="http://schemas.microsoft.com/office/drawing/2014/main" id="{49DE9A22-803E-3C4C-BACF-E9A4D3CE6F43}"/>
              </a:ext>
            </a:extLst>
          </p:cNvPr>
          <p:cNvSpPr/>
          <p:nvPr/>
        </p:nvSpPr>
        <p:spPr>
          <a:xfrm>
            <a:off x="6909801" y="1241754"/>
            <a:ext cx="2104997" cy="1018846"/>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accent3"/>
              </a:solidFill>
              <a:latin typeface="+mn-ea"/>
            </a:endParaRPr>
          </a:p>
        </p:txBody>
      </p:sp>
      <p:sp>
        <p:nvSpPr>
          <p:cNvPr id="82" name="正方形/長方形 81">
            <a:extLst>
              <a:ext uri="{FF2B5EF4-FFF2-40B4-BE49-F238E27FC236}">
                <a16:creationId xmlns:a16="http://schemas.microsoft.com/office/drawing/2014/main" id="{BB1501B5-330E-1941-B207-E06E78618851}"/>
              </a:ext>
            </a:extLst>
          </p:cNvPr>
          <p:cNvSpPr/>
          <p:nvPr/>
        </p:nvSpPr>
        <p:spPr>
          <a:xfrm>
            <a:off x="2613578" y="1233586"/>
            <a:ext cx="2104997" cy="102701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3"/>
              </a:solidFill>
              <a:latin typeface="+mn-ea"/>
            </a:endParaRPr>
          </a:p>
        </p:txBody>
      </p:sp>
      <p:sp>
        <p:nvSpPr>
          <p:cNvPr id="83" name="正方形/長方形 82">
            <a:extLst>
              <a:ext uri="{FF2B5EF4-FFF2-40B4-BE49-F238E27FC236}">
                <a16:creationId xmlns:a16="http://schemas.microsoft.com/office/drawing/2014/main" id="{3D48F3F0-80C7-8747-819E-C30AB9203D98}"/>
              </a:ext>
            </a:extLst>
          </p:cNvPr>
          <p:cNvSpPr/>
          <p:nvPr/>
        </p:nvSpPr>
        <p:spPr>
          <a:xfrm>
            <a:off x="2570809" y="1333815"/>
            <a:ext cx="2204450" cy="900246"/>
          </a:xfrm>
          <a:prstGeom prst="rect">
            <a:avLst/>
          </a:prstGeom>
        </p:spPr>
        <p:txBody>
          <a:bodyPr wrap="none">
            <a:spAutoFit/>
          </a:bodyPr>
          <a:lstStyle/>
          <a:p>
            <a:r>
              <a:rPr kumimoji="0" lang="ja-JP" altLang="en-US" sz="1050" kern="0">
                <a:solidFill>
                  <a:schemeClr val="accent3"/>
                </a:solidFill>
                <a:latin typeface="+mn-ea"/>
              </a:rPr>
              <a:t>貴社で実施、登壇されたイベント</a:t>
            </a:r>
            <a:endParaRPr kumimoji="0" lang="en-US" altLang="ja-JP" sz="1050" kern="0">
              <a:solidFill>
                <a:schemeClr val="accent3"/>
              </a:solidFill>
              <a:latin typeface="+mn-ea"/>
            </a:endParaRPr>
          </a:p>
          <a:p>
            <a:r>
              <a:rPr kumimoji="0" lang="ja-JP" altLang="en-US" sz="1050" kern="0">
                <a:solidFill>
                  <a:schemeClr val="accent3"/>
                </a:solidFill>
                <a:latin typeface="+mn-ea"/>
              </a:rPr>
              <a:t>採録でのご利用も可能です。</a:t>
            </a:r>
            <a:endParaRPr kumimoji="0" lang="en-US" altLang="ja-JP" sz="1050" kern="0">
              <a:solidFill>
                <a:schemeClr val="accent3"/>
              </a:solidFill>
              <a:latin typeface="+mn-ea"/>
            </a:endParaRPr>
          </a:p>
          <a:p>
            <a:r>
              <a:rPr kumimoji="0" lang="ja-JP" altLang="en-US" sz="1050" kern="0">
                <a:solidFill>
                  <a:schemeClr val="accent3"/>
                </a:solidFill>
                <a:latin typeface="+mn-ea"/>
              </a:rPr>
              <a:t>イベント内でご利用された図表の</a:t>
            </a:r>
            <a:endParaRPr kumimoji="0" lang="en-US" altLang="ja-JP" sz="1050" kern="0">
              <a:solidFill>
                <a:schemeClr val="accent3"/>
              </a:solidFill>
              <a:latin typeface="+mn-ea"/>
            </a:endParaRPr>
          </a:p>
          <a:p>
            <a:r>
              <a:rPr kumimoji="0" lang="ja-JP" altLang="en-US" sz="1050" kern="0">
                <a:solidFill>
                  <a:schemeClr val="accent3"/>
                </a:solidFill>
                <a:latin typeface="+mn-ea"/>
              </a:rPr>
              <a:t>掲載や、関連ページへのリンクを</a:t>
            </a:r>
            <a:endParaRPr kumimoji="0" lang="en-US" altLang="ja-JP" sz="1050" kern="0">
              <a:solidFill>
                <a:schemeClr val="accent3"/>
              </a:solidFill>
              <a:latin typeface="+mn-ea"/>
            </a:endParaRPr>
          </a:p>
          <a:p>
            <a:r>
              <a:rPr kumimoji="0" lang="ja-JP" altLang="en-US" sz="1050" kern="0">
                <a:solidFill>
                  <a:schemeClr val="accent3"/>
                </a:solidFill>
                <a:latin typeface="+mn-ea"/>
              </a:rPr>
              <a:t>入れることで理解を深めます。</a:t>
            </a:r>
            <a:endParaRPr kumimoji="0" lang="en-US" altLang="ja-JP" sz="1050" kern="0">
              <a:solidFill>
                <a:schemeClr val="accent3"/>
              </a:solidFill>
              <a:latin typeface="+mn-ea"/>
            </a:endParaRPr>
          </a:p>
        </p:txBody>
      </p:sp>
      <p:sp>
        <p:nvSpPr>
          <p:cNvPr id="84" name="正方形/長方形 83">
            <a:extLst>
              <a:ext uri="{FF2B5EF4-FFF2-40B4-BE49-F238E27FC236}">
                <a16:creationId xmlns:a16="http://schemas.microsoft.com/office/drawing/2014/main" id="{A95AE181-2382-C34C-871F-CF52FB0049F6}"/>
              </a:ext>
            </a:extLst>
          </p:cNvPr>
          <p:cNvSpPr/>
          <p:nvPr/>
        </p:nvSpPr>
        <p:spPr>
          <a:xfrm>
            <a:off x="9145207" y="4344584"/>
            <a:ext cx="2104997" cy="820454"/>
          </a:xfrm>
          <a:prstGeom prst="rect">
            <a:avLst/>
          </a:prstGeom>
          <a:noFill/>
          <a:ln w="9525">
            <a:solidFill>
              <a:schemeClr val="accent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50">
              <a:solidFill>
                <a:schemeClr val="accent3"/>
              </a:solidFill>
              <a:latin typeface="+mn-ea"/>
            </a:endParaRPr>
          </a:p>
        </p:txBody>
      </p:sp>
      <p:sp>
        <p:nvSpPr>
          <p:cNvPr id="85" name="テキスト ボックス 84">
            <a:extLst>
              <a:ext uri="{FF2B5EF4-FFF2-40B4-BE49-F238E27FC236}">
                <a16:creationId xmlns:a16="http://schemas.microsoft.com/office/drawing/2014/main" id="{3891573A-8A0E-4F4B-A5C6-356D35282D30}"/>
              </a:ext>
            </a:extLst>
          </p:cNvPr>
          <p:cNvSpPr txBox="1"/>
          <p:nvPr/>
        </p:nvSpPr>
        <p:spPr>
          <a:xfrm>
            <a:off x="4758916" y="6333434"/>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
        <p:nvSpPr>
          <p:cNvPr id="86" name="テキスト ボックス 85">
            <a:extLst>
              <a:ext uri="{FF2B5EF4-FFF2-40B4-BE49-F238E27FC236}">
                <a16:creationId xmlns:a16="http://schemas.microsoft.com/office/drawing/2014/main" id="{0F76A3D1-472C-964A-AB07-CC95BB5AAD11}"/>
              </a:ext>
            </a:extLst>
          </p:cNvPr>
          <p:cNvSpPr txBox="1"/>
          <p:nvPr/>
        </p:nvSpPr>
        <p:spPr>
          <a:xfrm>
            <a:off x="469848" y="6346466"/>
            <a:ext cx="992579" cy="253916"/>
          </a:xfrm>
          <a:prstGeom prst="rect">
            <a:avLst/>
          </a:prstGeom>
          <a:noFill/>
        </p:spPr>
        <p:txBody>
          <a:bodyPr wrap="none" rtlCol="0">
            <a:spAutoFit/>
          </a:bodyPr>
          <a:lstStyle/>
          <a:p>
            <a:pPr algn="l"/>
            <a:r>
              <a:rPr kumimoji="1" lang="ja-JP" altLang="en-US" sz="1050">
                <a:solidFill>
                  <a:schemeClr val="accent3"/>
                </a:solidFill>
                <a:latin typeface="+mn-ea"/>
              </a:rPr>
              <a:t>写真：アフロ</a:t>
            </a:r>
          </a:p>
        </p:txBody>
      </p:sp>
    </p:spTree>
    <p:extLst>
      <p:ext uri="{BB962C8B-B14F-4D97-AF65-F5344CB8AC3E}">
        <p14:creationId xmlns:p14="http://schemas.microsoft.com/office/powerpoint/2010/main" val="3852553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(2)</a:t>
            </a:r>
            <a:r>
              <a:rPr kumimoji="1" lang="ja-JP" altLang="en-US"/>
              <a:t>スポンサードコンテンツ</a:t>
            </a:r>
            <a:r>
              <a:rPr kumimoji="1" lang="en-US" altLang="ja-JP"/>
              <a:t> </a:t>
            </a:r>
            <a:r>
              <a:rPr kumimoji="1" lang="ja-JP" altLang="en-US"/>
              <a:t>ライト　制作フロー</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2CE987F1-92B4-2F41-8328-A78E1C0D84F7}"/>
              </a:ext>
            </a:extLst>
          </p:cNvPr>
          <p:cNvSpPr/>
          <p:nvPr/>
        </p:nvSpPr>
        <p:spPr>
          <a:xfrm>
            <a:off x="699676" y="1135127"/>
            <a:ext cx="10513168" cy="4447371"/>
          </a:xfrm>
          <a:prstGeom prst="rect">
            <a:avLst/>
          </a:prstGeom>
        </p:spPr>
        <p:txBody>
          <a:bodyPr wrap="square">
            <a:spAutoFit/>
          </a:bodyPr>
          <a:lstStyle/>
          <a:p>
            <a:pPr fontAlgn="base"/>
            <a:r>
              <a:rPr lang="ja-JP" altLang="ja-JP" sz="1600" b="1">
                <a:solidFill>
                  <a:schemeClr val="accent3"/>
                </a:solidFill>
                <a:latin typeface="+mn-ea"/>
              </a:rPr>
              <a:t>■オリエンテーション実施</a:t>
            </a:r>
            <a:endParaRPr lang="en-US" altLang="ja-JP" sz="1600">
              <a:solidFill>
                <a:schemeClr val="accent3"/>
              </a:solidFill>
              <a:latin typeface="+mn-ea"/>
            </a:endParaRPr>
          </a:p>
          <a:p>
            <a:pPr fontAlgn="base"/>
            <a:r>
              <a:rPr lang="ja-JP" altLang="ja-JP" sz="1400">
                <a:solidFill>
                  <a:schemeClr val="accent3"/>
                </a:solidFill>
                <a:latin typeface="+mn-ea"/>
              </a:rPr>
              <a:t>事前にヒアリングシートに記入いただいた上でオリエンテーションを実施いただき、</a:t>
            </a:r>
            <a:r>
              <a:rPr lang="en-US" altLang="ja-JP" sz="1400">
                <a:solidFill>
                  <a:schemeClr val="accent3"/>
                </a:solidFill>
                <a:latin typeface="+mn-ea"/>
              </a:rPr>
              <a:t>​</a:t>
            </a:r>
          </a:p>
          <a:p>
            <a:pPr fontAlgn="base"/>
            <a:r>
              <a:rPr lang="ja-JP" altLang="ja-JP" sz="1400" b="1">
                <a:solidFill>
                  <a:schemeClr val="accent3"/>
                </a:solidFill>
                <a:latin typeface="+mn-ea"/>
              </a:rPr>
              <a:t>お取り組みを通じて伝えたいメッセージを明確に</a:t>
            </a:r>
            <a:r>
              <a:rPr lang="ja-JP" altLang="ja-JP" sz="1400">
                <a:solidFill>
                  <a:schemeClr val="accent3"/>
                </a:solidFill>
                <a:latin typeface="+mn-ea"/>
              </a:rPr>
              <a:t>します。</a:t>
            </a:r>
            <a:r>
              <a:rPr lang="en-US" altLang="ja-JP" sz="1400">
                <a:solidFill>
                  <a:schemeClr val="accent3"/>
                </a:solidFill>
                <a:latin typeface="+mn-ea"/>
              </a:rPr>
              <a:t>​</a:t>
            </a:r>
          </a:p>
          <a:p>
            <a:pPr fontAlgn="base"/>
            <a:endParaRPr lang="ja-JP" altLang="ja-JP" sz="1050">
              <a:solidFill>
                <a:schemeClr val="accent3"/>
              </a:solidFill>
              <a:latin typeface="+mn-ea"/>
            </a:endParaRPr>
          </a:p>
          <a:p>
            <a:pPr fontAlgn="base"/>
            <a:r>
              <a:rPr lang="ja-JP" altLang="ja-JP" sz="1600" b="1">
                <a:solidFill>
                  <a:schemeClr val="accent3"/>
                </a:solidFill>
                <a:latin typeface="+mn-ea"/>
              </a:rPr>
              <a:t>■記事構成案のご提出</a:t>
            </a:r>
            <a:r>
              <a:rPr lang="en-US" altLang="ja-JP" sz="1600" b="1">
                <a:solidFill>
                  <a:schemeClr val="accent3"/>
                </a:solidFill>
                <a:latin typeface="+mn-ea"/>
              </a:rPr>
              <a:t>/</a:t>
            </a:r>
            <a:r>
              <a:rPr lang="ja-JP" altLang="ja-JP" sz="1600" b="1">
                <a:solidFill>
                  <a:schemeClr val="accent3"/>
                </a:solidFill>
                <a:latin typeface="+mn-ea"/>
              </a:rPr>
              <a:t>ご確認</a:t>
            </a:r>
            <a:endParaRPr lang="en-US" altLang="ja-JP" sz="1600">
              <a:solidFill>
                <a:schemeClr val="accent3"/>
              </a:solidFill>
              <a:latin typeface="+mn-ea"/>
            </a:endParaRPr>
          </a:p>
          <a:p>
            <a:pPr fontAlgn="base"/>
            <a:r>
              <a:rPr lang="ja-JP" altLang="ja-JP" sz="1400">
                <a:solidFill>
                  <a:schemeClr val="accent3"/>
                </a:solidFill>
                <a:latin typeface="+mn-ea"/>
              </a:rPr>
              <a:t>上記をもとに記事構成案をご提出し、協賛社様に確認いただき記事骨子を確定させます。</a:t>
            </a:r>
            <a:endParaRPr lang="en-US" altLang="ja-JP" sz="1400">
              <a:solidFill>
                <a:schemeClr val="accent3"/>
              </a:solidFill>
              <a:latin typeface="+mn-ea"/>
            </a:endParaRPr>
          </a:p>
          <a:p>
            <a:pPr fontAlgn="base"/>
            <a:r>
              <a:rPr lang="ja-JP" altLang="en-US" sz="1400">
                <a:solidFill>
                  <a:schemeClr val="accent3"/>
                </a:solidFill>
                <a:latin typeface="+mn-ea"/>
              </a:rPr>
              <a:t>必要に応じて、撮影、オンラインでの取材を行います。</a:t>
            </a:r>
            <a:r>
              <a:rPr lang="en-US" altLang="ja-JP" sz="1400">
                <a:solidFill>
                  <a:schemeClr val="accent3"/>
                </a:solidFill>
                <a:latin typeface="+mn-ea"/>
              </a:rPr>
              <a:t>​</a:t>
            </a:r>
          </a:p>
          <a:p>
            <a:pPr fontAlgn="base"/>
            <a:endParaRPr lang="en-US" altLang="ja-JP" sz="1050">
              <a:solidFill>
                <a:schemeClr val="accent3"/>
              </a:solidFill>
              <a:latin typeface="+mn-ea"/>
            </a:endParaRPr>
          </a:p>
          <a:p>
            <a:pPr fontAlgn="base"/>
            <a:r>
              <a:rPr lang="ja-JP" altLang="ja-JP" sz="1600" b="1">
                <a:solidFill>
                  <a:schemeClr val="accent3"/>
                </a:solidFill>
                <a:latin typeface="+mn-ea"/>
              </a:rPr>
              <a:t>■原稿のご提出</a:t>
            </a:r>
            <a:endParaRPr lang="en-US" altLang="ja-JP" sz="1600">
              <a:solidFill>
                <a:schemeClr val="accent3"/>
              </a:solidFill>
              <a:latin typeface="+mn-ea"/>
            </a:endParaRPr>
          </a:p>
          <a:p>
            <a:pPr fontAlgn="base"/>
            <a:r>
              <a:rPr lang="ja-JP" altLang="ja-JP" sz="1400">
                <a:solidFill>
                  <a:schemeClr val="accent3"/>
                </a:solidFill>
                <a:latin typeface="+mn-ea"/>
              </a:rPr>
              <a:t>上記をもとに文字および写真原稿を作成し、協賛社様に確認いただき、必要に応じて修正し確定させます。</a:t>
            </a:r>
            <a:r>
              <a:rPr lang="en-US" altLang="ja-JP" sz="1400">
                <a:solidFill>
                  <a:schemeClr val="accent3"/>
                </a:solidFill>
                <a:latin typeface="+mn-ea"/>
              </a:rPr>
              <a:t>​</a:t>
            </a:r>
          </a:p>
          <a:p>
            <a:pPr fontAlgn="base"/>
            <a:r>
              <a:rPr lang="en-US" altLang="ja-JP" sz="1400">
                <a:solidFill>
                  <a:schemeClr val="accent3"/>
                </a:solidFill>
                <a:latin typeface="+mn-ea"/>
              </a:rPr>
              <a:t>※</a:t>
            </a:r>
            <a:r>
              <a:rPr lang="ja-JP" altLang="ja-JP" sz="1400">
                <a:solidFill>
                  <a:schemeClr val="accent3"/>
                </a:solidFill>
                <a:latin typeface="+mn-ea"/>
              </a:rPr>
              <a:t>初稿段階で内容をご確認いただき、再稿のタイミングでは初稿での指摘事項の修正確認のみとなります。</a:t>
            </a:r>
            <a:r>
              <a:rPr lang="en-US" altLang="ja-JP" sz="1400">
                <a:solidFill>
                  <a:schemeClr val="accent3"/>
                </a:solidFill>
                <a:latin typeface="+mn-ea"/>
              </a:rPr>
              <a:t>​</a:t>
            </a:r>
          </a:p>
          <a:p>
            <a:pPr fontAlgn="base"/>
            <a:r>
              <a:rPr lang="en-US" altLang="ja-JP" sz="1400" b="1">
                <a:solidFill>
                  <a:schemeClr val="accent3"/>
                </a:solidFill>
                <a:latin typeface="+mn-ea"/>
              </a:rPr>
              <a:t>※</a:t>
            </a:r>
            <a:r>
              <a:rPr lang="ja-JP" altLang="ja-JP" sz="1400" b="1">
                <a:solidFill>
                  <a:schemeClr val="accent3"/>
                </a:solidFill>
                <a:latin typeface="+mn-ea"/>
              </a:rPr>
              <a:t>初稿は中</a:t>
            </a:r>
            <a:r>
              <a:rPr lang="en-US" altLang="ja-JP" sz="1400" b="1">
                <a:solidFill>
                  <a:schemeClr val="accent3"/>
                </a:solidFill>
                <a:latin typeface="+mn-ea"/>
              </a:rPr>
              <a:t>2</a:t>
            </a:r>
            <a:r>
              <a:rPr lang="ja-JP" altLang="ja-JP" sz="1400" b="1">
                <a:solidFill>
                  <a:schemeClr val="accent3"/>
                </a:solidFill>
                <a:latin typeface="+mn-ea"/>
              </a:rPr>
              <a:t>営業日、再稿は中</a:t>
            </a:r>
            <a:r>
              <a:rPr lang="en-US" altLang="ja-JP" sz="1400" b="1">
                <a:solidFill>
                  <a:schemeClr val="accent3"/>
                </a:solidFill>
                <a:latin typeface="+mn-ea"/>
              </a:rPr>
              <a:t>1</a:t>
            </a:r>
            <a:r>
              <a:rPr lang="ja-JP" altLang="ja-JP" sz="1400" b="1">
                <a:solidFill>
                  <a:schemeClr val="accent3"/>
                </a:solidFill>
                <a:latin typeface="+mn-ea"/>
              </a:rPr>
              <a:t>営業でお戻しいただきます。</a:t>
            </a:r>
            <a:r>
              <a:rPr lang="en-US" altLang="ja-JP" sz="1400">
                <a:solidFill>
                  <a:schemeClr val="accent3"/>
                </a:solidFill>
                <a:latin typeface="+mn-ea"/>
              </a:rPr>
              <a:t>​</a:t>
            </a:r>
          </a:p>
          <a:p>
            <a:pPr fontAlgn="base"/>
            <a:r>
              <a:rPr lang="en-US" altLang="ja-JP" sz="1000">
                <a:solidFill>
                  <a:schemeClr val="accent3"/>
                </a:solidFill>
                <a:latin typeface="+mn-ea"/>
              </a:rPr>
              <a:t> </a:t>
            </a:r>
            <a:endParaRPr lang="ja-JP" altLang="ja-JP" sz="1000">
              <a:solidFill>
                <a:schemeClr val="accent3"/>
              </a:solidFill>
              <a:latin typeface="+mn-ea"/>
            </a:endParaRPr>
          </a:p>
          <a:p>
            <a:pPr fontAlgn="base"/>
            <a:r>
              <a:rPr lang="ja-JP" altLang="ja-JP" sz="1600" b="1">
                <a:solidFill>
                  <a:schemeClr val="accent3"/>
                </a:solidFill>
                <a:latin typeface="+mn-ea"/>
              </a:rPr>
              <a:t>■テストアップでの確認</a:t>
            </a:r>
            <a:r>
              <a:rPr lang="en-US" altLang="ja-JP" sz="1600" b="1">
                <a:solidFill>
                  <a:schemeClr val="accent3"/>
                </a:solidFill>
                <a:latin typeface="+mn-ea"/>
              </a:rPr>
              <a:t>/</a:t>
            </a:r>
            <a:r>
              <a:rPr lang="ja-JP" altLang="ja-JP" sz="1600" b="1">
                <a:solidFill>
                  <a:schemeClr val="accent3"/>
                </a:solidFill>
                <a:latin typeface="+mn-ea"/>
              </a:rPr>
              <a:t>校了</a:t>
            </a:r>
            <a:endParaRPr lang="en-US" altLang="ja-JP" sz="1600">
              <a:solidFill>
                <a:schemeClr val="accent3"/>
              </a:solidFill>
              <a:latin typeface="+mn-ea"/>
            </a:endParaRPr>
          </a:p>
          <a:p>
            <a:pPr fontAlgn="base"/>
            <a:r>
              <a:rPr lang="ja-JP" altLang="ja-JP" sz="1400">
                <a:solidFill>
                  <a:schemeClr val="accent3"/>
                </a:solidFill>
                <a:latin typeface="+mn-ea"/>
              </a:rPr>
              <a:t>掲載ページの画面キャプチャでレイアウトを含めて確認を行っていただき、最終的に校了となります。</a:t>
            </a:r>
            <a:r>
              <a:rPr lang="en-US" altLang="ja-JP" sz="1400">
                <a:solidFill>
                  <a:schemeClr val="accent3"/>
                </a:solidFill>
                <a:latin typeface="+mn-ea"/>
              </a:rPr>
              <a:t>​</a:t>
            </a:r>
          </a:p>
          <a:p>
            <a:pPr fontAlgn="base"/>
            <a:r>
              <a:rPr lang="en-US" altLang="ja-JP" sz="1400">
                <a:solidFill>
                  <a:schemeClr val="accent3"/>
                </a:solidFill>
                <a:latin typeface="+mn-ea"/>
              </a:rPr>
              <a:t>※</a:t>
            </a:r>
            <a:r>
              <a:rPr lang="ja-JP" altLang="ja-JP" sz="1400">
                <a:solidFill>
                  <a:schemeClr val="accent3"/>
                </a:solidFill>
                <a:latin typeface="+mn-ea"/>
              </a:rPr>
              <a:t>原則として、この段階での修正はお受けできません。</a:t>
            </a:r>
            <a:r>
              <a:rPr lang="en-US" altLang="ja-JP" sz="1400">
                <a:solidFill>
                  <a:schemeClr val="accent3"/>
                </a:solidFill>
                <a:latin typeface="+mn-ea"/>
              </a:rPr>
              <a:t>​</a:t>
            </a:r>
          </a:p>
          <a:p>
            <a:pPr fontAlgn="base"/>
            <a:r>
              <a:rPr lang="en-US" altLang="ja-JP" sz="1400" b="1">
                <a:solidFill>
                  <a:schemeClr val="accent3"/>
                </a:solidFill>
                <a:latin typeface="+mn-ea"/>
              </a:rPr>
              <a:t>※</a:t>
            </a:r>
            <a:r>
              <a:rPr lang="ja-JP" altLang="ja-JP" sz="1400" b="1">
                <a:solidFill>
                  <a:schemeClr val="accent3"/>
                </a:solidFill>
                <a:latin typeface="+mn-ea"/>
              </a:rPr>
              <a:t>翌営業日にお戻しいただきます。</a:t>
            </a:r>
            <a:r>
              <a:rPr lang="en-US" altLang="ja-JP" sz="1400">
                <a:solidFill>
                  <a:schemeClr val="accent3"/>
                </a:solidFill>
                <a:latin typeface="+mn-ea"/>
              </a:rPr>
              <a:t>​</a:t>
            </a:r>
          </a:p>
          <a:p>
            <a:pPr fontAlgn="base"/>
            <a:endParaRPr lang="ja-JP" altLang="ja-JP" sz="1050">
              <a:solidFill>
                <a:schemeClr val="accent3"/>
              </a:solidFill>
              <a:latin typeface="+mn-ea"/>
            </a:endParaRPr>
          </a:p>
          <a:p>
            <a:pPr fontAlgn="base"/>
            <a:r>
              <a:rPr lang="ja-JP" altLang="ja-JP" sz="1600" b="1">
                <a:solidFill>
                  <a:schemeClr val="accent3"/>
                </a:solidFill>
                <a:latin typeface="+mn-ea"/>
              </a:rPr>
              <a:t>■弊社内チェック</a:t>
            </a:r>
            <a:r>
              <a:rPr lang="en-US" altLang="ja-JP" sz="1600" b="1">
                <a:solidFill>
                  <a:schemeClr val="accent3"/>
                </a:solidFill>
                <a:latin typeface="+mn-ea"/>
              </a:rPr>
              <a:t>/</a:t>
            </a:r>
            <a:r>
              <a:rPr lang="ja-JP" altLang="ja-JP" sz="1600" b="1">
                <a:solidFill>
                  <a:schemeClr val="accent3"/>
                </a:solidFill>
                <a:latin typeface="+mn-ea"/>
              </a:rPr>
              <a:t>本番環境へのファイルアップ</a:t>
            </a:r>
            <a:endParaRPr lang="en-US" altLang="ja-JP" sz="1600">
              <a:solidFill>
                <a:schemeClr val="accent3"/>
              </a:solidFill>
              <a:latin typeface="+mn-ea"/>
            </a:endParaRPr>
          </a:p>
          <a:p>
            <a:pPr fontAlgn="base"/>
            <a:r>
              <a:rPr lang="ja-JP" altLang="ja-JP" sz="1400">
                <a:solidFill>
                  <a:schemeClr val="accent3"/>
                </a:solidFill>
                <a:latin typeface="+mn-ea"/>
              </a:rPr>
              <a:t>最終確認を行った上で、本番公開を行います。</a:t>
            </a:r>
            <a:r>
              <a:rPr lang="en-US" altLang="ja-JP" sz="1400">
                <a:solidFill>
                  <a:schemeClr val="accent3"/>
                </a:solidFill>
                <a:latin typeface="+mn-ea"/>
              </a:rPr>
              <a:t>​</a:t>
            </a:r>
          </a:p>
        </p:txBody>
      </p:sp>
      <p:sp>
        <p:nvSpPr>
          <p:cNvPr id="8" name="テキスト ボックス 7">
            <a:extLst>
              <a:ext uri="{FF2B5EF4-FFF2-40B4-BE49-F238E27FC236}">
                <a16:creationId xmlns:a16="http://schemas.microsoft.com/office/drawing/2014/main" id="{CB347124-6284-454E-A358-31DE993A739A}"/>
              </a:ext>
            </a:extLst>
          </p:cNvPr>
          <p:cNvSpPr txBox="1"/>
          <p:nvPr/>
        </p:nvSpPr>
        <p:spPr>
          <a:xfrm>
            <a:off x="695400" y="5677274"/>
            <a:ext cx="10441160" cy="57708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各工程で弊社内確認を行います。社内指摘事項は、広告主様側で特別な理由がない限り修正いたします。</a:t>
            </a:r>
            <a:endParaRPr kumimoji="0" lang="en-US" altLang="ja-JP" sz="1050" b="0" i="0" u="none" strike="noStrike" kern="0" cap="none" spc="0" normalizeH="0" baseline="0" noProof="0">
              <a:ln>
                <a:noFill/>
              </a:ln>
              <a:solidFill>
                <a:schemeClr val="accent3"/>
              </a:solidFill>
              <a:effectLst/>
              <a:uLnTx/>
              <a:uFillTx/>
              <a:latin typeface="+mn-ea"/>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050" b="0" i="0" u="none" strike="noStrike" kern="0" cap="none" spc="0" normalizeH="0" baseline="0" noProof="0">
                <a:ln>
                  <a:noFill/>
                </a:ln>
                <a:solidFill>
                  <a:schemeClr val="accent3"/>
                </a:solidFill>
                <a:effectLst/>
                <a:uLnTx/>
                <a:uFillTx/>
                <a:latin typeface="+mn-ea"/>
              </a:rPr>
              <a:t>※</a:t>
            </a:r>
            <a:r>
              <a:rPr kumimoji="0" lang="ja-JP" altLang="en-US" sz="1050" b="0" i="0" u="none" strike="noStrike" kern="0" cap="none" spc="0" normalizeH="0" baseline="0" noProof="0">
                <a:ln>
                  <a:noFill/>
                </a:ln>
                <a:solidFill>
                  <a:schemeClr val="accent3"/>
                </a:solidFill>
                <a:effectLst/>
                <a:uLnTx/>
                <a:uFillTx/>
                <a:latin typeface="+mn-ea"/>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b="0" i="0" u="none" strike="noStrike" kern="0" cap="none" spc="0" normalizeH="0" baseline="0" noProof="0">
              <a:ln>
                <a:noFill/>
              </a:ln>
              <a:solidFill>
                <a:schemeClr val="accent3"/>
              </a:solidFill>
              <a:effectLst/>
              <a:uLnTx/>
              <a:uFillTx/>
              <a:latin typeface="+mn-ea"/>
            </a:endParaRPr>
          </a:p>
        </p:txBody>
      </p:sp>
    </p:spTree>
    <p:extLst>
      <p:ext uri="{BB962C8B-B14F-4D97-AF65-F5344CB8AC3E}">
        <p14:creationId xmlns:p14="http://schemas.microsoft.com/office/powerpoint/2010/main" val="377107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オプション：二次利用</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5" name="表 4">
            <a:extLst>
              <a:ext uri="{FF2B5EF4-FFF2-40B4-BE49-F238E27FC236}">
                <a16:creationId xmlns:a16="http://schemas.microsoft.com/office/drawing/2014/main" id="{C56FB806-AD36-AC43-A835-5BD0C25151C3}"/>
              </a:ext>
            </a:extLst>
          </p:cNvPr>
          <p:cNvGraphicFramePr>
            <a:graphicFrameLocks noGrp="1"/>
          </p:cNvGraphicFramePr>
          <p:nvPr/>
        </p:nvGraphicFramePr>
        <p:xfrm>
          <a:off x="818208" y="2633739"/>
          <a:ext cx="9509969" cy="1590521"/>
        </p:xfrm>
        <a:graphic>
          <a:graphicData uri="http://schemas.openxmlformats.org/drawingml/2006/table">
            <a:tbl>
              <a:tblPr firstCol="1" bandRow="1">
                <a:tableStyleId>{21E4AEA4-8DFA-4A89-87EB-49C32662AFE0}</a:tableStyleId>
              </a:tblPr>
              <a:tblGrid>
                <a:gridCol w="2245466">
                  <a:extLst>
                    <a:ext uri="{9D8B030D-6E8A-4147-A177-3AD203B41FA5}">
                      <a16:colId xmlns:a16="http://schemas.microsoft.com/office/drawing/2014/main" val="792911817"/>
                    </a:ext>
                  </a:extLst>
                </a:gridCol>
                <a:gridCol w="2568675">
                  <a:extLst>
                    <a:ext uri="{9D8B030D-6E8A-4147-A177-3AD203B41FA5}">
                      <a16:colId xmlns:a16="http://schemas.microsoft.com/office/drawing/2014/main" val="1598988926"/>
                    </a:ext>
                  </a:extLst>
                </a:gridCol>
                <a:gridCol w="4695828">
                  <a:extLst>
                    <a:ext uri="{9D8B030D-6E8A-4147-A177-3AD203B41FA5}">
                      <a16:colId xmlns:a16="http://schemas.microsoft.com/office/drawing/2014/main" val="1456348514"/>
                    </a:ext>
                  </a:extLst>
                </a:gridCol>
              </a:tblGrid>
              <a:tr h="633393">
                <a:tc>
                  <a:txBody>
                    <a:bodyPr/>
                    <a:lstStyle/>
                    <a:p>
                      <a:pPr algn="ctr"/>
                      <a:r>
                        <a:rPr lang="ja-JP" altLang="en-US" sz="1600" b="1">
                          <a:solidFill>
                            <a:schemeClr val="bg1"/>
                          </a:solidFill>
                          <a:latin typeface="+mn-ea"/>
                          <a:ea typeface="+mn-ea"/>
                        </a:rPr>
                        <a:t>利用媒体</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lvl="0" algn="ctr">
                        <a:buNone/>
                      </a:pPr>
                      <a:r>
                        <a:rPr lang="en-US" altLang="ja-JP" sz="1600" b="1" kern="1200">
                          <a:solidFill>
                            <a:schemeClr val="accent3"/>
                          </a:solidFill>
                          <a:latin typeface="+mn-ea"/>
                          <a:ea typeface="+mn-ea"/>
                          <a:cs typeface="+mn-cs"/>
                        </a:rPr>
                        <a:t>利用期間</a:t>
                      </a:r>
                      <a:endParaRPr kumimoji="1" lang="en-US" altLang="ja-JP" sz="1600" b="1" kern="1200">
                        <a:solidFill>
                          <a:schemeClr val="accent3"/>
                        </a:solidFill>
                        <a:latin typeface="+mn-ea"/>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2">
                        <a:lumMod val="90000"/>
                      </a:schemeClr>
                    </a:solidFill>
                  </a:tcPr>
                </a:tc>
                <a:tc>
                  <a:txBody>
                    <a:bodyPr/>
                    <a:lstStyle/>
                    <a:p>
                      <a:pPr algn="ctr"/>
                      <a:r>
                        <a:rPr lang="ja-JP" altLang="en-US" sz="1600" b="1" kern="1200">
                          <a:solidFill>
                            <a:schemeClr val="accent3"/>
                          </a:solidFill>
                          <a:latin typeface="+mn-ea"/>
                          <a:ea typeface="+mn-ea"/>
                          <a:cs typeface="+mn-cs"/>
                        </a:rPr>
                        <a:t>テキスト+写真</a:t>
                      </a:r>
                      <a:endParaRPr kumimoji="1" lang="ja-JP" altLang="en-US" sz="1600" b="1" kern="1200">
                        <a:solidFill>
                          <a:schemeClr val="accent3"/>
                        </a:solidFill>
                        <a:latin typeface="+mn-ea"/>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B w="12700" cap="flat" cmpd="sng" algn="ctr">
                      <a:solidFill>
                        <a:schemeClr val="bg1"/>
                      </a:solidFill>
                      <a:prstDash val="solid"/>
                      <a:round/>
                      <a:headEnd type="none" w="med" len="med"/>
                      <a:tailEnd type="none" w="med" len="med"/>
                    </a:lnB>
                    <a:solidFill>
                      <a:schemeClr val="accent2">
                        <a:lumMod val="90000"/>
                      </a:schemeClr>
                    </a:solidFill>
                  </a:tcPr>
                </a:tc>
                <a:extLst>
                  <a:ext uri="{0D108BD9-81ED-4DB2-BD59-A6C34878D82A}">
                    <a16:rowId xmlns:a16="http://schemas.microsoft.com/office/drawing/2014/main" val="2117335041"/>
                  </a:ext>
                </a:extLst>
              </a:tr>
              <a:tr h="478564">
                <a:tc>
                  <a:txBody>
                    <a:bodyPr/>
                    <a:lstStyle/>
                    <a:p>
                      <a:pPr lvl="0" algn="ctr">
                        <a:buNone/>
                      </a:pPr>
                      <a:r>
                        <a:rPr lang="ja-JP" altLang="en-US" sz="1600" b="1">
                          <a:solidFill>
                            <a:schemeClr val="bg1"/>
                          </a:solidFill>
                          <a:latin typeface="+mn-ea"/>
                          <a:ea typeface="+mn-ea"/>
                        </a:rPr>
                        <a:t>広告主様WEBサイト</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accent3"/>
                          </a:solidFill>
                          <a:latin typeface="+mn-ea"/>
                          <a:ea typeface="+mn-ea"/>
                        </a:rPr>
                        <a:t>1</a:t>
                      </a:r>
                      <a:r>
                        <a:rPr lang="ja-JP" altLang="en-US" sz="1600">
                          <a:solidFill>
                            <a:schemeClr val="accent3"/>
                          </a:solidFill>
                          <a:latin typeface="+mn-ea"/>
                          <a:ea typeface="+mn-ea"/>
                        </a:rPr>
                        <a:t>年間</a:t>
                      </a:r>
                      <a:endParaRPr kumimoji="1" lang="ja-JP" altLang="en-US" sz="160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tc>
                  <a:txBody>
                    <a:bodyPr/>
                    <a:lstStyle/>
                    <a:p>
                      <a:pPr algn="ctr"/>
                      <a:r>
                        <a:rPr lang="ja-JP" altLang="en-US" sz="1600">
                          <a:solidFill>
                            <a:schemeClr val="accent3"/>
                          </a:solidFill>
                          <a:latin typeface="+mn-ea"/>
                          <a:ea typeface="+mn-ea"/>
                        </a:rPr>
                        <a:t>20万円～※詳細は別途見積もり（Net）</a:t>
                      </a:r>
                      <a:endParaRPr kumimoji="1" lang="ja-JP" altLang="en-US" sz="160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2363682762"/>
                  </a:ext>
                </a:extLst>
              </a:tr>
              <a:tr h="478564">
                <a:tc>
                  <a:txBody>
                    <a:bodyPr/>
                    <a:lstStyle/>
                    <a:p>
                      <a:pPr lvl="0" algn="ctr">
                        <a:buNone/>
                      </a:pPr>
                      <a:r>
                        <a:rPr lang="ja-JP" altLang="en-US" sz="1600" b="1">
                          <a:solidFill>
                            <a:schemeClr val="bg1"/>
                          </a:solidFill>
                          <a:latin typeface="+mn-ea"/>
                          <a:ea typeface="+mn-ea"/>
                        </a:rPr>
                        <a:t>紙ツール</a:t>
                      </a:r>
                      <a:endParaRPr kumimoji="1" lang="ja-JP" altLang="en-US" sz="1600" b="1">
                        <a:solidFill>
                          <a:schemeClr val="bg1"/>
                        </a:solidFill>
                        <a:latin typeface="+mn-ea"/>
                        <a:ea typeface="+mn-ea"/>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algn="ctr"/>
                      <a:r>
                        <a:rPr lang="en-US" altLang="ja-JP" sz="1600">
                          <a:solidFill>
                            <a:schemeClr val="accent3"/>
                          </a:solidFill>
                          <a:latin typeface="+mn-ea"/>
                          <a:ea typeface="+mn-ea"/>
                        </a:rPr>
                        <a:t>1</a:t>
                      </a:r>
                      <a:r>
                        <a:rPr lang="ja-JP" altLang="en-US" sz="1600">
                          <a:solidFill>
                            <a:schemeClr val="accent3"/>
                          </a:solidFill>
                          <a:latin typeface="+mn-ea"/>
                          <a:ea typeface="+mn-ea"/>
                        </a:rPr>
                        <a:t>年間</a:t>
                      </a:r>
                      <a:endParaRPr kumimoji="1" lang="ja-JP" altLang="en-US" sz="1600">
                        <a:solidFill>
                          <a:schemeClr val="accent3"/>
                        </a:solidFill>
                        <a:latin typeface="+mn-ea"/>
                        <a:ea typeface="+mn-ea"/>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2"/>
                    </a:solidFill>
                  </a:tcPr>
                </a:tc>
                <a:tc>
                  <a:txBody>
                    <a:bodyPr/>
                    <a:lstStyle/>
                    <a:p>
                      <a:pPr lvl="0" algn="ctr">
                        <a:lnSpc>
                          <a:spcPct val="100000"/>
                        </a:lnSpc>
                        <a:spcBef>
                          <a:spcPts val="0"/>
                        </a:spcBef>
                        <a:spcAft>
                          <a:spcPts val="0"/>
                        </a:spcAft>
                        <a:buNone/>
                      </a:pPr>
                      <a:r>
                        <a:rPr lang="en-US" altLang="ja-JP" sz="1600" b="0" i="0" u="none" strike="noStrike" noProof="0">
                          <a:solidFill>
                            <a:schemeClr val="accent3"/>
                          </a:solidFill>
                          <a:latin typeface="+mn-ea"/>
                          <a:ea typeface="+mn-ea"/>
                        </a:rPr>
                        <a:t>2</a:t>
                      </a:r>
                      <a:r>
                        <a:rPr lang="ja-JP" sz="1600" b="0" i="0" u="none" strike="noStrike" noProof="0">
                          <a:solidFill>
                            <a:schemeClr val="accent3"/>
                          </a:solidFill>
                          <a:latin typeface="+mn-ea"/>
                          <a:ea typeface="+mn-ea"/>
                        </a:rPr>
                        <a:t>0万円～※詳細は別途見積もり</a:t>
                      </a:r>
                      <a:r>
                        <a:rPr lang="ja-JP" altLang="en-US" sz="1600" b="0" i="0" u="none" strike="noStrike" noProof="0">
                          <a:solidFill>
                            <a:schemeClr val="accent3"/>
                          </a:solidFill>
                          <a:latin typeface="+mn-ea"/>
                          <a:ea typeface="+mn-ea"/>
                        </a:rPr>
                        <a:t>（</a:t>
                      </a:r>
                      <a:r>
                        <a:rPr lang="en-US" altLang="ja-JP" sz="1600" b="0" i="0" u="none" strike="noStrike" noProof="0">
                          <a:solidFill>
                            <a:schemeClr val="accent3"/>
                          </a:solidFill>
                          <a:latin typeface="+mn-ea"/>
                          <a:ea typeface="+mn-ea"/>
                        </a:rPr>
                        <a:t>Net</a:t>
                      </a:r>
                      <a:r>
                        <a:rPr lang="ja-JP" altLang="en-US" sz="1600" b="0" i="0" u="none" strike="noStrike" noProof="0">
                          <a:solidFill>
                            <a:schemeClr val="accent3"/>
                          </a:solidFill>
                          <a:latin typeface="+mn-ea"/>
                          <a:ea typeface="+mn-ea"/>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lnT w="12700" cap="flat" cmpd="sng" algn="ctr">
                      <a:solidFill>
                        <a:schemeClr val="bg1"/>
                      </a:solidFill>
                      <a:prstDash val="solid"/>
                      <a:round/>
                      <a:headEnd type="none" w="med" len="med"/>
                      <a:tailEnd type="none" w="med" len="med"/>
                    </a:lnT>
                    <a:lnB w="12700" cmpd="sng">
                      <a:noFill/>
                    </a:lnB>
                    <a:solidFill>
                      <a:schemeClr val="accent2"/>
                    </a:solidFill>
                  </a:tcPr>
                </a:tc>
                <a:extLst>
                  <a:ext uri="{0D108BD9-81ED-4DB2-BD59-A6C34878D82A}">
                    <a16:rowId xmlns:a16="http://schemas.microsoft.com/office/drawing/2014/main" val="4069392726"/>
                  </a:ext>
                </a:extLst>
              </a:tr>
            </a:tbl>
          </a:graphicData>
        </a:graphic>
      </p:graphicFrame>
      <p:sp>
        <p:nvSpPr>
          <p:cNvPr id="6" name="テキスト ボックス 5">
            <a:extLst>
              <a:ext uri="{FF2B5EF4-FFF2-40B4-BE49-F238E27FC236}">
                <a16:creationId xmlns:a16="http://schemas.microsoft.com/office/drawing/2014/main" id="{F8CDC658-6D05-5C4C-A065-CBC87CED8F51}"/>
              </a:ext>
            </a:extLst>
          </p:cNvPr>
          <p:cNvSpPr txBox="1"/>
          <p:nvPr/>
        </p:nvSpPr>
        <p:spPr>
          <a:xfrm>
            <a:off x="726978" y="1272952"/>
            <a:ext cx="960119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600" err="1">
                <a:solidFill>
                  <a:schemeClr val="accent3"/>
                </a:solidFill>
                <a:latin typeface="+mn-ea"/>
              </a:rPr>
              <a:t>制作した</a:t>
            </a:r>
            <a:r>
              <a:rPr lang="ja-JP" altLang="en-US" sz="1600">
                <a:solidFill>
                  <a:schemeClr val="accent3"/>
                </a:solidFill>
                <a:latin typeface="+mn-ea"/>
              </a:rPr>
              <a:t>スポンサードコンテンツ</a:t>
            </a:r>
            <a:r>
              <a:rPr lang="en-US" altLang="ja-JP" sz="1600" err="1">
                <a:solidFill>
                  <a:schemeClr val="accent3"/>
                </a:solidFill>
                <a:latin typeface="+mn-ea"/>
              </a:rPr>
              <a:t>を二次利用いただけます</a:t>
            </a:r>
            <a:r>
              <a:rPr lang="en-US" altLang="ja-JP" sz="1600">
                <a:solidFill>
                  <a:schemeClr val="accent3"/>
                </a:solidFill>
                <a:latin typeface="+mn-ea"/>
              </a:rPr>
              <a:t>。</a:t>
            </a:r>
          </a:p>
          <a:p>
            <a:r>
              <a:rPr lang="en-US" altLang="ja-JP" sz="1600">
                <a:solidFill>
                  <a:schemeClr val="accent3"/>
                </a:solidFill>
                <a:latin typeface="+mn-ea"/>
              </a:rPr>
              <a:t>広告主様のサイトやパンフレット等へ掲載することが可能です。</a:t>
            </a:r>
          </a:p>
          <a:p>
            <a:r>
              <a:rPr lang="ja-JP" altLang="en-US" sz="1600">
                <a:solidFill>
                  <a:schemeClr val="accent3"/>
                </a:solidFill>
                <a:latin typeface="+mn-ea"/>
              </a:rPr>
              <a:t>スポンサードコンテンツの</a:t>
            </a:r>
            <a:r>
              <a:rPr lang="en-US" altLang="ja-JP" sz="1600">
                <a:solidFill>
                  <a:schemeClr val="accent3"/>
                </a:solidFill>
                <a:latin typeface="+mn-ea"/>
              </a:rPr>
              <a:t>制作前にご要望や二次利用用途の詳細をご相談ください。</a:t>
            </a:r>
          </a:p>
          <a:p>
            <a:r>
              <a:rPr lang="en-US" altLang="ja-JP" sz="1600">
                <a:solidFill>
                  <a:schemeClr val="accent3"/>
                </a:solidFill>
                <a:latin typeface="+mn-ea"/>
              </a:rPr>
              <a:t>利用可否</a:t>
            </a:r>
            <a:r>
              <a:rPr lang="ja-JP" altLang="en-US" sz="1600">
                <a:solidFill>
                  <a:schemeClr val="accent3"/>
                </a:solidFill>
                <a:latin typeface="+mn-ea"/>
              </a:rPr>
              <a:t>の判断、</a:t>
            </a:r>
            <a:r>
              <a:rPr lang="en-US" altLang="ja-JP" sz="1600">
                <a:solidFill>
                  <a:schemeClr val="accent3"/>
                </a:solidFill>
                <a:latin typeface="+mn-ea"/>
              </a:rPr>
              <a:t>ならびに料金のお見積りをさせていただきます。</a:t>
            </a:r>
          </a:p>
        </p:txBody>
      </p:sp>
      <p:sp>
        <p:nvSpPr>
          <p:cNvPr id="8" name="テキスト ボックス 7">
            <a:extLst>
              <a:ext uri="{FF2B5EF4-FFF2-40B4-BE49-F238E27FC236}">
                <a16:creationId xmlns:a16="http://schemas.microsoft.com/office/drawing/2014/main" id="{0EDB5ABE-DFC5-B847-B31B-F8B475925041}"/>
              </a:ext>
            </a:extLst>
          </p:cNvPr>
          <p:cNvSpPr txBox="1"/>
          <p:nvPr/>
        </p:nvSpPr>
        <p:spPr>
          <a:xfrm>
            <a:off x="726977" y="4644628"/>
            <a:ext cx="9601199"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tLang="ja-JP" sz="1400">
                <a:solidFill>
                  <a:schemeClr val="accent3"/>
                </a:solidFill>
                <a:latin typeface="+mn-ea"/>
              </a:rPr>
              <a:t>【注意点】</a:t>
            </a:r>
          </a:p>
          <a:p>
            <a:r>
              <a:rPr lang="en-US" altLang="ja-JP" sz="1400">
                <a:solidFill>
                  <a:schemeClr val="accent3"/>
                </a:solidFill>
                <a:latin typeface="+mn-ea"/>
              </a:rPr>
              <a:t>・料金はネット金額となります。</a:t>
            </a:r>
          </a:p>
          <a:p>
            <a:r>
              <a:rPr lang="en-US" altLang="ja-JP" sz="1400">
                <a:solidFill>
                  <a:schemeClr val="accent3"/>
                </a:solidFill>
                <a:latin typeface="+mn-ea"/>
              </a:rPr>
              <a:t>・</a:t>
            </a:r>
            <a:r>
              <a:rPr lang="ja-JP" altLang="en-US" sz="1400">
                <a:solidFill>
                  <a:schemeClr val="accent3"/>
                </a:solidFill>
                <a:latin typeface="+mn-ea"/>
              </a:rPr>
              <a:t>お</a:t>
            </a:r>
            <a:r>
              <a:rPr lang="en-US" altLang="ja-JP" sz="1400">
                <a:solidFill>
                  <a:schemeClr val="accent3"/>
                </a:solidFill>
                <a:latin typeface="+mn-ea"/>
              </a:rPr>
              <a:t>申</a:t>
            </a:r>
            <a:r>
              <a:rPr lang="ja-JP" altLang="en-US" sz="1400">
                <a:solidFill>
                  <a:schemeClr val="accent3"/>
                </a:solidFill>
                <a:latin typeface="+mn-ea"/>
              </a:rPr>
              <a:t>し</a:t>
            </a:r>
            <a:r>
              <a:rPr lang="en-US" altLang="ja-JP" sz="1400">
                <a:solidFill>
                  <a:schemeClr val="accent3"/>
                </a:solidFill>
                <a:latin typeface="+mn-ea"/>
              </a:rPr>
              <a:t>込</a:t>
            </a:r>
            <a:r>
              <a:rPr lang="ja-JP" altLang="en-US" sz="1400">
                <a:solidFill>
                  <a:schemeClr val="accent3"/>
                </a:solidFill>
                <a:latin typeface="+mn-ea"/>
              </a:rPr>
              <a:t>み</a:t>
            </a:r>
            <a:r>
              <a:rPr lang="en-US" altLang="ja-JP" sz="1400">
                <a:solidFill>
                  <a:schemeClr val="accent3"/>
                </a:solidFill>
                <a:latin typeface="+mn-ea"/>
              </a:rPr>
              <a:t>時にご連絡・相談ください。</a:t>
            </a:r>
          </a:p>
          <a:p>
            <a:r>
              <a:rPr lang="en-US" altLang="ja-JP" sz="1400">
                <a:solidFill>
                  <a:schemeClr val="accent3"/>
                </a:solidFill>
                <a:latin typeface="+mn-ea"/>
              </a:rPr>
              <a:t>・記事量や写真点数、出演者によって料金が異なります。</a:t>
            </a:r>
            <a:endParaRPr lang="en-US" sz="1400">
              <a:solidFill>
                <a:schemeClr val="accent3"/>
              </a:solidFill>
              <a:latin typeface="+mn-ea"/>
            </a:endParaRPr>
          </a:p>
          <a:p>
            <a:r>
              <a:rPr lang="en-US" altLang="ja-JP" sz="1400">
                <a:solidFill>
                  <a:schemeClr val="accent3"/>
                </a:solidFill>
                <a:latin typeface="+mn-ea"/>
              </a:rPr>
              <a:t>・内容によっては二次利用いただけない場合がございます。</a:t>
            </a:r>
          </a:p>
          <a:p>
            <a:r>
              <a:rPr lang="ja-JP" altLang="en-US" sz="1400">
                <a:solidFill>
                  <a:schemeClr val="accent3"/>
                </a:solidFill>
                <a:latin typeface="+mn-ea"/>
              </a:rPr>
              <a:t>・利用には契約締結が必要となります。</a:t>
            </a:r>
            <a:endParaRPr lang="en-US" altLang="ja-JP" sz="1400">
              <a:solidFill>
                <a:schemeClr val="accent3"/>
              </a:solidFill>
              <a:latin typeface="+mn-ea"/>
            </a:endParaRPr>
          </a:p>
        </p:txBody>
      </p:sp>
    </p:spTree>
    <p:extLst>
      <p:ext uri="{BB962C8B-B14F-4D97-AF65-F5344CB8AC3E}">
        <p14:creationId xmlns:p14="http://schemas.microsoft.com/office/powerpoint/2010/main" val="13769569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オプション：掲載機会の延長</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870BC190-8F72-2E47-8BC7-86F36F65048D}"/>
              </a:ext>
            </a:extLst>
          </p:cNvPr>
          <p:cNvSpPr/>
          <p:nvPr/>
        </p:nvSpPr>
        <p:spPr>
          <a:xfrm>
            <a:off x="754066" y="1396660"/>
            <a:ext cx="11132042" cy="338554"/>
          </a:xfrm>
          <a:prstGeom prst="rect">
            <a:avLst/>
          </a:prstGeom>
        </p:spPr>
        <p:txBody>
          <a:bodyPr wrap="square">
            <a:spAutoFit/>
          </a:bodyPr>
          <a:lstStyle/>
          <a:p>
            <a:pPr fontAlgn="base"/>
            <a:r>
              <a:rPr lang="ja-JP" altLang="en-US" sz="1600">
                <a:solidFill>
                  <a:schemeClr val="accent3"/>
                </a:solidFill>
                <a:latin typeface="+mn-ea"/>
              </a:rPr>
              <a:t>スポンサードコンテンツ、スポンサードコンテンツ ライトとも、下記の通り掲載期間の延長が可能です。</a:t>
            </a:r>
            <a:endParaRPr lang="en-US" altLang="ja-JP" sz="1600">
              <a:solidFill>
                <a:schemeClr val="accent3"/>
              </a:solidFill>
              <a:latin typeface="+mn-ea"/>
            </a:endParaRPr>
          </a:p>
        </p:txBody>
      </p:sp>
      <p:graphicFrame>
        <p:nvGraphicFramePr>
          <p:cNvPr id="9" name="表 8">
            <a:extLst>
              <a:ext uri="{FF2B5EF4-FFF2-40B4-BE49-F238E27FC236}">
                <a16:creationId xmlns:a16="http://schemas.microsoft.com/office/drawing/2014/main" id="{A7EF2341-FFBA-C345-867C-1C9D481D6143}"/>
              </a:ext>
            </a:extLst>
          </p:cNvPr>
          <p:cNvGraphicFramePr>
            <a:graphicFrameLocks noGrp="1"/>
          </p:cNvGraphicFramePr>
          <p:nvPr/>
        </p:nvGraphicFramePr>
        <p:xfrm>
          <a:off x="818208" y="1986442"/>
          <a:ext cx="9509968" cy="2579261"/>
        </p:xfrm>
        <a:graphic>
          <a:graphicData uri="http://schemas.openxmlformats.org/drawingml/2006/table">
            <a:tbl>
              <a:tblPr firstRow="1" bandRow="1"/>
              <a:tblGrid>
                <a:gridCol w="2194839">
                  <a:extLst>
                    <a:ext uri="{9D8B030D-6E8A-4147-A177-3AD203B41FA5}">
                      <a16:colId xmlns:a16="http://schemas.microsoft.com/office/drawing/2014/main" val="20000"/>
                    </a:ext>
                  </a:extLst>
                </a:gridCol>
                <a:gridCol w="7315129">
                  <a:extLst>
                    <a:ext uri="{9D8B030D-6E8A-4147-A177-3AD203B41FA5}">
                      <a16:colId xmlns:a16="http://schemas.microsoft.com/office/drawing/2014/main" val="20001"/>
                    </a:ext>
                  </a:extLst>
                </a:gridCol>
              </a:tblGrid>
              <a:tr h="83405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契約分類</a:t>
                      </a:r>
                      <a:endParaRPr kumimoji="1" lang="en-US" altLang="ja-JP" sz="1600" b="1" i="0">
                        <a:solidFill>
                          <a:schemeClr val="bg1"/>
                        </a:solidFill>
                        <a:latin typeface="+mn-ea"/>
                        <a:ea typeface="+mn-ea"/>
                        <a:cs typeface="Meiryo UI" pitchFamily="50" charset="-128"/>
                      </a:endParaRPr>
                    </a:p>
                    <a:p>
                      <a:pPr marL="0" marR="0" indent="0" algn="ctr" defTabSz="914400" rtl="0" eaLnBrk="1" fontAlgn="ctr" latinLnBrk="0" hangingPunct="1">
                        <a:lnSpc>
                          <a:spcPct val="100000"/>
                        </a:lnSpc>
                        <a:spcBef>
                          <a:spcPts val="0"/>
                        </a:spcBef>
                        <a:spcAft>
                          <a:spcPts val="0"/>
                        </a:spcAft>
                        <a:buClrTx/>
                        <a:buSzTx/>
                        <a:buFontTx/>
                        <a:buNone/>
                        <a:tabLst/>
                        <a:defRPr/>
                      </a:pPr>
                      <a:r>
                        <a:rPr kumimoji="1" lang="en-US" altLang="ja-JP" sz="1400" b="0" i="0">
                          <a:solidFill>
                            <a:schemeClr val="bg1"/>
                          </a:solidFill>
                          <a:latin typeface="+mn-ea"/>
                          <a:ea typeface="+mn-ea"/>
                          <a:cs typeface="Meiryo UI" pitchFamily="50" charset="-128"/>
                        </a:rPr>
                        <a:t>※</a:t>
                      </a:r>
                      <a:r>
                        <a:rPr kumimoji="1" lang="ja-JP" altLang="en-US" sz="1400" b="0" i="0">
                          <a:solidFill>
                            <a:schemeClr val="bg1"/>
                          </a:solidFill>
                          <a:latin typeface="+mn-ea"/>
                          <a:ea typeface="+mn-ea"/>
                          <a:cs typeface="Meiryo UI" pitchFamily="50" charset="-128"/>
                        </a:rPr>
                        <a:t>お申し込み時に選択</a:t>
                      </a:r>
                      <a:endParaRPr kumimoji="1" lang="en-US" altLang="ja-JP" sz="1400" b="0"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accent3"/>
                          </a:solidFill>
                          <a:latin typeface="+mn-ea"/>
                          <a:ea typeface="+mn-ea"/>
                          <a:cs typeface="メイリオ" panose="020B0604030504040204" pitchFamily="50" charset="-128"/>
                        </a:rPr>
                        <a:t>①契約分類：掲載</a:t>
                      </a:r>
                      <a:endParaRPr lang="en-US" altLang="ja-JP" sz="140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accent3"/>
                          </a:solidFill>
                          <a:latin typeface="+mn-ea"/>
                          <a:ea typeface="+mn-ea"/>
                          <a:cs typeface="メイリオ" panose="020B0604030504040204" pitchFamily="50" charset="-128"/>
                        </a:rPr>
                        <a:t>②契約サービス：</a:t>
                      </a:r>
                      <a:r>
                        <a:rPr lang="en-US" altLang="ja-JP" sz="1400">
                          <a:solidFill>
                            <a:schemeClr val="accent3"/>
                          </a:solidFill>
                          <a:latin typeface="+mn-ea"/>
                          <a:ea typeface="+mn-ea"/>
                        </a:rPr>
                        <a:t>【</a:t>
                      </a:r>
                      <a:r>
                        <a:rPr lang="ja-JP" altLang="en-US" sz="1400">
                          <a:solidFill>
                            <a:schemeClr val="accent3"/>
                          </a:solidFill>
                          <a:latin typeface="+mn-ea"/>
                          <a:ea typeface="+mn-ea"/>
                        </a:rPr>
                        <a:t>掲載</a:t>
                      </a:r>
                      <a:r>
                        <a:rPr lang="en-US" altLang="ja-JP" sz="1400">
                          <a:solidFill>
                            <a:schemeClr val="accent3"/>
                          </a:solidFill>
                          <a:latin typeface="+mn-ea"/>
                          <a:ea typeface="+mn-ea"/>
                        </a:rPr>
                        <a:t>】Yahoo! JAPAN SDGs</a:t>
                      </a:r>
                      <a:r>
                        <a:rPr lang="ja-JP" altLang="en-US" sz="1400">
                          <a:solidFill>
                            <a:schemeClr val="accent3"/>
                          </a:solidFill>
                          <a:latin typeface="+mn-ea"/>
                          <a:ea typeface="+mn-ea"/>
                        </a:rPr>
                        <a:t>　スポンサードコンテンツ</a:t>
                      </a:r>
                      <a:endParaRPr lang="en-US" altLang="ja-JP" sz="1400">
                        <a:solidFill>
                          <a:schemeClr val="accent3"/>
                        </a:solidFill>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schemeClr val="accent3"/>
                          </a:solidFill>
                          <a:latin typeface="+mn-ea"/>
                          <a:ea typeface="+mn-ea"/>
                          <a:cs typeface="メイリオ" panose="020B0604030504040204" pitchFamily="50" charset="-128"/>
                        </a:rPr>
                        <a:t>③契約サービス詳細：</a:t>
                      </a:r>
                      <a:r>
                        <a:rPr kumimoji="1" lang="en" altLang="ja-JP" sz="1400" b="0" i="0" kern="1200">
                          <a:solidFill>
                            <a:schemeClr val="accent3"/>
                          </a:solidFill>
                          <a:effectLst/>
                          <a:latin typeface="+mn-ea"/>
                          <a:ea typeface="+mn-ea"/>
                          <a:cs typeface="+mn-cs"/>
                        </a:rPr>
                        <a:t>Yahoo! JAPAN SDGs</a:t>
                      </a:r>
                      <a:r>
                        <a:rPr kumimoji="1" lang="ja-JP" altLang="en" sz="1400" b="0" i="0" kern="1200">
                          <a:solidFill>
                            <a:schemeClr val="accent3"/>
                          </a:solidFill>
                          <a:effectLst/>
                          <a:latin typeface="+mn-ea"/>
                          <a:ea typeface="+mn-ea"/>
                          <a:cs typeface="+mn-cs"/>
                        </a:rPr>
                        <a:t>　</a:t>
                      </a:r>
                      <a:r>
                        <a:rPr kumimoji="1" lang="ja-JP" altLang="en-US" sz="1400" b="0" i="0" kern="1200">
                          <a:solidFill>
                            <a:schemeClr val="accent3"/>
                          </a:solidFill>
                          <a:effectLst/>
                          <a:latin typeface="+mn-ea"/>
                          <a:ea typeface="+mn-ea"/>
                          <a:cs typeface="+mn-cs"/>
                        </a:rPr>
                        <a:t>スポンサードコンテンツ　掲載延長費</a:t>
                      </a:r>
                      <a:endParaRPr lang="en-US" altLang="ja-JP" sz="1400">
                        <a:solidFill>
                          <a:schemeClr val="accent3"/>
                        </a:solidFill>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549307">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料金</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i="0" u="none" strike="noStrike" kern="1200" cap="none" spc="0" normalizeH="0" baseline="0" noProof="0">
                          <a:ln>
                            <a:noFill/>
                          </a:ln>
                          <a:solidFill>
                            <a:schemeClr val="accent3"/>
                          </a:solidFill>
                          <a:effectLst/>
                          <a:uLnTx/>
                          <a:uFillTx/>
                          <a:latin typeface="+mn-ea"/>
                          <a:ea typeface="+mn-ea"/>
                          <a:cs typeface="+mn-cs"/>
                        </a:rPr>
                        <a:t>3,000</a:t>
                      </a:r>
                      <a:r>
                        <a:rPr kumimoji="1" lang="ja-JP" altLang="en-US" sz="1400" b="0" i="0" u="none" strike="noStrike" kern="1200" cap="none" spc="0" normalizeH="0" baseline="0" noProof="0">
                          <a:ln>
                            <a:noFill/>
                          </a:ln>
                          <a:solidFill>
                            <a:schemeClr val="accent3"/>
                          </a:solidFill>
                          <a:effectLst/>
                          <a:uLnTx/>
                          <a:uFillTx/>
                          <a:latin typeface="+mn-ea"/>
                          <a:ea typeface="+mn-ea"/>
                          <a:cs typeface="+mn-cs"/>
                        </a:rPr>
                        <a:t>円</a:t>
                      </a:r>
                      <a:r>
                        <a:rPr kumimoji="1" lang="en-US" altLang="ja-JP" sz="1400" b="0" i="0" u="none" strike="noStrike" kern="1200" cap="none" spc="0" normalizeH="0" baseline="0" noProof="0">
                          <a:ln>
                            <a:noFill/>
                          </a:ln>
                          <a:solidFill>
                            <a:schemeClr val="accent3"/>
                          </a:solidFill>
                          <a:effectLst/>
                          <a:uLnTx/>
                          <a:uFillTx/>
                          <a:latin typeface="+mn-ea"/>
                          <a:ea typeface="+mn-ea"/>
                          <a:cs typeface="+mn-cs"/>
                        </a:rPr>
                        <a:t>/</a:t>
                      </a:r>
                      <a:r>
                        <a:rPr kumimoji="1" lang="ja-JP" altLang="en-US" sz="1400" b="0" i="0" u="none" strike="noStrike" kern="1200" cap="none" spc="0" normalizeH="0" baseline="0" noProof="0">
                          <a:ln>
                            <a:noFill/>
                          </a:ln>
                          <a:solidFill>
                            <a:schemeClr val="accent3"/>
                          </a:solidFill>
                          <a:effectLst/>
                          <a:uLnTx/>
                          <a:uFillTx/>
                          <a:latin typeface="+mn-ea"/>
                          <a:ea typeface="+mn-ea"/>
                          <a:cs typeface="+mn-cs"/>
                        </a:rPr>
                        <a:t>日（ネット）／事前見積もり：不要／専用フォームからお申し込み</a:t>
                      </a:r>
                      <a:endParaRPr kumimoji="1" lang="en-US" altLang="ja-JP" sz="1400" b="0" i="0" u="none" strike="noStrike" kern="1200" cap="none" spc="0" normalizeH="0" baseline="0" noProof="0">
                        <a:ln>
                          <a:noFill/>
                        </a:ln>
                        <a:solidFill>
                          <a:schemeClr val="accent3"/>
                        </a:solidFill>
                        <a:effectLst/>
                        <a:uLnTx/>
                        <a:uFillTx/>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a:t>
                      </a:r>
                      <a:r>
                        <a:rPr kumimoji="1" lang="ja-JP" altLang="en-US" sz="14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1400" b="0" i="0" u="none" strike="noStrike" kern="1200" cap="none" spc="0" normalizeH="0" baseline="0" noProof="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7474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a:solidFill>
                            <a:schemeClr val="bg1"/>
                          </a:solidFill>
                          <a:latin typeface="+mn-ea"/>
                          <a:ea typeface="+mn-ea"/>
                          <a:cs typeface="Meiryo UI" pitchFamily="50" charset="-128"/>
                        </a:rPr>
                        <a:t>お申し込み期限</a:t>
                      </a: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u="none" strike="noStrike" kern="1200" cap="none" spc="0" normalizeH="0" baseline="0" noProof="0">
                          <a:ln>
                            <a:noFill/>
                          </a:ln>
                          <a:solidFill>
                            <a:schemeClr val="accent3"/>
                          </a:solidFill>
                          <a:effectLst/>
                          <a:uLnTx/>
                          <a:uFillTx/>
                          <a:latin typeface="+mn-ea"/>
                          <a:ea typeface="+mn-ea"/>
                        </a:rPr>
                        <a:t>原則として、掲載開始の</a:t>
                      </a:r>
                      <a:r>
                        <a:rPr kumimoji="1" lang="en-US" altLang="ja-JP" sz="1400" b="0" u="none" strike="noStrike" kern="1200" cap="none" spc="0" normalizeH="0" baseline="0" noProof="0">
                          <a:ln>
                            <a:noFill/>
                          </a:ln>
                          <a:solidFill>
                            <a:schemeClr val="accent3"/>
                          </a:solidFill>
                          <a:effectLst/>
                          <a:uLnTx/>
                          <a:uFillTx/>
                          <a:latin typeface="+mn-ea"/>
                          <a:ea typeface="+mn-ea"/>
                        </a:rPr>
                        <a:t>2</a:t>
                      </a:r>
                      <a:r>
                        <a:rPr kumimoji="1" lang="ja-JP" altLang="en-US" sz="1400" b="0" u="none" strike="noStrike" kern="1200" cap="none" spc="0" normalizeH="0" baseline="0" noProof="0">
                          <a:ln>
                            <a:noFill/>
                          </a:ln>
                          <a:solidFill>
                            <a:schemeClr val="accent3"/>
                          </a:solidFill>
                          <a:effectLst/>
                          <a:uLnTx/>
                          <a:uFillTx/>
                          <a:latin typeface="+mn-ea"/>
                          <a:ea typeface="+mn-ea"/>
                        </a:rPr>
                        <a:t>週間前までにお申し込みください</a:t>
                      </a:r>
                      <a:endParaRPr kumimoji="1" lang="en-US" altLang="ja-JP" sz="1400" b="0" u="none" strike="noStrike" kern="1200" cap="none" spc="0" normalizeH="0" baseline="0" noProof="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400" b="0" u="none" strike="noStrike" kern="1200" cap="none" spc="0" normalizeH="0" baseline="0" noProof="0">
                          <a:ln>
                            <a:noFill/>
                          </a:ln>
                          <a:solidFill>
                            <a:schemeClr val="accent3"/>
                          </a:solidFill>
                          <a:effectLst/>
                          <a:uLnTx/>
                          <a:uFillTx/>
                          <a:latin typeface="+mn-ea"/>
                          <a:ea typeface="+mn-ea"/>
                        </a:rPr>
                        <a:t>※</a:t>
                      </a:r>
                      <a:r>
                        <a:rPr kumimoji="1" lang="ja-JP" altLang="en-US" sz="1400" b="0" u="none" strike="noStrike" kern="1200" cap="none" spc="0" normalizeH="0" baseline="0" noProof="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400" b="0" u="none" strike="noStrike" kern="1200" cap="none" spc="0" normalizeH="0" baseline="0" noProof="0">
                        <a:ln>
                          <a:noFill/>
                        </a:ln>
                        <a:solidFill>
                          <a:schemeClr val="accent3"/>
                        </a:solidFill>
                        <a:effectLst/>
                        <a:uLnTx/>
                        <a:uFillTx/>
                        <a:latin typeface="+mn-ea"/>
                        <a:ea typeface="+mn-ea"/>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7"/>
                  </a:ext>
                </a:extLst>
              </a:tr>
              <a:tr h="4484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a:solidFill>
                            <a:schemeClr val="bg1"/>
                          </a:solidFill>
                          <a:latin typeface="+mn-ea"/>
                          <a:ea typeface="+mn-ea"/>
                        </a:rPr>
                        <a:t>有効期限</a:t>
                      </a:r>
                      <a:endParaRPr kumimoji="1" lang="ja-JP" altLang="en-US" sz="1600" b="1" i="0">
                        <a:solidFill>
                          <a:schemeClr val="bg1"/>
                        </a:solidFill>
                        <a:latin typeface="+mn-ea"/>
                        <a:ea typeface="+mn-ea"/>
                        <a:cs typeface="Meiryo UI" pitchFamily="50" charset="-128"/>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lumMod val="75000"/>
                      </a:scheme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a:solidFill>
                            <a:schemeClr val="accent3"/>
                          </a:solidFill>
                          <a:latin typeface="+mn-ea"/>
                          <a:ea typeface="+mn-ea"/>
                          <a:cs typeface="Meiryo UI" panose="020B0604030504040204" pitchFamily="50" charset="-128"/>
                        </a:rPr>
                        <a:t>2024</a:t>
                      </a:r>
                      <a:r>
                        <a:rPr lang="ja-JP" altLang="en-US" sz="1400">
                          <a:solidFill>
                            <a:schemeClr val="accent3"/>
                          </a:solidFill>
                          <a:latin typeface="+mn-ea"/>
                          <a:ea typeface="+mn-ea"/>
                          <a:cs typeface="Meiryo UI" panose="020B0604030504040204" pitchFamily="50" charset="-128"/>
                        </a:rPr>
                        <a:t>年</a:t>
                      </a:r>
                      <a:r>
                        <a:rPr lang="en-US" altLang="ja-JP" sz="1400" dirty="0">
                          <a:solidFill>
                            <a:schemeClr val="accent3"/>
                          </a:solidFill>
                          <a:latin typeface="+mn-ea"/>
                          <a:ea typeface="+mn-ea"/>
                          <a:cs typeface="Meiryo UI" panose="020B0604030504040204" pitchFamily="50" charset="-128"/>
                        </a:rPr>
                        <a:t>9</a:t>
                      </a:r>
                      <a:r>
                        <a:rPr lang="ja-JP" altLang="en-US" sz="1400">
                          <a:solidFill>
                            <a:schemeClr val="accent3"/>
                          </a:solidFill>
                          <a:latin typeface="+mn-ea"/>
                          <a:ea typeface="+mn-ea"/>
                          <a:cs typeface="Meiryo UI" panose="020B0604030504040204" pitchFamily="50" charset="-128"/>
                        </a:rPr>
                        <a:t>月</a:t>
                      </a:r>
                      <a:r>
                        <a:rPr lang="en-US" altLang="ja-JP" sz="1400" dirty="0">
                          <a:solidFill>
                            <a:schemeClr val="accent3"/>
                          </a:solidFill>
                          <a:latin typeface="+mn-ea"/>
                          <a:ea typeface="+mn-ea"/>
                          <a:cs typeface="Meiryo UI" panose="020B0604030504040204" pitchFamily="50" charset="-128"/>
                        </a:rPr>
                        <a:t>30</a:t>
                      </a:r>
                      <a:r>
                        <a:rPr lang="ja-JP" altLang="en-US" sz="1400">
                          <a:solidFill>
                            <a:schemeClr val="accent3"/>
                          </a:solidFill>
                          <a:latin typeface="+mn-ea"/>
                          <a:ea typeface="+mn-ea"/>
                          <a:cs typeface="Meiryo UI" panose="020B0604030504040204" pitchFamily="50" charset="-128"/>
                        </a:rPr>
                        <a:t>日掲載終了分</a:t>
                      </a:r>
                      <a:endParaRPr lang="ja-JP" altLang="en-US" sz="1400">
                        <a:solidFill>
                          <a:schemeClr val="accent3"/>
                        </a:solidFill>
                        <a:latin typeface="+mn-ea"/>
                        <a:ea typeface="+mn-ea"/>
                        <a:cs typeface="Verdana" pitchFamily="34" charset="0"/>
                      </a:endParaRPr>
                    </a:p>
                  </a:txBody>
                  <a:tcPr marL="36000" marR="36000" marT="360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bl>
          </a:graphicData>
        </a:graphic>
      </p:graphicFrame>
    </p:spTree>
    <p:extLst>
      <p:ext uri="{BB962C8B-B14F-4D97-AF65-F5344CB8AC3E}">
        <p14:creationId xmlns:p14="http://schemas.microsoft.com/office/powerpoint/2010/main" val="2471929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latin typeface="Meiryo"/>
                <a:ea typeface="Meiryo"/>
              </a:rPr>
              <a:t>販売制限カテゴリー</a:t>
            </a:r>
            <a:endParaRPr kumimoji="1" lang="ja-JP" altLang="en-US"/>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Text Box 1031">
            <a:extLst>
              <a:ext uri="{FF2B5EF4-FFF2-40B4-BE49-F238E27FC236}">
                <a16:creationId xmlns:a16="http://schemas.microsoft.com/office/drawing/2014/main" id="{CD26F233-E2D9-684D-9A38-F1A1D3C215B3}"/>
              </a:ext>
            </a:extLst>
          </p:cNvPr>
          <p:cNvSpPr txBox="1">
            <a:spLocks noChangeArrowheads="1"/>
          </p:cNvSpPr>
          <p:nvPr/>
        </p:nvSpPr>
        <p:spPr bwMode="auto">
          <a:xfrm>
            <a:off x="730711" y="1265649"/>
            <a:ext cx="9993897"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base"/>
            <a:r>
              <a:rPr lang="ja-JP" altLang="ja-JP" sz="1200">
                <a:solidFill>
                  <a:schemeClr val="accent3"/>
                </a:solidFill>
                <a:latin typeface="+mn-ea"/>
              </a:rPr>
              <a:t>以下に該当する業種、商品・サービスにつきましては、</a:t>
            </a:r>
            <a:r>
              <a:rPr lang="en-US" altLang="ja-JP" sz="1200" dirty="0">
                <a:solidFill>
                  <a:schemeClr val="accent3"/>
                </a:solidFill>
                <a:latin typeface="+mn-ea"/>
              </a:rPr>
              <a:t>Yahoo! JAPAN SDGs</a:t>
            </a:r>
            <a:r>
              <a:rPr lang="ja-JP" altLang="ja-JP" sz="1200">
                <a:solidFill>
                  <a:schemeClr val="accent3"/>
                </a:solidFill>
                <a:latin typeface="+mn-ea"/>
              </a:rPr>
              <a:t> スポンサードコンテンツの実施は原則不可となります。</a:t>
            </a:r>
            <a:r>
              <a:rPr lang="en-US" altLang="ja-JP" sz="1200" dirty="0">
                <a:solidFill>
                  <a:schemeClr val="accent3"/>
                </a:solidFill>
                <a:latin typeface="+mn-ea"/>
              </a:rPr>
              <a:t>​</a:t>
            </a:r>
          </a:p>
          <a:p>
            <a:pPr fontAlgn="base"/>
            <a:r>
              <a:rPr lang="ja-JP" altLang="ja-JP" sz="1200">
                <a:solidFill>
                  <a:schemeClr val="accent3"/>
                </a:solidFill>
                <a:latin typeface="+mn-ea"/>
              </a:rPr>
              <a:t>また、協賛社様のサイトが弊社の広告掲載基準を満たすことが実施の条件となります。</a:t>
            </a:r>
            <a:r>
              <a:rPr lang="en-US" altLang="ja-JP" sz="1200" dirty="0">
                <a:solidFill>
                  <a:schemeClr val="accent3"/>
                </a:solidFill>
                <a:latin typeface="+mn-ea"/>
              </a:rPr>
              <a:t>​</a:t>
            </a:r>
          </a:p>
          <a:p>
            <a:pPr fontAlgn="base"/>
            <a:r>
              <a:rPr lang="en-US" altLang="ja-JP" sz="1200" dirty="0">
                <a:solidFill>
                  <a:schemeClr val="accent3"/>
                </a:solidFill>
                <a:latin typeface="+mn-ea"/>
              </a:rPr>
              <a:t>​</a:t>
            </a:r>
          </a:p>
          <a:p>
            <a:pPr fontAlgn="base"/>
            <a:r>
              <a:rPr lang="ja-JP" altLang="ja-JP" sz="1200">
                <a:solidFill>
                  <a:schemeClr val="accent3"/>
                </a:solidFill>
                <a:latin typeface="+mn-ea"/>
              </a:rPr>
              <a:t>・消費者金融業（消費者向無担保貸金業）、商工ローン、手形割引、その他ハイリスク型の金融商品</a:t>
            </a:r>
            <a:r>
              <a:rPr lang="en-US" altLang="ja-JP" sz="1200" dirty="0">
                <a:solidFill>
                  <a:schemeClr val="accent3"/>
                </a:solidFill>
                <a:latin typeface="+mn-ea"/>
              </a:rPr>
              <a:t>​</a:t>
            </a:r>
          </a:p>
          <a:p>
            <a:pPr fontAlgn="base"/>
            <a:r>
              <a:rPr lang="ja-JP" altLang="ja-JP" sz="1200">
                <a:solidFill>
                  <a:schemeClr val="accent3"/>
                </a:solidFill>
                <a:latin typeface="+mn-ea"/>
              </a:rPr>
              <a:t>・パチンコ・パチスロの営業および機種、カジノ（企業広告含む）、ギャンブル</a:t>
            </a:r>
            <a:r>
              <a:rPr lang="en-US" altLang="ja-JP" sz="1200" dirty="0">
                <a:solidFill>
                  <a:schemeClr val="accent3"/>
                </a:solidFill>
                <a:latin typeface="+mn-ea"/>
              </a:rPr>
              <a:t>​</a:t>
            </a:r>
          </a:p>
          <a:p>
            <a:pPr fontAlgn="base"/>
            <a:r>
              <a:rPr lang="ja-JP" altLang="ja-JP" sz="1200">
                <a:solidFill>
                  <a:schemeClr val="accent3"/>
                </a:solidFill>
                <a:latin typeface="+mn-ea"/>
              </a:rPr>
              <a:t>・レーシック、美容整形・美容外科・美容皮膚科、その他医療機関全般</a:t>
            </a:r>
            <a:r>
              <a:rPr lang="en-US" altLang="ja-JP" sz="1200" dirty="0">
                <a:solidFill>
                  <a:schemeClr val="accent3"/>
                </a:solidFill>
                <a:latin typeface="+mn-ea"/>
              </a:rPr>
              <a:t>​</a:t>
            </a:r>
          </a:p>
          <a:p>
            <a:pPr fontAlgn="base"/>
            <a:r>
              <a:rPr lang="ja-JP" altLang="ja-JP" sz="1200">
                <a:solidFill>
                  <a:schemeClr val="accent3"/>
                </a:solidFill>
                <a:latin typeface="+mn-ea"/>
              </a:rPr>
              <a:t>・医療機関による保険外治療</a:t>
            </a:r>
            <a:r>
              <a:rPr lang="en-US" altLang="ja-JP" sz="1200" dirty="0">
                <a:solidFill>
                  <a:schemeClr val="accent3"/>
                </a:solidFill>
                <a:latin typeface="+mn-ea"/>
              </a:rPr>
              <a:t>​</a:t>
            </a:r>
          </a:p>
          <a:p>
            <a:pPr fontAlgn="base"/>
            <a:r>
              <a:rPr lang="ja-JP" altLang="ja-JP" sz="1200">
                <a:solidFill>
                  <a:schemeClr val="accent3"/>
                </a:solidFill>
                <a:latin typeface="+mn-ea"/>
              </a:rPr>
              <a:t>・美容エステティックサロン</a:t>
            </a:r>
            <a:r>
              <a:rPr lang="en-US" altLang="ja-JP" sz="1200" dirty="0">
                <a:solidFill>
                  <a:schemeClr val="accent3"/>
                </a:solidFill>
                <a:latin typeface="+mn-ea"/>
              </a:rPr>
              <a:t>​</a:t>
            </a:r>
          </a:p>
          <a:p>
            <a:pPr fontAlgn="base"/>
            <a:r>
              <a:rPr lang="ja-JP" altLang="ja-JP" sz="1200">
                <a:solidFill>
                  <a:schemeClr val="accent3"/>
                </a:solidFill>
                <a:latin typeface="+mn-ea"/>
              </a:rPr>
              <a:t>・あん摩業、マッサージ業、指圧業、はり業、きゅう業等</a:t>
            </a:r>
            <a:r>
              <a:rPr lang="en-US" altLang="ja-JP" sz="1200" dirty="0">
                <a:solidFill>
                  <a:schemeClr val="accent3"/>
                </a:solidFill>
                <a:latin typeface="+mn-ea"/>
              </a:rPr>
              <a:t>​</a:t>
            </a:r>
          </a:p>
          <a:p>
            <a:pPr fontAlgn="base"/>
            <a:r>
              <a:rPr lang="ja-JP" altLang="ja-JP" sz="1200">
                <a:solidFill>
                  <a:schemeClr val="accent3"/>
                </a:solidFill>
                <a:latin typeface="+mn-ea"/>
              </a:rPr>
              <a:t>・不妊治療</a:t>
            </a:r>
            <a:r>
              <a:rPr lang="en-US" altLang="ja-JP" sz="1200" dirty="0">
                <a:solidFill>
                  <a:schemeClr val="accent3"/>
                </a:solidFill>
                <a:latin typeface="+mn-ea"/>
              </a:rPr>
              <a:t>​</a:t>
            </a:r>
          </a:p>
          <a:p>
            <a:pPr fontAlgn="base"/>
            <a:r>
              <a:rPr lang="ja-JP" altLang="ja-JP" sz="1200">
                <a:solidFill>
                  <a:schemeClr val="accent3"/>
                </a:solidFill>
                <a:latin typeface="+mn-ea"/>
              </a:rPr>
              <a:t>・治験</a:t>
            </a:r>
            <a:r>
              <a:rPr lang="en-US" altLang="ja-JP" sz="1200" dirty="0">
                <a:solidFill>
                  <a:schemeClr val="accent3"/>
                </a:solidFill>
                <a:latin typeface="+mn-ea"/>
              </a:rPr>
              <a:t>​</a:t>
            </a:r>
          </a:p>
          <a:p>
            <a:pPr fontAlgn="base"/>
            <a:r>
              <a:rPr lang="ja-JP" altLang="ja-JP" sz="1200">
                <a:solidFill>
                  <a:schemeClr val="accent3"/>
                </a:solidFill>
                <a:latin typeface="+mn-ea"/>
              </a:rPr>
              <a:t>・</a:t>
            </a:r>
            <a:r>
              <a:rPr lang="en-US" altLang="ja-JP" sz="1200" dirty="0">
                <a:solidFill>
                  <a:schemeClr val="accent3"/>
                </a:solidFill>
                <a:latin typeface="+mn-ea"/>
              </a:rPr>
              <a:t>ED</a:t>
            </a:r>
            <a:r>
              <a:rPr lang="ja-JP" altLang="ja-JP" sz="1200">
                <a:solidFill>
                  <a:schemeClr val="accent3"/>
                </a:solidFill>
                <a:latin typeface="+mn-ea"/>
              </a:rPr>
              <a:t>（治療、医薬品、情報、啓蒙サイト等）</a:t>
            </a:r>
            <a:r>
              <a:rPr lang="en-US" altLang="ja-JP" sz="1200" dirty="0">
                <a:solidFill>
                  <a:schemeClr val="accent3"/>
                </a:solidFill>
                <a:latin typeface="+mn-ea"/>
              </a:rPr>
              <a:t>​</a:t>
            </a:r>
          </a:p>
          <a:p>
            <a:pPr fontAlgn="base"/>
            <a:r>
              <a:rPr lang="ja-JP" altLang="ja-JP" sz="1200">
                <a:solidFill>
                  <a:schemeClr val="accent3"/>
                </a:solidFill>
                <a:latin typeface="+mn-ea"/>
              </a:rPr>
              <a:t>・性的機能強化、改善を期待させる経口物</a:t>
            </a:r>
            <a:r>
              <a:rPr lang="en-US" altLang="ja-JP" sz="1200" dirty="0">
                <a:solidFill>
                  <a:schemeClr val="accent3"/>
                </a:solidFill>
                <a:latin typeface="+mn-ea"/>
              </a:rPr>
              <a:t>​</a:t>
            </a:r>
          </a:p>
          <a:p>
            <a:pPr fontAlgn="base"/>
            <a:r>
              <a:rPr lang="ja-JP" altLang="ja-JP" sz="1200">
                <a:solidFill>
                  <a:schemeClr val="accent3"/>
                </a:solidFill>
                <a:latin typeface="+mn-ea"/>
              </a:rPr>
              <a:t>・健康・美容食品、健康器具、健康雑貨その他商品やサービス</a:t>
            </a:r>
            <a:r>
              <a:rPr lang="en-US" altLang="ja-JP" sz="1200" dirty="0">
                <a:solidFill>
                  <a:schemeClr val="accent3"/>
                </a:solidFill>
                <a:latin typeface="+mn-ea"/>
              </a:rPr>
              <a:t>​</a:t>
            </a:r>
          </a:p>
          <a:p>
            <a:pPr fontAlgn="base"/>
            <a:r>
              <a:rPr lang="ja-JP" altLang="ja-JP" sz="1200">
                <a:solidFill>
                  <a:schemeClr val="accent3"/>
                </a:solidFill>
                <a:latin typeface="+mn-ea"/>
              </a:rPr>
              <a:t>・発毛、育毛・増毛効果を訴求する商品・サービス全般（医薬品の発毛・育毛剤は除く）、かつら</a:t>
            </a:r>
            <a:r>
              <a:rPr lang="en-US" altLang="ja-JP" sz="1200" dirty="0">
                <a:solidFill>
                  <a:schemeClr val="accent3"/>
                </a:solidFill>
                <a:latin typeface="+mn-ea"/>
              </a:rPr>
              <a:t>​</a:t>
            </a:r>
          </a:p>
          <a:p>
            <a:pPr fontAlgn="base"/>
            <a:r>
              <a:rPr lang="ja-JP" altLang="ja-JP" sz="1200">
                <a:solidFill>
                  <a:schemeClr val="accent3"/>
                </a:solidFill>
                <a:latin typeface="+mn-ea"/>
              </a:rPr>
              <a:t>・能力開発関連商品</a:t>
            </a:r>
            <a:r>
              <a:rPr lang="en-US" altLang="ja-JP" sz="1200" dirty="0">
                <a:solidFill>
                  <a:schemeClr val="accent3"/>
                </a:solidFill>
                <a:latin typeface="+mn-ea"/>
              </a:rPr>
              <a:t>​</a:t>
            </a:r>
          </a:p>
          <a:p>
            <a:pPr fontAlgn="base"/>
            <a:r>
              <a:rPr lang="ja-JP" altLang="ja-JP" sz="1200">
                <a:solidFill>
                  <a:schemeClr val="accent3"/>
                </a:solidFill>
                <a:latin typeface="+mn-ea"/>
              </a:rPr>
              <a:t>・占い</a:t>
            </a:r>
            <a:r>
              <a:rPr lang="en-US" altLang="ja-JP" sz="1200" dirty="0">
                <a:solidFill>
                  <a:schemeClr val="accent3"/>
                </a:solidFill>
                <a:latin typeface="+mn-ea"/>
              </a:rPr>
              <a:t>​</a:t>
            </a:r>
          </a:p>
          <a:p>
            <a:pPr fontAlgn="base"/>
            <a:r>
              <a:rPr lang="ja-JP" altLang="ja-JP" sz="1200">
                <a:solidFill>
                  <a:schemeClr val="accent3"/>
                </a:solidFill>
                <a:latin typeface="+mn-ea"/>
              </a:rPr>
              <a:t>・国家資格を有する業種（弁護士、司法書士、行政書士、弁理士、公認会計士、税理士）</a:t>
            </a:r>
            <a:r>
              <a:rPr lang="en-US" altLang="ja-JP" sz="1200" dirty="0">
                <a:solidFill>
                  <a:schemeClr val="accent3"/>
                </a:solidFill>
                <a:latin typeface="+mn-ea"/>
              </a:rPr>
              <a:t>​</a:t>
            </a:r>
          </a:p>
          <a:p>
            <a:pPr fontAlgn="base"/>
            <a:r>
              <a:rPr lang="ja-JP" altLang="ja-JP" sz="1200">
                <a:solidFill>
                  <a:schemeClr val="accent3"/>
                </a:solidFill>
                <a:latin typeface="+mn-ea"/>
              </a:rPr>
              <a:t>・法務、税務</a:t>
            </a:r>
            <a:r>
              <a:rPr lang="en-US" altLang="ja-JP" sz="1200" dirty="0">
                <a:solidFill>
                  <a:schemeClr val="accent3"/>
                </a:solidFill>
                <a:latin typeface="+mn-ea"/>
              </a:rPr>
              <a:t>​</a:t>
            </a:r>
          </a:p>
          <a:p>
            <a:pPr fontAlgn="base"/>
            <a:r>
              <a:rPr lang="ja-JP" altLang="ja-JP" sz="1200">
                <a:solidFill>
                  <a:schemeClr val="accent3"/>
                </a:solidFill>
                <a:latin typeface="+mn-ea"/>
              </a:rPr>
              <a:t>・探偵業</a:t>
            </a:r>
            <a:r>
              <a:rPr lang="en-US" altLang="ja-JP" sz="1200" dirty="0">
                <a:solidFill>
                  <a:schemeClr val="accent3"/>
                </a:solidFill>
                <a:latin typeface="+mn-ea"/>
              </a:rPr>
              <a:t>​</a:t>
            </a:r>
          </a:p>
          <a:p>
            <a:pPr fontAlgn="base"/>
            <a:r>
              <a:rPr lang="ja-JP" altLang="ja-JP" sz="1200">
                <a:solidFill>
                  <a:schemeClr val="accent3"/>
                </a:solidFill>
                <a:latin typeface="+mn-ea"/>
              </a:rPr>
              <a:t>・葬儀社、斎場、墓石販売</a:t>
            </a:r>
            <a:r>
              <a:rPr lang="en-US" altLang="ja-JP" sz="1200" dirty="0">
                <a:solidFill>
                  <a:schemeClr val="accent3"/>
                </a:solidFill>
                <a:latin typeface="+mn-ea"/>
              </a:rPr>
              <a:t>​</a:t>
            </a:r>
          </a:p>
          <a:p>
            <a:pPr fontAlgn="base"/>
            <a:r>
              <a:rPr lang="ja-JP" altLang="ja-JP" sz="1200">
                <a:solidFill>
                  <a:schemeClr val="accent3"/>
                </a:solidFill>
                <a:latin typeface="+mn-ea"/>
              </a:rPr>
              <a:t>・ナイトワーク求人</a:t>
            </a:r>
            <a:r>
              <a:rPr lang="en-US" altLang="ja-JP" sz="1200" dirty="0">
                <a:solidFill>
                  <a:schemeClr val="accent3"/>
                </a:solidFill>
                <a:latin typeface="+mn-ea"/>
              </a:rPr>
              <a:t>​</a:t>
            </a:r>
          </a:p>
          <a:p>
            <a:pPr fontAlgn="base"/>
            <a:r>
              <a:rPr lang="ja-JP" altLang="ja-JP" sz="1200">
                <a:solidFill>
                  <a:schemeClr val="accent3"/>
                </a:solidFill>
                <a:latin typeface="+mn-ea"/>
              </a:rPr>
              <a:t>・出会い系サイト、結婚紹介（インターネット異性紹介事業）</a:t>
            </a:r>
            <a:r>
              <a:rPr lang="en-US" altLang="ja-JP" sz="1200" dirty="0">
                <a:solidFill>
                  <a:schemeClr val="accent3"/>
                </a:solidFill>
                <a:latin typeface="+mn-ea"/>
              </a:rPr>
              <a:t>​</a:t>
            </a:r>
          </a:p>
          <a:p>
            <a:pPr fontAlgn="base"/>
            <a:r>
              <a:rPr lang="ja-JP" altLang="ja-JP" sz="1200">
                <a:solidFill>
                  <a:schemeClr val="accent3"/>
                </a:solidFill>
                <a:latin typeface="+mn-ea"/>
              </a:rPr>
              <a:t>・代理店募集、フランチャイズ、起業支援、経営セミナー</a:t>
            </a:r>
            <a:r>
              <a:rPr lang="en-US" altLang="ja-JP" sz="1200" dirty="0">
                <a:solidFill>
                  <a:schemeClr val="accent3"/>
                </a:solidFill>
                <a:latin typeface="+mn-ea"/>
              </a:rPr>
              <a:t>​</a:t>
            </a:r>
          </a:p>
          <a:p>
            <a:pPr fontAlgn="base"/>
            <a:r>
              <a:rPr lang="ja-JP" altLang="ja-JP" sz="1200">
                <a:solidFill>
                  <a:schemeClr val="accent3"/>
                </a:solidFill>
                <a:latin typeface="+mn-ea"/>
              </a:rPr>
              <a:t>・団体による意見広告</a:t>
            </a:r>
            <a:r>
              <a:rPr lang="en-US" altLang="ja-JP" sz="1200" dirty="0">
                <a:solidFill>
                  <a:schemeClr val="accent3"/>
                </a:solidFill>
                <a:latin typeface="+mn-ea"/>
              </a:rPr>
              <a:t>​</a:t>
            </a:r>
          </a:p>
          <a:p>
            <a:pPr fontAlgn="base"/>
            <a:r>
              <a:rPr lang="ja-JP" altLang="ja-JP" sz="1200">
                <a:solidFill>
                  <a:schemeClr val="accent3"/>
                </a:solidFill>
                <a:latin typeface="+mn-ea"/>
              </a:rPr>
              <a:t>・宗教団体、活動</a:t>
            </a:r>
            <a:endParaRPr lang="en-US" altLang="ja-JP" sz="1200" dirty="0">
              <a:solidFill>
                <a:schemeClr val="accent3"/>
              </a:solidFill>
              <a:latin typeface="+mn-ea"/>
            </a:endParaRPr>
          </a:p>
        </p:txBody>
      </p:sp>
    </p:spTree>
    <p:extLst>
      <p:ext uri="{BB962C8B-B14F-4D97-AF65-F5344CB8AC3E}">
        <p14:creationId xmlns:p14="http://schemas.microsoft.com/office/powerpoint/2010/main" val="346939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8BA0851-03A3-6A4C-91B3-EAC422F40D1D}"/>
              </a:ext>
            </a:extLst>
          </p:cNvPr>
          <p:cNvSpPr>
            <a:spLocks noGrp="1"/>
          </p:cNvSpPr>
          <p:nvPr>
            <p:ph type="body" sz="quarter" idx="14"/>
          </p:nvPr>
        </p:nvSpPr>
        <p:spPr/>
        <p:txBody>
          <a:bodyPr>
            <a:normAutofit lnSpcReduction="10000"/>
          </a:bodyPr>
          <a:lstStyle/>
          <a:p>
            <a:r>
              <a:rPr lang="ja-JP" altLang="en-US"/>
              <a:t>メディア概要</a:t>
            </a:r>
          </a:p>
        </p:txBody>
      </p:sp>
      <p:sp>
        <p:nvSpPr>
          <p:cNvPr id="5" name="テキスト プレースホルダー 4">
            <a:extLst>
              <a:ext uri="{FF2B5EF4-FFF2-40B4-BE49-F238E27FC236}">
                <a16:creationId xmlns:a16="http://schemas.microsoft.com/office/drawing/2014/main" id="{F04C938F-65EC-5671-B81A-02A32E792335}"/>
              </a:ext>
            </a:extLst>
          </p:cNvPr>
          <p:cNvSpPr>
            <a:spLocks noGrp="1"/>
          </p:cNvSpPr>
          <p:nvPr>
            <p:ph type="body" sz="quarter" idx="15"/>
          </p:nvPr>
        </p:nvSpPr>
        <p:spPr/>
        <p:txBody>
          <a:bodyPr>
            <a:normAutofit lnSpcReduction="10000"/>
          </a:bodyPr>
          <a:lstStyle/>
          <a:p>
            <a:r>
              <a:rPr lang="ja-JP" altLang="en-US"/>
              <a:t>商品スペック</a:t>
            </a:r>
          </a:p>
        </p:txBody>
      </p:sp>
      <p:sp>
        <p:nvSpPr>
          <p:cNvPr id="6" name="テキスト プレースホルダー 5">
            <a:extLst>
              <a:ext uri="{FF2B5EF4-FFF2-40B4-BE49-F238E27FC236}">
                <a16:creationId xmlns:a16="http://schemas.microsoft.com/office/drawing/2014/main" id="{3F7A6D3A-3743-75B0-0195-FC9BE761E17B}"/>
              </a:ext>
            </a:extLst>
          </p:cNvPr>
          <p:cNvSpPr>
            <a:spLocks noGrp="1"/>
          </p:cNvSpPr>
          <p:nvPr>
            <p:ph type="body" sz="quarter" idx="16"/>
          </p:nvPr>
        </p:nvSpPr>
        <p:spPr/>
        <p:txBody>
          <a:bodyPr>
            <a:normAutofit lnSpcReduction="10000"/>
          </a:bodyPr>
          <a:lstStyle/>
          <a:p>
            <a:r>
              <a:rPr lang="ja-JP" altLang="en-US"/>
              <a:t>その他・注意事項</a:t>
            </a:r>
          </a:p>
        </p:txBody>
      </p:sp>
    </p:spTree>
    <p:extLst>
      <p:ext uri="{BB962C8B-B14F-4D97-AF65-F5344CB8AC3E}">
        <p14:creationId xmlns:p14="http://schemas.microsoft.com/office/powerpoint/2010/main" val="4778859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a:solidFill>
                  <a:schemeClr val="tx1">
                    <a:lumMod val="65000"/>
                    <a:lumOff val="35000"/>
                  </a:schemeClr>
                </a:solidFill>
                <a:latin typeface="+mn-ea"/>
              </a:rPr>
              <a:t>販売</a:t>
            </a:r>
            <a:r>
              <a:rPr lang="ja-JP" altLang="en-US" b="1">
                <a:solidFill>
                  <a:schemeClr val="tx1">
                    <a:lumMod val="65000"/>
                    <a:lumOff val="35000"/>
                  </a:schemeClr>
                </a:solidFill>
                <a:latin typeface="+mn-ea"/>
              </a:rPr>
              <a:t>制限カテゴリー</a:t>
            </a:r>
            <a:endParaRPr kumimoji="1" lang="ja-JP" altLang="en-US" sz="3200" b="0" i="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555391" y="1120676"/>
            <a:ext cx="10293408" cy="2308324"/>
          </a:xfrm>
          <a:prstGeom prst="rect">
            <a:avLst/>
          </a:prstGeom>
          <a:noFill/>
        </p:spPr>
        <p:txBody>
          <a:bodyPr wrap="square">
            <a:spAutoFit/>
          </a:bodyPr>
          <a:lstStyle/>
          <a:p>
            <a:r>
              <a:rPr lang="ja-JP" altLang="en-US" sz="1200">
                <a:solidFill>
                  <a:schemeClr val="accent3"/>
                </a:solidFill>
                <a:latin typeface="+mn-ea"/>
              </a:rPr>
              <a:t>以下の内容はメディア観点でお断りすることがございます。</a:t>
            </a:r>
            <a:endParaRPr lang="en-US" altLang="ja-JP" sz="1200" dirty="0">
              <a:solidFill>
                <a:schemeClr val="accent3"/>
              </a:solidFill>
              <a:latin typeface="+mn-ea"/>
            </a:endParaRPr>
          </a:p>
          <a:p>
            <a:endParaRPr lang="en-US" altLang="ja-JP" sz="1200" dirty="0">
              <a:solidFill>
                <a:schemeClr val="accent3"/>
              </a:solidFill>
              <a:latin typeface="+mn-ea"/>
            </a:endParaRPr>
          </a:p>
          <a:p>
            <a:pPr marL="285750" indent="-285750">
              <a:buFont typeface="Arial" panose="020B0604020202020204" pitchFamily="34" charset="0"/>
              <a:buChar char="•"/>
            </a:pPr>
            <a:r>
              <a:rPr lang="ja-JP" altLang="en-US" sz="1200" b="0" i="0" u="none" strike="noStrike" baseline="0">
                <a:solidFill>
                  <a:schemeClr val="accent3"/>
                </a:solidFill>
                <a:latin typeface="+mn-ea"/>
              </a:rPr>
              <a:t>ユーザーの健康・生命を害したり不快感を与える可能性のあるもの</a:t>
            </a:r>
            <a:endParaRPr lang="en-US" altLang="ja-JP" sz="1200" dirty="0">
              <a:solidFill>
                <a:schemeClr val="accent3"/>
              </a:solidFill>
              <a:latin typeface="+mn-ea"/>
            </a:endParaRPr>
          </a:p>
          <a:p>
            <a:pPr marL="285750" indent="-285750">
              <a:buFont typeface="Arial" panose="020B0604020202020204" pitchFamily="34" charset="0"/>
              <a:buChar char="•"/>
            </a:pPr>
            <a:r>
              <a:rPr lang="ja-JP" altLang="en-US" sz="1200" b="0" i="0" u="none" strike="noStrike" baseline="0">
                <a:solidFill>
                  <a:schemeClr val="accent3"/>
                </a:solidFill>
                <a:latin typeface="+mn-ea"/>
              </a:rPr>
              <a:t>コンプライアンス違反や訴訟などの法的リスク、不適切なものを助長する可能性があるもの</a:t>
            </a:r>
            <a:endParaRPr lang="en-US" altLang="ja-JP" sz="1200" b="0" i="0" u="none" strike="noStrike" baseline="0" dirty="0">
              <a:solidFill>
                <a:schemeClr val="accent3"/>
              </a:solidFill>
              <a:latin typeface="+mn-ea"/>
            </a:endParaRPr>
          </a:p>
          <a:p>
            <a:pPr marL="285750" indent="-285750">
              <a:buFont typeface="Arial" panose="020B0604020202020204" pitchFamily="34" charset="0"/>
              <a:buChar char="•"/>
            </a:pPr>
            <a:r>
              <a:rPr lang="ja-JP" altLang="en-US" sz="1200" b="0" i="0" u="none" strike="noStrike" baseline="0">
                <a:solidFill>
                  <a:schemeClr val="accent3"/>
                </a:solidFill>
                <a:latin typeface="+mn-ea"/>
              </a:rPr>
              <a:t>子どもを含めユーザーに悪影響を及ぼす可能性のあるものおよびクライアント</a:t>
            </a:r>
            <a:r>
              <a:rPr lang="en-US" altLang="ja-JP" sz="1200" b="0" i="0" u="none" strike="noStrike" baseline="0" dirty="0">
                <a:solidFill>
                  <a:schemeClr val="accent3"/>
                </a:solidFill>
                <a:latin typeface="+mn-ea"/>
              </a:rPr>
              <a:t>/</a:t>
            </a:r>
            <a:r>
              <a:rPr lang="ja-JP" altLang="en-US" sz="1200" b="0" i="0" u="none" strike="noStrike" baseline="0">
                <a:solidFill>
                  <a:schemeClr val="accent3"/>
                </a:solidFill>
                <a:latin typeface="+mn-ea"/>
              </a:rPr>
              <a:t>当社の信用低下を招くもの</a:t>
            </a:r>
            <a:endParaRPr lang="en-US" altLang="ja-JP" sz="1200" b="0" i="0" u="none" strike="noStrike" baseline="0" dirty="0">
              <a:solidFill>
                <a:schemeClr val="accent3"/>
              </a:solidFill>
              <a:latin typeface="+mn-ea"/>
            </a:endParaRPr>
          </a:p>
          <a:p>
            <a:pPr marL="285750" indent="-285750">
              <a:buFont typeface="Arial" panose="020B0604020202020204" pitchFamily="34" charset="0"/>
              <a:buChar char="•"/>
            </a:pPr>
            <a:r>
              <a:rPr lang="ja-JP" altLang="en-US" sz="1200" b="0" i="0" u="none" strike="noStrike" baseline="0">
                <a:solidFill>
                  <a:schemeClr val="accent3"/>
                </a:solidFill>
                <a:latin typeface="+mn-ea"/>
              </a:rPr>
              <a:t>訴求する内容がセンシティブで当社が不適切と判断したもの</a:t>
            </a:r>
            <a:endParaRPr lang="en-US" altLang="ja-JP" sz="1200" b="0" i="0" u="none" strike="noStrike" baseline="0" dirty="0">
              <a:solidFill>
                <a:schemeClr val="accent3"/>
              </a:solidFill>
              <a:latin typeface="+mn-ea"/>
            </a:endParaRPr>
          </a:p>
          <a:p>
            <a:endParaRPr lang="en-US" altLang="ja-JP" sz="1200" dirty="0">
              <a:solidFill>
                <a:schemeClr val="accent3"/>
              </a:solidFill>
              <a:latin typeface="+mn-ea"/>
            </a:endParaRPr>
          </a:p>
          <a:p>
            <a:r>
              <a:rPr lang="ja-JP" altLang="en-US" sz="1200">
                <a:solidFill>
                  <a:schemeClr val="accent3"/>
                </a:solidFill>
                <a:latin typeface="+mn-ea"/>
              </a:rPr>
              <a:t>　 </a:t>
            </a:r>
            <a:endParaRPr lang="en-US" altLang="ja-JP" sz="1200" dirty="0">
              <a:solidFill>
                <a:schemeClr val="accent3"/>
              </a:solidFill>
              <a:latin typeface="+mn-ea"/>
            </a:endParaRPr>
          </a:p>
          <a:p>
            <a:endParaRPr lang="en-US" altLang="ja-JP" sz="1200" dirty="0">
              <a:solidFill>
                <a:schemeClr val="accent3"/>
              </a:solidFill>
              <a:latin typeface="+mn-ea"/>
            </a:endParaRPr>
          </a:p>
          <a:p>
            <a:endParaRPr lang="en-US" altLang="ja-JP" sz="1200" b="1" dirty="0">
              <a:solidFill>
                <a:schemeClr val="accent3"/>
              </a:solidFill>
              <a:latin typeface="+mn-ea"/>
            </a:endParaRPr>
          </a:p>
          <a:p>
            <a:pPr marL="449263" indent="-449263"/>
            <a:r>
              <a:rPr lang="ja-JP" altLang="en-US" sz="1200">
                <a:solidFill>
                  <a:schemeClr val="accent3"/>
                </a:solidFill>
                <a:latin typeface="+mn-ea"/>
              </a:rPr>
              <a:t> </a:t>
            </a:r>
            <a:endParaRPr lang="en-US" altLang="ja-JP" sz="1200" dirty="0">
              <a:solidFill>
                <a:schemeClr val="accent3"/>
              </a:solidFill>
              <a:latin typeface="+mn-ea"/>
            </a:endParaRPr>
          </a:p>
          <a:p>
            <a:r>
              <a:rPr lang="ja-JP" altLang="en-US" sz="1200">
                <a:solidFill>
                  <a:schemeClr val="accent3"/>
                </a:solidFill>
                <a:latin typeface="+mn-ea"/>
              </a:rPr>
              <a:t>　</a:t>
            </a:r>
            <a:endParaRPr lang="en-US" altLang="ja-JP" sz="1200" dirty="0">
              <a:solidFill>
                <a:schemeClr val="accent3"/>
              </a:solidFill>
              <a:latin typeface="+mn-ea"/>
            </a:endParaRPr>
          </a:p>
        </p:txBody>
      </p:sp>
      <p:pic>
        <p:nvPicPr>
          <p:cNvPr id="17" name="図プレースホルダー 7" descr="アイコン&#10;&#10;自動的に生成された説明">
            <a:extLst>
              <a:ext uri="{FF2B5EF4-FFF2-40B4-BE49-F238E27FC236}">
                <a16:creationId xmlns:a16="http://schemas.microsoft.com/office/drawing/2014/main" id="{568920A9-6F8A-71D9-745F-932374502F14}"/>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56609" y="31805"/>
            <a:ext cx="498782" cy="497680"/>
          </a:xfrm>
        </p:spPr>
      </p:pic>
      <p:sp>
        <p:nvSpPr>
          <p:cNvPr id="21" name="テキスト プレースホルダー 1">
            <a:extLst>
              <a:ext uri="{FF2B5EF4-FFF2-40B4-BE49-F238E27FC236}">
                <a16:creationId xmlns:a16="http://schemas.microsoft.com/office/drawing/2014/main" id="{850A0687-6325-3ECD-CB84-3CD04235787F}"/>
              </a:ext>
            </a:extLst>
          </p:cNvPr>
          <p:cNvSpPr>
            <a:spLocks noGrp="1"/>
          </p:cNvSpPr>
          <p:nvPr>
            <p:ph type="body" sz="quarter" idx="12"/>
          </p:nvPr>
        </p:nvSpPr>
        <p:spPr>
          <a:xfrm>
            <a:off x="595671" y="81412"/>
            <a:ext cx="866756" cy="410840"/>
          </a:xfrm>
        </p:spPr>
        <p:txBody>
          <a:bodyPr/>
          <a:lstStyle/>
          <a:p>
            <a:r>
              <a:rPr kumimoji="1" lang="ja-JP" altLang="en-US"/>
              <a:t>商品スペック</a:t>
            </a:r>
          </a:p>
        </p:txBody>
      </p:sp>
    </p:spTree>
    <p:extLst>
      <p:ext uri="{BB962C8B-B14F-4D97-AF65-F5344CB8AC3E}">
        <p14:creationId xmlns:p14="http://schemas.microsoft.com/office/powerpoint/2010/main" val="2921105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お申し込み方法</a:t>
            </a:r>
            <a:endParaRPr kumimoji="1" lang="ja-JP" altLang="en-US"/>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12" name="正方形/長方形 11">
            <a:extLst>
              <a:ext uri="{FF2B5EF4-FFF2-40B4-BE49-F238E27FC236}">
                <a16:creationId xmlns:a16="http://schemas.microsoft.com/office/drawing/2014/main" id="{F008D23F-EB38-BB4C-AFD7-202F99D62577}"/>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3" name="正方形/長方形 12">
            <a:extLst>
              <a:ext uri="{FF2B5EF4-FFF2-40B4-BE49-F238E27FC236}">
                <a16:creationId xmlns:a16="http://schemas.microsoft.com/office/drawing/2014/main" id="{3D463CFF-4454-8047-BEBB-E980050272E3}"/>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14" name="タイトル 2">
            <a:extLst>
              <a:ext uri="{FF2B5EF4-FFF2-40B4-BE49-F238E27FC236}">
                <a16:creationId xmlns:a16="http://schemas.microsoft.com/office/drawing/2014/main" id="{0647CC1E-DD2B-3247-8473-A71D77126E13}"/>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これ以降のキャンセルは不可となります</a:t>
            </a:r>
          </a:p>
        </p:txBody>
      </p:sp>
      <p:sp>
        <p:nvSpPr>
          <p:cNvPr id="15" name="タイトル 2">
            <a:extLst>
              <a:ext uri="{FF2B5EF4-FFF2-40B4-BE49-F238E27FC236}">
                <a16:creationId xmlns:a16="http://schemas.microsoft.com/office/drawing/2014/main" id="{8332E181-FF55-1745-B6D1-2E1C659A1B21}"/>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Yahoo!</a:t>
            </a:r>
            <a:r>
              <a:rPr kumimoji="1" lang="ja-JP" altLang="en-US"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3"/>
              </a:rPr>
              <a:t>広告ディスプレイ広告（予約型）広告関連サービスのお申込について</a:t>
            </a:r>
            <a:r>
              <a:rPr kumimoji="1" lang="ja-JP" altLang="en-US" sz="14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6" name="ホームベース 58">
            <a:extLst>
              <a:ext uri="{FF2B5EF4-FFF2-40B4-BE49-F238E27FC236}">
                <a16:creationId xmlns:a16="http://schemas.microsoft.com/office/drawing/2014/main" id="{15796D40-818F-6F4F-ADF8-C435E565F583}"/>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7" name="ホームベース 59">
            <a:extLst>
              <a:ext uri="{FF2B5EF4-FFF2-40B4-BE49-F238E27FC236}">
                <a16:creationId xmlns:a16="http://schemas.microsoft.com/office/drawing/2014/main" id="{3E999B0B-68FA-1F40-BCBE-C5ECEF7CDC90}"/>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8" name="ホームベース 60">
            <a:extLst>
              <a:ext uri="{FF2B5EF4-FFF2-40B4-BE49-F238E27FC236}">
                <a16:creationId xmlns:a16="http://schemas.microsoft.com/office/drawing/2014/main" id="{0CF5CA02-1E0E-AC45-BB7D-76933A6CB681}"/>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9" name="ホームベース 61">
            <a:extLst>
              <a:ext uri="{FF2B5EF4-FFF2-40B4-BE49-F238E27FC236}">
                <a16:creationId xmlns:a16="http://schemas.microsoft.com/office/drawing/2014/main" id="{9681F39D-6BB0-2841-AFC8-4A1E23984782}"/>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2">
            <a:extLst>
              <a:ext uri="{FF2B5EF4-FFF2-40B4-BE49-F238E27FC236}">
                <a16:creationId xmlns:a16="http://schemas.microsoft.com/office/drawing/2014/main" id="{F86A09EA-3E84-4340-86B8-9A55155B2385}"/>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3">
            <a:extLst>
              <a:ext uri="{FF2B5EF4-FFF2-40B4-BE49-F238E27FC236}">
                <a16:creationId xmlns:a16="http://schemas.microsoft.com/office/drawing/2014/main" id="{00509D16-760F-5E4D-8EDD-B09BDDE2E5B4}"/>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22" name="ホームベース 64">
            <a:extLst>
              <a:ext uri="{FF2B5EF4-FFF2-40B4-BE49-F238E27FC236}">
                <a16:creationId xmlns:a16="http://schemas.microsoft.com/office/drawing/2014/main" id="{E42F667B-F875-F74E-98CF-2AEDD29FF61B}"/>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23" name="ホームベース 65">
            <a:extLst>
              <a:ext uri="{FF2B5EF4-FFF2-40B4-BE49-F238E27FC236}">
                <a16:creationId xmlns:a16="http://schemas.microsoft.com/office/drawing/2014/main" id="{89378F80-8170-D94F-BB9E-0218594C5348}"/>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24" name="ホームベース 66">
            <a:extLst>
              <a:ext uri="{FF2B5EF4-FFF2-40B4-BE49-F238E27FC236}">
                <a16:creationId xmlns:a16="http://schemas.microsoft.com/office/drawing/2014/main" id="{3D085E75-502E-DB48-B05B-0168290C7C3D}"/>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25" name="ホームベース 67">
            <a:extLst>
              <a:ext uri="{FF2B5EF4-FFF2-40B4-BE49-F238E27FC236}">
                <a16:creationId xmlns:a16="http://schemas.microsoft.com/office/drawing/2014/main" id="{611F2D21-CC82-6046-B072-AF15D29AD4B5}"/>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6" name="ホームベース 68">
            <a:extLst>
              <a:ext uri="{FF2B5EF4-FFF2-40B4-BE49-F238E27FC236}">
                <a16:creationId xmlns:a16="http://schemas.microsoft.com/office/drawing/2014/main" id="{A84E7A28-D94C-9846-8A9E-7BF38C1D1BAD}"/>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7" name="ホームベース 69">
            <a:extLst>
              <a:ext uri="{FF2B5EF4-FFF2-40B4-BE49-F238E27FC236}">
                <a16:creationId xmlns:a16="http://schemas.microsoft.com/office/drawing/2014/main" id="{BD9FA1D8-AF51-0C41-BBA6-7091340F4BC6}"/>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8" name="直線コネクタ 27">
            <a:extLst>
              <a:ext uri="{FF2B5EF4-FFF2-40B4-BE49-F238E27FC236}">
                <a16:creationId xmlns:a16="http://schemas.microsoft.com/office/drawing/2014/main" id="{7FE3C949-D6DD-0F49-9475-32C31F332E6A}"/>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9" name="グループ化 28">
            <a:extLst>
              <a:ext uri="{FF2B5EF4-FFF2-40B4-BE49-F238E27FC236}">
                <a16:creationId xmlns:a16="http://schemas.microsoft.com/office/drawing/2014/main" id="{6BA80EB0-3DD8-2545-AB92-594F4B8E0D03}"/>
              </a:ext>
            </a:extLst>
          </p:cNvPr>
          <p:cNvGrpSpPr/>
          <p:nvPr/>
        </p:nvGrpSpPr>
        <p:grpSpPr>
          <a:xfrm>
            <a:off x="6838767" y="2316263"/>
            <a:ext cx="1876415" cy="469804"/>
            <a:chOff x="6757793" y="2283586"/>
            <a:chExt cx="1876415" cy="469804"/>
          </a:xfrm>
        </p:grpSpPr>
        <p:sp>
          <p:nvSpPr>
            <p:cNvPr id="30" name="テキスト ボックス 29">
              <a:extLst>
                <a:ext uri="{FF2B5EF4-FFF2-40B4-BE49-F238E27FC236}">
                  <a16:creationId xmlns:a16="http://schemas.microsoft.com/office/drawing/2014/main" id="{1037883D-73A8-224C-9838-4D446D074D38}"/>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a:solidFill>
                    <a:srgbClr val="C9002C"/>
                  </a:solidFill>
                  <a:latin typeface="Meiryo" panose="020B0604030504040204" pitchFamily="34" charset="-128"/>
                  <a:ea typeface="Meiryo" panose="020B0604030504040204" pitchFamily="34" charset="-128"/>
                </a:rPr>
                <a:t>契約成立</a:t>
              </a:r>
            </a:p>
          </p:txBody>
        </p:sp>
        <p:pic>
          <p:nvPicPr>
            <p:cNvPr id="31" name="グラフィックス 30" descr="バッジ: チェックマーク 1 単色塗りつぶし">
              <a:extLst>
                <a:ext uri="{FF2B5EF4-FFF2-40B4-BE49-F238E27FC236}">
                  <a16:creationId xmlns:a16="http://schemas.microsoft.com/office/drawing/2014/main" id="{A7E96824-FF62-514E-892D-9A98D6767C4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32" name="グループ化 31">
            <a:extLst>
              <a:ext uri="{FF2B5EF4-FFF2-40B4-BE49-F238E27FC236}">
                <a16:creationId xmlns:a16="http://schemas.microsoft.com/office/drawing/2014/main" id="{D5AAFAEB-2DB5-934D-AD3E-11748A4EFF62}"/>
              </a:ext>
            </a:extLst>
          </p:cNvPr>
          <p:cNvGrpSpPr/>
          <p:nvPr/>
        </p:nvGrpSpPr>
        <p:grpSpPr>
          <a:xfrm>
            <a:off x="497907" y="2725521"/>
            <a:ext cx="885476" cy="1130553"/>
            <a:chOff x="455043" y="2752415"/>
            <a:chExt cx="885476" cy="1130553"/>
          </a:xfrm>
        </p:grpSpPr>
        <p:sp>
          <p:nvSpPr>
            <p:cNvPr id="33" name="角丸四角形 75">
              <a:extLst>
                <a:ext uri="{FF2B5EF4-FFF2-40B4-BE49-F238E27FC236}">
                  <a16:creationId xmlns:a16="http://schemas.microsoft.com/office/drawing/2014/main" id="{0A28BEC9-32CD-244F-9277-F819B233E803}"/>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ヤフー</a:t>
              </a:r>
            </a:p>
          </p:txBody>
        </p:sp>
        <p:sp>
          <p:nvSpPr>
            <p:cNvPr id="34" name="直角三角形 33">
              <a:extLst>
                <a:ext uri="{FF2B5EF4-FFF2-40B4-BE49-F238E27FC236}">
                  <a16:creationId xmlns:a16="http://schemas.microsoft.com/office/drawing/2014/main" id="{DC3874C5-3E2D-8040-B589-4EBE5585B43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grpSp>
      <p:cxnSp>
        <p:nvCxnSpPr>
          <p:cNvPr id="35" name="直線コネクタ 34">
            <a:extLst>
              <a:ext uri="{FF2B5EF4-FFF2-40B4-BE49-F238E27FC236}">
                <a16:creationId xmlns:a16="http://schemas.microsoft.com/office/drawing/2014/main" id="{D42942B7-4CA8-A441-A6C5-8D33B5FBAC52}"/>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6" name="円/楕円 78">
            <a:extLst>
              <a:ext uri="{FF2B5EF4-FFF2-40B4-BE49-F238E27FC236}">
                <a16:creationId xmlns:a16="http://schemas.microsoft.com/office/drawing/2014/main" id="{C5A36A01-704C-8C45-90EF-760F151A2052}"/>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37" name="タイトル 2">
            <a:extLst>
              <a:ext uri="{FF2B5EF4-FFF2-40B4-BE49-F238E27FC236}">
                <a16:creationId xmlns:a16="http://schemas.microsoft.com/office/drawing/2014/main" id="{B69BAB7F-9D9A-674C-B40F-DBE6F903C097}"/>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商品のセールスシート</a:t>
            </a:r>
            <a:endParaRPr kumimoji="1" lang="en-US" altLang="ja-JP"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該当する約款</a:t>
            </a:r>
          </a:p>
        </p:txBody>
      </p:sp>
      <p:grpSp>
        <p:nvGrpSpPr>
          <p:cNvPr id="38" name="グループ化 37">
            <a:extLst>
              <a:ext uri="{FF2B5EF4-FFF2-40B4-BE49-F238E27FC236}">
                <a16:creationId xmlns:a16="http://schemas.microsoft.com/office/drawing/2014/main" id="{472C8393-2637-2D47-A535-F210192F2D70}"/>
              </a:ext>
            </a:extLst>
          </p:cNvPr>
          <p:cNvGrpSpPr/>
          <p:nvPr/>
        </p:nvGrpSpPr>
        <p:grpSpPr>
          <a:xfrm>
            <a:off x="497907" y="3985671"/>
            <a:ext cx="885476" cy="1134053"/>
            <a:chOff x="455043" y="4012565"/>
            <a:chExt cx="885476" cy="1134053"/>
          </a:xfrm>
        </p:grpSpPr>
        <p:sp>
          <p:nvSpPr>
            <p:cNvPr id="39" name="直角三角形 38">
              <a:extLst>
                <a:ext uri="{FF2B5EF4-FFF2-40B4-BE49-F238E27FC236}">
                  <a16:creationId xmlns:a16="http://schemas.microsoft.com/office/drawing/2014/main" id="{0B5FA5A4-2508-4349-8DD2-7F39084BF95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0" name="角丸四角形 82">
              <a:extLst>
                <a:ext uri="{FF2B5EF4-FFF2-40B4-BE49-F238E27FC236}">
                  <a16:creationId xmlns:a16="http://schemas.microsoft.com/office/drawing/2014/main" id="{7218CC8E-D7AF-A448-8609-9F6C8A4C7EC7}"/>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p>
          </p:txBody>
        </p:sp>
      </p:grpSp>
      <p:sp>
        <p:nvSpPr>
          <p:cNvPr id="41" name="直角三角形 40">
            <a:extLst>
              <a:ext uri="{FF2B5EF4-FFF2-40B4-BE49-F238E27FC236}">
                <a16:creationId xmlns:a16="http://schemas.microsoft.com/office/drawing/2014/main" id="{85845D75-D66C-0648-B996-EAD90D87885E}"/>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sp>
        <p:nvSpPr>
          <p:cNvPr id="42" name="直角三角形 41">
            <a:extLst>
              <a:ext uri="{FF2B5EF4-FFF2-40B4-BE49-F238E27FC236}">
                <a16:creationId xmlns:a16="http://schemas.microsoft.com/office/drawing/2014/main" id="{5B590735-166C-C842-9BF4-0F7DD34C66ED}"/>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a:solidFill>
                <a:srgbClr val="000000"/>
              </a:solidFill>
              <a:latin typeface="Meiryo" panose="020B0604030504040204" pitchFamily="34" charset="-128"/>
              <a:ea typeface="Meiryo" panose="020B0604030504040204" pitchFamily="34" charset="-128"/>
            </a:endParaRPr>
          </a:p>
        </p:txBody>
      </p:sp>
      <p:cxnSp>
        <p:nvCxnSpPr>
          <p:cNvPr id="43" name="直線コネクタ 42">
            <a:extLst>
              <a:ext uri="{FF2B5EF4-FFF2-40B4-BE49-F238E27FC236}">
                <a16:creationId xmlns:a16="http://schemas.microsoft.com/office/drawing/2014/main" id="{BF834FD3-2A05-1F43-89CB-17A3E8E066F9}"/>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44" name="直線コネクタ 43">
            <a:extLst>
              <a:ext uri="{FF2B5EF4-FFF2-40B4-BE49-F238E27FC236}">
                <a16:creationId xmlns:a16="http://schemas.microsoft.com/office/drawing/2014/main" id="{3BE8A90B-9C52-1E44-B50E-039423A45608}"/>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31121480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17" name="図プレースホルダー 10" descr="アイコン&#10;&#10;自動的に生成された説明">
            <a:extLst>
              <a:ext uri="{FF2B5EF4-FFF2-40B4-BE49-F238E27FC236}">
                <a16:creationId xmlns:a16="http://schemas.microsoft.com/office/drawing/2014/main" id="{A58D89E4-ADC0-DAB7-4E6B-D3DBD788CB7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dirty="0"/>
              <a:t>その他・注意事項</a:t>
            </a:r>
            <a:endParaRPr kumimoji="1" lang="ja-JP" altLang="en-US" dirty="0"/>
          </a:p>
        </p:txBody>
      </p:sp>
    </p:spTree>
    <p:extLst>
      <p:ext uri="{BB962C8B-B14F-4D97-AF65-F5344CB8AC3E}">
        <p14:creationId xmlns:p14="http://schemas.microsoft.com/office/powerpoint/2010/main" val="4216508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スポンサードコンテンツの注意事項</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46">
            <a:extLst>
              <a:ext uri="{FF2B5EF4-FFF2-40B4-BE49-F238E27FC236}">
                <a16:creationId xmlns:a16="http://schemas.microsoft.com/office/drawing/2014/main" id="{E59B8FAB-C184-D245-9DCD-D41A65732025}"/>
              </a:ext>
            </a:extLst>
          </p:cNvPr>
          <p:cNvSpPr>
            <a:spLocks noChangeArrowheads="1"/>
          </p:cNvSpPr>
          <p:nvPr/>
        </p:nvSpPr>
        <p:spPr bwMode="auto">
          <a:xfrm>
            <a:off x="736348" y="1200417"/>
            <a:ext cx="11011152" cy="527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600">
                <a:solidFill>
                  <a:schemeClr val="accent3"/>
                </a:solidFill>
                <a:latin typeface="+mn-ea"/>
                <a:ea typeface="+mn-ea"/>
              </a:rPr>
              <a:t>■編集・制作</a:t>
            </a:r>
            <a:endParaRPr lang="en-US" altLang="ja-JP" sz="16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・タイアップの企画内容は申込者・広告主様とヤフーとの間で協議の上決定し、最終的な編集権はヤフーに帰属します。</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・申込者・広告主様より提供いただく製品画像等の素材については第三者の権利を侵害するものではないこと、および記載内容に係わる財産権全ての権利処理が完了</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していること、情報の正確性についてヤフーに対して保証いただくものとします。</a:t>
            </a:r>
            <a:endParaRPr lang="en-US" altLang="ja-JP" sz="1100">
              <a:solidFill>
                <a:schemeClr val="accent3"/>
              </a:solidFill>
              <a:latin typeface="+mn-ea"/>
              <a:ea typeface="+mn-ea"/>
            </a:endParaRPr>
          </a:p>
          <a:p>
            <a:pPr marL="0" indent="0" eaLnBrk="1" hangingPunct="1">
              <a:spcBef>
                <a:spcPct val="0"/>
              </a:spcBef>
              <a:buNone/>
              <a:defRPr/>
            </a:pPr>
            <a:r>
              <a:rPr lang="ja-JP" altLang="en-US" sz="1100">
                <a:solidFill>
                  <a:schemeClr val="accent3"/>
                </a:solidFill>
                <a:latin typeface="+mn-ea"/>
                <a:ea typeface="+mn-ea"/>
              </a:rPr>
              <a:t>　・協賛ページ上には「提供：○○」のスポンサークレジットの掲載が必須となります。</a:t>
            </a:r>
            <a:endParaRPr lang="en-US" altLang="ja-JP" sz="1100">
              <a:solidFill>
                <a:schemeClr val="accent3"/>
              </a:solidFill>
              <a:latin typeface="+mn-ea"/>
              <a:ea typeface="+mn-ea"/>
            </a:endParaRPr>
          </a:p>
          <a:p>
            <a:pPr marL="0" indent="0" eaLnBrk="1" hangingPunct="1">
              <a:spcBef>
                <a:spcPct val="0"/>
              </a:spcBef>
              <a:buNone/>
              <a:defRPr/>
            </a:pPr>
            <a:endParaRPr lang="en-US" altLang="ja-JP" sz="1400">
              <a:solidFill>
                <a:schemeClr val="accent3"/>
              </a:solidFill>
              <a:latin typeface="+mn-ea"/>
              <a:ea typeface="+mn-ea"/>
            </a:endParaRPr>
          </a:p>
          <a:p>
            <a:pPr eaLnBrk="1" hangingPunct="1">
              <a:spcBef>
                <a:spcPct val="0"/>
              </a:spcBef>
              <a:buFontTx/>
              <a:buNone/>
            </a:pPr>
            <a:r>
              <a:rPr lang="ja-JP" altLang="en-US" sz="1600">
                <a:solidFill>
                  <a:schemeClr val="accent3"/>
                </a:solidFill>
                <a:latin typeface="+mn-ea"/>
                <a:ea typeface="+mn-ea"/>
              </a:rPr>
              <a:t>■災害情報告知モジュールの掲載</a:t>
            </a:r>
            <a:endParaRPr lang="en-US" altLang="ja-JP" sz="1600">
              <a:solidFill>
                <a:schemeClr val="accent3"/>
              </a:solidFill>
              <a:latin typeface="+mn-ea"/>
              <a:ea typeface="+mn-ea"/>
            </a:endParaRPr>
          </a:p>
          <a:p>
            <a:pPr eaLnBrk="1" hangingPunct="1">
              <a:spcBef>
                <a:spcPct val="0"/>
              </a:spcBef>
              <a:buFontTx/>
              <a:buNone/>
            </a:pPr>
            <a:r>
              <a:rPr lang="ja-JP" altLang="en-US" sz="1200">
                <a:solidFill>
                  <a:schemeClr val="accent3"/>
                </a:solidFill>
                <a:latin typeface="+mn-ea"/>
                <a:ea typeface="+mn-ea"/>
              </a:rPr>
              <a:t>　</a:t>
            </a:r>
            <a:r>
              <a:rPr lang="ja-JP" altLang="en-US" sz="1100">
                <a:solidFill>
                  <a:schemeClr val="accent3"/>
                </a:solidFill>
                <a:latin typeface="+mn-ea"/>
                <a:ea typeface="+mn-ea"/>
              </a:rPr>
              <a:t>・地震、津波、その他有事が発生した際、ヤフーを利用するお客様に対して速やかに災害情報をお伝えするために、協賛ページについても、ページ上部に災害情報</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告知モジュールの掲載を行います。</a:t>
            </a: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　　</a:t>
            </a:r>
            <a:r>
              <a:rPr lang="en-US" altLang="ja-JP" sz="1100">
                <a:solidFill>
                  <a:schemeClr val="accent3"/>
                </a:solidFill>
                <a:latin typeface="+mn-ea"/>
                <a:ea typeface="+mn-ea"/>
              </a:rPr>
              <a:t>※</a:t>
            </a:r>
            <a:r>
              <a:rPr lang="ja-JP" altLang="en-US" sz="1100">
                <a:solidFill>
                  <a:schemeClr val="accent3"/>
                </a:solidFill>
                <a:latin typeface="+mn-ea"/>
                <a:ea typeface="+mn-ea"/>
              </a:rPr>
              <a:t>掲載方法（場所、内容、タイミングと期間など）は、ヤフーの統一運用ルールにしたがいます。</a:t>
            </a:r>
            <a:endParaRPr lang="en-US" altLang="ja-JP" sz="1100">
              <a:solidFill>
                <a:schemeClr val="accent3"/>
              </a:solidFill>
              <a:latin typeface="+mn-ea"/>
              <a:ea typeface="+mn-ea"/>
            </a:endParaRPr>
          </a:p>
          <a:p>
            <a:pPr marL="0" lvl="0" indent="0" eaLnBrk="1" hangingPunct="1">
              <a:spcBef>
                <a:spcPct val="0"/>
              </a:spcBef>
              <a:buNone/>
            </a:pPr>
            <a:endParaRPr lang="en-US" altLang="ja-JP" sz="1600">
              <a:solidFill>
                <a:schemeClr val="accent3"/>
              </a:solidFill>
              <a:latin typeface="+mn-ea"/>
              <a:ea typeface="+mn-ea"/>
            </a:endParaRPr>
          </a:p>
          <a:p>
            <a:pPr eaLnBrk="1" hangingPunct="1">
              <a:spcBef>
                <a:spcPct val="0"/>
              </a:spcBef>
              <a:buFontTx/>
              <a:buNone/>
            </a:pPr>
            <a:r>
              <a:rPr lang="ja-JP" altLang="en-US" sz="1600">
                <a:solidFill>
                  <a:schemeClr val="accent3"/>
                </a:solidFill>
                <a:latin typeface="+mn-ea"/>
                <a:ea typeface="+mn-ea"/>
              </a:rPr>
              <a:t>■誘導広告</a:t>
            </a:r>
          </a:p>
          <a:p>
            <a:pPr eaLnBrk="1" hangingPunct="1">
              <a:spcBef>
                <a:spcPct val="0"/>
              </a:spcBef>
              <a:buFontTx/>
              <a:buNone/>
            </a:pPr>
            <a:r>
              <a:rPr lang="ja-JP" altLang="en-US" sz="1100">
                <a:solidFill>
                  <a:schemeClr val="accent3"/>
                </a:solidFill>
                <a:latin typeface="+mn-ea"/>
                <a:ea typeface="+mn-ea"/>
              </a:rPr>
              <a:t>　・誘導広告は申込者・広告主様に制作いただきます。その際、別紙「</a:t>
            </a:r>
            <a:r>
              <a:rPr lang="ja-JP" altLang="en-US" sz="1100">
                <a:solidFill>
                  <a:schemeClr val="accent3"/>
                </a:solidFill>
                <a:latin typeface="+mn-ea"/>
                <a:ea typeface="+mn-ea"/>
                <a:hlinkClick r:id="rId3">
                  <a:extLst>
                    <a:ext uri="{A12FA001-AC4F-418D-AE19-62706E023703}">
                      <ahyp:hlinkClr xmlns:ahyp="http://schemas.microsoft.com/office/drawing/2018/hyperlinkcolor" val="tx"/>
                    </a:ext>
                  </a:extLst>
                </a:hlinkClick>
              </a:rPr>
              <a:t>タイアップ広告セールスシート</a:t>
            </a:r>
            <a:r>
              <a:rPr lang="ja-JP" altLang="en-US" sz="1100">
                <a:solidFill>
                  <a:schemeClr val="accent3"/>
                </a:solidFill>
                <a:latin typeface="+mn-ea"/>
                <a:ea typeface="+mn-ea"/>
              </a:rPr>
              <a:t>」の</a:t>
            </a:r>
            <a:r>
              <a:rPr lang="en-US" altLang="ja-JP" sz="1100">
                <a:solidFill>
                  <a:schemeClr val="accent3"/>
                </a:solidFill>
                <a:latin typeface="+mn-ea"/>
                <a:ea typeface="+mn-ea"/>
              </a:rPr>
              <a:t>P15</a:t>
            </a:r>
            <a:r>
              <a:rPr lang="ja-JP" altLang="en-US" sz="1100">
                <a:solidFill>
                  <a:schemeClr val="accent3"/>
                </a:solidFill>
                <a:latin typeface="+mn-ea"/>
                <a:ea typeface="+mn-ea"/>
              </a:rPr>
              <a:t>～</a:t>
            </a:r>
            <a:r>
              <a:rPr lang="en-US" altLang="ja-JP" sz="1100">
                <a:solidFill>
                  <a:schemeClr val="accent3"/>
                </a:solidFill>
                <a:latin typeface="+mn-ea"/>
                <a:ea typeface="+mn-ea"/>
              </a:rPr>
              <a:t>22</a:t>
            </a:r>
            <a:r>
              <a:rPr lang="ja-JP" altLang="en-US" sz="1100">
                <a:solidFill>
                  <a:schemeClr val="accent3"/>
                </a:solidFill>
                <a:latin typeface="+mn-ea"/>
                <a:ea typeface="+mn-ea"/>
              </a:rPr>
              <a:t>のガイドラインを遵守してください。</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また原則として、</a:t>
            </a:r>
            <a:r>
              <a:rPr lang="en-US" altLang="ja-JP" sz="1100">
                <a:solidFill>
                  <a:schemeClr val="accent3"/>
                </a:solidFill>
                <a:latin typeface="+mn-ea"/>
                <a:ea typeface="+mn-ea"/>
              </a:rPr>
              <a:t>Yahoo!</a:t>
            </a:r>
            <a:r>
              <a:rPr lang="ja-JP" altLang="en-US" sz="1100">
                <a:solidFill>
                  <a:schemeClr val="accent3"/>
                </a:solidFill>
                <a:latin typeface="+mn-ea"/>
                <a:ea typeface="+mn-ea"/>
              </a:rPr>
              <a:t> </a:t>
            </a:r>
            <a:r>
              <a:rPr lang="en-US" altLang="ja-JP" sz="1100">
                <a:solidFill>
                  <a:schemeClr val="accent3"/>
                </a:solidFill>
                <a:latin typeface="+mn-ea"/>
                <a:ea typeface="+mn-ea"/>
              </a:rPr>
              <a:t>JAPAN</a:t>
            </a:r>
            <a:r>
              <a:rPr lang="ja-JP" altLang="en-US" sz="1100">
                <a:solidFill>
                  <a:schemeClr val="accent3"/>
                </a:solidFill>
                <a:latin typeface="+mn-ea"/>
                <a:ea typeface="+mn-ea"/>
              </a:rPr>
              <a:t> </a:t>
            </a:r>
            <a:r>
              <a:rPr lang="en-US" altLang="ja-JP" sz="1100">
                <a:solidFill>
                  <a:schemeClr val="accent3"/>
                </a:solidFill>
                <a:latin typeface="+mn-ea"/>
                <a:ea typeface="+mn-ea"/>
              </a:rPr>
              <a:t>SDGs</a:t>
            </a:r>
            <a:r>
              <a:rPr lang="ja-JP" altLang="en-US" sz="1100">
                <a:solidFill>
                  <a:schemeClr val="accent3"/>
                </a:solidFill>
                <a:latin typeface="+mn-ea"/>
                <a:ea typeface="+mn-ea"/>
              </a:rPr>
              <a:t>のロゴやテキストの掲載が必須となります。そのため、通常の審査とは別にブランドチェックが必要となりますので、</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必ず入稿前に弊社担当営業を通じてクリエイティブの確認をご依頼願います。</a:t>
            </a:r>
            <a:endParaRPr lang="en-US" altLang="ja-JP" sz="1100">
              <a:solidFill>
                <a:schemeClr val="accent3"/>
              </a:solidFill>
              <a:latin typeface="+mn-ea"/>
              <a:ea typeface="+mn-ea"/>
            </a:endParaRPr>
          </a:p>
          <a:p>
            <a:pPr eaLnBrk="1" hangingPunct="1">
              <a:spcBef>
                <a:spcPct val="0"/>
              </a:spcBef>
              <a:buFontTx/>
              <a:buNone/>
            </a:pPr>
            <a:endParaRPr lang="en-US" altLang="ja-JP" sz="1600">
              <a:solidFill>
                <a:schemeClr val="accent3"/>
              </a:solidFill>
              <a:latin typeface="+mn-ea"/>
              <a:ea typeface="+mn-ea"/>
            </a:endParaRPr>
          </a:p>
          <a:p>
            <a:pPr marL="0" lvl="0" indent="0" eaLnBrk="1" hangingPunct="1">
              <a:spcBef>
                <a:spcPct val="0"/>
              </a:spcBef>
              <a:buNone/>
            </a:pPr>
            <a:r>
              <a:rPr lang="ja-JP" altLang="en-US" sz="1600">
                <a:solidFill>
                  <a:schemeClr val="accent3"/>
                </a:solidFill>
                <a:latin typeface="+mn-ea"/>
                <a:ea typeface="+mn-ea"/>
              </a:rPr>
              <a:t>■効果計測用</a:t>
            </a:r>
            <a:r>
              <a:rPr lang="en-US" altLang="ja-JP" sz="1600">
                <a:solidFill>
                  <a:schemeClr val="accent3"/>
                </a:solidFill>
                <a:latin typeface="+mn-ea"/>
                <a:ea typeface="+mn-ea"/>
              </a:rPr>
              <a:t>URL</a:t>
            </a:r>
          </a:p>
          <a:p>
            <a:pPr marL="0" lvl="0" indent="0" eaLnBrk="1" hangingPunct="1">
              <a:spcBef>
                <a:spcPct val="0"/>
              </a:spcBef>
              <a:buNone/>
            </a:pPr>
            <a:r>
              <a:rPr lang="ja-JP" altLang="en-US" sz="1200">
                <a:solidFill>
                  <a:schemeClr val="accent3"/>
                </a:solidFill>
                <a:latin typeface="+mn-ea"/>
                <a:ea typeface="+mn-ea"/>
              </a:rPr>
              <a:t>　</a:t>
            </a:r>
            <a:r>
              <a:rPr lang="ja-JP" altLang="en-US" sz="1100">
                <a:solidFill>
                  <a:schemeClr val="accent3"/>
                </a:solidFill>
                <a:latin typeface="+mn-ea"/>
                <a:ea typeface="+mn-ea"/>
              </a:rPr>
              <a:t>・セキュリティ等の観点から、下記いずれの場合もリンク先への効果計測用のパラメータ付き</a:t>
            </a:r>
            <a:r>
              <a:rPr lang="en-US" altLang="ja-JP" sz="1100">
                <a:solidFill>
                  <a:schemeClr val="accent3"/>
                </a:solidFill>
                <a:latin typeface="+mn-ea"/>
                <a:ea typeface="+mn-ea"/>
              </a:rPr>
              <a:t>URL</a:t>
            </a:r>
            <a:r>
              <a:rPr lang="ja-JP" altLang="en-US" sz="1100">
                <a:solidFill>
                  <a:schemeClr val="accent3"/>
                </a:solidFill>
                <a:latin typeface="+mn-ea"/>
                <a:ea typeface="+mn-ea"/>
              </a:rPr>
              <a:t>の設定は不可となります。ただし、一部効果計測ベンダーに</a:t>
            </a: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　　おいては効果測定データ取扱約款の確認・同意をいただいた上で設定することが可能です。弊社担当営業までご相談ください。</a:t>
            </a: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　　　　誘導広告→協賛ページ ｜ 協賛ページ→広告主様サイト</a:t>
            </a:r>
            <a:endParaRPr lang="en-US" altLang="ja-JP" sz="1100">
              <a:solidFill>
                <a:schemeClr val="accent3"/>
              </a:solidFill>
              <a:latin typeface="+mn-ea"/>
              <a:ea typeface="+mn-ea"/>
            </a:endParaRPr>
          </a:p>
          <a:p>
            <a:pPr marL="0" lvl="0" indent="0" eaLnBrk="1" hangingPunct="1">
              <a:spcBef>
                <a:spcPct val="0"/>
              </a:spcBef>
              <a:buNone/>
            </a:pPr>
            <a:endParaRPr lang="en-US" altLang="ja-JP" sz="1600">
              <a:solidFill>
                <a:schemeClr val="accent3"/>
              </a:solidFill>
              <a:latin typeface="+mn-ea"/>
              <a:ea typeface="+mn-ea"/>
            </a:endParaRPr>
          </a:p>
          <a:p>
            <a:pPr marL="0" lvl="0" indent="0" eaLnBrk="1" hangingPunct="1">
              <a:spcBef>
                <a:spcPct val="0"/>
              </a:spcBef>
              <a:buNone/>
            </a:pPr>
            <a:r>
              <a:rPr lang="ja-JP" altLang="en-US" sz="1600">
                <a:solidFill>
                  <a:schemeClr val="accent3"/>
                </a:solidFill>
                <a:latin typeface="+mn-ea"/>
                <a:ea typeface="+mn-ea"/>
              </a:rPr>
              <a:t>■効果検証レポート</a:t>
            </a:r>
            <a:endParaRPr lang="en-US" altLang="ja-JP" sz="16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　・レポートには、ヤフーの管理するお客様の個人情報</a:t>
            </a:r>
            <a:r>
              <a:rPr lang="en-US" altLang="ja-JP" sz="1100">
                <a:solidFill>
                  <a:schemeClr val="accent3"/>
                </a:solidFill>
                <a:latin typeface="+mn-ea"/>
                <a:ea typeface="+mn-ea"/>
              </a:rPr>
              <a:t>*1</a:t>
            </a:r>
            <a:r>
              <a:rPr lang="ja-JP" altLang="en-US" sz="1100">
                <a:solidFill>
                  <a:schemeClr val="accent3"/>
                </a:solidFill>
                <a:latin typeface="+mn-ea"/>
                <a:ea typeface="+mn-ea"/>
              </a:rPr>
              <a:t>（個人情報の保護に関する法律に定める個人情報。以下同じ。）が含まれる場合があります。個人情報の保護</a:t>
            </a: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　　に関する法律その他の関係法令・ガイドラインを遵守するとともに、善良な管理者の注意をもって適切に取り扱い、不正アクセスおよび不正利用の防止に努めて</a:t>
            </a:r>
            <a:r>
              <a:rPr lang="ja-JP" altLang="en-US" sz="1100" err="1">
                <a:solidFill>
                  <a:schemeClr val="accent3"/>
                </a:solidFill>
                <a:latin typeface="+mn-ea"/>
                <a:ea typeface="+mn-ea"/>
              </a:rPr>
              <a:t>い</a:t>
            </a:r>
            <a:r>
              <a:rPr lang="ja-JP" altLang="en-US" sz="1100">
                <a:solidFill>
                  <a:schemeClr val="accent3"/>
                </a:solidFill>
                <a:latin typeface="+mn-ea"/>
                <a:ea typeface="+mn-ea"/>
              </a:rPr>
              <a:t>　　</a:t>
            </a: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　　ただくようにお願いいたします。</a:t>
            </a:r>
            <a:br>
              <a:rPr lang="ja-JP" altLang="en-US" sz="1100">
                <a:solidFill>
                  <a:schemeClr val="accent3"/>
                </a:solidFill>
                <a:latin typeface="+mn-ea"/>
                <a:ea typeface="+mn-ea"/>
              </a:rPr>
            </a:br>
            <a:r>
              <a:rPr lang="ja-JP" altLang="en-US" sz="1100">
                <a:solidFill>
                  <a:schemeClr val="accent3"/>
                </a:solidFill>
                <a:latin typeface="+mn-ea"/>
                <a:ea typeface="+mn-ea"/>
              </a:rPr>
              <a:t>　　</a:t>
            </a:r>
            <a:r>
              <a:rPr lang="en-US" altLang="ja-JP" sz="1100">
                <a:solidFill>
                  <a:schemeClr val="accent3"/>
                </a:solidFill>
                <a:latin typeface="+mn-ea"/>
                <a:ea typeface="+mn-ea"/>
              </a:rPr>
              <a:t>*1.</a:t>
            </a:r>
            <a:r>
              <a:rPr lang="ja-JP" altLang="en-US" sz="1100">
                <a:solidFill>
                  <a:schemeClr val="accent3"/>
                </a:solidFill>
                <a:latin typeface="+mn-ea"/>
                <a:ea typeface="+mn-ea"/>
              </a:rPr>
              <a:t>例：ユーザーアンケートを実施し自由回答を含む場合、ヤフーにおいて特定の個人を識別することができる情報に該当</a:t>
            </a:r>
            <a:endParaRPr lang="en-US" altLang="ja-JP" sz="1100">
              <a:solidFill>
                <a:schemeClr val="accent3"/>
              </a:solidFill>
              <a:latin typeface="+mn-ea"/>
              <a:ea typeface="+mn-ea"/>
            </a:endParaRPr>
          </a:p>
        </p:txBody>
      </p:sp>
    </p:spTree>
    <p:extLst>
      <p:ext uri="{BB962C8B-B14F-4D97-AF65-F5344CB8AC3E}">
        <p14:creationId xmlns:p14="http://schemas.microsoft.com/office/powerpoint/2010/main" val="4064444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スポンサードコンテンツの免責事項</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7" name="Rectangle 46">
            <a:extLst>
              <a:ext uri="{FF2B5EF4-FFF2-40B4-BE49-F238E27FC236}">
                <a16:creationId xmlns:a16="http://schemas.microsoft.com/office/drawing/2014/main" id="{FB76367B-F6D6-0D4C-9EFB-DB07A37D4EDF}"/>
              </a:ext>
            </a:extLst>
          </p:cNvPr>
          <p:cNvSpPr>
            <a:spLocks noChangeArrowheads="1"/>
          </p:cNvSpPr>
          <p:nvPr/>
        </p:nvSpPr>
        <p:spPr bwMode="auto">
          <a:xfrm>
            <a:off x="593312" y="1493168"/>
            <a:ext cx="10725896"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100">
                <a:solidFill>
                  <a:schemeClr val="accent3"/>
                </a:solidFill>
                <a:latin typeface="+mn-ea"/>
                <a:ea typeface="+mn-ea"/>
              </a:rPr>
              <a:t>・申込者・広告主様の故意または過失によって、ヤフーと申込者間の広告掲載契約に定める掲載開始日までに協賛ページの掲載を開始できなかった場合、ヤフーは</a:t>
            </a:r>
            <a:endParaRPr lang="en-US" altLang="ja-JP" sz="1100">
              <a:solidFill>
                <a:schemeClr val="accent3"/>
              </a:solidFill>
              <a:latin typeface="+mn-ea"/>
              <a:ea typeface="+mn-ea"/>
            </a:endParaRPr>
          </a:p>
          <a:p>
            <a:pPr marL="266700" indent="-266700" eaLnBrk="1" hangingPunct="1">
              <a:spcBef>
                <a:spcPct val="0"/>
              </a:spcBef>
              <a:buFontTx/>
              <a:buNone/>
              <a:tabLst>
                <a:tab pos="266700" algn="l"/>
              </a:tabLst>
            </a:pPr>
            <a:r>
              <a:rPr lang="ja-JP" altLang="en-US" sz="1100">
                <a:solidFill>
                  <a:schemeClr val="accent3"/>
                </a:solidFill>
                <a:latin typeface="+mn-ea"/>
                <a:ea typeface="+mn-ea"/>
              </a:rPr>
              <a:t>　広告掲載契約に基づく協賛ページの掲載を履行する義務を免れるものとします。また、その場合、当該協賛ページの掲載を行うことができなかった期間の広告料金</a:t>
            </a:r>
            <a:endParaRPr lang="en-US" altLang="ja-JP" sz="1100">
              <a:solidFill>
                <a:schemeClr val="accent3"/>
              </a:solidFill>
              <a:latin typeface="+mn-ea"/>
              <a:ea typeface="+mn-ea"/>
            </a:endParaRPr>
          </a:p>
          <a:p>
            <a:pPr marL="266700" indent="-266700" eaLnBrk="1" hangingPunct="1">
              <a:spcBef>
                <a:spcPct val="0"/>
              </a:spcBef>
              <a:buFontTx/>
              <a:buNone/>
              <a:tabLst>
                <a:tab pos="266700" algn="l"/>
              </a:tabLst>
            </a:pPr>
            <a:r>
              <a:rPr lang="ja-JP" altLang="en-US" sz="1100">
                <a:solidFill>
                  <a:schemeClr val="accent3"/>
                </a:solidFill>
                <a:latin typeface="+mn-ea"/>
                <a:ea typeface="+mn-ea"/>
              </a:rPr>
              <a:t>　（広告掲載費、制作費その他広告掲載契約に基づき申込者およびヤフー間で事前に合意した金額をいいます）は何ら減免されません。</a:t>
            </a:r>
            <a:endParaRPr lang="en-US" altLang="ja-JP" sz="1100">
              <a:solidFill>
                <a:schemeClr val="accent3"/>
              </a:solidFill>
              <a:latin typeface="+mn-ea"/>
              <a:ea typeface="+mn-ea"/>
            </a:endParaRPr>
          </a:p>
          <a:p>
            <a:pPr eaLnBrk="1" hangingPunct="1">
              <a:spcBef>
                <a:spcPct val="0"/>
              </a:spcBef>
              <a:buFontTx/>
              <a:buNone/>
            </a:pPr>
            <a:endParaRPr lang="en-US" altLang="ja-JP" sz="1100">
              <a:solidFill>
                <a:schemeClr val="accent3"/>
              </a:solidFill>
              <a:latin typeface="+mn-ea"/>
              <a:ea typeface="+mn-ea"/>
            </a:endParaRPr>
          </a:p>
          <a:p>
            <a:pPr marL="266700" indent="-266700" eaLnBrk="1" hangingPunct="1">
              <a:spcBef>
                <a:spcPct val="0"/>
              </a:spcBef>
              <a:buFontTx/>
              <a:buNone/>
            </a:pPr>
            <a:r>
              <a:rPr lang="ja-JP" altLang="en-US" sz="1100">
                <a:solidFill>
                  <a:schemeClr val="accent3"/>
                </a:solidFill>
                <a:latin typeface="+mn-ea"/>
                <a:ea typeface="+mn-ea"/>
              </a:rPr>
              <a:t>・ヤフーが定めるサポート環境（</a:t>
            </a:r>
            <a:r>
              <a:rPr lang="en-US" altLang="ja-JP" sz="1100">
                <a:solidFill>
                  <a:schemeClr val="accent3"/>
                </a:solidFill>
                <a:latin typeface="+mn-ea"/>
                <a:ea typeface="+mn-ea"/>
              </a:rPr>
              <a:t>OS/</a:t>
            </a:r>
            <a:r>
              <a:rPr lang="ja-JP" altLang="en-US" sz="1100">
                <a:solidFill>
                  <a:schemeClr val="accent3"/>
                </a:solidFill>
                <a:latin typeface="+mn-ea"/>
                <a:ea typeface="+mn-ea"/>
              </a:rPr>
              <a:t>ブラウザー）以外では、協賛ページの非表示や表示崩れを起こす場合があり、ヤフーは当該非表示または表示崩れに関して一切</a:t>
            </a:r>
            <a:endParaRPr lang="en-US" altLang="ja-JP" sz="1100">
              <a:solidFill>
                <a:schemeClr val="accent3"/>
              </a:solidFill>
              <a:latin typeface="+mn-ea"/>
              <a:ea typeface="+mn-ea"/>
            </a:endParaRPr>
          </a:p>
          <a:p>
            <a:pPr marL="266700" indent="-266700" eaLnBrk="1" hangingPunct="1">
              <a:spcBef>
                <a:spcPct val="0"/>
              </a:spcBef>
              <a:buFontTx/>
              <a:buNone/>
            </a:pPr>
            <a:r>
              <a:rPr lang="ja-JP" altLang="en-US" sz="1100">
                <a:solidFill>
                  <a:schemeClr val="accent3"/>
                </a:solidFill>
                <a:latin typeface="+mn-ea"/>
                <a:ea typeface="+mn-ea"/>
              </a:rPr>
              <a:t>　の責任を負いません。</a:t>
            </a:r>
          </a:p>
          <a:p>
            <a:pPr marL="266700" indent="-266700" eaLnBrk="1" hangingPunct="1">
              <a:spcBef>
                <a:spcPct val="0"/>
              </a:spcBef>
              <a:buFontTx/>
              <a:buNone/>
              <a:tabLst>
                <a:tab pos="266700" algn="l"/>
              </a:tabLst>
            </a:pP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ヤフーの責に帰すべき事由以外の原因により、協賛ページの全部または一部を掲載できなかった場合、ヤフーはその責を問われないものとし、当該履行については、</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当該原因の影響とみなされる範囲まで義務を免除されるものとします。ただし、ヤフーの故意または重過失による場合はこの限りではありません。</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・協賛ページ掲載中に、当該サイトからのリンクがデッドリンクとなった場合や、リンク先のサイトに不具合が発生した場合、ヤフーは当該協賛ページの掲載を停止</a:t>
            </a:r>
            <a:endParaRPr lang="en-US" altLang="ja-JP" sz="1100">
              <a:solidFill>
                <a:schemeClr val="accent3"/>
              </a:solidFill>
              <a:latin typeface="+mn-ea"/>
              <a:ea typeface="+mn-ea"/>
            </a:endParaRPr>
          </a:p>
          <a:p>
            <a:pPr eaLnBrk="1" hangingPunct="1">
              <a:spcBef>
                <a:spcPct val="0"/>
              </a:spcBef>
              <a:buFontTx/>
              <a:buNone/>
            </a:pPr>
            <a:r>
              <a:rPr lang="ja-JP" altLang="en-US" sz="1100">
                <a:solidFill>
                  <a:schemeClr val="accent3"/>
                </a:solidFill>
                <a:latin typeface="+mn-ea"/>
                <a:ea typeface="+mn-ea"/>
              </a:rPr>
              <a:t>　することができるものとし、この場合、ヤフーは協賛ページの不掲載の責を負わないものとします。</a:t>
            </a:r>
          </a:p>
          <a:p>
            <a:pPr eaLnBrk="1" hangingPunct="1">
              <a:spcBef>
                <a:spcPct val="0"/>
              </a:spcBef>
              <a:buFontTx/>
              <a:buNone/>
            </a:pPr>
            <a:endParaRPr lang="en-US" altLang="ja-JP" sz="1100">
              <a:solidFill>
                <a:schemeClr val="accent3"/>
              </a:solidFill>
              <a:latin typeface="+mn-ea"/>
              <a:ea typeface="+mn-ea"/>
            </a:endParaRPr>
          </a:p>
          <a:p>
            <a:pPr marL="0" lvl="0" indent="0" eaLnBrk="1" hangingPunct="1">
              <a:spcBef>
                <a:spcPct val="0"/>
              </a:spcBef>
              <a:buNone/>
            </a:pPr>
            <a:r>
              <a:rPr lang="ja-JP" altLang="en-US" sz="1100">
                <a:solidFill>
                  <a:schemeClr val="accent3"/>
                </a:solidFill>
                <a:latin typeface="+mn-ea"/>
                <a:ea typeface="+mn-ea"/>
              </a:rPr>
              <a:t>・以下①～③を協賛ページの掲載調整時間とし、ヤフーは当該掲載調整時間内の不具合、不完全掲載または未掲載について免責されるものとします。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100">
                <a:solidFill>
                  <a:schemeClr val="accent3"/>
                </a:solidFill>
                <a:latin typeface="+mn-ea"/>
                <a:ea typeface="+mn-ea"/>
              </a:rPr>
              <a:t>　　①協賛ページ掲載の初日の午前</a:t>
            </a:r>
            <a:r>
              <a:rPr lang="en-US" altLang="ja-JP" sz="1100">
                <a:solidFill>
                  <a:schemeClr val="accent3"/>
                </a:solidFill>
                <a:latin typeface="+mn-ea"/>
                <a:ea typeface="+mn-ea"/>
              </a:rPr>
              <a:t>0</a:t>
            </a:r>
            <a:r>
              <a:rPr lang="ja-JP" altLang="en-US" sz="1100">
                <a:solidFill>
                  <a:schemeClr val="accent3"/>
                </a:solidFill>
                <a:latin typeface="+mn-ea"/>
                <a:ea typeface="+mn-ea"/>
              </a:rPr>
              <a:t>時から</a:t>
            </a:r>
            <a:r>
              <a:rPr lang="en-US" altLang="ja-JP" sz="1100">
                <a:solidFill>
                  <a:schemeClr val="accent3"/>
                </a:solidFill>
                <a:latin typeface="+mn-ea"/>
                <a:ea typeface="+mn-ea"/>
              </a:rPr>
              <a:t>12</a:t>
            </a:r>
            <a:r>
              <a:rPr lang="ja-JP" altLang="en-US" sz="1100">
                <a:solidFill>
                  <a:schemeClr val="accent3"/>
                </a:solidFill>
                <a:latin typeface="+mn-ea"/>
                <a:ea typeface="+mn-ea"/>
              </a:rPr>
              <a:t>時間、および協賛ページの内容が変更もしくは追加された場合における、当該協賛ページの掲載予定時刻から</a:t>
            </a:r>
            <a:r>
              <a:rPr lang="en-US" altLang="ja-JP" sz="1100">
                <a:solidFill>
                  <a:schemeClr val="accent3"/>
                </a:solidFill>
                <a:latin typeface="+mn-ea"/>
                <a:ea typeface="+mn-ea"/>
              </a:rPr>
              <a:t>12</a:t>
            </a:r>
            <a:r>
              <a:rPr lang="ja-JP" altLang="en-US" sz="1100">
                <a:solidFill>
                  <a:schemeClr val="accent3"/>
                </a:solidFill>
                <a:latin typeface="+mn-ea"/>
                <a:ea typeface="+mn-ea"/>
              </a:rPr>
              <a:t>時間</a:t>
            </a:r>
          </a:p>
          <a:p>
            <a:pPr marL="0" lvl="0" indent="0" eaLnBrk="1" hangingPunct="1">
              <a:spcBef>
                <a:spcPct val="0"/>
              </a:spcBef>
              <a:buNone/>
            </a:pPr>
            <a:r>
              <a:rPr lang="ja-JP" altLang="en-US" sz="1100">
                <a:solidFill>
                  <a:schemeClr val="accent3"/>
                </a:solidFill>
                <a:latin typeface="+mn-ea"/>
                <a:ea typeface="+mn-ea"/>
              </a:rPr>
              <a:t>　　②協賛ページの掲載開始日が営業日以外の場合における、当該掲載開始時間から翌営業日正午まで</a:t>
            </a:r>
          </a:p>
          <a:p>
            <a:pPr marL="0" lvl="0" indent="0" eaLnBrk="1" hangingPunct="1">
              <a:spcBef>
                <a:spcPct val="0"/>
              </a:spcBef>
              <a:buNone/>
            </a:pPr>
            <a:r>
              <a:rPr lang="ja-JP" altLang="en-US" sz="1100">
                <a:solidFill>
                  <a:schemeClr val="accent3"/>
                </a:solidFill>
                <a:latin typeface="+mn-ea"/>
                <a:ea typeface="+mn-ea"/>
              </a:rPr>
              <a:t>　　③協賛ページの総掲載予定時間が</a:t>
            </a:r>
            <a:r>
              <a:rPr lang="en-US" altLang="ja-JP" sz="1100">
                <a:solidFill>
                  <a:schemeClr val="accent3"/>
                </a:solidFill>
                <a:latin typeface="+mn-ea"/>
                <a:ea typeface="+mn-ea"/>
              </a:rPr>
              <a:t>12</a:t>
            </a:r>
            <a:r>
              <a:rPr lang="ja-JP" altLang="en-US" sz="1100">
                <a:solidFill>
                  <a:schemeClr val="accent3"/>
                </a:solidFill>
                <a:latin typeface="+mn-ea"/>
                <a:ea typeface="+mn-ea"/>
              </a:rPr>
              <a:t>時間未満の場合における、総掲載予定時間の</a:t>
            </a:r>
            <a:r>
              <a:rPr lang="en-US" altLang="ja-JP" sz="1100">
                <a:solidFill>
                  <a:schemeClr val="accent3"/>
                </a:solidFill>
                <a:latin typeface="+mn-ea"/>
                <a:ea typeface="+mn-ea"/>
              </a:rPr>
              <a:t>10%</a:t>
            </a:r>
            <a:r>
              <a:rPr lang="ja-JP" altLang="en-US" sz="1100">
                <a:solidFill>
                  <a:schemeClr val="accent3"/>
                </a:solidFill>
                <a:latin typeface="+mn-ea"/>
                <a:ea typeface="+mn-ea"/>
              </a:rPr>
              <a:t>にあたる時間まで</a:t>
            </a:r>
          </a:p>
        </p:txBody>
      </p:sp>
    </p:spTree>
    <p:extLst>
      <p:ext uri="{BB962C8B-B14F-4D97-AF65-F5344CB8AC3E}">
        <p14:creationId xmlns:p14="http://schemas.microsoft.com/office/powerpoint/2010/main" val="3895189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06005" y="899555"/>
            <a:ext cx="11269662" cy="1902059"/>
          </a:xfrm>
          <a:prstGeom prst="rect">
            <a:avLst/>
          </a:prstGeom>
        </p:spPr>
        <p:txBody>
          <a:bodyPr wrap="square" lIns="0" tIns="0" rIns="0" bIns="0" anchor="t">
            <a:spAutoFit/>
          </a:bodyPr>
          <a:lstStyle/>
          <a:p>
            <a:pPr>
              <a:lnSpc>
                <a:spcPct val="130000"/>
              </a:lnSpc>
            </a:pPr>
            <a:endParaRPr lang="en-US" altLang="ja-JP" sz="1600" b="1" u="sng" dirty="0">
              <a:solidFill>
                <a:srgbClr val="C9002C"/>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sp>
        <p:nvSpPr>
          <p:cNvPr id="24" name="テキスト プレースホルダー 1">
            <a:extLst>
              <a:ext uri="{FF2B5EF4-FFF2-40B4-BE49-F238E27FC236}">
                <a16:creationId xmlns:a16="http://schemas.microsoft.com/office/drawing/2014/main" id="{982F2ED3-7242-CF98-F67C-66D1C01E287C}"/>
              </a:ext>
            </a:extLst>
          </p:cNvPr>
          <p:cNvSpPr>
            <a:spLocks noGrp="1"/>
          </p:cNvSpPr>
          <p:nvPr>
            <p:ph type="body" sz="quarter" idx="12"/>
          </p:nvPr>
        </p:nvSpPr>
        <p:spPr>
          <a:xfrm>
            <a:off x="595671" y="81412"/>
            <a:ext cx="866756" cy="410840"/>
          </a:xfrm>
        </p:spPr>
        <p:txBody>
          <a:bodyPr/>
          <a:lstStyle/>
          <a:p>
            <a:r>
              <a:rPr lang="ja-JP" altLang="en-US"/>
              <a:t>その他・注意事項</a:t>
            </a:r>
            <a:endParaRPr kumimoji="1" lang="ja-JP" altLang="en-US"/>
          </a:p>
        </p:txBody>
      </p:sp>
      <p:pic>
        <p:nvPicPr>
          <p:cNvPr id="26" name="図プレースホルダー 7" descr="アイコン&#10;&#10;自動的に生成された説明">
            <a:extLst>
              <a:ext uri="{FF2B5EF4-FFF2-40B4-BE49-F238E27FC236}">
                <a16:creationId xmlns:a16="http://schemas.microsoft.com/office/drawing/2014/main" id="{50B667CB-ADB3-BFB3-CE3D-532DBEB8386E}"/>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56609" y="31805"/>
            <a:ext cx="498782" cy="497680"/>
          </a:xfrm>
        </p:spPr>
      </p:pic>
    </p:spTree>
    <p:extLst>
      <p:ext uri="{BB962C8B-B14F-4D97-AF65-F5344CB8AC3E}">
        <p14:creationId xmlns:p14="http://schemas.microsoft.com/office/powerpoint/2010/main" val="11664358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事前掲載可否について</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正方形/長方形 5">
            <a:extLst>
              <a:ext uri="{FF2B5EF4-FFF2-40B4-BE49-F238E27FC236}">
                <a16:creationId xmlns:a16="http://schemas.microsoft.com/office/drawing/2014/main" id="{F0E5A57A-066E-DD4F-B8CB-100C952A9D9F}"/>
              </a:ext>
            </a:extLst>
          </p:cNvPr>
          <p:cNvSpPr/>
          <p:nvPr/>
        </p:nvSpPr>
        <p:spPr>
          <a:xfrm>
            <a:off x="595670" y="1255936"/>
            <a:ext cx="10097729" cy="830997"/>
          </a:xfrm>
          <a:prstGeom prst="rect">
            <a:avLst/>
          </a:prstGeom>
        </p:spPr>
        <p:txBody>
          <a:bodyPr wrap="square" lIns="91440" tIns="45720" rIns="91440" bIns="45720" anchor="t">
            <a:spAutoFit/>
          </a:bodyPr>
          <a:lstStyle/>
          <a:p>
            <a:r>
              <a:rPr lang="en-US" altLang="ja-JP" sz="1600" u="sng" dirty="0">
                <a:solidFill>
                  <a:schemeClr val="accent3"/>
                </a:solidFill>
                <a:latin typeface="メイリオ"/>
                <a:ea typeface="メイリオ"/>
              </a:rPr>
              <a:t>Yahoo! JAPAN SDGs </a:t>
            </a:r>
            <a:r>
              <a:rPr lang="ja-JP" altLang="en-US" sz="1600" u="sng">
                <a:solidFill>
                  <a:schemeClr val="accent3"/>
                </a:solidFill>
                <a:latin typeface="メイリオ"/>
                <a:ea typeface="メイリオ"/>
              </a:rPr>
              <a:t>スポンサードコンテンツ</a:t>
            </a:r>
            <a:r>
              <a:rPr lang="en-US" altLang="ja-JP" sz="1600" u="sng" dirty="0">
                <a:solidFill>
                  <a:schemeClr val="accent3"/>
                </a:solidFill>
                <a:latin typeface="メイリオ"/>
                <a:ea typeface="メイリオ"/>
              </a:rPr>
              <a:t>/</a:t>
            </a:r>
            <a:r>
              <a:rPr lang="ja-JP" altLang="en-US" sz="1600" u="sng">
                <a:solidFill>
                  <a:schemeClr val="accent3"/>
                </a:solidFill>
                <a:latin typeface="メイリオ"/>
                <a:ea typeface="メイリオ"/>
              </a:rPr>
              <a:t>スポンサードコンテンツ</a:t>
            </a:r>
            <a:r>
              <a:rPr lang="en-US" altLang="ja-JP" sz="1600" u="sng" dirty="0">
                <a:solidFill>
                  <a:schemeClr val="accent3"/>
                </a:solidFill>
                <a:latin typeface="メイリオ"/>
                <a:ea typeface="メイリオ"/>
              </a:rPr>
              <a:t> </a:t>
            </a:r>
            <a:r>
              <a:rPr lang="ja-JP" altLang="en-US" sz="1600" u="sng">
                <a:solidFill>
                  <a:schemeClr val="accent3"/>
                </a:solidFill>
                <a:latin typeface="メイリオ"/>
                <a:ea typeface="メイリオ"/>
              </a:rPr>
              <a:t>ライト</a:t>
            </a:r>
            <a:r>
              <a:rPr lang="en-US" altLang="ja-JP" sz="1600" u="sng" dirty="0">
                <a:solidFill>
                  <a:schemeClr val="accent3"/>
                </a:solidFill>
                <a:latin typeface="メイリオ"/>
                <a:ea typeface="メイリオ"/>
              </a:rPr>
              <a:t> </a:t>
            </a:r>
            <a:r>
              <a:rPr lang="ja-JP" altLang="en-US" sz="1600">
                <a:solidFill>
                  <a:schemeClr val="accent3"/>
                </a:solidFill>
                <a:latin typeface="メイリオ"/>
                <a:ea typeface="メイリオ"/>
              </a:rPr>
              <a:t>への協賛をご希望の場合は、弊社担当営業または</a:t>
            </a:r>
            <a:r>
              <a:rPr lang="en-US" altLang="ja-JP" sz="1600">
                <a:solidFill>
                  <a:schemeClr val="accent3"/>
                </a:solidFill>
                <a:latin typeface="メイリオ"/>
                <a:ea typeface="メイリオ"/>
              </a:rPr>
              <a:t>Yahoo!</a:t>
            </a:r>
            <a:r>
              <a:rPr lang="ja-JP" altLang="en-US" sz="1600">
                <a:solidFill>
                  <a:schemeClr val="accent3"/>
                </a:solidFill>
                <a:latin typeface="メイリオ"/>
                <a:ea typeface="メイリオ"/>
              </a:rPr>
              <a:t>広告パートナーサポート宛に以下の項目をご連絡ください。</a:t>
            </a:r>
            <a:endParaRPr lang="en-US" altLang="ja-JP" sz="1600">
              <a:solidFill>
                <a:schemeClr val="accent3"/>
              </a:solidFill>
              <a:latin typeface="メイリオ"/>
              <a:ea typeface="メイリオ"/>
            </a:endParaRPr>
          </a:p>
          <a:p>
            <a:r>
              <a:rPr lang="ja-JP" altLang="en-US" sz="1600">
                <a:solidFill>
                  <a:schemeClr val="accent3"/>
                </a:solidFill>
                <a:latin typeface="+mn-ea"/>
              </a:rPr>
              <a:t>回答まで最大5営業日いただきます。</a:t>
            </a:r>
            <a:endParaRPr lang="en-US" altLang="ja-JP" sz="1600">
              <a:solidFill>
                <a:schemeClr val="accent3"/>
              </a:solidFill>
              <a:latin typeface="+mn-ea"/>
            </a:endParaRPr>
          </a:p>
        </p:txBody>
      </p:sp>
      <p:sp>
        <p:nvSpPr>
          <p:cNvPr id="8" name="正方形/長方形 7">
            <a:extLst>
              <a:ext uri="{FF2B5EF4-FFF2-40B4-BE49-F238E27FC236}">
                <a16:creationId xmlns:a16="http://schemas.microsoft.com/office/drawing/2014/main" id="{81D451D8-3820-F44F-B6D1-0267B5452DD1}"/>
              </a:ext>
            </a:extLst>
          </p:cNvPr>
          <p:cNvSpPr/>
          <p:nvPr/>
        </p:nvSpPr>
        <p:spPr>
          <a:xfrm>
            <a:off x="675982" y="2450827"/>
            <a:ext cx="9937104" cy="3539430"/>
          </a:xfrm>
          <a:prstGeom prst="rect">
            <a:avLst/>
          </a:prstGeom>
        </p:spPr>
        <p:txBody>
          <a:bodyPr wrap="square">
            <a:spAutoFit/>
          </a:bodyPr>
          <a:lstStyle/>
          <a:p>
            <a:r>
              <a:rPr lang="ja-JP" altLang="en-US" sz="1600" u="sng">
                <a:solidFill>
                  <a:schemeClr val="accent3"/>
                </a:solidFill>
                <a:latin typeface="+mn-ea"/>
              </a:rPr>
              <a:t>▼ご連絡いただきたい項目</a:t>
            </a:r>
            <a:endParaRPr lang="en-US" altLang="ja-JP" sz="1600" u="sng">
              <a:solidFill>
                <a:schemeClr val="accent3"/>
              </a:solidFill>
              <a:latin typeface="+mn-ea"/>
            </a:endParaRPr>
          </a:p>
          <a:p>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広告商品：Yahoo! </a:t>
            </a:r>
            <a:r>
              <a:rPr lang="en-US" altLang="ja-JP" sz="1600">
                <a:solidFill>
                  <a:schemeClr val="accent3"/>
                </a:solidFill>
                <a:latin typeface="+mn-ea"/>
              </a:rPr>
              <a:t>JAPAN SDGs </a:t>
            </a:r>
            <a:r>
              <a:rPr lang="ja-JP" altLang="en-US" sz="1600">
                <a:solidFill>
                  <a:schemeClr val="accent3"/>
                </a:solidFill>
                <a:latin typeface="+mn-ea"/>
              </a:rPr>
              <a:t>スポンサードコンテンツ</a:t>
            </a:r>
            <a:r>
              <a:rPr lang="en-US" altLang="ja-JP" sz="1600">
                <a:solidFill>
                  <a:schemeClr val="accent3"/>
                </a:solidFill>
                <a:latin typeface="+mn-ea"/>
              </a:rPr>
              <a:t>/</a:t>
            </a:r>
            <a:r>
              <a:rPr lang="ja-JP" altLang="en-US" sz="1600">
                <a:solidFill>
                  <a:schemeClr val="accent3"/>
                </a:solidFill>
                <a:latin typeface="+mn-ea"/>
              </a:rPr>
              <a:t>スポンサードコンテンツ</a:t>
            </a:r>
            <a:r>
              <a:rPr lang="en-US" altLang="ja-JP" sz="1600">
                <a:solidFill>
                  <a:schemeClr val="accent3"/>
                </a:solidFill>
                <a:latin typeface="+mn-ea"/>
              </a:rPr>
              <a:t> </a:t>
            </a:r>
            <a:r>
              <a:rPr lang="ja-JP" altLang="en-US" sz="1600">
                <a:solidFill>
                  <a:schemeClr val="accent3"/>
                </a:solidFill>
                <a:latin typeface="+mn-ea"/>
              </a:rPr>
              <a:t>ライト</a:t>
            </a:r>
          </a:p>
          <a:p>
            <a:pPr marL="171450" lvl="0" indent="-171450">
              <a:buFont typeface="Arial" panose="020B0604020202020204" pitchFamily="34" charset="0"/>
              <a:buChar char="•"/>
            </a:pPr>
            <a:r>
              <a:rPr lang="ja-JP" altLang="en-US" sz="1600">
                <a:solidFill>
                  <a:schemeClr val="accent3"/>
                </a:solidFill>
                <a:latin typeface="+mn-ea"/>
              </a:rPr>
              <a:t>広告主：</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プロモーション商品・内容：</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リンク先</a:t>
            </a:r>
            <a:r>
              <a:rPr lang="en-US" altLang="ja-JP" sz="1600">
                <a:solidFill>
                  <a:schemeClr val="accent3"/>
                </a:solidFill>
                <a:latin typeface="+mn-ea"/>
              </a:rPr>
              <a:t>URL:</a:t>
            </a:r>
            <a:endParaRPr lang="ja-JP" altLang="en-US"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ヤフー営業担当者：</a:t>
            </a:r>
          </a:p>
          <a:p>
            <a:pPr marL="171450" lvl="0" indent="-171450">
              <a:buFont typeface="Arial" panose="020B0604020202020204" pitchFamily="34" charset="0"/>
              <a:buChar char="•"/>
            </a:pPr>
            <a:r>
              <a:rPr lang="ja-JP" altLang="en-US" sz="1600">
                <a:solidFill>
                  <a:schemeClr val="accent3"/>
                </a:solidFill>
                <a:latin typeface="+mn-ea"/>
              </a:rPr>
              <a:t>代理店：</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予約型対応アカウント</a:t>
            </a:r>
            <a:r>
              <a:rPr lang="en-US" altLang="ja-JP" sz="1600">
                <a:solidFill>
                  <a:schemeClr val="accent3"/>
                </a:solidFill>
                <a:latin typeface="+mn-ea"/>
              </a:rPr>
              <a:t>ID</a:t>
            </a:r>
            <a:r>
              <a:rPr lang="ja-JP" altLang="en-US" sz="1600">
                <a:solidFill>
                  <a:schemeClr val="accent3"/>
                </a:solidFill>
                <a:latin typeface="+mn-ea"/>
              </a:rPr>
              <a:t>（用意があれば）：</a:t>
            </a:r>
          </a:p>
          <a:p>
            <a:pPr marL="171450" lvl="0" indent="-171450">
              <a:buFont typeface="Arial" panose="020B0604020202020204" pitchFamily="34" charset="0"/>
              <a:buChar char="•"/>
            </a:pPr>
            <a:r>
              <a:rPr lang="ja-JP" altLang="en-US" sz="1600">
                <a:solidFill>
                  <a:schemeClr val="accent3"/>
                </a:solidFill>
                <a:latin typeface="+mn-ea"/>
              </a:rPr>
              <a:t>プラン名：</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金額：</a:t>
            </a:r>
          </a:p>
          <a:p>
            <a:pPr marL="171450" lvl="0" indent="-171450">
              <a:buFont typeface="Arial" panose="020B0604020202020204" pitchFamily="34" charset="0"/>
              <a:buChar char="•"/>
            </a:pPr>
            <a:r>
              <a:rPr lang="ja-JP" altLang="en-US" sz="1600">
                <a:solidFill>
                  <a:schemeClr val="accent3"/>
                </a:solidFill>
                <a:latin typeface="+mn-ea"/>
              </a:rPr>
              <a:t>スポンサードコンテンツで実現したいこと（コンテンツイメージなど）：</a:t>
            </a:r>
            <a:endParaRPr lang="en-US" altLang="ja-JP" sz="1600">
              <a:solidFill>
                <a:schemeClr val="accent3"/>
              </a:solidFill>
              <a:latin typeface="+mn-ea"/>
            </a:endParaRPr>
          </a:p>
          <a:p>
            <a:pPr marL="171450" lvl="0" indent="-171450">
              <a:buFont typeface="Arial" panose="020B0604020202020204" pitchFamily="34" charset="0"/>
              <a:buChar char="•"/>
            </a:pPr>
            <a:r>
              <a:rPr lang="ja-JP" altLang="en-US" sz="1600">
                <a:solidFill>
                  <a:schemeClr val="accent3"/>
                </a:solidFill>
                <a:latin typeface="+mn-ea"/>
              </a:rPr>
              <a:t>懸念点：</a:t>
            </a:r>
          </a:p>
          <a:p>
            <a:pPr marL="171450" lvl="0" indent="-171450">
              <a:buFont typeface="Arial" panose="020B0604020202020204" pitchFamily="34" charset="0"/>
              <a:buChar char="•"/>
            </a:pPr>
            <a:r>
              <a:rPr lang="ja-JP" altLang="en-US" sz="1600">
                <a:solidFill>
                  <a:schemeClr val="accent3"/>
                </a:solidFill>
                <a:latin typeface="+mn-ea"/>
              </a:rPr>
              <a:t>備考：</a:t>
            </a:r>
            <a:endParaRPr lang="en-US" altLang="ja-JP" sz="1600">
              <a:solidFill>
                <a:schemeClr val="accent3"/>
              </a:solidFill>
              <a:latin typeface="+mn-ea"/>
            </a:endParaRPr>
          </a:p>
        </p:txBody>
      </p:sp>
    </p:spTree>
    <p:extLst>
      <p:ext uri="{BB962C8B-B14F-4D97-AF65-F5344CB8AC3E}">
        <p14:creationId xmlns:p14="http://schemas.microsoft.com/office/powerpoint/2010/main" val="4061216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ガイドライン</a:t>
            </a:r>
          </a:p>
        </p:txBody>
      </p:sp>
      <p:pic>
        <p:nvPicPr>
          <p:cNvPr id="32"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t="3804" b="3804"/>
          <a:stretch>
            <a:fillRect/>
          </a:stretch>
        </p:blipFill>
        <p:spPr>
          <a:xfrm>
            <a:off x="45055" y="73435"/>
            <a:ext cx="434370" cy="401018"/>
          </a:xfrm>
          <a:prstGeom prst="rect">
            <a:avLst/>
          </a:prstGeom>
        </p:spPr>
      </p:pic>
      <p:sp>
        <p:nvSpPr>
          <p:cNvPr id="14" name="正方形/長方形 13"/>
          <p:cNvSpPr/>
          <p:nvPr/>
        </p:nvSpPr>
        <p:spPr>
          <a:xfrm>
            <a:off x="354221" y="1045895"/>
            <a:ext cx="9187039" cy="2900794"/>
          </a:xfrm>
          <a:prstGeom prst="rect">
            <a:avLst/>
          </a:prstGeom>
        </p:spPr>
        <p:txBody>
          <a:bodyPr wrap="square">
            <a:spAutoFit/>
          </a:bodyPr>
          <a:lstStyle/>
          <a:p>
            <a:pPr lvl="0"/>
            <a:r>
              <a:rPr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サービスロゴ」＋「広告・広告主体者表記」を必ずセットで掲載</a:t>
            </a:r>
            <a:endPar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05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05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05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サービスロゴ：左上、広告・広告主体者表記：右下</a:t>
            </a:r>
            <a:endPar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サービスロゴ：右上、広告・広告主体者表記：左下</a:t>
            </a:r>
            <a:endPar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サービスロゴは、視認性を確保できるサイズで掲載。</a:t>
            </a:r>
            <a:endPar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50" kern="0" dirty="0">
                <a:latin typeface="メイリオ" panose="020B0604030504040204" pitchFamily="50" charset="-128"/>
                <a:ea typeface="メイリオ" panose="020B0604030504040204" pitchFamily="50" charset="-128"/>
                <a:cs typeface="メイリオ" panose="020B0604030504040204" pitchFamily="50" charset="-128"/>
              </a:rPr>
              <a:t>　その他、使用にあたっては、</a:t>
            </a:r>
            <a:r>
              <a:rPr lang="en-US" altLang="ja-JP" sz="1050" kern="0" dirty="0">
                <a:latin typeface="メイリオ" panose="020B0604030504040204" pitchFamily="50" charset="-128"/>
                <a:ea typeface="メイリオ" panose="020B0604030504040204" pitchFamily="50" charset="-128"/>
                <a:cs typeface="メイリオ" panose="020B0604030504040204" pitchFamily="50" charset="-128"/>
              </a:rPr>
              <a:t>P6</a:t>
            </a:r>
            <a:r>
              <a:rPr lang="ja-JP" altLang="en-US" sz="105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50" kern="0" dirty="0">
                <a:latin typeface="メイリオ" panose="020B0604030504040204" pitchFamily="50" charset="-128"/>
                <a:ea typeface="メイリオ" panose="020B0604030504040204" pitchFamily="50" charset="-128"/>
                <a:cs typeface="メイリオ" panose="020B0604030504040204" pitchFamily="50" charset="-128"/>
              </a:rPr>
              <a:t>11</a:t>
            </a:r>
            <a:r>
              <a:rPr lang="ja-JP" altLang="en-US" sz="1050" kern="0" dirty="0">
                <a:latin typeface="メイリオ" panose="020B0604030504040204" pitchFamily="50" charset="-128"/>
                <a:ea typeface="メイリオ" panose="020B0604030504040204" pitchFamily="50" charset="-128"/>
                <a:cs typeface="メイリオ" panose="020B0604030504040204" pitchFamily="50" charset="-128"/>
              </a:rPr>
              <a:t>の「</a:t>
            </a:r>
            <a:r>
              <a:rPr lang="en-US" altLang="ja-JP" sz="1050" kern="0" dirty="0">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050" kern="0" dirty="0">
                <a:latin typeface="メイリオ" panose="020B0604030504040204" pitchFamily="50" charset="-128"/>
                <a:ea typeface="メイリオ" panose="020B0604030504040204" pitchFamily="50" charset="-128"/>
                <a:cs typeface="メイリオ" panose="020B0604030504040204" pitchFamily="50" charset="-128"/>
              </a:rPr>
              <a:t>ブランドガイドライン」を遵守。</a:t>
            </a:r>
            <a:endParaRPr lang="en-US" altLang="ja-JP" sz="1050" kern="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5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広告・広告主体者表記は、以下いずれかの表記、形式で掲載。</a:t>
            </a:r>
            <a:endPar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①</a:t>
            </a:r>
            <a:r>
              <a:rPr lang="ja-JP" altLang="en-US" sz="1050" kern="0" dirty="0">
                <a:latin typeface="メイリオ" panose="020B0604030504040204" pitchFamily="50" charset="-128"/>
                <a:ea typeface="メイリオ" panose="020B0604030504040204" pitchFamily="50" charset="-128"/>
                <a:cs typeface="メイリオ" panose="020B0604030504040204" pitchFamily="50" charset="-128"/>
              </a:rPr>
              <a:t>提供：クライアント名（テキスト </a:t>
            </a:r>
            <a:r>
              <a:rPr lang="en-US" altLang="ja-JP" sz="1050" kern="0" dirty="0">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050" kern="0" dirty="0">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050" kern="0" dirty="0">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00"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a:t>
            </a:r>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900" kern="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サービスロゴの</a:t>
            </a:r>
            <a:r>
              <a:rPr lang="en-US" altLang="ja-JP" sz="900" kern="0" dirty="0">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a:t>
            </a:r>
            <a:r>
              <a:rPr lang="en-US" altLang="ja-JP" sz="900" kern="0" dirty="0">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サイズを目安とする。</a:t>
            </a:r>
            <a:endParaRPr lang="en-US" altLang="ja-JP" sz="900" kern="0" dirty="0">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00" kern="0"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kern="0" dirty="0">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900"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900" dirty="0">
                <a:latin typeface="+mn-ea"/>
                <a:cs typeface="ＭＳ Ｐゴシック" panose="020B0600070205080204" pitchFamily="50" charset="-128"/>
              </a:rPr>
              <a:t>広告に適用される「広告掲載基準」に</a:t>
            </a:r>
            <a:r>
              <a:rPr lang="ja-JP" altLang="en-US" sz="900" dirty="0">
                <a:latin typeface="+mn-ea"/>
                <a:cs typeface="ＭＳ Ｐゴシック" panose="020B0600070205080204" pitchFamily="50" charset="-128"/>
              </a:rPr>
              <a:t>おい</a:t>
            </a:r>
            <a:r>
              <a:rPr lang="ja-JP" altLang="ja-JP" sz="900" dirty="0">
                <a:latin typeface="+mn-ea"/>
                <a:cs typeface="ＭＳ Ｐゴシック" panose="020B0600070205080204" pitchFamily="50" charset="-128"/>
              </a:rPr>
              <a:t>て「主体者の明示」が規定されています。</a:t>
            </a:r>
          </a:p>
          <a:p>
            <a:pPr lvl="0"/>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（参照）</a:t>
            </a:r>
            <a:r>
              <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hlinkClick r:id="rId4"/>
              </a:rPr>
              <a:t>Yahoo!</a:t>
            </a:r>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hlinkClick r:id="rId4"/>
              </a:rPr>
              <a:t>広告ヘルプページ</a:t>
            </a:r>
            <a:endPar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会社名、ブランド名、商品名、サービス名のいずれかのロゴマークの表記商品写真などでの代替はできません。</a:t>
            </a:r>
          </a:p>
          <a:p>
            <a:pPr lvl="0"/>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また、商標登録されていないものを使用する場合は、必ず会社名も明記してください。</a:t>
            </a:r>
          </a:p>
          <a:p>
            <a:pPr lvl="0"/>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「提供：○○」などの表記</a:t>
            </a:r>
            <a:endParaRPr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en-US" altLang="ja-JP" sz="9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900" i="0" dirty="0">
                <a:solidFill>
                  <a:srgbClr val="FF0000"/>
                </a:solidFill>
                <a:effectLst/>
                <a:latin typeface="ヒラギノ角ゴ Pro"/>
              </a:rPr>
              <a:t>広告の四隅のいずれかに「</a:t>
            </a:r>
            <a:r>
              <a:rPr lang="ja-JP" altLang="en-US" sz="900" i="0" dirty="0">
                <a:solidFill>
                  <a:srgbClr val="FF0000"/>
                </a:solidFill>
                <a:effectLst/>
                <a:latin typeface="ヒラギノ角ゴ Pro"/>
                <a:hlinkClick r:id="rId5">
                  <a:extLst>
                    <a:ext uri="{A12FA001-AC4F-418D-AE19-62706E023703}">
                      <ahyp:hlinkClr xmlns:ahyp="http://schemas.microsoft.com/office/drawing/2018/hyperlinkcolor" val="tx"/>
                    </a:ext>
                  </a:extLst>
                </a:hlinkClick>
              </a:rPr>
              <a:t>インフォメーションアイコン</a:t>
            </a:r>
            <a:r>
              <a:rPr lang="ja-JP" altLang="en-US" sz="900" i="0" dirty="0">
                <a:solidFill>
                  <a:srgbClr val="FF0000"/>
                </a:solidFill>
                <a:effectLst/>
                <a:latin typeface="ヒラギノ角ゴ Pro"/>
              </a:rPr>
              <a:t>」が表示されます。</a:t>
            </a:r>
            <a:r>
              <a:rPr lang="en-US" altLang="ja-JP" sz="900" i="0" dirty="0">
                <a:solidFill>
                  <a:srgbClr val="FF0000"/>
                </a:solidFill>
                <a:effectLst/>
                <a:latin typeface="ヒラギノ角ゴ Pro"/>
              </a:rPr>
              <a:t>Yahoo!</a:t>
            </a:r>
            <a:r>
              <a:rPr lang="ja-JP" altLang="en-US" sz="900" i="0" dirty="0">
                <a:solidFill>
                  <a:srgbClr val="FF0000"/>
                </a:solidFill>
                <a:effectLst/>
                <a:latin typeface="ヒラギノ角ゴ Pro"/>
              </a:rPr>
              <a:t>広告の規制で定める明記必須項目や常時表示すべき要素は避けて配置ください。</a:t>
            </a:r>
            <a:endParaRPr lang="ja-JP" altLang="en-US" sz="9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p:cNvSpPr/>
          <p:nvPr/>
        </p:nvSpPr>
        <p:spPr>
          <a:xfrm>
            <a:off x="354224" y="4035632"/>
            <a:ext cx="6557305" cy="1261884"/>
          </a:xfrm>
          <a:prstGeom prst="rect">
            <a:avLst/>
          </a:prstGeom>
        </p:spPr>
        <p:txBody>
          <a:bodyPr wrap="square">
            <a:spAutoFit/>
          </a:bodyPr>
          <a:lstStyle/>
          <a:p>
            <a:pPr lvl="0"/>
            <a:r>
              <a:rPr lang="ja-JP" altLang="en-US"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サービス」をテキストで掲載</a:t>
            </a:r>
            <a:endParaRPr kumimoji="0"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訴求内容の文量等との兼ね合いでスペース的に挿入が難しい場合は入れなくても可</a:t>
            </a:r>
            <a:endParaRPr kumimoji="0"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・縮小やトリミングによって、視認性を確保できなくなる可能性があるため、</a:t>
            </a:r>
            <a:endParaRPr kumimoji="0"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ロゴ、テキストに関わらず、画像への「</a:t>
            </a:r>
            <a:r>
              <a:rPr kumimoji="0"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サービス」表記の掲載は不可</a:t>
            </a:r>
            <a:endParaRPr kumimoji="0"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05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サービス</a:t>
            </a:r>
            <a:r>
              <a:rPr kumimoji="0" lang="zh-TW"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（合同協賛）</a:t>
            </a:r>
            <a:r>
              <a:rPr kumimoji="0" lang="ja-JP"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9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p:cNvSpPr/>
          <p:nvPr/>
        </p:nvSpPr>
        <p:spPr>
          <a:xfrm>
            <a:off x="3231162" y="5343486"/>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p:cNvSpPr/>
          <p:nvPr/>
        </p:nvSpPr>
        <p:spPr>
          <a:xfrm>
            <a:off x="4260234" y="5932197"/>
            <a:ext cx="2707628" cy="215444"/>
          </a:xfrm>
          <a:prstGeom prst="rect">
            <a:avLst/>
          </a:prstGeom>
        </p:spPr>
        <p:txBody>
          <a:bodyPr wrap="square">
            <a:spAutoFit/>
          </a:bodyPr>
          <a:lstStyle/>
          <a:p>
            <a:r>
              <a:rPr lang="ja-JP" altLang="en-US" sz="800" dirty="0">
                <a:solidFill>
                  <a:schemeClr val="bg1">
                    <a:lumMod val="65000"/>
                  </a:schemeClr>
                </a:solidFill>
              </a:rPr>
              <a:t>クライアント名</a:t>
            </a:r>
          </a:p>
        </p:txBody>
      </p:sp>
      <p:sp>
        <p:nvSpPr>
          <p:cNvPr id="19" name="正方形/長方形 18"/>
          <p:cNvSpPr/>
          <p:nvPr/>
        </p:nvSpPr>
        <p:spPr>
          <a:xfrm>
            <a:off x="4260234" y="5484909"/>
            <a:ext cx="2470543" cy="461665"/>
          </a:xfrm>
          <a:prstGeom prst="rect">
            <a:avLst/>
          </a:prstGeom>
        </p:spPr>
        <p:txBody>
          <a:bodyPr wrap="square">
            <a:spAutoFit/>
          </a:bodyPr>
          <a:lstStyle/>
          <a:p>
            <a:r>
              <a:rPr lang="en-US" altLang="ja-JP" sz="1200" dirty="0">
                <a:solidFill>
                  <a:schemeClr val="tx1">
                    <a:lumMod val="75000"/>
                    <a:lumOff val="25000"/>
                  </a:schemeClr>
                </a:solidFill>
              </a:rPr>
              <a:t>[Yahoo!</a:t>
            </a:r>
            <a:r>
              <a:rPr lang="ja-JP" altLang="en-US" sz="1200" dirty="0">
                <a:solidFill>
                  <a:schemeClr val="tx1">
                    <a:lumMod val="75000"/>
                    <a:lumOff val="25000"/>
                  </a:schemeClr>
                </a:solidFill>
              </a:rPr>
              <a:t>ファイナンス</a:t>
            </a:r>
            <a:r>
              <a:rPr lang="en-US" altLang="ja-JP" sz="1200" dirty="0">
                <a:solidFill>
                  <a:schemeClr val="tx1">
                    <a:lumMod val="75000"/>
                    <a:lumOff val="25000"/>
                  </a:schemeClr>
                </a:solidFill>
              </a:rPr>
              <a:t>]××××××</a:t>
            </a:r>
          </a:p>
          <a:p>
            <a:r>
              <a:rPr lang="en-US" altLang="ja-JP" sz="1200" dirty="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20" name="正方形/長方形 19"/>
          <p:cNvSpPr/>
          <p:nvPr/>
        </p:nvSpPr>
        <p:spPr>
          <a:xfrm>
            <a:off x="3346419" y="5464146"/>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20"/>
          <p:cNvSpPr/>
          <p:nvPr/>
        </p:nvSpPr>
        <p:spPr>
          <a:xfrm>
            <a:off x="7108142" y="4894796"/>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p:cNvSpPr/>
          <p:nvPr/>
        </p:nvSpPr>
        <p:spPr>
          <a:xfrm>
            <a:off x="7195773" y="4986138"/>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p:cNvSpPr/>
          <p:nvPr/>
        </p:nvSpPr>
        <p:spPr>
          <a:xfrm>
            <a:off x="7138889" y="6239370"/>
            <a:ext cx="1002493" cy="218028"/>
          </a:xfrm>
          <a:prstGeom prst="rect">
            <a:avLst/>
          </a:prstGeom>
        </p:spPr>
        <p:txBody>
          <a:bodyPr wrap="square">
            <a:spAutoFit/>
          </a:bodyPr>
          <a:lstStyle/>
          <a:p>
            <a:r>
              <a:rPr lang="ja-JP" altLang="en-US" sz="800" dirty="0">
                <a:solidFill>
                  <a:schemeClr val="bg1">
                    <a:lumMod val="65000"/>
                  </a:schemeClr>
                </a:solidFill>
              </a:rPr>
              <a:t>クライアント名</a:t>
            </a:r>
          </a:p>
        </p:txBody>
      </p:sp>
      <p:sp>
        <p:nvSpPr>
          <p:cNvPr id="24" name="正方形/長方形 23"/>
          <p:cNvSpPr/>
          <p:nvPr/>
        </p:nvSpPr>
        <p:spPr>
          <a:xfrm>
            <a:off x="7119219" y="5771363"/>
            <a:ext cx="1618728" cy="507831"/>
          </a:xfrm>
          <a:prstGeom prst="rect">
            <a:avLst/>
          </a:prstGeom>
        </p:spPr>
        <p:txBody>
          <a:bodyPr wrap="square">
            <a:spAutoFit/>
          </a:bodyPr>
          <a:lstStyle/>
          <a:p>
            <a:r>
              <a:rPr lang="en-US" altLang="ja-JP" sz="900" dirty="0">
                <a:solidFill>
                  <a:schemeClr val="tx1">
                    <a:lumMod val="75000"/>
                    <a:lumOff val="25000"/>
                  </a:schemeClr>
                </a:solidFill>
              </a:rPr>
              <a:t>××××××××××××|××××××××××××××××××××× [Yahoo!</a:t>
            </a:r>
            <a:r>
              <a:rPr lang="ja-JP" altLang="en-US" sz="900" dirty="0">
                <a:solidFill>
                  <a:schemeClr val="tx1">
                    <a:lumMod val="75000"/>
                    <a:lumOff val="25000"/>
                  </a:schemeClr>
                </a:solidFill>
              </a:rPr>
              <a:t>ファイナンス</a:t>
            </a:r>
            <a:r>
              <a:rPr lang="en-US" altLang="ja-JP" sz="900" dirty="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30" name="正方形/長方形 29"/>
          <p:cNvSpPr/>
          <p:nvPr/>
        </p:nvSpPr>
        <p:spPr>
          <a:xfrm>
            <a:off x="600945" y="5343486"/>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1" name="正方形/長方形 30"/>
          <p:cNvSpPr/>
          <p:nvPr/>
        </p:nvSpPr>
        <p:spPr>
          <a:xfrm>
            <a:off x="753371" y="5551383"/>
            <a:ext cx="2470543" cy="276999"/>
          </a:xfrm>
          <a:prstGeom prst="rect">
            <a:avLst/>
          </a:prstGeom>
        </p:spPr>
        <p:txBody>
          <a:bodyPr wrap="square">
            <a:spAutoFit/>
          </a:bodyPr>
          <a:lstStyle/>
          <a:p>
            <a:r>
              <a:rPr lang="en-US" altLang="ja-JP" sz="1200" dirty="0">
                <a:solidFill>
                  <a:srgbClr val="0000CC"/>
                </a:solidFill>
              </a:rPr>
              <a:t>×××××××××××</a:t>
            </a:r>
            <a:endParaRPr lang="ja-JP" altLang="en-US" sz="1200" dirty="0">
              <a:solidFill>
                <a:srgbClr val="0000CC"/>
              </a:solidFill>
            </a:endParaRPr>
          </a:p>
        </p:txBody>
      </p:sp>
      <p:sp>
        <p:nvSpPr>
          <p:cNvPr id="33" name="正方形/長方形 32"/>
          <p:cNvSpPr/>
          <p:nvPr/>
        </p:nvSpPr>
        <p:spPr>
          <a:xfrm>
            <a:off x="753371" y="5814005"/>
            <a:ext cx="2470543" cy="400110"/>
          </a:xfrm>
          <a:prstGeom prst="rect">
            <a:avLst/>
          </a:prstGeom>
        </p:spPr>
        <p:txBody>
          <a:bodyPr wrap="square">
            <a:spAutoFit/>
          </a:bodyPr>
          <a:lstStyle/>
          <a:p>
            <a:r>
              <a:rPr lang="en-US" altLang="ja-JP" sz="1000" dirty="0">
                <a:solidFill>
                  <a:schemeClr val="tx1">
                    <a:lumMod val="75000"/>
                    <a:lumOff val="25000"/>
                  </a:schemeClr>
                </a:solidFill>
              </a:rPr>
              <a:t>××××××××××××××××××</a:t>
            </a:r>
          </a:p>
          <a:p>
            <a:r>
              <a:rPr lang="en-US" altLang="ja-JP" sz="1000" dirty="0">
                <a:solidFill>
                  <a:schemeClr val="tx1">
                    <a:lumMod val="75000"/>
                    <a:lumOff val="25000"/>
                  </a:schemeClr>
                </a:solidFill>
              </a:rPr>
              <a:t>××××××××[Yahoo!</a:t>
            </a:r>
            <a:r>
              <a:rPr lang="ja-JP" altLang="en-US" sz="1000" dirty="0">
                <a:solidFill>
                  <a:schemeClr val="tx1">
                    <a:lumMod val="75000"/>
                    <a:lumOff val="25000"/>
                  </a:schemeClr>
                </a:solidFill>
              </a:rPr>
              <a:t>ファイナンス</a:t>
            </a:r>
            <a:r>
              <a:rPr lang="en-US" altLang="ja-JP" sz="1000" dirty="0">
                <a:solidFill>
                  <a:schemeClr val="tx1">
                    <a:lumMod val="75000"/>
                    <a:lumOff val="25000"/>
                  </a:schemeClr>
                </a:solidFill>
              </a:rPr>
              <a:t>]</a:t>
            </a:r>
            <a:endParaRPr lang="ja-JP" altLang="en-US" sz="1000" dirty="0">
              <a:solidFill>
                <a:schemeClr val="tx1">
                  <a:lumMod val="75000"/>
                  <a:lumOff val="25000"/>
                </a:schemeClr>
              </a:solidFill>
            </a:endParaRPr>
          </a:p>
        </p:txBody>
      </p:sp>
      <p:sp>
        <p:nvSpPr>
          <p:cNvPr id="34" name="テキスト プレースホルダー 3">
            <a:extLst>
              <a:ext uri="{FF2B5EF4-FFF2-40B4-BE49-F238E27FC236}">
                <a16:creationId xmlns:a16="http://schemas.microsoft.com/office/drawing/2014/main" id="{FECB949E-B276-25D4-D058-AF07D43B51C5}"/>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誘導広告クリエイティブ 表記ガイドライン </a:t>
            </a:r>
            <a:endParaRPr lang="en-US" altLang="ja-JP" sz="1400" dirty="0"/>
          </a:p>
          <a:p>
            <a:r>
              <a:rPr lang="en-US" altLang="ja-JP" dirty="0"/>
              <a:t>Yahoo!</a:t>
            </a:r>
            <a:r>
              <a:rPr lang="ja-JP" altLang="en-US" dirty="0"/>
              <a:t>サービスにおけるタイアップ広告</a:t>
            </a:r>
          </a:p>
        </p:txBody>
      </p:sp>
      <p:sp>
        <p:nvSpPr>
          <p:cNvPr id="39" name="正方形/長方形 38">
            <a:extLst>
              <a:ext uri="{FF2B5EF4-FFF2-40B4-BE49-F238E27FC236}">
                <a16:creationId xmlns:a16="http://schemas.microsoft.com/office/drawing/2014/main" id="{C5D341E2-0906-0B3F-15BB-8526ECCABCC3}"/>
              </a:ext>
            </a:extLst>
          </p:cNvPr>
          <p:cNvSpPr/>
          <p:nvPr/>
        </p:nvSpPr>
        <p:spPr>
          <a:xfrm>
            <a:off x="4967744" y="1154170"/>
            <a:ext cx="6744831" cy="68978"/>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endParaRPr lang="ja-JP" altLang="en-US" sz="1000" dirty="0">
              <a:solidFill>
                <a:schemeClr val="accent3"/>
              </a:solidFill>
              <a:highlight>
                <a:srgbClr val="FCEDED"/>
              </a:highlight>
              <a:latin typeface="+mn-ea"/>
            </a:endParaRPr>
          </a:p>
        </p:txBody>
      </p:sp>
      <p:sp>
        <p:nvSpPr>
          <p:cNvPr id="4" name="正方形/長方形 3">
            <a:extLst>
              <a:ext uri="{FF2B5EF4-FFF2-40B4-BE49-F238E27FC236}">
                <a16:creationId xmlns:a16="http://schemas.microsoft.com/office/drawing/2014/main" id="{593566EA-2E24-F42E-B1A7-3A8033E982D6}"/>
              </a:ext>
            </a:extLst>
          </p:cNvPr>
          <p:cNvSpPr/>
          <p:nvPr/>
        </p:nvSpPr>
        <p:spPr>
          <a:xfrm>
            <a:off x="8971756" y="1338515"/>
            <a:ext cx="2227565" cy="1920081"/>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5" name="フッター プレースホルダー 3">
            <a:extLst>
              <a:ext uri="{FF2B5EF4-FFF2-40B4-BE49-F238E27FC236}">
                <a16:creationId xmlns:a16="http://schemas.microsoft.com/office/drawing/2014/main" id="{6655DDC8-E45D-0668-1946-F02F15E8F4B8}"/>
              </a:ext>
            </a:extLst>
          </p:cNvPr>
          <p:cNvSpPr txBox="1">
            <a:spLocks/>
          </p:cNvSpPr>
          <p:nvPr/>
        </p:nvSpPr>
        <p:spPr>
          <a:xfrm>
            <a:off x="10162224" y="2968220"/>
            <a:ext cx="109958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dirty="0">
                <a:latin typeface="+mn-ea"/>
              </a:rPr>
              <a:t>提供：クライアント名</a:t>
            </a:r>
          </a:p>
        </p:txBody>
      </p:sp>
      <p:sp>
        <p:nvSpPr>
          <p:cNvPr id="6" name="正方形/長方形 5">
            <a:extLst>
              <a:ext uri="{FF2B5EF4-FFF2-40B4-BE49-F238E27FC236}">
                <a16:creationId xmlns:a16="http://schemas.microsoft.com/office/drawing/2014/main" id="{882F65DF-D721-D1B0-D9A2-D025DFD15164}"/>
              </a:ext>
            </a:extLst>
          </p:cNvPr>
          <p:cNvSpPr/>
          <p:nvPr/>
        </p:nvSpPr>
        <p:spPr>
          <a:xfrm>
            <a:off x="8976188" y="3334264"/>
            <a:ext cx="2227565" cy="688380"/>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7" name="角丸四角形 38">
            <a:extLst>
              <a:ext uri="{FF2B5EF4-FFF2-40B4-BE49-F238E27FC236}">
                <a16:creationId xmlns:a16="http://schemas.microsoft.com/office/drawing/2014/main" id="{E576BE9D-8952-F17C-0891-A696B58C7449}"/>
              </a:ext>
            </a:extLst>
          </p:cNvPr>
          <p:cNvSpPr/>
          <p:nvPr/>
        </p:nvSpPr>
        <p:spPr>
          <a:xfrm>
            <a:off x="9039081" y="3785670"/>
            <a:ext cx="479673" cy="185229"/>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sp>
        <p:nvSpPr>
          <p:cNvPr id="8" name="フッター プレースホルダー 3">
            <a:extLst>
              <a:ext uri="{FF2B5EF4-FFF2-40B4-BE49-F238E27FC236}">
                <a16:creationId xmlns:a16="http://schemas.microsoft.com/office/drawing/2014/main" id="{440353A5-2870-BBF3-75FC-079A14E13DA4}"/>
              </a:ext>
            </a:extLst>
          </p:cNvPr>
          <p:cNvSpPr txBox="1">
            <a:spLocks/>
          </p:cNvSpPr>
          <p:nvPr/>
        </p:nvSpPr>
        <p:spPr>
          <a:xfrm>
            <a:off x="8760574" y="3714779"/>
            <a:ext cx="10462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600" dirty="0">
                <a:solidFill>
                  <a:schemeClr val="accent3"/>
                </a:solidFill>
                <a:latin typeface="+mn-ea"/>
              </a:rPr>
              <a:t>クライアント</a:t>
            </a:r>
            <a:endParaRPr lang="en-US" altLang="ja-JP" sz="600" dirty="0">
              <a:solidFill>
                <a:schemeClr val="accent3"/>
              </a:solidFill>
              <a:latin typeface="+mn-ea"/>
            </a:endParaRPr>
          </a:p>
          <a:p>
            <a:r>
              <a:rPr lang="ja-JP" altLang="en-US" sz="600" dirty="0">
                <a:solidFill>
                  <a:schemeClr val="accent3"/>
                </a:solidFill>
                <a:latin typeface="+mn-ea"/>
              </a:rPr>
              <a:t>ロゴ</a:t>
            </a:r>
          </a:p>
        </p:txBody>
      </p:sp>
      <p:pic>
        <p:nvPicPr>
          <p:cNvPr id="3" name="図 2"/>
          <p:cNvPicPr>
            <a:picLocks noChangeAspect="1"/>
          </p:cNvPicPr>
          <p:nvPr/>
        </p:nvPicPr>
        <p:blipFill>
          <a:blip r:embed="rId6"/>
          <a:stretch>
            <a:fillRect/>
          </a:stretch>
        </p:blipFill>
        <p:spPr>
          <a:xfrm>
            <a:off x="9054971" y="1422581"/>
            <a:ext cx="933703" cy="150473"/>
          </a:xfrm>
          <a:prstGeom prst="rect">
            <a:avLst/>
          </a:prstGeom>
        </p:spPr>
      </p:pic>
      <p:pic>
        <p:nvPicPr>
          <p:cNvPr id="36" name="図 35">
            <a:extLst>
              <a:ext uri="{FF2B5EF4-FFF2-40B4-BE49-F238E27FC236}">
                <a16:creationId xmlns:a16="http://schemas.microsoft.com/office/drawing/2014/main" id="{3BFC83C4-32C7-D23A-1EDE-A207E8639640}"/>
              </a:ext>
            </a:extLst>
          </p:cNvPr>
          <p:cNvPicPr>
            <a:picLocks noChangeAspect="1"/>
          </p:cNvPicPr>
          <p:nvPr/>
        </p:nvPicPr>
        <p:blipFill>
          <a:blip r:embed="rId6"/>
          <a:stretch>
            <a:fillRect/>
          </a:stretch>
        </p:blipFill>
        <p:spPr>
          <a:xfrm>
            <a:off x="10213815" y="3414344"/>
            <a:ext cx="933703" cy="150473"/>
          </a:xfrm>
          <a:prstGeom prst="rect">
            <a:avLst/>
          </a:prstGeom>
        </p:spPr>
      </p:pic>
    </p:spTree>
    <p:extLst>
      <p:ext uri="{BB962C8B-B14F-4D97-AF65-F5344CB8AC3E}">
        <p14:creationId xmlns:p14="http://schemas.microsoft.com/office/powerpoint/2010/main" val="8010569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概要</a:t>
            </a:r>
          </a:p>
        </p:txBody>
      </p:sp>
      <p:pic>
        <p:nvPicPr>
          <p:cNvPr id="11" name="図プレースホルダー 10" descr="アイコン&#10;&#10;自動的に生成された説明">
            <a:extLst>
              <a:ext uri="{FF2B5EF4-FFF2-40B4-BE49-F238E27FC236}">
                <a16:creationId xmlns:a16="http://schemas.microsoft.com/office/drawing/2014/main" id="{DB148616-3C2D-44EE-8E14-67974394E356}"/>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670419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sz="1000"/>
              <a:t>メディア概要</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メディアステートメント</a:t>
            </a:r>
            <a:endParaRPr kumimoji="1" lang="ja-JP" altLang="en-US"/>
          </a:p>
        </p:txBody>
      </p:sp>
      <p:pic>
        <p:nvPicPr>
          <p:cNvPr id="6" name="図プレースホルダー 4" descr="アイコン&#10;&#10;自動的に生成された説明">
            <a:extLst>
              <a:ext uri="{FF2B5EF4-FFF2-40B4-BE49-F238E27FC236}">
                <a16:creationId xmlns:a16="http://schemas.microsoft.com/office/drawing/2014/main" id="{939E1879-2F17-4D76-139E-BC2D704F542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pic>
        <p:nvPicPr>
          <p:cNvPr id="3" name="図 2" descr="背景パターン が含まれている画像&#10;&#10;自動的に生成された説明">
            <a:extLst>
              <a:ext uri="{FF2B5EF4-FFF2-40B4-BE49-F238E27FC236}">
                <a16:creationId xmlns:a16="http://schemas.microsoft.com/office/drawing/2014/main" id="{6087094B-35AD-13DA-11CB-BC9B7448CE2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5521" r="7837"/>
          <a:stretch/>
        </p:blipFill>
        <p:spPr>
          <a:xfrm>
            <a:off x="957266" y="1193595"/>
            <a:ext cx="4129588" cy="4129588"/>
          </a:xfrm>
          <a:prstGeom prst="ellipse">
            <a:avLst/>
          </a:prstGeom>
        </p:spPr>
      </p:pic>
      <p:pic>
        <p:nvPicPr>
          <p:cNvPr id="7" name="Picture 2">
            <a:extLst>
              <a:ext uri="{FF2B5EF4-FFF2-40B4-BE49-F238E27FC236}">
                <a16:creationId xmlns:a16="http://schemas.microsoft.com/office/drawing/2014/main" id="{D6E24EBA-12A9-C994-5070-C6E432F54A6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0753" y="5481893"/>
            <a:ext cx="2226865" cy="1022927"/>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0C4B0311-6B82-3310-06C6-42ABB45F4030}"/>
              </a:ext>
            </a:extLst>
          </p:cNvPr>
          <p:cNvSpPr txBox="1"/>
          <p:nvPr/>
        </p:nvSpPr>
        <p:spPr>
          <a:xfrm>
            <a:off x="3370617" y="6197084"/>
            <a:ext cx="1928413" cy="184666"/>
          </a:xfrm>
          <a:prstGeom prst="rect">
            <a:avLst/>
          </a:prstGeom>
          <a:noFill/>
        </p:spPr>
        <p:txBody>
          <a:bodyPr wrap="none" lIns="0" tIns="0" rIns="0" bIns="0">
            <a:spAutoFit/>
          </a:bodyPr>
          <a:lstStyle/>
          <a:p>
            <a:r>
              <a:rPr lang="en" altLang="ja-JP" sz="1200" u="none" strike="noStrike" dirty="0">
                <a:solidFill>
                  <a:srgbClr val="1A72B0"/>
                </a:solidFill>
                <a:effectLst/>
                <a:latin typeface="Meiryo" panose="020B0604030504040204" pitchFamily="34" charset="-128"/>
                <a:ea typeface="Meiryo" panose="020B0604030504040204" pitchFamily="34" charset="-128"/>
                <a:hlinkClick r:id="rId5">
                  <a:extLst>
                    <a:ext uri="{A12FA001-AC4F-418D-AE19-62706E023703}">
                      <ahyp:hlinkClr xmlns:ahyp="http://schemas.microsoft.com/office/drawing/2018/hyperlinkcolor" val="tx"/>
                    </a:ext>
                  </a:extLst>
                </a:hlinkClick>
              </a:rPr>
              <a:t>https://</a:t>
            </a:r>
            <a:r>
              <a:rPr lang="en" altLang="ja-JP" sz="1200" u="none" strike="noStrike" dirty="0" err="1">
                <a:solidFill>
                  <a:srgbClr val="1A72B0"/>
                </a:solidFill>
                <a:effectLst/>
                <a:latin typeface="Meiryo" panose="020B0604030504040204" pitchFamily="34" charset="-128"/>
                <a:ea typeface="Meiryo" panose="020B0604030504040204" pitchFamily="34" charset="-128"/>
                <a:hlinkClick r:id="rId5">
                  <a:extLst>
                    <a:ext uri="{A12FA001-AC4F-418D-AE19-62706E023703}">
                      <ahyp:hlinkClr xmlns:ahyp="http://schemas.microsoft.com/office/drawing/2018/hyperlinkcolor" val="tx"/>
                    </a:ext>
                  </a:extLst>
                </a:hlinkClick>
              </a:rPr>
              <a:t>sdgs.yahoo.co.jp</a:t>
            </a:r>
            <a:r>
              <a:rPr lang="en" altLang="ja-JP" sz="1200" u="none" strike="noStrike" dirty="0">
                <a:solidFill>
                  <a:schemeClr val="accent5"/>
                </a:solidFill>
                <a:effectLst/>
                <a:latin typeface="Meiryo" panose="020B0604030504040204" pitchFamily="34" charset="-128"/>
                <a:ea typeface="Meiryo" panose="020B0604030504040204" pitchFamily="34" charset="-128"/>
                <a:hlinkClick r:id="rId5">
                  <a:extLst>
                    <a:ext uri="{A12FA001-AC4F-418D-AE19-62706E023703}">
                      <ahyp:hlinkClr xmlns:ahyp="http://schemas.microsoft.com/office/drawing/2018/hyperlinkcolor" val="tx"/>
                    </a:ext>
                  </a:extLst>
                </a:hlinkClick>
              </a:rPr>
              <a:t>/</a:t>
            </a:r>
            <a:r>
              <a:rPr lang="en" altLang="ja-JP" sz="1200" dirty="0">
                <a:solidFill>
                  <a:schemeClr val="accent5"/>
                </a:solidFill>
                <a:effectLst/>
                <a:latin typeface="Meiryo" panose="020B0604030504040204" pitchFamily="34" charset="-128"/>
                <a:ea typeface="Meiryo" panose="020B0604030504040204" pitchFamily="34" charset="-128"/>
              </a:rPr>
              <a:t>​</a:t>
            </a:r>
            <a:endParaRPr lang="ja-JP" altLang="en-US" sz="1200" dirty="0">
              <a:solidFill>
                <a:schemeClr val="accent5"/>
              </a:solidFill>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B3550A8B-ECDB-E2A3-6957-00D2AFD7811F}"/>
              </a:ext>
            </a:extLst>
          </p:cNvPr>
          <p:cNvSpPr txBox="1"/>
          <p:nvPr/>
        </p:nvSpPr>
        <p:spPr>
          <a:xfrm>
            <a:off x="5608340" y="1193595"/>
            <a:ext cx="6104235" cy="4895186"/>
          </a:xfrm>
          <a:prstGeom prst="rect">
            <a:avLst/>
          </a:prstGeom>
          <a:noFill/>
        </p:spPr>
        <p:txBody>
          <a:bodyPr wrap="none" lIns="0" tIns="0" rIns="0" bIns="0" rtlCol="0">
            <a:spAutoFit/>
          </a:bodyPr>
          <a:lstStyle/>
          <a:p>
            <a:pPr algn="l" fontAlgn="base">
              <a:lnSpc>
                <a:spcPct val="120000"/>
              </a:lnSpc>
              <a:spcAft>
                <a:spcPts val="1000"/>
              </a:spcAft>
            </a:pPr>
            <a:r>
              <a:rPr lang="ja-JP" altLang="en-US" sz="1400">
                <a:solidFill>
                  <a:schemeClr val="accent3"/>
                </a:solidFill>
                <a:effectLst/>
                <a:latin typeface="Meiryo" panose="020B0604030504040204" pitchFamily="34" charset="-128"/>
                <a:ea typeface="Meiryo" panose="020B0604030504040204" pitchFamily="34" charset="-128"/>
              </a:rPr>
              <a:t>「持続可能な社会をつくろう」</a:t>
            </a:r>
            <a:br>
              <a:rPr lang="en-US" altLang="ja-JP" sz="1400" dirty="0">
                <a:solidFill>
                  <a:schemeClr val="accent3"/>
                </a:solidFill>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そうやって言うけど、地球や環境、持続可能性を考えることって</a:t>
            </a:r>
            <a:br>
              <a:rPr lang="ja-JP" altLang="en-US"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どこか自分の話に思えない。</a:t>
            </a:r>
          </a:p>
          <a:p>
            <a:pPr algn="l" fontAlgn="base">
              <a:lnSpc>
                <a:spcPct val="120000"/>
              </a:lnSpc>
              <a:spcAft>
                <a:spcPts val="1000"/>
              </a:spcAft>
            </a:pPr>
            <a:r>
              <a:rPr lang="ja-JP" altLang="en-US" sz="1400">
                <a:solidFill>
                  <a:schemeClr val="accent3"/>
                </a:solidFill>
                <a:effectLst/>
                <a:latin typeface="Meiryo" panose="020B0604030504040204" pitchFamily="34" charset="-128"/>
                <a:ea typeface="Meiryo" panose="020B0604030504040204" pitchFamily="34" charset="-128"/>
              </a:rPr>
              <a:t>「自分の人生に、家族に、直接関係のあることなの</a:t>
            </a:r>
            <a:r>
              <a:rPr lang="en-US" altLang="ja-JP" sz="1400" dirty="0">
                <a:solidFill>
                  <a:schemeClr val="accent3"/>
                </a:solidFill>
                <a:effectLst/>
                <a:latin typeface="Meiryo" panose="020B0604030504040204" pitchFamily="34" charset="-128"/>
                <a:ea typeface="Meiryo" panose="020B0604030504040204" pitchFamily="34" charset="-128"/>
              </a:rPr>
              <a:t>…</a:t>
            </a:r>
            <a:r>
              <a:rPr lang="ja-JP" altLang="en-US" sz="1400">
                <a:solidFill>
                  <a:schemeClr val="accent3"/>
                </a:solidFill>
                <a:effectLst/>
                <a:latin typeface="Meiryo" panose="020B0604030504040204" pitchFamily="34" charset="-128"/>
                <a:ea typeface="Meiryo" panose="020B0604030504040204" pitchFamily="34" charset="-128"/>
              </a:rPr>
              <a:t>？」</a:t>
            </a:r>
          </a:p>
          <a:p>
            <a:pPr algn="l" fontAlgn="base">
              <a:lnSpc>
                <a:spcPct val="120000"/>
              </a:lnSpc>
              <a:spcAft>
                <a:spcPts val="1000"/>
              </a:spcAft>
            </a:pPr>
            <a:r>
              <a:rPr lang="ja-JP" altLang="en-US" sz="1400">
                <a:solidFill>
                  <a:schemeClr val="accent3"/>
                </a:solidFill>
                <a:effectLst/>
                <a:latin typeface="Meiryo" panose="020B0604030504040204" pitchFamily="34" charset="-128"/>
                <a:ea typeface="Meiryo" panose="020B0604030504040204" pitchFamily="34" charset="-128"/>
              </a:rPr>
              <a:t>でも、本当は、海も山も、</a:t>
            </a:r>
            <a:br>
              <a:rPr lang="en-US" altLang="ja-JP" sz="1400" dirty="0">
                <a:solidFill>
                  <a:schemeClr val="accent3"/>
                </a:solidFill>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自然の恵みを食べてつくられている私たちの身体もぜんぶ、つながってる。</a:t>
            </a:r>
          </a:p>
          <a:p>
            <a:pPr algn="l" fontAlgn="base">
              <a:lnSpc>
                <a:spcPct val="120000"/>
              </a:lnSpc>
              <a:spcAft>
                <a:spcPts val="1000"/>
              </a:spcAft>
            </a:pPr>
            <a:r>
              <a:rPr lang="en" altLang="ja-JP" sz="1400" dirty="0">
                <a:solidFill>
                  <a:schemeClr val="accent3"/>
                </a:solidFill>
                <a:effectLst/>
                <a:latin typeface="Meiryo" panose="020B0604030504040204" pitchFamily="34" charset="-128"/>
                <a:ea typeface="Meiryo" panose="020B0604030504040204" pitchFamily="34" charset="-128"/>
              </a:rPr>
              <a:t>SDGs</a:t>
            </a:r>
            <a:r>
              <a:rPr lang="ja-JP" altLang="en" sz="1400">
                <a:solidFill>
                  <a:schemeClr val="accent3"/>
                </a:solidFill>
                <a:effectLst/>
                <a:latin typeface="Meiryo" panose="020B0604030504040204" pitchFamily="34" charset="-128"/>
                <a:ea typeface="Meiryo" panose="020B0604030504040204" pitchFamily="34" charset="-128"/>
              </a:rPr>
              <a:t>。</a:t>
            </a:r>
            <a:br>
              <a:rPr lang="ja-JP" altLang="en"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日本では、やっと知られ始めた言葉だけれど、</a:t>
            </a:r>
            <a:br>
              <a:rPr lang="ja-JP" altLang="en-US"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私たちはこの言葉に真摯に向き合っていきたい。</a:t>
            </a:r>
          </a:p>
          <a:p>
            <a:pPr algn="l" fontAlgn="base">
              <a:lnSpc>
                <a:spcPct val="120000"/>
              </a:lnSpc>
              <a:spcAft>
                <a:spcPts val="1000"/>
              </a:spcAft>
            </a:pPr>
            <a:r>
              <a:rPr lang="ja-JP" altLang="en-US" sz="1400">
                <a:solidFill>
                  <a:schemeClr val="accent3"/>
                </a:solidFill>
                <a:effectLst/>
                <a:latin typeface="Meiryo" panose="020B0604030504040204" pitchFamily="34" charset="-128"/>
                <a:ea typeface="Meiryo" panose="020B0604030504040204" pitchFamily="34" charset="-128"/>
              </a:rPr>
              <a:t>表層的なポーズではなく、持続可能な社会の実現に向けて</a:t>
            </a:r>
            <a:br>
              <a:rPr lang="ja-JP" altLang="en-US"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今、やれることに取り組みたい。</a:t>
            </a:r>
          </a:p>
          <a:p>
            <a:pPr algn="l" fontAlgn="base">
              <a:lnSpc>
                <a:spcPct val="120000"/>
              </a:lnSpc>
              <a:spcAft>
                <a:spcPts val="1000"/>
              </a:spcAft>
            </a:pPr>
            <a:r>
              <a:rPr lang="ja-JP" altLang="en-US" sz="1400">
                <a:solidFill>
                  <a:schemeClr val="accent3"/>
                </a:solidFill>
                <a:effectLst/>
                <a:latin typeface="Meiryo" panose="020B0604030504040204" pitchFamily="34" charset="-128"/>
                <a:ea typeface="Meiryo" panose="020B0604030504040204" pitchFamily="34" charset="-128"/>
              </a:rPr>
              <a:t>本気で</a:t>
            </a:r>
            <a:r>
              <a:rPr lang="en-US" altLang="ja-JP" sz="1400" dirty="0">
                <a:solidFill>
                  <a:schemeClr val="accent3"/>
                </a:solidFill>
                <a:effectLst/>
                <a:latin typeface="Meiryo" panose="020B0604030504040204" pitchFamily="34" charset="-128"/>
                <a:ea typeface="Meiryo" panose="020B0604030504040204" pitchFamily="34" charset="-128"/>
              </a:rPr>
              <a:t>2030</a:t>
            </a:r>
            <a:r>
              <a:rPr lang="ja-JP" altLang="en-US" sz="1400">
                <a:solidFill>
                  <a:schemeClr val="accent3"/>
                </a:solidFill>
                <a:effectLst/>
                <a:latin typeface="Meiryo" panose="020B0604030504040204" pitchFamily="34" charset="-128"/>
                <a:ea typeface="Meiryo" panose="020B0604030504040204" pitchFamily="34" charset="-128"/>
              </a:rPr>
              <a:t>年のことを考えて、</a:t>
            </a:r>
            <a:br>
              <a:rPr lang="ja-JP" altLang="en-US"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そのまた先の未来まで、目を向けたい。</a:t>
            </a:r>
          </a:p>
          <a:p>
            <a:pPr algn="l" fontAlgn="base">
              <a:lnSpc>
                <a:spcPct val="120000"/>
              </a:lnSpc>
              <a:spcAft>
                <a:spcPts val="1000"/>
              </a:spcAft>
            </a:pPr>
            <a:r>
              <a:rPr lang="en" altLang="ja-JP" sz="1400" dirty="0">
                <a:solidFill>
                  <a:schemeClr val="accent3"/>
                </a:solidFill>
                <a:effectLst/>
                <a:latin typeface="Meiryo" panose="020B0604030504040204" pitchFamily="34" charset="-128"/>
                <a:ea typeface="Meiryo" panose="020B0604030504040204" pitchFamily="34" charset="-128"/>
              </a:rPr>
              <a:t>Yahoo! JAPAN SDGs</a:t>
            </a:r>
            <a:r>
              <a:rPr lang="ja-JP" altLang="en-US" sz="1400">
                <a:solidFill>
                  <a:schemeClr val="accent3"/>
                </a:solidFill>
                <a:effectLst/>
                <a:latin typeface="Meiryo" panose="020B0604030504040204" pitchFamily="34" charset="-128"/>
                <a:ea typeface="Meiryo" panose="020B0604030504040204" pitchFamily="34" charset="-128"/>
              </a:rPr>
              <a:t>は、</a:t>
            </a:r>
            <a:br>
              <a:rPr lang="ja-JP" altLang="en-US"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伝え、アクションにつなげていくことで、</a:t>
            </a:r>
            <a:br>
              <a:rPr lang="ja-JP" altLang="en-US" sz="1400">
                <a:solidFill>
                  <a:schemeClr val="accent3"/>
                </a:solidFill>
                <a:effectLst/>
                <a:latin typeface="Meiryo" panose="020B0604030504040204" pitchFamily="34" charset="-128"/>
                <a:ea typeface="Meiryo" panose="020B0604030504040204" pitchFamily="34" charset="-128"/>
              </a:rPr>
            </a:br>
            <a:r>
              <a:rPr lang="ja-JP" altLang="en-US" sz="1400">
                <a:solidFill>
                  <a:schemeClr val="accent3"/>
                </a:solidFill>
                <a:effectLst/>
                <a:latin typeface="Meiryo" panose="020B0604030504040204" pitchFamily="34" charset="-128"/>
                <a:ea typeface="Meiryo" panose="020B0604030504040204" pitchFamily="34" charset="-128"/>
              </a:rPr>
              <a:t>地球と日本の豊かな未来をつくるそのきっかけを届けていきます。</a:t>
            </a:r>
          </a:p>
        </p:txBody>
      </p:sp>
    </p:spTree>
    <p:extLst>
      <p:ext uri="{BB962C8B-B14F-4D97-AF65-F5344CB8AC3E}">
        <p14:creationId xmlns:p14="http://schemas.microsoft.com/office/powerpoint/2010/main" val="270981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C677DEAD-CC08-5424-F92C-69BE7290D5C2}"/>
              </a:ext>
            </a:extLst>
          </p:cNvPr>
          <p:cNvSpPr/>
          <p:nvPr/>
        </p:nvSpPr>
        <p:spPr>
          <a:xfrm>
            <a:off x="7487933" y="4324966"/>
            <a:ext cx="4221874" cy="2148500"/>
          </a:xfrm>
          <a:prstGeom prst="rect">
            <a:avLst/>
          </a:prstGeom>
          <a:solidFill>
            <a:schemeClr val="bg1">
              <a:lumMod val="95000"/>
            </a:schemeClr>
          </a:solidFill>
          <a:ln w="9525">
            <a:noFill/>
          </a:ln>
          <a:effectLst>
            <a:outerShdw blurRad="38100"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sz="1000"/>
              <a:t>メディア概要</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全体概要</a:t>
            </a:r>
          </a:p>
        </p:txBody>
      </p:sp>
      <p:pic>
        <p:nvPicPr>
          <p:cNvPr id="6" name="図プレースホルダー 4" descr="アイコン&#10;&#10;自動的に生成された説明">
            <a:extLst>
              <a:ext uri="{FF2B5EF4-FFF2-40B4-BE49-F238E27FC236}">
                <a16:creationId xmlns:a16="http://schemas.microsoft.com/office/drawing/2014/main" id="{939E1879-2F17-4D76-139E-BC2D704F542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5A76E9A5-6B5A-CEF2-2630-4C16135C765C}"/>
              </a:ext>
            </a:extLst>
          </p:cNvPr>
          <p:cNvSpPr/>
          <p:nvPr/>
        </p:nvSpPr>
        <p:spPr>
          <a:xfrm>
            <a:off x="494720" y="1055417"/>
            <a:ext cx="5431709" cy="5326334"/>
          </a:xfrm>
          <a:prstGeom prst="rect">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ボックス 6">
            <a:extLst>
              <a:ext uri="{FF2B5EF4-FFF2-40B4-BE49-F238E27FC236}">
                <a16:creationId xmlns:a16="http://schemas.microsoft.com/office/drawing/2014/main" id="{7E0DBC7E-F728-D0C7-5D60-CF642480D11B}"/>
              </a:ext>
            </a:extLst>
          </p:cNvPr>
          <p:cNvSpPr txBox="1"/>
          <p:nvPr/>
        </p:nvSpPr>
        <p:spPr>
          <a:xfrm>
            <a:off x="3260960" y="4688605"/>
            <a:ext cx="2448000" cy="379719"/>
          </a:xfrm>
          <a:prstGeom prst="rect">
            <a:avLst/>
          </a:prstGeom>
          <a:noFill/>
        </p:spPr>
        <p:txBody>
          <a:bodyPr wrap="square" lIns="0" tIns="0" rIns="0" bIns="0" rtlCol="0">
            <a:spAutoFit/>
          </a:bodyPr>
          <a:lstStyle/>
          <a:p>
            <a:pPr algn="l">
              <a:lnSpc>
                <a:spcPct val="120000"/>
              </a:lnSpc>
            </a:pPr>
            <a:r>
              <a:rPr lang="en-US" altLang="ja-JP" sz="1050" dirty="0">
                <a:solidFill>
                  <a:schemeClr val="accent3"/>
                </a:solidFill>
                <a:latin typeface="Meiryo" panose="020B0604030504040204" pitchFamily="34" charset="-128"/>
                <a:ea typeface="Meiryo" panose="020B0604030504040204" pitchFamily="34" charset="-128"/>
              </a:rPr>
              <a:t>SDGs</a:t>
            </a:r>
            <a:r>
              <a:rPr lang="ja-JP" altLang="en-US" sz="1050">
                <a:solidFill>
                  <a:schemeClr val="accent3"/>
                </a:solidFill>
                <a:latin typeface="Meiryo" panose="020B0604030504040204" pitchFamily="34" charset="-128"/>
                <a:ea typeface="Meiryo" panose="020B0604030504040204" pitchFamily="34" charset="-128"/>
              </a:rPr>
              <a:t>に関する課題やさまざまなデータをグラフィック化しわかりやすく伝える</a:t>
            </a:r>
            <a:endParaRPr lang="en-US" altLang="ja-JP" sz="1050" dirty="0">
              <a:solidFill>
                <a:schemeClr val="accent3"/>
              </a:solidFill>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6E9C343A-DF38-B1D5-4F26-39C7AE936D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8009" y="1767487"/>
            <a:ext cx="2129180" cy="2546668"/>
          </a:xfrm>
          <a:prstGeom prst="rect">
            <a:avLst/>
          </a:prstGeom>
          <a:effectLst>
            <a:outerShdw blurRad="38100" dist="25400" dir="2700000" algn="tl" rotWithShape="0">
              <a:srgbClr val="FF0033">
                <a:alpha val="20000"/>
              </a:srgbClr>
            </a:outerShdw>
          </a:effectLst>
        </p:spPr>
      </p:pic>
      <p:sp>
        <p:nvSpPr>
          <p:cNvPr id="9" name="左右矢印 5">
            <a:extLst>
              <a:ext uri="{FF2B5EF4-FFF2-40B4-BE49-F238E27FC236}">
                <a16:creationId xmlns:a16="http://schemas.microsoft.com/office/drawing/2014/main" id="{8E28B850-6EB0-F306-A127-B72D510BCCEF}"/>
              </a:ext>
            </a:extLst>
          </p:cNvPr>
          <p:cNvSpPr/>
          <p:nvPr/>
        </p:nvSpPr>
        <p:spPr>
          <a:xfrm>
            <a:off x="5970598" y="4784699"/>
            <a:ext cx="1242871" cy="455387"/>
          </a:xfrm>
          <a:prstGeom prst="leftRightArrow">
            <a:avLst/>
          </a:prstGeom>
          <a:gradFill flip="none" rotWithShape="1">
            <a:gsLst>
              <a:gs pos="81000">
                <a:srgbClr val="BCBCBC"/>
              </a:gs>
              <a:gs pos="24000">
                <a:srgbClr val="F5C3C3"/>
              </a:gs>
              <a:gs pos="0">
                <a:srgbClr val="FF0033"/>
              </a:gs>
              <a:gs pos="48000">
                <a:srgbClr val="FCEDED"/>
              </a:gs>
              <a:gs pos="59000">
                <a:schemeClr val="tx2">
                  <a:lumMod val="10000"/>
                  <a:lumOff val="90000"/>
                </a:schemeClr>
              </a:gs>
              <a:gs pos="100000">
                <a:schemeClr val="accent2">
                  <a:lumMod val="75000"/>
                  <a:shade val="100000"/>
                  <a:satMod val="115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0" name="グループ化 9">
            <a:extLst>
              <a:ext uri="{FF2B5EF4-FFF2-40B4-BE49-F238E27FC236}">
                <a16:creationId xmlns:a16="http://schemas.microsoft.com/office/drawing/2014/main" id="{A0AA3138-BA01-18A2-0726-481361CA9A3D}"/>
              </a:ext>
            </a:extLst>
          </p:cNvPr>
          <p:cNvGrpSpPr/>
          <p:nvPr/>
        </p:nvGrpSpPr>
        <p:grpSpPr>
          <a:xfrm>
            <a:off x="751140" y="4500112"/>
            <a:ext cx="2125939" cy="1683714"/>
            <a:chOff x="867037" y="4424442"/>
            <a:chExt cx="2369537" cy="1876641"/>
          </a:xfrm>
          <a:effectLst>
            <a:outerShdw blurRad="38100" dist="25400" dir="2700000" algn="tl" rotWithShape="0">
              <a:srgbClr val="FF0033">
                <a:alpha val="20000"/>
              </a:srgbClr>
            </a:outerShdw>
          </a:effectLst>
        </p:grpSpPr>
        <p:pic>
          <p:nvPicPr>
            <p:cNvPr id="11" name="図 10" descr="グラフィカル ユーザー インターフェイス, Web サイト&#10;&#10;自動的に生成された説明">
              <a:extLst>
                <a:ext uri="{FF2B5EF4-FFF2-40B4-BE49-F238E27FC236}">
                  <a16:creationId xmlns:a16="http://schemas.microsoft.com/office/drawing/2014/main" id="{75F1FD2B-DA83-44D7-8C28-2F4156ED12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2304" r="8234"/>
            <a:stretch/>
          </p:blipFill>
          <p:spPr>
            <a:xfrm>
              <a:off x="2186850" y="4424442"/>
              <a:ext cx="1049724" cy="634392"/>
            </a:xfrm>
            <a:prstGeom prst="rect">
              <a:avLst/>
            </a:prstGeom>
          </p:spPr>
        </p:pic>
        <p:pic>
          <p:nvPicPr>
            <p:cNvPr id="12" name="図 11" descr="テキスト&#10;&#10;自動的に生成された説明">
              <a:extLst>
                <a:ext uri="{FF2B5EF4-FFF2-40B4-BE49-F238E27FC236}">
                  <a16:creationId xmlns:a16="http://schemas.microsoft.com/office/drawing/2014/main" id="{004692F0-C59C-06F9-7A84-FE5E093BED8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0100" r="10437"/>
            <a:stretch/>
          </p:blipFill>
          <p:spPr>
            <a:xfrm>
              <a:off x="2184030" y="5101754"/>
              <a:ext cx="1049724" cy="618537"/>
            </a:xfrm>
            <a:prstGeom prst="rect">
              <a:avLst/>
            </a:prstGeom>
          </p:spPr>
        </p:pic>
        <p:pic>
          <p:nvPicPr>
            <p:cNvPr id="13" name="図 12" descr="グラフィカル ユーザー インターフェイス, Web サイト&#10;&#10;自動的に生成された説明">
              <a:extLst>
                <a:ext uri="{FF2B5EF4-FFF2-40B4-BE49-F238E27FC236}">
                  <a16:creationId xmlns:a16="http://schemas.microsoft.com/office/drawing/2014/main" id="{0D907C44-C619-E787-B532-501A8E77A78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466" r="6257" b="15748"/>
            <a:stretch/>
          </p:blipFill>
          <p:spPr>
            <a:xfrm>
              <a:off x="867037" y="4424442"/>
              <a:ext cx="1265401" cy="1876641"/>
            </a:xfrm>
            <a:prstGeom prst="rect">
              <a:avLst/>
            </a:prstGeom>
          </p:spPr>
        </p:pic>
      </p:grpSp>
      <p:sp>
        <p:nvSpPr>
          <p:cNvPr id="14" name="テキスト ボックス 13">
            <a:extLst>
              <a:ext uri="{FF2B5EF4-FFF2-40B4-BE49-F238E27FC236}">
                <a16:creationId xmlns:a16="http://schemas.microsoft.com/office/drawing/2014/main" id="{1EE74B88-59DF-67E8-F738-16DAD7C0E4C8}"/>
              </a:ext>
            </a:extLst>
          </p:cNvPr>
          <p:cNvSpPr txBox="1"/>
          <p:nvPr/>
        </p:nvSpPr>
        <p:spPr>
          <a:xfrm>
            <a:off x="3155162" y="4304996"/>
            <a:ext cx="2659597" cy="288000"/>
          </a:xfrm>
          <a:prstGeom prst="roundRect">
            <a:avLst>
              <a:gd name="adj" fmla="val 50000"/>
            </a:avLst>
          </a:prstGeom>
          <a:solidFill>
            <a:schemeClr val="bg1"/>
          </a:solidFill>
          <a:ln>
            <a:solidFill>
              <a:srgbClr val="FF0033"/>
            </a:solidFill>
          </a:ln>
        </p:spPr>
        <p:txBody>
          <a:bodyPr wrap="square" lIns="0" tIns="36000" rIns="0" bIns="0" rtlCol="0" anchor="ctr">
            <a:noAutofit/>
          </a:bodyPr>
          <a:lstStyle/>
          <a:p>
            <a:pPr algn="ctr"/>
            <a:r>
              <a:rPr lang="ja-JP" altLang="en-US" sz="1100" b="1">
                <a:solidFill>
                  <a:srgbClr val="FF0033"/>
                </a:solidFill>
                <a:latin typeface="Meiryo" panose="020B0604030504040204" pitchFamily="34" charset="-128"/>
                <a:ea typeface="Meiryo" panose="020B0604030504040204" pitchFamily="34" charset="-128"/>
              </a:rPr>
              <a:t>グラフィックで考える</a:t>
            </a:r>
            <a:r>
              <a:rPr lang="en-US" altLang="ja-JP" sz="1100" b="1" dirty="0">
                <a:solidFill>
                  <a:srgbClr val="FF0033"/>
                </a:solidFill>
                <a:latin typeface="Meiryo" panose="020B0604030504040204" pitchFamily="34" charset="-128"/>
                <a:ea typeface="Meiryo" panose="020B0604030504040204" pitchFamily="34" charset="-128"/>
              </a:rPr>
              <a:t>SDGs</a:t>
            </a:r>
            <a:endParaRPr kumimoji="1" lang="ja-JP" altLang="en-US" sz="1100" b="1" dirty="0">
              <a:solidFill>
                <a:srgbClr val="FF0033"/>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503933B5-2406-0D0D-9C92-793C9030C33F}"/>
              </a:ext>
            </a:extLst>
          </p:cNvPr>
          <p:cNvSpPr txBox="1"/>
          <p:nvPr/>
        </p:nvSpPr>
        <p:spPr>
          <a:xfrm>
            <a:off x="3263106" y="2127170"/>
            <a:ext cx="2448000" cy="573619"/>
          </a:xfrm>
          <a:prstGeom prst="rect">
            <a:avLst/>
          </a:prstGeom>
          <a:noFill/>
        </p:spPr>
        <p:txBody>
          <a:bodyPr wrap="square" lIns="0" tIns="0" rIns="0" bIns="0" rtlCol="0">
            <a:spAutoFit/>
          </a:bodyPr>
          <a:lstStyle/>
          <a:p>
            <a:pPr algn="l">
              <a:lnSpc>
                <a:spcPct val="120000"/>
              </a:lnSpc>
            </a:pPr>
            <a:r>
              <a:rPr lang="ja-JP" altLang="en-US" sz="1050">
                <a:solidFill>
                  <a:schemeClr val="accent3"/>
                </a:solidFill>
                <a:latin typeface="Meiryo" panose="020B0604030504040204" pitchFamily="34" charset="-128"/>
                <a:ea typeface="Meiryo" panose="020B0604030504040204" pitchFamily="34" charset="-128"/>
              </a:rPr>
              <a:t>さまざまな企業や人々の</a:t>
            </a:r>
            <a:r>
              <a:rPr lang="en-US" altLang="ja-JP" sz="1050" dirty="0">
                <a:solidFill>
                  <a:schemeClr val="accent3"/>
                </a:solidFill>
                <a:latin typeface="Meiryo" panose="020B0604030504040204" pitchFamily="34" charset="-128"/>
                <a:ea typeface="Meiryo" panose="020B0604030504040204" pitchFamily="34" charset="-128"/>
              </a:rPr>
              <a:t>SDGs</a:t>
            </a:r>
            <a:r>
              <a:rPr lang="ja-JP" altLang="en-US" sz="1050">
                <a:solidFill>
                  <a:schemeClr val="accent3"/>
                </a:solidFill>
                <a:latin typeface="Meiryo" panose="020B0604030504040204" pitchFamily="34" charset="-128"/>
                <a:ea typeface="Meiryo" panose="020B0604030504040204" pitchFamily="34" charset="-128"/>
              </a:rPr>
              <a:t>に関する取り組みについてストーリー性の高いオリジナルコンテンツを月</a:t>
            </a:r>
            <a:r>
              <a:rPr lang="en-US" altLang="ja-JP" sz="1050" dirty="0">
                <a:solidFill>
                  <a:schemeClr val="accent3"/>
                </a:solidFill>
                <a:latin typeface="Meiryo" panose="020B0604030504040204" pitchFamily="34" charset="-128"/>
                <a:ea typeface="Meiryo" panose="020B0604030504040204" pitchFamily="34" charset="-128"/>
              </a:rPr>
              <a:t>2</a:t>
            </a:r>
            <a:r>
              <a:rPr lang="ja-JP" altLang="en-US" sz="1050">
                <a:solidFill>
                  <a:schemeClr val="accent3"/>
                </a:solidFill>
                <a:latin typeface="Meiryo" panose="020B0604030504040204" pitchFamily="34" charset="-128"/>
                <a:ea typeface="Meiryo" panose="020B0604030504040204" pitchFamily="34" charset="-128"/>
              </a:rPr>
              <a:t>本程度掲載</a:t>
            </a:r>
            <a:endParaRPr lang="en-US" altLang="ja-JP" sz="1050" dirty="0">
              <a:solidFill>
                <a:schemeClr val="accent3"/>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75C830E0-DD0E-3DFE-83C4-73F72C0394DD}"/>
              </a:ext>
            </a:extLst>
          </p:cNvPr>
          <p:cNvSpPr txBox="1"/>
          <p:nvPr/>
        </p:nvSpPr>
        <p:spPr>
          <a:xfrm>
            <a:off x="3157308" y="1757416"/>
            <a:ext cx="2659597" cy="288000"/>
          </a:xfrm>
          <a:prstGeom prst="roundRect">
            <a:avLst>
              <a:gd name="adj" fmla="val 50000"/>
            </a:avLst>
          </a:prstGeom>
          <a:solidFill>
            <a:schemeClr val="bg1"/>
          </a:solidFill>
          <a:ln>
            <a:solidFill>
              <a:srgbClr val="FF0033"/>
            </a:solidFill>
          </a:ln>
        </p:spPr>
        <p:txBody>
          <a:bodyPr wrap="square" lIns="0" tIns="36000" rIns="0" bIns="0" rtlCol="0" anchor="ctr">
            <a:noAutofit/>
          </a:bodyPr>
          <a:lstStyle/>
          <a:p>
            <a:pPr algn="ctr"/>
            <a:r>
              <a:rPr lang="ja-JP" altLang="en-US" sz="1100" b="1">
                <a:solidFill>
                  <a:srgbClr val="FF0033"/>
                </a:solidFill>
                <a:latin typeface="Meiryo" panose="020B0604030504040204" pitchFamily="34" charset="-128"/>
                <a:ea typeface="Meiryo" panose="020B0604030504040204" pitchFamily="34" charset="-128"/>
              </a:rPr>
              <a:t>オリジナルコンテンツ</a:t>
            </a:r>
            <a:endParaRPr kumimoji="1" lang="ja-JP" altLang="en-US" sz="1100" b="1" dirty="0">
              <a:solidFill>
                <a:srgbClr val="FF0033"/>
              </a:solidFill>
              <a:latin typeface="Meiryo" panose="020B0604030504040204" pitchFamily="34" charset="-128"/>
              <a:ea typeface="Meiryo" panose="020B0604030504040204" pitchFamily="34" charset="-128"/>
            </a:endParaRPr>
          </a:p>
        </p:txBody>
      </p:sp>
      <p:sp>
        <p:nvSpPr>
          <p:cNvPr id="17" name="テキスト ボックス 16">
            <a:extLst>
              <a:ext uri="{FF2B5EF4-FFF2-40B4-BE49-F238E27FC236}">
                <a16:creationId xmlns:a16="http://schemas.microsoft.com/office/drawing/2014/main" id="{92C1DC70-ED4E-C968-D97A-48CE979EB699}"/>
              </a:ext>
            </a:extLst>
          </p:cNvPr>
          <p:cNvSpPr txBox="1"/>
          <p:nvPr/>
        </p:nvSpPr>
        <p:spPr>
          <a:xfrm>
            <a:off x="3263106" y="3226949"/>
            <a:ext cx="2448000" cy="961417"/>
          </a:xfrm>
          <a:prstGeom prst="rect">
            <a:avLst/>
          </a:prstGeom>
          <a:noFill/>
        </p:spPr>
        <p:txBody>
          <a:bodyPr wrap="square" lIns="0" tIns="0" rIns="0" bIns="0" rtlCol="0">
            <a:spAutoFit/>
          </a:bodyPr>
          <a:lstStyle/>
          <a:p>
            <a:pPr algn="l">
              <a:lnSpc>
                <a:spcPct val="120000"/>
              </a:lnSpc>
            </a:pPr>
            <a:r>
              <a:rPr kumimoji="1" lang="en-US" altLang="ja-JP" sz="1050" dirty="0">
                <a:solidFill>
                  <a:schemeClr val="accent3"/>
                </a:solidFill>
                <a:latin typeface="+mn-ea"/>
              </a:rPr>
              <a:t>Yahoo!</a:t>
            </a:r>
            <a:r>
              <a:rPr kumimoji="1" lang="ja-JP" altLang="en-US" sz="1050">
                <a:solidFill>
                  <a:schemeClr val="accent3"/>
                </a:solidFill>
                <a:latin typeface="+mn-ea"/>
              </a:rPr>
              <a:t>ニュース　</a:t>
            </a:r>
            <a:r>
              <a:rPr lang="ja-JP" altLang="en-US" sz="1050">
                <a:solidFill>
                  <a:schemeClr val="accent3"/>
                </a:solidFill>
                <a:latin typeface="Meiryo" panose="020B0604030504040204" pitchFamily="34" charset="-128"/>
                <a:ea typeface="Meiryo" panose="020B0604030504040204" pitchFamily="34" charset="-128"/>
              </a:rPr>
              <a:t>個人のオーサーによる執筆記事や、</a:t>
            </a:r>
            <a:r>
              <a:rPr lang="en" altLang="ja-JP" sz="1050" dirty="0">
                <a:solidFill>
                  <a:schemeClr val="accent3"/>
                </a:solidFill>
                <a:latin typeface="Meiryo" panose="020B0604030504040204" pitchFamily="34" charset="-128"/>
                <a:ea typeface="Meiryo" panose="020B0604030504040204" pitchFamily="34" charset="-128"/>
              </a:rPr>
              <a:t>Yahoo!</a:t>
            </a:r>
            <a:r>
              <a:rPr lang="ja-JP" altLang="en-US" sz="1050">
                <a:solidFill>
                  <a:schemeClr val="accent3"/>
                </a:solidFill>
                <a:latin typeface="Meiryo" panose="020B0604030504040204" pitchFamily="34" charset="-128"/>
                <a:ea typeface="Meiryo" panose="020B0604030504040204" pitchFamily="34" charset="-128"/>
              </a:rPr>
              <a:t>ニュースオリジナル 特集、グラフィック、</a:t>
            </a:r>
            <a:r>
              <a:rPr lang="en" altLang="ja-JP" sz="1050" dirty="0">
                <a:solidFill>
                  <a:schemeClr val="accent3"/>
                </a:solidFill>
                <a:latin typeface="Meiryo" panose="020B0604030504040204" pitchFamily="34" charset="-128"/>
                <a:ea typeface="Meiryo" panose="020B0604030504040204" pitchFamily="34" charset="-128"/>
              </a:rPr>
              <a:t>Docs for SDGs</a:t>
            </a:r>
            <a:r>
              <a:rPr lang="ja-JP" altLang="en-US" sz="1050">
                <a:solidFill>
                  <a:schemeClr val="accent3"/>
                </a:solidFill>
                <a:latin typeface="Meiryo" panose="020B0604030504040204" pitchFamily="34" charset="-128"/>
                <a:ea typeface="Meiryo" panose="020B0604030504040204" pitchFamily="34" charset="-128"/>
              </a:rPr>
              <a:t>の動画などを厳選し月</a:t>
            </a:r>
            <a:r>
              <a:rPr lang="en-US" altLang="ja-JP" sz="1050" dirty="0">
                <a:solidFill>
                  <a:schemeClr val="accent3"/>
                </a:solidFill>
                <a:latin typeface="Meiryo" panose="020B0604030504040204" pitchFamily="34" charset="-128"/>
                <a:ea typeface="Meiryo" panose="020B0604030504040204" pitchFamily="34" charset="-128"/>
              </a:rPr>
              <a:t>4〜10</a:t>
            </a:r>
            <a:r>
              <a:rPr lang="ja-JP" altLang="en-US" sz="1050">
                <a:solidFill>
                  <a:schemeClr val="accent3"/>
                </a:solidFill>
                <a:latin typeface="Meiryo" panose="020B0604030504040204" pitchFamily="34" charset="-128"/>
                <a:ea typeface="Meiryo" panose="020B0604030504040204" pitchFamily="34" charset="-128"/>
              </a:rPr>
              <a:t>本程度掲載</a:t>
            </a:r>
            <a:endParaRPr lang="en-US" altLang="ja-JP" sz="1050" dirty="0">
              <a:solidFill>
                <a:schemeClr val="accent3"/>
              </a:solidFill>
              <a:latin typeface="Meiryo" panose="020B0604030504040204" pitchFamily="34" charset="-128"/>
              <a:ea typeface="Meiryo" panose="020B0604030504040204" pitchFamily="34" charset="-128"/>
            </a:endParaRPr>
          </a:p>
        </p:txBody>
      </p:sp>
      <p:sp>
        <p:nvSpPr>
          <p:cNvPr id="18" name="テキスト ボックス 17">
            <a:extLst>
              <a:ext uri="{FF2B5EF4-FFF2-40B4-BE49-F238E27FC236}">
                <a16:creationId xmlns:a16="http://schemas.microsoft.com/office/drawing/2014/main" id="{63EFFB92-F2ED-802E-DA21-D2AA4EF1D8B6}"/>
              </a:ext>
            </a:extLst>
          </p:cNvPr>
          <p:cNvSpPr txBox="1"/>
          <p:nvPr/>
        </p:nvSpPr>
        <p:spPr>
          <a:xfrm>
            <a:off x="3157308" y="2842785"/>
            <a:ext cx="2659597" cy="288000"/>
          </a:xfrm>
          <a:prstGeom prst="roundRect">
            <a:avLst>
              <a:gd name="adj" fmla="val 50000"/>
            </a:avLst>
          </a:prstGeom>
          <a:solidFill>
            <a:schemeClr val="bg1"/>
          </a:solidFill>
          <a:ln>
            <a:solidFill>
              <a:srgbClr val="FF0033"/>
            </a:solidFill>
          </a:ln>
        </p:spPr>
        <p:txBody>
          <a:bodyPr wrap="square" lIns="0" tIns="36000" rIns="0" bIns="0" rtlCol="0" anchor="ctr">
            <a:noAutofit/>
          </a:bodyPr>
          <a:lstStyle/>
          <a:p>
            <a:pPr algn="ctr"/>
            <a:r>
              <a:rPr lang="ja-JP" altLang="en-US" sz="1100" b="1">
                <a:solidFill>
                  <a:srgbClr val="FF0033"/>
                </a:solidFill>
                <a:latin typeface="Meiryo" panose="020B0604030504040204" pitchFamily="34" charset="-128"/>
                <a:ea typeface="Meiryo" panose="020B0604030504040204" pitchFamily="34" charset="-128"/>
              </a:rPr>
              <a:t>ヤフーのオリジナルコンテンツ</a:t>
            </a:r>
            <a:endParaRPr kumimoji="1" lang="ja-JP" altLang="en-US" sz="1100" b="1" dirty="0">
              <a:solidFill>
                <a:srgbClr val="FF0033"/>
              </a:solidFill>
              <a:latin typeface="Meiryo" panose="020B0604030504040204" pitchFamily="34" charset="-128"/>
              <a:ea typeface="Meiryo" panose="020B0604030504040204" pitchFamily="34" charset="-128"/>
            </a:endParaRPr>
          </a:p>
        </p:txBody>
      </p:sp>
      <p:sp>
        <p:nvSpPr>
          <p:cNvPr id="19" name="正方形/長方形 18">
            <a:extLst>
              <a:ext uri="{FF2B5EF4-FFF2-40B4-BE49-F238E27FC236}">
                <a16:creationId xmlns:a16="http://schemas.microsoft.com/office/drawing/2014/main" id="{A63DB3B3-583A-C87D-6DC3-6B269640364B}"/>
              </a:ext>
            </a:extLst>
          </p:cNvPr>
          <p:cNvSpPr/>
          <p:nvPr/>
        </p:nvSpPr>
        <p:spPr>
          <a:xfrm>
            <a:off x="494718" y="1055416"/>
            <a:ext cx="5431709" cy="468000"/>
          </a:xfrm>
          <a:prstGeom prst="rect">
            <a:avLst/>
          </a:prstGeom>
          <a:solidFill>
            <a:srgbClr val="FF0033"/>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Yahoo! JAPAN SDGs</a:t>
            </a:r>
          </a:p>
        </p:txBody>
      </p:sp>
      <p:sp>
        <p:nvSpPr>
          <p:cNvPr id="20" name="テキスト ボックス 19">
            <a:extLst>
              <a:ext uri="{FF2B5EF4-FFF2-40B4-BE49-F238E27FC236}">
                <a16:creationId xmlns:a16="http://schemas.microsoft.com/office/drawing/2014/main" id="{6F5091FB-68A7-CBAA-9B31-B60BFBC951BA}"/>
              </a:ext>
            </a:extLst>
          </p:cNvPr>
          <p:cNvSpPr txBox="1"/>
          <p:nvPr/>
        </p:nvSpPr>
        <p:spPr>
          <a:xfrm>
            <a:off x="5841872" y="1947731"/>
            <a:ext cx="1415767" cy="1945680"/>
          </a:xfrm>
          <a:prstGeom prst="roundRect">
            <a:avLst>
              <a:gd name="adj" fmla="val 4796"/>
            </a:avLst>
          </a:prstGeom>
          <a:solidFill>
            <a:schemeClr val="bg1"/>
          </a:solidFill>
          <a:ln w="31750" cap="rnd">
            <a:solidFill>
              <a:srgbClr val="FF0033"/>
            </a:solidFill>
            <a:prstDash val="sysDot"/>
          </a:ln>
        </p:spPr>
        <p:txBody>
          <a:bodyPr wrap="square" lIns="108000" tIns="108000" rIns="108000" bIns="108000" rtlCol="0">
            <a:spAutoFit/>
          </a:bodyPr>
          <a:lstStyle/>
          <a:p>
            <a:pPr algn="l">
              <a:lnSpc>
                <a:spcPct val="120000"/>
              </a:lnSpc>
            </a:pPr>
            <a:r>
              <a:rPr lang="en" altLang="ja-JP" sz="1000" dirty="0">
                <a:solidFill>
                  <a:schemeClr val="accent3"/>
                </a:solidFill>
                <a:latin typeface="Meiryo" panose="020B0604030504040204" pitchFamily="34" charset="-128"/>
                <a:ea typeface="Meiryo" panose="020B0604030504040204" pitchFamily="34" charset="-128"/>
              </a:rPr>
              <a:t>Yahoo! JAPAN </a:t>
            </a:r>
            <a:r>
              <a:rPr lang="ja-JP" altLang="en-US" sz="1000">
                <a:solidFill>
                  <a:schemeClr val="accent3"/>
                </a:solidFill>
                <a:latin typeface="Meiryo" panose="020B0604030504040204" pitchFamily="34" charset="-128"/>
                <a:ea typeface="Meiryo" panose="020B0604030504040204" pitchFamily="34" charset="-128"/>
              </a:rPr>
              <a:t>トップページのサービス一覧に掲載されており、スマートフォン版</a:t>
            </a:r>
            <a:r>
              <a:rPr lang="en-US" altLang="ja-JP" sz="1000" dirty="0">
                <a:solidFill>
                  <a:schemeClr val="accent3"/>
                </a:solidFill>
                <a:latin typeface="Meiryo" panose="020B0604030504040204" pitchFamily="34" charset="-128"/>
                <a:ea typeface="Meiryo" panose="020B0604030504040204" pitchFamily="34" charset="-128"/>
              </a:rPr>
              <a:t>/</a:t>
            </a:r>
            <a:r>
              <a:rPr lang="ja-JP" altLang="en-US" sz="1000">
                <a:solidFill>
                  <a:schemeClr val="accent3"/>
                </a:solidFill>
                <a:latin typeface="Meiryo" panose="020B0604030504040204" pitchFamily="34" charset="-128"/>
                <a:ea typeface="Meiryo" panose="020B0604030504040204" pitchFamily="34" charset="-128"/>
              </a:rPr>
              <a:t>アプリ版では、ユーザー設定により、トップページ上部に標準表示することが可能</a:t>
            </a:r>
            <a:endParaRPr lang="en-US" altLang="ja-JP" sz="1000" dirty="0">
              <a:solidFill>
                <a:schemeClr val="accent3"/>
              </a:solidFill>
              <a:latin typeface="Meiryo" panose="020B0604030504040204" pitchFamily="34" charset="-128"/>
              <a:ea typeface="Meiryo" panose="020B0604030504040204" pitchFamily="34" charset="-128"/>
            </a:endParaRPr>
          </a:p>
        </p:txBody>
      </p:sp>
      <p:pic>
        <p:nvPicPr>
          <p:cNvPr id="21" name="図 20">
            <a:extLst>
              <a:ext uri="{FF2B5EF4-FFF2-40B4-BE49-F238E27FC236}">
                <a16:creationId xmlns:a16="http://schemas.microsoft.com/office/drawing/2014/main" id="{E390D9F4-36AD-8989-1C0C-4F2F23280FC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19252" t="3744" r="15900" b="7461"/>
          <a:stretch/>
        </p:blipFill>
        <p:spPr>
          <a:xfrm>
            <a:off x="6693697" y="1306318"/>
            <a:ext cx="400767" cy="530579"/>
          </a:xfrm>
          <a:prstGeom prst="rect">
            <a:avLst/>
          </a:prstGeom>
          <a:noFill/>
          <a:ln>
            <a:noFill/>
          </a:ln>
        </p:spPr>
      </p:pic>
      <p:cxnSp>
        <p:nvCxnSpPr>
          <p:cNvPr id="22" name="カギ線コネクタ 21">
            <a:extLst>
              <a:ext uri="{FF2B5EF4-FFF2-40B4-BE49-F238E27FC236}">
                <a16:creationId xmlns:a16="http://schemas.microsoft.com/office/drawing/2014/main" id="{62AFD640-1993-2578-FD86-C1B21CA60BC0}"/>
              </a:ext>
            </a:extLst>
          </p:cNvPr>
          <p:cNvCxnSpPr>
            <a:cxnSpLocks/>
            <a:stCxn id="20" idx="0"/>
            <a:endCxn id="19" idx="3"/>
          </p:cNvCxnSpPr>
          <p:nvPr/>
        </p:nvCxnSpPr>
        <p:spPr>
          <a:xfrm rot="16200000" flipV="1">
            <a:off x="5908935" y="1306909"/>
            <a:ext cx="658315" cy="623329"/>
          </a:xfrm>
          <a:prstGeom prst="bentConnector2">
            <a:avLst/>
          </a:prstGeom>
          <a:ln w="31750" cap="rnd">
            <a:solidFill>
              <a:srgbClr val="FF0033"/>
            </a:solidFill>
            <a:prstDash val="sysDot"/>
            <a:round/>
            <a:tailEnd type="triangle" w="lg" len="med"/>
          </a:ln>
        </p:spPr>
        <p:style>
          <a:lnRef idx="1">
            <a:schemeClr val="accent1"/>
          </a:lnRef>
          <a:fillRef idx="0">
            <a:schemeClr val="accent1"/>
          </a:fillRef>
          <a:effectRef idx="0">
            <a:schemeClr val="accent1"/>
          </a:effectRef>
          <a:fontRef idx="minor">
            <a:schemeClr val="tx1"/>
          </a:fontRef>
        </p:style>
      </p:cxnSp>
      <p:sp>
        <p:nvSpPr>
          <p:cNvPr id="24" name="正方形/長方形 23">
            <a:extLst>
              <a:ext uri="{FF2B5EF4-FFF2-40B4-BE49-F238E27FC236}">
                <a16:creationId xmlns:a16="http://schemas.microsoft.com/office/drawing/2014/main" id="{5A960C4A-B2DA-BDAC-B793-77E3D61192C1}"/>
              </a:ext>
            </a:extLst>
          </p:cNvPr>
          <p:cNvSpPr/>
          <p:nvPr/>
        </p:nvSpPr>
        <p:spPr>
          <a:xfrm>
            <a:off x="7475406" y="1055417"/>
            <a:ext cx="4228303" cy="3258738"/>
          </a:xfrm>
          <a:prstGeom prst="rect">
            <a:avLst/>
          </a:prstGeom>
          <a:solidFill>
            <a:schemeClr val="accent1"/>
          </a:solidFill>
          <a:ln w="9525">
            <a:noFill/>
          </a:ln>
          <a:effectLst>
            <a:outerShdw blurRad="38100" dist="25400" dir="2700000" algn="tl"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5" name="グループ化 24">
            <a:extLst>
              <a:ext uri="{FF2B5EF4-FFF2-40B4-BE49-F238E27FC236}">
                <a16:creationId xmlns:a16="http://schemas.microsoft.com/office/drawing/2014/main" id="{3D971CC0-1ADD-237E-A4BF-F71D0E36061E}"/>
              </a:ext>
            </a:extLst>
          </p:cNvPr>
          <p:cNvGrpSpPr/>
          <p:nvPr/>
        </p:nvGrpSpPr>
        <p:grpSpPr>
          <a:xfrm>
            <a:off x="7726838" y="1755820"/>
            <a:ext cx="1861687" cy="1656681"/>
            <a:chOff x="8785862" y="1556792"/>
            <a:chExt cx="1877190" cy="1850656"/>
          </a:xfrm>
          <a:effectLst>
            <a:outerShdw blurRad="38100" dist="25400" dir="2700000" algn="tl" rotWithShape="0">
              <a:prstClr val="black">
                <a:alpha val="20000"/>
              </a:prstClr>
            </a:outerShdw>
          </a:effectLst>
        </p:grpSpPr>
        <p:pic>
          <p:nvPicPr>
            <p:cNvPr id="26" name="図 25">
              <a:extLst>
                <a:ext uri="{FF2B5EF4-FFF2-40B4-BE49-F238E27FC236}">
                  <a16:creationId xmlns:a16="http://schemas.microsoft.com/office/drawing/2014/main" id="{BBACD85A-A8BD-4BAE-D719-C0203621F577}"/>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8785863" y="1556792"/>
              <a:ext cx="1877189" cy="939362"/>
            </a:xfrm>
            <a:prstGeom prst="rect">
              <a:avLst/>
            </a:prstGeom>
          </p:spPr>
        </p:pic>
        <p:pic>
          <p:nvPicPr>
            <p:cNvPr id="27" name="図 26">
              <a:extLst>
                <a:ext uri="{FF2B5EF4-FFF2-40B4-BE49-F238E27FC236}">
                  <a16:creationId xmlns:a16="http://schemas.microsoft.com/office/drawing/2014/main" id="{33B2E7B5-52D1-001F-7416-C65B982F971B}"/>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b="48493"/>
            <a:stretch/>
          </p:blipFill>
          <p:spPr>
            <a:xfrm>
              <a:off x="8812186" y="2452230"/>
              <a:ext cx="1850865" cy="955218"/>
            </a:xfrm>
            <a:prstGeom prst="rect">
              <a:avLst/>
            </a:prstGeom>
          </p:spPr>
        </p:pic>
        <p:sp>
          <p:nvSpPr>
            <p:cNvPr id="28" name="正方形/長方形 27">
              <a:extLst>
                <a:ext uri="{FF2B5EF4-FFF2-40B4-BE49-F238E27FC236}">
                  <a16:creationId xmlns:a16="http://schemas.microsoft.com/office/drawing/2014/main" id="{3E28FF5F-A176-B4EE-4D32-09338B5268A9}"/>
                </a:ext>
              </a:extLst>
            </p:cNvPr>
            <p:cNvSpPr/>
            <p:nvPr/>
          </p:nvSpPr>
          <p:spPr>
            <a:xfrm>
              <a:off x="8785862" y="2751560"/>
              <a:ext cx="1850865" cy="655887"/>
            </a:xfrm>
            <a:prstGeom prst="rect">
              <a:avLst/>
            </a:prstGeom>
            <a:solidFill>
              <a:srgbClr val="CCCCCC">
                <a:alpha val="52157"/>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0" name="グループ化 29">
            <a:extLst>
              <a:ext uri="{FF2B5EF4-FFF2-40B4-BE49-F238E27FC236}">
                <a16:creationId xmlns:a16="http://schemas.microsoft.com/office/drawing/2014/main" id="{D86DCE9A-25B1-B0C5-E639-570AF399705A}"/>
              </a:ext>
            </a:extLst>
          </p:cNvPr>
          <p:cNvGrpSpPr/>
          <p:nvPr/>
        </p:nvGrpSpPr>
        <p:grpSpPr>
          <a:xfrm>
            <a:off x="9881785" y="1694786"/>
            <a:ext cx="1589336" cy="1668795"/>
            <a:chOff x="8407545" y="5013176"/>
            <a:chExt cx="1383898" cy="1552291"/>
          </a:xfrm>
          <a:effectLst>
            <a:outerShdw blurRad="38100" dist="25400" dir="2700000" algn="tl" rotWithShape="0">
              <a:prstClr val="black">
                <a:alpha val="20000"/>
              </a:prstClr>
            </a:outerShdw>
          </a:effectLst>
        </p:grpSpPr>
        <p:pic>
          <p:nvPicPr>
            <p:cNvPr id="31" name="図 30">
              <a:extLst>
                <a:ext uri="{FF2B5EF4-FFF2-40B4-BE49-F238E27FC236}">
                  <a16:creationId xmlns:a16="http://schemas.microsoft.com/office/drawing/2014/main" id="{6710FE71-2EB9-24F7-EF8F-84CE8B8B9F9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407545" y="5024445"/>
              <a:ext cx="1383898" cy="1541022"/>
            </a:xfrm>
            <a:prstGeom prst="rect">
              <a:avLst/>
            </a:prstGeom>
          </p:spPr>
        </p:pic>
        <p:sp>
          <p:nvSpPr>
            <p:cNvPr id="32" name="正方形/長方形 31">
              <a:extLst>
                <a:ext uri="{FF2B5EF4-FFF2-40B4-BE49-F238E27FC236}">
                  <a16:creationId xmlns:a16="http://schemas.microsoft.com/office/drawing/2014/main" id="{F19A3DFA-1C9A-4A58-5805-2DC51DC3D76F}"/>
                </a:ext>
              </a:extLst>
            </p:cNvPr>
            <p:cNvSpPr/>
            <p:nvPr/>
          </p:nvSpPr>
          <p:spPr>
            <a:xfrm>
              <a:off x="8976320" y="5013176"/>
              <a:ext cx="680355" cy="1538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33" name="正方形/長方形 32">
            <a:extLst>
              <a:ext uri="{FF2B5EF4-FFF2-40B4-BE49-F238E27FC236}">
                <a16:creationId xmlns:a16="http://schemas.microsoft.com/office/drawing/2014/main" id="{FEB3A449-2C86-0261-6F89-C0F36502CB4D}"/>
              </a:ext>
            </a:extLst>
          </p:cNvPr>
          <p:cNvSpPr/>
          <p:nvPr/>
        </p:nvSpPr>
        <p:spPr>
          <a:xfrm>
            <a:off x="7475405" y="1055416"/>
            <a:ext cx="4228304" cy="468000"/>
          </a:xfrm>
          <a:prstGeom prst="rect">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Yahoo! JAPAN SDGs</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外コンテンツ</a:t>
            </a:r>
            <a:endPar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endParaRPr>
          </a:p>
        </p:txBody>
      </p:sp>
      <p:sp>
        <p:nvSpPr>
          <p:cNvPr id="34" name="テキスト ボックス 33">
            <a:extLst>
              <a:ext uri="{FF2B5EF4-FFF2-40B4-BE49-F238E27FC236}">
                <a16:creationId xmlns:a16="http://schemas.microsoft.com/office/drawing/2014/main" id="{B5F44DC6-F9C8-E0B3-9CBE-EBF6ED7CF6E7}"/>
              </a:ext>
            </a:extLst>
          </p:cNvPr>
          <p:cNvSpPr txBox="1"/>
          <p:nvPr/>
        </p:nvSpPr>
        <p:spPr>
          <a:xfrm>
            <a:off x="7877327" y="3925054"/>
            <a:ext cx="1692593" cy="379719"/>
          </a:xfrm>
          <a:prstGeom prst="rect">
            <a:avLst/>
          </a:prstGeom>
          <a:noFill/>
        </p:spPr>
        <p:txBody>
          <a:bodyPr wrap="square" lIns="0" tIns="0" rIns="0" bIns="0" rtlCol="0">
            <a:spAutoFit/>
          </a:bodyPr>
          <a:lstStyle/>
          <a:p>
            <a:pPr algn="l">
              <a:lnSpc>
                <a:spcPct val="120000"/>
              </a:lnSpc>
            </a:pPr>
            <a:r>
              <a:rPr kumimoji="1" lang="ja-JP" altLang="en-US" sz="1050">
                <a:solidFill>
                  <a:schemeClr val="accent3"/>
                </a:solidFill>
                <a:latin typeface="+mn-ea"/>
              </a:rPr>
              <a:t>ドキュメンタリーで伝える</a:t>
            </a:r>
            <a:r>
              <a:rPr kumimoji="1" lang="en-US" altLang="ja-JP" sz="1050" dirty="0">
                <a:solidFill>
                  <a:schemeClr val="accent3"/>
                </a:solidFill>
                <a:latin typeface="+mn-ea"/>
              </a:rPr>
              <a:t>SDGs</a:t>
            </a:r>
            <a:endParaRPr kumimoji="1" lang="ja-JP" altLang="en-US" sz="1050">
              <a:solidFill>
                <a:schemeClr val="accent3"/>
              </a:solidFill>
              <a:latin typeface="+mn-ea"/>
            </a:endParaRPr>
          </a:p>
        </p:txBody>
      </p:sp>
      <p:sp>
        <p:nvSpPr>
          <p:cNvPr id="35" name="テキスト ボックス 34">
            <a:extLst>
              <a:ext uri="{FF2B5EF4-FFF2-40B4-BE49-F238E27FC236}">
                <a16:creationId xmlns:a16="http://schemas.microsoft.com/office/drawing/2014/main" id="{22CD0473-4C64-397D-21A0-68E33A26E931}"/>
              </a:ext>
            </a:extLst>
          </p:cNvPr>
          <p:cNvSpPr txBox="1"/>
          <p:nvPr/>
        </p:nvSpPr>
        <p:spPr>
          <a:xfrm>
            <a:off x="7790133" y="3540333"/>
            <a:ext cx="1798391" cy="288000"/>
          </a:xfrm>
          <a:prstGeom prst="roundRect">
            <a:avLst>
              <a:gd name="adj" fmla="val 50000"/>
            </a:avLst>
          </a:prstGeom>
          <a:solidFill>
            <a:schemeClr val="bg1"/>
          </a:solidFill>
          <a:ln>
            <a:solidFill>
              <a:schemeClr val="accent3"/>
            </a:solidFill>
          </a:ln>
        </p:spPr>
        <p:txBody>
          <a:bodyPr wrap="square" lIns="0" tIns="36000" rIns="0" bIns="0" rtlCol="0" anchor="ctr">
            <a:noAutofit/>
          </a:bodyPr>
          <a:lstStyle/>
          <a:p>
            <a:pPr algn="ctr"/>
            <a:r>
              <a:rPr lang="en" altLang="ja-JP" sz="1100" b="1" dirty="0">
                <a:solidFill>
                  <a:schemeClr val="accent3"/>
                </a:solidFill>
                <a:latin typeface="Meiryo" panose="020B0604030504040204" pitchFamily="34" charset="-128"/>
                <a:ea typeface="Meiryo" panose="020B0604030504040204" pitchFamily="34" charset="-128"/>
              </a:rPr>
              <a:t>DOCS for SDGs</a:t>
            </a:r>
            <a:endParaRPr kumimoji="1" lang="ja-JP" altLang="en-US" sz="1100" b="1" dirty="0">
              <a:solidFill>
                <a:schemeClr val="accent3"/>
              </a:solidFill>
              <a:latin typeface="Meiryo" panose="020B0604030504040204" pitchFamily="34" charset="-128"/>
              <a:ea typeface="Meiryo" panose="020B0604030504040204" pitchFamily="34" charset="-128"/>
            </a:endParaRPr>
          </a:p>
        </p:txBody>
      </p:sp>
      <p:sp>
        <p:nvSpPr>
          <p:cNvPr id="36" name="テキスト ボックス 35">
            <a:extLst>
              <a:ext uri="{FF2B5EF4-FFF2-40B4-BE49-F238E27FC236}">
                <a16:creationId xmlns:a16="http://schemas.microsoft.com/office/drawing/2014/main" id="{A0CD5BC8-E972-C319-7F3E-F8E3E8D1BDAD}"/>
              </a:ext>
            </a:extLst>
          </p:cNvPr>
          <p:cNvSpPr txBox="1"/>
          <p:nvPr/>
        </p:nvSpPr>
        <p:spPr>
          <a:xfrm>
            <a:off x="9881785" y="3879435"/>
            <a:ext cx="1692593" cy="379719"/>
          </a:xfrm>
          <a:prstGeom prst="rect">
            <a:avLst/>
          </a:prstGeom>
          <a:noFill/>
        </p:spPr>
        <p:txBody>
          <a:bodyPr wrap="square" lIns="0" tIns="0" rIns="0" bIns="0" rtlCol="0">
            <a:spAutoFit/>
          </a:bodyPr>
          <a:lstStyle/>
          <a:p>
            <a:pPr algn="l">
              <a:lnSpc>
                <a:spcPct val="120000"/>
              </a:lnSpc>
            </a:pPr>
            <a:r>
              <a:rPr lang="en" altLang="ja-JP" sz="1050" dirty="0">
                <a:solidFill>
                  <a:schemeClr val="accent3"/>
                </a:solidFill>
                <a:latin typeface="+mn-ea"/>
              </a:rPr>
              <a:t>Yahoo! JAPAN</a:t>
            </a:r>
            <a:r>
              <a:rPr kumimoji="1" lang="en" altLang="ja-JP" sz="1050" dirty="0">
                <a:solidFill>
                  <a:schemeClr val="accent3"/>
                </a:solidFill>
                <a:latin typeface="+mn-ea"/>
              </a:rPr>
              <a:t>SDGs</a:t>
            </a:r>
            <a:r>
              <a:rPr kumimoji="1" lang="ja-JP" altLang="en-US" sz="1050">
                <a:solidFill>
                  <a:schemeClr val="accent3"/>
                </a:solidFill>
                <a:latin typeface="+mn-ea"/>
              </a:rPr>
              <a:t>の記事を</a:t>
            </a:r>
            <a:r>
              <a:rPr kumimoji="1" lang="en" altLang="ja-JP" sz="1050" dirty="0">
                <a:solidFill>
                  <a:schemeClr val="accent3"/>
                </a:solidFill>
                <a:latin typeface="+mn-ea"/>
              </a:rPr>
              <a:t>Yahoo!</a:t>
            </a:r>
            <a:r>
              <a:rPr kumimoji="1" lang="ja-JP" altLang="en-US" sz="1050">
                <a:solidFill>
                  <a:schemeClr val="accent3"/>
                </a:solidFill>
                <a:latin typeface="+mn-ea"/>
              </a:rPr>
              <a:t>ニュースに掲載</a:t>
            </a:r>
          </a:p>
        </p:txBody>
      </p:sp>
      <p:sp>
        <p:nvSpPr>
          <p:cNvPr id="37" name="テキスト ボックス 36">
            <a:extLst>
              <a:ext uri="{FF2B5EF4-FFF2-40B4-BE49-F238E27FC236}">
                <a16:creationId xmlns:a16="http://schemas.microsoft.com/office/drawing/2014/main" id="{DDCB0841-229F-5A52-BF34-36F411A2B7AB}"/>
              </a:ext>
            </a:extLst>
          </p:cNvPr>
          <p:cNvSpPr txBox="1"/>
          <p:nvPr/>
        </p:nvSpPr>
        <p:spPr>
          <a:xfrm>
            <a:off x="9861564" y="3525623"/>
            <a:ext cx="1569104" cy="288000"/>
          </a:xfrm>
          <a:prstGeom prst="roundRect">
            <a:avLst>
              <a:gd name="adj" fmla="val 50000"/>
            </a:avLst>
          </a:prstGeom>
          <a:solidFill>
            <a:schemeClr val="bg1"/>
          </a:solidFill>
          <a:ln>
            <a:solidFill>
              <a:schemeClr val="accent3"/>
            </a:solidFill>
          </a:ln>
        </p:spPr>
        <p:txBody>
          <a:bodyPr wrap="square" lIns="0" tIns="36000" rIns="0" bIns="0" rtlCol="0" anchor="ctr">
            <a:no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rPr>
              <a:t>Yahoo!</a:t>
            </a:r>
            <a:r>
              <a:rPr kumimoji="1" lang="ja-JP" altLang="en-US" sz="1100" b="1" i="0" u="none" strike="noStrike" kern="1200" cap="none" spc="0" normalizeH="0" baseline="0" noProof="0">
                <a:ln>
                  <a:noFill/>
                </a:ln>
                <a:solidFill>
                  <a:schemeClr val="accent3"/>
                </a:solidFill>
                <a:effectLst/>
                <a:uLnTx/>
                <a:uFillTx/>
                <a:latin typeface="メイリオ"/>
                <a:ea typeface="メイリオ"/>
                <a:cs typeface="+mn-cs"/>
              </a:rPr>
              <a:t>ニュース</a:t>
            </a:r>
            <a:endParaRPr kumimoji="1" lang="en-US" altLang="ja-JP" sz="1100" b="1" i="0" u="none" strike="noStrike" kern="1200" cap="none" spc="0" normalizeH="0" baseline="0" noProof="0" dirty="0">
              <a:ln>
                <a:noFill/>
              </a:ln>
              <a:solidFill>
                <a:schemeClr val="accent3"/>
              </a:solidFill>
              <a:effectLst/>
              <a:uLnTx/>
              <a:uFillTx/>
              <a:latin typeface="メイリオ"/>
              <a:ea typeface="メイリオ"/>
              <a:cs typeface="+mn-cs"/>
            </a:endParaRPr>
          </a:p>
        </p:txBody>
      </p:sp>
      <p:pic>
        <p:nvPicPr>
          <p:cNvPr id="48" name="図 47">
            <a:extLst>
              <a:ext uri="{FF2B5EF4-FFF2-40B4-BE49-F238E27FC236}">
                <a16:creationId xmlns:a16="http://schemas.microsoft.com/office/drawing/2014/main" id="{A896F797-39EC-5D52-7C67-9D6AF38CEE46}"/>
              </a:ext>
            </a:extLst>
          </p:cNvPr>
          <p:cNvPicPr>
            <a:picLocks noChangeAspect="1"/>
          </p:cNvPicPr>
          <p:nvPr/>
        </p:nvPicPr>
        <p:blipFill rotWithShape="1">
          <a:blip r:embed="rId11"/>
          <a:srcRect b="34322"/>
          <a:stretch/>
        </p:blipFill>
        <p:spPr>
          <a:xfrm>
            <a:off x="7614109" y="4756562"/>
            <a:ext cx="1576605" cy="1567507"/>
          </a:xfrm>
          <a:prstGeom prst="rect">
            <a:avLst/>
          </a:prstGeom>
        </p:spPr>
      </p:pic>
      <p:sp>
        <p:nvSpPr>
          <p:cNvPr id="50" name="正方形/長方形 49">
            <a:extLst>
              <a:ext uri="{FF2B5EF4-FFF2-40B4-BE49-F238E27FC236}">
                <a16:creationId xmlns:a16="http://schemas.microsoft.com/office/drawing/2014/main" id="{AEBD426D-2FEF-B47C-EFA7-F8A7B2D39202}"/>
              </a:ext>
            </a:extLst>
          </p:cNvPr>
          <p:cNvSpPr/>
          <p:nvPr/>
        </p:nvSpPr>
        <p:spPr>
          <a:xfrm>
            <a:off x="7604591" y="5081318"/>
            <a:ext cx="1586123" cy="1242751"/>
          </a:xfrm>
          <a:prstGeom prst="rect">
            <a:avLst/>
          </a:prstGeom>
          <a:solidFill>
            <a:srgbClr val="CCCCCC">
              <a:alpha val="50196"/>
            </a:srgb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 50">
            <a:extLst>
              <a:ext uri="{FF2B5EF4-FFF2-40B4-BE49-F238E27FC236}">
                <a16:creationId xmlns:a16="http://schemas.microsoft.com/office/drawing/2014/main" id="{F3EA9782-1A3E-272C-10BA-C500BC33AE95}"/>
              </a:ext>
            </a:extLst>
          </p:cNvPr>
          <p:cNvPicPr>
            <a:picLocks noChangeAspect="1"/>
          </p:cNvPicPr>
          <p:nvPr/>
        </p:nvPicPr>
        <p:blipFill rotWithShape="1">
          <a:blip r:embed="rId12">
            <a:extLst>
              <a:ext uri="{28A0092B-C50C-407E-A947-70E740481C1C}">
                <a14:useLocalDpi xmlns:a14="http://schemas.microsoft.com/office/drawing/2010/main" val="0"/>
              </a:ext>
            </a:extLst>
          </a:blip>
          <a:srcRect b="45375"/>
          <a:stretch/>
        </p:blipFill>
        <p:spPr>
          <a:xfrm>
            <a:off x="7592297" y="4652780"/>
            <a:ext cx="1706394" cy="1673706"/>
          </a:xfrm>
          <a:prstGeom prst="rect">
            <a:avLst/>
          </a:prstGeom>
        </p:spPr>
      </p:pic>
      <p:sp>
        <p:nvSpPr>
          <p:cNvPr id="53" name="テキスト ボックス 52">
            <a:extLst>
              <a:ext uri="{FF2B5EF4-FFF2-40B4-BE49-F238E27FC236}">
                <a16:creationId xmlns:a16="http://schemas.microsoft.com/office/drawing/2014/main" id="{5FD1269C-B647-E084-2BD9-B71E79E26E63}"/>
              </a:ext>
            </a:extLst>
          </p:cNvPr>
          <p:cNvSpPr txBox="1"/>
          <p:nvPr/>
        </p:nvSpPr>
        <p:spPr>
          <a:xfrm>
            <a:off x="9639978" y="4673115"/>
            <a:ext cx="1934400" cy="382315"/>
          </a:xfrm>
          <a:prstGeom prst="roundRect">
            <a:avLst>
              <a:gd name="adj" fmla="val 50000"/>
            </a:avLst>
          </a:prstGeom>
          <a:solidFill>
            <a:schemeClr val="bg1"/>
          </a:solidFill>
          <a:ln>
            <a:solidFill>
              <a:srgbClr val="92D050"/>
            </a:solidFill>
          </a:ln>
        </p:spPr>
        <p:txBody>
          <a:bodyPr wrap="square" lIns="0" tIns="36000" rIns="0" bIns="0" rtlCol="0" anchor="ctr">
            <a:noAutofit/>
          </a:bodyPr>
          <a:lstStyle/>
          <a:p>
            <a:pPr algn="ctr"/>
            <a:r>
              <a:rPr lang="en" altLang="ja-JP" sz="1100" b="1" dirty="0">
                <a:solidFill>
                  <a:srgbClr val="00B050"/>
                </a:solidFill>
                <a:latin typeface="Meiryo" panose="020B0604030504040204" pitchFamily="34" charset="-128"/>
                <a:ea typeface="Meiryo" panose="020B0604030504040204" pitchFamily="34" charset="-128"/>
              </a:rPr>
              <a:t>LINE</a:t>
            </a:r>
            <a:r>
              <a:rPr lang="ja-JP" altLang="en-US" sz="1100" b="1">
                <a:solidFill>
                  <a:srgbClr val="00B050"/>
                </a:solidFill>
                <a:latin typeface="Meiryo" panose="020B0604030504040204" pitchFamily="34" charset="-128"/>
                <a:ea typeface="Meiryo" panose="020B0604030504040204" pitchFamily="34" charset="-128"/>
              </a:rPr>
              <a:t>公式アカウント</a:t>
            </a:r>
            <a:endParaRPr lang="en-US" altLang="ja-JP" sz="1100" b="1" dirty="0">
              <a:solidFill>
                <a:srgbClr val="00B050"/>
              </a:solidFill>
              <a:latin typeface="Meiryo" panose="020B0604030504040204" pitchFamily="34" charset="-128"/>
              <a:ea typeface="Meiryo" panose="020B0604030504040204" pitchFamily="34" charset="-128"/>
            </a:endParaRPr>
          </a:p>
          <a:p>
            <a:pPr algn="ctr"/>
            <a:r>
              <a:rPr kumimoji="1" lang="ja-JP" altLang="en-US" sz="1100" b="1">
                <a:solidFill>
                  <a:srgbClr val="00B050"/>
                </a:solidFill>
                <a:latin typeface="Meiryo" panose="020B0604030504040204" pitchFamily="34" charset="-128"/>
                <a:ea typeface="Meiryo" panose="020B0604030504040204" pitchFamily="34" charset="-128"/>
              </a:rPr>
              <a:t>サストモ</a:t>
            </a:r>
            <a:endParaRPr kumimoji="1" lang="ja-JP" altLang="en-US" sz="1100" b="1" dirty="0">
              <a:solidFill>
                <a:srgbClr val="00B050"/>
              </a:solidFill>
              <a:latin typeface="Meiryo" panose="020B0604030504040204" pitchFamily="34" charset="-128"/>
              <a:ea typeface="Meiryo" panose="020B0604030504040204" pitchFamily="34" charset="-128"/>
            </a:endParaRPr>
          </a:p>
        </p:txBody>
      </p:sp>
      <p:sp>
        <p:nvSpPr>
          <p:cNvPr id="54" name="テキスト ボックス 53">
            <a:extLst>
              <a:ext uri="{FF2B5EF4-FFF2-40B4-BE49-F238E27FC236}">
                <a16:creationId xmlns:a16="http://schemas.microsoft.com/office/drawing/2014/main" id="{2FC179A3-7565-0409-7C03-A99B4B55919B}"/>
              </a:ext>
            </a:extLst>
          </p:cNvPr>
          <p:cNvSpPr txBox="1"/>
          <p:nvPr/>
        </p:nvSpPr>
        <p:spPr>
          <a:xfrm>
            <a:off x="9830156" y="5190828"/>
            <a:ext cx="1692593" cy="573619"/>
          </a:xfrm>
          <a:prstGeom prst="rect">
            <a:avLst/>
          </a:prstGeom>
          <a:noFill/>
        </p:spPr>
        <p:txBody>
          <a:bodyPr wrap="square" lIns="0" tIns="0" rIns="0" bIns="0" rtlCol="0">
            <a:spAutoFit/>
          </a:bodyPr>
          <a:lstStyle/>
          <a:p>
            <a:pPr algn="l">
              <a:lnSpc>
                <a:spcPct val="120000"/>
              </a:lnSpc>
            </a:pPr>
            <a:r>
              <a:rPr kumimoji="1" lang="en-US" altLang="ja-JP" sz="1050" dirty="0">
                <a:solidFill>
                  <a:schemeClr val="accent3"/>
                </a:solidFill>
                <a:latin typeface="+mn-ea"/>
              </a:rPr>
              <a:t>Yahoo! JAPAN SDGs</a:t>
            </a:r>
            <a:r>
              <a:rPr kumimoji="1" lang="ja-JP" altLang="en-US" sz="1050">
                <a:solidFill>
                  <a:schemeClr val="accent3"/>
                </a:solidFill>
                <a:latin typeface="+mn-ea"/>
              </a:rPr>
              <a:t>のコンテンツやサステナブルな情報を配信</a:t>
            </a:r>
          </a:p>
        </p:txBody>
      </p:sp>
    </p:spTree>
    <p:extLst>
      <p:ext uri="{BB962C8B-B14F-4D97-AF65-F5344CB8AC3E}">
        <p14:creationId xmlns:p14="http://schemas.microsoft.com/office/powerpoint/2010/main" val="2106865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図 56">
            <a:extLst>
              <a:ext uri="{FF2B5EF4-FFF2-40B4-BE49-F238E27FC236}">
                <a16:creationId xmlns:a16="http://schemas.microsoft.com/office/drawing/2014/main" id="{D1CC1F9E-249D-3321-D898-89F66A54A07D}"/>
              </a:ext>
            </a:extLst>
          </p:cNvPr>
          <p:cNvPicPr>
            <a:picLocks noChangeAspect="1"/>
          </p:cNvPicPr>
          <p:nvPr/>
        </p:nvPicPr>
        <p:blipFill rotWithShape="1">
          <a:blip r:embed="rId3"/>
          <a:srcRect b="34322"/>
          <a:stretch/>
        </p:blipFill>
        <p:spPr>
          <a:xfrm>
            <a:off x="9790122" y="2480057"/>
            <a:ext cx="1576605" cy="1567507"/>
          </a:xfrm>
          <a:prstGeom prst="rect">
            <a:avLst/>
          </a:prstGeom>
        </p:spPr>
      </p:pic>
      <p:pic>
        <p:nvPicPr>
          <p:cNvPr id="55" name="図 54">
            <a:extLst>
              <a:ext uri="{FF2B5EF4-FFF2-40B4-BE49-F238E27FC236}">
                <a16:creationId xmlns:a16="http://schemas.microsoft.com/office/drawing/2014/main" id="{987784E5-5B39-7DB8-1574-B3235B52C12E}"/>
              </a:ext>
            </a:extLst>
          </p:cNvPr>
          <p:cNvPicPr>
            <a:picLocks noChangeAspect="1"/>
          </p:cNvPicPr>
          <p:nvPr/>
        </p:nvPicPr>
        <p:blipFill rotWithShape="1">
          <a:blip r:embed="rId3"/>
          <a:srcRect t="76118"/>
          <a:stretch/>
        </p:blipFill>
        <p:spPr>
          <a:xfrm>
            <a:off x="9780604" y="3560534"/>
            <a:ext cx="1576605" cy="569984"/>
          </a:xfrm>
          <a:prstGeom prst="rect">
            <a:avLst/>
          </a:prstGeom>
        </p:spPr>
      </p:pic>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sz="1000"/>
              <a:t>メディア概要</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記事への誘導動線</a:t>
            </a:r>
            <a:r>
              <a:rPr kumimoji="1" lang="en-US" altLang="ja-JP" dirty="0"/>
              <a:t> </a:t>
            </a:r>
            <a:endParaRPr kumimoji="1" lang="ja-JP" altLang="en-US"/>
          </a:p>
        </p:txBody>
      </p:sp>
      <p:pic>
        <p:nvPicPr>
          <p:cNvPr id="6" name="図プレースホルダー 4" descr="アイコン&#10;&#10;自動的に生成された説明">
            <a:extLst>
              <a:ext uri="{FF2B5EF4-FFF2-40B4-BE49-F238E27FC236}">
                <a16:creationId xmlns:a16="http://schemas.microsoft.com/office/drawing/2014/main" id="{939E1879-2F17-4D76-139E-BC2D704F542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7" name="正方形/長方形 6">
            <a:extLst>
              <a:ext uri="{FF2B5EF4-FFF2-40B4-BE49-F238E27FC236}">
                <a16:creationId xmlns:a16="http://schemas.microsoft.com/office/drawing/2014/main" id="{0FA59510-9C2A-82A8-8BE3-E3A5EDFB7C0E}"/>
              </a:ext>
            </a:extLst>
          </p:cNvPr>
          <p:cNvSpPr/>
          <p:nvPr/>
        </p:nvSpPr>
        <p:spPr>
          <a:xfrm>
            <a:off x="6254650" y="1909028"/>
            <a:ext cx="2570313" cy="3458102"/>
          </a:xfrm>
          <a:prstGeom prst="rect">
            <a:avLst/>
          </a:prstGeom>
          <a:solidFill>
            <a:srgbClr val="FFF8E4"/>
          </a:solidFill>
          <a:ln w="9525">
            <a:noFill/>
          </a:ln>
          <a:effectLst>
            <a:outerShdw blurRad="38100" dist="25400" dir="2700000" algn="tl" rotWithShape="0">
              <a:schemeClr val="accent4">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C2717FB6-8146-31A5-C7C9-B7A65253C307}"/>
              </a:ext>
            </a:extLst>
          </p:cNvPr>
          <p:cNvSpPr/>
          <p:nvPr/>
        </p:nvSpPr>
        <p:spPr>
          <a:xfrm>
            <a:off x="3365677" y="1909028"/>
            <a:ext cx="2570313" cy="3458102"/>
          </a:xfrm>
          <a:prstGeom prst="rect">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コンテンツ プレースホルダー 16">
            <a:extLst>
              <a:ext uri="{FF2B5EF4-FFF2-40B4-BE49-F238E27FC236}">
                <a16:creationId xmlns:a16="http://schemas.microsoft.com/office/drawing/2014/main" id="{8313FA02-E4AC-A3DC-25EF-022235F5DE5D}"/>
              </a:ext>
            </a:extLst>
          </p:cNvPr>
          <p:cNvSpPr txBox="1">
            <a:spLocks/>
          </p:cNvSpPr>
          <p:nvPr/>
        </p:nvSpPr>
        <p:spPr>
          <a:xfrm>
            <a:off x="566974" y="1099678"/>
            <a:ext cx="11046466" cy="406265"/>
          </a:xfrm>
          <a:prstGeom prst="rect">
            <a:avLst/>
          </a:prstGeom>
        </p:spPr>
        <p:txBody>
          <a:bodyPr vert="horz" wrap="square" lIns="0" tIns="0" rIns="0" bIns="0" rtlCol="0" anchor="t">
            <a:spAutoFit/>
          </a:bodyPr>
          <a:lstStyle>
            <a:lvl1pPr marL="228600" indent="-228600" algn="ctr" defTabSz="914400" rtl="0" eaLnBrk="1" latinLnBrk="0" hangingPunct="1">
              <a:lnSpc>
                <a:spcPct val="90000"/>
              </a:lnSpc>
              <a:spcBef>
                <a:spcPts val="1000"/>
              </a:spcBef>
              <a:buFont typeface="Arial" panose="020B0604020202020204" pitchFamily="34" charset="0"/>
              <a:buNone/>
              <a:defRPr kumimoji="1" sz="3200" b="1" kern="1200">
                <a:solidFill>
                  <a:srgbClr val="C00000"/>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3200" kern="1200">
                <a:solidFill>
                  <a:srgbClr val="C00000"/>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spcBef>
                <a:spcPts val="0"/>
              </a:spcBef>
            </a:pPr>
            <a:r>
              <a:rPr lang="en" altLang="ja-JP" sz="2400" dirty="0">
                <a:solidFill>
                  <a:schemeClr val="accent3"/>
                </a:solidFill>
                <a:cs typeface="メイリオ" panose="020B0604030504040204" pitchFamily="50" charset="-128"/>
              </a:rPr>
              <a:t>Yahoo!</a:t>
            </a:r>
            <a:r>
              <a:rPr lang="en-US" altLang="ja-JP" sz="2400" dirty="0">
                <a:solidFill>
                  <a:schemeClr val="accent3"/>
                </a:solidFill>
                <a:cs typeface="メイリオ" panose="020B0604030504040204" pitchFamily="50" charset="-128"/>
              </a:rPr>
              <a:t> JAPAN</a:t>
            </a:r>
            <a:r>
              <a:rPr lang="ja-JP" altLang="en-US" sz="2400">
                <a:solidFill>
                  <a:schemeClr val="accent3"/>
                </a:solidFill>
                <a:cs typeface="メイリオ" panose="020B0604030504040204" pitchFamily="50" charset="-128"/>
              </a:rPr>
              <a:t>内に加え、</a:t>
            </a:r>
            <a:r>
              <a:rPr lang="en-US" altLang="ja-JP" sz="2400" dirty="0">
                <a:solidFill>
                  <a:schemeClr val="accent3"/>
                </a:solidFill>
                <a:cs typeface="メイリオ" panose="020B0604030504040204" pitchFamily="50" charset="-128"/>
              </a:rPr>
              <a:t>LINE</a:t>
            </a:r>
            <a:r>
              <a:rPr lang="ja-JP" altLang="en-US" sz="2400">
                <a:solidFill>
                  <a:schemeClr val="accent3"/>
                </a:solidFill>
                <a:cs typeface="メイリオ" panose="020B0604030504040204" pitchFamily="50" charset="-128"/>
              </a:rPr>
              <a:t>公式アカウント</a:t>
            </a:r>
            <a:r>
              <a:rPr lang="en-US" altLang="ja-JP" sz="2400" dirty="0">
                <a:solidFill>
                  <a:schemeClr val="accent3"/>
                </a:solidFill>
                <a:cs typeface="メイリオ" panose="020B0604030504040204" pitchFamily="50" charset="-128"/>
              </a:rPr>
              <a:t> </a:t>
            </a:r>
            <a:r>
              <a:rPr lang="ja-JP" altLang="en-US" sz="2400">
                <a:solidFill>
                  <a:schemeClr val="accent3"/>
                </a:solidFill>
                <a:cs typeface="メイリオ" panose="020B0604030504040204" pitchFamily="50" charset="-128"/>
              </a:rPr>
              <a:t>サストモからの誘導も追加</a:t>
            </a:r>
            <a:endParaRPr lang="en-US" altLang="ja-JP" sz="2400" dirty="0">
              <a:solidFill>
                <a:schemeClr val="accent3"/>
              </a:solidFill>
              <a:cs typeface="メイリオ" panose="020B0604030504040204" pitchFamily="50" charset="-128"/>
            </a:endParaRPr>
          </a:p>
        </p:txBody>
      </p:sp>
      <p:sp>
        <p:nvSpPr>
          <p:cNvPr id="10" name="正方形/長方形 9">
            <a:extLst>
              <a:ext uri="{FF2B5EF4-FFF2-40B4-BE49-F238E27FC236}">
                <a16:creationId xmlns:a16="http://schemas.microsoft.com/office/drawing/2014/main" id="{80B62774-30D1-D6DF-41A5-DEE696F0AB35}"/>
              </a:ext>
            </a:extLst>
          </p:cNvPr>
          <p:cNvSpPr/>
          <p:nvPr/>
        </p:nvSpPr>
        <p:spPr>
          <a:xfrm>
            <a:off x="479424" y="1909028"/>
            <a:ext cx="2570313" cy="396000"/>
          </a:xfrm>
          <a:prstGeom prst="rect">
            <a:avLst/>
          </a:prstGeom>
          <a:solidFill>
            <a:schemeClr val="accent1"/>
          </a:solidFill>
          <a:ln w="9525" cap="flat" cmpd="sng" algn="ctr">
            <a:noFill/>
            <a:prstDash val="solid"/>
          </a:ln>
          <a:effectLst>
            <a:outerShdw dist="38100" dir="2700000" algn="tl" rotWithShape="0">
              <a:schemeClr val="accent3"/>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charset="-128"/>
              </a:rPr>
              <a:t>Yahoo! JAPAN</a:t>
            </a:r>
            <a:r>
              <a:rPr kumimoji="0" lang="ja-JP" altLang="en-US" sz="1400" b="1"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Meiryo" charset="-128"/>
              </a:rPr>
              <a:t>トップ</a:t>
            </a:r>
          </a:p>
        </p:txBody>
      </p:sp>
      <p:grpSp>
        <p:nvGrpSpPr>
          <p:cNvPr id="11" name="グループ化 10">
            <a:extLst>
              <a:ext uri="{FF2B5EF4-FFF2-40B4-BE49-F238E27FC236}">
                <a16:creationId xmlns:a16="http://schemas.microsoft.com/office/drawing/2014/main" id="{3F71B712-834A-FBDC-CCCB-DE3C60B1CC56}"/>
              </a:ext>
            </a:extLst>
          </p:cNvPr>
          <p:cNvGrpSpPr/>
          <p:nvPr/>
        </p:nvGrpSpPr>
        <p:grpSpPr>
          <a:xfrm>
            <a:off x="594251" y="2500327"/>
            <a:ext cx="2377580" cy="1914568"/>
            <a:chOff x="1044287" y="2460571"/>
            <a:chExt cx="2686474" cy="2163308"/>
          </a:xfrm>
        </p:grpSpPr>
        <p:pic>
          <p:nvPicPr>
            <p:cNvPr id="12" name="図 11">
              <a:extLst>
                <a:ext uri="{FF2B5EF4-FFF2-40B4-BE49-F238E27FC236}">
                  <a16:creationId xmlns:a16="http://schemas.microsoft.com/office/drawing/2014/main" id="{3867D83E-4C1B-B7D6-B647-80ACB13E978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1" b="-36"/>
            <a:stretch/>
          </p:blipFill>
          <p:spPr>
            <a:xfrm>
              <a:off x="1044287" y="2460571"/>
              <a:ext cx="2686474" cy="2163308"/>
            </a:xfrm>
            <a:prstGeom prst="rect">
              <a:avLst/>
            </a:prstGeom>
          </p:spPr>
        </p:pic>
        <p:grpSp>
          <p:nvGrpSpPr>
            <p:cNvPr id="13" name="グループ化 12">
              <a:extLst>
                <a:ext uri="{FF2B5EF4-FFF2-40B4-BE49-F238E27FC236}">
                  <a16:creationId xmlns:a16="http://schemas.microsoft.com/office/drawing/2014/main" id="{7E6E7020-B4E1-B0CB-4A36-D8C21D03A5C2}"/>
                </a:ext>
              </a:extLst>
            </p:cNvPr>
            <p:cNvGrpSpPr/>
            <p:nvPr/>
          </p:nvGrpSpPr>
          <p:grpSpPr>
            <a:xfrm>
              <a:off x="1489301" y="2581158"/>
              <a:ext cx="1749392" cy="1371674"/>
              <a:chOff x="621888" y="636103"/>
              <a:chExt cx="2465869" cy="1951420"/>
            </a:xfrm>
            <a:effectLst/>
          </p:grpSpPr>
          <p:pic>
            <p:nvPicPr>
              <p:cNvPr id="15" name="図 14">
                <a:extLst>
                  <a:ext uri="{FF2B5EF4-FFF2-40B4-BE49-F238E27FC236}">
                    <a16:creationId xmlns:a16="http://schemas.microsoft.com/office/drawing/2014/main" id="{F4A30EC4-8DBF-D1F7-B7F4-306D7B3487C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75861" y="636103"/>
                <a:ext cx="2411896" cy="903085"/>
              </a:xfrm>
              <a:prstGeom prst="rect">
                <a:avLst/>
              </a:prstGeom>
            </p:spPr>
          </p:pic>
          <p:pic>
            <p:nvPicPr>
              <p:cNvPr id="16" name="図 15">
                <a:extLst>
                  <a:ext uri="{FF2B5EF4-FFF2-40B4-BE49-F238E27FC236}">
                    <a16:creationId xmlns:a16="http://schemas.microsoft.com/office/drawing/2014/main" id="{45A798AE-ADB8-86BF-0708-CC8701DD58F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75863" y="1486004"/>
                <a:ext cx="2411894" cy="1073789"/>
              </a:xfrm>
              <a:prstGeom prst="rect">
                <a:avLst/>
              </a:prstGeom>
            </p:spPr>
          </p:pic>
          <p:sp>
            <p:nvSpPr>
              <p:cNvPr id="17" name="正方形/長方形 16">
                <a:extLst>
                  <a:ext uri="{FF2B5EF4-FFF2-40B4-BE49-F238E27FC236}">
                    <a16:creationId xmlns:a16="http://schemas.microsoft.com/office/drawing/2014/main" id="{763CD505-0DA5-E8D3-8FE6-F48D2FAFAFF6}"/>
                  </a:ext>
                </a:extLst>
              </p:cNvPr>
              <p:cNvSpPr/>
              <p:nvPr/>
            </p:nvSpPr>
            <p:spPr>
              <a:xfrm>
                <a:off x="621888" y="2408619"/>
                <a:ext cx="516182" cy="178904"/>
              </a:xfrm>
              <a:prstGeom prst="rect">
                <a:avLst/>
              </a:prstGeom>
              <a:noFill/>
              <a:ln w="31750">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grpSp>
        <p:pic>
          <p:nvPicPr>
            <p:cNvPr id="14" name="図 13">
              <a:extLst>
                <a:ext uri="{FF2B5EF4-FFF2-40B4-BE49-F238E27FC236}">
                  <a16:creationId xmlns:a16="http://schemas.microsoft.com/office/drawing/2014/main" id="{E8FE4514-87BF-5EA3-4B3E-2FD52FE01A44}"/>
                </a:ext>
              </a:extLst>
            </p:cNvPr>
            <p:cNvPicPr>
              <a:picLocks noChangeAspect="1"/>
            </p:cNvPicPr>
            <p:nvPr/>
          </p:nvPicPr>
          <p:blipFill>
            <a:blip r:embed="rId8"/>
            <a:stretch>
              <a:fillRect/>
            </a:stretch>
          </p:blipFill>
          <p:spPr>
            <a:xfrm>
              <a:off x="1386054" y="3115756"/>
              <a:ext cx="1924230" cy="174930"/>
            </a:xfrm>
            <a:prstGeom prst="rect">
              <a:avLst/>
            </a:prstGeom>
          </p:spPr>
        </p:pic>
      </p:grpSp>
      <p:pic>
        <p:nvPicPr>
          <p:cNvPr id="18" name="図 17">
            <a:extLst>
              <a:ext uri="{FF2B5EF4-FFF2-40B4-BE49-F238E27FC236}">
                <a16:creationId xmlns:a16="http://schemas.microsoft.com/office/drawing/2014/main" id="{7335C535-BB29-9FB6-31A6-45B4C03DEBA8}"/>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b="3435"/>
          <a:stretch/>
        </p:blipFill>
        <p:spPr>
          <a:xfrm>
            <a:off x="717113" y="4623880"/>
            <a:ext cx="1201957" cy="1757870"/>
          </a:xfrm>
          <a:prstGeom prst="rect">
            <a:avLst/>
          </a:prstGeom>
          <a:ln>
            <a:solidFill>
              <a:schemeClr val="bg1">
                <a:lumMod val="95000"/>
              </a:schemeClr>
            </a:solidFill>
          </a:ln>
        </p:spPr>
      </p:pic>
      <p:sp>
        <p:nvSpPr>
          <p:cNvPr id="19" name="正方形/長方形 18">
            <a:extLst>
              <a:ext uri="{FF2B5EF4-FFF2-40B4-BE49-F238E27FC236}">
                <a16:creationId xmlns:a16="http://schemas.microsoft.com/office/drawing/2014/main" id="{CBF351E6-D076-3069-1C28-13699DDE04CE}"/>
              </a:ext>
            </a:extLst>
          </p:cNvPr>
          <p:cNvSpPr/>
          <p:nvPr/>
        </p:nvSpPr>
        <p:spPr>
          <a:xfrm>
            <a:off x="717113" y="4942530"/>
            <a:ext cx="224015" cy="215970"/>
          </a:xfrm>
          <a:prstGeom prst="rect">
            <a:avLst/>
          </a:prstGeom>
          <a:noFill/>
          <a:ln w="31750">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p>
        </p:txBody>
      </p:sp>
      <p:pic>
        <p:nvPicPr>
          <p:cNvPr id="20" name="図 19" descr="グラフィカル ユーザー インターフェイス が含まれている画像&#10;&#10;自動的に生成された説明">
            <a:extLst>
              <a:ext uri="{FF2B5EF4-FFF2-40B4-BE49-F238E27FC236}">
                <a16:creationId xmlns:a16="http://schemas.microsoft.com/office/drawing/2014/main" id="{0707F59E-05F2-7BBD-F419-BA93EC7F3DC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b="33746"/>
          <a:stretch/>
        </p:blipFill>
        <p:spPr>
          <a:xfrm>
            <a:off x="599361" y="4491370"/>
            <a:ext cx="1429355" cy="1890379"/>
          </a:xfrm>
          <a:prstGeom prst="rect">
            <a:avLst/>
          </a:prstGeom>
          <a:effectLst/>
        </p:spPr>
      </p:pic>
      <p:sp>
        <p:nvSpPr>
          <p:cNvPr id="21" name="テキスト ボックス 20">
            <a:extLst>
              <a:ext uri="{FF2B5EF4-FFF2-40B4-BE49-F238E27FC236}">
                <a16:creationId xmlns:a16="http://schemas.microsoft.com/office/drawing/2014/main" id="{1E0F7ED0-1754-828F-F970-C75F272EFCEF}"/>
              </a:ext>
            </a:extLst>
          </p:cNvPr>
          <p:cNvSpPr txBox="1"/>
          <p:nvPr/>
        </p:nvSpPr>
        <p:spPr>
          <a:xfrm>
            <a:off x="481019" y="4435796"/>
            <a:ext cx="476247" cy="188084"/>
          </a:xfrm>
          <a:prstGeom prst="roundRect">
            <a:avLst>
              <a:gd name="adj" fmla="val 50000"/>
            </a:avLst>
          </a:prstGeom>
          <a:solidFill>
            <a:schemeClr val="bg1"/>
          </a:solidFill>
          <a:ln>
            <a:solidFill>
              <a:srgbClr val="FF0033"/>
            </a:solidFill>
          </a:ln>
        </p:spPr>
        <p:txBody>
          <a:bodyPr wrap="none" lIns="0" tIns="36000" rIns="0" bIns="0" rtlCol="0" anchor="ctr">
            <a:noAutofit/>
          </a:bodyPr>
          <a:lstStyle/>
          <a:p>
            <a:pPr algn="ctr"/>
            <a:r>
              <a:rPr kumimoji="1" lang="en-US" altLang="ja-JP" sz="900" b="1" dirty="0">
                <a:solidFill>
                  <a:srgbClr val="FF0033"/>
                </a:solidFill>
                <a:latin typeface="Meiryo" panose="020B0604030504040204" pitchFamily="34" charset="-128"/>
                <a:ea typeface="Meiryo" panose="020B0604030504040204" pitchFamily="34" charset="-128"/>
              </a:rPr>
              <a:t>SP</a:t>
            </a:r>
            <a:endParaRPr kumimoji="1" lang="ja-JP" altLang="en-US" sz="900" b="1">
              <a:solidFill>
                <a:srgbClr val="FF0033"/>
              </a:solidFill>
              <a:latin typeface="Meiryo" panose="020B0604030504040204" pitchFamily="34" charset="-128"/>
              <a:ea typeface="Meiryo" panose="020B0604030504040204" pitchFamily="34" charset="-128"/>
            </a:endParaRPr>
          </a:p>
        </p:txBody>
      </p:sp>
      <p:sp>
        <p:nvSpPr>
          <p:cNvPr id="22" name="テキスト ボックス 21">
            <a:extLst>
              <a:ext uri="{FF2B5EF4-FFF2-40B4-BE49-F238E27FC236}">
                <a16:creationId xmlns:a16="http://schemas.microsoft.com/office/drawing/2014/main" id="{033233C1-3884-A554-C751-3BFC1A7BD0A4}"/>
              </a:ext>
            </a:extLst>
          </p:cNvPr>
          <p:cNvSpPr txBox="1"/>
          <p:nvPr/>
        </p:nvSpPr>
        <p:spPr>
          <a:xfrm>
            <a:off x="471491" y="2437866"/>
            <a:ext cx="476247" cy="188084"/>
          </a:xfrm>
          <a:prstGeom prst="roundRect">
            <a:avLst>
              <a:gd name="adj" fmla="val 50000"/>
            </a:avLst>
          </a:prstGeom>
          <a:solidFill>
            <a:schemeClr val="bg1"/>
          </a:solidFill>
          <a:ln>
            <a:solidFill>
              <a:srgbClr val="FF0033"/>
            </a:solidFill>
          </a:ln>
        </p:spPr>
        <p:txBody>
          <a:bodyPr wrap="none" lIns="0" tIns="36000" rIns="0" bIns="0" rtlCol="0" anchor="ctr">
            <a:noAutofit/>
          </a:bodyPr>
          <a:lstStyle/>
          <a:p>
            <a:pPr algn="ctr"/>
            <a:r>
              <a:rPr kumimoji="1" lang="en-US" altLang="ja-JP" sz="900" b="1" dirty="0">
                <a:solidFill>
                  <a:srgbClr val="FF0033"/>
                </a:solidFill>
                <a:latin typeface="Meiryo" panose="020B0604030504040204" pitchFamily="34" charset="-128"/>
                <a:ea typeface="Meiryo" panose="020B0604030504040204" pitchFamily="34" charset="-128"/>
              </a:rPr>
              <a:t>PC</a:t>
            </a:r>
            <a:endParaRPr kumimoji="1" lang="ja-JP" altLang="en-US" sz="900" b="1">
              <a:solidFill>
                <a:srgbClr val="FF0033"/>
              </a:solidFill>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279EA358-F97D-723A-7D44-39BB5A6FA3FB}"/>
              </a:ext>
            </a:extLst>
          </p:cNvPr>
          <p:cNvSpPr/>
          <p:nvPr/>
        </p:nvSpPr>
        <p:spPr>
          <a:xfrm>
            <a:off x="3367037" y="1909028"/>
            <a:ext cx="2570313" cy="396000"/>
          </a:xfrm>
          <a:prstGeom prst="rect">
            <a:avLst/>
          </a:prstGeom>
          <a:solidFill>
            <a:srgbClr val="FF0033"/>
          </a:solidFill>
          <a:ln w="9525" cap="flat" cmpd="sng" algn="ctr">
            <a:noFill/>
            <a:prstDash val="solid"/>
          </a:ln>
          <a:effectLst>
            <a:outerShdw dist="38100" dir="2700000" algn="tl" rotWithShape="0">
              <a:srgbClr val="F5C3C3"/>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eiryo" charset="-128"/>
              </a:rPr>
              <a:t>SDGs </a:t>
            </a:r>
            <a:r>
              <a:rPr kumimoji="0" lang="ja-JP" altLang="en-US" sz="1400" b="1" u="none" strike="noStrike" kern="0" cap="none" normalizeH="0" baseline="0" noProof="0">
                <a:ln>
                  <a:noFill/>
                </a:ln>
                <a:solidFill>
                  <a:schemeClr val="bg1"/>
                </a:solidFill>
                <a:effectLst/>
                <a:uLnTx/>
                <a:uFillTx/>
                <a:latin typeface="Meiryo" panose="020B0604030504040204" pitchFamily="34" charset="-128"/>
                <a:ea typeface="Meiryo" panose="020B0604030504040204" pitchFamily="34" charset="-128"/>
                <a:cs typeface="Meiryo" charset="-128"/>
              </a:rPr>
              <a:t>トップページ</a:t>
            </a:r>
          </a:p>
        </p:txBody>
      </p:sp>
      <p:sp>
        <p:nvSpPr>
          <p:cNvPr id="24" name="正方形/長方形 23">
            <a:extLst>
              <a:ext uri="{FF2B5EF4-FFF2-40B4-BE49-F238E27FC236}">
                <a16:creationId xmlns:a16="http://schemas.microsoft.com/office/drawing/2014/main" id="{1AB4E992-40E4-F4BF-E7D3-10D04465BC0E}"/>
              </a:ext>
            </a:extLst>
          </p:cNvPr>
          <p:cNvSpPr/>
          <p:nvPr/>
        </p:nvSpPr>
        <p:spPr>
          <a:xfrm>
            <a:off x="6254650" y="1909028"/>
            <a:ext cx="2570313" cy="396000"/>
          </a:xfrm>
          <a:prstGeom prst="rect">
            <a:avLst/>
          </a:prstGeom>
          <a:solidFill>
            <a:schemeClr val="accent4">
              <a:lumMod val="60000"/>
              <a:lumOff val="40000"/>
            </a:schemeClr>
          </a:solidFill>
          <a:ln w="9525" cap="flat" cmpd="sng" algn="ctr">
            <a:noFill/>
            <a:prstDash val="solid"/>
          </a:ln>
          <a:effectLst>
            <a:outerShdw blurRad="38100" dist="25400" dir="2700000" algn="tl" rotWithShape="0">
              <a:schemeClr val="accent4">
                <a:alpha val="40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 altLang="ja-JP" sz="1400" b="1"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charset="-128"/>
              </a:rPr>
              <a:t>SDGs </a:t>
            </a:r>
            <a:r>
              <a:rPr kumimoji="0" lang="ja-JP" altLang="en-US" sz="1400" b="1"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Meiryo" charset="-128"/>
              </a:rPr>
              <a:t>各記事ページ</a:t>
            </a:r>
          </a:p>
        </p:txBody>
      </p:sp>
      <p:sp>
        <p:nvSpPr>
          <p:cNvPr id="25" name="正方形/長方形 24">
            <a:extLst>
              <a:ext uri="{FF2B5EF4-FFF2-40B4-BE49-F238E27FC236}">
                <a16:creationId xmlns:a16="http://schemas.microsoft.com/office/drawing/2014/main" id="{D2774005-DAC2-D5EA-9CF3-4C263A1302A6}"/>
              </a:ext>
            </a:extLst>
          </p:cNvPr>
          <p:cNvSpPr/>
          <p:nvPr/>
        </p:nvSpPr>
        <p:spPr>
          <a:xfrm>
            <a:off x="9354419" y="4377944"/>
            <a:ext cx="2570313" cy="396000"/>
          </a:xfrm>
          <a:prstGeom prst="rect">
            <a:avLst/>
          </a:prstGeom>
          <a:solidFill>
            <a:schemeClr val="accent1"/>
          </a:solidFill>
          <a:ln w="9525" cap="flat" cmpd="sng" algn="ctr">
            <a:noFill/>
            <a:prstDash val="solid"/>
          </a:ln>
          <a:effectLst>
            <a:outerShdw dist="38100" dir="2700000" algn="tl" rotWithShape="0">
              <a:schemeClr val="accent3"/>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ja-JP" altLang="en-US" sz="1400" b="1"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Meiryo" charset="-128"/>
              </a:rPr>
              <a:t>メールマガジン</a:t>
            </a:r>
          </a:p>
        </p:txBody>
      </p:sp>
      <p:pic>
        <p:nvPicPr>
          <p:cNvPr id="26" name="図 25">
            <a:extLst>
              <a:ext uri="{FF2B5EF4-FFF2-40B4-BE49-F238E27FC236}">
                <a16:creationId xmlns:a16="http://schemas.microsoft.com/office/drawing/2014/main" id="{EDEC2E0A-64B3-035F-BA82-0CB60DEC653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730131" y="2455098"/>
            <a:ext cx="1864884" cy="2761962"/>
          </a:xfrm>
          <a:prstGeom prst="rect">
            <a:avLst/>
          </a:prstGeom>
          <a:ln w="19050">
            <a:noFill/>
          </a:ln>
          <a:effectLst>
            <a:outerShdw blurRad="38100" dist="25400" dir="2700000" algn="tl" rotWithShape="0">
              <a:srgbClr val="FF0033">
                <a:alpha val="20000"/>
              </a:srgbClr>
            </a:outerShdw>
          </a:effectLst>
        </p:spPr>
      </p:pic>
      <p:sp>
        <p:nvSpPr>
          <p:cNvPr id="27" name="三角形 26">
            <a:extLst>
              <a:ext uri="{FF2B5EF4-FFF2-40B4-BE49-F238E27FC236}">
                <a16:creationId xmlns:a16="http://schemas.microsoft.com/office/drawing/2014/main" id="{BA989DEA-18F8-3FE5-DA72-17C56B5B87A1}"/>
              </a:ext>
            </a:extLst>
          </p:cNvPr>
          <p:cNvSpPr/>
          <p:nvPr/>
        </p:nvSpPr>
        <p:spPr>
          <a:xfrm rot="16200000">
            <a:off x="2343008" y="5849675"/>
            <a:ext cx="141530" cy="190015"/>
          </a:xfrm>
          <a:prstGeom prst="triangle">
            <a:avLst/>
          </a:prstGeom>
          <a:solidFill>
            <a:srgbClr val="FCEDED"/>
          </a:solidFill>
          <a:ln w="9525" cap="flat" cmpd="sng" algn="ctr">
            <a:noFill/>
            <a:prstDash val="solid"/>
          </a:ln>
          <a:effectLst>
            <a:outerShdw blurRad="38100" dist="25400" dir="2700000" algn="tl" rotWithShape="0">
              <a:srgbClr val="FF0033">
                <a:alpha val="2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8" name="角丸四角形 27">
            <a:extLst>
              <a:ext uri="{FF2B5EF4-FFF2-40B4-BE49-F238E27FC236}">
                <a16:creationId xmlns:a16="http://schemas.microsoft.com/office/drawing/2014/main" id="{8338494D-D41B-163C-F10D-19AF26F7CB98}"/>
              </a:ext>
            </a:extLst>
          </p:cNvPr>
          <p:cNvSpPr/>
          <p:nvPr/>
        </p:nvSpPr>
        <p:spPr>
          <a:xfrm>
            <a:off x="2495099" y="5595583"/>
            <a:ext cx="3440891" cy="786166"/>
          </a:xfrm>
          <a:prstGeom prst="roundRect">
            <a:avLst>
              <a:gd name="adj" fmla="val 6805"/>
            </a:avLst>
          </a:prstGeom>
          <a:solidFill>
            <a:srgbClr val="FCEDED"/>
          </a:solidFill>
          <a:ln w="9525">
            <a:noFill/>
          </a:ln>
          <a:effectLst>
            <a:outerShdw blurRad="38100" dist="25400" dir="2700000" algn="tl" rotWithShape="0">
              <a:srgbClr val="FF003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 JAPAN </a:t>
            </a: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トップのサービス一覧に掲載、</a:t>
            </a:r>
            <a:br>
              <a:rPr kumimoji="0" lang="en-US"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b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スマートフォン版</a:t>
            </a:r>
            <a:r>
              <a:rPr kumimoji="0" lang="en-US" altLang="ja-JP" sz="105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0" lang="ja-JP" altLang="en-US" sz="105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アプリ版では、ユーザー設定により、トップページ上部に標準表示することが可能</a:t>
            </a:r>
          </a:p>
        </p:txBody>
      </p:sp>
      <p:cxnSp>
        <p:nvCxnSpPr>
          <p:cNvPr id="29" name="カギ線コネクタ 28">
            <a:extLst>
              <a:ext uri="{FF2B5EF4-FFF2-40B4-BE49-F238E27FC236}">
                <a16:creationId xmlns:a16="http://schemas.microsoft.com/office/drawing/2014/main" id="{CED356BD-C153-D4B4-C22F-C8E2C075E543}"/>
              </a:ext>
            </a:extLst>
          </p:cNvPr>
          <p:cNvCxnSpPr>
            <a:endCxn id="8" idx="1"/>
          </p:cNvCxnSpPr>
          <p:nvPr/>
        </p:nvCxnSpPr>
        <p:spPr>
          <a:xfrm flipV="1">
            <a:off x="947738" y="3638079"/>
            <a:ext cx="2417939" cy="1412436"/>
          </a:xfrm>
          <a:prstGeom prst="bentConnector3">
            <a:avLst>
              <a:gd name="adj1" fmla="val 90503"/>
            </a:avLst>
          </a:prstGeom>
          <a:ln w="31750">
            <a:solidFill>
              <a:srgbClr val="FF0033"/>
            </a:solidFill>
            <a:tailEnd type="triangle"/>
          </a:ln>
        </p:spPr>
        <p:style>
          <a:lnRef idx="1">
            <a:schemeClr val="accent1"/>
          </a:lnRef>
          <a:fillRef idx="0">
            <a:schemeClr val="accent1"/>
          </a:fillRef>
          <a:effectRef idx="0">
            <a:schemeClr val="accent1"/>
          </a:effectRef>
          <a:fontRef idx="minor">
            <a:schemeClr val="tx1"/>
          </a:fontRef>
        </p:style>
      </p:cxnSp>
      <p:cxnSp>
        <p:nvCxnSpPr>
          <p:cNvPr id="30" name="カギ線コネクタ 29">
            <a:extLst>
              <a:ext uri="{FF2B5EF4-FFF2-40B4-BE49-F238E27FC236}">
                <a16:creationId xmlns:a16="http://schemas.microsoft.com/office/drawing/2014/main" id="{3885E663-E572-D7BD-A0EF-7ABA54CDB8AD}"/>
              </a:ext>
            </a:extLst>
          </p:cNvPr>
          <p:cNvCxnSpPr>
            <a:stCxn id="17" idx="2"/>
            <a:endCxn id="8" idx="1"/>
          </p:cNvCxnSpPr>
          <p:nvPr/>
        </p:nvCxnSpPr>
        <p:spPr>
          <a:xfrm rot="5400000" flipH="1" flipV="1">
            <a:off x="2166447" y="2621777"/>
            <a:ext cx="182927" cy="2215532"/>
          </a:xfrm>
          <a:prstGeom prst="bentConnector4">
            <a:avLst>
              <a:gd name="adj1" fmla="val -124968"/>
              <a:gd name="adj2" fmla="val 89596"/>
            </a:avLst>
          </a:prstGeom>
          <a:ln w="31750">
            <a:solidFill>
              <a:srgbClr val="FF0033"/>
            </a:solidFill>
            <a:tailEnd type="triangle" w="lg" len="med"/>
          </a:ln>
        </p:spPr>
        <p:style>
          <a:lnRef idx="1">
            <a:schemeClr val="accent1"/>
          </a:lnRef>
          <a:fillRef idx="0">
            <a:schemeClr val="accent1"/>
          </a:fillRef>
          <a:effectRef idx="0">
            <a:schemeClr val="accent1"/>
          </a:effectRef>
          <a:fontRef idx="minor">
            <a:schemeClr val="tx1"/>
          </a:fontRef>
        </p:style>
      </p:cxnSp>
      <p:pic>
        <p:nvPicPr>
          <p:cNvPr id="31" name="図 30">
            <a:extLst>
              <a:ext uri="{FF2B5EF4-FFF2-40B4-BE49-F238E27FC236}">
                <a16:creationId xmlns:a16="http://schemas.microsoft.com/office/drawing/2014/main" id="{3777054E-DC7C-EAAB-4F11-9394BD76505A}"/>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574405" y="2455098"/>
            <a:ext cx="1930802" cy="2761962"/>
          </a:xfrm>
          <a:prstGeom prst="rect">
            <a:avLst/>
          </a:prstGeom>
          <a:ln w="19050">
            <a:noFill/>
            <a:prstDash val="sysDash"/>
          </a:ln>
          <a:effectLst>
            <a:outerShdw blurRad="38100" dist="25400" dir="2700000" algn="tl" rotWithShape="0">
              <a:schemeClr val="accent4">
                <a:alpha val="40000"/>
              </a:schemeClr>
            </a:outerShdw>
          </a:effectLst>
        </p:spPr>
      </p:pic>
      <p:grpSp>
        <p:nvGrpSpPr>
          <p:cNvPr id="32" name="グループ化 31">
            <a:extLst>
              <a:ext uri="{FF2B5EF4-FFF2-40B4-BE49-F238E27FC236}">
                <a16:creationId xmlns:a16="http://schemas.microsoft.com/office/drawing/2014/main" id="{D65D6343-F462-3692-F2E2-A1B66A31E715}"/>
              </a:ext>
            </a:extLst>
          </p:cNvPr>
          <p:cNvGrpSpPr/>
          <p:nvPr/>
        </p:nvGrpSpPr>
        <p:grpSpPr>
          <a:xfrm>
            <a:off x="9873235" y="5015714"/>
            <a:ext cx="1548982" cy="1422023"/>
            <a:chOff x="9758904" y="2638240"/>
            <a:chExt cx="1497421" cy="1350477"/>
          </a:xfrm>
        </p:grpSpPr>
        <p:grpSp>
          <p:nvGrpSpPr>
            <p:cNvPr id="35" name="グループ化 34">
              <a:extLst>
                <a:ext uri="{FF2B5EF4-FFF2-40B4-BE49-F238E27FC236}">
                  <a16:creationId xmlns:a16="http://schemas.microsoft.com/office/drawing/2014/main" id="{29A060BC-7743-BED8-B349-A4F273033D3D}"/>
                </a:ext>
              </a:extLst>
            </p:cNvPr>
            <p:cNvGrpSpPr/>
            <p:nvPr/>
          </p:nvGrpSpPr>
          <p:grpSpPr>
            <a:xfrm>
              <a:off x="9919356" y="2772869"/>
              <a:ext cx="1126592" cy="1215848"/>
              <a:chOff x="7725121" y="1182184"/>
              <a:chExt cx="1231870" cy="1329466"/>
            </a:xfrm>
          </p:grpSpPr>
          <p:pic>
            <p:nvPicPr>
              <p:cNvPr id="37" name="図 36">
                <a:extLst>
                  <a:ext uri="{FF2B5EF4-FFF2-40B4-BE49-F238E27FC236}">
                    <a16:creationId xmlns:a16="http://schemas.microsoft.com/office/drawing/2014/main" id="{A6B3DDF7-C22B-63EF-94A9-2CCB5D36BDAA}"/>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7725121" y="1182184"/>
                <a:ext cx="1231870" cy="453275"/>
              </a:xfrm>
              <a:prstGeom prst="rect">
                <a:avLst/>
              </a:prstGeom>
            </p:spPr>
          </p:pic>
          <p:pic>
            <p:nvPicPr>
              <p:cNvPr id="38" name="図 37">
                <a:extLst>
                  <a:ext uri="{FF2B5EF4-FFF2-40B4-BE49-F238E27FC236}">
                    <a16:creationId xmlns:a16="http://schemas.microsoft.com/office/drawing/2014/main" id="{9B4CFFAD-5CBA-7EC3-9EDE-56AD920E291C}"/>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779425" y="1567507"/>
                <a:ext cx="1160623" cy="944143"/>
              </a:xfrm>
              <a:prstGeom prst="rect">
                <a:avLst/>
              </a:prstGeom>
            </p:spPr>
          </p:pic>
        </p:grpSp>
        <p:pic>
          <p:nvPicPr>
            <p:cNvPr id="34" name="図 33" descr="グラフィカル ユーザー インターフェイス が含まれている画像&#10;&#10;自動的に生成された説明">
              <a:extLst>
                <a:ext uri="{FF2B5EF4-FFF2-40B4-BE49-F238E27FC236}">
                  <a16:creationId xmlns:a16="http://schemas.microsoft.com/office/drawing/2014/main" id="{7673D403-6F99-DE20-EB9D-6A41FC28803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 b="54820"/>
            <a:stretch/>
          </p:blipFill>
          <p:spPr>
            <a:xfrm>
              <a:off x="9758904" y="2638240"/>
              <a:ext cx="1497421" cy="1350477"/>
            </a:xfrm>
            <a:prstGeom prst="rect">
              <a:avLst/>
            </a:prstGeom>
            <a:effectLst/>
          </p:spPr>
        </p:pic>
      </p:grpSp>
      <p:sp>
        <p:nvSpPr>
          <p:cNvPr id="39" name="正方形/長方形 38">
            <a:extLst>
              <a:ext uri="{FF2B5EF4-FFF2-40B4-BE49-F238E27FC236}">
                <a16:creationId xmlns:a16="http://schemas.microsoft.com/office/drawing/2014/main" id="{CB6B810F-0BCD-CC47-2235-85CCF3CBB8DB}"/>
              </a:ext>
            </a:extLst>
          </p:cNvPr>
          <p:cNvSpPr/>
          <p:nvPr/>
        </p:nvSpPr>
        <p:spPr>
          <a:xfrm>
            <a:off x="9643233" y="4962136"/>
            <a:ext cx="1949406" cy="1592371"/>
          </a:xfrm>
          <a:prstGeom prst="rect">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40" name="カギ線コネクタ 39">
            <a:extLst>
              <a:ext uri="{FF2B5EF4-FFF2-40B4-BE49-F238E27FC236}">
                <a16:creationId xmlns:a16="http://schemas.microsoft.com/office/drawing/2014/main" id="{1A73BEDC-D980-4F3B-ECD0-071AA40AEAFE}"/>
              </a:ext>
            </a:extLst>
          </p:cNvPr>
          <p:cNvCxnSpPr>
            <a:cxnSpLocks/>
            <a:stCxn id="39" idx="1"/>
            <a:endCxn id="7" idx="3"/>
          </p:cNvCxnSpPr>
          <p:nvPr/>
        </p:nvCxnSpPr>
        <p:spPr>
          <a:xfrm rot="10800000">
            <a:off x="8824963" y="3638080"/>
            <a:ext cx="818270" cy="2120243"/>
          </a:xfrm>
          <a:prstGeom prst="bentConnector3">
            <a:avLst>
              <a:gd name="adj1" fmla="val 50000"/>
            </a:avLst>
          </a:prstGeom>
          <a:ln w="31750">
            <a:solidFill>
              <a:schemeClr val="accent4"/>
            </a:solidFill>
            <a:tailEnd type="triangle" w="lg" len="med"/>
          </a:ln>
        </p:spPr>
        <p:style>
          <a:lnRef idx="1">
            <a:schemeClr val="accent1"/>
          </a:lnRef>
          <a:fillRef idx="0">
            <a:schemeClr val="accent1"/>
          </a:fillRef>
          <a:effectRef idx="0">
            <a:schemeClr val="accent1"/>
          </a:effectRef>
          <a:fontRef idx="minor">
            <a:schemeClr val="tx1"/>
          </a:fontRef>
        </p:style>
      </p:cxnSp>
      <p:sp>
        <p:nvSpPr>
          <p:cNvPr id="41" name="正方形/長方形 40">
            <a:extLst>
              <a:ext uri="{FF2B5EF4-FFF2-40B4-BE49-F238E27FC236}">
                <a16:creationId xmlns:a16="http://schemas.microsoft.com/office/drawing/2014/main" id="{505D8DA7-024B-0B84-CC41-C041EC6EAE82}"/>
              </a:ext>
            </a:extLst>
          </p:cNvPr>
          <p:cNvSpPr/>
          <p:nvPr/>
        </p:nvSpPr>
        <p:spPr>
          <a:xfrm>
            <a:off x="7481551" y="6257752"/>
            <a:ext cx="1660711" cy="442429"/>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en" altLang="ja-JP" sz="100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charset="-128"/>
              </a:rPr>
              <a:t>SDGs </a:t>
            </a:r>
            <a:r>
              <a:rPr kumimoji="0" lang="ja-JP" altLang="en-US" sz="100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Meiryo" charset="-128"/>
              </a:rPr>
              <a:t>トップページへの誘導</a:t>
            </a:r>
            <a:endParaRPr kumimoji="0" lang="en-US" altLang="ja-JP" sz="100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charset="-128"/>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 altLang="ja-JP" sz="1000" u="none" strike="noStrike" kern="0" cap="none"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eiryo" charset="-128"/>
              </a:rPr>
              <a:t>SDGs </a:t>
            </a:r>
            <a:r>
              <a:rPr kumimoji="0" lang="ja-JP" altLang="en-US" sz="1000"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Meiryo" charset="-128"/>
              </a:rPr>
              <a:t>各記事ページへの誘導</a:t>
            </a:r>
          </a:p>
        </p:txBody>
      </p:sp>
      <p:cxnSp>
        <p:nvCxnSpPr>
          <p:cNvPr id="42" name="直線コネクタ 41">
            <a:extLst>
              <a:ext uri="{FF2B5EF4-FFF2-40B4-BE49-F238E27FC236}">
                <a16:creationId xmlns:a16="http://schemas.microsoft.com/office/drawing/2014/main" id="{3062E100-4311-39A6-39C2-A872CFEE8F28}"/>
              </a:ext>
            </a:extLst>
          </p:cNvPr>
          <p:cNvCxnSpPr/>
          <p:nvPr/>
        </p:nvCxnSpPr>
        <p:spPr>
          <a:xfrm>
            <a:off x="6858713" y="6363898"/>
            <a:ext cx="479767" cy="0"/>
          </a:xfrm>
          <a:prstGeom prst="line">
            <a:avLst/>
          </a:prstGeom>
          <a:ln w="31750">
            <a:solidFill>
              <a:srgbClr val="FF0033"/>
            </a:solidFill>
            <a:headEnd type="triangle" w="lg" len="med"/>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2BF0F694-F61C-6D71-E8DC-3319F36C303C}"/>
              </a:ext>
            </a:extLst>
          </p:cNvPr>
          <p:cNvCxnSpPr/>
          <p:nvPr/>
        </p:nvCxnSpPr>
        <p:spPr>
          <a:xfrm>
            <a:off x="6858713" y="6615689"/>
            <a:ext cx="479767" cy="0"/>
          </a:xfrm>
          <a:prstGeom prst="line">
            <a:avLst/>
          </a:prstGeom>
          <a:ln w="31750">
            <a:solidFill>
              <a:schemeClr val="accent4"/>
            </a:solidFill>
            <a:headEnd type="triangle" w="lg" len="med"/>
          </a:ln>
        </p:spPr>
        <p:style>
          <a:lnRef idx="1">
            <a:schemeClr val="accent1"/>
          </a:lnRef>
          <a:fillRef idx="0">
            <a:schemeClr val="accent1"/>
          </a:fillRef>
          <a:effectRef idx="0">
            <a:schemeClr val="accent1"/>
          </a:effectRef>
          <a:fontRef idx="minor">
            <a:schemeClr val="tx1"/>
          </a:fontRef>
        </p:style>
      </p:cxnSp>
      <p:pic>
        <p:nvPicPr>
          <p:cNvPr id="44" name="図 43">
            <a:extLst>
              <a:ext uri="{FF2B5EF4-FFF2-40B4-BE49-F238E27FC236}">
                <a16:creationId xmlns:a16="http://schemas.microsoft.com/office/drawing/2014/main" id="{E4F5DE48-6CB2-CF37-BB45-AC5F8592F23A}"/>
              </a:ext>
            </a:extLst>
          </p:cNvPr>
          <p:cNvPicPr>
            <a:picLocks noChangeAspect="1"/>
          </p:cNvPicPr>
          <p:nvPr/>
        </p:nvPicPr>
        <p:blipFill>
          <a:blip r:embed="rId15">
            <a:extLst>
              <a:ext uri="{BEBA8EAE-BF5A-486C-A8C5-ECC9F3942E4B}">
                <a14:imgProps xmlns:a14="http://schemas.microsoft.com/office/drawing/2010/main">
                  <a14:imgLayer r:embed="rId16">
                    <a14:imgEffect>
                      <a14:artisticBlur radius="5"/>
                    </a14:imgEffect>
                  </a14:imgLayer>
                </a14:imgProps>
              </a:ext>
            </a:extLst>
          </a:blip>
          <a:stretch>
            <a:fillRect/>
          </a:stretch>
        </p:blipFill>
        <p:spPr>
          <a:xfrm>
            <a:off x="691236" y="5296020"/>
            <a:ext cx="1225820" cy="1091746"/>
          </a:xfrm>
          <a:prstGeom prst="rect">
            <a:avLst/>
          </a:prstGeom>
          <a:effectLst>
            <a:softEdge rad="0"/>
          </a:effectLst>
        </p:spPr>
      </p:pic>
      <p:pic>
        <p:nvPicPr>
          <p:cNvPr id="45" name="図 44">
            <a:extLst>
              <a:ext uri="{FF2B5EF4-FFF2-40B4-BE49-F238E27FC236}">
                <a16:creationId xmlns:a16="http://schemas.microsoft.com/office/drawing/2014/main" id="{48A24C45-A6B8-0915-2EDA-9DBED0ECF2BD}"/>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114777" y="5376276"/>
            <a:ext cx="1201954" cy="1025808"/>
          </a:xfrm>
          <a:prstGeom prst="rect">
            <a:avLst/>
          </a:prstGeom>
          <a:ln>
            <a:solidFill>
              <a:schemeClr val="bg1">
                <a:lumMod val="95000"/>
              </a:schemeClr>
            </a:solidFill>
          </a:ln>
          <a:effectLst>
            <a:outerShdw blurRad="50800" dist="38100" dir="2700000" algn="tl" rotWithShape="0">
              <a:prstClr val="black">
                <a:alpha val="40000"/>
              </a:prstClr>
            </a:outerShdw>
          </a:effectLst>
        </p:spPr>
      </p:pic>
      <p:sp>
        <p:nvSpPr>
          <p:cNvPr id="50" name="正方形/長方形 49">
            <a:extLst>
              <a:ext uri="{FF2B5EF4-FFF2-40B4-BE49-F238E27FC236}">
                <a16:creationId xmlns:a16="http://schemas.microsoft.com/office/drawing/2014/main" id="{CE1C51EC-2B40-7CDD-FCCA-A4FC0117C177}"/>
              </a:ext>
            </a:extLst>
          </p:cNvPr>
          <p:cNvSpPr/>
          <p:nvPr/>
        </p:nvSpPr>
        <p:spPr>
          <a:xfrm>
            <a:off x="9293269" y="1927353"/>
            <a:ext cx="2570313" cy="396000"/>
          </a:xfrm>
          <a:prstGeom prst="rect">
            <a:avLst/>
          </a:prstGeom>
          <a:solidFill>
            <a:schemeClr val="accent1"/>
          </a:solidFill>
          <a:ln w="9525" cap="flat" cmpd="sng" algn="ctr">
            <a:noFill/>
            <a:prstDash val="solid"/>
          </a:ln>
          <a:effectLst>
            <a:outerShdw dist="38100" dir="2700000" algn="tl" rotWithShape="0">
              <a:schemeClr val="accent3"/>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20000"/>
              </a:lnSpc>
              <a:spcBef>
                <a:spcPts val="0"/>
              </a:spcBef>
              <a:spcAft>
                <a:spcPts val="0"/>
              </a:spcAft>
              <a:buClrTx/>
              <a:buSzTx/>
              <a:buFontTx/>
              <a:buNone/>
              <a:tabLst/>
              <a:defRPr/>
            </a:pPr>
            <a:r>
              <a:rPr kumimoji="0" lang="en-US" altLang="ja-JP" sz="1200" b="1" kern="0" dirty="0">
                <a:solidFill>
                  <a:schemeClr val="accent3"/>
                </a:solidFill>
                <a:latin typeface="Meiryo" panose="020B0604030504040204" pitchFamily="34" charset="-128"/>
                <a:ea typeface="Meiryo" panose="020B0604030504040204" pitchFamily="34" charset="-128"/>
                <a:cs typeface="Meiryo" charset="-128"/>
              </a:rPr>
              <a:t>LINE</a:t>
            </a:r>
            <a:r>
              <a:rPr kumimoji="0" lang="ja-JP" altLang="en-US" sz="1200" b="1" kern="0">
                <a:solidFill>
                  <a:schemeClr val="accent3"/>
                </a:solidFill>
                <a:latin typeface="Meiryo" panose="020B0604030504040204" pitchFamily="34" charset="-128"/>
                <a:ea typeface="Meiryo" panose="020B0604030504040204" pitchFamily="34" charset="-128"/>
                <a:cs typeface="Meiryo" charset="-128"/>
              </a:rPr>
              <a:t>公式アカウント</a:t>
            </a:r>
            <a:r>
              <a:rPr kumimoji="0" lang="en-US" altLang="ja-JP" sz="1200" b="1" kern="0" dirty="0">
                <a:solidFill>
                  <a:schemeClr val="accent3"/>
                </a:solidFill>
                <a:latin typeface="Meiryo" panose="020B0604030504040204" pitchFamily="34" charset="-128"/>
                <a:ea typeface="Meiryo" panose="020B0604030504040204" pitchFamily="34" charset="-128"/>
                <a:cs typeface="Meiryo" charset="-128"/>
              </a:rPr>
              <a:t> </a:t>
            </a:r>
            <a:r>
              <a:rPr kumimoji="0" lang="ja-JP" altLang="en-US" sz="1400" b="1" kern="0">
                <a:solidFill>
                  <a:schemeClr val="accent3"/>
                </a:solidFill>
                <a:latin typeface="Meiryo" panose="020B0604030504040204" pitchFamily="34" charset="-128"/>
                <a:ea typeface="Meiryo" panose="020B0604030504040204" pitchFamily="34" charset="-128"/>
                <a:cs typeface="Meiryo" charset="-128"/>
              </a:rPr>
              <a:t>サストモ</a:t>
            </a:r>
            <a:endParaRPr kumimoji="0" lang="ja-JP" altLang="en-US" sz="1400" b="1" u="none" strike="noStrike" kern="0" cap="none" normalizeH="0" baseline="0" noProof="0">
              <a:ln>
                <a:noFill/>
              </a:ln>
              <a:solidFill>
                <a:schemeClr val="accent3"/>
              </a:solidFill>
              <a:effectLst/>
              <a:uLnTx/>
              <a:uFillTx/>
              <a:latin typeface="Meiryo" panose="020B0604030504040204" pitchFamily="34" charset="-128"/>
              <a:ea typeface="Meiryo" panose="020B0604030504040204" pitchFamily="34" charset="-128"/>
              <a:cs typeface="Meiryo" charset="-128"/>
            </a:endParaRPr>
          </a:p>
        </p:txBody>
      </p:sp>
      <p:sp>
        <p:nvSpPr>
          <p:cNvPr id="52" name="フローチャート: 結合子 51">
            <a:extLst>
              <a:ext uri="{FF2B5EF4-FFF2-40B4-BE49-F238E27FC236}">
                <a16:creationId xmlns:a16="http://schemas.microsoft.com/office/drawing/2014/main" id="{C3E4CDF7-97E6-6098-E82A-ECCF14623B5D}"/>
              </a:ext>
            </a:extLst>
          </p:cNvPr>
          <p:cNvSpPr/>
          <p:nvPr/>
        </p:nvSpPr>
        <p:spPr>
          <a:xfrm rot="528241">
            <a:off x="11428685" y="1735581"/>
            <a:ext cx="739035" cy="305696"/>
          </a:xfrm>
          <a:prstGeom prst="flowChartConnector">
            <a:avLst/>
          </a:prstGeom>
          <a:solidFill>
            <a:srgbClr val="FF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dirty="0">
                <a:solidFill>
                  <a:schemeClr val="bg1"/>
                </a:solidFill>
              </a:rPr>
              <a:t>New</a:t>
            </a:r>
            <a:endParaRPr kumimoji="1" lang="ja-JP" altLang="en-US" sz="1200" b="1" dirty="0">
              <a:solidFill>
                <a:schemeClr val="bg1"/>
              </a:solidFill>
            </a:endParaRPr>
          </a:p>
        </p:txBody>
      </p:sp>
      <p:sp>
        <p:nvSpPr>
          <p:cNvPr id="59" name="正方形/長方形 58">
            <a:extLst>
              <a:ext uri="{FF2B5EF4-FFF2-40B4-BE49-F238E27FC236}">
                <a16:creationId xmlns:a16="http://schemas.microsoft.com/office/drawing/2014/main" id="{BAF9867A-3738-D516-87DD-539BF8ED74BB}"/>
              </a:ext>
            </a:extLst>
          </p:cNvPr>
          <p:cNvSpPr/>
          <p:nvPr/>
        </p:nvSpPr>
        <p:spPr>
          <a:xfrm>
            <a:off x="9780604" y="2804813"/>
            <a:ext cx="1586123" cy="755721"/>
          </a:xfrm>
          <a:prstGeom prst="rect">
            <a:avLst/>
          </a:prstGeom>
          <a:solidFill>
            <a:srgbClr val="CCCCCC">
              <a:alpha val="50196"/>
            </a:srgb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3" name="図 52">
            <a:extLst>
              <a:ext uri="{FF2B5EF4-FFF2-40B4-BE49-F238E27FC236}">
                <a16:creationId xmlns:a16="http://schemas.microsoft.com/office/drawing/2014/main" id="{06857938-CA14-FD9F-0115-19F22D1C32CE}"/>
              </a:ext>
            </a:extLst>
          </p:cNvPr>
          <p:cNvPicPr>
            <a:picLocks noChangeAspect="1"/>
          </p:cNvPicPr>
          <p:nvPr/>
        </p:nvPicPr>
        <p:blipFill rotWithShape="1">
          <a:blip r:embed="rId18">
            <a:extLst>
              <a:ext uri="{28A0092B-C50C-407E-A947-70E740481C1C}">
                <a14:useLocalDpi xmlns:a14="http://schemas.microsoft.com/office/drawing/2010/main" val="0"/>
              </a:ext>
            </a:extLst>
          </a:blip>
          <a:srcRect b="45375"/>
          <a:stretch/>
        </p:blipFill>
        <p:spPr>
          <a:xfrm>
            <a:off x="9728603" y="2398910"/>
            <a:ext cx="1706394" cy="1673706"/>
          </a:xfrm>
          <a:prstGeom prst="rect">
            <a:avLst/>
          </a:prstGeom>
        </p:spPr>
      </p:pic>
      <p:sp>
        <p:nvSpPr>
          <p:cNvPr id="60" name="正方形/長方形 59">
            <a:extLst>
              <a:ext uri="{FF2B5EF4-FFF2-40B4-BE49-F238E27FC236}">
                <a16:creationId xmlns:a16="http://schemas.microsoft.com/office/drawing/2014/main" id="{8E5BD0B0-1455-1087-DF33-26E9364968F3}"/>
              </a:ext>
            </a:extLst>
          </p:cNvPr>
          <p:cNvSpPr/>
          <p:nvPr/>
        </p:nvSpPr>
        <p:spPr>
          <a:xfrm>
            <a:off x="9641660" y="2410832"/>
            <a:ext cx="1949406" cy="1778920"/>
          </a:xfrm>
          <a:prstGeom prst="rect">
            <a:avLst/>
          </a:prstGeom>
          <a:noFill/>
          <a:ln w="317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62" name="直線コネクタ 61">
            <a:extLst>
              <a:ext uri="{FF2B5EF4-FFF2-40B4-BE49-F238E27FC236}">
                <a16:creationId xmlns:a16="http://schemas.microsoft.com/office/drawing/2014/main" id="{98C64C42-95A5-CAAA-520F-C13F05C8E86D}"/>
              </a:ext>
            </a:extLst>
          </p:cNvPr>
          <p:cNvCxnSpPr>
            <a:cxnSpLocks/>
          </p:cNvCxnSpPr>
          <p:nvPr/>
        </p:nvCxnSpPr>
        <p:spPr>
          <a:xfrm flipH="1" flipV="1">
            <a:off x="9254270" y="3875766"/>
            <a:ext cx="396000" cy="2750"/>
          </a:xfrm>
          <a:prstGeom prst="line">
            <a:avLst/>
          </a:prstGeom>
          <a:ln w="28575"/>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231242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02</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pic>
        <p:nvPicPr>
          <p:cNvPr id="10" name="図プレースホルダー 9" descr="アイコン&#10;&#10;自動的に生成された説明">
            <a:extLst>
              <a:ext uri="{FF2B5EF4-FFF2-40B4-BE49-F238E27FC236}">
                <a16:creationId xmlns:a16="http://schemas.microsoft.com/office/drawing/2014/main" id="{6C9B6182-D6CE-A962-8928-56E322954890}"/>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67002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リリース商品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8" name="テキスト ボックス 7">
            <a:extLst>
              <a:ext uri="{FF2B5EF4-FFF2-40B4-BE49-F238E27FC236}">
                <a16:creationId xmlns:a16="http://schemas.microsoft.com/office/drawing/2014/main" id="{471C69D4-4B61-044E-8BE9-2A608FDF4EDC}"/>
              </a:ext>
            </a:extLst>
          </p:cNvPr>
          <p:cNvSpPr txBox="1"/>
          <p:nvPr/>
        </p:nvSpPr>
        <p:spPr>
          <a:xfrm>
            <a:off x="653000" y="1469775"/>
            <a:ext cx="10606519" cy="578620"/>
          </a:xfrm>
          <a:prstGeom prst="rect">
            <a:avLst/>
          </a:prstGeom>
          <a:noFill/>
        </p:spPr>
        <p:txBody>
          <a:bodyPr wrap="square" lIns="0" tIns="0" rIns="0" bIns="0" rtlCol="0">
            <a:spAutoFit/>
          </a:bodyPr>
          <a:lstStyle/>
          <a:p>
            <a:pPr marL="342900" indent="-342900">
              <a:lnSpc>
                <a:spcPct val="120000"/>
              </a:lnSpc>
              <a:buAutoNum type="arabicParenBoth"/>
            </a:pPr>
            <a:r>
              <a:rPr lang="en-US" altLang="ja-JP" sz="1600" b="1">
                <a:solidFill>
                  <a:schemeClr val="accent3"/>
                </a:solidFill>
                <a:latin typeface="Meiryo" panose="020B0604030504040204" pitchFamily="34" charset="-128"/>
                <a:ea typeface="Meiryo" panose="020B0604030504040204" pitchFamily="34" charset="-128"/>
              </a:rPr>
              <a:t>Yahoo! JAPAN SDGs </a:t>
            </a:r>
            <a:r>
              <a:rPr lang="ja-JP" altLang="en-US" sz="1600" b="1">
                <a:solidFill>
                  <a:schemeClr val="accent3"/>
                </a:solidFill>
                <a:latin typeface="Meiryo" panose="020B0604030504040204" pitchFamily="34" charset="-128"/>
                <a:ea typeface="Meiryo" panose="020B0604030504040204" pitchFamily="34" charset="-128"/>
              </a:rPr>
              <a:t>スポンサードコンテンツ</a:t>
            </a:r>
            <a:endParaRPr lang="en-US" altLang="ja-JP" sz="1600" b="1">
              <a:solidFill>
                <a:schemeClr val="accent3"/>
              </a:solidFill>
              <a:latin typeface="Meiryo" panose="020B0604030504040204" pitchFamily="34" charset="-128"/>
              <a:ea typeface="Meiryo" panose="020B0604030504040204" pitchFamily="34" charset="-128"/>
            </a:endParaRPr>
          </a:p>
          <a:p>
            <a:pPr marL="342900" indent="-342900">
              <a:lnSpc>
                <a:spcPct val="120000"/>
              </a:lnSpc>
              <a:buAutoNum type="arabicParenBoth"/>
            </a:pPr>
            <a:r>
              <a:rPr lang="en-US" altLang="ja-JP" sz="1600" b="1">
                <a:solidFill>
                  <a:schemeClr val="accent3"/>
                </a:solidFill>
                <a:latin typeface="Meiryo" panose="020B0604030504040204" pitchFamily="34" charset="-128"/>
                <a:ea typeface="Meiryo" panose="020B0604030504040204" pitchFamily="34" charset="-128"/>
              </a:rPr>
              <a:t>Yahoo! JAPAN SDGs </a:t>
            </a:r>
            <a:r>
              <a:rPr lang="ja-JP" altLang="en-US" sz="1600" b="1">
                <a:solidFill>
                  <a:schemeClr val="accent3"/>
                </a:solidFill>
                <a:latin typeface="Meiryo" panose="020B0604030504040204" pitchFamily="34" charset="-128"/>
                <a:ea typeface="Meiryo" panose="020B0604030504040204" pitchFamily="34" charset="-128"/>
              </a:rPr>
              <a:t>スポンサードコンテンツ　ライト</a:t>
            </a:r>
            <a:endParaRPr lang="en-US" altLang="ja-JP" sz="1600" b="1">
              <a:solidFill>
                <a:schemeClr val="accent3"/>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6174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6" name="直線矢印コネクタ 75">
            <a:extLst>
              <a:ext uri="{FF2B5EF4-FFF2-40B4-BE49-F238E27FC236}">
                <a16:creationId xmlns:a16="http://schemas.microsoft.com/office/drawing/2014/main" id="{23E77109-513E-0144-9BA2-9585D7D299E2}"/>
              </a:ext>
            </a:extLst>
          </p:cNvPr>
          <p:cNvCxnSpPr>
            <a:cxnSpLocks/>
          </p:cNvCxnSpPr>
          <p:nvPr/>
        </p:nvCxnSpPr>
        <p:spPr>
          <a:xfrm>
            <a:off x="4873775" y="2407994"/>
            <a:ext cx="5290178"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C1CCE511-35C0-1248-99BE-26A803A5D949}"/>
              </a:ext>
            </a:extLst>
          </p:cNvPr>
          <p:cNvSpPr/>
          <p:nvPr/>
        </p:nvSpPr>
        <p:spPr bwMode="auto">
          <a:xfrm>
            <a:off x="3551039" y="2883194"/>
            <a:ext cx="2357716" cy="535692"/>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43" name="正方形/長方形 42">
            <a:extLst>
              <a:ext uri="{FF2B5EF4-FFF2-40B4-BE49-F238E27FC236}">
                <a16:creationId xmlns:a16="http://schemas.microsoft.com/office/drawing/2014/main" id="{91B4ABAC-5AE5-4F49-A5EC-12CA1D385C12}"/>
              </a:ext>
            </a:extLst>
          </p:cNvPr>
          <p:cNvSpPr/>
          <p:nvPr/>
        </p:nvSpPr>
        <p:spPr bwMode="auto">
          <a:xfrm>
            <a:off x="3557646" y="4505457"/>
            <a:ext cx="2339102" cy="877593"/>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1" name="正方形/長方形 70">
            <a:extLst>
              <a:ext uri="{FF2B5EF4-FFF2-40B4-BE49-F238E27FC236}">
                <a16:creationId xmlns:a16="http://schemas.microsoft.com/office/drawing/2014/main" id="{15B4B53E-B373-034E-9085-6EE46F93D55E}"/>
              </a:ext>
            </a:extLst>
          </p:cNvPr>
          <p:cNvSpPr/>
          <p:nvPr/>
        </p:nvSpPr>
        <p:spPr bwMode="auto">
          <a:xfrm>
            <a:off x="3567340" y="5505237"/>
            <a:ext cx="2339102"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70" name="正方形/長方形 69">
            <a:extLst>
              <a:ext uri="{FF2B5EF4-FFF2-40B4-BE49-F238E27FC236}">
                <a16:creationId xmlns:a16="http://schemas.microsoft.com/office/drawing/2014/main" id="{83F309B6-5F3D-704B-A0AA-E512703B457D}"/>
              </a:ext>
            </a:extLst>
          </p:cNvPr>
          <p:cNvSpPr/>
          <p:nvPr/>
        </p:nvSpPr>
        <p:spPr bwMode="auto">
          <a:xfrm>
            <a:off x="3552486" y="4249766"/>
            <a:ext cx="2356269"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a:t>(1)</a:t>
            </a:r>
            <a:r>
              <a:rPr kumimoji="1" lang="ja-JP" altLang="en-US"/>
              <a:t>スポンサードコンテンツ　全体概要</a:t>
            </a: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6" name="図 5">
            <a:extLst>
              <a:ext uri="{FF2B5EF4-FFF2-40B4-BE49-F238E27FC236}">
                <a16:creationId xmlns:a16="http://schemas.microsoft.com/office/drawing/2014/main" id="{64610F5D-1C81-FC4B-890C-0AC2BA63A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9949" y="2853894"/>
            <a:ext cx="2025659" cy="3264917"/>
          </a:xfrm>
          <a:prstGeom prst="rect">
            <a:avLst/>
          </a:prstGeom>
        </p:spPr>
      </p:pic>
      <p:sp>
        <p:nvSpPr>
          <p:cNvPr id="9" name="正方形/長方形 8">
            <a:extLst>
              <a:ext uri="{FF2B5EF4-FFF2-40B4-BE49-F238E27FC236}">
                <a16:creationId xmlns:a16="http://schemas.microsoft.com/office/drawing/2014/main" id="{1A51AC82-25E5-104D-B989-5FF4C29229CE}"/>
              </a:ext>
            </a:extLst>
          </p:cNvPr>
          <p:cNvSpPr/>
          <p:nvPr/>
        </p:nvSpPr>
        <p:spPr bwMode="auto">
          <a:xfrm>
            <a:off x="6672064" y="1565160"/>
            <a:ext cx="3087472" cy="4532216"/>
          </a:xfrm>
          <a:prstGeom prst="rect">
            <a:avLst/>
          </a:prstGeom>
          <a:solidFill>
            <a:srgbClr val="FFE9EA"/>
          </a:solidFill>
          <a:ln w="12700"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accent2"/>
              </a:solidFill>
              <a:effectLst/>
              <a:uLnTx/>
              <a:uFillTx/>
              <a:latin typeface="+mn-ea"/>
              <a:cs typeface="Verdana" pitchFamily="34" charset="0"/>
            </a:endParaRPr>
          </a:p>
        </p:txBody>
      </p:sp>
      <p:sp>
        <p:nvSpPr>
          <p:cNvPr id="10" name="正方形/長方形 9">
            <a:extLst>
              <a:ext uri="{FF2B5EF4-FFF2-40B4-BE49-F238E27FC236}">
                <a16:creationId xmlns:a16="http://schemas.microsoft.com/office/drawing/2014/main" id="{E6C86BB4-FA8E-CA4C-9953-875F490908AA}"/>
              </a:ext>
            </a:extLst>
          </p:cNvPr>
          <p:cNvSpPr/>
          <p:nvPr/>
        </p:nvSpPr>
        <p:spPr>
          <a:xfrm>
            <a:off x="7154966" y="2102629"/>
            <a:ext cx="2630848" cy="261610"/>
          </a:xfrm>
          <a:prstGeom prst="rect">
            <a:avLst/>
          </a:prstGeom>
        </p:spPr>
        <p:txBody>
          <a:bodyPr wrap="none">
            <a:spAutoFit/>
          </a:bodyPr>
          <a:lstStyle/>
          <a:p>
            <a:r>
              <a:rPr lang="ja-JP" altLang="en-US" sz="1100">
                <a:latin typeface="+mn-ea"/>
              </a:rPr>
              <a:t>■メディア内 スポンサードコンテンツ</a:t>
            </a:r>
            <a:endParaRPr lang="en-US" altLang="ja-JP" sz="1100">
              <a:latin typeface="+mn-ea"/>
            </a:endParaRPr>
          </a:p>
        </p:txBody>
      </p:sp>
      <p:sp>
        <p:nvSpPr>
          <p:cNvPr id="11" name="正方形/長方形 10">
            <a:extLst>
              <a:ext uri="{FF2B5EF4-FFF2-40B4-BE49-F238E27FC236}">
                <a16:creationId xmlns:a16="http://schemas.microsoft.com/office/drawing/2014/main" id="{683D1A23-D974-4F45-944A-15BE088490A6}"/>
              </a:ext>
            </a:extLst>
          </p:cNvPr>
          <p:cNvSpPr/>
          <p:nvPr/>
        </p:nvSpPr>
        <p:spPr>
          <a:xfrm>
            <a:off x="7539096" y="5621233"/>
            <a:ext cx="492443" cy="276999"/>
          </a:xfrm>
          <a:prstGeom prst="rect">
            <a:avLst/>
          </a:prstGeom>
        </p:spPr>
        <p:txBody>
          <a:bodyPr wrap="none">
            <a:spAutoFit/>
          </a:bodyPr>
          <a:lstStyle/>
          <a:p>
            <a:r>
              <a:rPr lang="ja-JP" altLang="en-US" sz="1200">
                <a:latin typeface="+mn-ea"/>
              </a:rPr>
              <a:t>・・</a:t>
            </a:r>
            <a:endParaRPr lang="en-US" altLang="ja-JP" sz="1200">
              <a:latin typeface="+mn-ea"/>
            </a:endParaRPr>
          </a:p>
        </p:txBody>
      </p:sp>
      <p:sp>
        <p:nvSpPr>
          <p:cNvPr id="14" name="正方形/長方形 13">
            <a:extLst>
              <a:ext uri="{FF2B5EF4-FFF2-40B4-BE49-F238E27FC236}">
                <a16:creationId xmlns:a16="http://schemas.microsoft.com/office/drawing/2014/main" id="{CF01798F-DC60-1642-810F-6962FB00BFFB}"/>
              </a:ext>
            </a:extLst>
          </p:cNvPr>
          <p:cNvSpPr/>
          <p:nvPr/>
        </p:nvSpPr>
        <p:spPr bwMode="auto">
          <a:xfrm>
            <a:off x="7371897" y="1322883"/>
            <a:ext cx="1676936" cy="483736"/>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15" name="正方形/長方形 14">
            <a:extLst>
              <a:ext uri="{FF2B5EF4-FFF2-40B4-BE49-F238E27FC236}">
                <a16:creationId xmlns:a16="http://schemas.microsoft.com/office/drawing/2014/main" id="{26EF68EC-3119-2E44-9B2F-A4626F0D856B}"/>
              </a:ext>
            </a:extLst>
          </p:cNvPr>
          <p:cNvSpPr/>
          <p:nvPr/>
        </p:nvSpPr>
        <p:spPr>
          <a:xfrm>
            <a:off x="7369630" y="1356696"/>
            <a:ext cx="1478290" cy="415498"/>
          </a:xfrm>
          <a:prstGeom prst="rect">
            <a:avLst/>
          </a:prstGeom>
        </p:spPr>
        <p:txBody>
          <a:bodyPr wrap="none">
            <a:spAutoFit/>
          </a:bodyPr>
          <a:lstStyle/>
          <a:p>
            <a:r>
              <a:rPr lang="en-US" altLang="ja-JP" sz="1050" dirty="0">
                <a:latin typeface="+mn-ea"/>
              </a:rPr>
              <a:t>SDGs</a:t>
            </a:r>
            <a:r>
              <a:rPr lang="ja-JP" altLang="en-US" sz="1050">
                <a:latin typeface="+mn-ea"/>
              </a:rPr>
              <a:t>の取組みを記事</a:t>
            </a:r>
            <a:endParaRPr lang="en-US" altLang="ja-JP" sz="1050" dirty="0">
              <a:latin typeface="+mn-ea"/>
            </a:endParaRPr>
          </a:p>
          <a:p>
            <a:r>
              <a:rPr lang="ja-JP" altLang="en-US" sz="1050">
                <a:latin typeface="+mn-ea"/>
              </a:rPr>
              <a:t>形式で独自制作</a:t>
            </a:r>
            <a:endParaRPr lang="en-US" altLang="ja-JP" sz="1050" dirty="0">
              <a:latin typeface="+mn-ea"/>
            </a:endParaRPr>
          </a:p>
        </p:txBody>
      </p:sp>
      <p:cxnSp>
        <p:nvCxnSpPr>
          <p:cNvPr id="16" name="直線矢印コネクタ 15">
            <a:extLst>
              <a:ext uri="{FF2B5EF4-FFF2-40B4-BE49-F238E27FC236}">
                <a16:creationId xmlns:a16="http://schemas.microsoft.com/office/drawing/2014/main" id="{A2E53910-10E0-6E41-939E-3DBAFC8C4218}"/>
              </a:ext>
            </a:extLst>
          </p:cNvPr>
          <p:cNvCxnSpPr>
            <a:cxnSpLocks/>
          </p:cNvCxnSpPr>
          <p:nvPr/>
        </p:nvCxnSpPr>
        <p:spPr>
          <a:xfrm>
            <a:off x="8979288" y="4019250"/>
            <a:ext cx="1262665"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039CA8D6-042E-8F49-97E2-4E87CD701EA5}"/>
              </a:ext>
            </a:extLst>
          </p:cNvPr>
          <p:cNvSpPr/>
          <p:nvPr/>
        </p:nvSpPr>
        <p:spPr bwMode="auto">
          <a:xfrm>
            <a:off x="10350711" y="1938610"/>
            <a:ext cx="1427819" cy="3227517"/>
          </a:xfrm>
          <a:prstGeom prst="rect">
            <a:avLst/>
          </a:prstGeom>
          <a:solidFill>
            <a:schemeClr val="accent1">
              <a:lumMod val="90000"/>
            </a:schemeClr>
          </a:solidFill>
          <a:ln w="12700" algn="ctr">
            <a:solidFill>
              <a:schemeClr val="accent3"/>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cxnSp>
        <p:nvCxnSpPr>
          <p:cNvPr id="19" name="直線矢印コネクタ 18">
            <a:extLst>
              <a:ext uri="{FF2B5EF4-FFF2-40B4-BE49-F238E27FC236}">
                <a16:creationId xmlns:a16="http://schemas.microsoft.com/office/drawing/2014/main" id="{522CF0FA-C494-4D4A-BAC4-81620DD6193A}"/>
              </a:ext>
            </a:extLst>
          </p:cNvPr>
          <p:cNvCxnSpPr>
            <a:cxnSpLocks/>
          </p:cNvCxnSpPr>
          <p:nvPr/>
        </p:nvCxnSpPr>
        <p:spPr>
          <a:xfrm>
            <a:off x="3140922" y="2089678"/>
            <a:ext cx="338712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173927FE-A4C6-934B-8A9E-FCF756F876B8}"/>
              </a:ext>
            </a:extLst>
          </p:cNvPr>
          <p:cNvSpPr/>
          <p:nvPr/>
        </p:nvSpPr>
        <p:spPr>
          <a:xfrm>
            <a:off x="10378429" y="2538799"/>
            <a:ext cx="1258678" cy="430887"/>
          </a:xfrm>
          <a:prstGeom prst="rect">
            <a:avLst/>
          </a:prstGeom>
        </p:spPr>
        <p:txBody>
          <a:bodyPr wrap="none">
            <a:spAutoFit/>
          </a:bodyPr>
          <a:lstStyle/>
          <a:p>
            <a:r>
              <a:rPr lang="ja-JP" altLang="en-US" sz="1100">
                <a:solidFill>
                  <a:schemeClr val="accent3"/>
                </a:solidFill>
                <a:latin typeface="+mn-ea"/>
              </a:rPr>
              <a:t>協賛社様サイト</a:t>
            </a:r>
            <a:endParaRPr lang="en-US" altLang="ja-JP" sz="1100">
              <a:solidFill>
                <a:schemeClr val="accent3"/>
              </a:solidFill>
              <a:latin typeface="+mn-ea"/>
            </a:endParaRPr>
          </a:p>
          <a:p>
            <a:r>
              <a:rPr lang="en-US" altLang="ja-JP" sz="1100">
                <a:solidFill>
                  <a:schemeClr val="accent3"/>
                </a:solidFill>
                <a:latin typeface="+mn-ea"/>
              </a:rPr>
              <a:t>SDGs</a:t>
            </a:r>
            <a:r>
              <a:rPr lang="ja-JP" altLang="en-US" sz="1100">
                <a:solidFill>
                  <a:schemeClr val="accent3"/>
                </a:solidFill>
                <a:latin typeface="+mn-ea"/>
              </a:rPr>
              <a:t>取組ページ</a:t>
            </a:r>
          </a:p>
        </p:txBody>
      </p:sp>
      <p:pic>
        <p:nvPicPr>
          <p:cNvPr id="21" name="図 20">
            <a:extLst>
              <a:ext uri="{FF2B5EF4-FFF2-40B4-BE49-F238E27FC236}">
                <a16:creationId xmlns:a16="http://schemas.microsoft.com/office/drawing/2014/main" id="{8A2E5C26-7C2C-3343-81F5-6E45F0F10E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3431" y="1331134"/>
            <a:ext cx="1158092" cy="1050320"/>
          </a:xfrm>
          <a:prstGeom prst="rect">
            <a:avLst/>
          </a:prstGeom>
        </p:spPr>
      </p:pic>
      <p:pic>
        <p:nvPicPr>
          <p:cNvPr id="22" name="図 21">
            <a:extLst>
              <a:ext uri="{FF2B5EF4-FFF2-40B4-BE49-F238E27FC236}">
                <a16:creationId xmlns:a16="http://schemas.microsoft.com/office/drawing/2014/main" id="{67DD382D-D2D7-9244-A653-BD808712CC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25301" y="1355716"/>
            <a:ext cx="549142" cy="918776"/>
          </a:xfrm>
          <a:prstGeom prst="rect">
            <a:avLst/>
          </a:prstGeom>
        </p:spPr>
      </p:pic>
      <p:sp>
        <p:nvSpPr>
          <p:cNvPr id="23" name="正方形/長方形 22">
            <a:extLst>
              <a:ext uri="{FF2B5EF4-FFF2-40B4-BE49-F238E27FC236}">
                <a16:creationId xmlns:a16="http://schemas.microsoft.com/office/drawing/2014/main" id="{8CA6BF13-42EE-3345-AC33-6A6579BCF4E6}"/>
              </a:ext>
            </a:extLst>
          </p:cNvPr>
          <p:cNvSpPr/>
          <p:nvPr/>
        </p:nvSpPr>
        <p:spPr>
          <a:xfrm>
            <a:off x="858123" y="978185"/>
            <a:ext cx="1996059" cy="430887"/>
          </a:xfrm>
          <a:prstGeom prst="rect">
            <a:avLst/>
          </a:prstGeom>
        </p:spPr>
        <p:txBody>
          <a:bodyPr wrap="none">
            <a:spAutoFit/>
          </a:bodyPr>
          <a:lstStyle/>
          <a:p>
            <a:r>
              <a:rPr lang="ja-JP" altLang="en-US" sz="1100">
                <a:latin typeface="+mn-ea"/>
              </a:rPr>
              <a:t>■</a:t>
            </a:r>
            <a:r>
              <a:rPr lang="en-US" altLang="ja-JP" sz="1100" dirty="0">
                <a:latin typeface="+mn-ea"/>
              </a:rPr>
              <a:t>Yahoo!</a:t>
            </a:r>
            <a:r>
              <a:rPr lang="ja-JP" altLang="en-US" sz="1100">
                <a:latin typeface="+mn-ea"/>
              </a:rPr>
              <a:t>ディスプレイ広告</a:t>
            </a:r>
            <a:r>
              <a:rPr lang="en-US" altLang="ja-JP" sz="1100" dirty="0">
                <a:latin typeface="+mn-ea"/>
              </a:rPr>
              <a:t>/</a:t>
            </a:r>
          </a:p>
          <a:p>
            <a:r>
              <a:rPr lang="en-US" altLang="ja-JP" sz="1100" dirty="0">
                <a:latin typeface="+mn-ea"/>
              </a:rPr>
              <a:t>  LINE</a:t>
            </a:r>
            <a:r>
              <a:rPr lang="ja-JP" altLang="en-US" sz="1100">
                <a:latin typeface="+mn-ea"/>
              </a:rPr>
              <a:t>広告商品</a:t>
            </a:r>
            <a:endParaRPr lang="en-US" altLang="ja-JP" sz="1100" dirty="0">
              <a:latin typeface="+mn-ea"/>
            </a:endParaRPr>
          </a:p>
        </p:txBody>
      </p:sp>
      <p:sp>
        <p:nvSpPr>
          <p:cNvPr id="27" name="正方形/長方形 26">
            <a:extLst>
              <a:ext uri="{FF2B5EF4-FFF2-40B4-BE49-F238E27FC236}">
                <a16:creationId xmlns:a16="http://schemas.microsoft.com/office/drawing/2014/main" id="{123EDEE3-2BE3-C248-8B8A-E841ED4B2F32}"/>
              </a:ext>
            </a:extLst>
          </p:cNvPr>
          <p:cNvSpPr/>
          <p:nvPr/>
        </p:nvSpPr>
        <p:spPr bwMode="auto">
          <a:xfrm>
            <a:off x="3537561" y="1371656"/>
            <a:ext cx="2421575" cy="586451"/>
          </a:xfrm>
          <a:prstGeom prst="rect">
            <a:avLst/>
          </a:prstGeom>
          <a:solidFill>
            <a:schemeClr val="bg1"/>
          </a:solidFill>
          <a:ln w="3175" algn="ctr">
            <a:solidFill>
              <a:srgbClr val="D00216"/>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8" name="正方形/長方形 27">
            <a:extLst>
              <a:ext uri="{FF2B5EF4-FFF2-40B4-BE49-F238E27FC236}">
                <a16:creationId xmlns:a16="http://schemas.microsoft.com/office/drawing/2014/main" id="{7D100814-E4BD-2345-A6D7-88FAD52DEB51}"/>
              </a:ext>
            </a:extLst>
          </p:cNvPr>
          <p:cNvSpPr/>
          <p:nvPr/>
        </p:nvSpPr>
        <p:spPr>
          <a:xfrm>
            <a:off x="3537561" y="1446269"/>
            <a:ext cx="2387192" cy="415498"/>
          </a:xfrm>
          <a:prstGeom prst="rect">
            <a:avLst/>
          </a:prstGeom>
          <a:ln>
            <a:noFill/>
          </a:ln>
        </p:spPr>
        <p:txBody>
          <a:bodyPr wrap="none">
            <a:spAutoFit/>
          </a:bodyPr>
          <a:lstStyle/>
          <a:p>
            <a:r>
              <a:rPr lang="en-US" altLang="ja-JP" sz="1050" dirty="0">
                <a:latin typeface="+mn-ea"/>
                <a:cs typeface="Meiryo UI" pitchFamily="50" charset="-128"/>
              </a:rPr>
              <a:t>Yahoo!</a:t>
            </a:r>
            <a:r>
              <a:rPr lang="ja-JP" altLang="en-US" sz="1050">
                <a:latin typeface="+mn-ea"/>
                <a:cs typeface="Meiryo UI" pitchFamily="50" charset="-128"/>
              </a:rPr>
              <a:t>ディスプレイ広告</a:t>
            </a:r>
            <a:r>
              <a:rPr lang="en-US" altLang="ja-JP" sz="1050" dirty="0">
                <a:latin typeface="+mn-ea"/>
                <a:cs typeface="Meiryo UI" pitchFamily="50" charset="-128"/>
              </a:rPr>
              <a:t>/LINE</a:t>
            </a:r>
            <a:r>
              <a:rPr lang="ja-JP" altLang="en-US" sz="1050">
                <a:latin typeface="+mn-ea"/>
                <a:cs typeface="Meiryo UI" pitchFamily="50" charset="-128"/>
              </a:rPr>
              <a:t>広告</a:t>
            </a:r>
            <a:endParaRPr lang="en-US" altLang="ja-JP" sz="1050" dirty="0">
              <a:latin typeface="+mn-ea"/>
              <a:cs typeface="Meiryo UI" pitchFamily="50" charset="-128"/>
            </a:endParaRPr>
          </a:p>
          <a:p>
            <a:r>
              <a:rPr lang="ja-JP" altLang="en-US" sz="1050">
                <a:latin typeface="+mn-ea"/>
                <a:cs typeface="Meiryo UI" pitchFamily="50" charset="-128"/>
              </a:rPr>
              <a:t>商品</a:t>
            </a:r>
            <a:r>
              <a:rPr lang="ja-JP" altLang="en-US" sz="1050">
                <a:latin typeface="+mn-ea"/>
              </a:rPr>
              <a:t>を</a:t>
            </a:r>
            <a:r>
              <a:rPr lang="en-US" altLang="ja-JP" sz="1050" dirty="0">
                <a:latin typeface="+mn-ea"/>
              </a:rPr>
              <a:t>1500</a:t>
            </a:r>
            <a:r>
              <a:rPr lang="ja-JP" altLang="en-US" sz="1050">
                <a:latin typeface="+mn-ea"/>
              </a:rPr>
              <a:t>万円</a:t>
            </a:r>
            <a:r>
              <a:rPr lang="en-US" altLang="ja-JP" sz="1050" dirty="0">
                <a:latin typeface="+mn-ea"/>
              </a:rPr>
              <a:t>(</a:t>
            </a:r>
            <a:r>
              <a:rPr lang="ja-JP" altLang="en-US" sz="1050">
                <a:latin typeface="+mn-ea"/>
              </a:rPr>
              <a:t>ネット</a:t>
            </a:r>
            <a:r>
              <a:rPr lang="en-US" altLang="ja-JP" sz="1050" dirty="0">
                <a:latin typeface="+mn-ea"/>
              </a:rPr>
              <a:t>)〜</a:t>
            </a:r>
            <a:r>
              <a:rPr lang="ja-JP" altLang="en-US" sz="1050">
                <a:latin typeface="+mn-ea"/>
              </a:rPr>
              <a:t>分掲載</a:t>
            </a:r>
            <a:endParaRPr lang="en-US" altLang="ja-JP" sz="1050" dirty="0">
              <a:latin typeface="+mn-ea"/>
            </a:endParaRPr>
          </a:p>
        </p:txBody>
      </p:sp>
      <p:sp>
        <p:nvSpPr>
          <p:cNvPr id="30" name="正方形/長方形 29">
            <a:extLst>
              <a:ext uri="{FF2B5EF4-FFF2-40B4-BE49-F238E27FC236}">
                <a16:creationId xmlns:a16="http://schemas.microsoft.com/office/drawing/2014/main" id="{CCA373DC-2596-4846-92CC-B294AEF71550}"/>
              </a:ext>
            </a:extLst>
          </p:cNvPr>
          <p:cNvSpPr/>
          <p:nvPr/>
        </p:nvSpPr>
        <p:spPr bwMode="auto">
          <a:xfrm>
            <a:off x="3553645" y="2610062"/>
            <a:ext cx="2371162"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31" name="正方形/長方形 30">
            <a:extLst>
              <a:ext uri="{FF2B5EF4-FFF2-40B4-BE49-F238E27FC236}">
                <a16:creationId xmlns:a16="http://schemas.microsoft.com/office/drawing/2014/main" id="{663A6D8B-DA51-A94D-A052-4A406D6C43D3}"/>
              </a:ext>
            </a:extLst>
          </p:cNvPr>
          <p:cNvSpPr/>
          <p:nvPr/>
        </p:nvSpPr>
        <p:spPr>
          <a:xfrm>
            <a:off x="3552774" y="2661671"/>
            <a:ext cx="889987" cy="261610"/>
          </a:xfrm>
          <a:prstGeom prst="rect">
            <a:avLst/>
          </a:prstGeom>
        </p:spPr>
        <p:txBody>
          <a:bodyPr wrap="none">
            <a:spAutoFit/>
          </a:bodyPr>
          <a:lstStyle/>
          <a:p>
            <a:r>
              <a:rPr lang="ja-JP" altLang="en-US" sz="1100" b="1">
                <a:solidFill>
                  <a:schemeClr val="bg1"/>
                </a:solidFill>
                <a:latin typeface="+mn-ea"/>
              </a:rPr>
              <a:t>編集誘導①</a:t>
            </a:r>
          </a:p>
        </p:txBody>
      </p:sp>
      <p:sp>
        <p:nvSpPr>
          <p:cNvPr id="33" name="正方形/長方形 32">
            <a:extLst>
              <a:ext uri="{FF2B5EF4-FFF2-40B4-BE49-F238E27FC236}">
                <a16:creationId xmlns:a16="http://schemas.microsoft.com/office/drawing/2014/main" id="{FEC80301-DB9B-AC4B-8024-DE573E5E7AAA}"/>
              </a:ext>
            </a:extLst>
          </p:cNvPr>
          <p:cNvSpPr/>
          <p:nvPr/>
        </p:nvSpPr>
        <p:spPr>
          <a:xfrm>
            <a:off x="3514121" y="2933016"/>
            <a:ext cx="2371162" cy="415498"/>
          </a:xfrm>
          <a:prstGeom prst="rect">
            <a:avLst/>
          </a:prstGeom>
        </p:spPr>
        <p:txBody>
          <a:bodyPr wrap="none">
            <a:spAutoFit/>
          </a:bodyPr>
          <a:lstStyle/>
          <a:p>
            <a:r>
              <a:rPr lang="ja-JP" altLang="en-US" sz="1050">
                <a:latin typeface="+mn-ea"/>
              </a:rPr>
              <a:t>トップ</a:t>
            </a:r>
            <a:endParaRPr lang="en-US" altLang="ja-JP" sz="1050" dirty="0">
              <a:latin typeface="+mn-ea"/>
            </a:endParaRPr>
          </a:p>
          <a:p>
            <a:r>
              <a:rPr lang="ja-JP" altLang="en-US" sz="1050">
                <a:latin typeface="+mn-ea"/>
              </a:rPr>
              <a:t>・大枠：</a:t>
            </a:r>
            <a:r>
              <a:rPr lang="en-US" altLang="ja-JP" sz="1050" dirty="0">
                <a:latin typeface="+mn-ea"/>
              </a:rPr>
              <a:t>3</a:t>
            </a:r>
            <a:r>
              <a:rPr lang="ja-JP" altLang="en-US" sz="1050">
                <a:latin typeface="+mn-ea"/>
              </a:rPr>
              <a:t>日間　・小枠：</a:t>
            </a:r>
            <a:r>
              <a:rPr lang="en-US" altLang="ja-JP" sz="1050" dirty="0">
                <a:latin typeface="+mn-ea"/>
              </a:rPr>
              <a:t>1</a:t>
            </a:r>
            <a:r>
              <a:rPr lang="ja-JP" altLang="en-US" sz="1050">
                <a:latin typeface="+mn-ea"/>
              </a:rPr>
              <a:t>ヶ月間　</a:t>
            </a:r>
            <a:endParaRPr lang="en-US" altLang="ja-JP" sz="1050" dirty="0">
              <a:latin typeface="+mn-ea"/>
            </a:endParaRPr>
          </a:p>
        </p:txBody>
      </p:sp>
      <p:sp>
        <p:nvSpPr>
          <p:cNvPr id="34" name="正方形/長方形 33">
            <a:extLst>
              <a:ext uri="{FF2B5EF4-FFF2-40B4-BE49-F238E27FC236}">
                <a16:creationId xmlns:a16="http://schemas.microsoft.com/office/drawing/2014/main" id="{DBDB7308-C557-8049-AEE6-723CEBE09CD9}"/>
              </a:ext>
            </a:extLst>
          </p:cNvPr>
          <p:cNvSpPr/>
          <p:nvPr/>
        </p:nvSpPr>
        <p:spPr>
          <a:xfrm>
            <a:off x="10552396" y="3757416"/>
            <a:ext cx="1046788"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リンク先は</a:t>
            </a:r>
            <a:r>
              <a:rPr lang="en-US" altLang="ja-JP" sz="1050">
                <a:solidFill>
                  <a:schemeClr val="accent3"/>
                </a:solidFill>
                <a:latin typeface="+mn-ea"/>
              </a:rPr>
              <a:t>SDGs</a:t>
            </a:r>
            <a:r>
              <a:rPr lang="ja-JP" altLang="en-US" sz="1050">
                <a:solidFill>
                  <a:schemeClr val="accent3"/>
                </a:solidFill>
                <a:latin typeface="+mn-ea"/>
              </a:rPr>
              <a:t>関連ページに限定</a:t>
            </a:r>
          </a:p>
        </p:txBody>
      </p:sp>
      <p:sp>
        <p:nvSpPr>
          <p:cNvPr id="35" name="正方形/長方形 34">
            <a:extLst>
              <a:ext uri="{FF2B5EF4-FFF2-40B4-BE49-F238E27FC236}">
                <a16:creationId xmlns:a16="http://schemas.microsoft.com/office/drawing/2014/main" id="{3EDAC0D5-8D0A-904D-B8F5-A42D70290334}"/>
              </a:ext>
            </a:extLst>
          </p:cNvPr>
          <p:cNvSpPr/>
          <p:nvPr/>
        </p:nvSpPr>
        <p:spPr>
          <a:xfrm>
            <a:off x="3872577" y="3845207"/>
            <a:ext cx="1261884" cy="276999"/>
          </a:xfrm>
          <a:prstGeom prst="rect">
            <a:avLst/>
          </a:prstGeom>
        </p:spPr>
        <p:txBody>
          <a:bodyPr wrap="none">
            <a:spAutoFit/>
          </a:bodyPr>
          <a:lstStyle/>
          <a:p>
            <a:r>
              <a:rPr lang="ja-JP" altLang="en-US" sz="1200" b="1">
                <a:solidFill>
                  <a:schemeClr val="bg1"/>
                </a:solidFill>
                <a:latin typeface="+mn-ea"/>
              </a:rPr>
              <a:t>協賛メニュー④</a:t>
            </a:r>
          </a:p>
        </p:txBody>
      </p:sp>
      <p:cxnSp>
        <p:nvCxnSpPr>
          <p:cNvPr id="36" name="直線矢印コネクタ 35">
            <a:extLst>
              <a:ext uri="{FF2B5EF4-FFF2-40B4-BE49-F238E27FC236}">
                <a16:creationId xmlns:a16="http://schemas.microsoft.com/office/drawing/2014/main" id="{7CE95135-01B3-2048-B06E-7E899251AE47}"/>
              </a:ext>
            </a:extLst>
          </p:cNvPr>
          <p:cNvCxnSpPr/>
          <p:nvPr/>
        </p:nvCxnSpPr>
        <p:spPr>
          <a:xfrm>
            <a:off x="3219502" y="3669760"/>
            <a:ext cx="3308546" cy="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695D5EE6-7064-B042-BD88-E49D898A4AD2}"/>
              </a:ext>
            </a:extLst>
          </p:cNvPr>
          <p:cNvSpPr/>
          <p:nvPr/>
        </p:nvSpPr>
        <p:spPr bwMode="auto">
          <a:xfrm>
            <a:off x="1341016" y="3082641"/>
            <a:ext cx="1129779" cy="788248"/>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編集</a:t>
            </a:r>
            <a:r>
              <a:rPr kumimoji="0" lang="ja-JP" altLang="en-US" sz="1050" b="1" kern="0">
                <a:solidFill>
                  <a:schemeClr val="accent3"/>
                </a:solidFill>
                <a:latin typeface="+mn-ea"/>
                <a:cs typeface="Verdana" pitchFamily="34" charset="0"/>
              </a:rPr>
              <a:t>誘導</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（大</a:t>
            </a:r>
            <a:r>
              <a:rPr kumimoji="0" lang="ja-JP" altLang="en-US" sz="1000" b="1" i="0" u="none" strike="noStrike" kern="0" cap="none" spc="0" normalizeH="0" baseline="0" noProof="0">
                <a:ln>
                  <a:noFill/>
                </a:ln>
                <a:solidFill>
                  <a:schemeClr val="accent3"/>
                </a:solidFill>
                <a:effectLst/>
                <a:uLnTx/>
                <a:uFillTx/>
                <a:latin typeface="+mn-ea"/>
                <a:cs typeface="Verdana" pitchFamily="34" charset="0"/>
              </a:rPr>
              <a:t>）</a:t>
            </a:r>
            <a:endParaRPr kumimoji="0" lang="en-US" altLang="ja-JP" sz="1000" b="1" i="0" u="none" strike="noStrike" kern="0" cap="none" spc="0" normalizeH="0" baseline="0" noProof="0">
              <a:ln>
                <a:noFill/>
              </a:ln>
              <a:solidFill>
                <a:schemeClr val="accent3"/>
              </a:solidFill>
              <a:effectLst/>
              <a:uLnTx/>
              <a:uFillTx/>
              <a:latin typeface="+mn-ea"/>
              <a:cs typeface="Verdana" pitchFamily="34" charset="0"/>
            </a:endParaRPr>
          </a:p>
        </p:txBody>
      </p:sp>
      <p:sp>
        <p:nvSpPr>
          <p:cNvPr id="38" name="正方形/長方形 37">
            <a:extLst>
              <a:ext uri="{FF2B5EF4-FFF2-40B4-BE49-F238E27FC236}">
                <a16:creationId xmlns:a16="http://schemas.microsoft.com/office/drawing/2014/main" id="{1DDA58C2-4092-A94A-B534-B9662FEC4895}"/>
              </a:ext>
            </a:extLst>
          </p:cNvPr>
          <p:cNvSpPr/>
          <p:nvPr/>
        </p:nvSpPr>
        <p:spPr>
          <a:xfrm>
            <a:off x="758804" y="2613641"/>
            <a:ext cx="2475300" cy="20072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100">
                <a:solidFill>
                  <a:schemeClr val="accent3"/>
                </a:solidFill>
                <a:latin typeface="+mn-ea"/>
              </a:rPr>
              <a:t>Yahoo</a:t>
            </a:r>
            <a:r>
              <a:rPr lang="en-US" altLang="ja-JP" sz="1100">
                <a:solidFill>
                  <a:schemeClr val="accent3"/>
                </a:solidFill>
                <a:latin typeface="+mn-ea"/>
              </a:rPr>
              <a:t>! JAPAN</a:t>
            </a:r>
            <a:r>
              <a:rPr lang="ja-JP" altLang="en-US" sz="1100">
                <a:solidFill>
                  <a:schemeClr val="accent3"/>
                </a:solidFill>
                <a:latin typeface="+mn-ea"/>
              </a:rPr>
              <a:t> </a:t>
            </a:r>
            <a:r>
              <a:rPr kumimoji="1" lang="en-US" altLang="ja-JP" sz="1100">
                <a:solidFill>
                  <a:schemeClr val="accent3"/>
                </a:solidFill>
                <a:latin typeface="+mn-ea"/>
              </a:rPr>
              <a:t>SDGs </a:t>
            </a:r>
            <a:r>
              <a:rPr kumimoji="1" lang="ja-JP" altLang="en-US" sz="1100">
                <a:solidFill>
                  <a:schemeClr val="accent3"/>
                </a:solidFill>
                <a:latin typeface="+mn-ea"/>
              </a:rPr>
              <a:t>トップページ</a:t>
            </a:r>
          </a:p>
        </p:txBody>
      </p:sp>
      <p:sp>
        <p:nvSpPr>
          <p:cNvPr id="39" name="正方形/長方形 38">
            <a:extLst>
              <a:ext uri="{FF2B5EF4-FFF2-40B4-BE49-F238E27FC236}">
                <a16:creationId xmlns:a16="http://schemas.microsoft.com/office/drawing/2014/main" id="{67B62FC7-CB3F-0145-A06E-699BB7BE42DA}"/>
              </a:ext>
            </a:extLst>
          </p:cNvPr>
          <p:cNvSpPr/>
          <p:nvPr/>
        </p:nvSpPr>
        <p:spPr>
          <a:xfrm>
            <a:off x="813403" y="2407994"/>
            <a:ext cx="1057130" cy="261610"/>
          </a:xfrm>
          <a:prstGeom prst="rect">
            <a:avLst/>
          </a:prstGeom>
        </p:spPr>
        <p:txBody>
          <a:bodyPr wrap="square">
            <a:spAutoFit/>
          </a:bodyPr>
          <a:lstStyle/>
          <a:p>
            <a:pPr lvl="0"/>
            <a:r>
              <a:rPr kumimoji="0" lang="ja-JP" altLang="en-US" sz="1100" kern="0">
                <a:solidFill>
                  <a:schemeClr val="accent3"/>
                </a:solidFill>
                <a:latin typeface="+mn-ea"/>
                <a:cs typeface="Verdana" pitchFamily="34" charset="0"/>
              </a:rPr>
              <a:t>■</a:t>
            </a:r>
            <a:r>
              <a:rPr kumimoji="0" lang="en-US" altLang="ja-JP" sz="1100" kern="0">
                <a:solidFill>
                  <a:schemeClr val="accent3"/>
                </a:solidFill>
                <a:latin typeface="+mn-ea"/>
                <a:cs typeface="Verdana" pitchFamily="34" charset="0"/>
              </a:rPr>
              <a:t>PC</a:t>
            </a:r>
            <a:endParaRPr kumimoji="0" lang="ja-JP" altLang="en-US" sz="1100" kern="0">
              <a:solidFill>
                <a:schemeClr val="accent3"/>
              </a:solidFill>
              <a:latin typeface="+mn-ea"/>
              <a:cs typeface="Verdana" pitchFamily="34" charset="0"/>
            </a:endParaRPr>
          </a:p>
        </p:txBody>
      </p:sp>
      <p:sp>
        <p:nvSpPr>
          <p:cNvPr id="40" name="正方形/長方形 39">
            <a:extLst>
              <a:ext uri="{FF2B5EF4-FFF2-40B4-BE49-F238E27FC236}">
                <a16:creationId xmlns:a16="http://schemas.microsoft.com/office/drawing/2014/main" id="{686ED5A6-F34E-9F4B-9870-CFEDA6738BB5}"/>
              </a:ext>
            </a:extLst>
          </p:cNvPr>
          <p:cNvSpPr/>
          <p:nvPr/>
        </p:nvSpPr>
        <p:spPr>
          <a:xfrm>
            <a:off x="3444482" y="3730337"/>
            <a:ext cx="2882456" cy="545147"/>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accent3"/>
                </a:solidFill>
                <a:latin typeface="+mn-ea"/>
              </a:rPr>
              <a:t>※</a:t>
            </a:r>
            <a:r>
              <a:rPr kumimoji="1" lang="ja-JP" altLang="en-US" sz="1100">
                <a:solidFill>
                  <a:schemeClr val="accent3"/>
                </a:solidFill>
                <a:latin typeface="+mn-ea"/>
              </a:rPr>
              <a:t>編集誘導</a:t>
            </a:r>
            <a:r>
              <a:rPr lang="en-US" altLang="ja-JP" sz="1100">
                <a:solidFill>
                  <a:schemeClr val="accent3"/>
                </a:solidFill>
                <a:latin typeface="+mn-ea"/>
              </a:rPr>
              <a:t>①②</a:t>
            </a:r>
            <a:r>
              <a:rPr lang="ja-JP" altLang="en-US" sz="1100">
                <a:solidFill>
                  <a:schemeClr val="accent3"/>
                </a:solidFill>
                <a:latin typeface="+mn-ea"/>
              </a:rPr>
              <a:t>は</a:t>
            </a:r>
            <a:r>
              <a:rPr kumimoji="1" lang="ja-JP" altLang="en-US" sz="1100">
                <a:solidFill>
                  <a:schemeClr val="accent3"/>
                </a:solidFill>
                <a:latin typeface="+mn-ea"/>
              </a:rPr>
              <a:t>スマートフォン（</a:t>
            </a:r>
            <a:r>
              <a:rPr kumimoji="1" lang="en-US" altLang="ja-JP" sz="1100">
                <a:solidFill>
                  <a:schemeClr val="accent3"/>
                </a:solidFill>
                <a:latin typeface="+mn-ea"/>
              </a:rPr>
              <a:t>SP</a:t>
            </a:r>
            <a:r>
              <a:rPr kumimoji="1" lang="ja-JP" altLang="en-US" sz="1100">
                <a:solidFill>
                  <a:schemeClr val="accent3"/>
                </a:solidFill>
                <a:latin typeface="+mn-ea"/>
              </a:rPr>
              <a:t>）版からも誘導がございます。</a:t>
            </a:r>
          </a:p>
        </p:txBody>
      </p:sp>
      <p:sp>
        <p:nvSpPr>
          <p:cNvPr id="42" name="正方形/長方形 41">
            <a:extLst>
              <a:ext uri="{FF2B5EF4-FFF2-40B4-BE49-F238E27FC236}">
                <a16:creationId xmlns:a16="http://schemas.microsoft.com/office/drawing/2014/main" id="{4AE63C29-B7FE-E64D-AB5D-F9CCBDF2B282}"/>
              </a:ext>
            </a:extLst>
          </p:cNvPr>
          <p:cNvSpPr/>
          <p:nvPr/>
        </p:nvSpPr>
        <p:spPr>
          <a:xfrm>
            <a:off x="3575625" y="4296755"/>
            <a:ext cx="889987" cy="261610"/>
          </a:xfrm>
          <a:prstGeom prst="rect">
            <a:avLst/>
          </a:prstGeom>
        </p:spPr>
        <p:txBody>
          <a:bodyPr wrap="none">
            <a:spAutoFit/>
          </a:bodyPr>
          <a:lstStyle/>
          <a:p>
            <a:r>
              <a:rPr lang="ja-JP" altLang="en-US" sz="1100" b="1">
                <a:solidFill>
                  <a:schemeClr val="bg1"/>
                </a:solidFill>
                <a:latin typeface="+mn-ea"/>
              </a:rPr>
              <a:t>編集誘導②</a:t>
            </a:r>
          </a:p>
        </p:txBody>
      </p:sp>
      <p:sp>
        <p:nvSpPr>
          <p:cNvPr id="44" name="正方形/長方形 43">
            <a:extLst>
              <a:ext uri="{FF2B5EF4-FFF2-40B4-BE49-F238E27FC236}">
                <a16:creationId xmlns:a16="http://schemas.microsoft.com/office/drawing/2014/main" id="{17B46F30-1BB8-E147-B489-694C372F0156}"/>
              </a:ext>
            </a:extLst>
          </p:cNvPr>
          <p:cNvSpPr/>
          <p:nvPr/>
        </p:nvSpPr>
        <p:spPr>
          <a:xfrm>
            <a:off x="3587091" y="4514874"/>
            <a:ext cx="2339102" cy="900246"/>
          </a:xfrm>
          <a:prstGeom prst="rect">
            <a:avLst/>
          </a:prstGeom>
        </p:spPr>
        <p:txBody>
          <a:bodyPr wrap="none">
            <a:spAutoFit/>
          </a:bodyPr>
          <a:lstStyle/>
          <a:p>
            <a:r>
              <a:rPr lang="ja-JP" altLang="en-US" sz="1050">
                <a:solidFill>
                  <a:schemeClr val="accent3"/>
                </a:solidFill>
                <a:latin typeface="+mn-ea"/>
              </a:rPr>
              <a:t>中面（記事ページ）</a:t>
            </a:r>
            <a:endParaRPr lang="en-US" altLang="ja-JP" sz="1050" dirty="0">
              <a:solidFill>
                <a:schemeClr val="accent3"/>
              </a:solidFill>
              <a:latin typeface="+mn-ea"/>
            </a:endParaRPr>
          </a:p>
          <a:p>
            <a:r>
              <a:rPr lang="en-US" altLang="ja-JP" sz="1050" dirty="0">
                <a:solidFill>
                  <a:schemeClr val="accent3"/>
                </a:solidFill>
                <a:latin typeface="+mn-ea"/>
              </a:rPr>
              <a:t>PC</a:t>
            </a:r>
            <a:r>
              <a:rPr lang="ja-JP" altLang="en-US" sz="1050">
                <a:solidFill>
                  <a:schemeClr val="accent3"/>
                </a:solidFill>
                <a:latin typeface="+mn-ea"/>
              </a:rPr>
              <a:t>はページ上部、</a:t>
            </a:r>
            <a:r>
              <a:rPr lang="en-US" altLang="ja-JP" sz="1050" dirty="0">
                <a:solidFill>
                  <a:schemeClr val="accent3"/>
                </a:solidFill>
                <a:latin typeface="+mn-ea"/>
              </a:rPr>
              <a:t>SP</a:t>
            </a:r>
            <a:r>
              <a:rPr lang="ja-JP" altLang="en-US" sz="1050">
                <a:solidFill>
                  <a:schemeClr val="accent3"/>
                </a:solidFill>
                <a:latin typeface="+mn-ea"/>
              </a:rPr>
              <a:t>は記事下</a:t>
            </a:r>
            <a:endParaRPr lang="en-US" altLang="ja-JP" sz="1050" dirty="0">
              <a:solidFill>
                <a:schemeClr val="accent3"/>
              </a:solidFill>
              <a:latin typeface="+mn-ea"/>
            </a:endParaRPr>
          </a:p>
          <a:p>
            <a:r>
              <a:rPr lang="ja-JP" altLang="en-US" sz="1050">
                <a:solidFill>
                  <a:schemeClr val="accent3"/>
                </a:solidFill>
                <a:latin typeface="+mn-ea"/>
              </a:rPr>
              <a:t>：</a:t>
            </a:r>
            <a:r>
              <a:rPr lang="en-US" altLang="ja-JP" sz="1050" dirty="0">
                <a:solidFill>
                  <a:schemeClr val="accent3"/>
                </a:solidFill>
                <a:latin typeface="+mn-ea"/>
              </a:rPr>
              <a:t>1</a:t>
            </a:r>
            <a:r>
              <a:rPr lang="ja-JP" altLang="en-US" sz="1050">
                <a:solidFill>
                  <a:schemeClr val="accent3"/>
                </a:solidFill>
                <a:latin typeface="+mn-ea"/>
              </a:rPr>
              <a:t>ヶ月</a:t>
            </a:r>
            <a:endParaRPr lang="en-US" altLang="ja-JP" sz="1050" dirty="0">
              <a:solidFill>
                <a:schemeClr val="accent3"/>
              </a:solidFill>
              <a:latin typeface="+mn-ea"/>
            </a:endParaRPr>
          </a:p>
          <a:p>
            <a:r>
              <a:rPr lang="en-US" altLang="ja-JP" sz="1050" dirty="0">
                <a:solidFill>
                  <a:schemeClr val="accent3"/>
                </a:solidFill>
                <a:latin typeface="+mn-ea"/>
              </a:rPr>
              <a:t>※</a:t>
            </a:r>
            <a:r>
              <a:rPr lang="ja-JP" altLang="en-US" sz="1050">
                <a:solidFill>
                  <a:schemeClr val="accent3"/>
                </a:solidFill>
                <a:latin typeface="+mn-ea"/>
              </a:rPr>
              <a:t>同期間に複数社がご協賛の場合、</a:t>
            </a:r>
            <a:endParaRPr lang="en-US" altLang="ja-JP" sz="1050" dirty="0">
              <a:solidFill>
                <a:schemeClr val="accent3"/>
              </a:solidFill>
              <a:latin typeface="+mn-ea"/>
            </a:endParaRPr>
          </a:p>
          <a:p>
            <a:r>
              <a:rPr lang="ja-JP" altLang="en-US" sz="1050">
                <a:solidFill>
                  <a:schemeClr val="accent3"/>
                </a:solidFill>
                <a:latin typeface="+mn-ea"/>
              </a:rPr>
              <a:t>複数枠でローテーション掲載</a:t>
            </a:r>
            <a:endParaRPr lang="en-US" altLang="ja-JP" sz="1050" dirty="0">
              <a:solidFill>
                <a:schemeClr val="accent3"/>
              </a:solidFill>
              <a:latin typeface="+mn-ea"/>
            </a:endParaRPr>
          </a:p>
        </p:txBody>
      </p:sp>
      <p:sp>
        <p:nvSpPr>
          <p:cNvPr id="46" name="正方形/長方形 45">
            <a:extLst>
              <a:ext uri="{FF2B5EF4-FFF2-40B4-BE49-F238E27FC236}">
                <a16:creationId xmlns:a16="http://schemas.microsoft.com/office/drawing/2014/main" id="{F3B0FA85-55BE-334F-93E1-06AE434056A0}"/>
              </a:ext>
            </a:extLst>
          </p:cNvPr>
          <p:cNvSpPr/>
          <p:nvPr/>
        </p:nvSpPr>
        <p:spPr>
          <a:xfrm>
            <a:off x="3592394" y="5544157"/>
            <a:ext cx="889987" cy="261610"/>
          </a:xfrm>
          <a:prstGeom prst="rect">
            <a:avLst/>
          </a:prstGeom>
        </p:spPr>
        <p:txBody>
          <a:bodyPr wrap="none">
            <a:spAutoFit/>
          </a:bodyPr>
          <a:lstStyle/>
          <a:p>
            <a:r>
              <a:rPr lang="ja-JP" altLang="en-US" sz="1100" b="1">
                <a:solidFill>
                  <a:schemeClr val="bg1"/>
                </a:solidFill>
                <a:latin typeface="+mn-ea"/>
              </a:rPr>
              <a:t>編集誘導</a:t>
            </a:r>
            <a:r>
              <a:rPr lang="en-US" altLang="ja-JP" sz="1100" b="1">
                <a:solidFill>
                  <a:schemeClr val="bg1"/>
                </a:solidFill>
                <a:latin typeface="+mn-ea"/>
              </a:rPr>
              <a:t>③</a:t>
            </a:r>
            <a:endParaRPr lang="ja-JP" altLang="en-US" sz="1100" b="1">
              <a:solidFill>
                <a:schemeClr val="bg1"/>
              </a:solidFill>
              <a:latin typeface="+mn-ea"/>
            </a:endParaRPr>
          </a:p>
        </p:txBody>
      </p:sp>
      <p:sp>
        <p:nvSpPr>
          <p:cNvPr id="47" name="正方形/長方形 46">
            <a:extLst>
              <a:ext uri="{FF2B5EF4-FFF2-40B4-BE49-F238E27FC236}">
                <a16:creationId xmlns:a16="http://schemas.microsoft.com/office/drawing/2014/main" id="{69F1367B-1226-F649-B617-62D88C5449A3}"/>
              </a:ext>
            </a:extLst>
          </p:cNvPr>
          <p:cNvSpPr/>
          <p:nvPr/>
        </p:nvSpPr>
        <p:spPr bwMode="auto">
          <a:xfrm>
            <a:off x="3567340" y="5769828"/>
            <a:ext cx="2329408" cy="340317"/>
          </a:xfrm>
          <a:prstGeom prst="rect">
            <a:avLst/>
          </a:prstGeom>
          <a:solidFill>
            <a:schemeClr val="bg1"/>
          </a:solidFill>
          <a:ln w="3175" algn="ctr">
            <a:solidFill>
              <a:schemeClr val="accent2">
                <a:lumMod val="90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050" b="1" i="0" u="none" strike="noStrike" kern="0" cap="none" spc="0" normalizeH="0" baseline="0" noProof="0">
              <a:ln>
                <a:noFill/>
              </a:ln>
              <a:solidFill>
                <a:schemeClr val="bg1"/>
              </a:solidFill>
              <a:effectLst/>
              <a:uLnTx/>
              <a:uFillTx/>
              <a:latin typeface="+mn-ea"/>
              <a:cs typeface="Verdana" pitchFamily="34" charset="0"/>
            </a:endParaRPr>
          </a:p>
        </p:txBody>
      </p:sp>
      <p:sp>
        <p:nvSpPr>
          <p:cNvPr id="48" name="正方形/長方形 47">
            <a:extLst>
              <a:ext uri="{FF2B5EF4-FFF2-40B4-BE49-F238E27FC236}">
                <a16:creationId xmlns:a16="http://schemas.microsoft.com/office/drawing/2014/main" id="{D5419CF8-8BFA-0E4F-9808-9909C615C1CB}"/>
              </a:ext>
            </a:extLst>
          </p:cNvPr>
          <p:cNvSpPr/>
          <p:nvPr/>
        </p:nvSpPr>
        <p:spPr>
          <a:xfrm>
            <a:off x="3572362" y="5809182"/>
            <a:ext cx="1172116" cy="261610"/>
          </a:xfrm>
          <a:prstGeom prst="rect">
            <a:avLst/>
          </a:prstGeom>
        </p:spPr>
        <p:txBody>
          <a:bodyPr wrap="none">
            <a:spAutoFit/>
          </a:bodyPr>
          <a:lstStyle/>
          <a:p>
            <a:r>
              <a:rPr lang="ja-JP" altLang="en-US" sz="1100">
                <a:latin typeface="+mn-ea"/>
              </a:rPr>
              <a:t>メールマガジン</a:t>
            </a:r>
            <a:endParaRPr lang="en-US" altLang="ja-JP" sz="1100">
              <a:latin typeface="+mn-ea"/>
            </a:endParaRPr>
          </a:p>
        </p:txBody>
      </p:sp>
      <p:sp>
        <p:nvSpPr>
          <p:cNvPr id="49" name="正方形/長方形 48">
            <a:extLst>
              <a:ext uri="{FF2B5EF4-FFF2-40B4-BE49-F238E27FC236}">
                <a16:creationId xmlns:a16="http://schemas.microsoft.com/office/drawing/2014/main" id="{545289F3-5D90-894A-B14A-1B89B2DA292C}"/>
              </a:ext>
            </a:extLst>
          </p:cNvPr>
          <p:cNvSpPr/>
          <p:nvPr/>
        </p:nvSpPr>
        <p:spPr>
          <a:xfrm>
            <a:off x="302554" y="6241603"/>
            <a:ext cx="9908246" cy="577081"/>
          </a:xfrm>
          <a:prstGeom prst="rect">
            <a:avLst/>
          </a:prstGeom>
        </p:spPr>
        <p:txBody>
          <a:bodyPr wrap="square">
            <a:spAutoFit/>
          </a:bodyPr>
          <a:lstStyle/>
          <a:p>
            <a:r>
              <a:rPr lang="en-US" altLang="ja-JP" sz="1050">
                <a:solidFill>
                  <a:schemeClr val="accent3"/>
                </a:solidFill>
                <a:latin typeface="+mn-ea"/>
              </a:rPr>
              <a:t>※</a:t>
            </a:r>
            <a:r>
              <a:rPr lang="ja-JP" altLang="en-US" sz="1050">
                <a:solidFill>
                  <a:schemeClr val="accent3"/>
                </a:solidFill>
                <a:latin typeface="+mn-ea"/>
              </a:rPr>
              <a:t>編集</a:t>
            </a:r>
            <a:r>
              <a:rPr lang="ja-JP" altLang="en-US" sz="1050" i="1">
                <a:solidFill>
                  <a:schemeClr val="accent3"/>
                </a:solidFill>
                <a:latin typeface="+mn-ea"/>
              </a:rPr>
              <a:t>誘導、スポンサードコンテンツとも</a:t>
            </a:r>
            <a:r>
              <a:rPr lang="ja-JP" altLang="en-US" sz="1050">
                <a:solidFill>
                  <a:schemeClr val="accent3"/>
                </a:solidFill>
                <a:latin typeface="+mn-ea"/>
              </a:rPr>
              <a:t>「提供：協賛社名」等のクレジットが入ります。また、期間中の内容変更・更新は不可となります</a:t>
            </a:r>
            <a:endParaRPr lang="en-US" altLang="ja-JP" sz="1050">
              <a:solidFill>
                <a:schemeClr val="accent3"/>
              </a:solidFill>
              <a:latin typeface="+mn-ea"/>
            </a:endParaRPr>
          </a:p>
          <a:p>
            <a:r>
              <a:rPr lang="en-US" altLang="ja-JP" sz="1050" i="1">
                <a:solidFill>
                  <a:schemeClr val="accent3"/>
                </a:solidFill>
                <a:latin typeface="+mn-ea"/>
              </a:rPr>
              <a:t>※</a:t>
            </a:r>
            <a:r>
              <a:rPr lang="ja-JP" altLang="en-US" sz="1050">
                <a:solidFill>
                  <a:schemeClr val="accent3"/>
                </a:solidFill>
                <a:latin typeface="+mn-ea"/>
              </a:rPr>
              <a:t>編集誘導①、②は原則として掲載開始日の</a:t>
            </a:r>
            <a:r>
              <a:rPr lang="en-US" altLang="ja-JP" sz="1050">
                <a:solidFill>
                  <a:schemeClr val="accent3"/>
                </a:solidFill>
                <a:latin typeface="+mn-ea"/>
              </a:rPr>
              <a:t>AM10</a:t>
            </a:r>
            <a:r>
              <a:rPr lang="ja-JP" altLang="en-US" sz="1050">
                <a:solidFill>
                  <a:schemeClr val="accent3"/>
                </a:solidFill>
                <a:latin typeface="+mn-ea"/>
              </a:rPr>
              <a:t>時頃から、掲載終了日翌日の</a:t>
            </a:r>
            <a:r>
              <a:rPr lang="en-US" altLang="ja-JP" sz="1050">
                <a:solidFill>
                  <a:schemeClr val="accent3"/>
                </a:solidFill>
                <a:latin typeface="+mn-ea"/>
              </a:rPr>
              <a:t>AM10</a:t>
            </a:r>
            <a:r>
              <a:rPr lang="ja-JP" altLang="en-US" sz="1050">
                <a:solidFill>
                  <a:schemeClr val="accent3"/>
                </a:solidFill>
                <a:latin typeface="+mn-ea"/>
              </a:rPr>
              <a:t>時頃までの掲載となります</a:t>
            </a:r>
            <a:endParaRPr lang="en-US" altLang="ja-JP" sz="1050">
              <a:solidFill>
                <a:schemeClr val="accent3"/>
              </a:solidFill>
              <a:latin typeface="+mn-ea"/>
            </a:endParaRPr>
          </a:p>
          <a:p>
            <a:r>
              <a:rPr lang="en-US" altLang="ja-JP" sz="1050">
                <a:solidFill>
                  <a:schemeClr val="accent3"/>
                </a:solidFill>
                <a:latin typeface="+mn-ea"/>
              </a:rPr>
              <a:t>※</a:t>
            </a:r>
            <a:r>
              <a:rPr lang="ja-JP" altLang="en-US" sz="1050">
                <a:solidFill>
                  <a:schemeClr val="accent3"/>
                </a:solidFill>
                <a:latin typeface="+mn-ea"/>
              </a:rPr>
              <a:t>編集誘導の位置や仕様は予告なく変更させていただく場合があります</a:t>
            </a:r>
          </a:p>
        </p:txBody>
      </p:sp>
      <p:sp>
        <p:nvSpPr>
          <p:cNvPr id="50" name="正方形/長方形 49">
            <a:extLst>
              <a:ext uri="{FF2B5EF4-FFF2-40B4-BE49-F238E27FC236}">
                <a16:creationId xmlns:a16="http://schemas.microsoft.com/office/drawing/2014/main" id="{094258F8-EE8A-BE4F-BFD1-5C2DD2D1B28F}"/>
              </a:ext>
            </a:extLst>
          </p:cNvPr>
          <p:cNvSpPr/>
          <p:nvPr/>
        </p:nvSpPr>
        <p:spPr>
          <a:xfrm>
            <a:off x="1568593" y="1562677"/>
            <a:ext cx="480484" cy="267759"/>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51" name="正方形/長方形 50">
            <a:extLst>
              <a:ext uri="{FF2B5EF4-FFF2-40B4-BE49-F238E27FC236}">
                <a16:creationId xmlns:a16="http://schemas.microsoft.com/office/drawing/2014/main" id="{C97AAC63-ACEA-3547-9E49-6CFAB0AE7429}"/>
              </a:ext>
            </a:extLst>
          </p:cNvPr>
          <p:cNvSpPr/>
          <p:nvPr/>
        </p:nvSpPr>
        <p:spPr>
          <a:xfrm>
            <a:off x="2143801" y="1533250"/>
            <a:ext cx="505233" cy="297186"/>
          </a:xfrm>
          <a:prstGeom prst="rect">
            <a:avLst/>
          </a:prstGeom>
          <a:solidFill>
            <a:schemeClr val="accent2">
              <a:lumMod val="5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a:solidFill>
                  <a:schemeClr val="bg1"/>
                </a:solidFill>
                <a:latin typeface="+mn-ea"/>
              </a:rPr>
              <a:t>広告</a:t>
            </a:r>
            <a:endParaRPr kumimoji="1" lang="ja-JP" altLang="en-US" sz="1100">
              <a:solidFill>
                <a:schemeClr val="bg1"/>
              </a:solidFill>
              <a:latin typeface="+mn-ea"/>
            </a:endParaRPr>
          </a:p>
        </p:txBody>
      </p:sp>
      <p:sp>
        <p:nvSpPr>
          <p:cNvPr id="52" name="正方形/長方形 51">
            <a:extLst>
              <a:ext uri="{FF2B5EF4-FFF2-40B4-BE49-F238E27FC236}">
                <a16:creationId xmlns:a16="http://schemas.microsoft.com/office/drawing/2014/main" id="{0C6E7582-9974-5441-B3E0-09D872DC6BF4}"/>
              </a:ext>
            </a:extLst>
          </p:cNvPr>
          <p:cNvSpPr/>
          <p:nvPr/>
        </p:nvSpPr>
        <p:spPr>
          <a:xfrm>
            <a:off x="2552924"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4" name="正方形/長方形 53">
            <a:extLst>
              <a:ext uri="{FF2B5EF4-FFF2-40B4-BE49-F238E27FC236}">
                <a16:creationId xmlns:a16="http://schemas.microsoft.com/office/drawing/2014/main" id="{CE269A5D-95F5-E343-B940-6992679252F3}"/>
              </a:ext>
            </a:extLst>
          </p:cNvPr>
          <p:cNvSpPr/>
          <p:nvPr/>
        </p:nvSpPr>
        <p:spPr>
          <a:xfrm>
            <a:off x="1634197" y="4331072"/>
            <a:ext cx="1084655"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5" name="正方形/長方形 54">
            <a:extLst>
              <a:ext uri="{FF2B5EF4-FFF2-40B4-BE49-F238E27FC236}">
                <a16:creationId xmlns:a16="http://schemas.microsoft.com/office/drawing/2014/main" id="{C8AE5CDA-775A-654F-A42A-A86C5C5B8FA9}"/>
              </a:ext>
            </a:extLst>
          </p:cNvPr>
          <p:cNvSpPr/>
          <p:nvPr/>
        </p:nvSpPr>
        <p:spPr>
          <a:xfrm>
            <a:off x="1065240" y="4906298"/>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6" name="正方形/長方形 55">
            <a:extLst>
              <a:ext uri="{FF2B5EF4-FFF2-40B4-BE49-F238E27FC236}">
                <a16:creationId xmlns:a16="http://schemas.microsoft.com/office/drawing/2014/main" id="{CA10B952-65CB-8340-877E-ABF2289E5554}"/>
              </a:ext>
            </a:extLst>
          </p:cNvPr>
          <p:cNvSpPr/>
          <p:nvPr/>
        </p:nvSpPr>
        <p:spPr>
          <a:xfrm>
            <a:off x="1631842" y="5562644"/>
            <a:ext cx="1178827" cy="494259"/>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57" name="正方形/長方形 56">
            <a:extLst>
              <a:ext uri="{FF2B5EF4-FFF2-40B4-BE49-F238E27FC236}">
                <a16:creationId xmlns:a16="http://schemas.microsoft.com/office/drawing/2014/main" id="{DCBB20AA-975B-4242-8FEA-834B1C3C59AC}"/>
              </a:ext>
            </a:extLst>
          </p:cNvPr>
          <p:cNvSpPr/>
          <p:nvPr/>
        </p:nvSpPr>
        <p:spPr bwMode="auto">
          <a:xfrm>
            <a:off x="1109258" y="4306292"/>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8" name="正方形/長方形 57">
            <a:extLst>
              <a:ext uri="{FF2B5EF4-FFF2-40B4-BE49-F238E27FC236}">
                <a16:creationId xmlns:a16="http://schemas.microsoft.com/office/drawing/2014/main" id="{99078C4B-06EA-0B4B-B659-B3BF56F670A2}"/>
              </a:ext>
            </a:extLst>
          </p:cNvPr>
          <p:cNvSpPr/>
          <p:nvPr/>
        </p:nvSpPr>
        <p:spPr bwMode="auto">
          <a:xfrm>
            <a:off x="2237384" y="4931233"/>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p:txBody>
      </p:sp>
      <p:sp>
        <p:nvSpPr>
          <p:cNvPr id="59" name="正方形/長方形 58">
            <a:extLst>
              <a:ext uri="{FF2B5EF4-FFF2-40B4-BE49-F238E27FC236}">
                <a16:creationId xmlns:a16="http://schemas.microsoft.com/office/drawing/2014/main" id="{08EF1EAE-6977-E347-97BF-DDC595462642}"/>
              </a:ext>
            </a:extLst>
          </p:cNvPr>
          <p:cNvSpPr/>
          <p:nvPr/>
        </p:nvSpPr>
        <p:spPr bwMode="auto">
          <a:xfrm>
            <a:off x="1108089" y="5557019"/>
            <a:ext cx="523753" cy="520947"/>
          </a:xfrm>
          <a:prstGeom prst="rect">
            <a:avLst/>
          </a:prstGeom>
          <a:solidFill>
            <a:schemeClr val="accent1"/>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編集</a:t>
            </a:r>
            <a:endParaRPr kumimoji="0" lang="en-US" altLang="ja-JP" sz="1050" b="1" kern="0">
              <a:solidFill>
                <a:schemeClr val="accent3"/>
              </a:solidFill>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誘導</a:t>
            </a:r>
            <a:endParaRPr kumimoji="0" lang="en-US" altLang="ja-JP" sz="1050" b="1" i="0" u="none" strike="noStrike" kern="0" cap="none" spc="0" normalizeH="0" baseline="0" noProof="0">
              <a:ln>
                <a:noFill/>
              </a:ln>
              <a:solidFill>
                <a:schemeClr val="accent3"/>
              </a:solidFill>
              <a:effectLst/>
              <a:uLnTx/>
              <a:uFillTx/>
              <a:latin typeface="+mn-ea"/>
              <a:cs typeface="Verdana" pitchFamily="34" charset="0"/>
            </a:endParaRPr>
          </a:p>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i="0" u="none" strike="noStrike" kern="0" cap="none" spc="0" normalizeH="0" baseline="0" noProof="0">
                <a:ln>
                  <a:noFill/>
                </a:ln>
                <a:solidFill>
                  <a:schemeClr val="accent3"/>
                </a:solidFill>
                <a:effectLst/>
                <a:uLnTx/>
                <a:uFillTx/>
                <a:latin typeface="+mn-ea"/>
                <a:cs typeface="Verdana" pitchFamily="34" charset="0"/>
              </a:rPr>
              <a:t>（小</a:t>
            </a:r>
            <a:r>
              <a:rPr kumimoji="0" lang="ja-JP" altLang="en-US" sz="1050" b="1" i="0" u="none" strike="noStrike" kern="0" cap="none" spc="0" normalizeH="0" baseline="0" noProof="0">
                <a:ln>
                  <a:noFill/>
                </a:ln>
                <a:solidFill>
                  <a:schemeClr val="accent5"/>
                </a:solidFill>
                <a:effectLst/>
                <a:uLnTx/>
                <a:uFillTx/>
                <a:latin typeface="+mn-ea"/>
                <a:cs typeface="Verdana" pitchFamily="34" charset="0"/>
              </a:rPr>
              <a:t>）</a:t>
            </a:r>
            <a:endParaRPr kumimoji="0" lang="en-US" altLang="ja-JP" sz="1050" b="1" i="0" u="none" strike="noStrike" kern="0" cap="none" spc="0" normalizeH="0" baseline="0" noProof="0">
              <a:ln>
                <a:noFill/>
              </a:ln>
              <a:solidFill>
                <a:schemeClr val="accent5"/>
              </a:solidFill>
              <a:effectLst/>
              <a:uLnTx/>
              <a:uFillTx/>
              <a:latin typeface="+mn-ea"/>
              <a:cs typeface="Verdana" pitchFamily="34" charset="0"/>
            </a:endParaRPr>
          </a:p>
        </p:txBody>
      </p:sp>
      <p:sp>
        <p:nvSpPr>
          <p:cNvPr id="60" name="正方形/長方形 59">
            <a:extLst>
              <a:ext uri="{FF2B5EF4-FFF2-40B4-BE49-F238E27FC236}">
                <a16:creationId xmlns:a16="http://schemas.microsoft.com/office/drawing/2014/main" id="{1F253C92-61D9-5742-BAD9-4EBBE8DF725E}"/>
              </a:ext>
            </a:extLst>
          </p:cNvPr>
          <p:cNvSpPr/>
          <p:nvPr/>
        </p:nvSpPr>
        <p:spPr>
          <a:xfrm>
            <a:off x="7412806" y="2606794"/>
            <a:ext cx="1859529" cy="3142120"/>
          </a:xfrm>
          <a:prstGeom prst="rect">
            <a:avLst/>
          </a:prstGeom>
          <a:solidFill>
            <a:srgbClr val="FFFFFF"/>
          </a:solidFill>
          <a:ln w="9525">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1" name="図 60">
            <a:extLst>
              <a:ext uri="{FF2B5EF4-FFF2-40B4-BE49-F238E27FC236}">
                <a16:creationId xmlns:a16="http://schemas.microsoft.com/office/drawing/2014/main" id="{FAA9FCE5-BDE1-A242-AE24-5417E6F270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92144" y="2513880"/>
            <a:ext cx="1854172" cy="144881"/>
          </a:xfrm>
          <a:prstGeom prst="rect">
            <a:avLst/>
          </a:prstGeom>
        </p:spPr>
      </p:pic>
      <p:pic>
        <p:nvPicPr>
          <p:cNvPr id="62" name="図 61">
            <a:extLst>
              <a:ext uri="{FF2B5EF4-FFF2-40B4-BE49-F238E27FC236}">
                <a16:creationId xmlns:a16="http://schemas.microsoft.com/office/drawing/2014/main" id="{7CAD1059-FF6F-5F47-A868-9B9700644C1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07776" y="2721569"/>
            <a:ext cx="1081983" cy="2905049"/>
          </a:xfrm>
          <a:prstGeom prst="rect">
            <a:avLst/>
          </a:prstGeom>
        </p:spPr>
      </p:pic>
      <p:sp>
        <p:nvSpPr>
          <p:cNvPr id="63" name="正方形/長方形 62">
            <a:extLst>
              <a:ext uri="{FF2B5EF4-FFF2-40B4-BE49-F238E27FC236}">
                <a16:creationId xmlns:a16="http://schemas.microsoft.com/office/drawing/2014/main" id="{7F3E16A6-520C-1147-A800-AA617DDB77D7}"/>
              </a:ext>
            </a:extLst>
          </p:cNvPr>
          <p:cNvSpPr/>
          <p:nvPr/>
        </p:nvSpPr>
        <p:spPr>
          <a:xfrm>
            <a:off x="7523380" y="2710085"/>
            <a:ext cx="1086564" cy="2966361"/>
          </a:xfrm>
          <a:prstGeom prst="rect">
            <a:avLst/>
          </a:prstGeom>
          <a:solidFill>
            <a:srgbClr val="F2F2F2">
              <a:alpha val="69804"/>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pic>
        <p:nvPicPr>
          <p:cNvPr id="64" name="図 63">
            <a:extLst>
              <a:ext uri="{FF2B5EF4-FFF2-40B4-BE49-F238E27FC236}">
                <a16:creationId xmlns:a16="http://schemas.microsoft.com/office/drawing/2014/main" id="{EC87356A-6495-0C4D-88F8-06D603D37C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640694" y="2741867"/>
            <a:ext cx="622242" cy="2554745"/>
          </a:xfrm>
          <a:prstGeom prst="rect">
            <a:avLst/>
          </a:prstGeom>
        </p:spPr>
      </p:pic>
      <p:sp>
        <p:nvSpPr>
          <p:cNvPr id="65" name="正方形/長方形 64">
            <a:extLst>
              <a:ext uri="{FF2B5EF4-FFF2-40B4-BE49-F238E27FC236}">
                <a16:creationId xmlns:a16="http://schemas.microsoft.com/office/drawing/2014/main" id="{DD2444A2-233D-ED4B-82E0-3AE3E11736D8}"/>
              </a:ext>
            </a:extLst>
          </p:cNvPr>
          <p:cNvSpPr/>
          <p:nvPr/>
        </p:nvSpPr>
        <p:spPr>
          <a:xfrm>
            <a:off x="8630606" y="2861189"/>
            <a:ext cx="563176" cy="478236"/>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6" name="正方形/長方形 65">
            <a:extLst>
              <a:ext uri="{FF2B5EF4-FFF2-40B4-BE49-F238E27FC236}">
                <a16:creationId xmlns:a16="http://schemas.microsoft.com/office/drawing/2014/main" id="{D6A03748-7B5B-8641-BA90-73C052BCBC7F}"/>
              </a:ext>
            </a:extLst>
          </p:cNvPr>
          <p:cNvSpPr/>
          <p:nvPr/>
        </p:nvSpPr>
        <p:spPr>
          <a:xfrm>
            <a:off x="8660875" y="3474498"/>
            <a:ext cx="563176" cy="1770138"/>
          </a:xfrm>
          <a:prstGeom prst="rect">
            <a:avLst/>
          </a:prstGeom>
          <a:solidFill>
            <a:schemeClr val="accent1">
              <a:alpha val="69804"/>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sp>
        <p:nvSpPr>
          <p:cNvPr id="67" name="正方形/長方形 66">
            <a:extLst>
              <a:ext uri="{FF2B5EF4-FFF2-40B4-BE49-F238E27FC236}">
                <a16:creationId xmlns:a16="http://schemas.microsoft.com/office/drawing/2014/main" id="{0C113B5E-2F48-DA4C-BE51-42C6CBFBC910}"/>
              </a:ext>
            </a:extLst>
          </p:cNvPr>
          <p:cNvSpPr/>
          <p:nvPr/>
        </p:nvSpPr>
        <p:spPr bwMode="auto">
          <a:xfrm>
            <a:off x="7541593" y="2714800"/>
            <a:ext cx="1048166" cy="2961646"/>
          </a:xfrm>
          <a:prstGeom prst="rect">
            <a:avLst/>
          </a:prstGeom>
          <a:solidFill>
            <a:srgbClr val="F5F5F5">
              <a:alpha val="81176"/>
            </a:srgbClr>
          </a:solidFill>
          <a:ln w="28575" algn="ctr">
            <a:solidFill>
              <a:schemeClr val="accent2">
                <a:lumMod val="75000"/>
              </a:schemeClr>
            </a:solid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r>
              <a:rPr kumimoji="0" lang="ja-JP" altLang="en-US" sz="1050" b="1" kern="0">
                <a:solidFill>
                  <a:schemeClr val="accent3"/>
                </a:solidFill>
                <a:latin typeface="+mn-ea"/>
                <a:cs typeface="Verdana" pitchFamily="34" charset="0"/>
              </a:rPr>
              <a:t>インタビュー</a:t>
            </a:r>
            <a:endParaRPr kumimoji="0" lang="en-US" altLang="ja-JP" sz="1050" b="1" kern="0">
              <a:solidFill>
                <a:schemeClr val="accent3"/>
              </a:solidFill>
              <a:latin typeface="+mn-ea"/>
              <a:cs typeface="Verdana" pitchFamily="34" charset="0"/>
            </a:endParaRPr>
          </a:p>
        </p:txBody>
      </p:sp>
      <p:sp>
        <p:nvSpPr>
          <p:cNvPr id="68" name="正方形/長方形 67">
            <a:extLst>
              <a:ext uri="{FF2B5EF4-FFF2-40B4-BE49-F238E27FC236}">
                <a16:creationId xmlns:a16="http://schemas.microsoft.com/office/drawing/2014/main" id="{06DA8EAB-8F31-5445-B160-8B7E384B9604}"/>
              </a:ext>
            </a:extLst>
          </p:cNvPr>
          <p:cNvSpPr/>
          <p:nvPr/>
        </p:nvSpPr>
        <p:spPr>
          <a:xfrm>
            <a:off x="925987" y="3082641"/>
            <a:ext cx="359742" cy="816519"/>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latin typeface="+mn-ea"/>
            </a:endParaRPr>
          </a:p>
        </p:txBody>
      </p:sp>
      <p:cxnSp>
        <p:nvCxnSpPr>
          <p:cNvPr id="79" name="直線コネクタ 78">
            <a:extLst>
              <a:ext uri="{FF2B5EF4-FFF2-40B4-BE49-F238E27FC236}">
                <a16:creationId xmlns:a16="http://schemas.microsoft.com/office/drawing/2014/main" id="{9903D8B5-5B91-1A45-8E27-3014565141D2}"/>
              </a:ext>
            </a:extLst>
          </p:cNvPr>
          <p:cNvCxnSpPr/>
          <p:nvPr/>
        </p:nvCxnSpPr>
        <p:spPr>
          <a:xfrm flipV="1">
            <a:off x="4885710" y="2102629"/>
            <a:ext cx="0" cy="3053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C3614B89-6FC8-AB48-979D-C3ACE9B8CECC}"/>
              </a:ext>
            </a:extLst>
          </p:cNvPr>
          <p:cNvSpPr/>
          <p:nvPr/>
        </p:nvSpPr>
        <p:spPr bwMode="auto">
          <a:xfrm>
            <a:off x="3539786" y="1136148"/>
            <a:ext cx="2421575" cy="270532"/>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200" b="1" i="0" u="none" strike="noStrike" kern="0" cap="none" spc="0" normalizeH="0" baseline="0" noProof="0">
              <a:ln>
                <a:noFill/>
              </a:ln>
              <a:solidFill>
                <a:schemeClr val="bg1"/>
              </a:solidFill>
              <a:effectLst/>
              <a:uLnTx/>
              <a:uFillTx/>
              <a:latin typeface="+mn-ea"/>
              <a:cs typeface="Verdana" pitchFamily="34" charset="0"/>
            </a:endParaRPr>
          </a:p>
        </p:txBody>
      </p:sp>
      <p:sp>
        <p:nvSpPr>
          <p:cNvPr id="26" name="正方形/長方形 25">
            <a:extLst>
              <a:ext uri="{FF2B5EF4-FFF2-40B4-BE49-F238E27FC236}">
                <a16:creationId xmlns:a16="http://schemas.microsoft.com/office/drawing/2014/main" id="{CC9E87F8-BD8F-C64B-98BC-7FE739E6054D}"/>
              </a:ext>
            </a:extLst>
          </p:cNvPr>
          <p:cNvSpPr/>
          <p:nvPr/>
        </p:nvSpPr>
        <p:spPr>
          <a:xfrm>
            <a:off x="3545735" y="1163097"/>
            <a:ext cx="748923" cy="261610"/>
          </a:xfrm>
          <a:prstGeom prst="rect">
            <a:avLst/>
          </a:prstGeom>
        </p:spPr>
        <p:txBody>
          <a:bodyPr wrap="none">
            <a:spAutoFit/>
          </a:bodyPr>
          <a:lstStyle/>
          <a:p>
            <a:r>
              <a:rPr lang="ja-JP" altLang="en-US" sz="1100" b="1">
                <a:solidFill>
                  <a:schemeClr val="bg1"/>
                </a:solidFill>
                <a:latin typeface="+mn-ea"/>
              </a:rPr>
              <a:t>広告誘導</a:t>
            </a:r>
          </a:p>
        </p:txBody>
      </p:sp>
      <p:sp>
        <p:nvSpPr>
          <p:cNvPr id="12" name="正方形/長方形 11">
            <a:extLst>
              <a:ext uri="{FF2B5EF4-FFF2-40B4-BE49-F238E27FC236}">
                <a16:creationId xmlns:a16="http://schemas.microsoft.com/office/drawing/2014/main" id="{8B3C8D63-5D93-F64F-99DC-B0FCFF9EB166}"/>
              </a:ext>
            </a:extLst>
          </p:cNvPr>
          <p:cNvSpPr/>
          <p:nvPr/>
        </p:nvSpPr>
        <p:spPr bwMode="auto">
          <a:xfrm>
            <a:off x="7371897" y="972709"/>
            <a:ext cx="1676936" cy="359056"/>
          </a:xfrm>
          <a:prstGeom prst="rect">
            <a:avLst/>
          </a:prstGeom>
          <a:solidFill>
            <a:schemeClr val="accent3"/>
          </a:solidFill>
          <a:ln w="3175" algn="ctr">
            <a:noFill/>
            <a:prstDash val="solid"/>
            <a:miter lim="800000"/>
            <a:headEnd/>
            <a:tailEnd/>
          </a:ln>
        </p:spPr>
        <p:txBody>
          <a:bodyPr lIns="0" tIns="0" rIns="0" bIns="0"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ja-JP" altLang="en-US" sz="1100" b="1" i="0" u="none" strike="noStrike" kern="0" cap="none" spc="0" normalizeH="0" baseline="0" noProof="0">
              <a:ln>
                <a:noFill/>
              </a:ln>
              <a:solidFill>
                <a:schemeClr val="bg1"/>
              </a:solidFill>
              <a:effectLst/>
              <a:uLnTx/>
              <a:uFillTx/>
              <a:latin typeface="+mn-ea"/>
              <a:cs typeface="Verdana" pitchFamily="34" charset="0"/>
            </a:endParaRPr>
          </a:p>
        </p:txBody>
      </p:sp>
      <p:sp>
        <p:nvSpPr>
          <p:cNvPr id="13" name="正方形/長方形 12">
            <a:extLst>
              <a:ext uri="{FF2B5EF4-FFF2-40B4-BE49-F238E27FC236}">
                <a16:creationId xmlns:a16="http://schemas.microsoft.com/office/drawing/2014/main" id="{C0F48D0A-C673-3D44-9C4B-E777AB5535CC}"/>
              </a:ext>
            </a:extLst>
          </p:cNvPr>
          <p:cNvSpPr/>
          <p:nvPr/>
        </p:nvSpPr>
        <p:spPr>
          <a:xfrm>
            <a:off x="7328119" y="1054144"/>
            <a:ext cx="1736373" cy="261610"/>
          </a:xfrm>
          <a:prstGeom prst="rect">
            <a:avLst/>
          </a:prstGeom>
        </p:spPr>
        <p:txBody>
          <a:bodyPr wrap="none">
            <a:spAutoFit/>
          </a:bodyPr>
          <a:lstStyle/>
          <a:p>
            <a:r>
              <a:rPr lang="ja-JP" altLang="en-US" sz="1100" b="1">
                <a:solidFill>
                  <a:schemeClr val="bg1"/>
                </a:solidFill>
                <a:latin typeface="+mn-ea"/>
              </a:rPr>
              <a:t>スポンサードコンテンツ</a:t>
            </a:r>
          </a:p>
        </p:txBody>
      </p:sp>
    </p:spTree>
    <p:extLst>
      <p:ext uri="{BB962C8B-B14F-4D97-AF65-F5344CB8AC3E}">
        <p14:creationId xmlns:p14="http://schemas.microsoft.com/office/powerpoint/2010/main" val="1907721620"/>
      </p:ext>
    </p:extLst>
  </p:cSld>
  <p:clrMapOvr>
    <a:masterClrMapping/>
  </p:clrMapOvr>
</p:sld>
</file>

<file path=ppt/theme/theme1.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23365</TotalTime>
  <Words>5727</Words>
  <Application>Microsoft Macintosh PowerPoint</Application>
  <PresentationFormat>ワイド画面</PresentationFormat>
  <Paragraphs>665</Paragraphs>
  <Slides>28</Slides>
  <Notes>6</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28</vt:i4>
      </vt:variant>
    </vt:vector>
  </HeadingPairs>
  <TitlesOfParts>
    <vt:vector size="41" baseType="lpstr">
      <vt:lpstr>Hiragino Kaku Gothic Pro</vt:lpstr>
      <vt:lpstr>LINE Seed JP_OTF Regular</vt:lpstr>
      <vt:lpstr>ヒラギノ角ゴ Pro</vt:lpstr>
      <vt:lpstr>メイリオ</vt:lpstr>
      <vt:lpstr>メイリオ</vt:lpstr>
      <vt:lpstr>Yu Gothic</vt:lpstr>
      <vt:lpstr>Yu Gothic</vt:lpstr>
      <vt:lpstr>Yu Gothic Medium</vt:lpstr>
      <vt:lpstr>Arial</vt:lpstr>
      <vt:lpstr>Calibri</vt:lpstr>
      <vt:lpstr>Segoe UI</vt:lpstr>
      <vt:lpstr>Wingdings</vt:lpstr>
      <vt:lpstr>1_表紙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小海 敦子</cp:lastModifiedBy>
  <cp:revision>725</cp:revision>
  <dcterms:created xsi:type="dcterms:W3CDTF">2020-02-26T07:28:11Z</dcterms:created>
  <dcterms:modified xsi:type="dcterms:W3CDTF">2024-01-22T05:05:23Z</dcterms:modified>
  <cp:category/>
</cp:coreProperties>
</file>