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 id="2147484463" r:id="rId2"/>
  </p:sldMasterIdLst>
  <p:notesMasterIdLst>
    <p:notesMasterId r:id="rId53"/>
  </p:notesMasterIdLst>
  <p:handoutMasterIdLst>
    <p:handoutMasterId r:id="rId54"/>
  </p:handoutMasterIdLst>
  <p:sldIdLst>
    <p:sldId id="443" r:id="rId3"/>
    <p:sldId id="623" r:id="rId4"/>
    <p:sldId id="624" r:id="rId5"/>
    <p:sldId id="625" r:id="rId6"/>
    <p:sldId id="626" r:id="rId7"/>
    <p:sldId id="627" r:id="rId8"/>
    <p:sldId id="628" r:id="rId9"/>
    <p:sldId id="629" r:id="rId10"/>
    <p:sldId id="630" r:id="rId11"/>
    <p:sldId id="663" r:id="rId12"/>
    <p:sldId id="631" r:id="rId13"/>
    <p:sldId id="632" r:id="rId14"/>
    <p:sldId id="633" r:id="rId15"/>
    <p:sldId id="634" r:id="rId16"/>
    <p:sldId id="635" r:id="rId17"/>
    <p:sldId id="636" r:id="rId18"/>
    <p:sldId id="666" r:id="rId19"/>
    <p:sldId id="637" r:id="rId20"/>
    <p:sldId id="638" r:id="rId21"/>
    <p:sldId id="639" r:id="rId22"/>
    <p:sldId id="640" r:id="rId23"/>
    <p:sldId id="641" r:id="rId24"/>
    <p:sldId id="642" r:id="rId25"/>
    <p:sldId id="643" r:id="rId26"/>
    <p:sldId id="644" r:id="rId27"/>
    <p:sldId id="645" r:id="rId28"/>
    <p:sldId id="646" r:id="rId29"/>
    <p:sldId id="647" r:id="rId30"/>
    <p:sldId id="648" r:id="rId31"/>
    <p:sldId id="649" r:id="rId32"/>
    <p:sldId id="650" r:id="rId33"/>
    <p:sldId id="673" r:id="rId34"/>
    <p:sldId id="674" r:id="rId35"/>
    <p:sldId id="651" r:id="rId36"/>
    <p:sldId id="652" r:id="rId37"/>
    <p:sldId id="653" r:id="rId38"/>
    <p:sldId id="654" r:id="rId39"/>
    <p:sldId id="655" r:id="rId40"/>
    <p:sldId id="656" r:id="rId41"/>
    <p:sldId id="657" r:id="rId42"/>
    <p:sldId id="658" r:id="rId43"/>
    <p:sldId id="659" r:id="rId44"/>
    <p:sldId id="660" r:id="rId45"/>
    <p:sldId id="661" r:id="rId46"/>
    <p:sldId id="662" r:id="rId47"/>
    <p:sldId id="667" r:id="rId48"/>
    <p:sldId id="664" r:id="rId49"/>
    <p:sldId id="668" r:id="rId50"/>
    <p:sldId id="665" r:id="rId51"/>
    <p:sldId id="448" r:id="rId52"/>
  </p:sldIdLst>
  <p:sldSz cx="12192000" cy="6858000"/>
  <p:notesSz cx="6858000" cy="9144000"/>
  <p:custDataLst>
    <p:tags r:id="rId55"/>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3840" userDrawn="1">
          <p15:clr>
            <a:srgbClr val="A4A3A4"/>
          </p15:clr>
        </p15:guide>
        <p15:guide id="3" pos="7673" userDrawn="1">
          <p15:clr>
            <a:srgbClr val="F26B43"/>
          </p15:clr>
        </p15:guide>
        <p15:guide id="5" orient="horz" pos="1117"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03004A"/>
    <a:srgbClr val="00003E"/>
    <a:srgbClr val="E9E9E9"/>
    <a:srgbClr val="F5F5F5"/>
    <a:srgbClr val="FFFFFF"/>
    <a:srgbClr val="00569B"/>
    <a:srgbClr val="F9F9F9"/>
    <a:srgbClr val="FDFDFD"/>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44" autoAdjust="0"/>
    <p:restoredTop sz="96354"/>
  </p:normalViewPr>
  <p:slideViewPr>
    <p:cSldViewPr snapToGrid="0">
      <p:cViewPr varScale="1">
        <p:scale>
          <a:sx n="99" d="100"/>
          <a:sy n="99" d="100"/>
        </p:scale>
        <p:origin x="111" y="493"/>
      </p:cViewPr>
      <p:guideLst>
        <p:guide orient="horz" pos="368"/>
        <p:guide pos="3840"/>
        <p:guide pos="7673"/>
        <p:guide orient="horz" pos="1117"/>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charts/_rels/chart1.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yjcorp-my.sharepoint.com/personal/tahirano_yahoo-corp_jp/Documents/&#12487;&#12473;&#12463;&#12488;&#12483;&#12503;/&#12491;&#12517;&#12540;&#12473;/&#12479;&#12452;&#12450;&#12483;&#12503;/&#20491;&#31038;&#26696;&#20214;/&#20140;&#12475;&#12521;/&#20107;&#20363;&#21270;_&#24907;&#24230;&#22793;&#23481;.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C00000"/>
              </a:solidFill>
              <a:ln w="19050">
                <a:solidFill>
                  <a:schemeClr val="lt1"/>
                </a:solidFill>
              </a:ln>
              <a:effectLst/>
            </c:spPr>
            <c:extLst>
              <c:ext xmlns:c16="http://schemas.microsoft.com/office/drawing/2014/chart" uri="{C3380CC4-5D6E-409C-BE32-E72D297353CC}">
                <c16:uniqueId val="{00000001-E935-4873-AFC4-93BEB0E087D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935-4873-AFC4-93BEB0E087DA}"/>
              </c:ext>
            </c:extLst>
          </c:dPt>
          <c:dLbls>
            <c:dLbl>
              <c:idx val="1"/>
              <c:delete val="1"/>
              <c:extLst>
                <c:ext xmlns:c15="http://schemas.microsoft.com/office/drawing/2012/chart" uri="{CE6537A1-D6FC-4f65-9D91-7224C49458BB}"/>
                <c:ext xmlns:c16="http://schemas.microsoft.com/office/drawing/2014/chart" uri="{C3380CC4-5D6E-409C-BE32-E72D297353CC}">
                  <c16:uniqueId val="{00000003-E935-4873-AFC4-93BEB0E087DA}"/>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Sheet1!$B$6:$C$6</c:f>
              <c:numCache>
                <c:formatCode>0%</c:formatCode>
                <c:ptCount val="2"/>
                <c:pt idx="0">
                  <c:v>0.76</c:v>
                </c:pt>
                <c:pt idx="1">
                  <c:v>0.24</c:v>
                </c:pt>
              </c:numCache>
            </c:numRef>
          </c:val>
          <c:extLst>
            <c:ext xmlns:c16="http://schemas.microsoft.com/office/drawing/2014/chart" uri="{C3380CC4-5D6E-409C-BE32-E72D297353CC}">
              <c16:uniqueId val="{00000004-E935-4873-AFC4-93BEB0E087D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興味・関心</c:v>
                </c:pt>
                <c:pt idx="1">
                  <c:v>好意</c:v>
                </c:pt>
                <c:pt idx="2">
                  <c:v>購入意向</c:v>
                </c:pt>
              </c:strCache>
            </c:strRef>
          </c:cat>
          <c:val>
            <c:numRef>
              <c:f>Sheet1!$B$2:$B$4</c:f>
              <c:numCache>
                <c:formatCode>0%</c:formatCode>
                <c:ptCount val="3"/>
                <c:pt idx="0">
                  <c:v>0.68</c:v>
                </c:pt>
                <c:pt idx="1">
                  <c:v>0.63</c:v>
                </c:pt>
                <c:pt idx="2">
                  <c:v>0.42</c:v>
                </c:pt>
              </c:numCache>
            </c:numRef>
          </c:val>
          <c:extLst>
            <c:ext xmlns:c16="http://schemas.microsoft.com/office/drawing/2014/chart" uri="{C3380CC4-5D6E-409C-BE32-E72D297353CC}">
              <c16:uniqueId val="{00000000-0953-4DE4-ABEF-C4A4062D05B5}"/>
            </c:ext>
          </c:extLst>
        </c:ser>
        <c:ser>
          <c:idx val="1"/>
          <c:order val="1"/>
          <c:spPr>
            <a:solidFill>
              <a:schemeClr val="bg1">
                <a:lumMod val="95000"/>
              </a:schemeClr>
            </a:solidFill>
            <a:ln>
              <a:noFill/>
            </a:ln>
            <a:effectLst/>
          </c:spPr>
          <c:invertIfNegative val="0"/>
          <c:cat>
            <c:strRef>
              <c:f>Sheet1!$A$2:$A$4</c:f>
              <c:strCache>
                <c:ptCount val="3"/>
                <c:pt idx="0">
                  <c:v>興味・関心</c:v>
                </c:pt>
                <c:pt idx="1">
                  <c:v>好意</c:v>
                </c:pt>
                <c:pt idx="2">
                  <c:v>購入意向</c:v>
                </c:pt>
              </c:strCache>
            </c:strRef>
          </c:cat>
          <c:val>
            <c:numRef>
              <c:f>Sheet1!$C$2:$C$4</c:f>
              <c:numCache>
                <c:formatCode>0%</c:formatCode>
                <c:ptCount val="3"/>
                <c:pt idx="0">
                  <c:v>0.32</c:v>
                </c:pt>
                <c:pt idx="1">
                  <c:v>0.37</c:v>
                </c:pt>
                <c:pt idx="2">
                  <c:v>0.57999999999999996</c:v>
                </c:pt>
              </c:numCache>
            </c:numRef>
          </c:val>
          <c:extLst>
            <c:ext xmlns:c16="http://schemas.microsoft.com/office/drawing/2014/chart" uri="{C3380CC4-5D6E-409C-BE32-E72D297353CC}">
              <c16:uniqueId val="{00000001-0953-4DE4-ABEF-C4A4062D05B5}"/>
            </c:ext>
          </c:extLst>
        </c:ser>
        <c:dLbls>
          <c:showLegendKey val="0"/>
          <c:showVal val="0"/>
          <c:showCatName val="0"/>
          <c:showSerName val="0"/>
          <c:showPercent val="0"/>
          <c:showBubbleSize val="0"/>
        </c:dLbls>
        <c:gapWidth val="65"/>
        <c:overlap val="100"/>
        <c:axId val="1177837887"/>
        <c:axId val="1177838367"/>
      </c:barChart>
      <c:catAx>
        <c:axId val="1177837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177838367"/>
        <c:crosses val="autoZero"/>
        <c:auto val="1"/>
        <c:lblAlgn val="ctr"/>
        <c:lblOffset val="100"/>
        <c:noMultiLvlLbl val="0"/>
      </c:catAx>
      <c:valAx>
        <c:axId val="1177838367"/>
        <c:scaling>
          <c:orientation val="minMax"/>
          <c:max val="1"/>
        </c:scaling>
        <c:delete val="1"/>
        <c:axPos val="l"/>
        <c:numFmt formatCode="0%" sourceLinked="1"/>
        <c:majorTickMark val="none"/>
        <c:minorTickMark val="none"/>
        <c:tickLblPos val="nextTo"/>
        <c:crossAx val="11778378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01/09/2025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01/09/2025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172823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246999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40170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29737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404649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118494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1462016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2013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5" name="角丸四角形 3">
            <a:extLst>
              <a:ext uri="{FF2B5EF4-FFF2-40B4-BE49-F238E27FC236}">
                <a16:creationId xmlns:a16="http://schemas.microsoft.com/office/drawing/2014/main" id="{2CC47485-4A42-D64C-7E8C-A32DEF761A86}"/>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D4D24651-38FB-272A-C95E-94E31536F684}"/>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4758245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8762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005727"/>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92382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62762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54572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77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13219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5664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228340" y="346814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962348" y="385056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18" name="直線コネクタ 17">
            <a:extLst>
              <a:ext uri="{FF2B5EF4-FFF2-40B4-BE49-F238E27FC236}">
                <a16:creationId xmlns:a16="http://schemas.microsoft.com/office/drawing/2014/main" id="{A6C147B8-FA9C-8F65-97C7-AC09C0ECAED2}"/>
              </a:ext>
            </a:extLst>
          </p:cNvPr>
          <p:cNvCxnSpPr>
            <a:cxnSpLocks/>
          </p:cNvCxnSpPr>
          <p:nvPr userDrawn="1"/>
        </p:nvCxnSpPr>
        <p:spPr>
          <a:xfrm>
            <a:off x="1228340" y="4396583"/>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9" name="円/楕円 50">
            <a:extLst>
              <a:ext uri="{FF2B5EF4-FFF2-40B4-BE49-F238E27FC236}">
                <a16:creationId xmlns:a16="http://schemas.microsoft.com/office/drawing/2014/main" id="{86894B14-9B7A-F635-D617-322F844D5037}"/>
              </a:ext>
            </a:extLst>
          </p:cNvPr>
          <p:cNvSpPr>
            <a:spLocks noChangeAspect="1"/>
          </p:cNvSpPr>
          <p:nvPr userDrawn="1"/>
        </p:nvSpPr>
        <p:spPr>
          <a:xfrm>
            <a:off x="958340" y="5710833"/>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0" name="円/楕円 50">
            <a:extLst>
              <a:ext uri="{FF2B5EF4-FFF2-40B4-BE49-F238E27FC236}">
                <a16:creationId xmlns:a16="http://schemas.microsoft.com/office/drawing/2014/main" id="{4EF9F3DF-1A3D-C66E-CBE9-5A97C8849B08}"/>
              </a:ext>
            </a:extLst>
          </p:cNvPr>
          <p:cNvSpPr>
            <a:spLocks noChangeAspect="1"/>
          </p:cNvSpPr>
          <p:nvPr userDrawn="1"/>
        </p:nvSpPr>
        <p:spPr>
          <a:xfrm>
            <a:off x="962348" y="4780701"/>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cxnSp>
        <p:nvCxnSpPr>
          <p:cNvPr id="21" name="直線コネクタ 20">
            <a:extLst>
              <a:ext uri="{FF2B5EF4-FFF2-40B4-BE49-F238E27FC236}">
                <a16:creationId xmlns:a16="http://schemas.microsoft.com/office/drawing/2014/main" id="{4D053C61-2B36-8C50-BA11-B79B47064332}"/>
              </a:ext>
            </a:extLst>
          </p:cNvPr>
          <p:cNvCxnSpPr>
            <a:cxnSpLocks/>
          </p:cNvCxnSpPr>
          <p:nvPr userDrawn="1"/>
        </p:nvCxnSpPr>
        <p:spPr>
          <a:xfrm>
            <a:off x="1228340" y="532140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848388" y="394054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F884DA5E-0DE7-B787-813E-ACCCEA79B913}"/>
              </a:ext>
            </a:extLst>
          </p:cNvPr>
          <p:cNvSpPr>
            <a:spLocks noGrp="1"/>
          </p:cNvSpPr>
          <p:nvPr>
            <p:ph type="body" sz="quarter" idx="18" hasCustomPrompt="1"/>
          </p:nvPr>
        </p:nvSpPr>
        <p:spPr>
          <a:xfrm>
            <a:off x="1848388" y="487068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4" name="テキスト プレースホルダー 4">
            <a:extLst>
              <a:ext uri="{FF2B5EF4-FFF2-40B4-BE49-F238E27FC236}">
                <a16:creationId xmlns:a16="http://schemas.microsoft.com/office/drawing/2014/main" id="{E9C2FACA-BFA4-9EB0-EFD8-23596F11C4C9}"/>
              </a:ext>
            </a:extLst>
          </p:cNvPr>
          <p:cNvSpPr>
            <a:spLocks noGrp="1"/>
          </p:cNvSpPr>
          <p:nvPr>
            <p:ph type="body" sz="quarter" idx="19" hasCustomPrompt="1"/>
          </p:nvPr>
        </p:nvSpPr>
        <p:spPr>
          <a:xfrm>
            <a:off x="1848388" y="5800813"/>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64099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104377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692944" y="1565317"/>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187280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emf"/><Relationship Id="rId4" Type="http://schemas.openxmlformats.org/officeDocument/2006/relationships/slideLayout" Target="../slideLayouts/slideLayout13.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1"/>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57" r:id="rId6"/>
    <p:sldLayoutId id="2147484458" r:id="rId7"/>
    <p:sldLayoutId id="2147484461" r:id="rId8"/>
    <p:sldLayoutId id="214748446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9" imgW="7772400" imgH="10058400" progId="TCLayout.ActiveDocument.1">
                  <p:embed/>
                </p:oleObj>
              </mc:Choice>
              <mc:Fallback>
                <p:oleObj name="think-cell スライド" r:id="rId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13486BB1-D179-E3EF-7DED-9D81B67E1821}"/>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42345792"/>
      </p:ext>
    </p:extLst>
  </p:cSld>
  <p:clrMap bg1="lt1" tx1="dk1" bg2="lt2" tx2="dk2" accent1="accent1" accent2="accent2" accent3="accent3" accent4="accent4" accent5="accent5" accent6="accent6" hlink="hlink" folHlink="folHlink"/>
  <p:sldLayoutIdLst>
    <p:sldLayoutId id="2147484464" r:id="rId1"/>
    <p:sldLayoutId id="2147484465" r:id="rId2"/>
    <p:sldLayoutId id="2147484466" r:id="rId3"/>
    <p:sldLayoutId id="2147484467" r:id="rId4"/>
    <p:sldLayoutId id="2147484468" r:id="rId5"/>
    <p:sldLayoutId id="2147484469" r:id="rId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9.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9.png"/><Relationship Id="rId7"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s://news.yahoo.co.jp/articles/d25bed9372ef4dde4af269a90732e07fcee6dcc2" TargetMode="External"/><Relationship Id="rId5" Type="http://schemas.openxmlformats.org/officeDocument/2006/relationships/hyperlink" Target="https://news.yahoo.co.jp/articles/480d282af9cfdaafcaf5279791ce7cda47bc6785" TargetMode="External"/><Relationship Id="rId4" Type="http://schemas.openxmlformats.org/officeDocument/2006/relationships/hyperlink" Target="https://news.yahoo.co.jp/special/anti-bullying/" TargetMode="External"/><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png"/><Relationship Id="rId7" Type="http://schemas.microsoft.com/office/2007/relationships/hdphoto" Target="../media/hdphoto5.wdp"/><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hyperlink" Target="https://news.yahoo.co.jp/polls" TargetMode="External"/></Relationships>
</file>

<file path=ppt/slides/_rels/slide1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9.xml"/><Relationship Id="rId6" Type="http://schemas.openxmlformats.org/officeDocument/2006/relationships/image" Target="../media/image47.emf"/><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52.png"/><Relationship Id="rId18" Type="http://schemas.openxmlformats.org/officeDocument/2006/relationships/image" Target="../media/image57.svg"/><Relationship Id="rId3" Type="http://schemas.openxmlformats.org/officeDocument/2006/relationships/image" Target="../media/image50.png"/><Relationship Id="rId7" Type="http://schemas.openxmlformats.org/officeDocument/2006/relationships/image" Target="../media/image12.png"/><Relationship Id="rId12" Type="http://schemas.openxmlformats.org/officeDocument/2006/relationships/image" Target="../media/image15.png"/><Relationship Id="rId17" Type="http://schemas.openxmlformats.org/officeDocument/2006/relationships/image" Target="../media/image56.png"/><Relationship Id="rId2" Type="http://schemas.openxmlformats.org/officeDocument/2006/relationships/image" Target="../media/image43.png"/><Relationship Id="rId16" Type="http://schemas.openxmlformats.org/officeDocument/2006/relationships/image" Target="../media/image55.png"/><Relationship Id="rId1" Type="http://schemas.openxmlformats.org/officeDocument/2006/relationships/slideLayout" Target="../slideLayouts/slideLayout9.xml"/><Relationship Id="rId6" Type="http://schemas.microsoft.com/office/2007/relationships/hdphoto" Target="../media/hdphoto2.wdp"/><Relationship Id="rId11" Type="http://schemas.openxmlformats.org/officeDocument/2006/relationships/image" Target="../media/image51.png"/><Relationship Id="rId5" Type="http://schemas.openxmlformats.org/officeDocument/2006/relationships/image" Target="../media/image11.png"/><Relationship Id="rId15" Type="http://schemas.openxmlformats.org/officeDocument/2006/relationships/image" Target="../media/image54.jpeg"/><Relationship Id="rId10" Type="http://schemas.openxmlformats.org/officeDocument/2006/relationships/image" Target="../media/image14.png"/><Relationship Id="rId19" Type="http://schemas.openxmlformats.org/officeDocument/2006/relationships/image" Target="../media/image58.png"/><Relationship Id="rId4" Type="http://schemas.openxmlformats.org/officeDocument/2006/relationships/image" Target="../media/image10.png"/><Relationship Id="rId9" Type="http://schemas.openxmlformats.org/officeDocument/2006/relationships/image" Target="../media/image13.png"/><Relationship Id="rId14" Type="http://schemas.openxmlformats.org/officeDocument/2006/relationships/image" Target="../media/image53.emf"/></Relationships>
</file>

<file path=ppt/slides/_rels/slide1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59.png"/><Relationship Id="rId7" Type="http://schemas.microsoft.com/office/2007/relationships/hdphoto" Target="../media/hdphoto2.wdp"/><Relationship Id="rId2" Type="http://schemas.openxmlformats.org/officeDocument/2006/relationships/image" Target="../media/image43.png"/><Relationship Id="rId1" Type="http://schemas.openxmlformats.org/officeDocument/2006/relationships/slideLayout" Target="../slideLayouts/slideLayout9.xml"/><Relationship Id="rId6" Type="http://schemas.openxmlformats.org/officeDocument/2006/relationships/image" Target="../media/image11.png"/><Relationship Id="rId11" Type="http://schemas.openxmlformats.org/officeDocument/2006/relationships/image" Target="../media/image62.PNG"/><Relationship Id="rId5" Type="http://schemas.openxmlformats.org/officeDocument/2006/relationships/image" Target="../media/image51.png"/><Relationship Id="rId10" Type="http://schemas.openxmlformats.org/officeDocument/2006/relationships/image" Target="../media/image61.png"/><Relationship Id="rId4" Type="http://schemas.openxmlformats.org/officeDocument/2006/relationships/image" Target="../media/image14.png"/><Relationship Id="rId9" Type="http://schemas.openxmlformats.org/officeDocument/2006/relationships/image" Target="../media/image60.png"/></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69.png"/><Relationship Id="rId3" Type="http://schemas.openxmlformats.org/officeDocument/2006/relationships/hyperlink" Target="https://news.yahoo.co.jp/media/ytokushu" TargetMode="External"/><Relationship Id="rId7" Type="http://schemas.openxmlformats.org/officeDocument/2006/relationships/image" Target="../media/image64.png"/><Relationship Id="rId12" Type="http://schemas.openxmlformats.org/officeDocument/2006/relationships/image" Target="../media/image68.png"/><Relationship Id="rId2" Type="http://schemas.openxmlformats.org/officeDocument/2006/relationships/image" Target="../media/image43.png"/><Relationship Id="rId1" Type="http://schemas.openxmlformats.org/officeDocument/2006/relationships/slideLayout" Target="../slideLayouts/slideLayout9.xml"/><Relationship Id="rId6" Type="http://schemas.microsoft.com/office/2007/relationships/hdphoto" Target="../media/hdphoto7.wdp"/><Relationship Id="rId11" Type="http://schemas.openxmlformats.org/officeDocument/2006/relationships/image" Target="../media/image67.png"/><Relationship Id="rId5" Type="http://schemas.openxmlformats.org/officeDocument/2006/relationships/image" Target="../media/image63.png"/><Relationship Id="rId15" Type="http://schemas.openxmlformats.org/officeDocument/2006/relationships/image" Target="../media/image70.png"/><Relationship Id="rId10" Type="http://schemas.openxmlformats.org/officeDocument/2006/relationships/image" Target="../media/image66.png"/><Relationship Id="rId4" Type="http://schemas.openxmlformats.org/officeDocument/2006/relationships/hyperlink" Target="https://news.yahoo.co.jp/media/ynewstalk" TargetMode="External"/><Relationship Id="rId9" Type="http://schemas.openxmlformats.org/officeDocument/2006/relationships/image" Target="../media/image65.png"/><Relationship Id="rId14" Type="http://schemas.openxmlformats.org/officeDocument/2006/relationships/hyperlink" Target="https://news.yahoo.co.jp/special/"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news.yahoo.co.jp/original/" TargetMode="External"/><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jpeg"/><Relationship Id="rId12" Type="http://schemas.openxmlformats.org/officeDocument/2006/relationships/image" Target="../media/image80.svg"/><Relationship Id="rId2" Type="http://schemas.openxmlformats.org/officeDocument/2006/relationships/image" Target="../media/image43.png"/><Relationship Id="rId1" Type="http://schemas.openxmlformats.org/officeDocument/2006/relationships/slideLayout" Target="../slideLayouts/slideLayout9.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svg"/><Relationship Id="rId4" Type="http://schemas.openxmlformats.org/officeDocument/2006/relationships/image" Target="../media/image72.svg"/><Relationship Id="rId9" Type="http://schemas.openxmlformats.org/officeDocument/2006/relationships/image" Target="../media/image7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emf"/><Relationship Id="rId7" Type="http://schemas.openxmlformats.org/officeDocument/2006/relationships/image" Target="../media/image86.png"/><Relationship Id="rId2" Type="http://schemas.openxmlformats.org/officeDocument/2006/relationships/image" Target="../media/image81.png"/><Relationship Id="rId1" Type="http://schemas.openxmlformats.org/officeDocument/2006/relationships/slideLayout" Target="../slideLayouts/slideLayout9.xml"/><Relationship Id="rId6" Type="http://schemas.openxmlformats.org/officeDocument/2006/relationships/image" Target="../media/image85.jpeg"/><Relationship Id="rId5" Type="http://schemas.openxmlformats.org/officeDocument/2006/relationships/image" Target="../media/image84.png"/><Relationship Id="rId4" Type="http://schemas.openxmlformats.org/officeDocument/2006/relationships/image" Target="../media/image83.png"/><Relationship Id="rId9" Type="http://schemas.openxmlformats.org/officeDocument/2006/relationships/image" Target="../media/image8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90.svg"/><Relationship Id="rId2" Type="http://schemas.openxmlformats.org/officeDocument/2006/relationships/image" Target="../media/image89.png"/><Relationship Id="rId1" Type="http://schemas.openxmlformats.org/officeDocument/2006/relationships/slideLayout" Target="../slideLayouts/slideLayout9.xml"/><Relationship Id="rId4" Type="http://schemas.openxmlformats.org/officeDocument/2006/relationships/image" Target="../media/image91.png"/></Relationships>
</file>

<file path=ppt/slides/_rels/slide28.xml.rels><?xml version="1.0" encoding="UTF-8" standalone="yes"?>
<Relationships xmlns="http://schemas.openxmlformats.org/package/2006/relationships"><Relationship Id="rId3" Type="http://schemas.openxmlformats.org/officeDocument/2006/relationships/image" Target="../media/image90.svg"/><Relationship Id="rId2" Type="http://schemas.openxmlformats.org/officeDocument/2006/relationships/image" Target="../media/image89.png"/><Relationship Id="rId1" Type="http://schemas.openxmlformats.org/officeDocument/2006/relationships/slideLayout" Target="../slideLayouts/slideLayout9.xml"/><Relationship Id="rId6" Type="http://schemas.openxmlformats.org/officeDocument/2006/relationships/image" Target="../media/image91.png"/><Relationship Id="rId5" Type="http://schemas.openxmlformats.org/officeDocument/2006/relationships/image" Target="../media/image93.png"/><Relationship Id="rId4" Type="http://schemas.openxmlformats.org/officeDocument/2006/relationships/image" Target="../media/image92.png"/></Relationships>
</file>

<file path=ppt/slides/_rels/slide2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9.xml"/><Relationship Id="rId4" Type="http://schemas.openxmlformats.org/officeDocument/2006/relationships/image" Target="../media/image9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4.jpeg"/><Relationship Id="rId2" Type="http://schemas.openxmlformats.org/officeDocument/2006/relationships/image" Target="../media/image100.png"/><Relationship Id="rId1" Type="http://schemas.openxmlformats.org/officeDocument/2006/relationships/slideLayout" Target="../slideLayouts/slideLayout15.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hyperlink" Target="https://news.yahoo.co.jp/original_contents/solar-power/index.html" TargetMode="Externa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chart" Target="../charts/chart2.xml"/></Relationships>
</file>

<file path=ppt/slides/_rels/slide3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05.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06.png"/><Relationship Id="rId1" Type="http://schemas.openxmlformats.org/officeDocument/2006/relationships/slideLayout" Target="../slideLayouts/slideLayout9.xml"/><Relationship Id="rId5" Type="http://schemas.openxmlformats.org/officeDocument/2006/relationships/image" Target="../media/image108.svg"/><Relationship Id="rId4" Type="http://schemas.openxmlformats.org/officeDocument/2006/relationships/image" Target="../media/image107.png"/></Relationships>
</file>

<file path=ppt/slides/_rels/slide37.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9.xml"/><Relationship Id="rId5" Type="http://schemas.openxmlformats.org/officeDocument/2006/relationships/image" Target="../media/image112.png"/><Relationship Id="rId4" Type="http://schemas.openxmlformats.org/officeDocument/2006/relationships/image" Target="../media/image111.png"/></Relationships>
</file>

<file path=ppt/slides/_rels/slide4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09.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09.png"/><Relationship Id="rId1" Type="http://schemas.openxmlformats.org/officeDocument/2006/relationships/slideLayout" Target="../slideLayouts/slideLayout9.xml"/><Relationship Id="rId4" Type="http://schemas.openxmlformats.org/officeDocument/2006/relationships/image" Target="../media/image115.png"/></Relationships>
</file>

<file path=ppt/slides/_rels/slide4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09.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117.emf"/><Relationship Id="rId2" Type="http://schemas.openxmlformats.org/officeDocument/2006/relationships/image" Target="../media/image109.png"/><Relationship Id="rId1" Type="http://schemas.openxmlformats.org/officeDocument/2006/relationships/slideLayout" Target="../slideLayouts/slideLayout9.xml"/><Relationship Id="rId4" Type="http://schemas.openxmlformats.org/officeDocument/2006/relationships/image" Target="../media/image118.emf"/></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12.png"/><Relationship Id="rId11" Type="http://schemas.openxmlformats.org/officeDocument/2006/relationships/image" Target="../media/image16.png"/><Relationship Id="rId5" Type="http://schemas.microsoft.com/office/2007/relationships/hdphoto" Target="../media/hdphoto2.wdp"/><Relationship Id="rId10" Type="http://schemas.openxmlformats.org/officeDocument/2006/relationships/image" Target="../media/image15.png"/><Relationship Id="rId4" Type="http://schemas.openxmlformats.org/officeDocument/2006/relationships/image" Target="../media/image11.png"/><Relationship Id="rId9" Type="http://schemas.openxmlformats.org/officeDocument/2006/relationships/image" Target="../media/image1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mn-ea"/>
                <a:ea typeface="+mn-ea"/>
              </a:rPr>
              <a:t>2024/07/24</a:t>
            </a:r>
            <a:endParaRPr lang="ja-JP" altLang="en-US" dirty="0">
              <a:latin typeface="+mn-ea"/>
              <a:ea typeface="+mn-ea"/>
            </a:endParaRPr>
          </a:p>
        </p:txBody>
      </p:sp>
      <p:sp>
        <p:nvSpPr>
          <p:cNvPr id="5" name="テキスト プレースホルダー 4">
            <a:extLst>
              <a:ext uri="{FF2B5EF4-FFF2-40B4-BE49-F238E27FC236}">
                <a16:creationId xmlns:a16="http://schemas.microsoft.com/office/drawing/2014/main" id="{0D41D0C4-FC12-BADA-A46E-CF63583EEDC2}"/>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mn-ea"/>
                <a:ea typeface="+mn-ea"/>
              </a:rPr>
              <a:t>LINE</a:t>
            </a:r>
            <a:r>
              <a:rPr lang="ja-JP" altLang="en-US" dirty="0">
                <a:latin typeface="+mn-ea"/>
                <a:ea typeface="+mn-ea"/>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2396354"/>
            <a:ext cx="11017250"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a:latin typeface="+mn-ea"/>
                <a:ea typeface="+mn-ea"/>
              </a:rPr>
              <a:t>Yahoo!</a:t>
            </a:r>
            <a:r>
              <a:rPr lang="ja-JP" altLang="en-US">
                <a:latin typeface="+mn-ea"/>
                <a:ea typeface="+mn-ea"/>
              </a:rPr>
              <a:t>ニュース </a:t>
            </a:r>
            <a:r>
              <a:rPr lang="ja-JP" altLang="en-US" dirty="0">
                <a:latin typeface="+mn-ea"/>
                <a:ea typeface="+mn-ea"/>
              </a:rPr>
              <a:t>タイアップ</a:t>
            </a:r>
            <a:br>
              <a:rPr lang="ja-JP" altLang="en-US" dirty="0">
                <a:latin typeface="+mn-ea"/>
                <a:ea typeface="+mn-ea"/>
              </a:rPr>
            </a:br>
            <a:r>
              <a:rPr lang="en-US" altLang="ja-JP" dirty="0">
                <a:latin typeface="+mn-ea"/>
                <a:ea typeface="+mn-ea"/>
              </a:rPr>
              <a:t>2024</a:t>
            </a:r>
            <a:r>
              <a:rPr lang="ja-JP" altLang="en-US" dirty="0">
                <a:latin typeface="+mn-ea"/>
                <a:ea typeface="+mn-ea"/>
              </a:rPr>
              <a:t>年</a:t>
            </a:r>
            <a:r>
              <a:rPr lang="en-US" altLang="ja-JP" dirty="0">
                <a:latin typeface="+mn-ea"/>
                <a:ea typeface="+mn-ea"/>
              </a:rPr>
              <a:t>10</a:t>
            </a:r>
            <a:r>
              <a:rPr lang="ja-JP" altLang="en-US" dirty="0">
                <a:latin typeface="+mn-ea"/>
                <a:ea typeface="+mn-ea"/>
              </a:rPr>
              <a:t>月～</a:t>
            </a:r>
            <a:r>
              <a:rPr lang="en-US" altLang="ja-JP" dirty="0">
                <a:latin typeface="+mn-ea"/>
                <a:ea typeface="+mn-ea"/>
              </a:rPr>
              <a:t>2025</a:t>
            </a:r>
            <a:r>
              <a:rPr lang="ja-JP" altLang="en-US" dirty="0">
                <a:latin typeface="+mn-ea"/>
                <a:ea typeface="+mn-ea"/>
              </a:rPr>
              <a:t>年</a:t>
            </a:r>
            <a:r>
              <a:rPr lang="en-US" altLang="ja-JP" dirty="0">
                <a:latin typeface="+mn-ea"/>
                <a:ea typeface="+mn-ea"/>
              </a:rPr>
              <a:t>3</a:t>
            </a:r>
            <a:r>
              <a:rPr lang="ja-JP" altLang="en-US" dirty="0">
                <a:latin typeface="+mn-ea"/>
                <a:ea typeface="+mn-ea"/>
              </a:rPr>
              <a:t>月　商品資料</a:t>
            </a:r>
          </a:p>
          <a:p>
            <a:pPr eaLnBrk="1" hangingPunct="1"/>
            <a:endParaRPr lang="ja-JP" altLang="en-US" dirty="0">
              <a:latin typeface="+mn-ea"/>
              <a:ea typeface="+mn-ea"/>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つの特長①</a:t>
            </a:r>
            <a:endParaRPr lang="ja-JP" altLang="en-US" sz="1200" b="1" dirty="0">
              <a:solidFill>
                <a:srgbClr val="00003E"/>
              </a:solidFill>
              <a:latin typeface="+mn-ea"/>
            </a:endParaRPr>
          </a:p>
        </p:txBody>
      </p:sp>
      <p:sp>
        <p:nvSpPr>
          <p:cNvPr id="9" name="テキスト ボックス 8">
            <a:extLst>
              <a:ext uri="{FF2B5EF4-FFF2-40B4-BE49-F238E27FC236}">
                <a16:creationId xmlns:a16="http://schemas.microsoft.com/office/drawing/2014/main" id="{668C7861-EC7A-C92B-FE98-FE4987342419}"/>
              </a:ext>
            </a:extLst>
          </p:cNvPr>
          <p:cNvSpPr txBox="1"/>
          <p:nvPr/>
        </p:nvSpPr>
        <p:spPr>
          <a:xfrm>
            <a:off x="8776138" y="6304378"/>
            <a:ext cx="3067565" cy="230832"/>
          </a:xfrm>
          <a:prstGeom prst="rect">
            <a:avLst/>
          </a:prstGeom>
          <a:noFill/>
        </p:spPr>
        <p:txBody>
          <a:bodyPr wrap="square">
            <a:spAutoFit/>
          </a:bodyPr>
          <a:lstStyle/>
          <a:p>
            <a:pPr algn="r" eaLnBrk="1" fontAlgn="auto" hangingPunct="1">
              <a:spcBef>
                <a:spcPts val="0"/>
              </a:spcBef>
              <a:spcAft>
                <a:spcPts val="0"/>
              </a:spcAft>
            </a:pPr>
            <a:r>
              <a:rPr kumimoji="0" lang="en-US" altLang="ja-JP" sz="900" kern="0" dirty="0">
                <a:solidFill>
                  <a:srgbClr val="0D0D0D"/>
                </a:solidFill>
                <a:latin typeface="+mn-ea"/>
                <a:ea typeface="+mn-ea"/>
              </a:rPr>
              <a:t>※Yahoo! JAPAN </a:t>
            </a:r>
            <a:r>
              <a:rPr kumimoji="0" lang="ja-JP" altLang="en-US" sz="900" kern="0" dirty="0">
                <a:solidFill>
                  <a:srgbClr val="0D0D0D"/>
                </a:solidFill>
                <a:latin typeface="+mn-ea"/>
                <a:ea typeface="+mn-ea"/>
              </a:rPr>
              <a:t>ユーザー調査（</a:t>
            </a:r>
            <a:r>
              <a:rPr kumimoji="0" lang="en-US" altLang="ja-JP" sz="900" kern="0" dirty="0">
                <a:solidFill>
                  <a:srgbClr val="0D0D0D"/>
                </a:solidFill>
                <a:latin typeface="+mn-ea"/>
                <a:ea typeface="+mn-ea"/>
              </a:rPr>
              <a:t>2020</a:t>
            </a:r>
            <a:r>
              <a:rPr kumimoji="0" lang="ja-JP" altLang="en-US" sz="900" kern="0" dirty="0">
                <a:solidFill>
                  <a:srgbClr val="0D0D0D"/>
                </a:solidFill>
                <a:latin typeface="+mn-ea"/>
                <a:ea typeface="+mn-ea"/>
              </a:rPr>
              <a:t>年</a:t>
            </a:r>
            <a:r>
              <a:rPr kumimoji="0" lang="en-US" altLang="ja-JP" sz="900" kern="0" dirty="0">
                <a:solidFill>
                  <a:srgbClr val="0D0D0D"/>
                </a:solidFill>
                <a:latin typeface="+mn-ea"/>
                <a:ea typeface="+mn-ea"/>
              </a:rPr>
              <a:t>6</a:t>
            </a:r>
            <a:r>
              <a:rPr kumimoji="0" lang="ja-JP" altLang="en-US" sz="900" kern="0" dirty="0">
                <a:solidFill>
                  <a:srgbClr val="0D0D0D"/>
                </a:solidFill>
                <a:latin typeface="+mn-ea"/>
                <a:ea typeface="+mn-ea"/>
              </a:rPr>
              <a:t>月実施）</a:t>
            </a:r>
          </a:p>
        </p:txBody>
      </p:sp>
      <p:sp>
        <p:nvSpPr>
          <p:cNvPr id="10" name="四角形: 角を丸くする 9">
            <a:extLst>
              <a:ext uri="{FF2B5EF4-FFF2-40B4-BE49-F238E27FC236}">
                <a16:creationId xmlns:a16="http://schemas.microsoft.com/office/drawing/2014/main" id="{685FE5BD-744A-6129-0095-3A85EF769283}"/>
              </a:ext>
            </a:extLst>
          </p:cNvPr>
          <p:cNvSpPr/>
          <p:nvPr/>
        </p:nvSpPr>
        <p:spPr>
          <a:xfrm>
            <a:off x="479425" y="1011653"/>
            <a:ext cx="11203289"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B0DBB474-1269-DF97-99C8-97CFEB5303EB}"/>
              </a:ext>
            </a:extLst>
          </p:cNvPr>
          <p:cNvSpPr txBox="1">
            <a:spLocks/>
          </p:cNvSpPr>
          <p:nvPr/>
        </p:nvSpPr>
        <p:spPr>
          <a:xfrm>
            <a:off x="834223" y="1538762"/>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「ニュースメディアと言えば？」という助成想起・純粋想起領域でも上位に位置しており</a:t>
            </a: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ユーザーのマインドシェアとしても「ニュースと言えば」</a:t>
            </a:r>
            <a:r>
              <a:rPr kumimoji="1" lang="en-US" altLang="ja-JP" sz="1800" b="1" i="0" u="none" strike="noStrike" kern="1200" cap="none" spc="0" normalizeH="0" baseline="0" noProof="0" dirty="0">
                <a:ln>
                  <a:noFill/>
                </a:ln>
                <a:solidFill>
                  <a:srgbClr val="C9002C"/>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ニュースという立ち位置</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を確立</a:t>
            </a:r>
          </a:p>
        </p:txBody>
      </p:sp>
      <p:sp>
        <p:nvSpPr>
          <p:cNvPr id="12" name="テキスト プレースホルダー 6">
            <a:extLst>
              <a:ext uri="{FF2B5EF4-FFF2-40B4-BE49-F238E27FC236}">
                <a16:creationId xmlns:a16="http://schemas.microsoft.com/office/drawing/2014/main" id="{7887625F-3BC9-6606-F164-74EBC2D6F978}"/>
              </a:ext>
            </a:extLst>
          </p:cNvPr>
          <p:cNvSpPr txBox="1">
            <a:spLocks/>
          </p:cNvSpPr>
          <p:nvPr/>
        </p:nvSpPr>
        <p:spPr>
          <a:xfrm>
            <a:off x="509286" y="1108110"/>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定性的なユーザーマインドシェア</a:t>
            </a:r>
            <a:r>
              <a:rPr kumimoji="1" lang="en-US" altLang="ja-JP" sz="2000" b="1" i="0" u="none" strike="noStrike" kern="1200" cap="none" spc="0" normalizeH="0" baseline="0" noProof="0" dirty="0">
                <a:ln>
                  <a:noFill/>
                </a:ln>
                <a:solidFill>
                  <a:srgbClr val="FFFFFF"/>
                </a:solidFill>
                <a:effectLst/>
                <a:uLnTx/>
                <a:uFillTx/>
                <a:latin typeface="+mn-ea"/>
                <a:ea typeface="+mn-ea"/>
                <a:cs typeface="+mn-cs"/>
              </a:rPr>
              <a:t>No.1</a:t>
            </a:r>
          </a:p>
        </p:txBody>
      </p:sp>
      <p:sp>
        <p:nvSpPr>
          <p:cNvPr id="13" name="四角形: 上の 2 つの角を丸める 12">
            <a:extLst>
              <a:ext uri="{FF2B5EF4-FFF2-40B4-BE49-F238E27FC236}">
                <a16:creationId xmlns:a16="http://schemas.microsoft.com/office/drawing/2014/main" id="{9E8241CE-ED59-B694-0633-12FFA7FC3D76}"/>
              </a:ext>
            </a:extLst>
          </p:cNvPr>
          <p:cNvSpPr/>
          <p:nvPr/>
        </p:nvSpPr>
        <p:spPr>
          <a:xfrm>
            <a:off x="4080000" y="2467583"/>
            <a:ext cx="4032000" cy="395621"/>
          </a:xfrm>
          <a:prstGeom prst="round2SameRect">
            <a:avLst>
              <a:gd name="adj1" fmla="val 50000"/>
              <a:gd name="adj2" fmla="val 50000"/>
            </a:avLst>
          </a:prstGeom>
          <a:solidFill>
            <a:srgbClr val="FFFFFF"/>
          </a:solidFill>
          <a:ln w="25400" cap="flat" cmpd="sng" algn="ctr">
            <a:solidFill>
              <a:srgbClr val="000000"/>
            </a:solidFill>
            <a:prstDash val="solid"/>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0D0D0D"/>
                </a:solidFill>
                <a:effectLst/>
                <a:uLnTx/>
                <a:uFillTx/>
                <a:latin typeface="+mn-ea"/>
                <a:ea typeface="+mn-ea"/>
                <a:cs typeface="+mn-cs"/>
              </a:rPr>
              <a:t>ニュースメディアに関する意識調査</a:t>
            </a:r>
          </a:p>
        </p:txBody>
      </p:sp>
      <p:pic>
        <p:nvPicPr>
          <p:cNvPr id="14" name="図 13">
            <a:extLst>
              <a:ext uri="{FF2B5EF4-FFF2-40B4-BE49-F238E27FC236}">
                <a16:creationId xmlns:a16="http://schemas.microsoft.com/office/drawing/2014/main" id="{649D12DA-49D0-3DB3-4C4B-24DC3C97B0A3}"/>
              </a:ext>
            </a:extLst>
          </p:cNvPr>
          <p:cNvPicPr>
            <a:picLocks noChangeAspect="1"/>
          </p:cNvPicPr>
          <p:nvPr/>
        </p:nvPicPr>
        <p:blipFill>
          <a:blip r:embed="rId2"/>
          <a:stretch>
            <a:fillRect/>
          </a:stretch>
        </p:blipFill>
        <p:spPr>
          <a:xfrm>
            <a:off x="1488654" y="2844105"/>
            <a:ext cx="9214692" cy="3546702"/>
          </a:xfrm>
          <a:prstGeom prst="rect">
            <a:avLst/>
          </a:prstGeom>
        </p:spPr>
      </p:pic>
      <p:pic>
        <p:nvPicPr>
          <p:cNvPr id="15" name="図プレースホルダー 8" descr="アイコン&#10;&#10;自動的に生成された説明">
            <a:extLst>
              <a:ext uri="{FF2B5EF4-FFF2-40B4-BE49-F238E27FC236}">
                <a16:creationId xmlns:a16="http://schemas.microsoft.com/office/drawing/2014/main" id="{1418A7D4-1195-E51A-003A-7EF618ED9B2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6094" y="36716"/>
            <a:ext cx="498782" cy="497680"/>
          </a:xfrm>
          <a:prstGeom prst="rect">
            <a:avLst/>
          </a:prstGeom>
        </p:spPr>
      </p:pic>
      <p:sp>
        <p:nvSpPr>
          <p:cNvPr id="16" name="テキスト プレースホルダー 2">
            <a:extLst>
              <a:ext uri="{FF2B5EF4-FFF2-40B4-BE49-F238E27FC236}">
                <a16:creationId xmlns:a16="http://schemas.microsoft.com/office/drawing/2014/main" id="{0B27447D-5733-5105-3487-3329E23CA50B}"/>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spTree>
    <p:extLst>
      <p:ext uri="{BB962C8B-B14F-4D97-AF65-F5344CB8AC3E}">
        <p14:creationId xmlns:p14="http://schemas.microsoft.com/office/powerpoint/2010/main" val="3352532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D9A320B-0ACA-F679-30AD-FF967DEF4F64}"/>
              </a:ext>
            </a:extLst>
          </p:cNvPr>
          <p:cNvPicPr>
            <a:picLocks noChangeAspect="1"/>
          </p:cNvPicPr>
          <p:nvPr/>
        </p:nvPicPr>
        <p:blipFill rotWithShape="1">
          <a:blip r:embed="rId2"/>
          <a:srcRect b="29786"/>
          <a:stretch/>
        </p:blipFill>
        <p:spPr>
          <a:xfrm>
            <a:off x="6791084" y="2465084"/>
            <a:ext cx="2872043" cy="1894001"/>
          </a:xfrm>
          <a:prstGeom prst="rect">
            <a:avLst/>
          </a:prstGeom>
        </p:spPr>
      </p:pic>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69B79DA1-8CF9-8C6C-3BF3-52B18C6BBE18}"/>
              </a:ext>
            </a:extLst>
          </p:cNvPr>
          <p:cNvSpPr txBox="1">
            <a:spLocks/>
          </p:cNvSpPr>
          <p:nvPr/>
        </p:nvSpPr>
        <p:spPr>
          <a:xfrm>
            <a:off x="1743456" y="151037"/>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つの特長②</a:t>
            </a:r>
            <a:endParaRPr lang="ja-JP" altLang="en-US" sz="1200" b="1" dirty="0">
              <a:solidFill>
                <a:srgbClr val="00003E"/>
              </a:solidFill>
              <a:latin typeface="+mn-ea"/>
            </a:endParaRPr>
          </a:p>
        </p:txBody>
      </p:sp>
      <p:sp>
        <p:nvSpPr>
          <p:cNvPr id="5" name="正方形/長方形 4">
            <a:extLst>
              <a:ext uri="{FF2B5EF4-FFF2-40B4-BE49-F238E27FC236}">
                <a16:creationId xmlns:a16="http://schemas.microsoft.com/office/drawing/2014/main" id="{B75CDA2C-6742-92F8-C323-7F1AA437B108}"/>
              </a:ext>
            </a:extLst>
          </p:cNvPr>
          <p:cNvSpPr/>
          <p:nvPr/>
        </p:nvSpPr>
        <p:spPr>
          <a:xfrm>
            <a:off x="479425" y="1806466"/>
            <a:ext cx="5304258"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大事なニュース、気になる話題をリアルタイムで</a:t>
            </a:r>
          </a:p>
        </p:txBody>
      </p:sp>
      <p:sp>
        <p:nvSpPr>
          <p:cNvPr id="7" name="正方形/長方形 6">
            <a:extLst>
              <a:ext uri="{FF2B5EF4-FFF2-40B4-BE49-F238E27FC236}">
                <a16:creationId xmlns:a16="http://schemas.microsoft.com/office/drawing/2014/main" id="{59E53941-3FBB-1013-9041-98AA70ACCF6E}"/>
              </a:ext>
            </a:extLst>
          </p:cNvPr>
          <p:cNvSpPr/>
          <p:nvPr/>
        </p:nvSpPr>
        <p:spPr>
          <a:xfrm>
            <a:off x="6408319" y="1821088"/>
            <a:ext cx="5141826"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n-ea"/>
                <a:ea typeface="+mn-ea"/>
                <a:cs typeface="+mn-cs"/>
              </a:rPr>
              <a:t>社会課題や身近な話題に関するオリジナルコンテンツ</a:t>
            </a:r>
          </a:p>
        </p:txBody>
      </p:sp>
      <p:pic>
        <p:nvPicPr>
          <p:cNvPr id="8" name="図 7">
            <a:extLst>
              <a:ext uri="{FF2B5EF4-FFF2-40B4-BE49-F238E27FC236}">
                <a16:creationId xmlns:a16="http://schemas.microsoft.com/office/drawing/2014/main" id="{26FD8627-23FA-8108-C803-D365A0A323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31240" y="2790540"/>
            <a:ext cx="2038918" cy="2305595"/>
          </a:xfrm>
          <a:prstGeom prst="rect">
            <a:avLst/>
          </a:prstGeom>
        </p:spPr>
      </p:pic>
      <p:pic>
        <p:nvPicPr>
          <p:cNvPr id="9" name="図 8">
            <a:extLst>
              <a:ext uri="{FF2B5EF4-FFF2-40B4-BE49-F238E27FC236}">
                <a16:creationId xmlns:a16="http://schemas.microsoft.com/office/drawing/2014/main" id="{0032A5FD-0DB5-E1DB-B4E3-36D5A14772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4383" y="2790540"/>
            <a:ext cx="1869628" cy="2305595"/>
          </a:xfrm>
          <a:prstGeom prst="rect">
            <a:avLst/>
          </a:prstGeom>
        </p:spPr>
      </p:pic>
      <p:sp>
        <p:nvSpPr>
          <p:cNvPr id="10" name="テキスト ボックス 9">
            <a:extLst>
              <a:ext uri="{FF2B5EF4-FFF2-40B4-BE49-F238E27FC236}">
                <a16:creationId xmlns:a16="http://schemas.microsoft.com/office/drawing/2014/main" id="{9B1805B9-1391-86D9-4BE1-04CF595CA75B}"/>
              </a:ext>
            </a:extLst>
          </p:cNvPr>
          <p:cNvSpPr txBox="1"/>
          <p:nvPr/>
        </p:nvSpPr>
        <p:spPr>
          <a:xfrm flipH="1">
            <a:off x="509286" y="5284227"/>
            <a:ext cx="2482692"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ニュース動画は</a:t>
            </a:r>
            <a:r>
              <a:rPr lang="en-US" altLang="ja-JP" sz="1200" dirty="0">
                <a:solidFill>
                  <a:srgbClr val="C9002C"/>
                </a:solidFill>
                <a:latin typeface="+mn-ea"/>
                <a:ea typeface="+mn-ea"/>
              </a:rPr>
              <a:t>24</a:t>
            </a:r>
            <a:r>
              <a:rPr lang="ja-JP" altLang="en-US" sz="1200" dirty="0">
                <a:solidFill>
                  <a:srgbClr val="C9002C"/>
                </a:solidFill>
                <a:latin typeface="+mn-ea"/>
                <a:ea typeface="+mn-ea"/>
              </a:rPr>
              <a:t>時間</a:t>
            </a:r>
            <a:r>
              <a:rPr lang="en-US" altLang="ja-JP" sz="1200" dirty="0">
                <a:solidFill>
                  <a:srgbClr val="C9002C"/>
                </a:solidFill>
                <a:latin typeface="+mn-ea"/>
                <a:ea typeface="+mn-ea"/>
              </a:rPr>
              <a:t>365</a:t>
            </a:r>
            <a:r>
              <a:rPr lang="ja-JP" altLang="en-US" sz="1200" dirty="0">
                <a:solidFill>
                  <a:srgbClr val="C9002C"/>
                </a:solidFill>
                <a:latin typeface="+mn-ea"/>
                <a:ea typeface="+mn-ea"/>
              </a:rPr>
              <a:t>日</a:t>
            </a:r>
            <a:endParaRPr lang="en-US" altLang="ja-JP" sz="1200" dirty="0">
              <a:solidFill>
                <a:srgbClr val="C9002C"/>
              </a:solidFill>
              <a:latin typeface="+mn-ea"/>
              <a:ea typeface="+mn-ea"/>
            </a:endParaRPr>
          </a:p>
          <a:p>
            <a:pPr eaLnBrk="1" fontAlgn="auto" hangingPunct="1">
              <a:lnSpc>
                <a:spcPct val="120000"/>
              </a:lnSpc>
              <a:spcBef>
                <a:spcPts val="0"/>
              </a:spcBef>
              <a:spcAft>
                <a:spcPts val="0"/>
              </a:spcAft>
            </a:pPr>
            <a:r>
              <a:rPr lang="ja-JP" altLang="en-US" sz="1200" dirty="0">
                <a:solidFill>
                  <a:srgbClr val="C9002C"/>
                </a:solidFill>
                <a:latin typeface="+mn-ea"/>
                <a:ea typeface="+mn-ea"/>
              </a:rPr>
              <a:t>ライブ配信</a:t>
            </a:r>
            <a:r>
              <a:rPr lang="ja-JP" altLang="en-US" sz="1200" dirty="0">
                <a:solidFill>
                  <a:srgbClr val="0D0D0D"/>
                </a:solidFill>
                <a:latin typeface="+mn-ea"/>
                <a:ea typeface="+mn-ea"/>
              </a:rPr>
              <a:t>。有事の際には</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緊急速報ニュースに切り替えて</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いち早く情報をお伝えします。</a:t>
            </a:r>
            <a:endParaRPr lang="en-US" altLang="ja-JP" sz="1200" dirty="0">
              <a:solidFill>
                <a:srgbClr val="0D0D0D"/>
              </a:solidFill>
              <a:latin typeface="+mn-ea"/>
              <a:ea typeface="+mn-ea"/>
            </a:endParaRPr>
          </a:p>
        </p:txBody>
      </p:sp>
      <p:sp>
        <p:nvSpPr>
          <p:cNvPr id="11" name="テキスト ボックス 10">
            <a:extLst>
              <a:ext uri="{FF2B5EF4-FFF2-40B4-BE49-F238E27FC236}">
                <a16:creationId xmlns:a16="http://schemas.microsoft.com/office/drawing/2014/main" id="{386DDDA1-6C42-496E-033E-73E5DFC70560}"/>
              </a:ext>
            </a:extLst>
          </p:cNvPr>
          <p:cNvSpPr txBox="1"/>
          <p:nvPr/>
        </p:nvSpPr>
        <p:spPr>
          <a:xfrm flipH="1">
            <a:off x="3195772" y="5251387"/>
            <a:ext cx="2384021" cy="969496"/>
          </a:xfrm>
          <a:prstGeom prst="rect">
            <a:avLst/>
          </a:prstGeom>
          <a:noFill/>
        </p:spPr>
        <p:txBody>
          <a:bodyPr wrap="square" rtlCol="0">
            <a:spAutoFit/>
          </a:bodyPr>
          <a:lstStyle/>
          <a:p>
            <a:pPr eaLnBrk="1" fontAlgn="auto" hangingPunct="1">
              <a:lnSpc>
                <a:spcPct val="120000"/>
              </a:lnSpc>
              <a:spcBef>
                <a:spcPts val="0"/>
              </a:spcBef>
              <a:spcAft>
                <a:spcPts val="0"/>
              </a:spcAft>
            </a:pP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ニュースのトピックス</a:t>
            </a:r>
            <a:endParaRPr lang="en-US" altLang="ja-JP" sz="1200" dirty="0">
              <a:solidFill>
                <a:srgbClr val="0D0D0D"/>
              </a:solidFill>
              <a:latin typeface="+mn-ea"/>
              <a:ea typeface="+mn-ea"/>
            </a:endParaRPr>
          </a:p>
          <a:p>
            <a:pPr eaLnBrk="1" fontAlgn="auto" hangingPunct="1">
              <a:lnSpc>
                <a:spcPct val="120000"/>
              </a:lnSpc>
              <a:spcBef>
                <a:spcPts val="0"/>
              </a:spcBef>
              <a:spcAft>
                <a:spcPts val="0"/>
              </a:spcAft>
            </a:pPr>
            <a:r>
              <a:rPr lang="ja-JP" altLang="en-US" sz="1200" dirty="0">
                <a:solidFill>
                  <a:srgbClr val="0D0D0D"/>
                </a:solidFill>
                <a:latin typeface="+mn-ea"/>
                <a:ea typeface="+mn-ea"/>
              </a:rPr>
              <a:t>編集部が、</a:t>
            </a:r>
            <a:r>
              <a:rPr lang="ja-JP" altLang="en-US" sz="1200" dirty="0">
                <a:solidFill>
                  <a:srgbClr val="C9002C"/>
                </a:solidFill>
                <a:latin typeface="+mn-ea"/>
                <a:ea typeface="+mn-ea"/>
              </a:rPr>
              <a:t>図説や</a:t>
            </a:r>
            <a:r>
              <a:rPr lang="en-US" altLang="ja-JP" sz="1200" dirty="0">
                <a:solidFill>
                  <a:srgbClr val="C9002C"/>
                </a:solidFill>
                <a:latin typeface="+mn-ea"/>
                <a:ea typeface="+mn-ea"/>
              </a:rPr>
              <a:t>Q&amp;A</a:t>
            </a:r>
            <a:r>
              <a:rPr lang="ja-JP" altLang="en-US" sz="1200" dirty="0">
                <a:solidFill>
                  <a:srgbClr val="C9002C"/>
                </a:solidFill>
                <a:latin typeface="+mn-ea"/>
                <a:ea typeface="+mn-ea"/>
              </a:rPr>
              <a:t>でニュースの要点をまとめ</a:t>
            </a:r>
            <a:r>
              <a:rPr lang="ja-JP" altLang="en-US" sz="1200" dirty="0">
                <a:solidFill>
                  <a:srgbClr val="0D0D0D"/>
                </a:solidFill>
                <a:latin typeface="+mn-ea"/>
                <a:ea typeface="+mn-ea"/>
              </a:rPr>
              <a:t>、ニュースを直感的に効率よく把握できます。</a:t>
            </a:r>
            <a:endParaRPr lang="en-US" altLang="ja-JP" sz="1200" dirty="0">
              <a:solidFill>
                <a:srgbClr val="0D0D0D"/>
              </a:solidFill>
              <a:latin typeface="+mn-ea"/>
              <a:ea typeface="+mn-ea"/>
            </a:endParaRPr>
          </a:p>
        </p:txBody>
      </p:sp>
      <p:sp>
        <p:nvSpPr>
          <p:cNvPr id="14" name="テキスト プレースホルダー 3">
            <a:extLst>
              <a:ext uri="{FF2B5EF4-FFF2-40B4-BE49-F238E27FC236}">
                <a16:creationId xmlns:a16="http://schemas.microsoft.com/office/drawing/2014/main" id="{A714DEA9-C91D-83F8-0E97-3E624A594393}"/>
              </a:ext>
            </a:extLst>
          </p:cNvPr>
          <p:cNvSpPr txBox="1">
            <a:spLocks/>
          </p:cNvSpPr>
          <p:nvPr/>
        </p:nvSpPr>
        <p:spPr>
          <a:xfrm>
            <a:off x="753667"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タイムリーに深くわかりやすく伝える</a:t>
            </a:r>
          </a:p>
        </p:txBody>
      </p:sp>
      <p:sp>
        <p:nvSpPr>
          <p:cNvPr id="15" name="テキスト プレースホルダー 3">
            <a:extLst>
              <a:ext uri="{FF2B5EF4-FFF2-40B4-BE49-F238E27FC236}">
                <a16:creationId xmlns:a16="http://schemas.microsoft.com/office/drawing/2014/main" id="{2FEC3CA9-A434-A576-77B1-66DC6BEEB10A}"/>
              </a:ext>
            </a:extLst>
          </p:cNvPr>
          <p:cNvSpPr txBox="1">
            <a:spLocks/>
          </p:cNvSpPr>
          <p:nvPr/>
        </p:nvSpPr>
        <p:spPr>
          <a:xfrm>
            <a:off x="5250873"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ストレートニュースも、世の中のイシューの深掘りも</a:t>
            </a:r>
          </a:p>
        </p:txBody>
      </p:sp>
      <p:sp>
        <p:nvSpPr>
          <p:cNvPr id="16" name="正方形/長方形 15">
            <a:extLst>
              <a:ext uri="{FF2B5EF4-FFF2-40B4-BE49-F238E27FC236}">
                <a16:creationId xmlns:a16="http://schemas.microsoft.com/office/drawing/2014/main" id="{294C442F-F755-543C-644D-78769D1E43EE}"/>
              </a:ext>
            </a:extLst>
          </p:cNvPr>
          <p:cNvSpPr/>
          <p:nvPr/>
        </p:nvSpPr>
        <p:spPr>
          <a:xfrm>
            <a:off x="509286" y="1085873"/>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 name="テキスト ボックス 16">
            <a:extLst>
              <a:ext uri="{FF2B5EF4-FFF2-40B4-BE49-F238E27FC236}">
                <a16:creationId xmlns:a16="http://schemas.microsoft.com/office/drawing/2014/main" id="{90A97A83-17FC-2427-DA60-0281643D29AD}"/>
              </a:ext>
            </a:extLst>
          </p:cNvPr>
          <p:cNvSpPr txBox="1"/>
          <p:nvPr/>
        </p:nvSpPr>
        <p:spPr>
          <a:xfrm flipH="1">
            <a:off x="635220"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■ニュース動画</a:t>
            </a:r>
            <a:endParaRPr lang="en-US" altLang="ja-JP" sz="1200" dirty="0">
              <a:solidFill>
                <a:srgbClr val="0D0D0D"/>
              </a:solidFill>
              <a:latin typeface="+mn-ea"/>
              <a:ea typeface="+mn-ea"/>
            </a:endParaRPr>
          </a:p>
        </p:txBody>
      </p:sp>
      <p:sp>
        <p:nvSpPr>
          <p:cNvPr id="18" name="テキスト ボックス 17">
            <a:extLst>
              <a:ext uri="{FF2B5EF4-FFF2-40B4-BE49-F238E27FC236}">
                <a16:creationId xmlns:a16="http://schemas.microsoft.com/office/drawing/2014/main" id="{E82089CE-0D12-D5FE-15EB-167297CFA747}"/>
              </a:ext>
            </a:extLst>
          </p:cNvPr>
          <p:cNvSpPr txBox="1"/>
          <p:nvPr/>
        </p:nvSpPr>
        <p:spPr>
          <a:xfrm flipH="1">
            <a:off x="3297373" y="2485841"/>
            <a:ext cx="1605662" cy="304699"/>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■トピックス詳細</a:t>
            </a:r>
            <a:endParaRPr lang="en-US" altLang="ja-JP" sz="1200" dirty="0">
              <a:solidFill>
                <a:srgbClr val="0D0D0D"/>
              </a:solidFill>
              <a:latin typeface="+mn-ea"/>
              <a:ea typeface="+mn-ea"/>
            </a:endParaRPr>
          </a:p>
        </p:txBody>
      </p:sp>
      <p:sp>
        <p:nvSpPr>
          <p:cNvPr id="22" name="テキスト ボックス 21">
            <a:extLst>
              <a:ext uri="{FF2B5EF4-FFF2-40B4-BE49-F238E27FC236}">
                <a16:creationId xmlns:a16="http://schemas.microsoft.com/office/drawing/2014/main" id="{10C73932-C02C-E83F-32E8-4AE1F4189B1C}"/>
              </a:ext>
            </a:extLst>
          </p:cNvPr>
          <p:cNvSpPr txBox="1"/>
          <p:nvPr/>
        </p:nvSpPr>
        <p:spPr>
          <a:xfrm flipH="1">
            <a:off x="6547556" y="5462846"/>
            <a:ext cx="4842666" cy="747897"/>
          </a:xfrm>
          <a:prstGeom prst="rect">
            <a:avLst/>
          </a:prstGeom>
          <a:noFill/>
        </p:spPr>
        <p:txBody>
          <a:bodyPr wrap="square" rtlCol="0">
            <a:spAutoFit/>
          </a:bodyPr>
          <a:lstStyle/>
          <a:p>
            <a:pPr eaLnBrk="1" fontAlgn="auto" hangingPunct="1">
              <a:lnSpc>
                <a:spcPct val="120000"/>
              </a:lnSpc>
              <a:spcBef>
                <a:spcPts val="0"/>
              </a:spcBef>
              <a:spcAft>
                <a:spcPts val="0"/>
              </a:spcAft>
            </a:pPr>
            <a:r>
              <a:rPr lang="ja-JP" altLang="en-US" sz="1200" dirty="0">
                <a:solidFill>
                  <a:srgbClr val="0D0D0D"/>
                </a:solidFill>
                <a:latin typeface="+mn-ea"/>
                <a:ea typeface="+mn-ea"/>
              </a:rPr>
              <a:t>独自の視点や表現手法により、</a:t>
            </a:r>
            <a:r>
              <a:rPr lang="ja-JP" altLang="en-US" sz="1200" dirty="0">
                <a:solidFill>
                  <a:srgbClr val="C9002C"/>
                </a:solidFill>
                <a:latin typeface="+mn-ea"/>
                <a:ea typeface="+mn-ea"/>
              </a:rPr>
              <a:t>社会課題やユーザーの興味・関心の高い話題を「深く」「わかりやすく」届ける</a:t>
            </a:r>
            <a:r>
              <a:rPr lang="ja-JP" altLang="en-US" sz="1200" dirty="0">
                <a:solidFill>
                  <a:srgbClr val="0D0D0D"/>
                </a:solidFill>
                <a:latin typeface="+mn-ea"/>
                <a:ea typeface="+mn-ea"/>
              </a:rPr>
              <a:t>ために、</a:t>
            </a:r>
            <a:r>
              <a:rPr lang="en-US" altLang="ja-JP" sz="1200" dirty="0">
                <a:solidFill>
                  <a:srgbClr val="0D0D0D"/>
                </a:solidFill>
                <a:latin typeface="+mn-ea"/>
                <a:ea typeface="+mn-ea"/>
              </a:rPr>
              <a:t>Yahoo!</a:t>
            </a:r>
            <a:r>
              <a:rPr lang="ja-JP" altLang="en-US" sz="1200" dirty="0">
                <a:solidFill>
                  <a:srgbClr val="0D0D0D"/>
                </a:solidFill>
                <a:latin typeface="+mn-ea"/>
                <a:ea typeface="+mn-ea"/>
              </a:rPr>
              <a:t>ニュースはオリジナルコンテンツの発信に注力しています。</a:t>
            </a:r>
            <a:endParaRPr lang="en-US" altLang="ja-JP" sz="1200" dirty="0">
              <a:solidFill>
                <a:srgbClr val="0D0D0D"/>
              </a:solidFill>
              <a:latin typeface="+mn-ea"/>
              <a:ea typeface="+mn-ea"/>
            </a:endParaRPr>
          </a:p>
        </p:txBody>
      </p:sp>
      <p:pic>
        <p:nvPicPr>
          <p:cNvPr id="12" name="図 11">
            <a:extLst>
              <a:ext uri="{FF2B5EF4-FFF2-40B4-BE49-F238E27FC236}">
                <a16:creationId xmlns:a16="http://schemas.microsoft.com/office/drawing/2014/main" id="{F5AD4CD0-3400-390D-D394-4E790A6DC489}"/>
              </a:ext>
            </a:extLst>
          </p:cNvPr>
          <p:cNvPicPr>
            <a:picLocks noChangeAspect="1"/>
          </p:cNvPicPr>
          <p:nvPr/>
        </p:nvPicPr>
        <p:blipFill rotWithShape="1">
          <a:blip r:embed="rId6"/>
          <a:srcRect b="34659"/>
          <a:stretch/>
        </p:blipFill>
        <p:spPr>
          <a:xfrm>
            <a:off x="7536339" y="3787357"/>
            <a:ext cx="2384021" cy="1559364"/>
          </a:xfrm>
          <a:prstGeom prst="rect">
            <a:avLst/>
          </a:prstGeom>
        </p:spPr>
      </p:pic>
      <p:pic>
        <p:nvPicPr>
          <p:cNvPr id="21" name="図 20">
            <a:extLst>
              <a:ext uri="{FF2B5EF4-FFF2-40B4-BE49-F238E27FC236}">
                <a16:creationId xmlns:a16="http://schemas.microsoft.com/office/drawing/2014/main" id="{E66C7F19-02D4-15A5-BE30-F0A7A2C03AAB}"/>
              </a:ext>
            </a:extLst>
          </p:cNvPr>
          <p:cNvPicPr>
            <a:picLocks noChangeAspect="1"/>
          </p:cNvPicPr>
          <p:nvPr/>
        </p:nvPicPr>
        <p:blipFill>
          <a:blip r:embed="rId7"/>
          <a:stretch>
            <a:fillRect/>
          </a:stretch>
        </p:blipFill>
        <p:spPr>
          <a:xfrm>
            <a:off x="8988962" y="2790541"/>
            <a:ext cx="2401261" cy="1868045"/>
          </a:xfrm>
          <a:prstGeom prst="rect">
            <a:avLst/>
          </a:prstGeom>
        </p:spPr>
      </p:pic>
    </p:spTree>
    <p:extLst>
      <p:ext uri="{BB962C8B-B14F-4D97-AF65-F5344CB8AC3E}">
        <p14:creationId xmlns:p14="http://schemas.microsoft.com/office/powerpoint/2010/main" val="1248761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69B79DA1-8CF9-8C6C-3BF3-52B18C6BBE18}"/>
              </a:ext>
            </a:extLst>
          </p:cNvPr>
          <p:cNvSpPr txBox="1">
            <a:spLocks/>
          </p:cNvSpPr>
          <p:nvPr/>
        </p:nvSpPr>
        <p:spPr>
          <a:xfrm>
            <a:off x="1743456" y="151037"/>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つの特長②</a:t>
            </a:r>
            <a:endParaRPr lang="ja-JP" altLang="en-US" sz="1200" b="1" dirty="0">
              <a:solidFill>
                <a:srgbClr val="00003E"/>
              </a:solidFill>
              <a:latin typeface="+mn-ea"/>
            </a:endParaRPr>
          </a:p>
        </p:txBody>
      </p:sp>
      <p:sp>
        <p:nvSpPr>
          <p:cNvPr id="2" name="テキスト プレースホルダー 3">
            <a:extLst>
              <a:ext uri="{FF2B5EF4-FFF2-40B4-BE49-F238E27FC236}">
                <a16:creationId xmlns:a16="http://schemas.microsoft.com/office/drawing/2014/main" id="{B105DC3C-90B5-807A-49AE-95DB733E3BB1}"/>
              </a:ext>
            </a:extLst>
          </p:cNvPr>
          <p:cNvSpPr txBox="1">
            <a:spLocks/>
          </p:cNvSpPr>
          <p:nvPr/>
        </p:nvSpPr>
        <p:spPr>
          <a:xfrm>
            <a:off x="479425" y="1220008"/>
            <a:ext cx="11233149" cy="215444"/>
          </a:xfrm>
          <a:prstGeom prst="rect">
            <a:avLst/>
          </a:prstGeom>
        </p:spPr>
        <p:txBody>
          <a:bodyPr wrap="square" lIns="0" tIns="0" rIns="0" bIns="0" anchor="ctr">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ニュース オリジナルコンテンツの事例</a:t>
            </a:r>
          </a:p>
        </p:txBody>
      </p:sp>
      <p:sp>
        <p:nvSpPr>
          <p:cNvPr id="12" name="正方形/長方形 11">
            <a:extLst>
              <a:ext uri="{FF2B5EF4-FFF2-40B4-BE49-F238E27FC236}">
                <a16:creationId xmlns:a16="http://schemas.microsoft.com/office/drawing/2014/main" id="{25585192-1812-2151-FC20-CD85ACC6A429}"/>
              </a:ext>
            </a:extLst>
          </p:cNvPr>
          <p:cNvSpPr/>
          <p:nvPr/>
        </p:nvSpPr>
        <p:spPr>
          <a:xfrm>
            <a:off x="509286" y="2553259"/>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グラフィック</a:t>
            </a:r>
          </a:p>
        </p:txBody>
      </p:sp>
      <p:sp>
        <p:nvSpPr>
          <p:cNvPr id="13" name="正方形/長方形 12">
            <a:extLst>
              <a:ext uri="{FF2B5EF4-FFF2-40B4-BE49-F238E27FC236}">
                <a16:creationId xmlns:a16="http://schemas.microsoft.com/office/drawing/2014/main" id="{9AF71733-6C02-C737-338E-30AB801890BA}"/>
              </a:ext>
            </a:extLst>
          </p:cNvPr>
          <p:cNvSpPr/>
          <p:nvPr/>
        </p:nvSpPr>
        <p:spPr>
          <a:xfrm>
            <a:off x="4361822" y="2553259"/>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記事</a:t>
            </a:r>
          </a:p>
        </p:txBody>
      </p:sp>
      <p:sp>
        <p:nvSpPr>
          <p:cNvPr id="23" name="正方形/長方形 22">
            <a:extLst>
              <a:ext uri="{FF2B5EF4-FFF2-40B4-BE49-F238E27FC236}">
                <a16:creationId xmlns:a16="http://schemas.microsoft.com/office/drawing/2014/main" id="{0917F4B4-494A-C9D9-9F67-8F66EB20312F}"/>
              </a:ext>
            </a:extLst>
          </p:cNvPr>
          <p:cNvSpPr/>
          <p:nvPr/>
        </p:nvSpPr>
        <p:spPr>
          <a:xfrm>
            <a:off x="8214358" y="2553259"/>
            <a:ext cx="3468354"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動画</a:t>
            </a:r>
          </a:p>
        </p:txBody>
      </p:sp>
      <p:sp>
        <p:nvSpPr>
          <p:cNvPr id="25" name="フッター プレースホルダー 5">
            <a:extLst>
              <a:ext uri="{FF2B5EF4-FFF2-40B4-BE49-F238E27FC236}">
                <a16:creationId xmlns:a16="http://schemas.microsoft.com/office/drawing/2014/main" id="{EC1D18E5-2061-44DF-AA60-73B9DB87D3D7}"/>
              </a:ext>
            </a:extLst>
          </p:cNvPr>
          <p:cNvSpPr txBox="1">
            <a:spLocks/>
          </p:cNvSpPr>
          <p:nvPr/>
        </p:nvSpPr>
        <p:spPr>
          <a:xfrm>
            <a:off x="387645" y="5407477"/>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これまで通りに物が届かなくなる？ 物流の</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2024</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年問題とは </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4"/>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4"/>
              </a:rPr>
              <a:t>生活危機</a:t>
            </a: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トラック運転手の時間外労働時間の上限規制（年間</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960</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時間）に起因する「物流の</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2024</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年問題」。業界でとられている対策や、私たちにできることはあるのだろうか。専門家に聞いた。</a:t>
            </a:r>
          </a:p>
        </p:txBody>
      </p:sp>
      <p:sp>
        <p:nvSpPr>
          <p:cNvPr id="26" name="フッター プレースホルダー 5">
            <a:extLst>
              <a:ext uri="{FF2B5EF4-FFF2-40B4-BE49-F238E27FC236}">
                <a16:creationId xmlns:a16="http://schemas.microsoft.com/office/drawing/2014/main" id="{F23CC7B3-0750-E958-E1F9-4BE3CD0F1E79}"/>
              </a:ext>
            </a:extLst>
          </p:cNvPr>
          <p:cNvSpPr txBox="1">
            <a:spLocks/>
          </p:cNvSpPr>
          <p:nvPr/>
        </p:nvSpPr>
        <p:spPr>
          <a:xfrm>
            <a:off x="4319143" y="5407477"/>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545454"/>
                </a:solidFill>
                <a:latin typeface="+mn-ea"/>
                <a:ea typeface="+mn-ea"/>
                <a:hlinkClick r:id="rId5"/>
              </a:rPr>
              <a:t>年々早まる「ラン活」、新素材による多様化、</a:t>
            </a:r>
            <a:r>
              <a:rPr lang="en-US" altLang="ja-JP" sz="1200" b="1" dirty="0">
                <a:solidFill>
                  <a:srgbClr val="545454"/>
                </a:solidFill>
                <a:latin typeface="+mn-ea"/>
                <a:ea typeface="+mn-ea"/>
                <a:hlinkClick r:id="rId5"/>
              </a:rPr>
              <a:t>6</a:t>
            </a:r>
            <a:r>
              <a:rPr lang="ja-JP" altLang="en-US" sz="1200" b="1" dirty="0">
                <a:solidFill>
                  <a:srgbClr val="545454"/>
                </a:solidFill>
                <a:latin typeface="+mn-ea"/>
                <a:ea typeface="+mn-ea"/>
                <a:hlinkClick r:id="rId5"/>
              </a:rPr>
              <a:t>年間の思い出が「呪い」にも－－令和のランドセル事情 ＃令和の親</a:t>
            </a:r>
            <a:endParaRPr lang="en-US" altLang="ja-JP" sz="1200" b="1" dirty="0">
              <a:solidFill>
                <a:srgbClr val="545454"/>
              </a:solidFill>
              <a:latin typeface="+mn-ea"/>
              <a:ea typeface="+mn-ea"/>
              <a:hlinkClick r:id="rId5"/>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親たちの関心も高く、スタート時期は年々早まっている「ラン活」。最新のランドセル事情を取材した。</a:t>
            </a:r>
          </a:p>
        </p:txBody>
      </p:sp>
      <p:sp>
        <p:nvSpPr>
          <p:cNvPr id="28" name="フッター プレースホルダー 5">
            <a:extLst>
              <a:ext uri="{FF2B5EF4-FFF2-40B4-BE49-F238E27FC236}">
                <a16:creationId xmlns:a16="http://schemas.microsoft.com/office/drawing/2014/main" id="{DF044DBE-C43D-CA56-5AFB-CFFCB338A6DE}"/>
              </a:ext>
            </a:extLst>
          </p:cNvPr>
          <p:cNvSpPr txBox="1">
            <a:spLocks/>
          </p:cNvSpPr>
          <p:nvPr/>
        </p:nvSpPr>
        <p:spPr>
          <a:xfrm>
            <a:off x="8250641" y="5407477"/>
            <a:ext cx="3461933"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「本音と建前」が心をむしばむ</a:t>
            </a:r>
            <a:r>
              <a:rPr kumimoji="1" lang="en-US" altLang="ja-JP" sz="1200" b="1" i="0" u="none" strike="noStrike" kern="1200" cap="none" spc="0" normalizeH="0" baseline="0" noProof="0" dirty="0">
                <a:ln>
                  <a:noFill/>
                </a:ln>
                <a:solidFill>
                  <a:srgbClr val="545454"/>
                </a:solidFill>
                <a:effectLst/>
                <a:uLnTx/>
                <a:uFillTx/>
                <a:latin typeface="+mn-ea"/>
                <a:ea typeface="+mn-ea"/>
                <a:cs typeface="+mn-cs"/>
                <a:hlinkClick r:id="rId6"/>
              </a:rPr>
              <a:t>――</a:t>
            </a:r>
            <a:r>
              <a:rPr kumimoji="1" lang="ja-JP" altLang="en-US" sz="1200" b="1" i="0" u="none" strike="noStrike" kern="1200" cap="none" spc="0" normalizeH="0" baseline="0" noProof="0" dirty="0">
                <a:ln>
                  <a:noFill/>
                </a:ln>
                <a:solidFill>
                  <a:srgbClr val="545454"/>
                </a:solidFill>
                <a:effectLst/>
                <a:uLnTx/>
                <a:uFillTx/>
                <a:latin typeface="+mn-ea"/>
                <a:ea typeface="+mn-ea"/>
                <a:cs typeface="+mn-cs"/>
                <a:hlinkClick r:id="rId6"/>
              </a:rPr>
              <a:t>イタリア人精神科医が見つめる日本人の不調</a:t>
            </a:r>
            <a:endParaRPr kumimoji="1" lang="en-US" altLang="ja-JP" sz="12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異色のイタリア人精神科医の目から見た、日本人の生きづらさの理由、そして解決する方法を取材。</a:t>
            </a:r>
          </a:p>
        </p:txBody>
      </p:sp>
      <p:pic>
        <p:nvPicPr>
          <p:cNvPr id="31" name="図 30">
            <a:extLst>
              <a:ext uri="{FF2B5EF4-FFF2-40B4-BE49-F238E27FC236}">
                <a16:creationId xmlns:a16="http://schemas.microsoft.com/office/drawing/2014/main" id="{1017A1A2-DE6D-DC98-53DB-A22899513F00}"/>
              </a:ext>
            </a:extLst>
          </p:cNvPr>
          <p:cNvPicPr>
            <a:picLocks noChangeAspect="1"/>
          </p:cNvPicPr>
          <p:nvPr/>
        </p:nvPicPr>
        <p:blipFill>
          <a:blip r:embed="rId7"/>
          <a:stretch>
            <a:fillRect/>
          </a:stretch>
        </p:blipFill>
        <p:spPr>
          <a:xfrm>
            <a:off x="8603210" y="3195983"/>
            <a:ext cx="2690650" cy="2093173"/>
          </a:xfrm>
          <a:prstGeom prst="rect">
            <a:avLst/>
          </a:prstGeom>
        </p:spPr>
      </p:pic>
      <p:sp>
        <p:nvSpPr>
          <p:cNvPr id="32" name="四角形: 角を丸くする 31">
            <a:extLst>
              <a:ext uri="{FF2B5EF4-FFF2-40B4-BE49-F238E27FC236}">
                <a16:creationId xmlns:a16="http://schemas.microsoft.com/office/drawing/2014/main" id="{98A6BD72-9B5E-48D3-4ADC-3080BEFAB7F6}"/>
              </a:ext>
            </a:extLst>
          </p:cNvPr>
          <p:cNvSpPr/>
          <p:nvPr/>
        </p:nvSpPr>
        <p:spPr>
          <a:xfrm>
            <a:off x="479425" y="1089025"/>
            <a:ext cx="11203289" cy="423161"/>
          </a:xfrm>
          <a:prstGeom prst="roundRect">
            <a:avLst/>
          </a:prstGeom>
          <a:noFill/>
          <a:ln w="28575" cap="flat" cmpd="sng" algn="ctr">
            <a:solidFill>
              <a:srgbClr val="0D0D0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プレースホルダー 3">
            <a:extLst>
              <a:ext uri="{FF2B5EF4-FFF2-40B4-BE49-F238E27FC236}">
                <a16:creationId xmlns:a16="http://schemas.microsoft.com/office/drawing/2014/main" id="{A7A7C68A-8917-ECA6-F3C4-7CEF27D9FA1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C9002C"/>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ニュースのユーザーに伝わる構成・表現手法（フォーマット）</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を蓄積。これらのノウハウを</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タイアップにおいても駆使し、</a:t>
            </a: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広告主様とターゲットをつなぐ最適なコンテンツ</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をご提案します。</a:t>
            </a:r>
          </a:p>
        </p:txBody>
      </p:sp>
      <p:sp>
        <p:nvSpPr>
          <p:cNvPr id="34" name="テキスト ボックス 33">
            <a:extLst>
              <a:ext uri="{FF2B5EF4-FFF2-40B4-BE49-F238E27FC236}">
                <a16:creationId xmlns:a16="http://schemas.microsoft.com/office/drawing/2014/main" id="{19465689-9000-4A57-43E6-9AEC68C8903A}"/>
              </a:ext>
            </a:extLst>
          </p:cNvPr>
          <p:cNvSpPr txBox="1"/>
          <p:nvPr/>
        </p:nvSpPr>
        <p:spPr>
          <a:xfrm>
            <a:off x="8128911" y="1221654"/>
            <a:ext cx="1618593"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a:t>
            </a:r>
            <a:r>
              <a:rPr lang="ja-JP" altLang="en-US" sz="800" dirty="0">
                <a:solidFill>
                  <a:srgbClr val="0D0D0D"/>
                </a:solidFill>
                <a:latin typeface="+mn-ea"/>
                <a:ea typeface="+mn-ea"/>
              </a:rPr>
              <a:t>受賞歴は</a:t>
            </a:r>
            <a:r>
              <a:rPr lang="en-US" altLang="ja-JP" sz="800" dirty="0">
                <a:solidFill>
                  <a:srgbClr val="0D0D0D"/>
                </a:solidFill>
                <a:latin typeface="+mn-ea"/>
                <a:ea typeface="+mn-ea"/>
              </a:rPr>
              <a:t>P46</a:t>
            </a:r>
            <a:r>
              <a:rPr lang="ja-JP" altLang="en-US" sz="800" dirty="0">
                <a:solidFill>
                  <a:srgbClr val="0D0D0D"/>
                </a:solidFill>
                <a:latin typeface="+mn-ea"/>
                <a:ea typeface="+mn-ea"/>
              </a:rPr>
              <a:t>～</a:t>
            </a:r>
            <a:r>
              <a:rPr lang="en-US" altLang="ja-JP" sz="800" dirty="0">
                <a:solidFill>
                  <a:srgbClr val="0D0D0D"/>
                </a:solidFill>
                <a:latin typeface="+mn-ea"/>
                <a:ea typeface="+mn-ea"/>
              </a:rPr>
              <a:t>49</a:t>
            </a:r>
            <a:r>
              <a:rPr lang="ja-JP" altLang="en-US" sz="800" dirty="0">
                <a:solidFill>
                  <a:srgbClr val="0D0D0D"/>
                </a:solidFill>
                <a:latin typeface="+mn-ea"/>
                <a:ea typeface="+mn-ea"/>
              </a:rPr>
              <a:t>参照</a:t>
            </a:r>
          </a:p>
        </p:txBody>
      </p:sp>
      <p:pic>
        <p:nvPicPr>
          <p:cNvPr id="7" name="図 6">
            <a:extLst>
              <a:ext uri="{FF2B5EF4-FFF2-40B4-BE49-F238E27FC236}">
                <a16:creationId xmlns:a16="http://schemas.microsoft.com/office/drawing/2014/main" id="{13FABD74-0C45-3C64-C364-EC924442B2BE}"/>
              </a:ext>
            </a:extLst>
          </p:cNvPr>
          <p:cNvPicPr>
            <a:picLocks noChangeAspect="1"/>
          </p:cNvPicPr>
          <p:nvPr/>
        </p:nvPicPr>
        <p:blipFill rotWithShape="1">
          <a:blip r:embed="rId8"/>
          <a:srcRect b="29786"/>
          <a:stretch/>
        </p:blipFill>
        <p:spPr>
          <a:xfrm>
            <a:off x="623644" y="3189300"/>
            <a:ext cx="3167892" cy="2089102"/>
          </a:xfrm>
          <a:prstGeom prst="rect">
            <a:avLst/>
          </a:prstGeom>
        </p:spPr>
      </p:pic>
      <p:pic>
        <p:nvPicPr>
          <p:cNvPr id="9" name="図 8">
            <a:extLst>
              <a:ext uri="{FF2B5EF4-FFF2-40B4-BE49-F238E27FC236}">
                <a16:creationId xmlns:a16="http://schemas.microsoft.com/office/drawing/2014/main" id="{1A4EEDAA-93CA-53B2-2E05-65EF099E2066}"/>
              </a:ext>
            </a:extLst>
          </p:cNvPr>
          <p:cNvPicPr>
            <a:picLocks noChangeAspect="1"/>
          </p:cNvPicPr>
          <p:nvPr/>
        </p:nvPicPr>
        <p:blipFill rotWithShape="1">
          <a:blip r:embed="rId9"/>
          <a:srcRect b="34659"/>
          <a:stretch/>
        </p:blipFill>
        <p:spPr>
          <a:xfrm>
            <a:off x="4555108" y="3195983"/>
            <a:ext cx="3173474" cy="2075737"/>
          </a:xfrm>
          <a:prstGeom prst="rect">
            <a:avLst/>
          </a:prstGeom>
        </p:spPr>
      </p:pic>
    </p:spTree>
    <p:extLst>
      <p:ext uri="{BB962C8B-B14F-4D97-AF65-F5344CB8AC3E}">
        <p14:creationId xmlns:p14="http://schemas.microsoft.com/office/powerpoint/2010/main" val="2433235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5" name="テキスト プレースホルダー 3">
            <a:extLst>
              <a:ext uri="{FF2B5EF4-FFF2-40B4-BE49-F238E27FC236}">
                <a16:creationId xmlns:a16="http://schemas.microsoft.com/office/drawing/2014/main" id="{63CA444F-F37E-CBCB-C3E0-9BEB6BC8051E}"/>
              </a:ext>
            </a:extLst>
          </p:cNvPr>
          <p:cNvSpPr txBox="1">
            <a:spLocks/>
          </p:cNvSpPr>
          <p:nvPr/>
        </p:nvSpPr>
        <p:spPr>
          <a:xfrm>
            <a:off x="1869520"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a:t>
            </a:r>
            <a:r>
              <a:rPr kumimoji="1" lang="en-US" altLang="ja-JP" b="1" i="0" u="none" strike="noStrike" kern="1200" cap="none" spc="0" normalizeH="0" baseline="0" noProof="0" dirty="0">
                <a:ln>
                  <a:noFill/>
                </a:ln>
                <a:solidFill>
                  <a:srgbClr val="00003E"/>
                </a:solidFill>
                <a:effectLst/>
                <a:uLnTx/>
                <a:uFillTx/>
                <a:latin typeface="+mn-ea"/>
                <a:ea typeface="+mn-ea"/>
                <a:cs typeface="+mn-cs"/>
              </a:rPr>
              <a:t>3</a:t>
            </a:r>
            <a:r>
              <a:rPr kumimoji="1" lang="ja-JP" altLang="en-US" b="1" i="0" u="none" strike="noStrike" kern="1200" cap="none" spc="0" normalizeH="0" baseline="0" noProof="0" dirty="0">
                <a:ln>
                  <a:noFill/>
                </a:ln>
                <a:solidFill>
                  <a:srgbClr val="00003E"/>
                </a:solidFill>
                <a:effectLst/>
                <a:uLnTx/>
                <a:uFillTx/>
                <a:latin typeface="+mn-ea"/>
                <a:ea typeface="+mn-ea"/>
                <a:cs typeface="+mn-cs"/>
              </a:rPr>
              <a:t>つの特長③</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7" name="角丸四角形 33">
            <a:extLst>
              <a:ext uri="{FF2B5EF4-FFF2-40B4-BE49-F238E27FC236}">
                <a16:creationId xmlns:a16="http://schemas.microsoft.com/office/drawing/2014/main" id="{B9AD8EA0-9838-354A-74BE-F4BEAA72B392}"/>
              </a:ext>
            </a:extLst>
          </p:cNvPr>
          <p:cNvSpPr/>
          <p:nvPr/>
        </p:nvSpPr>
        <p:spPr>
          <a:xfrm>
            <a:off x="552832" y="2344057"/>
            <a:ext cx="2782554" cy="1056345"/>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pic>
        <p:nvPicPr>
          <p:cNvPr id="8" name="図 7">
            <a:extLst>
              <a:ext uri="{FF2B5EF4-FFF2-40B4-BE49-F238E27FC236}">
                <a16:creationId xmlns:a16="http://schemas.microsoft.com/office/drawing/2014/main" id="{90F8C640-E16F-FE1D-F716-5C28D7B93C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9909" y="2302496"/>
            <a:ext cx="1905406" cy="1048404"/>
          </a:xfrm>
          <a:prstGeom prst="rect">
            <a:avLst/>
          </a:prstGeom>
        </p:spPr>
      </p:pic>
      <p:sp>
        <p:nvSpPr>
          <p:cNvPr id="9" name="フッター プレースホルダー 5">
            <a:extLst>
              <a:ext uri="{FF2B5EF4-FFF2-40B4-BE49-F238E27FC236}">
                <a16:creationId xmlns:a16="http://schemas.microsoft.com/office/drawing/2014/main" id="{B881FB26-2BE0-0877-D57E-296BF382E5BC}"/>
              </a:ext>
            </a:extLst>
          </p:cNvPr>
          <p:cNvSpPr txBox="1">
            <a:spLocks/>
          </p:cNvSpPr>
          <p:nvPr/>
        </p:nvSpPr>
        <p:spPr>
          <a:xfrm>
            <a:off x="536139" y="2352333"/>
            <a:ext cx="2912130"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「コメント」は、ニュースや世の中のできごとに関する多様な考え、感想が集まる場所です。</a:t>
            </a:r>
            <a:r>
              <a:rPr kumimoji="1" lang="ja-JP" altLang="en-US" sz="1200" b="0" i="0" u="none" strike="noStrike" kern="1200" cap="none" spc="0" normalizeH="0" baseline="0" noProof="0" dirty="0">
                <a:ln>
                  <a:noFill/>
                </a:ln>
                <a:solidFill>
                  <a:srgbClr val="C9002C"/>
                </a:solidFill>
                <a:effectLst/>
                <a:uLnTx/>
                <a:uFillTx/>
                <a:latin typeface="+mn-ea"/>
                <a:ea typeface="+mn-ea"/>
                <a:cs typeface="+mn-cs"/>
              </a:rPr>
              <a:t>他の人の意見や考えに触れることで、ニュースをより深く理解するきっかけ</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を作ります。</a:t>
            </a:r>
          </a:p>
        </p:txBody>
      </p:sp>
      <p:sp>
        <p:nvSpPr>
          <p:cNvPr id="10" name="正方形/長方形 9">
            <a:extLst>
              <a:ext uri="{FF2B5EF4-FFF2-40B4-BE49-F238E27FC236}">
                <a16:creationId xmlns:a16="http://schemas.microsoft.com/office/drawing/2014/main" id="{DF900633-5242-2D61-0C21-25D1E0398DD4}"/>
              </a:ext>
            </a:extLst>
          </p:cNvPr>
          <p:cNvSpPr/>
          <p:nvPr/>
        </p:nvSpPr>
        <p:spPr>
          <a:xfrm>
            <a:off x="479376" y="1708554"/>
            <a:ext cx="4919938"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コメント</a:t>
            </a:r>
          </a:p>
        </p:txBody>
      </p:sp>
      <p:sp>
        <p:nvSpPr>
          <p:cNvPr id="11" name="正方形/長方形 10">
            <a:extLst>
              <a:ext uri="{FF2B5EF4-FFF2-40B4-BE49-F238E27FC236}">
                <a16:creationId xmlns:a16="http://schemas.microsoft.com/office/drawing/2014/main" id="{BF6F3706-FFF6-DBAE-6070-7B430251AB67}"/>
              </a:ext>
            </a:extLst>
          </p:cNvPr>
          <p:cNvSpPr/>
          <p:nvPr/>
        </p:nvSpPr>
        <p:spPr>
          <a:xfrm>
            <a:off x="5643154" y="1692423"/>
            <a:ext cx="6069421" cy="436042"/>
          </a:xfrm>
          <a:prstGeom prst="rect">
            <a:avLst/>
          </a:prstGeom>
          <a:solidFill>
            <a:srgbClr val="00003E"/>
          </a:solidFill>
          <a:ln w="25400" cap="flat" cmpd="sng" algn="ctr">
            <a:noFill/>
            <a:prstDash val="solid"/>
          </a:ln>
          <a:effectLst/>
        </p:spPr>
        <p:txBody>
          <a:bodyPr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mn-ea"/>
                <a:ea typeface="+mn-ea"/>
                <a:cs typeface="+mn-cs"/>
              </a:rPr>
              <a:t>みんなの意見</a:t>
            </a:r>
          </a:p>
        </p:txBody>
      </p:sp>
      <p:sp>
        <p:nvSpPr>
          <p:cNvPr id="14" name="正方形/長方形 13">
            <a:extLst>
              <a:ext uri="{FF2B5EF4-FFF2-40B4-BE49-F238E27FC236}">
                <a16:creationId xmlns:a16="http://schemas.microsoft.com/office/drawing/2014/main" id="{DF036DAC-9236-B01F-E60D-DA7BFBD5BDBB}"/>
              </a:ext>
            </a:extLst>
          </p:cNvPr>
          <p:cNvSpPr/>
          <p:nvPr/>
        </p:nvSpPr>
        <p:spPr>
          <a:xfrm>
            <a:off x="8807106" y="3284768"/>
            <a:ext cx="2704211" cy="984885"/>
          </a:xfrm>
          <a:prstGeom prst="rect">
            <a:avLst/>
          </a:prstGeom>
        </p:spPr>
        <p:txBody>
          <a:bodyPr wrap="square">
            <a:spAutoFit/>
          </a:bodyPr>
          <a:lstStyle/>
          <a:p>
            <a:pPr eaLnBrk="1" fontAlgn="auto" hangingPunct="1">
              <a:spcBef>
                <a:spcPts val="0"/>
              </a:spcBef>
              <a:spcAft>
                <a:spcPts val="0"/>
              </a:spcAft>
            </a:pPr>
            <a:r>
              <a:rPr lang="ja-JP" altLang="en-US" sz="1200" dirty="0">
                <a:solidFill>
                  <a:srgbClr val="0D0D0D"/>
                </a:solidFill>
                <a:latin typeface="+mn-ea"/>
                <a:ea typeface="+mn-ea"/>
              </a:rPr>
              <a:t>話題になっているニュースやテーマに関して、世の中の人がどう思っているのか、クリックだけで投票や賛否の声が見られる場所です。</a:t>
            </a:r>
            <a:endParaRPr lang="en-US" altLang="ja-JP" sz="1200" dirty="0">
              <a:solidFill>
                <a:srgbClr val="0D0D0D"/>
              </a:solidFill>
              <a:latin typeface="+mn-ea"/>
              <a:ea typeface="+mn-ea"/>
            </a:endParaRPr>
          </a:p>
          <a:p>
            <a:pPr eaLnBrk="1" fontAlgn="auto" hangingPunct="1">
              <a:spcBef>
                <a:spcPts val="0"/>
              </a:spcBef>
              <a:spcAft>
                <a:spcPts val="0"/>
              </a:spcAft>
            </a:pPr>
            <a:r>
              <a:rPr lang="en-US" altLang="ja-JP" sz="1000" dirty="0">
                <a:solidFill>
                  <a:srgbClr val="545454"/>
                </a:solidFill>
                <a:latin typeface="+mn-ea"/>
                <a:ea typeface="+mn-ea"/>
                <a:hlinkClick r:id="rId4"/>
              </a:rPr>
              <a:t>https://news.yahoo.co.jp/polls</a:t>
            </a:r>
            <a:endParaRPr lang="en-US" altLang="ja-JP" sz="1000" dirty="0">
              <a:solidFill>
                <a:srgbClr val="545454"/>
              </a:solidFill>
              <a:latin typeface="+mn-ea"/>
              <a:ea typeface="+mn-ea"/>
            </a:endParaRPr>
          </a:p>
        </p:txBody>
      </p:sp>
      <p:sp>
        <p:nvSpPr>
          <p:cNvPr id="15" name="角丸四角形 33">
            <a:extLst>
              <a:ext uri="{FF2B5EF4-FFF2-40B4-BE49-F238E27FC236}">
                <a16:creationId xmlns:a16="http://schemas.microsoft.com/office/drawing/2014/main" id="{4DFF37A8-7C8D-5291-582F-198FB83595F1}"/>
              </a:ext>
            </a:extLst>
          </p:cNvPr>
          <p:cNvSpPr/>
          <p:nvPr/>
        </p:nvSpPr>
        <p:spPr>
          <a:xfrm>
            <a:off x="5878286" y="2344057"/>
            <a:ext cx="5632877" cy="436043"/>
          </a:xfrm>
          <a:prstGeom prst="round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mn-ea"/>
              <a:ea typeface="+mn-ea"/>
              <a:cs typeface="+mn-cs"/>
            </a:endParaRPr>
          </a:p>
        </p:txBody>
      </p:sp>
      <p:sp>
        <p:nvSpPr>
          <p:cNvPr id="16" name="テキスト ボックス 15">
            <a:extLst>
              <a:ext uri="{FF2B5EF4-FFF2-40B4-BE49-F238E27FC236}">
                <a16:creationId xmlns:a16="http://schemas.microsoft.com/office/drawing/2014/main" id="{841DE383-AD7C-2A51-8BEB-ABAC0C5273FC}"/>
              </a:ext>
            </a:extLst>
          </p:cNvPr>
          <p:cNvSpPr txBox="1"/>
          <p:nvPr/>
        </p:nvSpPr>
        <p:spPr>
          <a:xfrm>
            <a:off x="6555100" y="2423578"/>
            <a:ext cx="424552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rPr>
              <a:t>世の中の意識が、</a:t>
            </a:r>
            <a:r>
              <a:rPr lang="ja-JP" altLang="en-US" sz="1200" dirty="0">
                <a:solidFill>
                  <a:srgbClr val="C9002C"/>
                </a:solidFill>
                <a:latin typeface="+mn-ea"/>
                <a:ea typeface="+mn-ea"/>
              </a:rPr>
              <a:t>投票や賛否の意見を通じて見えてきます</a:t>
            </a:r>
            <a:r>
              <a:rPr lang="ja-JP" altLang="en-US" sz="1200" dirty="0">
                <a:solidFill>
                  <a:srgbClr val="545454"/>
                </a:solidFill>
                <a:latin typeface="+mn-ea"/>
                <a:ea typeface="+mn-ea"/>
              </a:rPr>
              <a:t>。</a:t>
            </a:r>
          </a:p>
        </p:txBody>
      </p:sp>
      <p:sp>
        <p:nvSpPr>
          <p:cNvPr id="17" name="テキスト ボックス 16">
            <a:extLst>
              <a:ext uri="{FF2B5EF4-FFF2-40B4-BE49-F238E27FC236}">
                <a16:creationId xmlns:a16="http://schemas.microsoft.com/office/drawing/2014/main" id="{770954FC-7A2F-566A-92CD-A8C1CB65F4DA}"/>
              </a:ext>
            </a:extLst>
          </p:cNvPr>
          <p:cNvSpPr txBox="1"/>
          <p:nvPr/>
        </p:nvSpPr>
        <p:spPr>
          <a:xfrm>
            <a:off x="470185" y="3631659"/>
            <a:ext cx="5019600" cy="261610"/>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安心してご利用いただくため、言論空間としての健全化に取り組んでいます</a:t>
            </a:r>
          </a:p>
        </p:txBody>
      </p:sp>
      <p:pic>
        <p:nvPicPr>
          <p:cNvPr id="18" name="図 17">
            <a:extLst>
              <a:ext uri="{FF2B5EF4-FFF2-40B4-BE49-F238E27FC236}">
                <a16:creationId xmlns:a16="http://schemas.microsoft.com/office/drawing/2014/main" id="{AA26FA58-7F47-1109-6000-12362312A3EC}"/>
              </a:ext>
            </a:extLst>
          </p:cNvPr>
          <p:cNvPicPr>
            <a:picLocks noChangeAspect="1"/>
          </p:cNvPicPr>
          <p:nvPr/>
        </p:nvPicPr>
        <p:blipFill rotWithShape="1">
          <a:blip r:embed="rId5"/>
          <a:srcRect l="56930" r="1665" b="45682"/>
          <a:stretch/>
        </p:blipFill>
        <p:spPr>
          <a:xfrm>
            <a:off x="660705" y="4350208"/>
            <a:ext cx="1124552" cy="834810"/>
          </a:xfrm>
          <a:prstGeom prst="rect">
            <a:avLst/>
          </a:prstGeom>
        </p:spPr>
      </p:pic>
      <p:sp>
        <p:nvSpPr>
          <p:cNvPr id="19" name="テキスト ボックス 18">
            <a:extLst>
              <a:ext uri="{FF2B5EF4-FFF2-40B4-BE49-F238E27FC236}">
                <a16:creationId xmlns:a16="http://schemas.microsoft.com/office/drawing/2014/main" id="{17E4AB18-C9DA-73CB-C1EE-20FE17C49A9D}"/>
              </a:ext>
            </a:extLst>
          </p:cNvPr>
          <p:cNvSpPr txBox="1"/>
          <p:nvPr/>
        </p:nvSpPr>
        <p:spPr>
          <a:xfrm>
            <a:off x="595671" y="4014813"/>
            <a:ext cx="2594556"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携帯電話番号の設定の必須化</a:t>
            </a:r>
          </a:p>
        </p:txBody>
      </p:sp>
      <p:sp>
        <p:nvSpPr>
          <p:cNvPr id="20" name="テキスト ボックス 19">
            <a:extLst>
              <a:ext uri="{FF2B5EF4-FFF2-40B4-BE49-F238E27FC236}">
                <a16:creationId xmlns:a16="http://schemas.microsoft.com/office/drawing/2014/main" id="{5F4FCF9C-DE5C-1624-3D66-BF0AE6E6C23A}"/>
              </a:ext>
            </a:extLst>
          </p:cNvPr>
          <p:cNvSpPr txBox="1"/>
          <p:nvPr/>
        </p:nvSpPr>
        <p:spPr>
          <a:xfrm>
            <a:off x="2001734" y="4478773"/>
            <a:ext cx="3275197" cy="600164"/>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0D0D0D"/>
                </a:solidFill>
                <a:latin typeface="+mn-ea"/>
                <a:ea typeface="+mn-ea"/>
              </a:rPr>
              <a:t>コメント時の</a:t>
            </a:r>
            <a:r>
              <a:rPr lang="en-US" altLang="ja-JP" sz="1100" dirty="0">
                <a:solidFill>
                  <a:srgbClr val="0D0D0D"/>
                </a:solidFill>
                <a:latin typeface="+mn-ea"/>
                <a:ea typeface="+mn-ea"/>
              </a:rPr>
              <a:t>Yahoo! JAPAN</a:t>
            </a:r>
            <a:r>
              <a:rPr lang="ja-JP" altLang="en-US" sz="1100" dirty="0">
                <a:solidFill>
                  <a:srgbClr val="0D0D0D"/>
                </a:solidFill>
                <a:latin typeface="+mn-ea"/>
                <a:ea typeface="+mn-ea"/>
              </a:rPr>
              <a:t> </a:t>
            </a:r>
            <a:r>
              <a:rPr lang="en-US" altLang="ja-JP" sz="1100" dirty="0">
                <a:solidFill>
                  <a:srgbClr val="0D0D0D"/>
                </a:solidFill>
                <a:latin typeface="+mn-ea"/>
                <a:ea typeface="+mn-ea"/>
              </a:rPr>
              <a:t>ID</a:t>
            </a:r>
            <a:r>
              <a:rPr lang="ja-JP" altLang="en-US" sz="1100" dirty="0">
                <a:solidFill>
                  <a:srgbClr val="0D0D0D"/>
                </a:solidFill>
                <a:latin typeface="+mn-ea"/>
                <a:ea typeface="+mn-ea"/>
              </a:rPr>
              <a:t>について、携帯電話での</a:t>
            </a:r>
            <a:r>
              <a:rPr lang="en-US" altLang="ja-JP" sz="1100" dirty="0">
                <a:solidFill>
                  <a:srgbClr val="0D0D0D"/>
                </a:solidFill>
                <a:latin typeface="+mn-ea"/>
                <a:ea typeface="+mn-ea"/>
              </a:rPr>
              <a:t>SMS</a:t>
            </a:r>
            <a:r>
              <a:rPr lang="ja-JP" altLang="en-US" sz="1100" dirty="0">
                <a:solidFill>
                  <a:srgbClr val="0D0D0D"/>
                </a:solidFill>
                <a:latin typeface="+mn-ea"/>
                <a:ea typeface="+mn-ea"/>
              </a:rPr>
              <a:t>または生体認証を必須化することで、</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不適切なコメント投稿を抑止。</a:t>
            </a:r>
          </a:p>
        </p:txBody>
      </p:sp>
      <p:sp>
        <p:nvSpPr>
          <p:cNvPr id="21" name="テキスト ボックス 20">
            <a:extLst>
              <a:ext uri="{FF2B5EF4-FFF2-40B4-BE49-F238E27FC236}">
                <a16:creationId xmlns:a16="http://schemas.microsoft.com/office/drawing/2014/main" id="{081F062D-3C15-4DCC-54D7-A2FA8B389FB8}"/>
              </a:ext>
            </a:extLst>
          </p:cNvPr>
          <p:cNvSpPr txBox="1"/>
          <p:nvPr/>
        </p:nvSpPr>
        <p:spPr>
          <a:xfrm>
            <a:off x="2040118" y="5732553"/>
            <a:ext cx="3275197" cy="600164"/>
          </a:xfrm>
          <a:prstGeom prst="rect">
            <a:avLst/>
          </a:prstGeom>
          <a:noFill/>
        </p:spPr>
        <p:txBody>
          <a:bodyPr wrap="square" rtlCol="0">
            <a:spAutoFit/>
          </a:bodyPr>
          <a:lstStyle/>
          <a:p>
            <a:pPr eaLnBrk="1" fontAlgn="auto" hangingPunct="1">
              <a:spcBef>
                <a:spcPts val="0"/>
              </a:spcBef>
              <a:spcAft>
                <a:spcPts val="0"/>
              </a:spcAft>
            </a:pPr>
            <a:r>
              <a:rPr lang="en-US" altLang="ja-JP" sz="1100" dirty="0">
                <a:solidFill>
                  <a:srgbClr val="0D0D0D"/>
                </a:solidFill>
                <a:latin typeface="+mn-ea"/>
                <a:ea typeface="+mn-ea"/>
              </a:rPr>
              <a:t>Yahoo!</a:t>
            </a:r>
            <a:r>
              <a:rPr lang="ja-JP" altLang="en-US" sz="1100" dirty="0">
                <a:solidFill>
                  <a:srgbClr val="0D0D0D"/>
                </a:solidFill>
                <a:latin typeface="+mn-ea"/>
                <a:ea typeface="+mn-ea"/>
              </a:rPr>
              <a:t>ニュースの公式コメンテーターとして認定ラベルを付与された専門家が、精通する分野の</a:t>
            </a:r>
            <a:endParaRPr lang="en-US" altLang="ja-JP" sz="1100" dirty="0">
              <a:solidFill>
                <a:srgbClr val="0D0D0D"/>
              </a:solidFill>
              <a:latin typeface="+mn-ea"/>
              <a:ea typeface="+mn-ea"/>
            </a:endParaRPr>
          </a:p>
          <a:p>
            <a:pPr eaLnBrk="1" fontAlgn="auto" hangingPunct="1">
              <a:spcBef>
                <a:spcPts val="0"/>
              </a:spcBef>
              <a:spcAft>
                <a:spcPts val="0"/>
              </a:spcAft>
            </a:pPr>
            <a:r>
              <a:rPr lang="ja-JP" altLang="en-US" sz="1100" dirty="0">
                <a:solidFill>
                  <a:srgbClr val="0D0D0D"/>
                </a:solidFill>
                <a:latin typeface="+mn-ea"/>
                <a:ea typeface="+mn-ea"/>
              </a:rPr>
              <a:t>記事にコメントを投稿。</a:t>
            </a:r>
          </a:p>
        </p:txBody>
      </p:sp>
      <p:pic>
        <p:nvPicPr>
          <p:cNvPr id="22" name="図 21">
            <a:extLst>
              <a:ext uri="{FF2B5EF4-FFF2-40B4-BE49-F238E27FC236}">
                <a16:creationId xmlns:a16="http://schemas.microsoft.com/office/drawing/2014/main" id="{B467C4BF-28F8-EF16-0917-85D1E20B2D10}"/>
              </a:ext>
            </a:extLst>
          </p:cNvPr>
          <p:cNvPicPr>
            <a:picLocks noChangeAspect="1"/>
          </p:cNvPicPr>
          <p:nvPr/>
        </p:nvPicPr>
        <p:blipFill>
          <a:blip r:embed="rId6">
            <a:extLst>
              <a:ext uri="{BEBA8EAE-BF5A-486C-A8C5-ECC9F3942E4B}">
                <a14:imgProps xmlns:a14="http://schemas.microsoft.com/office/drawing/2010/main">
                  <a14:imgLayer r:embed="rId7">
                    <a14:imgEffect>
                      <a14:artisticMarker/>
                    </a14:imgEffect>
                  </a14:imgLayer>
                </a14:imgProps>
              </a:ext>
            </a:extLst>
          </a:blip>
          <a:stretch>
            <a:fillRect/>
          </a:stretch>
        </p:blipFill>
        <p:spPr>
          <a:xfrm>
            <a:off x="660705" y="5659435"/>
            <a:ext cx="1343260" cy="749301"/>
          </a:xfrm>
          <a:prstGeom prst="rect">
            <a:avLst/>
          </a:prstGeom>
        </p:spPr>
      </p:pic>
      <p:sp>
        <p:nvSpPr>
          <p:cNvPr id="35" name="テキスト プレースホルダー 3">
            <a:extLst>
              <a:ext uri="{FF2B5EF4-FFF2-40B4-BE49-F238E27FC236}">
                <a16:creationId xmlns:a16="http://schemas.microsoft.com/office/drawing/2014/main" id="{05D33813-6DAE-FD37-34E1-F5B6C7A2BFFD}"/>
              </a:ext>
            </a:extLst>
          </p:cNvPr>
          <p:cNvSpPr txBox="1">
            <a:spLocks/>
          </p:cNvSpPr>
          <p:nvPr/>
        </p:nvSpPr>
        <p:spPr>
          <a:xfrm>
            <a:off x="753667" y="936624"/>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ユーザーの声を集める、伝える</a:t>
            </a:r>
          </a:p>
        </p:txBody>
      </p:sp>
      <p:sp>
        <p:nvSpPr>
          <p:cNvPr id="36" name="テキスト プレースホルダー 3">
            <a:extLst>
              <a:ext uri="{FF2B5EF4-FFF2-40B4-BE49-F238E27FC236}">
                <a16:creationId xmlns:a16="http://schemas.microsoft.com/office/drawing/2014/main" id="{EFCC0341-7614-D34C-2DE4-D5D6FE9D65F5}"/>
              </a:ext>
            </a:extLst>
          </p:cNvPr>
          <p:cNvSpPr txBox="1">
            <a:spLocks/>
          </p:cNvSpPr>
          <p:nvPr/>
        </p:nvSpPr>
        <p:spPr>
          <a:xfrm>
            <a:off x="4473609" y="962751"/>
            <a:ext cx="679956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545454"/>
                </a:solidFill>
                <a:effectLst/>
                <a:uLnTx/>
                <a:uFillTx/>
                <a:latin typeface="+mn-ea"/>
                <a:ea typeface="+mn-ea"/>
                <a:cs typeface="+mn-cs"/>
              </a:rPr>
              <a:t>…</a:t>
            </a:r>
            <a:r>
              <a:rPr kumimoji="1" lang="ja-JP" altLang="en-US" sz="1400" b="1" i="0" u="none" strike="noStrike" kern="1200" cap="none" spc="0" normalizeH="0" baseline="0" noProof="0" dirty="0">
                <a:ln>
                  <a:noFill/>
                </a:ln>
                <a:solidFill>
                  <a:srgbClr val="545454"/>
                </a:solidFill>
                <a:effectLst/>
                <a:uLnTx/>
                <a:uFillTx/>
                <a:latin typeface="+mn-ea"/>
                <a:ea typeface="+mn-ea"/>
                <a:cs typeface="+mn-cs"/>
              </a:rPr>
              <a:t>記事への意見、感想を発信、共有し合うことで、ニュースへの理解を深化</a:t>
            </a:r>
          </a:p>
        </p:txBody>
      </p:sp>
      <p:sp>
        <p:nvSpPr>
          <p:cNvPr id="37" name="正方形/長方形 36">
            <a:extLst>
              <a:ext uri="{FF2B5EF4-FFF2-40B4-BE49-F238E27FC236}">
                <a16:creationId xmlns:a16="http://schemas.microsoft.com/office/drawing/2014/main" id="{F1E8CB5B-4D81-B9C9-9BA1-8FC98302DE80}"/>
              </a:ext>
            </a:extLst>
          </p:cNvPr>
          <p:cNvSpPr/>
          <p:nvPr/>
        </p:nvSpPr>
        <p:spPr>
          <a:xfrm>
            <a:off x="509286" y="933472"/>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8" name="直線コネクタ 37">
            <a:extLst>
              <a:ext uri="{FF2B5EF4-FFF2-40B4-BE49-F238E27FC236}">
                <a16:creationId xmlns:a16="http://schemas.microsoft.com/office/drawing/2014/main" id="{D91D419D-E086-ABF8-720D-9022A90602C0}"/>
              </a:ext>
            </a:extLst>
          </p:cNvPr>
          <p:cNvCxnSpPr>
            <a:cxnSpLocks/>
          </p:cNvCxnSpPr>
          <p:nvPr/>
        </p:nvCxnSpPr>
        <p:spPr>
          <a:xfrm>
            <a:off x="509286" y="3597979"/>
            <a:ext cx="4890028" cy="0"/>
          </a:xfrm>
          <a:prstGeom prst="line">
            <a:avLst/>
          </a:prstGeom>
          <a:noFill/>
          <a:ln w="9525" cap="flat" cmpd="sng" algn="ctr">
            <a:solidFill>
              <a:srgbClr val="FFFFFF">
                <a:lumMod val="50000"/>
              </a:srgbClr>
            </a:solidFill>
            <a:prstDash val="solid"/>
          </a:ln>
          <a:effectLst/>
        </p:spPr>
      </p:cxnSp>
      <p:sp>
        <p:nvSpPr>
          <p:cNvPr id="39" name="テキスト ボックス 38">
            <a:extLst>
              <a:ext uri="{FF2B5EF4-FFF2-40B4-BE49-F238E27FC236}">
                <a16:creationId xmlns:a16="http://schemas.microsoft.com/office/drawing/2014/main" id="{DD14A16E-F6FD-59D7-6D06-2A2D0B0134C6}"/>
              </a:ext>
            </a:extLst>
          </p:cNvPr>
          <p:cNvSpPr txBox="1"/>
          <p:nvPr/>
        </p:nvSpPr>
        <p:spPr>
          <a:xfrm>
            <a:off x="595671" y="5310194"/>
            <a:ext cx="2775854" cy="307777"/>
          </a:xfrm>
          <a:prstGeom prst="rect">
            <a:avLst/>
          </a:prstGeom>
          <a:noFill/>
        </p:spPr>
        <p:txBody>
          <a:bodyPr wrap="square" rtlCol="0">
            <a:spAutoFit/>
          </a:bodyPr>
          <a:lstStyle/>
          <a:p>
            <a:pPr eaLnBrk="1" fontAlgn="auto" hangingPunct="1">
              <a:spcBef>
                <a:spcPts val="0"/>
              </a:spcBef>
              <a:spcAft>
                <a:spcPts val="0"/>
              </a:spcAft>
            </a:pPr>
            <a:r>
              <a:rPr lang="ja-JP" altLang="en-US" sz="1400" dirty="0">
                <a:solidFill>
                  <a:srgbClr val="0D0D0D"/>
                </a:solidFill>
                <a:highlight>
                  <a:srgbClr val="FCEDED"/>
                </a:highlight>
                <a:latin typeface="+mn-ea"/>
                <a:ea typeface="+mn-ea"/>
              </a:rPr>
              <a:t>専門家による解説を上位に掲載</a:t>
            </a:r>
          </a:p>
        </p:txBody>
      </p:sp>
      <p:cxnSp>
        <p:nvCxnSpPr>
          <p:cNvPr id="40" name="直線コネクタ 39">
            <a:extLst>
              <a:ext uri="{FF2B5EF4-FFF2-40B4-BE49-F238E27FC236}">
                <a16:creationId xmlns:a16="http://schemas.microsoft.com/office/drawing/2014/main" id="{1B451726-D091-1614-6E9C-60286FE9C71E}"/>
              </a:ext>
            </a:extLst>
          </p:cNvPr>
          <p:cNvCxnSpPr>
            <a:cxnSpLocks/>
          </p:cNvCxnSpPr>
          <p:nvPr/>
        </p:nvCxnSpPr>
        <p:spPr>
          <a:xfrm>
            <a:off x="509286" y="3925089"/>
            <a:ext cx="4890028" cy="0"/>
          </a:xfrm>
          <a:prstGeom prst="line">
            <a:avLst/>
          </a:prstGeom>
          <a:noFill/>
          <a:ln w="9525" cap="flat" cmpd="sng" algn="ctr">
            <a:solidFill>
              <a:srgbClr val="FFFFFF">
                <a:lumMod val="50000"/>
              </a:srgbClr>
            </a:solidFill>
            <a:prstDash val="solid"/>
          </a:ln>
          <a:effectLst/>
        </p:spPr>
      </p:cxnSp>
      <p:grpSp>
        <p:nvGrpSpPr>
          <p:cNvPr id="41" name="グループ化 40">
            <a:extLst>
              <a:ext uri="{FF2B5EF4-FFF2-40B4-BE49-F238E27FC236}">
                <a16:creationId xmlns:a16="http://schemas.microsoft.com/office/drawing/2014/main" id="{1F793C34-6F38-854D-6775-040C15D31D5B}"/>
              </a:ext>
            </a:extLst>
          </p:cNvPr>
          <p:cNvGrpSpPr/>
          <p:nvPr/>
        </p:nvGrpSpPr>
        <p:grpSpPr>
          <a:xfrm>
            <a:off x="6096000" y="3203710"/>
            <a:ext cx="2376931" cy="2550125"/>
            <a:chOff x="6514010" y="2730588"/>
            <a:chExt cx="3944984" cy="4232433"/>
          </a:xfrm>
        </p:grpSpPr>
        <p:grpSp>
          <p:nvGrpSpPr>
            <p:cNvPr id="42" name="グループ化 41">
              <a:extLst>
                <a:ext uri="{FF2B5EF4-FFF2-40B4-BE49-F238E27FC236}">
                  <a16:creationId xmlns:a16="http://schemas.microsoft.com/office/drawing/2014/main" id="{DDE3DCAE-7FF7-1004-CF46-B298A36EAE8D}"/>
                </a:ext>
              </a:extLst>
            </p:cNvPr>
            <p:cNvGrpSpPr/>
            <p:nvPr/>
          </p:nvGrpSpPr>
          <p:grpSpPr>
            <a:xfrm>
              <a:off x="6514010" y="2730588"/>
              <a:ext cx="3944984" cy="4232433"/>
              <a:chOff x="6023992" y="2204864"/>
              <a:chExt cx="2745964" cy="2946047"/>
            </a:xfrm>
          </p:grpSpPr>
          <p:pic>
            <p:nvPicPr>
              <p:cNvPr id="44" name="図 43">
                <a:extLst>
                  <a:ext uri="{FF2B5EF4-FFF2-40B4-BE49-F238E27FC236}">
                    <a16:creationId xmlns:a16="http://schemas.microsoft.com/office/drawing/2014/main" id="{57740461-F2E5-9FD0-79B1-B0E4C4552B4C}"/>
                  </a:ext>
                </a:extLst>
              </p:cNvPr>
              <p:cNvPicPr>
                <a:picLocks noChangeAspect="1"/>
              </p:cNvPicPr>
              <p:nvPr/>
            </p:nvPicPr>
            <p:blipFill>
              <a:blip r:embed="rId8"/>
              <a:stretch>
                <a:fillRect/>
              </a:stretch>
            </p:blipFill>
            <p:spPr>
              <a:xfrm>
                <a:off x="6023992" y="2204864"/>
                <a:ext cx="2745964" cy="2946047"/>
              </a:xfrm>
              <a:prstGeom prst="rect">
                <a:avLst/>
              </a:prstGeom>
            </p:spPr>
          </p:pic>
          <p:sp>
            <p:nvSpPr>
              <p:cNvPr id="45" name="正方形/長方形 44">
                <a:extLst>
                  <a:ext uri="{FF2B5EF4-FFF2-40B4-BE49-F238E27FC236}">
                    <a16:creationId xmlns:a16="http://schemas.microsoft.com/office/drawing/2014/main" id="{C9D3ACB2-13CA-B685-1B0B-A77C31B514A2}"/>
                  </a:ext>
                </a:extLst>
              </p:cNvPr>
              <p:cNvSpPr/>
              <p:nvPr/>
            </p:nvSpPr>
            <p:spPr>
              <a:xfrm>
                <a:off x="7931610" y="2624169"/>
                <a:ext cx="813690" cy="1652037"/>
              </a:xfrm>
              <a:prstGeom prst="rect">
                <a:avLst/>
              </a:prstGeom>
              <a:solidFill>
                <a:srgbClr val="FFFFFF">
                  <a:lumMod val="95000"/>
                </a:srgbClr>
              </a:solidFill>
              <a:ln w="25400" cap="flat" cmpd="sng" algn="ctr">
                <a:solidFill>
                  <a:srgbClr val="FFFFFF">
                    <a:lumMod val="9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FFFFFF"/>
                  </a:solidFill>
                  <a:effectLst/>
                  <a:uLnTx/>
                  <a:uFillTx/>
                  <a:latin typeface="+mn-ea"/>
                  <a:ea typeface="+mn-ea"/>
                  <a:cs typeface="+mn-cs"/>
                </a:endParaRPr>
              </a:p>
            </p:txBody>
          </p:sp>
        </p:grpSp>
        <p:sp>
          <p:nvSpPr>
            <p:cNvPr id="43" name="正方形/長方形 42">
              <a:extLst>
                <a:ext uri="{FF2B5EF4-FFF2-40B4-BE49-F238E27FC236}">
                  <a16:creationId xmlns:a16="http://schemas.microsoft.com/office/drawing/2014/main" id="{E2B4DEA3-ED46-F952-D161-864095A5793F}"/>
                </a:ext>
              </a:extLst>
            </p:cNvPr>
            <p:cNvSpPr/>
            <p:nvPr/>
          </p:nvSpPr>
          <p:spPr>
            <a:xfrm>
              <a:off x="7628709" y="2795094"/>
              <a:ext cx="418081" cy="7002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Tree>
    <p:extLst>
      <p:ext uri="{BB962C8B-B14F-4D97-AF65-F5344CB8AC3E}">
        <p14:creationId xmlns:p14="http://schemas.microsoft.com/office/powerpoint/2010/main" val="1833113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r>
              <a:rPr kumimoji="1" lang="en-US" altLang="ja-JP" dirty="0"/>
              <a:t>Yahoo!</a:t>
            </a:r>
            <a:r>
              <a:rPr kumimoji="1" lang="ja-JP" altLang="en-US" dirty="0"/>
              <a:t>ニュース タイアップの</a:t>
            </a:r>
            <a:endParaRPr kumimoji="1" lang="en-US" altLang="ja-JP" dirty="0"/>
          </a:p>
          <a:p>
            <a:r>
              <a:rPr kumimoji="1" lang="ja-JP" altLang="en-US" dirty="0"/>
              <a:t>商品スペック</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2" name="図プレースホルダー 9" descr="アイコン&#10;&#10;自動的に生成された説明">
            <a:extLst>
              <a:ext uri="{FF2B5EF4-FFF2-40B4-BE49-F238E27FC236}">
                <a16:creationId xmlns:a16="http://schemas.microsoft.com/office/drawing/2014/main" id="{C9490F88-9DF2-87AB-E4D8-FC2C8EC89851}"/>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53893" y="3068316"/>
            <a:ext cx="1586282" cy="1464484"/>
          </a:xfrm>
        </p:spPr>
      </p:pic>
    </p:spTree>
    <p:extLst>
      <p:ext uri="{BB962C8B-B14F-4D97-AF65-F5344CB8AC3E}">
        <p14:creationId xmlns:p14="http://schemas.microsoft.com/office/powerpoint/2010/main" val="4079941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タイアップの特長</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35" name="矢印: 五方向 34">
            <a:extLst>
              <a:ext uri="{FF2B5EF4-FFF2-40B4-BE49-F238E27FC236}">
                <a16:creationId xmlns:a16="http://schemas.microsoft.com/office/drawing/2014/main" id="{B4CFFFB0-3F1A-F547-F681-48760A266367}"/>
              </a:ext>
            </a:extLst>
          </p:cNvPr>
          <p:cNvSpPr/>
          <p:nvPr/>
        </p:nvSpPr>
        <p:spPr>
          <a:xfrm>
            <a:off x="590550"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矢印: 五方向 35">
            <a:extLst>
              <a:ext uri="{FF2B5EF4-FFF2-40B4-BE49-F238E27FC236}">
                <a16:creationId xmlns:a16="http://schemas.microsoft.com/office/drawing/2014/main" id="{718C3320-D082-C3E3-6C49-47AE5996FF11}"/>
              </a:ext>
            </a:extLst>
          </p:cNvPr>
          <p:cNvSpPr/>
          <p:nvPr/>
        </p:nvSpPr>
        <p:spPr>
          <a:xfrm>
            <a:off x="4314825" y="1268413"/>
            <a:ext cx="3952875" cy="1028700"/>
          </a:xfrm>
          <a:prstGeom prst="homePlate">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矢印: 五方向 36">
            <a:extLst>
              <a:ext uri="{FF2B5EF4-FFF2-40B4-BE49-F238E27FC236}">
                <a16:creationId xmlns:a16="http://schemas.microsoft.com/office/drawing/2014/main" id="{D6E063FB-975F-F5D7-58C4-C6A3C9380F12}"/>
              </a:ext>
            </a:extLst>
          </p:cNvPr>
          <p:cNvSpPr/>
          <p:nvPr/>
        </p:nvSpPr>
        <p:spPr>
          <a:xfrm>
            <a:off x="8077201" y="1268413"/>
            <a:ext cx="3486150" cy="1028700"/>
          </a:xfrm>
          <a:prstGeom prst="homePlate">
            <a:avLst>
              <a:gd name="adj" fmla="val 0"/>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正方形/長方形 12">
            <a:extLst>
              <a:ext uri="{FF2B5EF4-FFF2-40B4-BE49-F238E27FC236}">
                <a16:creationId xmlns:a16="http://schemas.microsoft.com/office/drawing/2014/main" id="{946ED463-E719-750C-AC0A-E41BF95B0D2C}"/>
              </a:ext>
            </a:extLst>
          </p:cNvPr>
          <p:cNvSpPr/>
          <p:nvPr/>
        </p:nvSpPr>
        <p:spPr>
          <a:xfrm>
            <a:off x="8105186"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D50A9FBB-9BB0-235A-87DD-0E34116ABD51}"/>
              </a:ext>
            </a:extLst>
          </p:cNvPr>
          <p:cNvSpPr txBox="1">
            <a:spLocks/>
          </p:cNvSpPr>
          <p:nvPr/>
        </p:nvSpPr>
        <p:spPr>
          <a:xfrm>
            <a:off x="153021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圧倒的な</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集客量・効率</a:t>
            </a:r>
          </a:p>
        </p:txBody>
      </p:sp>
      <p:sp>
        <p:nvSpPr>
          <p:cNvPr id="20" name="テキスト プレースホルダー 3">
            <a:extLst>
              <a:ext uri="{FF2B5EF4-FFF2-40B4-BE49-F238E27FC236}">
                <a16:creationId xmlns:a16="http://schemas.microsoft.com/office/drawing/2014/main" id="{BFD755DB-FB29-3CE5-60A4-9D34F70D7E2B}"/>
              </a:ext>
            </a:extLst>
          </p:cNvPr>
          <p:cNvSpPr txBox="1">
            <a:spLocks/>
          </p:cNvSpPr>
          <p:nvPr/>
        </p:nvSpPr>
        <p:spPr>
          <a:xfrm>
            <a:off x="855875" y="5574546"/>
            <a:ext cx="3202320" cy="4185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推奨プラン（</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P29</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a:t>
            </a:r>
            <a:r>
              <a:rPr lang="en-US" altLang="ja-JP" sz="800" b="0" dirty="0">
                <a:solidFill>
                  <a:srgbClr val="0D0D0D"/>
                </a:solidFill>
                <a:latin typeface="+mn-ea"/>
                <a:ea typeface="+mn-ea"/>
              </a:rPr>
              <a:t>31</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）の広告商品から誘導した場合の参考値</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800" b="0" i="0" u="none" strike="noStrike" kern="1200" cap="none" spc="0" normalizeH="0" baseline="0" noProof="0" dirty="0">
                <a:ln>
                  <a:noFill/>
                </a:ln>
                <a:solidFill>
                  <a:srgbClr val="0D0D0D"/>
                </a:solidFill>
                <a:effectLst/>
                <a:uLnTx/>
                <a:uFillTx/>
                <a:latin typeface="+mn-ea"/>
                <a:ea typeface="+mn-ea"/>
                <a:cs typeface="+mn-cs"/>
              </a:rPr>
              <a:t>（算出方法は</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P29</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a:t>
            </a:r>
            <a:r>
              <a:rPr lang="en-US" altLang="ja-JP" sz="800" b="0" dirty="0">
                <a:solidFill>
                  <a:srgbClr val="0D0D0D"/>
                </a:solidFill>
                <a:latin typeface="+mn-ea"/>
                <a:ea typeface="+mn-ea"/>
              </a:rPr>
              <a:t>31</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参照）で、保証するものではありません。</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プロモーション内容・商材により変動します。</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p:txBody>
      </p:sp>
      <p:sp>
        <p:nvSpPr>
          <p:cNvPr id="25" name="テキスト プレースホルダー 3">
            <a:extLst>
              <a:ext uri="{FF2B5EF4-FFF2-40B4-BE49-F238E27FC236}">
                <a16:creationId xmlns:a16="http://schemas.microsoft.com/office/drawing/2014/main" id="{8426DDFD-F59C-4E0D-D665-63E32702D664}"/>
              </a:ext>
            </a:extLst>
          </p:cNvPr>
          <p:cNvSpPr txBox="1">
            <a:spLocks/>
          </p:cNvSpPr>
          <p:nvPr/>
        </p:nvSpPr>
        <p:spPr>
          <a:xfrm>
            <a:off x="775117" y="146603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26" name="テキスト プレースホルダー 3">
            <a:extLst>
              <a:ext uri="{FF2B5EF4-FFF2-40B4-BE49-F238E27FC236}">
                <a16:creationId xmlns:a16="http://schemas.microsoft.com/office/drawing/2014/main" id="{903E2AA7-0C41-5925-1957-2C959730151D}"/>
              </a:ext>
            </a:extLst>
          </p:cNvPr>
          <p:cNvSpPr txBox="1">
            <a:spLocks/>
          </p:cNvSpPr>
          <p:nvPr/>
        </p:nvSpPr>
        <p:spPr>
          <a:xfrm>
            <a:off x="4463557"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27" name="テキスト プレースホルダー 3">
            <a:extLst>
              <a:ext uri="{FF2B5EF4-FFF2-40B4-BE49-F238E27FC236}">
                <a16:creationId xmlns:a16="http://schemas.microsoft.com/office/drawing/2014/main" id="{6C06B73C-B2E0-E790-DC83-3256946BBCD0}"/>
              </a:ext>
            </a:extLst>
          </p:cNvPr>
          <p:cNvSpPr txBox="1">
            <a:spLocks/>
          </p:cNvSpPr>
          <p:nvPr/>
        </p:nvSpPr>
        <p:spPr>
          <a:xfrm>
            <a:off x="8262153"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sp>
        <p:nvSpPr>
          <p:cNvPr id="33" name="正方形/長方形 32">
            <a:extLst>
              <a:ext uri="{FF2B5EF4-FFF2-40B4-BE49-F238E27FC236}">
                <a16:creationId xmlns:a16="http://schemas.microsoft.com/office/drawing/2014/main" id="{D4A400EB-8169-782D-343D-31E130780A57}"/>
              </a:ext>
            </a:extLst>
          </p:cNvPr>
          <p:cNvSpPr/>
          <p:nvPr/>
        </p:nvSpPr>
        <p:spPr>
          <a:xfrm>
            <a:off x="614721"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正方形/長方形 33">
            <a:extLst>
              <a:ext uri="{FF2B5EF4-FFF2-40B4-BE49-F238E27FC236}">
                <a16:creationId xmlns:a16="http://schemas.microsoft.com/office/drawing/2014/main" id="{00DA00AD-B092-BED0-E282-40A344F104F3}"/>
              </a:ext>
            </a:extLst>
          </p:cNvPr>
          <p:cNvSpPr/>
          <p:nvPr/>
        </p:nvSpPr>
        <p:spPr>
          <a:xfrm>
            <a:off x="4339217" y="2447573"/>
            <a:ext cx="3450524" cy="3934177"/>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テキスト プレースホルダー 3">
            <a:extLst>
              <a:ext uri="{FF2B5EF4-FFF2-40B4-BE49-F238E27FC236}">
                <a16:creationId xmlns:a16="http://schemas.microsoft.com/office/drawing/2014/main" id="{F1A2F319-6095-2E27-0023-81B515F3398F}"/>
              </a:ext>
            </a:extLst>
          </p:cNvPr>
          <p:cNvSpPr txBox="1">
            <a:spLocks/>
          </p:cNvSpPr>
          <p:nvPr/>
        </p:nvSpPr>
        <p:spPr>
          <a:xfrm>
            <a:off x="516876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共感性の高い</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コンテンツ設計</a:t>
            </a:r>
          </a:p>
        </p:txBody>
      </p:sp>
      <p:sp>
        <p:nvSpPr>
          <p:cNvPr id="39" name="テキスト プレースホルダー 3">
            <a:extLst>
              <a:ext uri="{FF2B5EF4-FFF2-40B4-BE49-F238E27FC236}">
                <a16:creationId xmlns:a16="http://schemas.microsoft.com/office/drawing/2014/main" id="{05B61CF5-1687-70CE-2806-A6544E3D918F}"/>
              </a:ext>
            </a:extLst>
          </p:cNvPr>
          <p:cNvSpPr txBox="1">
            <a:spLocks/>
          </p:cNvSpPr>
          <p:nvPr/>
        </p:nvSpPr>
        <p:spPr>
          <a:xfrm>
            <a:off x="8969239" y="1427291"/>
            <a:ext cx="2575061"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新規顧客の</a:t>
            </a:r>
            <a:endParaRPr kumimoji="1" lang="en-US" altLang="ja-JP" sz="24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400" b="1" i="0" u="none" strike="noStrike" kern="1200" cap="none" spc="0" normalizeH="0" baseline="0" noProof="0" dirty="0">
                <a:ln>
                  <a:noFill/>
                </a:ln>
                <a:solidFill>
                  <a:srgbClr val="FFFFFF"/>
                </a:solidFill>
                <a:effectLst/>
                <a:uLnTx/>
                <a:uFillTx/>
                <a:latin typeface="+mn-ea"/>
                <a:ea typeface="+mn-ea"/>
                <a:cs typeface="+mn-cs"/>
              </a:rPr>
              <a:t>態度・行動変容</a:t>
            </a:r>
          </a:p>
        </p:txBody>
      </p:sp>
      <p:pic>
        <p:nvPicPr>
          <p:cNvPr id="8" name="図 7">
            <a:extLst>
              <a:ext uri="{FF2B5EF4-FFF2-40B4-BE49-F238E27FC236}">
                <a16:creationId xmlns:a16="http://schemas.microsoft.com/office/drawing/2014/main" id="{8F2EC727-0121-1C6C-F99B-97660C588C6B}"/>
              </a:ext>
            </a:extLst>
          </p:cNvPr>
          <p:cNvPicPr>
            <a:picLocks noChangeAspect="1"/>
          </p:cNvPicPr>
          <p:nvPr/>
        </p:nvPicPr>
        <p:blipFill>
          <a:blip r:embed="rId3"/>
          <a:stretch>
            <a:fillRect/>
          </a:stretch>
        </p:blipFill>
        <p:spPr>
          <a:xfrm>
            <a:off x="976137" y="2784475"/>
            <a:ext cx="924536" cy="1800226"/>
          </a:xfrm>
          <a:prstGeom prst="rect">
            <a:avLst/>
          </a:prstGeom>
        </p:spPr>
      </p:pic>
      <p:pic>
        <p:nvPicPr>
          <p:cNvPr id="9" name="図 8">
            <a:extLst>
              <a:ext uri="{FF2B5EF4-FFF2-40B4-BE49-F238E27FC236}">
                <a16:creationId xmlns:a16="http://schemas.microsoft.com/office/drawing/2014/main" id="{AE5E7832-2E32-4ABA-5199-C5206A4256C6}"/>
              </a:ext>
            </a:extLst>
          </p:cNvPr>
          <p:cNvPicPr>
            <a:picLocks noChangeAspect="1"/>
          </p:cNvPicPr>
          <p:nvPr/>
        </p:nvPicPr>
        <p:blipFill>
          <a:blip r:embed="rId4"/>
          <a:stretch>
            <a:fillRect/>
          </a:stretch>
        </p:blipFill>
        <p:spPr>
          <a:xfrm>
            <a:off x="2000053" y="2729504"/>
            <a:ext cx="1692566" cy="1834560"/>
          </a:xfrm>
          <a:prstGeom prst="rect">
            <a:avLst/>
          </a:prstGeom>
        </p:spPr>
      </p:pic>
      <p:sp>
        <p:nvSpPr>
          <p:cNvPr id="10" name="正方形/長方形 9">
            <a:extLst>
              <a:ext uri="{FF2B5EF4-FFF2-40B4-BE49-F238E27FC236}">
                <a16:creationId xmlns:a16="http://schemas.microsoft.com/office/drawing/2014/main" id="{B09FE5AD-4B5A-856B-C939-7DC9EA4C8437}"/>
              </a:ext>
            </a:extLst>
          </p:cNvPr>
          <p:cNvSpPr/>
          <p:nvPr/>
        </p:nvSpPr>
        <p:spPr>
          <a:xfrm>
            <a:off x="3152775" y="3144837"/>
            <a:ext cx="514350" cy="1038225"/>
          </a:xfrm>
          <a:prstGeom prst="rect">
            <a:avLst/>
          </a:prstGeom>
          <a:solidFill>
            <a:srgbClr val="FF0000"/>
          </a:solidFill>
          <a:ln w="9525" cap="flat" cmpd="sng" algn="ctr">
            <a:solidFill>
              <a:srgbClr val="FF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テキスト プレースホルダー 3">
            <a:extLst>
              <a:ext uri="{FF2B5EF4-FFF2-40B4-BE49-F238E27FC236}">
                <a16:creationId xmlns:a16="http://schemas.microsoft.com/office/drawing/2014/main" id="{CE524874-01C1-391C-CB63-F33A3C21C66C}"/>
              </a:ext>
            </a:extLst>
          </p:cNvPr>
          <p:cNvSpPr txBox="1">
            <a:spLocks/>
          </p:cNvSpPr>
          <p:nvPr/>
        </p:nvSpPr>
        <p:spPr>
          <a:xfrm>
            <a:off x="865400" y="4831596"/>
            <a:ext cx="2887450" cy="517065"/>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想定</a:t>
            </a: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PV</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（参考値）</a:t>
            </a:r>
            <a:r>
              <a:rPr kumimoji="1" lang="en-US" altLang="ja-JP" sz="80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800" b="0" i="0" u="none" strike="noStrike" kern="1200" cap="none" spc="0" normalizeH="0" baseline="0" noProof="0" dirty="0">
                <a:ln>
                  <a:noFill/>
                </a:ln>
                <a:solidFill>
                  <a:srgbClr val="0D0D0D"/>
                </a:solidFill>
                <a:effectLst/>
                <a:uLnTx/>
                <a:uFillTx/>
                <a:latin typeface="+mn-ea"/>
                <a:ea typeface="+mn-ea"/>
                <a:cs typeface="+mn-cs"/>
              </a:rPr>
              <a:t>　</a:t>
            </a:r>
            <a:endParaRPr kumimoji="1" lang="en-US" altLang="ja-JP" sz="800" b="0"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600" b="0" i="0" u="none" strike="noStrike" kern="1200" cap="none" spc="0" normalizeH="0" baseline="0" noProof="0" dirty="0">
              <a:ln>
                <a:noFill/>
              </a:ln>
              <a:solidFill>
                <a:srgbClr val="545454"/>
              </a:solidFill>
              <a:effectLst/>
              <a:uLnTx/>
              <a:uFillTx/>
              <a:latin typeface="+mn-ea"/>
              <a:ea typeface="+mn-ea"/>
              <a:cs typeface="+mn-cs"/>
            </a:endParaRPr>
          </a:p>
          <a:p>
            <a:pPr marL="171450" marR="0" lvl="0" indent="-171450" algn="l" defTabSz="914423" rtl="0" eaLnBrk="1" fontAlgn="auto" latinLnBrk="0" hangingPunct="1">
              <a:lnSpc>
                <a:spcPct val="100000"/>
              </a:lnSpc>
              <a:spcBef>
                <a:spcPct val="20000"/>
              </a:spcBef>
              <a:spcAft>
                <a:spcPts val="0"/>
              </a:spcAft>
              <a:buClrTx/>
              <a:buSzTx/>
              <a:buFont typeface="Wingdings" panose="05000000000000000000" pitchFamily="2" charset="2"/>
              <a:buChar char="p"/>
              <a:tabLst/>
              <a:defRPr/>
            </a:pPr>
            <a:r>
              <a:rPr kumimoji="1" lang="en-US" altLang="ja-JP" sz="1200" b="0"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200" b="0" i="0" u="none" strike="noStrike" kern="1200" cap="none" spc="0" normalizeH="0" baseline="0" noProof="0" dirty="0">
                <a:ln>
                  <a:noFill/>
                </a:ln>
                <a:solidFill>
                  <a:srgbClr val="0D0D0D"/>
                </a:solidFill>
                <a:effectLst/>
                <a:uLnTx/>
                <a:uFillTx/>
                <a:latin typeface="+mn-ea"/>
                <a:ea typeface="+mn-ea"/>
                <a:cs typeface="+mn-cs"/>
              </a:rPr>
              <a:t>ニュース内の</a:t>
            </a:r>
            <a:r>
              <a:rPr kumimoji="1" lang="ja-JP" altLang="en-US" sz="1200" b="1" i="0" u="none" strike="noStrike" kern="1200" cap="none" spc="0" normalizeH="0" baseline="0" noProof="0" dirty="0">
                <a:ln>
                  <a:noFill/>
                </a:ln>
                <a:solidFill>
                  <a:srgbClr val="C9002C"/>
                </a:solidFill>
                <a:effectLst/>
                <a:uLnTx/>
                <a:uFillTx/>
                <a:latin typeface="+mn-ea"/>
                <a:ea typeface="+mn-ea"/>
                <a:cs typeface="+mn-cs"/>
              </a:rPr>
              <a:t>編集枠からも誘導</a:t>
            </a:r>
          </a:p>
        </p:txBody>
      </p:sp>
      <p:sp>
        <p:nvSpPr>
          <p:cNvPr id="12" name="テキスト プレースホルダー 3">
            <a:extLst>
              <a:ext uri="{FF2B5EF4-FFF2-40B4-BE49-F238E27FC236}">
                <a16:creationId xmlns:a16="http://schemas.microsoft.com/office/drawing/2014/main" id="{FD3246BF-D0F8-2097-0C0C-49ADFA93FAC6}"/>
              </a:ext>
            </a:extLst>
          </p:cNvPr>
          <p:cNvSpPr txBox="1">
            <a:spLocks/>
          </p:cNvSpPr>
          <p:nvPr/>
        </p:nvSpPr>
        <p:spPr>
          <a:xfrm>
            <a:off x="2257565" y="4800898"/>
            <a:ext cx="1469701" cy="24622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22</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46</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万</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PV</a:t>
            </a:r>
            <a:endParaRPr kumimoji="1" lang="ja-JP" altLang="en-US" sz="1600" b="1" i="0" u="none" strike="noStrike" kern="1200" cap="none" spc="0" normalizeH="0" baseline="0" noProof="0" dirty="0">
              <a:ln>
                <a:noFill/>
              </a:ln>
              <a:solidFill>
                <a:srgbClr val="0D0D0D"/>
              </a:solidFill>
              <a:effectLst/>
              <a:uLnTx/>
              <a:uFillTx/>
              <a:latin typeface="+mn-ea"/>
              <a:ea typeface="+mn-ea"/>
              <a:cs typeface="+mn-cs"/>
            </a:endParaRPr>
          </a:p>
        </p:txBody>
      </p:sp>
      <p:pic>
        <p:nvPicPr>
          <p:cNvPr id="14" name="図 13">
            <a:extLst>
              <a:ext uri="{FF2B5EF4-FFF2-40B4-BE49-F238E27FC236}">
                <a16:creationId xmlns:a16="http://schemas.microsoft.com/office/drawing/2014/main" id="{5481FF56-6E92-F7E9-C714-948DC36D8EED}"/>
              </a:ext>
            </a:extLst>
          </p:cNvPr>
          <p:cNvPicPr>
            <a:picLocks noChangeAspect="1"/>
          </p:cNvPicPr>
          <p:nvPr/>
        </p:nvPicPr>
        <p:blipFill>
          <a:blip r:embed="rId5"/>
          <a:stretch>
            <a:fillRect/>
          </a:stretch>
        </p:blipFill>
        <p:spPr>
          <a:xfrm>
            <a:off x="4504886" y="3102185"/>
            <a:ext cx="1591739" cy="1387056"/>
          </a:xfrm>
          <a:prstGeom prst="rect">
            <a:avLst/>
          </a:prstGeom>
        </p:spPr>
      </p:pic>
      <p:sp>
        <p:nvSpPr>
          <p:cNvPr id="15" name="タイトル 1">
            <a:extLst>
              <a:ext uri="{FF2B5EF4-FFF2-40B4-BE49-F238E27FC236}">
                <a16:creationId xmlns:a16="http://schemas.microsoft.com/office/drawing/2014/main" id="{97893042-B192-3E4B-F4E5-6C98CA1AE8A1}"/>
              </a:ext>
            </a:extLst>
          </p:cNvPr>
          <p:cNvSpPr txBox="1">
            <a:spLocks/>
          </p:cNvSpPr>
          <p:nvPr/>
        </p:nvSpPr>
        <p:spPr>
          <a:xfrm>
            <a:off x="4708454" y="3400608"/>
            <a:ext cx="1328809" cy="2456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600" b="1" i="0" u="none" strike="noStrike" kern="1200" cap="none" spc="0" normalizeH="0" baseline="0" noProof="0" dirty="0">
                <a:ln>
                  <a:noFill/>
                </a:ln>
                <a:solidFill>
                  <a:srgbClr val="545454">
                    <a:lumMod val="40000"/>
                    <a:lumOff val="60000"/>
                  </a:srgbClr>
                </a:solidFill>
                <a:effectLst/>
                <a:uLnTx/>
                <a:uFillTx/>
                <a:latin typeface="+mn-ea"/>
                <a:ea typeface="+mn-ea"/>
                <a:cs typeface="+mj-cs"/>
              </a:rPr>
              <a:t>メッセージ</a:t>
            </a:r>
            <a:endParaRPr kumimoji="1" lang="en-US" altLang="ja-JP" sz="1600" b="1" i="0" u="none" strike="noStrike" kern="1200" cap="none" spc="0" normalizeH="0" baseline="0" noProof="0" dirty="0">
              <a:ln>
                <a:noFill/>
              </a:ln>
              <a:solidFill>
                <a:srgbClr val="545454">
                  <a:lumMod val="40000"/>
                  <a:lumOff val="60000"/>
                </a:srgbClr>
              </a:solidFill>
              <a:effectLst/>
              <a:uLnTx/>
              <a:uFillTx/>
              <a:latin typeface="+mn-ea"/>
              <a:ea typeface="+mn-ea"/>
              <a:cs typeface="+mj-cs"/>
            </a:endParaRPr>
          </a:p>
        </p:txBody>
      </p:sp>
      <p:sp>
        <p:nvSpPr>
          <p:cNvPr id="16" name="タイトル 1">
            <a:extLst>
              <a:ext uri="{FF2B5EF4-FFF2-40B4-BE49-F238E27FC236}">
                <a16:creationId xmlns:a16="http://schemas.microsoft.com/office/drawing/2014/main" id="{DDE7F243-25A6-FCC5-EE98-15E06255EBB2}"/>
              </a:ext>
            </a:extLst>
          </p:cNvPr>
          <p:cNvSpPr txBox="1">
            <a:spLocks/>
          </p:cNvSpPr>
          <p:nvPr/>
        </p:nvSpPr>
        <p:spPr>
          <a:xfrm>
            <a:off x="4481557"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広告主様</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7" name="タイトル 1">
            <a:extLst>
              <a:ext uri="{FF2B5EF4-FFF2-40B4-BE49-F238E27FC236}">
                <a16:creationId xmlns:a16="http://schemas.microsoft.com/office/drawing/2014/main" id="{C18E289F-0F59-3C22-4155-61D31CD1348E}"/>
              </a:ext>
            </a:extLst>
          </p:cNvPr>
          <p:cNvSpPr txBox="1">
            <a:spLocks/>
          </p:cNvSpPr>
          <p:nvPr/>
        </p:nvSpPr>
        <p:spPr>
          <a:xfrm>
            <a:off x="6129382"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400" b="1" i="0" u="sng" strike="noStrike" kern="1200" cap="none" spc="0" normalizeH="0" baseline="0" noProof="0" dirty="0">
                <a:ln>
                  <a:noFill/>
                </a:ln>
                <a:solidFill>
                  <a:srgbClr val="0D0D0D"/>
                </a:solidFill>
                <a:effectLst/>
                <a:uLnTx/>
                <a:uFillTx/>
                <a:latin typeface="+mn-ea"/>
                <a:ea typeface="+mn-ea"/>
                <a:cs typeface="+mj-cs"/>
              </a:rPr>
              <a:t>タイアップ</a:t>
            </a:r>
            <a:endParaRPr kumimoji="1" lang="en-US" altLang="ja-JP" sz="1400" b="1" i="0" u="sng" strike="noStrike" kern="1200" cap="none" spc="0" normalizeH="0" baseline="0" noProof="0" dirty="0">
              <a:ln>
                <a:noFill/>
              </a:ln>
              <a:solidFill>
                <a:srgbClr val="0D0D0D"/>
              </a:solidFill>
              <a:effectLst/>
              <a:uLnTx/>
              <a:uFillTx/>
              <a:latin typeface="+mn-ea"/>
              <a:ea typeface="+mn-ea"/>
              <a:cs typeface="+mj-cs"/>
            </a:endParaRPr>
          </a:p>
        </p:txBody>
      </p:sp>
      <p:sp>
        <p:nvSpPr>
          <p:cNvPr id="18" name="四角形: メモ 17">
            <a:extLst>
              <a:ext uri="{FF2B5EF4-FFF2-40B4-BE49-F238E27FC236}">
                <a16:creationId xmlns:a16="http://schemas.microsoft.com/office/drawing/2014/main" id="{E8C48176-8C44-9E06-DED5-E1B312F5372F}"/>
              </a:ext>
            </a:extLst>
          </p:cNvPr>
          <p:cNvSpPr/>
          <p:nvPr/>
        </p:nvSpPr>
        <p:spPr>
          <a:xfrm>
            <a:off x="6240463" y="3133724"/>
            <a:ext cx="1322387" cy="1325153"/>
          </a:xfrm>
          <a:prstGeom prst="foldedCorner">
            <a:avLst/>
          </a:prstGeom>
          <a:solidFill>
            <a:srgbClr val="FFFFFF"/>
          </a:solidFill>
          <a:ln w="28575" cap="flat" cmpd="sng" algn="ctr">
            <a:solidFill>
              <a:srgbClr val="C9002C"/>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テキスト プレースホルダー 3">
            <a:extLst>
              <a:ext uri="{FF2B5EF4-FFF2-40B4-BE49-F238E27FC236}">
                <a16:creationId xmlns:a16="http://schemas.microsoft.com/office/drawing/2014/main" id="{12553077-8A52-7DD4-8F8A-5510FFB59601}"/>
              </a:ext>
            </a:extLst>
          </p:cNvPr>
          <p:cNvSpPr txBox="1">
            <a:spLocks/>
          </p:cNvSpPr>
          <p:nvPr/>
        </p:nvSpPr>
        <p:spPr>
          <a:xfrm>
            <a:off x="4542049" y="4831596"/>
            <a:ext cx="3068425" cy="1292662"/>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ユーザーは</a:t>
            </a:r>
            <a:r>
              <a:rPr lang="en-US" altLang="ja-JP" sz="1200" b="0" dirty="0">
                <a:solidFill>
                  <a:srgbClr val="0D0D0D"/>
                </a:solidFill>
                <a:latin typeface="+mn-ea"/>
                <a:ea typeface="+mn-ea"/>
              </a:rPr>
              <a:t>Yahoo!</a:t>
            </a:r>
            <a:r>
              <a:rPr lang="ja-JP" altLang="en-US" sz="1200" b="0" dirty="0">
                <a:solidFill>
                  <a:srgbClr val="0D0D0D"/>
                </a:solidFill>
                <a:latin typeface="+mn-ea"/>
                <a:ea typeface="+mn-ea"/>
              </a:rPr>
              <a:t>ニュースに「世の中ゴト情報消費」を期待し、接触した情報を</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C9002C"/>
                </a:solidFill>
                <a:latin typeface="+mn-ea"/>
                <a:ea typeface="+mn-ea"/>
              </a:rPr>
              <a:t>　</a:t>
            </a:r>
            <a:r>
              <a:rPr lang="ja-JP" altLang="en-US" sz="1200" dirty="0">
                <a:solidFill>
                  <a:srgbClr val="C9002C"/>
                </a:solidFill>
                <a:latin typeface="+mn-ea"/>
                <a:ea typeface="+mn-ea"/>
              </a:rPr>
              <a:t>マス的なトピックスとして信頼</a:t>
            </a:r>
            <a:endParaRPr lang="en-US" altLang="ja-JP" sz="1200" dirty="0">
              <a:solidFill>
                <a:srgbClr val="C9002C"/>
              </a:solidFill>
              <a:latin typeface="+mn-ea"/>
              <a:ea typeface="+mn-ea"/>
            </a:endParaRPr>
          </a:p>
          <a:p>
            <a:pPr marL="171450" indent="-171450" fontAlgn="auto">
              <a:spcAft>
                <a:spcPts val="0"/>
              </a:spcAft>
              <a:buFont typeface="Wingdings" panose="05000000000000000000" pitchFamily="2" charset="2"/>
              <a:buChar char="p"/>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広告主様の訴求内容に応じて、</a:t>
            </a:r>
            <a:r>
              <a:rPr lang="ja-JP" altLang="en-US" sz="1200" dirty="0">
                <a:solidFill>
                  <a:srgbClr val="C9002C"/>
                </a:solidFill>
                <a:latin typeface="+mn-ea"/>
                <a:ea typeface="+mn-ea"/>
              </a:rPr>
              <a:t>ターゲットの関心が高い社会的な話題などと関連付け</a:t>
            </a:r>
            <a:r>
              <a:rPr lang="ja-JP" altLang="en-US" sz="1200" b="0" dirty="0">
                <a:solidFill>
                  <a:srgbClr val="0D0D0D"/>
                </a:solidFill>
                <a:latin typeface="+mn-ea"/>
                <a:ea typeface="+mn-ea"/>
              </a:rPr>
              <a:t>たタイアップコンテンツで共感を醸成</a:t>
            </a:r>
            <a:endParaRPr lang="en-US" altLang="ja-JP" sz="1200" b="0" dirty="0">
              <a:solidFill>
                <a:srgbClr val="0D0D0D"/>
              </a:solidFill>
              <a:latin typeface="+mn-ea"/>
              <a:ea typeface="+mn-ea"/>
            </a:endParaRPr>
          </a:p>
        </p:txBody>
      </p:sp>
      <p:pic>
        <p:nvPicPr>
          <p:cNvPr id="66" name="図 65">
            <a:extLst>
              <a:ext uri="{FF2B5EF4-FFF2-40B4-BE49-F238E27FC236}">
                <a16:creationId xmlns:a16="http://schemas.microsoft.com/office/drawing/2014/main" id="{3BF45DAA-0415-2DA1-DE8B-79C12E2CA535}"/>
              </a:ext>
            </a:extLst>
          </p:cNvPr>
          <p:cNvPicPr>
            <a:picLocks noChangeAspect="1"/>
          </p:cNvPicPr>
          <p:nvPr/>
        </p:nvPicPr>
        <p:blipFill>
          <a:blip r:embed="rId6">
            <a:alphaModFix amt="60000"/>
            <a:duotone>
              <a:srgbClr val="C9002C">
                <a:shade val="45000"/>
                <a:satMod val="135000"/>
              </a:srgbClr>
              <a:prstClr val="white"/>
            </a:duotone>
          </a:blip>
          <a:stretch>
            <a:fillRect/>
          </a:stretch>
        </p:blipFill>
        <p:spPr>
          <a:xfrm>
            <a:off x="10719586" y="3968750"/>
            <a:ext cx="371594" cy="381000"/>
          </a:xfrm>
          <a:prstGeom prst="rect">
            <a:avLst/>
          </a:prstGeom>
        </p:spPr>
      </p:pic>
      <p:pic>
        <p:nvPicPr>
          <p:cNvPr id="68" name="図 67">
            <a:extLst>
              <a:ext uri="{FF2B5EF4-FFF2-40B4-BE49-F238E27FC236}">
                <a16:creationId xmlns:a16="http://schemas.microsoft.com/office/drawing/2014/main" id="{1EF98788-9C38-4C72-A8E6-4FB1963B432C}"/>
              </a:ext>
            </a:extLst>
          </p:cNvPr>
          <p:cNvPicPr>
            <a:picLocks noChangeAspect="1"/>
          </p:cNvPicPr>
          <p:nvPr/>
        </p:nvPicPr>
        <p:blipFill>
          <a:blip r:embed="rId7"/>
          <a:stretch>
            <a:fillRect/>
          </a:stretch>
        </p:blipFill>
        <p:spPr>
          <a:xfrm>
            <a:off x="10552309" y="4364475"/>
            <a:ext cx="590666" cy="251203"/>
          </a:xfrm>
          <a:prstGeom prst="rect">
            <a:avLst/>
          </a:prstGeom>
        </p:spPr>
      </p:pic>
      <p:sp>
        <p:nvSpPr>
          <p:cNvPr id="69" name="テキスト プレースホルダー 3">
            <a:extLst>
              <a:ext uri="{FF2B5EF4-FFF2-40B4-BE49-F238E27FC236}">
                <a16:creationId xmlns:a16="http://schemas.microsoft.com/office/drawing/2014/main" id="{1F46E587-1609-E282-23AC-06D32B89655C}"/>
              </a:ext>
            </a:extLst>
          </p:cNvPr>
          <p:cNvSpPr txBox="1">
            <a:spLocks/>
          </p:cNvSpPr>
          <p:nvPr/>
        </p:nvSpPr>
        <p:spPr>
          <a:xfrm>
            <a:off x="8325834" y="4831596"/>
            <a:ext cx="3159050" cy="140346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コンテンツのテーマ軸での集客により、</a:t>
            </a:r>
            <a:endParaRPr lang="en-US" altLang="ja-JP" sz="1200" b="0" dirty="0">
              <a:solidFill>
                <a:srgbClr val="0D0D0D"/>
              </a:solidFill>
              <a:latin typeface="+mn-ea"/>
              <a:ea typeface="+mn-ea"/>
            </a:endParaRPr>
          </a:p>
          <a:p>
            <a:pPr fontAlgn="auto">
              <a:spcAft>
                <a:spcPts val="0"/>
              </a:spcAft>
              <a:defRPr/>
            </a:pPr>
            <a:r>
              <a:rPr lang="ja-JP" altLang="en-US" sz="1200" b="0" dirty="0">
                <a:solidFill>
                  <a:srgbClr val="0D0D0D"/>
                </a:solidFill>
                <a:latin typeface="+mn-ea"/>
                <a:ea typeface="+mn-ea"/>
              </a:rPr>
              <a:t>　通常の広告ではリーチできない、</a:t>
            </a:r>
            <a:r>
              <a:rPr lang="ja-JP" altLang="en-US" sz="1200" dirty="0">
                <a:solidFill>
                  <a:srgbClr val="C9002C"/>
                </a:solidFill>
                <a:latin typeface="+mn-ea"/>
                <a:ea typeface="+mn-ea"/>
              </a:rPr>
              <a:t>新規</a:t>
            </a:r>
            <a:endParaRPr lang="en-US" altLang="ja-JP" sz="1200" dirty="0">
              <a:solidFill>
                <a:srgbClr val="C9002C"/>
              </a:solidFill>
              <a:latin typeface="+mn-ea"/>
              <a:ea typeface="+mn-ea"/>
            </a:endParaRPr>
          </a:p>
          <a:p>
            <a:pPr fontAlgn="auto">
              <a:spcAft>
                <a:spcPts val="0"/>
              </a:spcAft>
              <a:defRPr/>
            </a:pPr>
            <a:r>
              <a:rPr lang="ja-JP" altLang="en-US" sz="1200" dirty="0">
                <a:solidFill>
                  <a:srgbClr val="C9002C"/>
                </a:solidFill>
                <a:latin typeface="+mn-ea"/>
                <a:ea typeface="+mn-ea"/>
              </a:rPr>
              <a:t>　見込み客層を囲い込み</a:t>
            </a:r>
            <a:endParaRPr lang="en-US" altLang="ja-JP" sz="1200" dirty="0">
              <a:solidFill>
                <a:srgbClr val="C9002C"/>
              </a:solidFill>
              <a:latin typeface="+mn-ea"/>
              <a:ea typeface="+mn-ea"/>
            </a:endParaRPr>
          </a:p>
          <a:p>
            <a:pPr fontAlgn="auto">
              <a:spcAft>
                <a:spcPts val="0"/>
              </a:spcAft>
              <a:defRPr/>
            </a:pPr>
            <a:endParaRPr lang="en-US" altLang="ja-JP" sz="600" b="0" dirty="0">
              <a:solidFill>
                <a:srgbClr val="545454"/>
              </a:solidFill>
              <a:latin typeface="+mn-ea"/>
              <a:ea typeface="+mn-ea"/>
            </a:endParaRPr>
          </a:p>
          <a:p>
            <a:pPr marL="171450" indent="-171450" fontAlgn="auto">
              <a:spcAft>
                <a:spcPts val="0"/>
              </a:spcAft>
              <a:buFont typeface="Wingdings" panose="05000000000000000000" pitchFamily="2" charset="2"/>
              <a:buChar char="p"/>
              <a:defRPr/>
            </a:pPr>
            <a:r>
              <a:rPr lang="ja-JP" altLang="en-US" sz="1200" b="0" dirty="0">
                <a:solidFill>
                  <a:srgbClr val="0D0D0D"/>
                </a:solidFill>
                <a:latin typeface="+mn-ea"/>
                <a:ea typeface="+mn-ea"/>
              </a:rPr>
              <a:t>タイアップを基点に、</a:t>
            </a:r>
            <a:r>
              <a:rPr lang="ja-JP" altLang="en-US" sz="1200" dirty="0">
                <a:solidFill>
                  <a:srgbClr val="C9002C"/>
                </a:solidFill>
                <a:latin typeface="+mn-ea"/>
                <a:ea typeface="+mn-ea"/>
              </a:rPr>
              <a:t>関連ワードの検索、</a:t>
            </a:r>
            <a:endParaRPr lang="en-US" altLang="ja-JP" sz="1200" dirty="0">
              <a:solidFill>
                <a:srgbClr val="C9002C"/>
              </a:solidFill>
              <a:latin typeface="+mn-ea"/>
              <a:ea typeface="+mn-ea"/>
            </a:endParaRPr>
          </a:p>
          <a:p>
            <a:pPr fontAlgn="auto">
              <a:spcAft>
                <a:spcPts val="0"/>
              </a:spcAft>
              <a:defRPr/>
            </a:pPr>
            <a:r>
              <a:rPr lang="ja-JP" altLang="en-US" sz="1200" dirty="0">
                <a:solidFill>
                  <a:srgbClr val="C9002C"/>
                </a:solidFill>
                <a:latin typeface="+mn-ea"/>
                <a:ea typeface="+mn-ea"/>
              </a:rPr>
              <a:t>   商品の購入</a:t>
            </a:r>
            <a:r>
              <a:rPr lang="ja-JP" altLang="en-US" sz="1200" b="0" dirty="0">
                <a:solidFill>
                  <a:srgbClr val="0D0D0D"/>
                </a:solidFill>
                <a:latin typeface="+mn-ea"/>
                <a:ea typeface="+mn-ea"/>
              </a:rPr>
              <a:t>など、ヤフー内で</a:t>
            </a:r>
            <a:r>
              <a:rPr lang="ja-JP" altLang="en-US" sz="1200" dirty="0">
                <a:solidFill>
                  <a:srgbClr val="C9002C"/>
                </a:solidFill>
                <a:latin typeface="+mn-ea"/>
                <a:ea typeface="+mn-ea"/>
              </a:rPr>
              <a:t>ブランドへの</a:t>
            </a:r>
            <a:endParaRPr lang="en-US" altLang="ja-JP" sz="1200" dirty="0">
              <a:solidFill>
                <a:srgbClr val="C9002C"/>
              </a:solidFill>
              <a:latin typeface="+mn-ea"/>
              <a:ea typeface="+mn-ea"/>
            </a:endParaRPr>
          </a:p>
          <a:p>
            <a:pPr fontAlgn="auto">
              <a:spcAft>
                <a:spcPts val="0"/>
              </a:spcAft>
              <a:defRPr/>
            </a:pPr>
            <a:r>
              <a:rPr lang="ja-JP" altLang="en-US" sz="1200" dirty="0">
                <a:solidFill>
                  <a:srgbClr val="C9002C"/>
                </a:solidFill>
                <a:latin typeface="+mn-ea"/>
                <a:ea typeface="+mn-ea"/>
              </a:rPr>
              <a:t>　関与</a:t>
            </a:r>
            <a:r>
              <a:rPr lang="en-US" altLang="ja-JP" sz="1200" dirty="0">
                <a:solidFill>
                  <a:srgbClr val="C9002C"/>
                </a:solidFill>
                <a:latin typeface="+mn-ea"/>
                <a:ea typeface="+mn-ea"/>
              </a:rPr>
              <a:t>UP</a:t>
            </a:r>
            <a:r>
              <a:rPr lang="ja-JP" altLang="en-US" sz="1200" dirty="0">
                <a:solidFill>
                  <a:srgbClr val="C9002C"/>
                </a:solidFill>
                <a:latin typeface="+mn-ea"/>
                <a:ea typeface="+mn-ea"/>
              </a:rPr>
              <a:t>の行動</a:t>
            </a:r>
            <a:r>
              <a:rPr lang="ja-JP" altLang="en-US" sz="1200" b="0" dirty="0">
                <a:solidFill>
                  <a:srgbClr val="0D0D0D"/>
                </a:solidFill>
                <a:latin typeface="+mn-ea"/>
                <a:ea typeface="+mn-ea"/>
              </a:rPr>
              <a:t>がシームレスに連鎖</a:t>
            </a:r>
            <a:endParaRPr lang="en-US" altLang="ja-JP" sz="1200" b="0" dirty="0">
              <a:solidFill>
                <a:srgbClr val="0D0D0D"/>
              </a:solidFill>
              <a:latin typeface="+mn-ea"/>
              <a:ea typeface="+mn-ea"/>
            </a:endParaRPr>
          </a:p>
        </p:txBody>
      </p:sp>
      <p:sp>
        <p:nvSpPr>
          <p:cNvPr id="70" name="二等辺三角形 69">
            <a:extLst>
              <a:ext uri="{FF2B5EF4-FFF2-40B4-BE49-F238E27FC236}">
                <a16:creationId xmlns:a16="http://schemas.microsoft.com/office/drawing/2014/main" id="{15C1718B-A24F-129B-ECC7-C35CAB878640}"/>
              </a:ext>
            </a:extLst>
          </p:cNvPr>
          <p:cNvSpPr/>
          <p:nvPr/>
        </p:nvSpPr>
        <p:spPr>
          <a:xfrm rot="5400000">
            <a:off x="5890314" y="3383479"/>
            <a:ext cx="554425" cy="431978"/>
          </a:xfrm>
          <a:prstGeom prst="triangle">
            <a:avLst/>
          </a:prstGeom>
          <a:gradFill>
            <a:gsLst>
              <a:gs pos="82750">
                <a:srgbClr val="C9002C"/>
              </a:gs>
              <a:gs pos="31000">
                <a:srgbClr val="545454">
                  <a:lumMod val="40000"/>
                  <a:lumOff val="60000"/>
                </a:srgbClr>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71" name="図 70">
            <a:extLst>
              <a:ext uri="{FF2B5EF4-FFF2-40B4-BE49-F238E27FC236}">
                <a16:creationId xmlns:a16="http://schemas.microsoft.com/office/drawing/2014/main" id="{7634276F-DD59-B9C1-C891-959F9B6A7B53}"/>
              </a:ext>
            </a:extLst>
          </p:cNvPr>
          <p:cNvPicPr>
            <a:picLocks noChangeAspect="1"/>
          </p:cNvPicPr>
          <p:nvPr/>
        </p:nvPicPr>
        <p:blipFill>
          <a:blip r:embed="rId8"/>
          <a:stretch>
            <a:fillRect/>
          </a:stretch>
        </p:blipFill>
        <p:spPr>
          <a:xfrm>
            <a:off x="8597713" y="2695709"/>
            <a:ext cx="2116636" cy="1971407"/>
          </a:xfrm>
          <a:prstGeom prst="rect">
            <a:avLst/>
          </a:prstGeom>
        </p:spPr>
      </p:pic>
      <p:sp>
        <p:nvSpPr>
          <p:cNvPr id="73" name="四角形: 角を丸くする 72">
            <a:extLst>
              <a:ext uri="{FF2B5EF4-FFF2-40B4-BE49-F238E27FC236}">
                <a16:creationId xmlns:a16="http://schemas.microsoft.com/office/drawing/2014/main" id="{22D85A07-9B72-077C-6050-8A459B56F114}"/>
              </a:ext>
            </a:extLst>
          </p:cNvPr>
          <p:cNvSpPr/>
          <p:nvPr/>
        </p:nvSpPr>
        <p:spPr>
          <a:xfrm>
            <a:off x="6296025" y="3763570"/>
            <a:ext cx="1219199" cy="402321"/>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四角形: 角を丸くする 73">
            <a:extLst>
              <a:ext uri="{FF2B5EF4-FFF2-40B4-BE49-F238E27FC236}">
                <a16:creationId xmlns:a16="http://schemas.microsoft.com/office/drawing/2014/main" id="{64C99F04-3B68-5722-3DE1-08E271B7E94C}"/>
              </a:ext>
            </a:extLst>
          </p:cNvPr>
          <p:cNvSpPr/>
          <p:nvPr/>
        </p:nvSpPr>
        <p:spPr>
          <a:xfrm>
            <a:off x="6296025" y="3292084"/>
            <a:ext cx="1219199" cy="214163"/>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タイトル 1">
            <a:extLst>
              <a:ext uri="{FF2B5EF4-FFF2-40B4-BE49-F238E27FC236}">
                <a16:creationId xmlns:a16="http://schemas.microsoft.com/office/drawing/2014/main" id="{27313208-9B59-E7A4-39CD-5F0E689EC71C}"/>
              </a:ext>
            </a:extLst>
          </p:cNvPr>
          <p:cNvSpPr txBox="1">
            <a:spLocks/>
          </p:cNvSpPr>
          <p:nvPr/>
        </p:nvSpPr>
        <p:spPr>
          <a:xfrm>
            <a:off x="6164144" y="3785007"/>
            <a:ext cx="1474906" cy="500052"/>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“伝え方”ノウハウ</a:t>
            </a:r>
            <a:endParaRPr lang="en-US" altLang="ja-JP" sz="1100" b="1" dirty="0">
              <a:solidFill>
                <a:srgbClr val="FFFFFF"/>
              </a:solidFill>
              <a:latin typeface="+mn-ea"/>
              <a:ea typeface="+mn-ea"/>
            </a:endParaRPr>
          </a:p>
          <a:p>
            <a:pPr algn="ctr" fontAlgn="auto">
              <a:spcAft>
                <a:spcPts val="0"/>
              </a:spcAft>
              <a:defRPr/>
            </a:pPr>
            <a:r>
              <a:rPr lang="ja-JP" altLang="en-US" sz="1100" b="1" dirty="0">
                <a:solidFill>
                  <a:srgbClr val="FFFFFF"/>
                </a:solidFill>
                <a:latin typeface="+mn-ea"/>
                <a:ea typeface="+mn-ea"/>
              </a:rPr>
              <a:t>編集力</a:t>
            </a:r>
            <a:endParaRPr lang="en-US" altLang="ja-JP" sz="1100" b="1" dirty="0">
              <a:solidFill>
                <a:srgbClr val="FFFFFF"/>
              </a:solidFill>
              <a:latin typeface="+mn-ea"/>
              <a:ea typeface="+mn-ea"/>
            </a:endParaRPr>
          </a:p>
        </p:txBody>
      </p:sp>
      <p:sp>
        <p:nvSpPr>
          <p:cNvPr id="23" name="タイトル 1">
            <a:extLst>
              <a:ext uri="{FF2B5EF4-FFF2-40B4-BE49-F238E27FC236}">
                <a16:creationId xmlns:a16="http://schemas.microsoft.com/office/drawing/2014/main" id="{A024F563-A0EE-5DFA-7DB3-F6D135253413}"/>
              </a:ext>
            </a:extLst>
          </p:cNvPr>
          <p:cNvSpPr txBox="1">
            <a:spLocks/>
          </p:cNvSpPr>
          <p:nvPr/>
        </p:nvSpPr>
        <p:spPr>
          <a:xfrm>
            <a:off x="6211888" y="3297069"/>
            <a:ext cx="1341556" cy="29916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ja-JP" altLang="en-US" sz="1100" b="1" dirty="0">
                <a:solidFill>
                  <a:srgbClr val="FFFFFF"/>
                </a:solidFill>
                <a:latin typeface="+mn-ea"/>
                <a:ea typeface="+mn-ea"/>
              </a:rPr>
              <a:t>マス性・社会性</a:t>
            </a:r>
            <a:endParaRPr lang="en-US" altLang="ja-JP" sz="1100" b="1" dirty="0">
              <a:solidFill>
                <a:srgbClr val="FFFFFF"/>
              </a:solidFill>
              <a:latin typeface="+mn-ea"/>
              <a:ea typeface="+mn-ea"/>
            </a:endParaRPr>
          </a:p>
        </p:txBody>
      </p:sp>
      <p:sp>
        <p:nvSpPr>
          <p:cNvPr id="24" name="タイトル 1">
            <a:extLst>
              <a:ext uri="{FF2B5EF4-FFF2-40B4-BE49-F238E27FC236}">
                <a16:creationId xmlns:a16="http://schemas.microsoft.com/office/drawing/2014/main" id="{FF9AEED7-D304-93D5-F06A-34108CD0F05F}"/>
              </a:ext>
            </a:extLst>
          </p:cNvPr>
          <p:cNvSpPr txBox="1">
            <a:spLocks/>
          </p:cNvSpPr>
          <p:nvPr/>
        </p:nvSpPr>
        <p:spPr>
          <a:xfrm>
            <a:off x="6472409" y="3472275"/>
            <a:ext cx="842682" cy="2944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algn="ctr" fontAlgn="auto">
              <a:spcAft>
                <a:spcPts val="0"/>
              </a:spcAft>
              <a:defRPr/>
            </a:pPr>
            <a:r>
              <a:rPr lang="en-US" altLang="ja-JP" sz="2000" b="1" dirty="0">
                <a:solidFill>
                  <a:srgbClr val="C9002C"/>
                </a:solidFill>
                <a:latin typeface="+mn-ea"/>
                <a:ea typeface="+mn-ea"/>
              </a:rPr>
              <a:t>×</a:t>
            </a:r>
          </a:p>
        </p:txBody>
      </p:sp>
    </p:spTree>
    <p:extLst>
      <p:ext uri="{BB962C8B-B14F-4D97-AF65-F5344CB8AC3E}">
        <p14:creationId xmlns:p14="http://schemas.microsoft.com/office/powerpoint/2010/main" val="244801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全体構造</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正方形/長方形 1">
            <a:extLst>
              <a:ext uri="{FF2B5EF4-FFF2-40B4-BE49-F238E27FC236}">
                <a16:creationId xmlns:a16="http://schemas.microsoft.com/office/drawing/2014/main" id="{89B65E71-CA21-64FA-B5B6-B0EAB7B9EAE2}"/>
              </a:ext>
            </a:extLst>
          </p:cNvPr>
          <p:cNvSpPr/>
          <p:nvPr/>
        </p:nvSpPr>
        <p:spPr>
          <a:xfrm>
            <a:off x="104992" y="1664231"/>
            <a:ext cx="11727765" cy="3984459"/>
          </a:xfrm>
          <a:prstGeom prst="rect">
            <a:avLst/>
          </a:prstGeom>
          <a:solidFill>
            <a:srgbClr val="F5F5F5"/>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545454"/>
              </a:solidFill>
              <a:effectLst/>
              <a:uLnTx/>
              <a:uFillTx/>
              <a:latin typeface="+mn-ea"/>
              <a:ea typeface="+mn-ea"/>
              <a:cs typeface="+mn-cs"/>
            </a:endParaRPr>
          </a:p>
        </p:txBody>
      </p:sp>
      <p:sp>
        <p:nvSpPr>
          <p:cNvPr id="4" name="ホームベース 12">
            <a:extLst>
              <a:ext uri="{FF2B5EF4-FFF2-40B4-BE49-F238E27FC236}">
                <a16:creationId xmlns:a16="http://schemas.microsoft.com/office/drawing/2014/main" id="{023648AE-3739-C4BC-E74B-A74F3098CE3A}"/>
              </a:ext>
            </a:extLst>
          </p:cNvPr>
          <p:cNvSpPr/>
          <p:nvPr/>
        </p:nvSpPr>
        <p:spPr>
          <a:xfrm>
            <a:off x="8989834" y="974598"/>
            <a:ext cx="2827028" cy="475343"/>
          </a:xfrm>
          <a:prstGeom prst="homePlate">
            <a:avLst/>
          </a:prstGeom>
          <a:solidFill>
            <a:srgbClr val="00003E"/>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FFFFFF"/>
                </a:solidFill>
                <a:latin typeface="+mn-ea"/>
                <a:ea typeface="+mn-ea"/>
              </a:rPr>
              <a:t>関与度アップ</a:t>
            </a:r>
            <a:endParaRPr kumimoji="0" lang="ja-JP" altLang="en-US" sz="1400" b="1" i="0" u="none" strike="noStrike" kern="0" cap="none" spc="0" normalizeH="0" baseline="0" noProof="0" dirty="0">
              <a:ln>
                <a:noFill/>
              </a:ln>
              <a:solidFill>
                <a:srgbClr val="FFFFFF"/>
              </a:solidFill>
              <a:effectLst/>
              <a:uLnTx/>
              <a:uFillTx/>
              <a:latin typeface="+mn-ea"/>
              <a:ea typeface="+mn-ea"/>
              <a:cs typeface="+mn-cs"/>
            </a:endParaRPr>
          </a:p>
        </p:txBody>
      </p:sp>
      <p:sp>
        <p:nvSpPr>
          <p:cNvPr id="5" name="ホームベース 13">
            <a:extLst>
              <a:ext uri="{FF2B5EF4-FFF2-40B4-BE49-F238E27FC236}">
                <a16:creationId xmlns:a16="http://schemas.microsoft.com/office/drawing/2014/main" id="{8FB03255-3659-52DA-54A1-67AA99EE4CB5}"/>
              </a:ext>
            </a:extLst>
          </p:cNvPr>
          <p:cNvSpPr/>
          <p:nvPr/>
        </p:nvSpPr>
        <p:spPr>
          <a:xfrm>
            <a:off x="5991421" y="974598"/>
            <a:ext cx="3324340" cy="475343"/>
          </a:xfrm>
          <a:prstGeom prst="homePlate">
            <a:avLst/>
          </a:prstGeom>
          <a:solidFill>
            <a:srgbClr val="2F5597"/>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n-ea"/>
                <a:ea typeface="+mn-ea"/>
                <a:cs typeface="+mn-cs"/>
              </a:rPr>
              <a:t>態度変容</a:t>
            </a:r>
          </a:p>
        </p:txBody>
      </p:sp>
      <p:sp>
        <p:nvSpPr>
          <p:cNvPr id="28" name="ホームベース 14">
            <a:extLst>
              <a:ext uri="{FF2B5EF4-FFF2-40B4-BE49-F238E27FC236}">
                <a16:creationId xmlns:a16="http://schemas.microsoft.com/office/drawing/2014/main" id="{A758A2F6-7B2C-DB8B-FA71-4A5C04AEEE03}"/>
              </a:ext>
            </a:extLst>
          </p:cNvPr>
          <p:cNvSpPr/>
          <p:nvPr/>
        </p:nvSpPr>
        <p:spPr>
          <a:xfrm>
            <a:off x="175845" y="974598"/>
            <a:ext cx="6026506" cy="475343"/>
          </a:xfrm>
          <a:prstGeom prst="homePlate">
            <a:avLst/>
          </a:prstGeom>
          <a:solidFill>
            <a:srgbClr val="8FAADC"/>
          </a:solidFill>
          <a:ln w="44450" cap="flat" cmpd="sng" algn="ctr">
            <a:solidFill>
              <a:srgbClr val="FFFFFF"/>
            </a:solidFill>
            <a:prstDash val="solid"/>
          </a:ln>
          <a:effectLst/>
        </p:spPr>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chemeClr val="bg2"/>
                </a:solidFill>
                <a:latin typeface="+mn-ea"/>
                <a:ea typeface="+mn-ea"/>
              </a:rPr>
              <a:t>ターゲットユーザーへリーチ</a:t>
            </a:r>
            <a:endParaRPr kumimoji="0" lang="ja-JP" altLang="en-US" sz="1400" b="1" i="0" u="none" strike="noStrike" kern="0" cap="none" spc="0" normalizeH="0" baseline="0" noProof="0" dirty="0">
              <a:ln>
                <a:noFill/>
              </a:ln>
              <a:solidFill>
                <a:schemeClr val="bg2"/>
              </a:solidFill>
              <a:effectLst/>
              <a:uLnTx/>
              <a:uFillTx/>
              <a:latin typeface="+mn-ea"/>
              <a:ea typeface="+mn-ea"/>
              <a:cs typeface="+mn-cs"/>
            </a:endParaRPr>
          </a:p>
        </p:txBody>
      </p:sp>
      <p:sp>
        <p:nvSpPr>
          <p:cNvPr id="29" name="テキスト ボックス 28">
            <a:extLst>
              <a:ext uri="{FF2B5EF4-FFF2-40B4-BE49-F238E27FC236}">
                <a16:creationId xmlns:a16="http://schemas.microsoft.com/office/drawing/2014/main" id="{DAC9DD68-4288-C899-56D7-4B22F2A1478B}"/>
              </a:ext>
            </a:extLst>
          </p:cNvPr>
          <p:cNvSpPr txBox="1"/>
          <p:nvPr/>
        </p:nvSpPr>
        <p:spPr>
          <a:xfrm>
            <a:off x="2978946" y="4152002"/>
            <a:ext cx="2657006" cy="507831"/>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トピックス</a:t>
            </a:r>
            <a:r>
              <a:rPr lang="en-US" altLang="ja-JP" sz="900" dirty="0">
                <a:solidFill>
                  <a:srgbClr val="545454"/>
                </a:solidFill>
                <a:latin typeface="+mn-ea"/>
                <a:ea typeface="+mn-ea"/>
                <a:cs typeface="Meiryo UI" pitchFamily="50" charset="-128"/>
              </a:rPr>
              <a:t>PR SP</a:t>
            </a:r>
            <a:r>
              <a:rPr lang="ja-JP" altLang="en-US" sz="900" dirty="0">
                <a:solidFill>
                  <a:srgbClr val="545454"/>
                </a:solidFill>
                <a:latin typeface="+mn-ea"/>
                <a:ea typeface="+mn-ea"/>
                <a:cs typeface="Meiryo UI" pitchFamily="50" charset="-128"/>
              </a:rPr>
              <a:t>、または</a:t>
            </a:r>
            <a:r>
              <a:rPr lang="en-US" altLang="ja-JP" sz="900" dirty="0">
                <a:solidFill>
                  <a:srgbClr val="545454"/>
                </a:solidFill>
                <a:latin typeface="+mn-ea"/>
                <a:ea typeface="+mn-ea"/>
                <a:cs typeface="Meiryo UI" pitchFamily="50" charset="-128"/>
              </a:rPr>
              <a:t>Yahoo!</a:t>
            </a:r>
            <a:r>
              <a:rPr lang="ja-JP" altLang="en-US" sz="900" dirty="0">
                <a:solidFill>
                  <a:srgbClr val="545454"/>
                </a:solidFill>
                <a:latin typeface="+mn-ea"/>
                <a:ea typeface="+mn-ea"/>
                <a:cs typeface="Meiryo UI" pitchFamily="50" charset="-128"/>
              </a:rPr>
              <a:t>ニュース面</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指定商品・配信のディスプレイ広告（予約型</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／運用型）</a:t>
            </a:r>
            <a:endParaRPr lang="en-US" altLang="ja-JP" sz="900" dirty="0">
              <a:solidFill>
                <a:srgbClr val="545454"/>
              </a:solidFill>
              <a:latin typeface="+mn-ea"/>
              <a:ea typeface="+mn-ea"/>
              <a:cs typeface="Meiryo UI" pitchFamily="50" charset="-128"/>
            </a:endParaRPr>
          </a:p>
        </p:txBody>
      </p:sp>
      <p:sp>
        <p:nvSpPr>
          <p:cNvPr id="30" name="テキスト ボックス 29">
            <a:extLst>
              <a:ext uri="{FF2B5EF4-FFF2-40B4-BE49-F238E27FC236}">
                <a16:creationId xmlns:a16="http://schemas.microsoft.com/office/drawing/2014/main" id="{15FBBA28-1FFA-7CEA-65D9-BC7A76C06276}"/>
              </a:ext>
            </a:extLst>
          </p:cNvPr>
          <p:cNvSpPr txBox="1"/>
          <p:nvPr/>
        </p:nvSpPr>
        <p:spPr>
          <a:xfrm>
            <a:off x="6244333" y="4301765"/>
            <a:ext cx="2377536" cy="3693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rPr>
              <a:t>※</a:t>
            </a:r>
            <a:r>
              <a:rPr lang="ja-JP" altLang="en-US" sz="900" dirty="0">
                <a:solidFill>
                  <a:srgbClr val="545454"/>
                </a:solidFill>
                <a:latin typeface="+mn-ea"/>
                <a:ea typeface="+mn-ea"/>
              </a:rPr>
              <a:t>ページの体裁は実際とは異なります</a:t>
            </a:r>
            <a:endParaRPr lang="en-US" altLang="ja-JP" sz="900" dirty="0">
              <a:solidFill>
                <a:srgbClr val="545454"/>
              </a:solidFill>
              <a:latin typeface="+mn-ea"/>
              <a:ea typeface="+mn-ea"/>
            </a:endParaRPr>
          </a:p>
          <a:p>
            <a:pPr eaLnBrk="1" fontAlgn="auto" hangingPunct="1">
              <a:spcBef>
                <a:spcPts val="0"/>
              </a:spcBef>
              <a:spcAft>
                <a:spcPts val="0"/>
              </a:spcAft>
            </a:pPr>
            <a:r>
              <a:rPr lang="en-US" altLang="ja-JP" sz="900" dirty="0">
                <a:solidFill>
                  <a:srgbClr val="545454"/>
                </a:solidFill>
                <a:latin typeface="+mn-ea"/>
                <a:ea typeface="+mn-ea"/>
              </a:rPr>
              <a:t>※</a:t>
            </a:r>
            <a:r>
              <a:rPr lang="ja-JP" altLang="en-US" sz="900" dirty="0">
                <a:solidFill>
                  <a:srgbClr val="545454"/>
                </a:solidFill>
                <a:latin typeface="+mn-ea"/>
                <a:ea typeface="+mn-ea"/>
              </a:rPr>
              <a:t>構成イメージは、</a:t>
            </a:r>
            <a:r>
              <a:rPr lang="en-US" altLang="ja-JP" sz="900" dirty="0">
                <a:solidFill>
                  <a:srgbClr val="545454"/>
                </a:solidFill>
                <a:latin typeface="+mn-ea"/>
                <a:ea typeface="+mn-ea"/>
              </a:rPr>
              <a:t>P18</a:t>
            </a:r>
            <a:r>
              <a:rPr lang="ja-JP" altLang="en-US" sz="900" dirty="0">
                <a:solidFill>
                  <a:srgbClr val="545454"/>
                </a:solidFill>
                <a:latin typeface="+mn-ea"/>
                <a:ea typeface="+mn-ea"/>
              </a:rPr>
              <a:t>をご参照ください</a:t>
            </a:r>
            <a:endParaRPr lang="en-US" altLang="ja-JP" sz="900" dirty="0">
              <a:solidFill>
                <a:srgbClr val="545454"/>
              </a:solidFill>
              <a:latin typeface="+mn-ea"/>
              <a:ea typeface="+mn-ea"/>
            </a:endParaRPr>
          </a:p>
        </p:txBody>
      </p:sp>
      <p:sp>
        <p:nvSpPr>
          <p:cNvPr id="31" name="テキスト ボックス 30">
            <a:extLst>
              <a:ext uri="{FF2B5EF4-FFF2-40B4-BE49-F238E27FC236}">
                <a16:creationId xmlns:a16="http://schemas.microsoft.com/office/drawing/2014/main" id="{C7B8DD57-5FB7-AD0E-4709-615F9B86EF0B}"/>
              </a:ext>
            </a:extLst>
          </p:cNvPr>
          <p:cNvSpPr txBox="1"/>
          <p:nvPr/>
        </p:nvSpPr>
        <p:spPr>
          <a:xfrm>
            <a:off x="3556154" y="1733605"/>
            <a:ext cx="1661652"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Yahoo!</a:t>
            </a:r>
            <a:r>
              <a:rPr kumimoji="0" lang="ja-JP" altLang="en-US" sz="1200" b="1" kern="0" dirty="0">
                <a:solidFill>
                  <a:srgbClr val="545454"/>
                </a:solidFill>
                <a:latin typeface="+mn-ea"/>
                <a:ea typeface="+mn-ea"/>
              </a:rPr>
              <a:t>広告</a:t>
            </a:r>
            <a:endParaRPr kumimoji="0" lang="en-US" altLang="ja-JP" sz="1200" b="1" kern="0" dirty="0">
              <a:solidFill>
                <a:srgbClr val="545454"/>
              </a:solidFill>
              <a:latin typeface="+mn-ea"/>
              <a:ea typeface="+mn-ea"/>
            </a:endParaRPr>
          </a:p>
        </p:txBody>
      </p:sp>
      <p:sp>
        <p:nvSpPr>
          <p:cNvPr id="32" name="テキスト ボックス 31">
            <a:extLst>
              <a:ext uri="{FF2B5EF4-FFF2-40B4-BE49-F238E27FC236}">
                <a16:creationId xmlns:a16="http://schemas.microsoft.com/office/drawing/2014/main" id="{CAD95B65-64E5-E260-EB45-0D7A84C86650}"/>
              </a:ext>
            </a:extLst>
          </p:cNvPr>
          <p:cNvSpPr txBox="1"/>
          <p:nvPr/>
        </p:nvSpPr>
        <p:spPr>
          <a:xfrm>
            <a:off x="683911" y="1724416"/>
            <a:ext cx="1982486" cy="276999"/>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1200" b="1" kern="0" dirty="0">
                <a:solidFill>
                  <a:srgbClr val="545454"/>
                </a:solidFill>
                <a:latin typeface="+mn-ea"/>
                <a:ea typeface="+mn-ea"/>
              </a:rPr>
              <a:t>Yahoo!</a:t>
            </a:r>
            <a:r>
              <a:rPr kumimoji="0" lang="ja-JP" altLang="en-US" sz="1200" b="1" kern="0" dirty="0">
                <a:solidFill>
                  <a:srgbClr val="545454"/>
                </a:solidFill>
                <a:latin typeface="+mn-ea"/>
                <a:ea typeface="+mn-ea"/>
              </a:rPr>
              <a:t>ニュース編集誘導</a:t>
            </a:r>
            <a:endParaRPr kumimoji="0" lang="en-US" altLang="ja-JP" sz="1200" b="1" kern="0" dirty="0">
              <a:solidFill>
                <a:srgbClr val="545454"/>
              </a:solidFill>
              <a:latin typeface="+mn-ea"/>
              <a:ea typeface="+mn-ea"/>
            </a:endParaRPr>
          </a:p>
        </p:txBody>
      </p:sp>
      <p:sp>
        <p:nvSpPr>
          <p:cNvPr id="40" name="テキスト ボックス 39">
            <a:extLst>
              <a:ext uri="{FF2B5EF4-FFF2-40B4-BE49-F238E27FC236}">
                <a16:creationId xmlns:a16="http://schemas.microsoft.com/office/drawing/2014/main" id="{2DB01595-8615-21A5-ACCE-DA00854E2AC3}"/>
              </a:ext>
            </a:extLst>
          </p:cNvPr>
          <p:cNvSpPr txBox="1"/>
          <p:nvPr/>
        </p:nvSpPr>
        <p:spPr>
          <a:xfrm>
            <a:off x="459735" y="2128373"/>
            <a:ext cx="1120753"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・ウェブページ</a:t>
            </a:r>
            <a:endParaRPr kumimoji="0" lang="en-US" altLang="ja-JP" sz="1050" kern="0" dirty="0">
              <a:solidFill>
                <a:srgbClr val="545454"/>
              </a:solidFill>
              <a:latin typeface="+mn-ea"/>
              <a:ea typeface="+mn-ea"/>
            </a:endParaRPr>
          </a:p>
        </p:txBody>
      </p:sp>
      <p:grpSp>
        <p:nvGrpSpPr>
          <p:cNvPr id="41" name="グループ化 40">
            <a:extLst>
              <a:ext uri="{FF2B5EF4-FFF2-40B4-BE49-F238E27FC236}">
                <a16:creationId xmlns:a16="http://schemas.microsoft.com/office/drawing/2014/main" id="{308D6959-FFDC-C303-1A28-FAAAF21ECB5F}"/>
              </a:ext>
            </a:extLst>
          </p:cNvPr>
          <p:cNvGrpSpPr/>
          <p:nvPr/>
        </p:nvGrpSpPr>
        <p:grpSpPr>
          <a:xfrm>
            <a:off x="1976458" y="2422830"/>
            <a:ext cx="685356" cy="1169238"/>
            <a:chOff x="5031667" y="3257473"/>
            <a:chExt cx="979008" cy="1670217"/>
          </a:xfrm>
        </p:grpSpPr>
        <p:pic>
          <p:nvPicPr>
            <p:cNvPr id="42" name="図 41">
              <a:extLst>
                <a:ext uri="{FF2B5EF4-FFF2-40B4-BE49-F238E27FC236}">
                  <a16:creationId xmlns:a16="http://schemas.microsoft.com/office/drawing/2014/main" id="{C341781A-461E-B382-DE8D-74362DE93E15}"/>
                </a:ext>
              </a:extLst>
            </p:cNvPr>
            <p:cNvPicPr>
              <a:picLocks noChangeAspect="1"/>
            </p:cNvPicPr>
            <p:nvPr/>
          </p:nvPicPr>
          <p:blipFill>
            <a:blip r:embed="rId3"/>
            <a:stretch>
              <a:fillRect/>
            </a:stretch>
          </p:blipFill>
          <p:spPr>
            <a:xfrm>
              <a:off x="5031667" y="3257473"/>
              <a:ext cx="979008" cy="1670217"/>
            </a:xfrm>
            <a:prstGeom prst="rect">
              <a:avLst/>
            </a:prstGeom>
            <a:ln>
              <a:solidFill>
                <a:srgbClr val="999999"/>
              </a:solidFill>
            </a:ln>
          </p:spPr>
        </p:pic>
        <p:sp>
          <p:nvSpPr>
            <p:cNvPr id="43" name="正方形/長方形 42">
              <a:extLst>
                <a:ext uri="{FF2B5EF4-FFF2-40B4-BE49-F238E27FC236}">
                  <a16:creationId xmlns:a16="http://schemas.microsoft.com/office/drawing/2014/main" id="{35302B73-764D-CAF7-9536-9CA9B8CB4125}"/>
                </a:ext>
              </a:extLst>
            </p:cNvPr>
            <p:cNvSpPr/>
            <p:nvPr/>
          </p:nvSpPr>
          <p:spPr>
            <a:xfrm>
              <a:off x="5098434" y="4649679"/>
              <a:ext cx="849159" cy="222761"/>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44" name="グループ化 43">
            <a:extLst>
              <a:ext uri="{FF2B5EF4-FFF2-40B4-BE49-F238E27FC236}">
                <a16:creationId xmlns:a16="http://schemas.microsoft.com/office/drawing/2014/main" id="{448D0A79-3582-F0B2-39AC-4DF8918A7A34}"/>
              </a:ext>
            </a:extLst>
          </p:cNvPr>
          <p:cNvGrpSpPr/>
          <p:nvPr/>
        </p:nvGrpSpPr>
        <p:grpSpPr>
          <a:xfrm>
            <a:off x="6297120" y="2583902"/>
            <a:ext cx="1288706" cy="1626309"/>
            <a:chOff x="6512953" y="2959104"/>
            <a:chExt cx="2135360" cy="2523317"/>
          </a:xfrm>
        </p:grpSpPr>
        <p:grpSp>
          <p:nvGrpSpPr>
            <p:cNvPr id="45" name="グループ化 44">
              <a:extLst>
                <a:ext uri="{FF2B5EF4-FFF2-40B4-BE49-F238E27FC236}">
                  <a16:creationId xmlns:a16="http://schemas.microsoft.com/office/drawing/2014/main" id="{A18A1A18-34DD-9F1E-2112-30ED30A306BD}"/>
                </a:ext>
              </a:extLst>
            </p:cNvPr>
            <p:cNvGrpSpPr/>
            <p:nvPr/>
          </p:nvGrpSpPr>
          <p:grpSpPr>
            <a:xfrm>
              <a:off x="6512953" y="2959104"/>
              <a:ext cx="2135360" cy="2523317"/>
              <a:chOff x="5285342" y="2703987"/>
              <a:chExt cx="3348543" cy="3956913"/>
            </a:xfrm>
          </p:grpSpPr>
          <p:pic>
            <p:nvPicPr>
              <p:cNvPr id="48" name="図 47">
                <a:extLst>
                  <a:ext uri="{FF2B5EF4-FFF2-40B4-BE49-F238E27FC236}">
                    <a16:creationId xmlns:a16="http://schemas.microsoft.com/office/drawing/2014/main" id="{B46FCF72-017C-B9DA-CF73-518E3C91C7B6}"/>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49" name="図 48">
                <a:extLst>
                  <a:ext uri="{FF2B5EF4-FFF2-40B4-BE49-F238E27FC236}">
                    <a16:creationId xmlns:a16="http://schemas.microsoft.com/office/drawing/2014/main" id="{6B2AF60C-1C5B-5735-AF34-57AE2D4A964D}"/>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50" name="図 49">
                <a:extLst>
                  <a:ext uri="{FF2B5EF4-FFF2-40B4-BE49-F238E27FC236}">
                    <a16:creationId xmlns:a16="http://schemas.microsoft.com/office/drawing/2014/main" id="{544923E7-BF32-9AFC-6DD9-0B6B32F92BCC}"/>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46" name="正方形/長方形 45">
              <a:extLst>
                <a:ext uri="{FF2B5EF4-FFF2-40B4-BE49-F238E27FC236}">
                  <a16:creationId xmlns:a16="http://schemas.microsoft.com/office/drawing/2014/main" id="{DAAC47CB-317F-7DAC-AEF9-7A6B5E112BC3}"/>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47" name="図 46">
              <a:extLst>
                <a:ext uri="{FF2B5EF4-FFF2-40B4-BE49-F238E27FC236}">
                  <a16:creationId xmlns:a16="http://schemas.microsoft.com/office/drawing/2014/main" id="{569BC1FF-CAD3-A56E-1518-BF9F1A301589}"/>
                </a:ext>
              </a:extLst>
            </p:cNvPr>
            <p:cNvPicPr>
              <a:picLocks noChangeAspect="1"/>
            </p:cNvPicPr>
            <p:nvPr/>
          </p:nvPicPr>
          <p:blipFill rotWithShape="1">
            <a:blip r:embed="rId9"/>
            <a:srcRect t="15935"/>
            <a:stretch/>
          </p:blipFill>
          <p:spPr>
            <a:xfrm>
              <a:off x="6585760" y="3691769"/>
              <a:ext cx="1979108" cy="1101304"/>
            </a:xfrm>
            <a:prstGeom prst="rect">
              <a:avLst/>
            </a:prstGeom>
          </p:spPr>
        </p:pic>
      </p:grpSp>
      <p:sp>
        <p:nvSpPr>
          <p:cNvPr id="51" name="正方形/長方形 50">
            <a:extLst>
              <a:ext uri="{FF2B5EF4-FFF2-40B4-BE49-F238E27FC236}">
                <a16:creationId xmlns:a16="http://schemas.microsoft.com/office/drawing/2014/main" id="{8B787917-B6BE-D13F-39B1-FB3BEC7445AF}"/>
              </a:ext>
            </a:extLst>
          </p:cNvPr>
          <p:cNvSpPr/>
          <p:nvPr/>
        </p:nvSpPr>
        <p:spPr>
          <a:xfrm>
            <a:off x="3080426" y="225533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2" name="図 51">
            <a:extLst>
              <a:ext uri="{FF2B5EF4-FFF2-40B4-BE49-F238E27FC236}">
                <a16:creationId xmlns:a16="http://schemas.microsoft.com/office/drawing/2014/main" id="{6AC1EB51-0D23-F318-3150-EA477A5A9E56}"/>
              </a:ext>
            </a:extLst>
          </p:cNvPr>
          <p:cNvPicPr>
            <a:picLocks noChangeAspect="1"/>
          </p:cNvPicPr>
          <p:nvPr/>
        </p:nvPicPr>
        <p:blipFill>
          <a:blip r:embed="rId10"/>
          <a:stretch>
            <a:fillRect/>
          </a:stretch>
        </p:blipFill>
        <p:spPr>
          <a:xfrm>
            <a:off x="3118558" y="2278103"/>
            <a:ext cx="1432521" cy="1538277"/>
          </a:xfrm>
          <a:prstGeom prst="rect">
            <a:avLst/>
          </a:prstGeom>
        </p:spPr>
      </p:pic>
      <p:sp>
        <p:nvSpPr>
          <p:cNvPr id="53" name="フローチャート: せん孔テープ 52">
            <a:extLst>
              <a:ext uri="{FF2B5EF4-FFF2-40B4-BE49-F238E27FC236}">
                <a16:creationId xmlns:a16="http://schemas.microsoft.com/office/drawing/2014/main" id="{478725F7-71E9-411B-14B2-FB94CB5B8516}"/>
              </a:ext>
            </a:extLst>
          </p:cNvPr>
          <p:cNvSpPr/>
          <p:nvPr/>
        </p:nvSpPr>
        <p:spPr>
          <a:xfrm>
            <a:off x="3039843" y="371457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7868E47D-A48F-4996-7CBC-A0CAEBEDE514}"/>
              </a:ext>
            </a:extLst>
          </p:cNvPr>
          <p:cNvSpPr/>
          <p:nvPr/>
        </p:nvSpPr>
        <p:spPr>
          <a:xfrm>
            <a:off x="4068862" y="2632695"/>
            <a:ext cx="459590" cy="885871"/>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2AD6B47A-C697-DF19-C078-B91F7D35EC52}"/>
              </a:ext>
            </a:extLst>
          </p:cNvPr>
          <p:cNvSpPr/>
          <p:nvPr/>
        </p:nvSpPr>
        <p:spPr>
          <a:xfrm>
            <a:off x="3205929" y="3982328"/>
            <a:ext cx="789888" cy="123437"/>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6" name="正方形/長方形 55">
            <a:extLst>
              <a:ext uri="{FF2B5EF4-FFF2-40B4-BE49-F238E27FC236}">
                <a16:creationId xmlns:a16="http://schemas.microsoft.com/office/drawing/2014/main" id="{89A4B09D-0506-09C3-85A0-0B34637405B9}"/>
              </a:ext>
            </a:extLst>
          </p:cNvPr>
          <p:cNvSpPr/>
          <p:nvPr/>
        </p:nvSpPr>
        <p:spPr>
          <a:xfrm>
            <a:off x="4727407" y="2232932"/>
            <a:ext cx="890738" cy="1951436"/>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57" name="図 56">
            <a:extLst>
              <a:ext uri="{FF2B5EF4-FFF2-40B4-BE49-F238E27FC236}">
                <a16:creationId xmlns:a16="http://schemas.microsoft.com/office/drawing/2014/main" id="{856E9661-BA84-760D-6870-4A31298B459D}"/>
              </a:ext>
            </a:extLst>
          </p:cNvPr>
          <p:cNvPicPr>
            <a:picLocks noChangeAspect="1"/>
          </p:cNvPicPr>
          <p:nvPr/>
        </p:nvPicPr>
        <p:blipFill>
          <a:blip r:embed="rId11"/>
          <a:stretch>
            <a:fillRect/>
          </a:stretch>
        </p:blipFill>
        <p:spPr>
          <a:xfrm>
            <a:off x="4749738" y="2255331"/>
            <a:ext cx="867148" cy="1504236"/>
          </a:xfrm>
          <a:prstGeom prst="rect">
            <a:avLst/>
          </a:prstGeom>
        </p:spPr>
      </p:pic>
      <p:sp>
        <p:nvSpPr>
          <p:cNvPr id="58" name="フローチャート: せん孔テープ 57">
            <a:extLst>
              <a:ext uri="{FF2B5EF4-FFF2-40B4-BE49-F238E27FC236}">
                <a16:creationId xmlns:a16="http://schemas.microsoft.com/office/drawing/2014/main" id="{E15FD6AB-0A63-EC74-76E4-A230085DEFB9}"/>
              </a:ext>
            </a:extLst>
          </p:cNvPr>
          <p:cNvSpPr/>
          <p:nvPr/>
        </p:nvSpPr>
        <p:spPr>
          <a:xfrm>
            <a:off x="4693666" y="3714578"/>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正方形/長方形 58">
            <a:extLst>
              <a:ext uri="{FF2B5EF4-FFF2-40B4-BE49-F238E27FC236}">
                <a16:creationId xmlns:a16="http://schemas.microsoft.com/office/drawing/2014/main" id="{C9BB9C9F-F832-BDFC-BCD0-457539D90593}"/>
              </a:ext>
            </a:extLst>
          </p:cNvPr>
          <p:cNvSpPr/>
          <p:nvPr/>
        </p:nvSpPr>
        <p:spPr>
          <a:xfrm>
            <a:off x="4773257" y="2380871"/>
            <a:ext cx="805669" cy="43916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DB5E11D2-B39C-159C-B6E4-7DBCED33DED2}"/>
              </a:ext>
            </a:extLst>
          </p:cNvPr>
          <p:cNvSpPr/>
          <p:nvPr/>
        </p:nvSpPr>
        <p:spPr>
          <a:xfrm>
            <a:off x="4776722" y="3982328"/>
            <a:ext cx="789888" cy="123437"/>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61" name="直線コネクタ 60">
            <a:extLst>
              <a:ext uri="{FF2B5EF4-FFF2-40B4-BE49-F238E27FC236}">
                <a16:creationId xmlns:a16="http://schemas.microsoft.com/office/drawing/2014/main" id="{0C15623F-8B8E-2E53-2391-50279D0CE696}"/>
              </a:ext>
            </a:extLst>
          </p:cNvPr>
          <p:cNvCxnSpPr>
            <a:cxnSpLocks/>
          </p:cNvCxnSpPr>
          <p:nvPr/>
        </p:nvCxnSpPr>
        <p:spPr>
          <a:xfrm>
            <a:off x="3118558" y="2022532"/>
            <a:ext cx="2554115" cy="0"/>
          </a:xfrm>
          <a:prstGeom prst="line">
            <a:avLst/>
          </a:prstGeom>
          <a:noFill/>
          <a:ln w="19050" cap="flat" cmpd="sng" algn="ctr">
            <a:solidFill>
              <a:srgbClr val="C9002C"/>
            </a:solidFill>
            <a:prstDash val="solid"/>
          </a:ln>
          <a:effectLst/>
        </p:spPr>
      </p:cxnSp>
      <p:cxnSp>
        <p:nvCxnSpPr>
          <p:cNvPr id="62" name="直線コネクタ 61">
            <a:extLst>
              <a:ext uri="{FF2B5EF4-FFF2-40B4-BE49-F238E27FC236}">
                <a16:creationId xmlns:a16="http://schemas.microsoft.com/office/drawing/2014/main" id="{C815A8B8-CC8E-9DBD-ABAA-DECB418FD010}"/>
              </a:ext>
            </a:extLst>
          </p:cNvPr>
          <p:cNvCxnSpPr>
            <a:cxnSpLocks/>
          </p:cNvCxnSpPr>
          <p:nvPr/>
        </p:nvCxnSpPr>
        <p:spPr>
          <a:xfrm>
            <a:off x="476590" y="2022532"/>
            <a:ext cx="2425895" cy="0"/>
          </a:xfrm>
          <a:prstGeom prst="line">
            <a:avLst/>
          </a:prstGeom>
          <a:noFill/>
          <a:ln w="19050" cap="flat" cmpd="sng" algn="ctr">
            <a:solidFill>
              <a:srgbClr val="00569B"/>
            </a:solidFill>
            <a:prstDash val="solid"/>
          </a:ln>
          <a:effectLst/>
        </p:spPr>
      </p:cxnSp>
      <p:sp>
        <p:nvSpPr>
          <p:cNvPr id="63" name="テキスト ボックス 62">
            <a:extLst>
              <a:ext uri="{FF2B5EF4-FFF2-40B4-BE49-F238E27FC236}">
                <a16:creationId xmlns:a16="http://schemas.microsoft.com/office/drawing/2014/main" id="{E2221982-1FB3-A8A9-25C4-D9F68C097BAF}"/>
              </a:ext>
            </a:extLst>
          </p:cNvPr>
          <p:cNvSpPr txBox="1"/>
          <p:nvPr/>
        </p:nvSpPr>
        <p:spPr>
          <a:xfrm>
            <a:off x="1838987" y="2128373"/>
            <a:ext cx="768224" cy="253916"/>
          </a:xfrm>
          <a:prstGeom prst="rect">
            <a:avLst/>
          </a:prstGeom>
          <a:noFill/>
        </p:spPr>
        <p:txBody>
          <a:bodyPr wrap="square" rtlCol="0">
            <a:spAutoFit/>
          </a:bodyPr>
          <a:lstStyle/>
          <a:p>
            <a:pPr eaLnBrk="1" fontAlgn="auto" hangingPunct="1">
              <a:spcBef>
                <a:spcPts val="0"/>
              </a:spcBef>
              <a:spcAft>
                <a:spcPts val="0"/>
              </a:spcAft>
              <a:defRPr/>
            </a:pPr>
            <a:r>
              <a:rPr kumimoji="0" lang="ja-JP" altLang="en-US" sz="1050" kern="0" dirty="0">
                <a:solidFill>
                  <a:srgbClr val="545454"/>
                </a:solidFill>
                <a:latin typeface="+mn-ea"/>
                <a:ea typeface="+mn-ea"/>
              </a:rPr>
              <a:t>・公式</a:t>
            </a:r>
            <a:r>
              <a:rPr kumimoji="0" lang="en-US" altLang="ja-JP" sz="1050" kern="0" dirty="0">
                <a:solidFill>
                  <a:srgbClr val="545454"/>
                </a:solidFill>
                <a:latin typeface="+mn-ea"/>
                <a:ea typeface="+mn-ea"/>
              </a:rPr>
              <a:t>X</a:t>
            </a:r>
          </a:p>
        </p:txBody>
      </p:sp>
      <p:sp>
        <p:nvSpPr>
          <p:cNvPr id="64" name="テキスト ボックス 63">
            <a:extLst>
              <a:ext uri="{FF2B5EF4-FFF2-40B4-BE49-F238E27FC236}">
                <a16:creationId xmlns:a16="http://schemas.microsoft.com/office/drawing/2014/main" id="{FC58769E-A7E3-BD7C-729F-97BA3CF98396}"/>
              </a:ext>
            </a:extLst>
          </p:cNvPr>
          <p:cNvSpPr txBox="1"/>
          <p:nvPr/>
        </p:nvSpPr>
        <p:spPr>
          <a:xfrm>
            <a:off x="414880" y="4198563"/>
            <a:ext cx="2579861" cy="784830"/>
          </a:xfrm>
          <a:prstGeom prst="rect">
            <a:avLst/>
          </a:prstGeom>
          <a:noFill/>
        </p:spPr>
        <p:txBody>
          <a:bodyPr wrap="square" rtlCol="0">
            <a:spAutoFit/>
          </a:bodyPr>
          <a:lstStyle/>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・掲載面：</a:t>
            </a:r>
            <a:r>
              <a:rPr lang="en-US" altLang="ja-JP" sz="900" dirty="0">
                <a:solidFill>
                  <a:srgbClr val="545454"/>
                </a:solidFill>
                <a:latin typeface="+mn-ea"/>
                <a:ea typeface="+mn-ea"/>
                <a:cs typeface="Meiryo UI" pitchFamily="50" charset="-128"/>
              </a:rPr>
              <a:t>Yahoo!</a:t>
            </a:r>
            <a:r>
              <a:rPr lang="ja-JP" altLang="en-US" sz="900" dirty="0">
                <a:solidFill>
                  <a:srgbClr val="545454"/>
                </a:solidFill>
                <a:latin typeface="+mn-ea"/>
                <a:ea typeface="+mn-ea"/>
                <a:cs typeface="Meiryo UI" pitchFamily="50" charset="-128"/>
              </a:rPr>
              <a:t>ニュース 記事詳細面</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（一部対象外のページあり）</a:t>
            </a: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・位置：</a:t>
            </a:r>
            <a:r>
              <a:rPr lang="en-US" altLang="ja-JP" sz="900" dirty="0">
                <a:solidFill>
                  <a:srgbClr val="545454"/>
                </a:solidFill>
                <a:latin typeface="+mn-ea"/>
                <a:ea typeface="+mn-ea"/>
                <a:cs typeface="Meiryo UI" pitchFamily="50" charset="-128"/>
              </a:rPr>
              <a:t>PC:</a:t>
            </a:r>
            <a:r>
              <a:rPr lang="ja-JP" altLang="en-US" sz="900" dirty="0">
                <a:solidFill>
                  <a:srgbClr val="545454"/>
                </a:solidFill>
                <a:latin typeface="+mn-ea"/>
                <a:ea typeface="+mn-ea"/>
                <a:cs typeface="Meiryo UI" pitchFamily="50" charset="-128"/>
              </a:rPr>
              <a:t>右カラム中段／</a:t>
            </a:r>
            <a:r>
              <a:rPr lang="en-US" altLang="ja-JP" sz="900" dirty="0">
                <a:solidFill>
                  <a:srgbClr val="545454"/>
                </a:solidFill>
                <a:latin typeface="+mn-ea"/>
                <a:ea typeface="+mn-ea"/>
                <a:cs typeface="Meiryo UI" pitchFamily="50" charset="-128"/>
              </a:rPr>
              <a:t>SP:</a:t>
            </a:r>
            <a:r>
              <a:rPr lang="ja-JP" altLang="en-US" sz="900" dirty="0">
                <a:solidFill>
                  <a:srgbClr val="545454"/>
                </a:solidFill>
                <a:latin typeface="+mn-ea"/>
                <a:ea typeface="+mn-ea"/>
                <a:cs typeface="Meiryo UI" pitchFamily="50" charset="-128"/>
              </a:rPr>
              <a:t>記事下</a:t>
            </a: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・期間：</a:t>
            </a:r>
            <a:r>
              <a:rPr lang="en-US" altLang="ja-JP" sz="900" dirty="0">
                <a:solidFill>
                  <a:srgbClr val="545454"/>
                </a:solidFill>
                <a:latin typeface="+mn-ea"/>
                <a:ea typeface="+mn-ea"/>
                <a:cs typeface="Meiryo UI" pitchFamily="50" charset="-128"/>
              </a:rPr>
              <a:t>1</a:t>
            </a:r>
            <a:r>
              <a:rPr lang="ja-JP" altLang="en-US" sz="900" dirty="0">
                <a:solidFill>
                  <a:srgbClr val="545454"/>
                </a:solidFill>
                <a:latin typeface="+mn-ea"/>
                <a:ea typeface="+mn-ea"/>
                <a:cs typeface="Meiryo UI" pitchFamily="50" charset="-128"/>
              </a:rPr>
              <a:t>日間</a:t>
            </a: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（ご協賛額に応じて日数増。</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詳細は</a:t>
            </a:r>
            <a:r>
              <a:rPr lang="en-US" altLang="ja-JP" sz="900" dirty="0">
                <a:solidFill>
                  <a:srgbClr val="545454"/>
                </a:solidFill>
                <a:latin typeface="+mn-ea"/>
                <a:ea typeface="+mn-ea"/>
                <a:cs typeface="Meiryo UI" pitchFamily="50" charset="-128"/>
              </a:rPr>
              <a:t>P21</a:t>
            </a:r>
            <a:r>
              <a:rPr lang="ja-JP" altLang="en-US" sz="900" dirty="0">
                <a:solidFill>
                  <a:srgbClr val="545454"/>
                </a:solidFill>
                <a:latin typeface="+mn-ea"/>
                <a:ea typeface="+mn-ea"/>
                <a:cs typeface="Meiryo UI" pitchFamily="50" charset="-128"/>
              </a:rPr>
              <a:t>参照）</a:t>
            </a:r>
            <a:endParaRPr lang="en-US" altLang="ja-JP" sz="900" dirty="0">
              <a:solidFill>
                <a:srgbClr val="545454"/>
              </a:solidFill>
              <a:latin typeface="+mn-ea"/>
              <a:ea typeface="+mn-ea"/>
              <a:cs typeface="Meiryo UI" pitchFamily="50" charset="-128"/>
            </a:endParaRPr>
          </a:p>
        </p:txBody>
      </p:sp>
      <p:grpSp>
        <p:nvGrpSpPr>
          <p:cNvPr id="65" name="グループ化 64">
            <a:extLst>
              <a:ext uri="{FF2B5EF4-FFF2-40B4-BE49-F238E27FC236}">
                <a16:creationId xmlns:a16="http://schemas.microsoft.com/office/drawing/2014/main" id="{C9F85C66-DE76-C440-C3F0-60C841EEAD32}"/>
              </a:ext>
            </a:extLst>
          </p:cNvPr>
          <p:cNvGrpSpPr/>
          <p:nvPr/>
        </p:nvGrpSpPr>
        <p:grpSpPr>
          <a:xfrm>
            <a:off x="7693702" y="2575853"/>
            <a:ext cx="1288706" cy="1626309"/>
            <a:chOff x="6898060" y="4354159"/>
            <a:chExt cx="1412231" cy="1782194"/>
          </a:xfrm>
        </p:grpSpPr>
        <p:grpSp>
          <p:nvGrpSpPr>
            <p:cNvPr id="67" name="グループ化 66">
              <a:extLst>
                <a:ext uri="{FF2B5EF4-FFF2-40B4-BE49-F238E27FC236}">
                  <a16:creationId xmlns:a16="http://schemas.microsoft.com/office/drawing/2014/main" id="{E335CB92-526F-1732-620F-5ECD93098AE7}"/>
                </a:ext>
              </a:extLst>
            </p:cNvPr>
            <p:cNvGrpSpPr/>
            <p:nvPr/>
          </p:nvGrpSpPr>
          <p:grpSpPr>
            <a:xfrm>
              <a:off x="6898060" y="4354159"/>
              <a:ext cx="1412231" cy="1782194"/>
              <a:chOff x="6512953" y="2959104"/>
              <a:chExt cx="2135360" cy="2523317"/>
            </a:xfrm>
          </p:grpSpPr>
          <p:grpSp>
            <p:nvGrpSpPr>
              <p:cNvPr id="79" name="グループ化 78">
                <a:extLst>
                  <a:ext uri="{FF2B5EF4-FFF2-40B4-BE49-F238E27FC236}">
                    <a16:creationId xmlns:a16="http://schemas.microsoft.com/office/drawing/2014/main" id="{C4B8EFF7-F929-5BB6-7D96-F68949DC4216}"/>
                  </a:ext>
                </a:extLst>
              </p:cNvPr>
              <p:cNvGrpSpPr/>
              <p:nvPr/>
            </p:nvGrpSpPr>
            <p:grpSpPr>
              <a:xfrm>
                <a:off x="6512953" y="2959104"/>
                <a:ext cx="2135360" cy="2523317"/>
                <a:chOff x="5285342" y="2703987"/>
                <a:chExt cx="3348543" cy="3956913"/>
              </a:xfrm>
            </p:grpSpPr>
            <p:pic>
              <p:nvPicPr>
                <p:cNvPr id="82" name="図 81">
                  <a:extLst>
                    <a:ext uri="{FF2B5EF4-FFF2-40B4-BE49-F238E27FC236}">
                      <a16:creationId xmlns:a16="http://schemas.microsoft.com/office/drawing/2014/main" id="{A1E9B24A-B04E-EE51-27B4-F6070BB1DC1A}"/>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83" name="図 82">
                  <a:extLst>
                    <a:ext uri="{FF2B5EF4-FFF2-40B4-BE49-F238E27FC236}">
                      <a16:creationId xmlns:a16="http://schemas.microsoft.com/office/drawing/2014/main" id="{C9430903-1D04-DCBE-229D-5269B3CD92D0}"/>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84" name="図 83">
                  <a:extLst>
                    <a:ext uri="{FF2B5EF4-FFF2-40B4-BE49-F238E27FC236}">
                      <a16:creationId xmlns:a16="http://schemas.microsoft.com/office/drawing/2014/main" id="{16565E65-59C2-6768-4ADE-EFBFEF5A393B}"/>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80" name="正方形/長方形 79">
                <a:extLst>
                  <a:ext uri="{FF2B5EF4-FFF2-40B4-BE49-F238E27FC236}">
                    <a16:creationId xmlns:a16="http://schemas.microsoft.com/office/drawing/2014/main" id="{5F27F72C-21E8-F9C3-27A7-48EF10C3DC28}"/>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81" name="図 80">
                <a:extLst>
                  <a:ext uri="{FF2B5EF4-FFF2-40B4-BE49-F238E27FC236}">
                    <a16:creationId xmlns:a16="http://schemas.microsoft.com/office/drawing/2014/main" id="{2425DB5C-E248-5584-A02D-FBB6131C19AC}"/>
                  </a:ext>
                </a:extLst>
              </p:cNvPr>
              <p:cNvPicPr>
                <a:picLocks noChangeAspect="1"/>
              </p:cNvPicPr>
              <p:nvPr/>
            </p:nvPicPr>
            <p:blipFill rotWithShape="1">
              <a:blip r:embed="rId9"/>
              <a:srcRect t="15935"/>
              <a:stretch/>
            </p:blipFill>
            <p:spPr>
              <a:xfrm>
                <a:off x="6585760" y="3691769"/>
                <a:ext cx="1979108" cy="1101304"/>
              </a:xfrm>
              <a:prstGeom prst="rect">
                <a:avLst/>
              </a:prstGeom>
            </p:spPr>
          </p:pic>
        </p:grpSp>
        <p:pic>
          <p:nvPicPr>
            <p:cNvPr id="72" name="図 71">
              <a:extLst>
                <a:ext uri="{FF2B5EF4-FFF2-40B4-BE49-F238E27FC236}">
                  <a16:creationId xmlns:a16="http://schemas.microsoft.com/office/drawing/2014/main" id="{2B7FB570-2519-4322-FFA5-5761D12012C8}"/>
                </a:ext>
              </a:extLst>
            </p:cNvPr>
            <p:cNvPicPr>
              <a:picLocks noChangeAspect="1"/>
            </p:cNvPicPr>
            <p:nvPr/>
          </p:nvPicPr>
          <p:blipFill rotWithShape="1">
            <a:blip r:embed="rId12"/>
            <a:srcRect b="2189"/>
            <a:stretch/>
          </p:blipFill>
          <p:spPr>
            <a:xfrm>
              <a:off x="6946222" y="4852133"/>
              <a:ext cx="1319074" cy="815278"/>
            </a:xfrm>
            <a:prstGeom prst="rect">
              <a:avLst/>
            </a:prstGeom>
          </p:spPr>
        </p:pic>
        <p:sp>
          <p:nvSpPr>
            <p:cNvPr id="75" name="正方形/長方形 74">
              <a:extLst>
                <a:ext uri="{FF2B5EF4-FFF2-40B4-BE49-F238E27FC236}">
                  <a16:creationId xmlns:a16="http://schemas.microsoft.com/office/drawing/2014/main" id="{021EC6CF-5CA6-BAA7-D563-D78B9B72EEC4}"/>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76" name="グループ化 75">
              <a:extLst>
                <a:ext uri="{FF2B5EF4-FFF2-40B4-BE49-F238E27FC236}">
                  <a16:creationId xmlns:a16="http://schemas.microsoft.com/office/drawing/2014/main" id="{34713C7B-2A59-333E-A030-ACBE32DA765B}"/>
                </a:ext>
              </a:extLst>
            </p:cNvPr>
            <p:cNvGrpSpPr/>
            <p:nvPr/>
          </p:nvGrpSpPr>
          <p:grpSpPr>
            <a:xfrm rot="5400000">
              <a:off x="7501404" y="5124642"/>
              <a:ext cx="261090" cy="261090"/>
              <a:chOff x="7357145" y="1006679"/>
              <a:chExt cx="258825" cy="258825"/>
            </a:xfrm>
          </p:grpSpPr>
          <p:sp>
            <p:nvSpPr>
              <p:cNvPr id="77" name="楕円 76">
                <a:extLst>
                  <a:ext uri="{FF2B5EF4-FFF2-40B4-BE49-F238E27FC236}">
                    <a16:creationId xmlns:a16="http://schemas.microsoft.com/office/drawing/2014/main" id="{0C36BAC4-CE6D-A58F-A1B4-3CAC28997577}"/>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8" name="二等辺三角形 77">
                <a:extLst>
                  <a:ext uri="{FF2B5EF4-FFF2-40B4-BE49-F238E27FC236}">
                    <a16:creationId xmlns:a16="http://schemas.microsoft.com/office/drawing/2014/main" id="{58C0DCDE-B0DF-D89B-A328-CFBA6F237647}"/>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85" name="テキスト ボックス 84">
            <a:extLst>
              <a:ext uri="{FF2B5EF4-FFF2-40B4-BE49-F238E27FC236}">
                <a16:creationId xmlns:a16="http://schemas.microsoft.com/office/drawing/2014/main" id="{E25E9EB4-F384-F9F1-93A1-7F893E7BA89F}"/>
              </a:ext>
            </a:extLst>
          </p:cNvPr>
          <p:cNvSpPr txBox="1"/>
          <p:nvPr/>
        </p:nvSpPr>
        <p:spPr>
          <a:xfrm>
            <a:off x="82346" y="6283121"/>
            <a:ext cx="5585274"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545454"/>
                </a:solidFill>
                <a:latin typeface="+mn-ea"/>
                <a:ea typeface="+mn-ea"/>
              </a:rPr>
              <a:t>*2023</a:t>
            </a:r>
            <a:r>
              <a:rPr lang="ja-JP" altLang="en-US" sz="800" dirty="0">
                <a:solidFill>
                  <a:srgbClr val="545454"/>
                </a:solidFill>
                <a:latin typeface="+mn-ea"/>
                <a:ea typeface="+mn-ea"/>
              </a:rPr>
              <a:t>年</a:t>
            </a:r>
            <a:r>
              <a:rPr lang="en-US" altLang="ja-JP" sz="800" dirty="0">
                <a:solidFill>
                  <a:srgbClr val="545454"/>
                </a:solidFill>
                <a:latin typeface="+mn-ea"/>
                <a:ea typeface="+mn-ea"/>
              </a:rPr>
              <a:t>5</a:t>
            </a:r>
            <a:r>
              <a:rPr lang="ja-JP" altLang="en-US" sz="800" dirty="0">
                <a:solidFill>
                  <a:srgbClr val="545454"/>
                </a:solidFill>
                <a:latin typeface="+mn-ea"/>
                <a:ea typeface="+mn-ea"/>
              </a:rPr>
              <a:t>月（</a:t>
            </a:r>
            <a:r>
              <a:rPr lang="en-US" altLang="ja-JP" sz="800" dirty="0">
                <a:solidFill>
                  <a:srgbClr val="545454"/>
                </a:solidFill>
                <a:latin typeface="+mn-ea"/>
                <a:ea typeface="+mn-ea"/>
              </a:rPr>
              <a:t>Yahoo! JAPAN</a:t>
            </a:r>
            <a:r>
              <a:rPr lang="ja-JP" altLang="en-US" sz="800" dirty="0">
                <a:solidFill>
                  <a:srgbClr val="545454"/>
                </a:solidFill>
                <a:latin typeface="+mn-ea"/>
                <a:ea typeface="+mn-ea"/>
              </a:rPr>
              <a:t>自社調査）</a:t>
            </a:r>
          </a:p>
        </p:txBody>
      </p:sp>
      <p:sp>
        <p:nvSpPr>
          <p:cNvPr id="86" name="テキスト ボックス 85">
            <a:extLst>
              <a:ext uri="{FF2B5EF4-FFF2-40B4-BE49-F238E27FC236}">
                <a16:creationId xmlns:a16="http://schemas.microsoft.com/office/drawing/2014/main" id="{A15CA1E6-2ED9-7EAE-81C5-6B39BCD035BB}"/>
              </a:ext>
            </a:extLst>
          </p:cNvPr>
          <p:cNvSpPr txBox="1"/>
          <p:nvPr/>
        </p:nvSpPr>
        <p:spPr>
          <a:xfrm>
            <a:off x="1876417" y="3665141"/>
            <a:ext cx="886328" cy="369332"/>
          </a:xfrm>
          <a:prstGeom prst="rect">
            <a:avLst/>
          </a:prstGeom>
          <a:noFill/>
        </p:spPr>
        <p:txBody>
          <a:bodyPr wrap="square" rtlCol="0">
            <a:spAutoFit/>
          </a:bodyPr>
          <a:lstStyle/>
          <a:p>
            <a:pPr algn="ctr" eaLnBrk="1" fontAlgn="auto" hangingPunct="1">
              <a:spcBef>
                <a:spcPts val="0"/>
              </a:spcBef>
              <a:spcAft>
                <a:spcPts val="0"/>
              </a:spcAft>
            </a:pPr>
            <a:r>
              <a:rPr lang="ja-JP" altLang="en-US" sz="900" dirty="0">
                <a:solidFill>
                  <a:srgbClr val="545454"/>
                </a:solidFill>
                <a:latin typeface="+mn-ea"/>
                <a:ea typeface="+mn-ea"/>
                <a:cs typeface="Meiryo UI" pitchFamily="50" charset="-128"/>
              </a:rPr>
              <a:t>フォロワー数</a:t>
            </a:r>
          </a:p>
          <a:p>
            <a:pPr algn="ctr" eaLnBrk="1" fontAlgn="auto" hangingPunct="1">
              <a:spcBef>
                <a:spcPts val="0"/>
              </a:spcBef>
              <a:spcAft>
                <a:spcPts val="0"/>
              </a:spcAft>
            </a:pPr>
            <a:r>
              <a:rPr lang="ja-JP" altLang="en-US" sz="900" b="1" dirty="0">
                <a:solidFill>
                  <a:srgbClr val="545454"/>
                </a:solidFill>
                <a:latin typeface="+mn-ea"/>
                <a:ea typeface="+mn-ea"/>
                <a:cs typeface="Meiryo UI" pitchFamily="50" charset="-128"/>
              </a:rPr>
              <a:t>約</a:t>
            </a:r>
            <a:r>
              <a:rPr lang="en-US" altLang="ja-JP" sz="900" b="1" dirty="0">
                <a:solidFill>
                  <a:srgbClr val="C9002C"/>
                </a:solidFill>
                <a:latin typeface="+mn-ea"/>
                <a:ea typeface="+mn-ea"/>
                <a:cs typeface="Meiryo UI" pitchFamily="50" charset="-128"/>
              </a:rPr>
              <a:t>147</a:t>
            </a:r>
            <a:r>
              <a:rPr lang="ja-JP" altLang="en-US" sz="900" b="1" dirty="0">
                <a:solidFill>
                  <a:srgbClr val="C9002C"/>
                </a:solidFill>
                <a:latin typeface="+mn-ea"/>
                <a:ea typeface="+mn-ea"/>
                <a:cs typeface="Meiryo UI" pitchFamily="50" charset="-128"/>
              </a:rPr>
              <a:t>万人</a:t>
            </a:r>
            <a:r>
              <a:rPr lang="en-US" altLang="ja-JP" sz="600" b="1" dirty="0">
                <a:solidFill>
                  <a:srgbClr val="545454"/>
                </a:solidFill>
                <a:latin typeface="+mn-ea"/>
                <a:ea typeface="+mn-ea"/>
                <a:cs typeface="Meiryo UI" pitchFamily="50" charset="-128"/>
              </a:rPr>
              <a:t>*</a:t>
            </a:r>
            <a:endParaRPr lang="ja-JP" altLang="en-US" sz="600" b="1" dirty="0">
              <a:solidFill>
                <a:srgbClr val="545454"/>
              </a:solidFill>
              <a:latin typeface="+mn-ea"/>
              <a:ea typeface="+mn-ea"/>
              <a:cs typeface="Meiryo UI" pitchFamily="50" charset="-128"/>
            </a:endParaRPr>
          </a:p>
        </p:txBody>
      </p:sp>
      <p:grpSp>
        <p:nvGrpSpPr>
          <p:cNvPr id="87" name="グループ化 86">
            <a:extLst>
              <a:ext uri="{FF2B5EF4-FFF2-40B4-BE49-F238E27FC236}">
                <a16:creationId xmlns:a16="http://schemas.microsoft.com/office/drawing/2014/main" id="{6E761C7A-1A27-660E-9427-19254D8587CB}"/>
              </a:ext>
            </a:extLst>
          </p:cNvPr>
          <p:cNvGrpSpPr/>
          <p:nvPr/>
        </p:nvGrpSpPr>
        <p:grpSpPr>
          <a:xfrm>
            <a:off x="592244" y="2390337"/>
            <a:ext cx="1267665" cy="1204933"/>
            <a:chOff x="8258862" y="5211285"/>
            <a:chExt cx="1631918" cy="1551161"/>
          </a:xfrm>
        </p:grpSpPr>
        <p:pic>
          <p:nvPicPr>
            <p:cNvPr id="88" name="図 87">
              <a:extLst>
                <a:ext uri="{FF2B5EF4-FFF2-40B4-BE49-F238E27FC236}">
                  <a16:creationId xmlns:a16="http://schemas.microsoft.com/office/drawing/2014/main" id="{1E5537A5-72DD-B17D-5FB2-FA70892BF6C4}"/>
                </a:ext>
              </a:extLst>
            </p:cNvPr>
            <p:cNvPicPr>
              <a:picLocks noChangeAspect="1"/>
            </p:cNvPicPr>
            <p:nvPr/>
          </p:nvPicPr>
          <p:blipFill rotWithShape="1">
            <a:blip r:embed="rId10"/>
            <a:srcRect b="19754"/>
            <a:stretch/>
          </p:blipFill>
          <p:spPr>
            <a:xfrm>
              <a:off x="8349087" y="5211285"/>
              <a:ext cx="1432521" cy="1234413"/>
            </a:xfrm>
            <a:prstGeom prst="rect">
              <a:avLst/>
            </a:prstGeom>
            <a:ln>
              <a:solidFill>
                <a:srgbClr val="FFFFFF">
                  <a:lumMod val="50000"/>
                </a:srgbClr>
              </a:solidFill>
            </a:ln>
          </p:spPr>
        </p:pic>
        <p:sp>
          <p:nvSpPr>
            <p:cNvPr id="89" name="正方形/長方形 88">
              <a:extLst>
                <a:ext uri="{FF2B5EF4-FFF2-40B4-BE49-F238E27FC236}">
                  <a16:creationId xmlns:a16="http://schemas.microsoft.com/office/drawing/2014/main" id="{349F8D3F-3942-3568-FE93-EDA33FC7AD8E}"/>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0" name="フローチャート: せん孔テープ 89">
              <a:extLst>
                <a:ext uri="{FF2B5EF4-FFF2-40B4-BE49-F238E27FC236}">
                  <a16:creationId xmlns:a16="http://schemas.microsoft.com/office/drawing/2014/main" id="{515236F6-4393-501C-80D3-D2C56FBCF867}"/>
                </a:ext>
              </a:extLst>
            </p:cNvPr>
            <p:cNvSpPr/>
            <p:nvPr/>
          </p:nvSpPr>
          <p:spPr>
            <a:xfrm>
              <a:off x="8258862" y="6398187"/>
              <a:ext cx="1631918" cy="117497"/>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1" name="正方形/長方形 90">
              <a:extLst>
                <a:ext uri="{FF2B5EF4-FFF2-40B4-BE49-F238E27FC236}">
                  <a16:creationId xmlns:a16="http://schemas.microsoft.com/office/drawing/2014/main" id="{741FAFAF-877E-9CC6-FAF4-EB153519CE2D}"/>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92" name="グループ化 91">
            <a:extLst>
              <a:ext uri="{FF2B5EF4-FFF2-40B4-BE49-F238E27FC236}">
                <a16:creationId xmlns:a16="http://schemas.microsoft.com/office/drawing/2014/main" id="{7203B8D6-1BF8-E1FE-CD58-D6DA02AB6831}"/>
              </a:ext>
            </a:extLst>
          </p:cNvPr>
          <p:cNvGrpSpPr/>
          <p:nvPr/>
        </p:nvGrpSpPr>
        <p:grpSpPr>
          <a:xfrm>
            <a:off x="560874" y="2887483"/>
            <a:ext cx="680574" cy="1238924"/>
            <a:chOff x="3794531" y="3200759"/>
            <a:chExt cx="979007" cy="1782194"/>
          </a:xfrm>
        </p:grpSpPr>
        <p:sp>
          <p:nvSpPr>
            <p:cNvPr id="93" name="正方形/長方形 92">
              <a:extLst>
                <a:ext uri="{FF2B5EF4-FFF2-40B4-BE49-F238E27FC236}">
                  <a16:creationId xmlns:a16="http://schemas.microsoft.com/office/drawing/2014/main" id="{932A5CD3-ADAA-7CCE-A1D0-B2EAF50DF5D8}"/>
                </a:ext>
              </a:extLst>
            </p:cNvPr>
            <p:cNvSpPr/>
            <p:nvPr/>
          </p:nvSpPr>
          <p:spPr>
            <a:xfrm>
              <a:off x="3828272" y="3200759"/>
              <a:ext cx="890738" cy="1782194"/>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4" name="図 93">
              <a:extLst>
                <a:ext uri="{FF2B5EF4-FFF2-40B4-BE49-F238E27FC236}">
                  <a16:creationId xmlns:a16="http://schemas.microsoft.com/office/drawing/2014/main" id="{52943B4C-D04B-0EA5-C5E5-8EFAF8EAFFE4}"/>
                </a:ext>
              </a:extLst>
            </p:cNvPr>
            <p:cNvPicPr>
              <a:picLocks noChangeAspect="1"/>
            </p:cNvPicPr>
            <p:nvPr/>
          </p:nvPicPr>
          <p:blipFill rotWithShape="1">
            <a:blip r:embed="rId11"/>
            <a:srcRect t="39521"/>
            <a:stretch/>
          </p:blipFill>
          <p:spPr>
            <a:xfrm>
              <a:off x="3850602" y="3232556"/>
              <a:ext cx="867147" cy="909754"/>
            </a:xfrm>
            <a:prstGeom prst="rect">
              <a:avLst/>
            </a:prstGeom>
          </p:spPr>
        </p:pic>
        <p:sp>
          <p:nvSpPr>
            <p:cNvPr id="95" name="正方形/長方形 94">
              <a:extLst>
                <a:ext uri="{FF2B5EF4-FFF2-40B4-BE49-F238E27FC236}">
                  <a16:creationId xmlns:a16="http://schemas.microsoft.com/office/drawing/2014/main" id="{60CFC9FC-F856-7A57-F0ED-9E625CBC37AC}"/>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6" name="図 95">
              <a:extLst>
                <a:ext uri="{FF2B5EF4-FFF2-40B4-BE49-F238E27FC236}">
                  <a16:creationId xmlns:a16="http://schemas.microsoft.com/office/drawing/2014/main" id="{9796AE6A-9350-EFBA-16F4-0FEE2EADE03F}"/>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97" name="フローチャート: せん孔テープ 96">
              <a:extLst>
                <a:ext uri="{FF2B5EF4-FFF2-40B4-BE49-F238E27FC236}">
                  <a16:creationId xmlns:a16="http://schemas.microsoft.com/office/drawing/2014/main" id="{0C24579D-C3EA-F227-F42A-B62FC271F593}"/>
                </a:ext>
              </a:extLst>
            </p:cNvPr>
            <p:cNvSpPr/>
            <p:nvPr/>
          </p:nvSpPr>
          <p:spPr>
            <a:xfrm>
              <a:off x="3794531" y="4337363"/>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98" name="図 97">
              <a:extLst>
                <a:ext uri="{FF2B5EF4-FFF2-40B4-BE49-F238E27FC236}">
                  <a16:creationId xmlns:a16="http://schemas.microsoft.com/office/drawing/2014/main" id="{5C1DE201-6D0F-9F05-055D-478C9E9A788F}"/>
                </a:ext>
              </a:extLst>
            </p:cNvPr>
            <p:cNvPicPr>
              <a:picLocks noChangeAspect="1"/>
            </p:cNvPicPr>
            <p:nvPr/>
          </p:nvPicPr>
          <p:blipFill>
            <a:blip r:embed="rId13"/>
            <a:stretch>
              <a:fillRect/>
            </a:stretch>
          </p:blipFill>
          <p:spPr>
            <a:xfrm>
              <a:off x="3897851" y="4537581"/>
              <a:ext cx="736210" cy="236375"/>
            </a:xfrm>
            <a:prstGeom prst="rect">
              <a:avLst/>
            </a:prstGeom>
          </p:spPr>
        </p:pic>
      </p:grpSp>
      <p:sp>
        <p:nvSpPr>
          <p:cNvPr id="99" name="正方形/長方形 98">
            <a:extLst>
              <a:ext uri="{FF2B5EF4-FFF2-40B4-BE49-F238E27FC236}">
                <a16:creationId xmlns:a16="http://schemas.microsoft.com/office/drawing/2014/main" id="{025642DB-5F32-AB5B-869A-2F5EA2DC0978}"/>
              </a:ext>
            </a:extLst>
          </p:cNvPr>
          <p:cNvSpPr/>
          <p:nvPr/>
        </p:nvSpPr>
        <p:spPr>
          <a:xfrm>
            <a:off x="3599961"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0" name="正方形/長方形 99">
            <a:extLst>
              <a:ext uri="{FF2B5EF4-FFF2-40B4-BE49-F238E27FC236}">
                <a16:creationId xmlns:a16="http://schemas.microsoft.com/office/drawing/2014/main" id="{1DD8B374-56DD-56A2-8069-A98BD5333AD8}"/>
              </a:ext>
            </a:extLst>
          </p:cNvPr>
          <p:cNvSpPr/>
          <p:nvPr/>
        </p:nvSpPr>
        <p:spPr>
          <a:xfrm>
            <a:off x="2372387" y="5942474"/>
            <a:ext cx="795528" cy="201168"/>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1" name="テキスト ボックス 100">
            <a:extLst>
              <a:ext uri="{FF2B5EF4-FFF2-40B4-BE49-F238E27FC236}">
                <a16:creationId xmlns:a16="http://schemas.microsoft.com/office/drawing/2014/main" id="{859536B6-61E5-B596-CD80-4AE11E78529A}"/>
              </a:ext>
            </a:extLst>
          </p:cNvPr>
          <p:cNvSpPr txBox="1"/>
          <p:nvPr/>
        </p:nvSpPr>
        <p:spPr>
          <a:xfrm>
            <a:off x="572293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sp>
        <p:nvSpPr>
          <p:cNvPr id="102" name="正方形/長方形 101">
            <a:extLst>
              <a:ext uri="{FF2B5EF4-FFF2-40B4-BE49-F238E27FC236}">
                <a16:creationId xmlns:a16="http://schemas.microsoft.com/office/drawing/2014/main" id="{86C4F39C-5BF2-0928-DC2A-8F21D62477EE}"/>
              </a:ext>
            </a:extLst>
          </p:cNvPr>
          <p:cNvSpPr/>
          <p:nvPr/>
        </p:nvSpPr>
        <p:spPr>
          <a:xfrm>
            <a:off x="191035" y="5742268"/>
            <a:ext cx="2998809" cy="514637"/>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3" name="正方形/長方形 102">
            <a:extLst>
              <a:ext uri="{FF2B5EF4-FFF2-40B4-BE49-F238E27FC236}">
                <a16:creationId xmlns:a16="http://schemas.microsoft.com/office/drawing/2014/main" id="{3E599645-FC08-6B92-C79E-619C8EFF0452}"/>
              </a:ext>
            </a:extLst>
          </p:cNvPr>
          <p:cNvSpPr/>
          <p:nvPr/>
        </p:nvSpPr>
        <p:spPr>
          <a:xfrm>
            <a:off x="262472" y="5910631"/>
            <a:ext cx="787853" cy="20878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4" name="テキスト ボックス 103">
            <a:extLst>
              <a:ext uri="{FF2B5EF4-FFF2-40B4-BE49-F238E27FC236}">
                <a16:creationId xmlns:a16="http://schemas.microsoft.com/office/drawing/2014/main" id="{94CB163D-BC28-99E2-C670-667635BCAE7F}"/>
              </a:ext>
            </a:extLst>
          </p:cNvPr>
          <p:cNvSpPr txBox="1"/>
          <p:nvPr/>
        </p:nvSpPr>
        <p:spPr>
          <a:xfrm>
            <a:off x="273109" y="5833467"/>
            <a:ext cx="2952245" cy="369332"/>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協賛総額　</a:t>
            </a:r>
            <a:r>
              <a:rPr lang="en-US" altLang="ja-JP" b="1" dirty="0">
                <a:solidFill>
                  <a:srgbClr val="FFFFFF"/>
                </a:solidFill>
                <a:latin typeface="+mn-ea"/>
                <a:ea typeface="+mn-ea"/>
                <a:cs typeface="Meiryo UI" pitchFamily="50" charset="-128"/>
              </a:rPr>
              <a:t>1000</a:t>
            </a:r>
            <a:r>
              <a:rPr lang="ja-JP" altLang="en-US" b="1" dirty="0">
                <a:solidFill>
                  <a:srgbClr val="FFFFFF"/>
                </a:solidFill>
                <a:latin typeface="+mn-ea"/>
                <a:ea typeface="+mn-ea"/>
                <a:cs typeface="Meiryo UI" pitchFamily="50" charset="-128"/>
              </a:rPr>
              <a:t>万円～</a:t>
            </a:r>
            <a:r>
              <a:rPr lang="ja-JP" altLang="en-US" sz="1100" b="1" dirty="0">
                <a:solidFill>
                  <a:srgbClr val="FFFFFF"/>
                </a:solidFill>
                <a:latin typeface="+mn-ea"/>
                <a:ea typeface="+mn-ea"/>
                <a:cs typeface="Meiryo UI" pitchFamily="50" charset="-128"/>
              </a:rPr>
              <a:t>／</a:t>
            </a:r>
            <a:r>
              <a:rPr lang="en-US" altLang="ja-JP" sz="1100" b="1" dirty="0">
                <a:solidFill>
                  <a:srgbClr val="FFFFFF"/>
                </a:solidFill>
                <a:latin typeface="+mn-ea"/>
                <a:ea typeface="+mn-ea"/>
                <a:cs typeface="Meiryo UI" pitchFamily="50" charset="-128"/>
              </a:rPr>
              <a:t>1</a:t>
            </a:r>
            <a:r>
              <a:rPr lang="ja-JP" altLang="en-US" sz="1100" b="1" dirty="0">
                <a:solidFill>
                  <a:srgbClr val="FFFFFF"/>
                </a:solidFill>
                <a:latin typeface="+mn-ea"/>
                <a:ea typeface="+mn-ea"/>
                <a:cs typeface="Meiryo UI" pitchFamily="50" charset="-128"/>
              </a:rPr>
              <a:t>か月間</a:t>
            </a:r>
            <a:endParaRPr lang="en-US" altLang="ja-JP" sz="1100" b="1" dirty="0">
              <a:solidFill>
                <a:srgbClr val="FFFFFF"/>
              </a:solidFill>
              <a:latin typeface="+mn-ea"/>
              <a:ea typeface="+mn-ea"/>
              <a:cs typeface="Meiryo UI" pitchFamily="50" charset="-128"/>
            </a:endParaRPr>
          </a:p>
        </p:txBody>
      </p:sp>
      <p:sp>
        <p:nvSpPr>
          <p:cNvPr id="105" name="テキスト ボックス 104">
            <a:extLst>
              <a:ext uri="{FF2B5EF4-FFF2-40B4-BE49-F238E27FC236}">
                <a16:creationId xmlns:a16="http://schemas.microsoft.com/office/drawing/2014/main" id="{6195185F-DCDB-E70E-D4B8-5397D2C0BB47}"/>
              </a:ext>
            </a:extLst>
          </p:cNvPr>
          <p:cNvSpPr txBox="1"/>
          <p:nvPr/>
        </p:nvSpPr>
        <p:spPr>
          <a:xfrm>
            <a:off x="8515857" y="5751998"/>
            <a:ext cx="2403146" cy="507831"/>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金額はいずれもネット</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545454"/>
                </a:solidFill>
                <a:latin typeface="+mn-ea"/>
                <a:ea typeface="+mn-ea"/>
                <a:cs typeface="Meiryo UI" pitchFamily="50" charset="-128"/>
              </a:rPr>
              <a:t>※</a:t>
            </a:r>
            <a:r>
              <a:rPr lang="ja-JP" altLang="en-US" sz="900" dirty="0">
                <a:solidFill>
                  <a:srgbClr val="545454"/>
                </a:solidFill>
                <a:latin typeface="+mn-ea"/>
                <a:ea typeface="+mn-ea"/>
                <a:cs typeface="Meiryo UI" pitchFamily="50" charset="-128"/>
              </a:rPr>
              <a:t>内容により、制作費が追加となる場合が</a:t>
            </a:r>
            <a:endParaRPr lang="en-US" altLang="ja-JP" sz="900" dirty="0">
              <a:solidFill>
                <a:srgbClr val="545454"/>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545454"/>
                </a:solidFill>
                <a:latin typeface="+mn-ea"/>
                <a:ea typeface="+mn-ea"/>
                <a:cs typeface="Meiryo UI" pitchFamily="50" charset="-128"/>
              </a:rPr>
              <a:t>　あります</a:t>
            </a:r>
            <a:endParaRPr lang="en-US" altLang="ja-JP" sz="900" dirty="0">
              <a:solidFill>
                <a:srgbClr val="545454"/>
              </a:solidFill>
              <a:latin typeface="+mn-ea"/>
              <a:ea typeface="+mn-ea"/>
              <a:cs typeface="Meiryo UI" pitchFamily="50" charset="-128"/>
            </a:endParaRPr>
          </a:p>
        </p:txBody>
      </p:sp>
      <p:sp>
        <p:nvSpPr>
          <p:cNvPr id="106" name="正方形/長方形 105">
            <a:extLst>
              <a:ext uri="{FF2B5EF4-FFF2-40B4-BE49-F238E27FC236}">
                <a16:creationId xmlns:a16="http://schemas.microsoft.com/office/drawing/2014/main" id="{36CBFEA5-7C50-6748-3E5A-756B2E733DE1}"/>
              </a:ext>
            </a:extLst>
          </p:cNvPr>
          <p:cNvSpPr/>
          <p:nvPr/>
        </p:nvSpPr>
        <p:spPr>
          <a:xfrm>
            <a:off x="3732997" y="5887913"/>
            <a:ext cx="894490" cy="231337"/>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7" name="テキスト ボックス 106">
            <a:extLst>
              <a:ext uri="{FF2B5EF4-FFF2-40B4-BE49-F238E27FC236}">
                <a16:creationId xmlns:a16="http://schemas.microsoft.com/office/drawing/2014/main" id="{98CB02A3-D427-A510-45FB-8FBFC38BA2E2}"/>
              </a:ext>
            </a:extLst>
          </p:cNvPr>
          <p:cNvSpPr txBox="1"/>
          <p:nvPr/>
        </p:nvSpPr>
        <p:spPr>
          <a:xfrm>
            <a:off x="3714047" y="5850959"/>
            <a:ext cx="2174069"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誘導広告費　</a:t>
            </a:r>
            <a:r>
              <a:rPr lang="en-US" altLang="ja-JP" sz="1400" b="1" dirty="0">
                <a:solidFill>
                  <a:srgbClr val="FFFFFF"/>
                </a:solidFill>
                <a:latin typeface="+mn-ea"/>
                <a:ea typeface="+mn-ea"/>
                <a:cs typeface="Meiryo UI" pitchFamily="50" charset="-128"/>
              </a:rPr>
              <a:t>900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08" name="正方形/長方形 107">
            <a:extLst>
              <a:ext uri="{FF2B5EF4-FFF2-40B4-BE49-F238E27FC236}">
                <a16:creationId xmlns:a16="http://schemas.microsoft.com/office/drawing/2014/main" id="{887E57F6-7A4F-BB4E-E512-3069F9EB7740}"/>
              </a:ext>
            </a:extLst>
          </p:cNvPr>
          <p:cNvSpPr/>
          <p:nvPr/>
        </p:nvSpPr>
        <p:spPr>
          <a:xfrm>
            <a:off x="6218874" y="5799656"/>
            <a:ext cx="2217132" cy="417249"/>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311C447-5AC2-9DC8-28B9-FDDA3F4E9DB7}"/>
              </a:ext>
            </a:extLst>
          </p:cNvPr>
          <p:cNvSpPr/>
          <p:nvPr/>
        </p:nvSpPr>
        <p:spPr>
          <a:xfrm>
            <a:off x="6316398" y="5905669"/>
            <a:ext cx="1047433" cy="194691"/>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0" name="テキスト ボックス 109">
            <a:extLst>
              <a:ext uri="{FF2B5EF4-FFF2-40B4-BE49-F238E27FC236}">
                <a16:creationId xmlns:a16="http://schemas.microsoft.com/office/drawing/2014/main" id="{37918C89-F8EF-EB7A-EA2C-2C34AC4EFD3C}"/>
              </a:ext>
            </a:extLst>
          </p:cNvPr>
          <p:cNvSpPr txBox="1"/>
          <p:nvPr/>
        </p:nvSpPr>
        <p:spPr>
          <a:xfrm>
            <a:off x="6298928" y="5859190"/>
            <a:ext cx="2190344" cy="307777"/>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02060"/>
                </a:solidFill>
                <a:latin typeface="+mn-ea"/>
                <a:ea typeface="+mn-ea"/>
                <a:cs typeface="Meiryo UI" pitchFamily="50" charset="-128"/>
              </a:rPr>
              <a:t>制作・掲載費　</a:t>
            </a:r>
            <a:r>
              <a:rPr lang="en-US" altLang="ja-JP" sz="1400" b="1" dirty="0">
                <a:solidFill>
                  <a:srgbClr val="FFFFFF"/>
                </a:solidFill>
                <a:latin typeface="+mn-ea"/>
                <a:ea typeface="+mn-ea"/>
                <a:cs typeface="Meiryo UI" pitchFamily="50" charset="-128"/>
              </a:rPr>
              <a:t>100</a:t>
            </a:r>
            <a:r>
              <a:rPr lang="ja-JP" altLang="en-US" sz="1400" b="1" dirty="0">
                <a:solidFill>
                  <a:srgbClr val="FFFFFF"/>
                </a:solidFill>
                <a:latin typeface="+mn-ea"/>
                <a:ea typeface="+mn-ea"/>
                <a:cs typeface="Meiryo UI" pitchFamily="50" charset="-128"/>
              </a:rPr>
              <a:t>万円～</a:t>
            </a:r>
            <a:endParaRPr lang="en-US" altLang="ja-JP" sz="1400" b="1" dirty="0">
              <a:solidFill>
                <a:srgbClr val="FFFFFF"/>
              </a:solidFill>
              <a:latin typeface="+mn-ea"/>
              <a:ea typeface="+mn-ea"/>
              <a:cs typeface="Meiryo UI" pitchFamily="50" charset="-128"/>
            </a:endParaRPr>
          </a:p>
        </p:txBody>
      </p:sp>
      <p:sp>
        <p:nvSpPr>
          <p:cNvPr id="111" name="テキスト ボックス 110">
            <a:extLst>
              <a:ext uri="{FF2B5EF4-FFF2-40B4-BE49-F238E27FC236}">
                <a16:creationId xmlns:a16="http://schemas.microsoft.com/office/drawing/2014/main" id="{FC9F4F13-B88A-5E7B-FABE-E2A70EECDE4E}"/>
              </a:ext>
            </a:extLst>
          </p:cNvPr>
          <p:cNvSpPr txBox="1"/>
          <p:nvPr/>
        </p:nvSpPr>
        <p:spPr>
          <a:xfrm>
            <a:off x="3095147" y="5769994"/>
            <a:ext cx="605219" cy="523220"/>
          </a:xfrm>
          <a:prstGeom prst="rect">
            <a:avLst/>
          </a:prstGeom>
          <a:noFill/>
        </p:spPr>
        <p:txBody>
          <a:bodyPr wrap="square" rtlCol="0">
            <a:spAutoFit/>
          </a:bodyPr>
          <a:lstStyle/>
          <a:p>
            <a:pPr algn="ctr" eaLnBrk="1" fontAlgn="auto" hangingPunct="1">
              <a:spcBef>
                <a:spcPts val="0"/>
              </a:spcBef>
              <a:spcAft>
                <a:spcPts val="0"/>
              </a:spcAft>
              <a:defRPr/>
            </a:pPr>
            <a:r>
              <a:rPr kumimoji="0" lang="en-US" altLang="ja-JP" sz="2800" b="1" kern="0" dirty="0">
                <a:solidFill>
                  <a:srgbClr val="002060"/>
                </a:solidFill>
                <a:latin typeface="+mn-ea"/>
                <a:ea typeface="+mn-ea"/>
              </a:rPr>
              <a:t>=</a:t>
            </a:r>
          </a:p>
        </p:txBody>
      </p:sp>
      <p:pic>
        <p:nvPicPr>
          <p:cNvPr id="112" name="図 111">
            <a:extLst>
              <a:ext uri="{FF2B5EF4-FFF2-40B4-BE49-F238E27FC236}">
                <a16:creationId xmlns:a16="http://schemas.microsoft.com/office/drawing/2014/main" id="{20FA4036-1BEB-C31D-BADF-AEA22A1E644B}"/>
              </a:ext>
            </a:extLst>
          </p:cNvPr>
          <p:cNvPicPr>
            <a:picLocks noChangeAspect="1"/>
          </p:cNvPicPr>
          <p:nvPr/>
        </p:nvPicPr>
        <p:blipFill>
          <a:blip r:embed="rId14"/>
          <a:stretch>
            <a:fillRect/>
          </a:stretch>
        </p:blipFill>
        <p:spPr>
          <a:xfrm>
            <a:off x="3083369" y="4656751"/>
            <a:ext cx="360154" cy="317638"/>
          </a:xfrm>
          <a:prstGeom prst="rect">
            <a:avLst/>
          </a:prstGeom>
          <a:solidFill>
            <a:srgbClr val="00003E"/>
          </a:solidFill>
        </p:spPr>
      </p:pic>
      <p:sp>
        <p:nvSpPr>
          <p:cNvPr id="137" name="テキスト ボックス 136">
            <a:extLst>
              <a:ext uri="{FF2B5EF4-FFF2-40B4-BE49-F238E27FC236}">
                <a16:creationId xmlns:a16="http://schemas.microsoft.com/office/drawing/2014/main" id="{E1F2295B-746A-05B6-5A7E-EC0511BA5139}"/>
              </a:ext>
            </a:extLst>
          </p:cNvPr>
          <p:cNvSpPr txBox="1"/>
          <p:nvPr/>
        </p:nvSpPr>
        <p:spPr>
          <a:xfrm>
            <a:off x="9252472" y="4077210"/>
            <a:ext cx="2524647" cy="1291959"/>
          </a:xfrm>
          <a:prstGeom prst="rect">
            <a:avLst/>
          </a:prstGeom>
          <a:solidFill>
            <a:schemeClr val="bg1"/>
          </a:solidFill>
          <a:ln>
            <a:solidFill>
              <a:srgbClr val="00003E"/>
            </a:solidFill>
          </a:ln>
        </p:spPr>
        <p:txBody>
          <a:bodyPr wrap="none" rtlCol="0" anchor="b">
            <a:noAutofit/>
          </a:bodyPr>
          <a:lstStyle/>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altLang="ja-JP" sz="1200" b="0"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広告主様ページへの訪問</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35450" marR="0" lvl="0" indent="-135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kern="0" dirty="0">
                <a:solidFill>
                  <a:srgbClr val="44546A">
                    <a:lumMod val="75000"/>
                  </a:srgbClr>
                </a:solidFill>
                <a:latin typeface="+mn-ea"/>
                <a:ea typeface="+mn-ea"/>
              </a:rPr>
              <a:t>商品サービス名の検索</a:t>
            </a:r>
            <a:endParaRPr kumimoji="0" lang="en-US" altLang="ja-JP" sz="1200" b="1" i="0" u="none" strike="noStrike" kern="0" cap="none" spc="0" normalizeH="0" baseline="0" noProof="0" dirty="0">
              <a:ln>
                <a:noFill/>
              </a:ln>
              <a:solidFill>
                <a:srgbClr val="44546A">
                  <a:lumMod val="75000"/>
                </a:srgbClr>
              </a:solidFill>
              <a:effectLst/>
              <a:uLnTx/>
              <a:uFillTx/>
              <a:latin typeface="+mn-ea"/>
              <a:ea typeface="+mn-ea"/>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リターゲティング広告による</a:t>
            </a:r>
            <a:endParaRPr kumimoji="0" lang="en-US" altLang="ja-JP" sz="1200" b="1" kern="0" dirty="0">
              <a:solidFill>
                <a:srgbClr val="44546A">
                  <a:lumMod val="75000"/>
                </a:srgbClr>
              </a:solidFill>
              <a:latin typeface="+mn-ea"/>
              <a:ea typeface="+mn-ea"/>
            </a:endParaRPr>
          </a:p>
          <a:p>
            <a:pPr marR="0" lvl="0" algn="l" defTabSz="914400" rtl="0" eaLnBrk="1" fontAlgn="auto" latinLnBrk="0" hangingPunct="1">
              <a:lnSpc>
                <a:spcPct val="120000"/>
              </a:lnSpc>
              <a:spcBef>
                <a:spcPts val="0"/>
              </a:spcBef>
              <a:spcAft>
                <a:spcPts val="0"/>
              </a:spcAft>
              <a:buClrTx/>
              <a:buSzTx/>
              <a:tabLst/>
              <a:defRPr/>
            </a:pPr>
            <a:r>
              <a:rPr kumimoji="0" lang="ja-JP" altLang="en-US" sz="1200" b="1" kern="0" dirty="0">
                <a:solidFill>
                  <a:srgbClr val="44546A">
                    <a:lumMod val="75000"/>
                  </a:srgbClr>
                </a:solidFill>
                <a:latin typeface="+mn-ea"/>
                <a:ea typeface="+mn-ea"/>
              </a:rPr>
              <a:t>　</a:t>
            </a:r>
            <a:r>
              <a:rPr kumimoji="0" lang="ja-JP" altLang="en-US" sz="1200" b="1" i="0" u="none" strike="noStrike" kern="0" cap="none" spc="0" normalizeH="0" baseline="0" noProof="0" dirty="0">
                <a:ln>
                  <a:noFill/>
                </a:ln>
                <a:solidFill>
                  <a:srgbClr val="44546A">
                    <a:lumMod val="75000"/>
                  </a:srgbClr>
                </a:solidFill>
                <a:effectLst/>
                <a:uLnTx/>
                <a:uFillTx/>
                <a:latin typeface="+mn-ea"/>
                <a:ea typeface="+mn-ea"/>
                <a:cs typeface="+mn-cs"/>
              </a:rPr>
              <a:t>再アプローチ</a:t>
            </a:r>
            <a:endParaRPr kumimoji="1" lang="ja-JP" altLang="en-US" sz="1200" b="0" i="0" u="none" strike="noStrike" kern="1200" cap="none" spc="0" normalizeH="0" baseline="0" noProof="0" dirty="0">
              <a:ln>
                <a:noFill/>
              </a:ln>
              <a:solidFill>
                <a:srgbClr val="44546A">
                  <a:lumMod val="75000"/>
                </a:srgbClr>
              </a:solidFill>
              <a:effectLst/>
              <a:uLnTx/>
              <a:uFillTx/>
              <a:latin typeface="+mn-ea"/>
              <a:ea typeface="+mn-ea"/>
              <a:cs typeface="+mn-cs"/>
            </a:endParaRPr>
          </a:p>
        </p:txBody>
      </p:sp>
      <p:sp>
        <p:nvSpPr>
          <p:cNvPr id="113" name="テキスト ボックス 112">
            <a:extLst>
              <a:ext uri="{FF2B5EF4-FFF2-40B4-BE49-F238E27FC236}">
                <a16:creationId xmlns:a16="http://schemas.microsoft.com/office/drawing/2014/main" id="{B2A7D2E1-3988-F137-EA63-12377D102C0F}"/>
              </a:ext>
            </a:extLst>
          </p:cNvPr>
          <p:cNvSpPr txBox="1"/>
          <p:nvPr/>
        </p:nvSpPr>
        <p:spPr>
          <a:xfrm>
            <a:off x="3443522" y="4658246"/>
            <a:ext cx="2298670" cy="315604"/>
          </a:xfrm>
          <a:prstGeom prst="rect">
            <a:avLst/>
          </a:prstGeom>
          <a:solidFill>
            <a:srgbClr val="00003E"/>
          </a:solidFill>
        </p:spPr>
        <p:txBody>
          <a:bodyPr wrap="non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ターゲティング例</a:t>
            </a:r>
          </a:p>
        </p:txBody>
      </p:sp>
      <p:sp>
        <p:nvSpPr>
          <p:cNvPr id="114" name="テキスト ボックス 113">
            <a:extLst>
              <a:ext uri="{FF2B5EF4-FFF2-40B4-BE49-F238E27FC236}">
                <a16:creationId xmlns:a16="http://schemas.microsoft.com/office/drawing/2014/main" id="{38FC4BD8-1C5B-CC14-2EA2-830C45071234}"/>
              </a:ext>
            </a:extLst>
          </p:cNvPr>
          <p:cNvSpPr txBox="1"/>
          <p:nvPr/>
        </p:nvSpPr>
        <p:spPr>
          <a:xfrm>
            <a:off x="3085186" y="4969015"/>
            <a:ext cx="2649931" cy="461665"/>
          </a:xfrm>
          <a:prstGeom prst="rect">
            <a:avLst/>
          </a:prstGeom>
          <a:solidFill>
            <a:schemeClr val="bg1"/>
          </a:solidFill>
          <a:ln>
            <a:solidFill>
              <a:srgbClr val="00003E"/>
            </a:solidFill>
          </a:ln>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200" b="0" i="0" u="none" strike="noStrike" kern="1200" cap="none" spc="0" normalizeH="0" baseline="0" noProof="0" dirty="0">
                <a:ln>
                  <a:noFill/>
                </a:ln>
                <a:solidFill>
                  <a:prstClr val="black"/>
                </a:solidFill>
                <a:effectLst/>
                <a:uLnTx/>
                <a:uFillTx/>
                <a:latin typeface="+mn-ea"/>
                <a:ea typeface="+mn-ea"/>
                <a:cs typeface="+mn-cs"/>
              </a:rPr>
              <a:t>商品カテゴリーの興味・関心層</a:t>
            </a:r>
            <a:endParaRPr kumimoji="1" lang="en-US" altLang="ja-JP" sz="1200" b="0" i="0" u="none" strike="noStrike" kern="1200" cap="none" spc="0" normalizeH="0" baseline="0" noProof="0" dirty="0">
              <a:ln>
                <a:noFill/>
              </a:ln>
              <a:solidFill>
                <a:prstClr val="black"/>
              </a:solidFill>
              <a:effectLst/>
              <a:uLnTx/>
              <a:uFillTx/>
              <a:latin typeface="+mn-ea"/>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dirty="0">
                <a:solidFill>
                  <a:prstClr val="black"/>
                </a:solidFill>
                <a:latin typeface="+mn-ea"/>
                <a:ea typeface="+mn-ea"/>
              </a:rPr>
              <a:t>ニューステーマターゲティング</a:t>
            </a:r>
            <a:endParaRPr kumimoji="1" lang="ja-JP" altLang="en-US" sz="1200" b="0" i="0" u="none" strike="noStrike" kern="1200" cap="none" spc="0" normalizeH="0" baseline="0" noProof="0" dirty="0">
              <a:ln>
                <a:noFill/>
              </a:ln>
              <a:solidFill>
                <a:prstClr val="black"/>
              </a:solidFill>
              <a:effectLst/>
              <a:uLnTx/>
              <a:uFillTx/>
              <a:latin typeface="+mn-ea"/>
              <a:ea typeface="+mn-ea"/>
              <a:cs typeface="+mn-cs"/>
            </a:endParaRPr>
          </a:p>
        </p:txBody>
      </p:sp>
      <p:sp>
        <p:nvSpPr>
          <p:cNvPr id="139" name="正方形/長方形 138">
            <a:extLst>
              <a:ext uri="{FF2B5EF4-FFF2-40B4-BE49-F238E27FC236}">
                <a16:creationId xmlns:a16="http://schemas.microsoft.com/office/drawing/2014/main" id="{8CE5EACF-9590-804B-04EC-B5A1610894CA}"/>
              </a:ext>
            </a:extLst>
          </p:cNvPr>
          <p:cNvSpPr/>
          <p:nvPr/>
        </p:nvSpPr>
        <p:spPr>
          <a:xfrm>
            <a:off x="9563699" y="4147682"/>
            <a:ext cx="2098651" cy="34009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読後の行動喚起例</a:t>
            </a:r>
            <a:r>
              <a:rPr kumimoji="1" lang="en-US" altLang="ja-JP" sz="1400" b="1" i="0" u="none" strike="noStrike" kern="1200" cap="none" spc="0" normalizeH="0" baseline="0" noProof="0" dirty="0">
                <a:ln>
                  <a:noFill/>
                </a:ln>
                <a:solidFill>
                  <a:srgbClr val="44546A">
                    <a:lumMod val="75000"/>
                  </a:srgbClr>
                </a:solidFill>
                <a:effectLst/>
                <a:uLnTx/>
                <a:uFillTx/>
                <a:latin typeface="+mn-ea"/>
                <a:cs typeface="+mn-cs"/>
              </a:rPr>
              <a:t> </a:t>
            </a:r>
            <a:r>
              <a:rPr kumimoji="1" lang="ja-JP" altLang="en-US" sz="1400" b="1" i="0" u="none" strike="noStrike" kern="1200" cap="none" spc="0" normalizeH="0" baseline="0" noProof="0" dirty="0">
                <a:ln>
                  <a:noFill/>
                </a:ln>
                <a:solidFill>
                  <a:srgbClr val="44546A">
                    <a:lumMod val="75000"/>
                  </a:srgbClr>
                </a:solidFill>
                <a:effectLst/>
                <a:uLnTx/>
                <a:uFillTx/>
                <a:latin typeface="+mn-ea"/>
                <a:cs typeface="+mn-cs"/>
              </a:rPr>
              <a:t>ー</a:t>
            </a:r>
          </a:p>
        </p:txBody>
      </p:sp>
      <p:sp>
        <p:nvSpPr>
          <p:cNvPr id="166" name="テキスト ボックス 165">
            <a:extLst>
              <a:ext uri="{FF2B5EF4-FFF2-40B4-BE49-F238E27FC236}">
                <a16:creationId xmlns:a16="http://schemas.microsoft.com/office/drawing/2014/main" id="{BDFEB1E2-B457-325F-5AEC-AC08D0685CDC}"/>
              </a:ext>
            </a:extLst>
          </p:cNvPr>
          <p:cNvSpPr txBox="1"/>
          <p:nvPr/>
        </p:nvSpPr>
        <p:spPr>
          <a:xfrm>
            <a:off x="6107563" y="1450745"/>
            <a:ext cx="180049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▼タイアップページ</a:t>
            </a:r>
          </a:p>
        </p:txBody>
      </p:sp>
      <p:sp>
        <p:nvSpPr>
          <p:cNvPr id="167" name="テキスト ボックス 166">
            <a:extLst>
              <a:ext uri="{FF2B5EF4-FFF2-40B4-BE49-F238E27FC236}">
                <a16:creationId xmlns:a16="http://schemas.microsoft.com/office/drawing/2014/main" id="{FC3D2596-8421-CDD0-AA47-15381CC6B912}"/>
              </a:ext>
            </a:extLst>
          </p:cNvPr>
          <p:cNvSpPr txBox="1"/>
          <p:nvPr/>
        </p:nvSpPr>
        <p:spPr>
          <a:xfrm>
            <a:off x="104992" y="1427549"/>
            <a:ext cx="108234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n-ea"/>
                <a:ea typeface="+mn-ea"/>
                <a:cs typeface="+mn-cs"/>
              </a:rPr>
              <a:t>▼各種誘導</a:t>
            </a:r>
          </a:p>
        </p:txBody>
      </p:sp>
      <p:sp>
        <p:nvSpPr>
          <p:cNvPr id="168" name="テキスト ボックス 167">
            <a:extLst>
              <a:ext uri="{FF2B5EF4-FFF2-40B4-BE49-F238E27FC236}">
                <a16:creationId xmlns:a16="http://schemas.microsoft.com/office/drawing/2014/main" id="{4A5D5D79-3CDE-850B-ADD4-EE9A5894B7D6}"/>
              </a:ext>
            </a:extLst>
          </p:cNvPr>
          <p:cNvSpPr txBox="1"/>
          <p:nvPr/>
        </p:nvSpPr>
        <p:spPr>
          <a:xfrm>
            <a:off x="9202563" y="1440894"/>
            <a:ext cx="23391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n-ea"/>
                <a:ea typeface="+mn-ea"/>
                <a:cs typeface="+mn-cs"/>
              </a:rPr>
              <a:t>▼ビュースルーアクション</a:t>
            </a:r>
          </a:p>
        </p:txBody>
      </p:sp>
      <p:sp>
        <p:nvSpPr>
          <p:cNvPr id="8" name="テキスト ボックス 7">
            <a:extLst>
              <a:ext uri="{FF2B5EF4-FFF2-40B4-BE49-F238E27FC236}">
                <a16:creationId xmlns:a16="http://schemas.microsoft.com/office/drawing/2014/main" id="{765ED54C-538C-D66B-43D8-C50372F9172F}"/>
              </a:ext>
            </a:extLst>
          </p:cNvPr>
          <p:cNvSpPr txBox="1"/>
          <p:nvPr/>
        </p:nvSpPr>
        <p:spPr>
          <a:xfrm>
            <a:off x="3033387" y="5431324"/>
            <a:ext cx="3185487" cy="230832"/>
          </a:xfrm>
          <a:prstGeom prst="rect">
            <a:avLst/>
          </a:prstGeom>
          <a:noFill/>
        </p:spPr>
        <p:txBody>
          <a:bodyPr wrap="none" rtlCol="0">
            <a:spAutoFit/>
          </a:bodyPr>
          <a:lstStyle/>
          <a:p>
            <a:r>
              <a:rPr kumimoji="1" lang="en-US" altLang="ja-JP" sz="900" dirty="0">
                <a:latin typeface="+mn-ea"/>
                <a:ea typeface="+mn-ea"/>
              </a:rPr>
              <a:t>※</a:t>
            </a:r>
            <a:r>
              <a:rPr lang="ja-JP" altLang="en-US" sz="900" dirty="0">
                <a:latin typeface="+mn-ea"/>
                <a:ea typeface="+mn-ea"/>
              </a:rPr>
              <a:t>ターゲティングできる内容は商品によって異なります。</a:t>
            </a:r>
            <a:endParaRPr kumimoji="1" lang="ja-JP" altLang="en-US" sz="900" dirty="0">
              <a:latin typeface="+mn-ea"/>
              <a:ea typeface="+mn-ea"/>
            </a:endParaRPr>
          </a:p>
        </p:txBody>
      </p:sp>
      <p:sp>
        <p:nvSpPr>
          <p:cNvPr id="12" name="正方形/長方形 11">
            <a:extLst>
              <a:ext uri="{FF2B5EF4-FFF2-40B4-BE49-F238E27FC236}">
                <a16:creationId xmlns:a16="http://schemas.microsoft.com/office/drawing/2014/main" id="{C40C0F09-02C1-D84B-9006-2CFF2AABEF43}"/>
              </a:ext>
            </a:extLst>
          </p:cNvPr>
          <p:cNvSpPr/>
          <p:nvPr/>
        </p:nvSpPr>
        <p:spPr bwMode="auto">
          <a:xfrm>
            <a:off x="9234149" y="2252240"/>
            <a:ext cx="1178971" cy="1542185"/>
          </a:xfrm>
          <a:prstGeom prst="rect">
            <a:avLst/>
          </a:prstGeom>
          <a:solidFill>
            <a:schemeClr val="bg1"/>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cs typeface="Verdana" pitchFamily="34" charset="0"/>
            </a:endParaRPr>
          </a:p>
        </p:txBody>
      </p:sp>
      <p:sp>
        <p:nvSpPr>
          <p:cNvPr id="13" name="テキスト ボックス 12">
            <a:extLst>
              <a:ext uri="{FF2B5EF4-FFF2-40B4-BE49-F238E27FC236}">
                <a16:creationId xmlns:a16="http://schemas.microsoft.com/office/drawing/2014/main" id="{BF2EF8DF-D879-7E23-8A6F-4E7E956DCAF8}"/>
              </a:ext>
            </a:extLst>
          </p:cNvPr>
          <p:cNvSpPr txBox="1"/>
          <p:nvPr/>
        </p:nvSpPr>
        <p:spPr>
          <a:xfrm>
            <a:off x="9245592" y="2707988"/>
            <a:ext cx="113018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広告主様</a:t>
            </a:r>
            <a:endParaRPr kumimoji="0" lang="en-US" altLang="ja-JP" sz="1400" b="0" i="0" u="none" strike="noStrike" kern="0" cap="none" spc="0" normalizeH="0" baseline="0" noProof="0" dirty="0">
              <a:ln>
                <a:noFill/>
              </a:ln>
              <a:solidFill>
                <a:srgbClr val="0D0D0D"/>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rPr>
              <a:t>ページ</a:t>
            </a:r>
            <a:endParaRPr kumimoji="0" lang="en-US" altLang="ja-JP" sz="1400" b="0" i="0" u="none" strike="noStrike" kern="0" cap="none" spc="0" normalizeH="0" baseline="0" noProof="0" dirty="0">
              <a:ln>
                <a:noFill/>
              </a:ln>
              <a:solidFill>
                <a:srgbClr val="0D0D0D"/>
              </a:solidFill>
              <a:effectLst/>
              <a:uLnTx/>
              <a:uFillTx/>
            </a:endParaRPr>
          </a:p>
        </p:txBody>
      </p:sp>
      <p:grpSp>
        <p:nvGrpSpPr>
          <p:cNvPr id="16" name="グループ化 15">
            <a:extLst>
              <a:ext uri="{FF2B5EF4-FFF2-40B4-BE49-F238E27FC236}">
                <a16:creationId xmlns:a16="http://schemas.microsoft.com/office/drawing/2014/main" id="{B7BBA0E2-C2F8-C255-D21E-E74CD65E5087}"/>
              </a:ext>
            </a:extLst>
          </p:cNvPr>
          <p:cNvGrpSpPr>
            <a:grpSpLocks noChangeAspect="1"/>
          </p:cNvGrpSpPr>
          <p:nvPr/>
        </p:nvGrpSpPr>
        <p:grpSpPr>
          <a:xfrm>
            <a:off x="10648415" y="2284900"/>
            <a:ext cx="1069330" cy="1496788"/>
            <a:chOff x="9264730" y="3251040"/>
            <a:chExt cx="1417576" cy="1984242"/>
          </a:xfrm>
        </p:grpSpPr>
        <p:pic>
          <p:nvPicPr>
            <p:cNvPr id="17" name="図 16">
              <a:extLst>
                <a:ext uri="{FF2B5EF4-FFF2-40B4-BE49-F238E27FC236}">
                  <a16:creationId xmlns:a16="http://schemas.microsoft.com/office/drawing/2014/main" id="{99845505-FEFD-BE20-72C5-436B012191C6}"/>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467" b="28595"/>
            <a:stretch/>
          </p:blipFill>
          <p:spPr>
            <a:xfrm>
              <a:off x="9264730" y="3344742"/>
              <a:ext cx="1417576" cy="1890540"/>
            </a:xfrm>
            <a:prstGeom prst="rect">
              <a:avLst/>
            </a:prstGeom>
            <a:ln>
              <a:noFill/>
            </a:ln>
          </p:spPr>
        </p:pic>
        <p:sp>
          <p:nvSpPr>
            <p:cNvPr id="18" name="正方形/長方形 17">
              <a:extLst>
                <a:ext uri="{FF2B5EF4-FFF2-40B4-BE49-F238E27FC236}">
                  <a16:creationId xmlns:a16="http://schemas.microsoft.com/office/drawing/2014/main" id="{4AB2A622-2C85-7D87-9813-E17A30DC5040}"/>
                </a:ext>
              </a:extLst>
            </p:cNvPr>
            <p:cNvSpPr/>
            <p:nvPr/>
          </p:nvSpPr>
          <p:spPr>
            <a:xfrm>
              <a:off x="9264730" y="3251040"/>
              <a:ext cx="1417576" cy="93702"/>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pic>
        <p:nvPicPr>
          <p:cNvPr id="19" name="図 18" descr="グラフィカル ユーザー インターフェイス が含まれている画像&#10;&#10;自動的に生成された説明">
            <a:extLst>
              <a:ext uri="{FF2B5EF4-FFF2-40B4-BE49-F238E27FC236}">
                <a16:creationId xmlns:a16="http://schemas.microsoft.com/office/drawing/2014/main" id="{B3A5D5A2-DB9A-2439-9271-8D6610489CD7}"/>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1" b="36393"/>
          <a:stretch/>
        </p:blipFill>
        <p:spPr>
          <a:xfrm>
            <a:off x="10564340" y="2203017"/>
            <a:ext cx="1243351" cy="1578671"/>
          </a:xfrm>
          <a:prstGeom prst="rect">
            <a:avLst/>
          </a:prstGeom>
          <a:effectLst/>
        </p:spPr>
      </p:pic>
      <p:grpSp>
        <p:nvGrpSpPr>
          <p:cNvPr id="23" name="グループ化 22">
            <a:extLst>
              <a:ext uri="{FF2B5EF4-FFF2-40B4-BE49-F238E27FC236}">
                <a16:creationId xmlns:a16="http://schemas.microsoft.com/office/drawing/2014/main" id="{82046C21-4350-0516-0BEA-545F83ECB5E5}"/>
              </a:ext>
            </a:extLst>
          </p:cNvPr>
          <p:cNvGrpSpPr/>
          <p:nvPr/>
        </p:nvGrpSpPr>
        <p:grpSpPr>
          <a:xfrm>
            <a:off x="9169892" y="3824761"/>
            <a:ext cx="601875" cy="645841"/>
            <a:chOff x="9145629" y="3831959"/>
            <a:chExt cx="601875" cy="645841"/>
          </a:xfrm>
        </p:grpSpPr>
        <p:pic>
          <p:nvPicPr>
            <p:cNvPr id="9" name="グラフィックス 8" descr="ダブルタップ ジェスチャ 枠線">
              <a:extLst>
                <a:ext uri="{FF2B5EF4-FFF2-40B4-BE49-F238E27FC236}">
                  <a16:creationId xmlns:a16="http://schemas.microsoft.com/office/drawing/2014/main" id="{49587FA4-094F-BAF1-AA83-544389D3980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9145629" y="3831959"/>
              <a:ext cx="601875" cy="645841"/>
            </a:xfrm>
            <a:prstGeom prst="rect">
              <a:avLst/>
            </a:prstGeom>
          </p:spPr>
        </p:pic>
        <p:pic>
          <p:nvPicPr>
            <p:cNvPr id="20" name="図 19">
              <a:extLst>
                <a:ext uri="{FF2B5EF4-FFF2-40B4-BE49-F238E27FC236}">
                  <a16:creationId xmlns:a16="http://schemas.microsoft.com/office/drawing/2014/main" id="{57B1EF30-54E4-07A4-A7BF-55D4079C89C8}"/>
                </a:ext>
              </a:extLst>
            </p:cNvPr>
            <p:cNvPicPr>
              <a:picLocks/>
            </p:cNvPicPr>
            <p:nvPr/>
          </p:nvPicPr>
          <p:blipFill>
            <a:blip r:embed="rId19"/>
            <a:stretch>
              <a:fillRect/>
            </a:stretch>
          </p:blipFill>
          <p:spPr>
            <a:xfrm flipH="1">
              <a:off x="9376394" y="4009741"/>
              <a:ext cx="32400" cy="133200"/>
            </a:xfrm>
            <a:prstGeom prst="rect">
              <a:avLst/>
            </a:prstGeom>
          </p:spPr>
        </p:pic>
      </p:grpSp>
    </p:spTree>
    <p:extLst>
      <p:ext uri="{BB962C8B-B14F-4D97-AF65-F5344CB8AC3E}">
        <p14:creationId xmlns:p14="http://schemas.microsoft.com/office/powerpoint/2010/main" val="874910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7" name="テキスト プレースホルダー 3">
            <a:extLst>
              <a:ext uri="{FF2B5EF4-FFF2-40B4-BE49-F238E27FC236}">
                <a16:creationId xmlns:a16="http://schemas.microsoft.com/office/drawing/2014/main" id="{D2CEFB5E-4CB6-71C7-322D-22CE5E303FE2}"/>
              </a:ext>
            </a:extLst>
          </p:cNvPr>
          <p:cNvSpPr txBox="1">
            <a:spLocks/>
          </p:cNvSpPr>
          <p:nvPr/>
        </p:nvSpPr>
        <p:spPr>
          <a:xfrm>
            <a:off x="1943141"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編集誘導</a:t>
            </a:r>
          </a:p>
        </p:txBody>
      </p:sp>
      <p:sp>
        <p:nvSpPr>
          <p:cNvPr id="37" name="矢印: 五方向 36">
            <a:extLst>
              <a:ext uri="{FF2B5EF4-FFF2-40B4-BE49-F238E27FC236}">
                <a16:creationId xmlns:a16="http://schemas.microsoft.com/office/drawing/2014/main" id="{646616CE-954F-4C05-EB13-5FF4A8DF01A8}"/>
              </a:ext>
            </a:extLst>
          </p:cNvPr>
          <p:cNvSpPr/>
          <p:nvPr/>
        </p:nvSpPr>
        <p:spPr>
          <a:xfrm>
            <a:off x="927475" y="1785786"/>
            <a:ext cx="5027354" cy="369564"/>
          </a:xfrm>
          <a:prstGeom prst="homePlate">
            <a:avLst>
              <a:gd name="adj" fmla="val 0"/>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プレースホルダー 10">
            <a:extLst>
              <a:ext uri="{FF2B5EF4-FFF2-40B4-BE49-F238E27FC236}">
                <a16:creationId xmlns:a16="http://schemas.microsoft.com/office/drawing/2014/main" id="{212E8664-EF3F-DE5E-12EA-AF85A8A48785}"/>
              </a:ext>
            </a:extLst>
          </p:cNvPr>
          <p:cNvSpPr txBox="1">
            <a:spLocks/>
          </p:cNvSpPr>
          <p:nvPr/>
        </p:nvSpPr>
        <p:spPr>
          <a:xfrm>
            <a:off x="1832699" y="1837008"/>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ニュースウェブページ</a:t>
            </a:r>
          </a:p>
        </p:txBody>
      </p:sp>
      <p:sp>
        <p:nvSpPr>
          <p:cNvPr id="39" name="正方形/長方形 38">
            <a:extLst>
              <a:ext uri="{FF2B5EF4-FFF2-40B4-BE49-F238E27FC236}">
                <a16:creationId xmlns:a16="http://schemas.microsoft.com/office/drawing/2014/main" id="{C8E4FAB9-A2AD-A4FF-2537-E19ABFD4E178}"/>
              </a:ext>
            </a:extLst>
          </p:cNvPr>
          <p:cNvSpPr/>
          <p:nvPr/>
        </p:nvSpPr>
        <p:spPr>
          <a:xfrm>
            <a:off x="927475" y="1792627"/>
            <a:ext cx="5031555" cy="4233302"/>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27" name="テキスト ボックス 26">
            <a:extLst>
              <a:ext uri="{FF2B5EF4-FFF2-40B4-BE49-F238E27FC236}">
                <a16:creationId xmlns:a16="http://schemas.microsoft.com/office/drawing/2014/main" id="{51F95C0D-4BC0-5F5D-DCAA-BBC55C58BA4D}"/>
              </a:ext>
            </a:extLst>
          </p:cNvPr>
          <p:cNvSpPr txBox="1"/>
          <p:nvPr/>
        </p:nvSpPr>
        <p:spPr>
          <a:xfrm>
            <a:off x="1233674" y="6065614"/>
            <a:ext cx="6208751"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 </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協賛総額</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1000</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万円で実施の場合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※2.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※3. 2023</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月</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endPar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69" name="テキスト ボックス 68">
            <a:extLst>
              <a:ext uri="{FF2B5EF4-FFF2-40B4-BE49-F238E27FC236}">
                <a16:creationId xmlns:a16="http://schemas.microsoft.com/office/drawing/2014/main" id="{15407998-DBC0-BC13-DE0D-274BC149FCF5}"/>
              </a:ext>
            </a:extLst>
          </p:cNvPr>
          <p:cNvSpPr txBox="1"/>
          <p:nvPr/>
        </p:nvSpPr>
        <p:spPr>
          <a:xfrm>
            <a:off x="6728194" y="2367824"/>
            <a:ext cx="431239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掲載期間中に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回ポスト</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フォロワー数約</a:t>
            </a:r>
            <a:r>
              <a:rPr kumimoji="1" lang="en-US" altLang="ja-JP"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147</a:t>
            </a:r>
            <a:r>
              <a:rPr kumimoji="1" lang="ja-JP" altLang="en-US"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万人</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lang="en-US" altLang="ja-JP" sz="800" b="1" dirty="0">
                <a:solidFill>
                  <a:srgbClr val="0D0D0D"/>
                </a:solidFill>
                <a:latin typeface="メイリオ" panose="020B0604030504040204" pitchFamily="50" charset="-128"/>
                <a:ea typeface="メイリオ" panose="020B0604030504040204" pitchFamily="50" charset="-128"/>
                <a:cs typeface="Meiryo UI" pitchFamily="50" charset="-128"/>
              </a:rPr>
              <a:t>3</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endParaRPr kumimoji="1" lang="en-US" altLang="ja-JP"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endParaRPr>
          </a:p>
        </p:txBody>
      </p:sp>
      <p:sp>
        <p:nvSpPr>
          <p:cNvPr id="70" name="テキスト ボックス 69">
            <a:extLst>
              <a:ext uri="{FF2B5EF4-FFF2-40B4-BE49-F238E27FC236}">
                <a16:creationId xmlns:a16="http://schemas.microsoft.com/office/drawing/2014/main" id="{CC024BE0-6C20-617A-90B9-C4FC7D500322}"/>
              </a:ext>
            </a:extLst>
          </p:cNvPr>
          <p:cNvSpPr txBox="1"/>
          <p:nvPr/>
        </p:nvSpPr>
        <p:spPr>
          <a:xfrm>
            <a:off x="940316" y="2341100"/>
            <a:ext cx="50937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Yahoo!</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ニュース記事詳細面</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約</a:t>
            </a:r>
            <a:r>
              <a:rPr lang="en-US" altLang="ja-JP" sz="1200" b="1" dirty="0">
                <a:solidFill>
                  <a:srgbClr val="C00000"/>
                </a:solidFill>
                <a:latin typeface="メイリオ" panose="020B0604030504040204" pitchFamily="50" charset="-128"/>
                <a:ea typeface="メイリオ" panose="020B0604030504040204" pitchFamily="50" charset="-128"/>
                <a:cs typeface="Meiryo UI" pitchFamily="50" charset="-128"/>
              </a:rPr>
              <a:t>80</a:t>
            </a:r>
            <a:r>
              <a:rPr kumimoji="1" lang="en-US" altLang="ja-JP"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00</a:t>
            </a:r>
            <a:r>
              <a:rPr kumimoji="1" lang="ja-JP" altLang="en-US"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本</a:t>
            </a:r>
            <a:r>
              <a:rPr kumimoji="1" lang="en-US" altLang="ja-JP"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2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eiryo UI" pitchFamily="50" charset="-128"/>
              </a:rPr>
              <a:t>日</a:t>
            </a:r>
            <a:r>
              <a:rPr kumimoji="1" lang="en-US" altLang="ja-JP" sz="8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itchFamily="50" charset="-128"/>
              </a:rPr>
              <a:t>※2</a:t>
            </a:r>
            <a:r>
              <a:rPr kumimoji="1" lang="ja-JP" altLang="en-US" sz="12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に</a:t>
            </a:r>
            <a:r>
              <a:rPr kumimoji="1" lang="en-US" altLang="ja-JP"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r>
              <a:rPr kumimoji="1" lang="ja-JP" altLang="en-US" sz="14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日間掲載</a:t>
            </a:r>
            <a:r>
              <a:rPr kumimoji="1" lang="en-US" altLang="ja-JP" sz="8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eiryo UI" pitchFamily="50" charset="-128"/>
              </a:rPr>
              <a:t>※1</a:t>
            </a:r>
          </a:p>
        </p:txBody>
      </p:sp>
      <p:pic>
        <p:nvPicPr>
          <p:cNvPr id="73" name="図 72">
            <a:extLst>
              <a:ext uri="{FF2B5EF4-FFF2-40B4-BE49-F238E27FC236}">
                <a16:creationId xmlns:a16="http://schemas.microsoft.com/office/drawing/2014/main" id="{2E203AD0-F5C9-2F29-D4CE-E51D9C6FE00F}"/>
              </a:ext>
            </a:extLst>
          </p:cNvPr>
          <p:cNvPicPr>
            <a:picLocks noChangeAspect="1"/>
          </p:cNvPicPr>
          <p:nvPr/>
        </p:nvPicPr>
        <p:blipFill>
          <a:blip r:embed="rId3"/>
          <a:stretch>
            <a:fillRect/>
          </a:stretch>
        </p:blipFill>
        <p:spPr>
          <a:xfrm>
            <a:off x="6913621" y="2888484"/>
            <a:ext cx="2872696" cy="2060657"/>
          </a:xfrm>
          <a:prstGeom prst="rect">
            <a:avLst/>
          </a:prstGeom>
        </p:spPr>
      </p:pic>
      <p:sp>
        <p:nvSpPr>
          <p:cNvPr id="74" name="正方形/長方形 73">
            <a:extLst>
              <a:ext uri="{FF2B5EF4-FFF2-40B4-BE49-F238E27FC236}">
                <a16:creationId xmlns:a16="http://schemas.microsoft.com/office/drawing/2014/main" id="{00CF6F9E-8902-5B66-B929-740639E2DE51}"/>
              </a:ext>
            </a:extLst>
          </p:cNvPr>
          <p:cNvSpPr/>
          <p:nvPr/>
        </p:nvSpPr>
        <p:spPr>
          <a:xfrm>
            <a:off x="8985768" y="3034239"/>
            <a:ext cx="755904" cy="175465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15" name="正方形/長方形 114">
            <a:extLst>
              <a:ext uri="{FF2B5EF4-FFF2-40B4-BE49-F238E27FC236}">
                <a16:creationId xmlns:a16="http://schemas.microsoft.com/office/drawing/2014/main" id="{5709227B-B0A8-9DA0-9DF1-4BDA5523BA1D}"/>
              </a:ext>
            </a:extLst>
          </p:cNvPr>
          <p:cNvSpPr/>
          <p:nvPr/>
        </p:nvSpPr>
        <p:spPr>
          <a:xfrm>
            <a:off x="7511106" y="4326168"/>
            <a:ext cx="1397831" cy="622973"/>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7" name="フローチャート: せん孔テープ 116">
            <a:extLst>
              <a:ext uri="{FF2B5EF4-FFF2-40B4-BE49-F238E27FC236}">
                <a16:creationId xmlns:a16="http://schemas.microsoft.com/office/drawing/2014/main" id="{6E847CDA-4FAD-B729-95F6-6AFA19AD3F48}"/>
              </a:ext>
            </a:extLst>
          </p:cNvPr>
          <p:cNvSpPr/>
          <p:nvPr/>
        </p:nvSpPr>
        <p:spPr>
          <a:xfrm>
            <a:off x="6882745" y="4860633"/>
            <a:ext cx="2947577"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9" name="テキスト ボックス 118">
            <a:extLst>
              <a:ext uri="{FF2B5EF4-FFF2-40B4-BE49-F238E27FC236}">
                <a16:creationId xmlns:a16="http://schemas.microsoft.com/office/drawing/2014/main" id="{168BB4FC-34AF-DB92-D2CD-06346F1114E3}"/>
              </a:ext>
            </a:extLst>
          </p:cNvPr>
          <p:cNvSpPr txBox="1"/>
          <p:nvPr/>
        </p:nvSpPr>
        <p:spPr>
          <a:xfrm>
            <a:off x="1267814" y="6239424"/>
            <a:ext cx="8854094" cy="707886"/>
          </a:xfrm>
          <a:prstGeom prst="rect">
            <a:avLst/>
          </a:prstGeom>
          <a:noFill/>
        </p:spPr>
        <p:txBody>
          <a:bodyPr wrap="square" rtlCol="0">
            <a:spAutoFit/>
          </a:bodyPr>
          <a:lstStyle/>
          <a:p>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dirty="0">
                <a:latin typeface="メイリオ" panose="020B0604030504040204" pitchFamily="50" charset="-128"/>
                <a:ea typeface="メイリオ" panose="020B0604030504040204" pitchFamily="50" charset="-128"/>
              </a:rPr>
              <a:t>掲載場所の詳細、掲載日はご一任願います。掲載を保証するものではございません。</a:t>
            </a:r>
            <a:r>
              <a:rPr lang="ja-JP" altLang="en-US" sz="800" dirty="0">
                <a:latin typeface="メイリオ" panose="020B0604030504040204" pitchFamily="50" charset="-128"/>
                <a:ea typeface="メイリオ" panose="020B0604030504040204" pitchFamily="50" charset="-128"/>
              </a:rPr>
              <a:t>掲載枠の仕様は予告なく変更する場合があります。</a:t>
            </a:r>
            <a:r>
              <a:rPr lang="en-US" altLang="ja-JP" sz="800" dirty="0">
                <a:latin typeface="メイリオ" panose="020B0604030504040204" pitchFamily="50" charset="-128"/>
                <a:ea typeface="メイリオ" panose="020B0604030504040204" pitchFamily="50" charset="-128"/>
              </a:rPr>
              <a:t>PR</a:t>
            </a:r>
            <a:r>
              <a:rPr lang="ja-JP" altLang="en-US" sz="800" dirty="0">
                <a:latin typeface="メイリオ" panose="020B0604030504040204" pitchFamily="50" charset="-128"/>
                <a:ea typeface="メイリオ" panose="020B0604030504040204" pitchFamily="50" charset="-128"/>
              </a:rPr>
              <a:t>クレジットを付記します。</a:t>
            </a:r>
            <a:endParaRPr lang="en-US" altLang="ja-JP" sz="800" dirty="0">
              <a:latin typeface="メイリオ" panose="020B0604030504040204" pitchFamily="50" charset="-128"/>
              <a:ea typeface="メイリオ" panose="020B0604030504040204" pitchFamily="50" charset="-128"/>
            </a:endParaRPr>
          </a:p>
          <a:p>
            <a:pPr marL="179388" marR="0" lvl="0" indent="-179388"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u="none" strike="noStrike" kern="1200" dirty="0">
                <a:solidFill>
                  <a:srgbClr val="0D0D0D"/>
                </a:solidFill>
                <a:latin typeface="+mn-ea"/>
                <a:ea typeface="メイリオ"/>
                <a:cs typeface="Meiryo UI" pitchFamily="50" charset="-128"/>
              </a:rPr>
              <a:t>※</a:t>
            </a:r>
            <a:r>
              <a:rPr kumimoji="1" lang="ja-JP" altLang="en-US" sz="800" b="0" i="0" u="none" strike="noStrike" kern="1200" dirty="0">
                <a:solidFill>
                  <a:srgbClr val="0D0D0D"/>
                </a:solidFill>
                <a:latin typeface="+mn-ea"/>
                <a:ea typeface="メイリオ"/>
                <a:cs typeface="Meiryo UI" pitchFamily="50" charset="-128"/>
              </a:rPr>
              <a:t>掲載場所の詳細、掲載日、掲載内容は</a:t>
            </a:r>
            <a:r>
              <a:rPr kumimoji="1" lang="en-US" altLang="ja-JP" sz="800" b="0" i="0" u="none" strike="noStrike" kern="1200" dirty="0">
                <a:solidFill>
                  <a:srgbClr val="0D0D0D"/>
                </a:solidFill>
                <a:latin typeface="+mn-ea"/>
                <a:ea typeface="メイリオ"/>
                <a:cs typeface="Meiryo UI" pitchFamily="50" charset="-128"/>
              </a:rPr>
              <a:t>LINE</a:t>
            </a:r>
            <a:r>
              <a:rPr kumimoji="1" lang="ja-JP" altLang="en-US" sz="8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fontAlgn="ctr">
              <a:buClr>
                <a:srgbClr val="687080"/>
              </a:buClr>
              <a:buFont typeface="Wingdings" pitchFamily="2" charset="2"/>
              <a:buNone/>
            </a:pPr>
            <a:r>
              <a:rPr kumimoji="1" lang="en-US" altLang="ja-JP" sz="800" b="0" i="0" u="none" strike="noStrike" kern="1200" dirty="0">
                <a:solidFill>
                  <a:srgbClr val="0D0D0D"/>
                </a:solidFill>
                <a:latin typeface="+mn-ea"/>
                <a:ea typeface="メイリオ"/>
                <a:cs typeface="Meiryo UI" pitchFamily="50" charset="-128"/>
              </a:rPr>
              <a:t>※Yahoo!</a:t>
            </a:r>
            <a:r>
              <a:rPr kumimoji="1" lang="ja-JP" altLang="en-US" sz="8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800" b="0" i="0" u="none" strike="noStrike" kern="1200" dirty="0">
              <a:solidFill>
                <a:srgbClr val="0D0D0D"/>
              </a:solidFill>
              <a:latin typeface="+mn-ea"/>
              <a:ea typeface="メイリオ"/>
              <a:cs typeface="Meiryo UI" pitchFamily="50" charset="-128"/>
            </a:endParaRPr>
          </a:p>
          <a:p>
            <a:pPr marL="179388" indent="-179388" fontAlgn="ctr">
              <a:buClr>
                <a:srgbClr val="687080"/>
              </a:buClr>
              <a:buFont typeface="Wingdings" pitchFamily="2" charset="2"/>
              <a:buNone/>
            </a:pPr>
            <a:r>
              <a:rPr lang="en-US" altLang="ja-JP" sz="800" dirty="0">
                <a:solidFill>
                  <a:srgbClr val="0D0D0D"/>
                </a:solidFill>
              </a:rPr>
              <a:t>※SNS</a:t>
            </a:r>
            <a:r>
              <a:rPr lang="ja-JP" altLang="en-US" sz="800" dirty="0">
                <a:solidFill>
                  <a:srgbClr val="0D0D0D"/>
                </a:solidFill>
              </a:rPr>
              <a:t>については、運営会社や</a:t>
            </a:r>
            <a:r>
              <a:rPr lang="en-US" altLang="ja-JP" sz="800" dirty="0">
                <a:solidFill>
                  <a:srgbClr val="0D0D0D"/>
                </a:solidFill>
              </a:rPr>
              <a:t>Yahoo!</a:t>
            </a:r>
            <a:r>
              <a:rPr lang="ja-JP" altLang="en-US" sz="800" dirty="0">
                <a:solidFill>
                  <a:srgbClr val="0D0D0D"/>
                </a:solidFill>
              </a:rPr>
              <a:t>ニュースの</a:t>
            </a:r>
            <a:r>
              <a:rPr lang="en-US" altLang="ja-JP" sz="800" dirty="0">
                <a:solidFill>
                  <a:srgbClr val="0D0D0D"/>
                </a:solidFill>
              </a:rPr>
              <a:t>SNS</a:t>
            </a:r>
            <a:r>
              <a:rPr lang="ja-JP" altLang="en-US" sz="800" dirty="0">
                <a:solidFill>
                  <a:srgbClr val="0D0D0D"/>
                </a:solidFill>
              </a:rPr>
              <a:t>運用ガイドラインに沿って、投稿を控える、または削除の判断をさせていただく場合があります</a:t>
            </a:r>
            <a:endParaRPr kumimoji="1" lang="en-US" altLang="ja-JP" sz="800" b="0" i="0" u="none" strike="noStrike" kern="1200" dirty="0">
              <a:solidFill>
                <a:srgbClr val="0D0D0D"/>
              </a:solidFill>
              <a:latin typeface="+mn-ea"/>
              <a:ea typeface="メイリオ"/>
              <a:cs typeface="Meiryo UI" pitchFamily="50" charset="-128"/>
            </a:endParaRPr>
          </a:p>
          <a:p>
            <a:endParaRPr kumimoji="1" lang="ja-JP" altLang="en-US" sz="800" dirty="0">
              <a:latin typeface="メイリオ" panose="020B0604030504040204" pitchFamily="50" charset="-128"/>
              <a:ea typeface="メイリオ" panose="020B0604030504040204" pitchFamily="50" charset="-128"/>
            </a:endParaRPr>
          </a:p>
        </p:txBody>
      </p:sp>
      <p:sp>
        <p:nvSpPr>
          <p:cNvPr id="120" name="テキスト プレースホルダー 10">
            <a:extLst>
              <a:ext uri="{FF2B5EF4-FFF2-40B4-BE49-F238E27FC236}">
                <a16:creationId xmlns:a16="http://schemas.microsoft.com/office/drawing/2014/main" id="{7143E2E0-D816-948F-6AE9-3FE3F9838112}"/>
              </a:ext>
            </a:extLst>
          </p:cNvPr>
          <p:cNvSpPr txBox="1">
            <a:spLocks/>
          </p:cNvSpPr>
          <p:nvPr/>
        </p:nvSpPr>
        <p:spPr>
          <a:xfrm>
            <a:off x="3085185" y="1038662"/>
            <a:ext cx="5311962"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cs typeface="+mn-cs"/>
              </a:rPr>
              <a:t>ネイティブな誘導枠から集客を</a:t>
            </a:r>
            <a:r>
              <a:rPr kumimoji="1" lang="ja-JP" altLang="en-US" sz="2000" b="1" i="0" u="none" strike="noStrike" kern="1200" cap="none" spc="100" normalizeH="0" baseline="0" noProof="0">
                <a:ln>
                  <a:noFill/>
                </a:ln>
                <a:solidFill>
                  <a:srgbClr val="0D0D0D"/>
                </a:solidFill>
                <a:effectLst/>
                <a:uLnTx/>
                <a:uFillTx/>
                <a:cs typeface="+mn-cs"/>
              </a:rPr>
              <a:t>支援します</a:t>
            </a:r>
            <a:endParaRPr kumimoji="1" lang="en-US" altLang="ja-JP" sz="2000" b="1" i="0" u="none" strike="noStrike" kern="1200" cap="none" spc="100" normalizeH="0" baseline="0" noProof="0" dirty="0">
              <a:ln>
                <a:noFill/>
              </a:ln>
              <a:solidFill>
                <a:srgbClr val="0D0D0D"/>
              </a:solidFill>
              <a:effectLst/>
              <a:uLnTx/>
              <a:uFillTx/>
              <a:cs typeface="+mn-cs"/>
            </a:endParaRPr>
          </a:p>
        </p:txBody>
      </p:sp>
      <p:grpSp>
        <p:nvGrpSpPr>
          <p:cNvPr id="13" name="グループ化 12">
            <a:extLst>
              <a:ext uri="{FF2B5EF4-FFF2-40B4-BE49-F238E27FC236}">
                <a16:creationId xmlns:a16="http://schemas.microsoft.com/office/drawing/2014/main" id="{EA607FA5-9849-C1EB-9F89-B501F74A61C4}"/>
              </a:ext>
            </a:extLst>
          </p:cNvPr>
          <p:cNvGrpSpPr/>
          <p:nvPr/>
        </p:nvGrpSpPr>
        <p:grpSpPr>
          <a:xfrm>
            <a:off x="1264991" y="2730359"/>
            <a:ext cx="2579490" cy="2451841"/>
            <a:chOff x="8258862" y="5211285"/>
            <a:chExt cx="1631918" cy="1551161"/>
          </a:xfrm>
        </p:grpSpPr>
        <p:pic>
          <p:nvPicPr>
            <p:cNvPr id="16" name="図 15">
              <a:extLst>
                <a:ext uri="{FF2B5EF4-FFF2-40B4-BE49-F238E27FC236}">
                  <a16:creationId xmlns:a16="http://schemas.microsoft.com/office/drawing/2014/main" id="{0A6C9E33-F85D-C677-2D68-CDD24DD60C25}"/>
                </a:ext>
              </a:extLst>
            </p:cNvPr>
            <p:cNvPicPr>
              <a:picLocks noChangeAspect="1"/>
            </p:cNvPicPr>
            <p:nvPr/>
          </p:nvPicPr>
          <p:blipFill rotWithShape="1">
            <a:blip r:embed="rId4"/>
            <a:srcRect b="19754"/>
            <a:stretch/>
          </p:blipFill>
          <p:spPr>
            <a:xfrm>
              <a:off x="8349087" y="5211285"/>
              <a:ext cx="1432521" cy="1234413"/>
            </a:xfrm>
            <a:prstGeom prst="rect">
              <a:avLst/>
            </a:prstGeom>
            <a:ln>
              <a:solidFill>
                <a:srgbClr val="FFFFFF">
                  <a:lumMod val="50000"/>
                </a:srgbClr>
              </a:solidFill>
            </a:ln>
          </p:spPr>
        </p:pic>
        <p:sp>
          <p:nvSpPr>
            <p:cNvPr id="17" name="正方形/長方形 16">
              <a:extLst>
                <a:ext uri="{FF2B5EF4-FFF2-40B4-BE49-F238E27FC236}">
                  <a16:creationId xmlns:a16="http://schemas.microsoft.com/office/drawing/2014/main" id="{C2D40A4D-1FA6-B22E-3644-10E84AF777BF}"/>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フローチャート: せん孔テープ 17">
              <a:extLst>
                <a:ext uri="{FF2B5EF4-FFF2-40B4-BE49-F238E27FC236}">
                  <a16:creationId xmlns:a16="http://schemas.microsoft.com/office/drawing/2014/main" id="{D9284D89-6763-30D3-9CCA-5230283B8051}"/>
                </a:ext>
              </a:extLst>
            </p:cNvPr>
            <p:cNvSpPr/>
            <p:nvPr/>
          </p:nvSpPr>
          <p:spPr>
            <a:xfrm>
              <a:off x="8258862" y="6398187"/>
              <a:ext cx="1631918" cy="117497"/>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正方形/長方形 18">
              <a:extLst>
                <a:ext uri="{FF2B5EF4-FFF2-40B4-BE49-F238E27FC236}">
                  <a16:creationId xmlns:a16="http://schemas.microsoft.com/office/drawing/2014/main" id="{A36FE58D-AC0D-1476-9665-B4CBAC0EFADD}"/>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28" name="グループ化 27">
            <a:extLst>
              <a:ext uri="{FF2B5EF4-FFF2-40B4-BE49-F238E27FC236}">
                <a16:creationId xmlns:a16="http://schemas.microsoft.com/office/drawing/2014/main" id="{2F3D7A12-8A79-9468-457C-A4BB0200628C}"/>
              </a:ext>
            </a:extLst>
          </p:cNvPr>
          <p:cNvGrpSpPr/>
          <p:nvPr/>
        </p:nvGrpSpPr>
        <p:grpSpPr>
          <a:xfrm>
            <a:off x="4070708" y="2720512"/>
            <a:ext cx="1357643" cy="2471467"/>
            <a:chOff x="3794531" y="3200759"/>
            <a:chExt cx="979007" cy="1782194"/>
          </a:xfrm>
        </p:grpSpPr>
        <p:sp>
          <p:nvSpPr>
            <p:cNvPr id="29" name="正方形/長方形 28">
              <a:extLst>
                <a:ext uri="{FF2B5EF4-FFF2-40B4-BE49-F238E27FC236}">
                  <a16:creationId xmlns:a16="http://schemas.microsoft.com/office/drawing/2014/main" id="{A4CA0B37-1E65-8832-87FC-731D9147D14A}"/>
                </a:ext>
              </a:extLst>
            </p:cNvPr>
            <p:cNvSpPr/>
            <p:nvPr/>
          </p:nvSpPr>
          <p:spPr>
            <a:xfrm>
              <a:off x="3828272" y="3200759"/>
              <a:ext cx="890738" cy="1782194"/>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0" name="図 29">
              <a:extLst>
                <a:ext uri="{FF2B5EF4-FFF2-40B4-BE49-F238E27FC236}">
                  <a16:creationId xmlns:a16="http://schemas.microsoft.com/office/drawing/2014/main" id="{7C7371EE-8986-0FFC-1EEB-D7EDE3B4E209}"/>
                </a:ext>
              </a:extLst>
            </p:cNvPr>
            <p:cNvPicPr>
              <a:picLocks noChangeAspect="1"/>
            </p:cNvPicPr>
            <p:nvPr/>
          </p:nvPicPr>
          <p:blipFill rotWithShape="1">
            <a:blip r:embed="rId5"/>
            <a:srcRect t="39521"/>
            <a:stretch/>
          </p:blipFill>
          <p:spPr>
            <a:xfrm>
              <a:off x="3850602" y="3232556"/>
              <a:ext cx="867147" cy="909754"/>
            </a:xfrm>
            <a:prstGeom prst="rect">
              <a:avLst/>
            </a:prstGeom>
          </p:spPr>
        </p:pic>
        <p:sp>
          <p:nvSpPr>
            <p:cNvPr id="31" name="正方形/長方形 30">
              <a:extLst>
                <a:ext uri="{FF2B5EF4-FFF2-40B4-BE49-F238E27FC236}">
                  <a16:creationId xmlns:a16="http://schemas.microsoft.com/office/drawing/2014/main" id="{C6AE1C88-555B-71A5-46E8-D89C0D63E6ED}"/>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2" name="図 31">
              <a:extLst>
                <a:ext uri="{FF2B5EF4-FFF2-40B4-BE49-F238E27FC236}">
                  <a16:creationId xmlns:a16="http://schemas.microsoft.com/office/drawing/2014/main" id="{97B7AE36-F35A-8BC4-9438-FE64489EBFB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40" name="フローチャート: せん孔テープ 39">
              <a:extLst>
                <a:ext uri="{FF2B5EF4-FFF2-40B4-BE49-F238E27FC236}">
                  <a16:creationId xmlns:a16="http://schemas.microsoft.com/office/drawing/2014/main" id="{499C921D-4E9D-CD81-1E42-6810A31012EA}"/>
                </a:ext>
              </a:extLst>
            </p:cNvPr>
            <p:cNvSpPr/>
            <p:nvPr/>
          </p:nvSpPr>
          <p:spPr>
            <a:xfrm>
              <a:off x="3794531" y="4337363"/>
              <a:ext cx="979007"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41" name="図 40">
              <a:extLst>
                <a:ext uri="{FF2B5EF4-FFF2-40B4-BE49-F238E27FC236}">
                  <a16:creationId xmlns:a16="http://schemas.microsoft.com/office/drawing/2014/main" id="{AA9A847D-C325-C6E8-E5F9-412808C90BBB}"/>
                </a:ext>
              </a:extLst>
            </p:cNvPr>
            <p:cNvPicPr>
              <a:picLocks noChangeAspect="1"/>
            </p:cNvPicPr>
            <p:nvPr/>
          </p:nvPicPr>
          <p:blipFill>
            <a:blip r:embed="rId8"/>
            <a:stretch>
              <a:fillRect/>
            </a:stretch>
          </p:blipFill>
          <p:spPr>
            <a:xfrm>
              <a:off x="3897851" y="4537581"/>
              <a:ext cx="736210" cy="236375"/>
            </a:xfrm>
            <a:prstGeom prst="rect">
              <a:avLst/>
            </a:prstGeom>
          </p:spPr>
        </p:pic>
      </p:grpSp>
      <p:grpSp>
        <p:nvGrpSpPr>
          <p:cNvPr id="61" name="グループ化 60">
            <a:extLst>
              <a:ext uri="{FF2B5EF4-FFF2-40B4-BE49-F238E27FC236}">
                <a16:creationId xmlns:a16="http://schemas.microsoft.com/office/drawing/2014/main" id="{AA953CDA-5671-4DED-C318-6F60900ED7E6}"/>
              </a:ext>
            </a:extLst>
          </p:cNvPr>
          <p:cNvGrpSpPr/>
          <p:nvPr/>
        </p:nvGrpSpPr>
        <p:grpSpPr>
          <a:xfrm>
            <a:off x="1422365" y="5284811"/>
            <a:ext cx="1964917" cy="513581"/>
            <a:chOff x="-1311774" y="5398423"/>
            <a:chExt cx="1964917" cy="513581"/>
          </a:xfrm>
        </p:grpSpPr>
        <p:pic>
          <p:nvPicPr>
            <p:cNvPr id="43" name="図 42">
              <a:extLst>
                <a:ext uri="{FF2B5EF4-FFF2-40B4-BE49-F238E27FC236}">
                  <a16:creationId xmlns:a16="http://schemas.microsoft.com/office/drawing/2014/main" id="{EF4E28A3-4316-0E42-5D92-0AB2E43C5EF0}"/>
                </a:ext>
              </a:extLst>
            </p:cNvPr>
            <p:cNvPicPr>
              <a:picLocks noChangeAspect="1"/>
            </p:cNvPicPr>
            <p:nvPr/>
          </p:nvPicPr>
          <p:blipFill>
            <a:blip r:embed="rId9"/>
            <a:stretch>
              <a:fillRect/>
            </a:stretch>
          </p:blipFill>
          <p:spPr>
            <a:xfrm>
              <a:off x="-1269297" y="5403953"/>
              <a:ext cx="1763236" cy="508051"/>
            </a:xfrm>
            <a:prstGeom prst="rect">
              <a:avLst/>
            </a:prstGeom>
          </p:spPr>
        </p:pic>
        <p:sp>
          <p:nvSpPr>
            <p:cNvPr id="47" name="正方形/長方形 46">
              <a:extLst>
                <a:ext uri="{FF2B5EF4-FFF2-40B4-BE49-F238E27FC236}">
                  <a16:creationId xmlns:a16="http://schemas.microsoft.com/office/drawing/2014/main" id="{E5C7E6CC-96FA-951F-6E3E-B14F7655EB0B}"/>
                </a:ext>
              </a:extLst>
            </p:cNvPr>
            <p:cNvSpPr/>
            <p:nvPr/>
          </p:nvSpPr>
          <p:spPr>
            <a:xfrm>
              <a:off x="-1228725" y="5433332"/>
              <a:ext cx="1563461" cy="11021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E94A67F1-3A51-0A46-08E5-15306B114931}"/>
                </a:ext>
              </a:extLst>
            </p:cNvPr>
            <p:cNvSpPr/>
            <p:nvPr/>
          </p:nvSpPr>
          <p:spPr>
            <a:xfrm>
              <a:off x="-955222" y="5604780"/>
              <a:ext cx="1392011" cy="93891"/>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a:extLst>
                <a:ext uri="{FF2B5EF4-FFF2-40B4-BE49-F238E27FC236}">
                  <a16:creationId xmlns:a16="http://schemas.microsoft.com/office/drawing/2014/main" id="{3308D032-2189-6CD0-CDA8-D7239337BAED}"/>
                </a:ext>
              </a:extLst>
            </p:cNvPr>
            <p:cNvSpPr txBox="1"/>
            <p:nvPr/>
          </p:nvSpPr>
          <p:spPr>
            <a:xfrm>
              <a:off x="-1275037" y="5398423"/>
              <a:ext cx="1662841" cy="200055"/>
            </a:xfrm>
            <a:prstGeom prst="rect">
              <a:avLst/>
            </a:prstGeom>
            <a:noFill/>
          </p:spPr>
          <p:txBody>
            <a:bodyPr wrap="square" rtlCol="0">
              <a:spAutoFit/>
            </a:bodyPr>
            <a:lstStyle/>
            <a:p>
              <a:pPr eaLnBrk="1" fontAlgn="auto" hangingPunct="1">
                <a:spcBef>
                  <a:spcPts val="0"/>
                </a:spcBef>
                <a:spcAft>
                  <a:spcPts val="0"/>
                </a:spcAft>
              </a:pPr>
              <a:r>
                <a:rPr lang="ja-JP" altLang="en-US" sz="700" b="1" dirty="0">
                  <a:solidFill>
                    <a:srgbClr val="545454"/>
                  </a:solidFill>
                  <a:latin typeface="+mn-ea"/>
                  <a:ea typeface="+mn-ea"/>
                  <a:cs typeface="Meiryo UI" pitchFamily="50" charset="-128"/>
                </a:rPr>
                <a:t>紹介テキスト</a:t>
              </a:r>
              <a:r>
                <a:rPr lang="en-US" altLang="ja-JP" sz="700" b="1" dirty="0">
                  <a:solidFill>
                    <a:srgbClr val="545454"/>
                  </a:solidFill>
                  <a:latin typeface="+mn-ea"/>
                  <a:ea typeface="+mn-ea"/>
                  <a:cs typeface="Meiryo UI" pitchFamily="50" charset="-128"/>
                </a:rPr>
                <a:t>××××××××××××</a:t>
              </a:r>
            </a:p>
          </p:txBody>
        </p:sp>
        <p:sp>
          <p:nvSpPr>
            <p:cNvPr id="49" name="テキスト ボックス 48">
              <a:extLst>
                <a:ext uri="{FF2B5EF4-FFF2-40B4-BE49-F238E27FC236}">
                  <a16:creationId xmlns:a16="http://schemas.microsoft.com/office/drawing/2014/main" id="{388AF59A-9FC8-0C2E-2A5B-BF80C78862BC}"/>
                </a:ext>
              </a:extLst>
            </p:cNvPr>
            <p:cNvSpPr txBox="1"/>
            <p:nvPr/>
          </p:nvSpPr>
          <p:spPr>
            <a:xfrm>
              <a:off x="-1009698" y="5565791"/>
              <a:ext cx="1662841" cy="184666"/>
            </a:xfrm>
            <a:prstGeom prst="rect">
              <a:avLst/>
            </a:prstGeom>
            <a:noFill/>
          </p:spPr>
          <p:txBody>
            <a:bodyPr wrap="square" rtlCol="0">
              <a:spAutoFit/>
            </a:bodyPr>
            <a:lstStyle/>
            <a:p>
              <a:pPr eaLnBrk="1" fontAlgn="auto" hangingPunct="1">
                <a:spcBef>
                  <a:spcPts val="0"/>
                </a:spcBef>
                <a:spcAft>
                  <a:spcPts val="0"/>
                </a:spcAft>
              </a:pPr>
              <a:r>
                <a:rPr lang="ja-JP" altLang="en-US" sz="600" b="1" dirty="0">
                  <a:solidFill>
                    <a:schemeClr val="accent1">
                      <a:lumMod val="50000"/>
                      <a:lumOff val="50000"/>
                    </a:schemeClr>
                  </a:solidFill>
                  <a:latin typeface="+mn-ea"/>
                  <a:ea typeface="+mn-ea"/>
                  <a:cs typeface="Meiryo UI" pitchFamily="50" charset="-128"/>
                </a:rPr>
                <a:t>紹介テキスト</a:t>
              </a:r>
              <a:r>
                <a:rPr lang="en-US" altLang="ja-JP" sz="600" b="1" dirty="0">
                  <a:solidFill>
                    <a:schemeClr val="accent1">
                      <a:lumMod val="50000"/>
                      <a:lumOff val="50000"/>
                    </a:schemeClr>
                  </a:solidFill>
                  <a:latin typeface="+mn-ea"/>
                  <a:ea typeface="+mn-ea"/>
                  <a:cs typeface="Meiryo UI" pitchFamily="50" charset="-128"/>
                </a:rPr>
                <a:t>××××××××××××</a:t>
              </a:r>
            </a:p>
          </p:txBody>
        </p:sp>
        <p:sp>
          <p:nvSpPr>
            <p:cNvPr id="51" name="正方形/長方形 50">
              <a:extLst>
                <a:ext uri="{FF2B5EF4-FFF2-40B4-BE49-F238E27FC236}">
                  <a16:creationId xmlns:a16="http://schemas.microsoft.com/office/drawing/2014/main" id="{FF91777C-F42A-8C06-B556-CC491F461874}"/>
                </a:ext>
              </a:extLst>
            </p:cNvPr>
            <p:cNvSpPr/>
            <p:nvPr/>
          </p:nvSpPr>
          <p:spPr>
            <a:xfrm>
              <a:off x="-1261382" y="5600700"/>
              <a:ext cx="261257" cy="26125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a:extLst>
                <a:ext uri="{FF2B5EF4-FFF2-40B4-BE49-F238E27FC236}">
                  <a16:creationId xmlns:a16="http://schemas.microsoft.com/office/drawing/2014/main" id="{0D596CA1-B913-D208-D7F1-665DBB3E3BDD}"/>
                </a:ext>
              </a:extLst>
            </p:cNvPr>
            <p:cNvSpPr txBox="1"/>
            <p:nvPr/>
          </p:nvSpPr>
          <p:spPr>
            <a:xfrm>
              <a:off x="-1311774" y="5635187"/>
              <a:ext cx="413704" cy="200055"/>
            </a:xfrm>
            <a:prstGeom prst="rect">
              <a:avLst/>
            </a:prstGeom>
            <a:noFill/>
          </p:spPr>
          <p:txBody>
            <a:bodyPr wrap="square" rtlCol="0">
              <a:spAutoFit/>
            </a:bodyPr>
            <a:lstStyle/>
            <a:p>
              <a:pPr eaLnBrk="1" fontAlgn="auto" hangingPunct="1">
                <a:spcBef>
                  <a:spcPts val="0"/>
                </a:spcBef>
                <a:spcAft>
                  <a:spcPts val="0"/>
                </a:spcAft>
              </a:pPr>
              <a:r>
                <a:rPr lang="ja-JP" altLang="en-US" sz="700" dirty="0">
                  <a:solidFill>
                    <a:schemeClr val="bg1"/>
                  </a:solidFill>
                  <a:latin typeface="+mn-ea"/>
                  <a:ea typeface="+mn-ea"/>
                  <a:cs typeface="Meiryo UI" pitchFamily="50" charset="-128"/>
                </a:rPr>
                <a:t>画像</a:t>
              </a:r>
              <a:endParaRPr lang="en-US" altLang="ja-JP" sz="700" dirty="0">
                <a:solidFill>
                  <a:schemeClr val="bg1"/>
                </a:solidFill>
                <a:latin typeface="+mn-ea"/>
                <a:ea typeface="+mn-ea"/>
                <a:cs typeface="Meiryo UI" pitchFamily="50" charset="-128"/>
              </a:endParaRPr>
            </a:p>
          </p:txBody>
        </p:sp>
        <p:sp>
          <p:nvSpPr>
            <p:cNvPr id="57" name="正方形/長方形 56">
              <a:extLst>
                <a:ext uri="{FF2B5EF4-FFF2-40B4-BE49-F238E27FC236}">
                  <a16:creationId xmlns:a16="http://schemas.microsoft.com/office/drawing/2014/main" id="{6CF802AC-1A32-5DCE-E6E9-BBACEF915313}"/>
                </a:ext>
              </a:extLst>
            </p:cNvPr>
            <p:cNvSpPr/>
            <p:nvPr/>
          </p:nvSpPr>
          <p:spPr>
            <a:xfrm>
              <a:off x="-1285875" y="5412921"/>
              <a:ext cx="1796143" cy="489858"/>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64" name="図 63">
            <a:extLst>
              <a:ext uri="{FF2B5EF4-FFF2-40B4-BE49-F238E27FC236}">
                <a16:creationId xmlns:a16="http://schemas.microsoft.com/office/drawing/2014/main" id="{CC84E1BC-5CFD-1B02-7F8A-54DCAF9028DD}"/>
              </a:ext>
            </a:extLst>
          </p:cNvPr>
          <p:cNvPicPr>
            <a:picLocks noChangeAspect="1"/>
          </p:cNvPicPr>
          <p:nvPr/>
        </p:nvPicPr>
        <p:blipFill>
          <a:blip r:embed="rId10"/>
          <a:stretch>
            <a:fillRect/>
          </a:stretch>
        </p:blipFill>
        <p:spPr>
          <a:xfrm>
            <a:off x="3752405" y="5359594"/>
            <a:ext cx="1815005" cy="437736"/>
          </a:xfrm>
          <a:prstGeom prst="rect">
            <a:avLst/>
          </a:prstGeom>
        </p:spPr>
      </p:pic>
      <p:cxnSp>
        <p:nvCxnSpPr>
          <p:cNvPr id="67" name="直線コネクタ 66">
            <a:extLst>
              <a:ext uri="{FF2B5EF4-FFF2-40B4-BE49-F238E27FC236}">
                <a16:creationId xmlns:a16="http://schemas.microsoft.com/office/drawing/2014/main" id="{2CD56912-5F7E-3C00-0DD8-9C11903354FB}"/>
              </a:ext>
            </a:extLst>
          </p:cNvPr>
          <p:cNvCxnSpPr>
            <a:cxnSpLocks/>
            <a:stCxn id="19" idx="2"/>
          </p:cNvCxnSpPr>
          <p:nvPr/>
        </p:nvCxnSpPr>
        <p:spPr>
          <a:xfrm flipH="1">
            <a:off x="3015806" y="5033438"/>
            <a:ext cx="244244" cy="257706"/>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a:extLst>
              <a:ext uri="{FF2B5EF4-FFF2-40B4-BE49-F238E27FC236}">
                <a16:creationId xmlns:a16="http://schemas.microsoft.com/office/drawing/2014/main" id="{D043FA9E-DD70-F43E-92D4-981819EEB42D}"/>
              </a:ext>
            </a:extLst>
          </p:cNvPr>
          <p:cNvCxnSpPr>
            <a:cxnSpLocks/>
          </p:cNvCxnSpPr>
          <p:nvPr/>
        </p:nvCxnSpPr>
        <p:spPr>
          <a:xfrm flipH="1">
            <a:off x="4473130" y="5093511"/>
            <a:ext cx="205040" cy="254783"/>
          </a:xfrm>
          <a:prstGeom prst="line">
            <a:avLst/>
          </a:prstGeom>
          <a:ln w="12700">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矢印: 五方向 75">
            <a:extLst>
              <a:ext uri="{FF2B5EF4-FFF2-40B4-BE49-F238E27FC236}">
                <a16:creationId xmlns:a16="http://schemas.microsoft.com/office/drawing/2014/main" id="{47EE8F16-98A2-53BA-B401-9E85707D393E}"/>
              </a:ext>
            </a:extLst>
          </p:cNvPr>
          <p:cNvSpPr/>
          <p:nvPr/>
        </p:nvSpPr>
        <p:spPr>
          <a:xfrm>
            <a:off x="6366308" y="1785786"/>
            <a:ext cx="5027354" cy="369564"/>
          </a:xfrm>
          <a:prstGeom prst="homePlate">
            <a:avLst>
              <a:gd name="adj" fmla="val 0"/>
            </a:avLst>
          </a:prstGeom>
          <a:solidFill>
            <a:srgbClr val="00206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7" name="テキスト プレースホルダー 10">
            <a:extLst>
              <a:ext uri="{FF2B5EF4-FFF2-40B4-BE49-F238E27FC236}">
                <a16:creationId xmlns:a16="http://schemas.microsoft.com/office/drawing/2014/main" id="{4BFAC608-216F-1822-5B08-95333F60CB91}"/>
              </a:ext>
            </a:extLst>
          </p:cNvPr>
          <p:cNvSpPr txBox="1">
            <a:spLocks/>
          </p:cNvSpPr>
          <p:nvPr/>
        </p:nvSpPr>
        <p:spPr>
          <a:xfrm>
            <a:off x="7259284" y="1837008"/>
            <a:ext cx="3187439" cy="33271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Yahoo!</a:t>
            </a:r>
            <a:r>
              <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X</a:t>
            </a:r>
            <a:endParaRPr kumimoji="1" lang="ja-JP" altLang="en-US" sz="1600" b="1" i="0" u="none" strike="noStrike" kern="1200" cap="none" spc="1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EAFBC05C-0CBA-5D7C-63DF-AE27A3A9CEF8}"/>
              </a:ext>
            </a:extLst>
          </p:cNvPr>
          <p:cNvSpPr/>
          <p:nvPr/>
        </p:nvSpPr>
        <p:spPr>
          <a:xfrm>
            <a:off x="6345898" y="1792627"/>
            <a:ext cx="5031555" cy="4233302"/>
          </a:xfrm>
          <a:prstGeom prst="rect">
            <a:avLst/>
          </a:prstGeom>
          <a:noFill/>
          <a:ln w="38100" cap="flat" cmpd="sng" algn="ctr">
            <a:solidFill>
              <a:srgbClr val="00206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grpSp>
        <p:nvGrpSpPr>
          <p:cNvPr id="82" name="グループ化 81">
            <a:extLst>
              <a:ext uri="{FF2B5EF4-FFF2-40B4-BE49-F238E27FC236}">
                <a16:creationId xmlns:a16="http://schemas.microsoft.com/office/drawing/2014/main" id="{FCB56C5B-B8CB-3680-19EE-A10BEDB80210}"/>
              </a:ext>
            </a:extLst>
          </p:cNvPr>
          <p:cNvGrpSpPr/>
          <p:nvPr/>
        </p:nvGrpSpPr>
        <p:grpSpPr>
          <a:xfrm>
            <a:off x="9509478" y="3678700"/>
            <a:ext cx="1109566" cy="2155370"/>
            <a:chOff x="11350001" y="1533744"/>
            <a:chExt cx="1739894" cy="3379805"/>
          </a:xfrm>
        </p:grpSpPr>
        <p:pic>
          <p:nvPicPr>
            <p:cNvPr id="66" name="図 65" descr="グラフィカル ユーザー インターフェイス, テキスト, アプリケーション&#10;&#10;自動的に生成された説明">
              <a:extLst>
                <a:ext uri="{FF2B5EF4-FFF2-40B4-BE49-F238E27FC236}">
                  <a16:creationId xmlns:a16="http://schemas.microsoft.com/office/drawing/2014/main" id="{A71E6C7C-6138-2B10-1091-43FB7E5AC3C3}"/>
                </a:ext>
              </a:extLst>
            </p:cNvPr>
            <p:cNvPicPr>
              <a:picLocks noChangeAspect="1"/>
            </p:cNvPicPr>
            <p:nvPr/>
          </p:nvPicPr>
          <p:blipFill rotWithShape="1">
            <a:blip r:embed="rId11">
              <a:extLst>
                <a:ext uri="{28A0092B-C50C-407E-A947-70E740481C1C}">
                  <a14:useLocalDpi xmlns:a14="http://schemas.microsoft.com/office/drawing/2010/main" val="0"/>
                </a:ext>
              </a:extLst>
            </a:blip>
            <a:srcRect b="9680"/>
            <a:stretch/>
          </p:blipFill>
          <p:spPr>
            <a:xfrm>
              <a:off x="11360751" y="1533744"/>
              <a:ext cx="1729144" cy="3379805"/>
            </a:xfrm>
            <a:prstGeom prst="rect">
              <a:avLst/>
            </a:prstGeom>
          </p:spPr>
        </p:pic>
        <p:sp>
          <p:nvSpPr>
            <p:cNvPr id="68" name="正方形/長方形 67">
              <a:extLst>
                <a:ext uri="{FF2B5EF4-FFF2-40B4-BE49-F238E27FC236}">
                  <a16:creationId xmlns:a16="http://schemas.microsoft.com/office/drawing/2014/main" id="{27AF478C-8794-51AB-5574-D8036A84050C}"/>
                </a:ext>
              </a:extLst>
            </p:cNvPr>
            <p:cNvSpPr/>
            <p:nvPr/>
          </p:nvSpPr>
          <p:spPr>
            <a:xfrm>
              <a:off x="11350001" y="3702584"/>
              <a:ext cx="1723566" cy="1175577"/>
            </a:xfrm>
            <a:prstGeom prst="rect">
              <a:avLst/>
            </a:prstGeom>
            <a:solidFill>
              <a:srgbClr val="00569B"/>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81" name="正方形/長方形 80">
              <a:extLst>
                <a:ext uri="{FF2B5EF4-FFF2-40B4-BE49-F238E27FC236}">
                  <a16:creationId xmlns:a16="http://schemas.microsoft.com/office/drawing/2014/main" id="{6A39FD92-A5B4-A9EE-F68C-9582245F6905}"/>
                </a:ext>
              </a:extLst>
            </p:cNvPr>
            <p:cNvSpPr/>
            <p:nvPr/>
          </p:nvSpPr>
          <p:spPr>
            <a:xfrm>
              <a:off x="11393261" y="3257550"/>
              <a:ext cx="1236889" cy="20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3" name="フローチャート: せん孔テープ 82">
            <a:extLst>
              <a:ext uri="{FF2B5EF4-FFF2-40B4-BE49-F238E27FC236}">
                <a16:creationId xmlns:a16="http://schemas.microsoft.com/office/drawing/2014/main" id="{A021F2A2-51C0-008E-62DD-9BA56A2317D8}"/>
              </a:ext>
            </a:extLst>
          </p:cNvPr>
          <p:cNvSpPr/>
          <p:nvPr/>
        </p:nvSpPr>
        <p:spPr>
          <a:xfrm>
            <a:off x="9364688" y="5632158"/>
            <a:ext cx="1351459" cy="22640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nvGrpSpPr>
          <p:cNvPr id="2" name="グループ化 1">
            <a:extLst>
              <a:ext uri="{FF2B5EF4-FFF2-40B4-BE49-F238E27FC236}">
                <a16:creationId xmlns:a16="http://schemas.microsoft.com/office/drawing/2014/main" id="{48E00AAF-309D-4E66-1BB6-34951E8E6A72}"/>
              </a:ext>
            </a:extLst>
          </p:cNvPr>
          <p:cNvGrpSpPr/>
          <p:nvPr/>
        </p:nvGrpSpPr>
        <p:grpSpPr>
          <a:xfrm>
            <a:off x="8330092" y="834536"/>
            <a:ext cx="2186741" cy="851892"/>
            <a:chOff x="5093404" y="5140967"/>
            <a:chExt cx="2186741" cy="851892"/>
          </a:xfrm>
        </p:grpSpPr>
        <p:sp>
          <p:nvSpPr>
            <p:cNvPr id="86" name="楕円 85">
              <a:extLst>
                <a:ext uri="{FF2B5EF4-FFF2-40B4-BE49-F238E27FC236}">
                  <a16:creationId xmlns:a16="http://schemas.microsoft.com/office/drawing/2014/main" id="{2FA25A77-8A47-EB1B-C7F7-15926ADE2066}"/>
                </a:ext>
              </a:extLst>
            </p:cNvPr>
            <p:cNvSpPr/>
            <p:nvPr/>
          </p:nvSpPr>
          <p:spPr>
            <a:xfrm>
              <a:off x="5093404" y="5140967"/>
              <a:ext cx="1995763" cy="85189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テキスト ボックス 84">
              <a:extLst>
                <a:ext uri="{FF2B5EF4-FFF2-40B4-BE49-F238E27FC236}">
                  <a16:creationId xmlns:a16="http://schemas.microsoft.com/office/drawing/2014/main" id="{D80B1738-4AB8-3933-B87D-497136C1919C}"/>
                </a:ext>
              </a:extLst>
            </p:cNvPr>
            <p:cNvSpPr txBox="1"/>
            <p:nvPr/>
          </p:nvSpPr>
          <p:spPr>
            <a:xfrm>
              <a:off x="5093404" y="5446662"/>
              <a:ext cx="1897438" cy="430887"/>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sz="2000" b="1" dirty="0">
                  <a:solidFill>
                    <a:schemeClr val="bg1"/>
                  </a:solidFill>
                  <a:latin typeface="+mj-ea"/>
                  <a:ea typeface="+mj-ea"/>
                </a:rPr>
                <a:t>2.5</a:t>
              </a:r>
              <a:r>
                <a:rPr lang="ja-JP" altLang="en-US" sz="2000" b="1" dirty="0">
                  <a:solidFill>
                    <a:schemeClr val="bg1"/>
                  </a:solidFill>
                  <a:latin typeface="+mj-ea"/>
                  <a:ea typeface="+mj-ea"/>
                </a:rPr>
                <a:t>万～</a:t>
              </a:r>
              <a:r>
                <a:rPr lang="en-US" altLang="ja-JP" sz="2000" b="1" dirty="0">
                  <a:solidFill>
                    <a:schemeClr val="bg1"/>
                  </a:solidFill>
                  <a:latin typeface="+mj-ea"/>
                  <a:ea typeface="+mj-ea"/>
                </a:rPr>
                <a:t>3</a:t>
              </a:r>
              <a:r>
                <a:rPr lang="ja-JP" altLang="en-US" sz="2000" b="1" dirty="0">
                  <a:solidFill>
                    <a:schemeClr val="bg1"/>
                  </a:solidFill>
                  <a:latin typeface="+mj-ea"/>
                  <a:ea typeface="+mj-ea"/>
                </a:rPr>
                <a:t>万</a:t>
              </a:r>
              <a:endParaRPr kumimoji="1" lang="ja-JP" altLang="en-US" sz="2000" b="1" i="0" u="none" strike="noStrike" kern="1200" cap="none" spc="100" normalizeH="0" baseline="0" noProof="0" dirty="0">
                <a:ln>
                  <a:noFill/>
                </a:ln>
                <a:solidFill>
                  <a:schemeClr val="bg1"/>
                </a:solidFill>
                <a:effectLst/>
                <a:uLnTx/>
                <a:uFillTx/>
                <a:latin typeface="+mj-ea"/>
                <a:ea typeface="+mj-ea"/>
                <a:cs typeface="+mn-cs"/>
              </a:endParaRPr>
            </a:p>
          </p:txBody>
        </p:sp>
        <p:sp>
          <p:nvSpPr>
            <p:cNvPr id="87" name="テキスト ボックス 86">
              <a:extLst>
                <a:ext uri="{FF2B5EF4-FFF2-40B4-BE49-F238E27FC236}">
                  <a16:creationId xmlns:a16="http://schemas.microsoft.com/office/drawing/2014/main" id="{EB36B4BC-C502-42F9-8662-225864DE7E85}"/>
                </a:ext>
              </a:extLst>
            </p:cNvPr>
            <p:cNvSpPr txBox="1"/>
            <p:nvPr/>
          </p:nvSpPr>
          <p:spPr>
            <a:xfrm>
              <a:off x="5425867" y="5248468"/>
              <a:ext cx="1268905" cy="270074"/>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1" i="0" u="none" strike="noStrike" kern="1200" cap="none" spc="100" normalizeH="0" baseline="0" noProof="0" dirty="0">
                  <a:ln>
                    <a:noFill/>
                  </a:ln>
                  <a:solidFill>
                    <a:schemeClr val="bg1"/>
                  </a:solidFill>
                  <a:effectLst/>
                  <a:uLnTx/>
                  <a:uFillTx/>
                  <a:latin typeface="+mj-ea"/>
                  <a:ea typeface="+mj-ea"/>
                  <a:cs typeface="+mn-cs"/>
                </a:rPr>
                <a:t>想定</a:t>
              </a:r>
              <a:r>
                <a:rPr kumimoji="1" lang="ja-JP" altLang="en-US" sz="1050" b="1" i="0" u="none" strike="noStrike" kern="1200" cap="none" spc="100" normalizeH="0" baseline="0" noProof="0" dirty="0">
                  <a:ln>
                    <a:noFill/>
                  </a:ln>
                  <a:solidFill>
                    <a:schemeClr val="bg1"/>
                  </a:solidFill>
                  <a:effectLst/>
                  <a:uLnTx/>
                  <a:uFillTx/>
                  <a:latin typeface="+mj-ea"/>
                  <a:ea typeface="+mj-ea"/>
                  <a:cs typeface="+mn-cs"/>
                </a:rPr>
                <a:t>誘導数</a:t>
              </a:r>
              <a:endParaRPr kumimoji="1" lang="ja-JP" altLang="en-US" sz="1000" b="1" i="0" u="none" strike="noStrike" kern="1200" cap="none" spc="100" normalizeH="0" baseline="0" noProof="0" dirty="0">
                <a:ln>
                  <a:noFill/>
                </a:ln>
                <a:solidFill>
                  <a:schemeClr val="bg1"/>
                </a:solidFill>
                <a:effectLst/>
                <a:uLnTx/>
                <a:uFillTx/>
                <a:latin typeface="+mj-ea"/>
                <a:ea typeface="+mj-ea"/>
                <a:cs typeface="+mn-cs"/>
              </a:endParaRPr>
            </a:p>
          </p:txBody>
        </p:sp>
        <p:sp>
          <p:nvSpPr>
            <p:cNvPr id="88" name="テキスト ボックス 87">
              <a:extLst>
                <a:ext uri="{FF2B5EF4-FFF2-40B4-BE49-F238E27FC236}">
                  <a16:creationId xmlns:a16="http://schemas.microsoft.com/office/drawing/2014/main" id="{88B6471F-7BDA-4A09-04B6-37433BBCA095}"/>
                </a:ext>
              </a:extLst>
            </p:cNvPr>
            <p:cNvSpPr txBox="1"/>
            <p:nvPr/>
          </p:nvSpPr>
          <p:spPr>
            <a:xfrm>
              <a:off x="6406569" y="5574878"/>
              <a:ext cx="873576" cy="227755"/>
            </a:xfrm>
            <a:prstGeom prst="rect">
              <a:avLst/>
            </a:prstGeom>
            <a:noFill/>
          </p:spPr>
          <p:txBody>
            <a:bodyPr wrap="square">
              <a:spAutoFit/>
            </a:body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800" b="1" i="0" u="none" strike="noStrike" kern="1200" cap="none" spc="100" normalizeH="0" baseline="0" noProof="0" dirty="0">
                  <a:ln>
                    <a:noFill/>
                  </a:ln>
                  <a:solidFill>
                    <a:schemeClr val="bg1"/>
                  </a:solidFill>
                  <a:effectLst/>
                  <a:uLnTx/>
                  <a:uFillTx/>
                  <a:latin typeface="+mj-ea"/>
                  <a:ea typeface="+mj-ea"/>
                  <a:cs typeface="+mn-cs"/>
                </a:rPr>
                <a:t>※1</a:t>
              </a:r>
              <a:endParaRPr kumimoji="1" lang="ja-JP" altLang="en-US" sz="800" b="1" i="0" u="none" strike="noStrike" kern="1200" cap="none" spc="100" normalizeH="0" baseline="0" noProof="0" dirty="0">
                <a:ln>
                  <a:noFill/>
                </a:ln>
                <a:solidFill>
                  <a:schemeClr val="bg1"/>
                </a:solidFill>
                <a:effectLst/>
                <a:uLnTx/>
                <a:uFillTx/>
                <a:latin typeface="+mj-ea"/>
                <a:ea typeface="+mj-ea"/>
                <a:cs typeface="+mn-cs"/>
              </a:endParaRPr>
            </a:p>
          </p:txBody>
        </p:sp>
      </p:grpSp>
    </p:spTree>
    <p:extLst>
      <p:ext uri="{BB962C8B-B14F-4D97-AF65-F5344CB8AC3E}">
        <p14:creationId xmlns:p14="http://schemas.microsoft.com/office/powerpoint/2010/main" val="4007158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コンテンツ構成のパターン例</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115" name="正方形/長方形 114">
            <a:extLst>
              <a:ext uri="{FF2B5EF4-FFF2-40B4-BE49-F238E27FC236}">
                <a16:creationId xmlns:a16="http://schemas.microsoft.com/office/drawing/2014/main" id="{376BC226-DF60-80EA-9370-A4042D94919A}"/>
              </a:ext>
            </a:extLst>
          </p:cNvPr>
          <p:cNvSpPr/>
          <p:nvPr/>
        </p:nvSpPr>
        <p:spPr>
          <a:xfrm>
            <a:off x="459909" y="984651"/>
            <a:ext cx="3663949"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テキスト ボックス 115">
            <a:extLst>
              <a:ext uri="{FF2B5EF4-FFF2-40B4-BE49-F238E27FC236}">
                <a16:creationId xmlns:a16="http://schemas.microsoft.com/office/drawing/2014/main" id="{CD212974-2A63-5A32-FE2A-CD0F8E4E5E98}"/>
              </a:ext>
            </a:extLst>
          </p:cNvPr>
          <p:cNvSpPr txBox="1"/>
          <p:nvPr/>
        </p:nvSpPr>
        <p:spPr>
          <a:xfrm>
            <a:off x="544257" y="1060340"/>
            <a:ext cx="1120753"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記事</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17" name="テキスト ボックス 116">
            <a:extLst>
              <a:ext uri="{FF2B5EF4-FFF2-40B4-BE49-F238E27FC236}">
                <a16:creationId xmlns:a16="http://schemas.microsoft.com/office/drawing/2014/main" id="{908ADE0C-872F-B8FC-DE58-33CD49054925}"/>
              </a:ext>
            </a:extLst>
          </p:cNvPr>
          <p:cNvSpPr txBox="1"/>
          <p:nvPr/>
        </p:nvSpPr>
        <p:spPr>
          <a:xfrm>
            <a:off x="2114447" y="2027302"/>
            <a:ext cx="2069670" cy="1938992"/>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広告主様やブランドとそのターゲットとの接点を、共感性の高いテーマ・構成の記事を媒介に自然な形で創出します。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200" dirty="0">
                <a:solidFill>
                  <a:srgbClr val="0D0D0D"/>
                </a:solidFill>
                <a:latin typeface="+mn-ea"/>
                <a:ea typeface="+mn-ea"/>
                <a:cs typeface="Meiryo UI" pitchFamily="50" charset="-128"/>
              </a:rPr>
              <a:t>Yahoo!</a:t>
            </a:r>
            <a:r>
              <a:rPr lang="ja-JP" altLang="en-US" sz="1200" dirty="0">
                <a:solidFill>
                  <a:srgbClr val="0D0D0D"/>
                </a:solidFill>
                <a:latin typeface="+mn-ea"/>
                <a:ea typeface="+mn-ea"/>
                <a:cs typeface="Meiryo UI" pitchFamily="50" charset="-128"/>
              </a:rPr>
              <a:t>ニュースへの信頼基盤と相まって、信頼、好意といったポジティブな態度変容を読者に促します。</a:t>
            </a:r>
            <a:endParaRPr lang="en-US" altLang="ja-JP" sz="1200" dirty="0">
              <a:solidFill>
                <a:srgbClr val="0D0D0D"/>
              </a:solidFill>
              <a:latin typeface="+mn-ea"/>
              <a:ea typeface="+mn-ea"/>
              <a:cs typeface="Meiryo UI" pitchFamily="50" charset="-128"/>
            </a:endParaRPr>
          </a:p>
        </p:txBody>
      </p:sp>
      <p:sp>
        <p:nvSpPr>
          <p:cNvPr id="118" name="テキスト ボックス 117">
            <a:extLst>
              <a:ext uri="{FF2B5EF4-FFF2-40B4-BE49-F238E27FC236}">
                <a16:creationId xmlns:a16="http://schemas.microsoft.com/office/drawing/2014/main" id="{30B96A80-E559-887F-08FA-FE888B125FAF}"/>
              </a:ext>
            </a:extLst>
          </p:cNvPr>
          <p:cNvSpPr txBox="1"/>
          <p:nvPr/>
        </p:nvSpPr>
        <p:spPr>
          <a:xfrm>
            <a:off x="2117782" y="4029278"/>
            <a:ext cx="2015602"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特集</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0D0D0D"/>
                </a:solidFill>
                <a:latin typeface="+mn-ea"/>
                <a:ea typeface="+mn-ea"/>
                <a:cs typeface="Meiryo UI" pitchFamily="50" charset="-128"/>
                <a:hlinkClick r:id="rId3">
                  <a:extLst>
                    <a:ext uri="{A12FA001-AC4F-418D-AE19-62706E023703}">
                      <ahyp:hlinkClr xmlns:ahyp="http://schemas.microsoft.com/office/drawing/2018/hyperlinkcolor" val="tx"/>
                    </a:ext>
                  </a:extLst>
                </a:hlinkClick>
              </a:rPr>
              <a:t>https://news.yahoo.co.jp/media/ytokushu</a:t>
            </a:r>
            <a:endParaRPr lang="en-US" altLang="ja-JP" sz="1000" dirty="0">
              <a:solidFill>
                <a:srgbClr val="0D0D0D"/>
              </a:solidFill>
              <a:latin typeface="+mn-ea"/>
              <a:ea typeface="+mn-ea"/>
              <a:cs typeface="Meiryo UI" pitchFamily="50" charset="-128"/>
            </a:endParaRPr>
          </a:p>
        </p:txBody>
      </p:sp>
      <p:sp>
        <p:nvSpPr>
          <p:cNvPr id="119" name="テキスト ボックス 118">
            <a:extLst>
              <a:ext uri="{FF2B5EF4-FFF2-40B4-BE49-F238E27FC236}">
                <a16:creationId xmlns:a16="http://schemas.microsoft.com/office/drawing/2014/main" id="{B0207140-3EB1-D5CE-E521-B0247878A8DF}"/>
              </a:ext>
            </a:extLst>
          </p:cNvPr>
          <p:cNvSpPr txBox="1"/>
          <p:nvPr/>
        </p:nvSpPr>
        <p:spPr>
          <a:xfrm>
            <a:off x="9709910" y="4800635"/>
            <a:ext cx="1973623" cy="707886"/>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▼（参考動画）</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r>
              <a:rPr lang="en-US" altLang="ja-JP" sz="1000" dirty="0">
                <a:solidFill>
                  <a:srgbClr val="0D0D0D"/>
                </a:solidFill>
                <a:latin typeface="+mn-ea"/>
                <a:ea typeface="+mn-ea"/>
                <a:cs typeface="Meiryo UI" pitchFamily="50" charset="-128"/>
              </a:rPr>
              <a:t>Voice</a:t>
            </a: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4"/>
              </a:rPr>
              <a:t>https://news.yahoo.co.jp/media/ynewstalk</a:t>
            </a:r>
            <a:endParaRPr lang="en-US" altLang="ja-JP" sz="1000" dirty="0">
              <a:solidFill>
                <a:srgbClr val="545454"/>
              </a:solidFill>
              <a:latin typeface="+mn-ea"/>
              <a:ea typeface="+mn-ea"/>
              <a:cs typeface="Meiryo UI" pitchFamily="50" charset="-128"/>
            </a:endParaRPr>
          </a:p>
        </p:txBody>
      </p:sp>
      <p:sp>
        <p:nvSpPr>
          <p:cNvPr id="120" name="テキスト ボックス 119">
            <a:extLst>
              <a:ext uri="{FF2B5EF4-FFF2-40B4-BE49-F238E27FC236}">
                <a16:creationId xmlns:a16="http://schemas.microsoft.com/office/drawing/2014/main" id="{244F0150-BA11-2B7A-F922-3C560B78D58E}"/>
              </a:ext>
            </a:extLst>
          </p:cNvPr>
          <p:cNvSpPr txBox="1"/>
          <p:nvPr/>
        </p:nvSpPr>
        <p:spPr>
          <a:xfrm>
            <a:off x="9686672" y="2027302"/>
            <a:ext cx="1996861" cy="2677656"/>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商品やサービスの本質的な価値を、広告主様ご担当者へのインタビューを通じて浮き彫りにします。</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ワンテーマで要旨を端的に伝えきる動画編集力を駆使し、視聴者の納得感と深い理解を獲得。</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6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動画を要約したテキスト記事を、動画の下に掲載します。</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インタビュー形式以外での動画制作も可能ですが、</a:t>
            </a:r>
            <a:endParaRPr lang="en-US" altLang="ja-JP" sz="9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900" dirty="0">
                <a:solidFill>
                  <a:srgbClr val="0D0D0D"/>
                </a:solidFill>
                <a:latin typeface="+mn-ea"/>
                <a:ea typeface="+mn-ea"/>
                <a:cs typeface="Meiryo UI" pitchFamily="50" charset="-128"/>
              </a:rPr>
              <a:t>ご要望の内容により適宜判断させていただきます。</a:t>
            </a:r>
            <a:endParaRPr lang="en-US" altLang="ja-JP" sz="900" dirty="0">
              <a:solidFill>
                <a:srgbClr val="0D0D0D"/>
              </a:solidFill>
              <a:latin typeface="+mn-ea"/>
              <a:ea typeface="+mn-ea"/>
              <a:cs typeface="Meiryo UI" pitchFamily="50" charset="-128"/>
            </a:endParaRPr>
          </a:p>
        </p:txBody>
      </p:sp>
      <p:sp>
        <p:nvSpPr>
          <p:cNvPr id="121" name="テキスト ボックス 120">
            <a:extLst>
              <a:ext uri="{FF2B5EF4-FFF2-40B4-BE49-F238E27FC236}">
                <a16:creationId xmlns:a16="http://schemas.microsoft.com/office/drawing/2014/main" id="{89594B06-E8F9-739D-A938-CC2CC5FB0B47}"/>
              </a:ext>
            </a:extLst>
          </p:cNvPr>
          <p:cNvSpPr txBox="1"/>
          <p:nvPr/>
        </p:nvSpPr>
        <p:spPr>
          <a:xfrm>
            <a:off x="3523782" y="5979694"/>
            <a:ext cx="5670369" cy="230832"/>
          </a:xfrm>
          <a:prstGeom prst="rect">
            <a:avLst/>
          </a:prstGeom>
          <a:noFill/>
        </p:spPr>
        <p:txBody>
          <a:bodyPr wrap="square" rtlCol="0">
            <a:spAutoFit/>
          </a:bodyPr>
          <a:lstStyle/>
          <a:p>
            <a:pPr algn="ctr" eaLnBrk="1" fontAlgn="auto" hangingPunct="1">
              <a:spcBef>
                <a:spcPts val="0"/>
              </a:spcBef>
              <a:spcAft>
                <a:spcPts val="0"/>
              </a:spcAft>
            </a:pPr>
            <a:r>
              <a:rPr lang="en-US" altLang="ja-JP" sz="900" dirty="0">
                <a:solidFill>
                  <a:srgbClr val="0D0D0D"/>
                </a:solidFill>
                <a:latin typeface="+mn-ea"/>
                <a:ea typeface="+mn-ea"/>
              </a:rPr>
              <a:t>※</a:t>
            </a:r>
            <a:r>
              <a:rPr lang="ja-JP" altLang="en-US" sz="900" dirty="0">
                <a:solidFill>
                  <a:srgbClr val="0D0D0D"/>
                </a:solidFill>
                <a:latin typeface="+mn-ea"/>
                <a:ea typeface="+mn-ea"/>
              </a:rPr>
              <a:t>各形式を組み合わせた構成も可能です　　</a:t>
            </a:r>
            <a:r>
              <a:rPr lang="en-US" altLang="ja-JP" sz="900" dirty="0">
                <a:solidFill>
                  <a:srgbClr val="0D0D0D"/>
                </a:solidFill>
                <a:latin typeface="+mn-ea"/>
                <a:ea typeface="+mn-ea"/>
              </a:rPr>
              <a:t>※</a:t>
            </a:r>
            <a:r>
              <a:rPr lang="ja-JP" altLang="en-US" sz="900" dirty="0">
                <a:solidFill>
                  <a:srgbClr val="0D0D0D"/>
                </a:solidFill>
                <a:latin typeface="+mn-ea"/>
                <a:ea typeface="+mn-ea"/>
              </a:rPr>
              <a:t>実際のタイアップページの体裁は上記とは異なります</a:t>
            </a:r>
            <a:endParaRPr lang="en-US" altLang="ja-JP" sz="900" dirty="0">
              <a:solidFill>
                <a:srgbClr val="0D0D0D"/>
              </a:solidFill>
              <a:latin typeface="+mn-ea"/>
              <a:ea typeface="+mn-ea"/>
            </a:endParaRPr>
          </a:p>
        </p:txBody>
      </p:sp>
      <p:grpSp>
        <p:nvGrpSpPr>
          <p:cNvPr id="122" name="グループ化 121">
            <a:extLst>
              <a:ext uri="{FF2B5EF4-FFF2-40B4-BE49-F238E27FC236}">
                <a16:creationId xmlns:a16="http://schemas.microsoft.com/office/drawing/2014/main" id="{1C12840F-7F88-26FB-E32F-021ED8C2FF5A}"/>
              </a:ext>
            </a:extLst>
          </p:cNvPr>
          <p:cNvGrpSpPr/>
          <p:nvPr/>
        </p:nvGrpSpPr>
        <p:grpSpPr>
          <a:xfrm>
            <a:off x="478958" y="1623711"/>
            <a:ext cx="1611173" cy="3773250"/>
            <a:chOff x="836200" y="2398964"/>
            <a:chExt cx="1798222" cy="4211305"/>
          </a:xfrm>
        </p:grpSpPr>
        <p:pic>
          <p:nvPicPr>
            <p:cNvPr id="123" name="図 122">
              <a:extLst>
                <a:ext uri="{FF2B5EF4-FFF2-40B4-BE49-F238E27FC236}">
                  <a16:creationId xmlns:a16="http://schemas.microsoft.com/office/drawing/2014/main" id="{77DE0A29-8E51-019D-3E58-D60DFC69DF22}"/>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857951" y="2398964"/>
              <a:ext cx="1776471" cy="315296"/>
            </a:xfrm>
            <a:prstGeom prst="rect">
              <a:avLst/>
            </a:prstGeom>
          </p:spPr>
        </p:pic>
        <p:pic>
          <p:nvPicPr>
            <p:cNvPr id="124" name="図 123">
              <a:extLst>
                <a:ext uri="{FF2B5EF4-FFF2-40B4-BE49-F238E27FC236}">
                  <a16:creationId xmlns:a16="http://schemas.microsoft.com/office/drawing/2014/main" id="{48306060-CCD1-8843-6705-5A6D018185C8}"/>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836200" y="2790847"/>
              <a:ext cx="1776471" cy="3819422"/>
            </a:xfrm>
            <a:prstGeom prst="rect">
              <a:avLst/>
            </a:prstGeom>
          </p:spPr>
        </p:pic>
        <p:pic>
          <p:nvPicPr>
            <p:cNvPr id="125" name="図 124">
              <a:extLst>
                <a:ext uri="{FF2B5EF4-FFF2-40B4-BE49-F238E27FC236}">
                  <a16:creationId xmlns:a16="http://schemas.microsoft.com/office/drawing/2014/main" id="{9CE8E917-2CE5-1F37-5BEF-9D6BEAFE0399}"/>
                </a:ext>
              </a:extLst>
            </p:cNvPr>
            <p:cNvPicPr>
              <a:picLocks noChangeAspect="1"/>
            </p:cNvPicPr>
            <p:nvPr/>
          </p:nvPicPr>
          <p:blipFill rotWithShape="1">
            <a:blip r:embed="rId8"/>
            <a:srcRect t="15935" b="10242"/>
            <a:stretch/>
          </p:blipFill>
          <p:spPr>
            <a:xfrm>
              <a:off x="877088" y="3079235"/>
              <a:ext cx="1754561" cy="915642"/>
            </a:xfrm>
            <a:prstGeom prst="rect">
              <a:avLst/>
            </a:prstGeom>
          </p:spPr>
        </p:pic>
        <p:pic>
          <p:nvPicPr>
            <p:cNvPr id="126" name="図 125">
              <a:extLst>
                <a:ext uri="{FF2B5EF4-FFF2-40B4-BE49-F238E27FC236}">
                  <a16:creationId xmlns:a16="http://schemas.microsoft.com/office/drawing/2014/main" id="{C6B83C15-371F-54ED-1457-C718E5A02633}"/>
                </a:ext>
              </a:extLst>
            </p:cNvPr>
            <p:cNvPicPr>
              <a:picLocks noChangeAspect="1"/>
            </p:cNvPicPr>
            <p:nvPr/>
          </p:nvPicPr>
          <p:blipFill>
            <a:blip r:embed="rId9"/>
            <a:stretch>
              <a:fillRect/>
            </a:stretch>
          </p:blipFill>
          <p:spPr>
            <a:xfrm>
              <a:off x="1131192" y="5576869"/>
              <a:ext cx="1193996" cy="728137"/>
            </a:xfrm>
            <a:prstGeom prst="rect">
              <a:avLst/>
            </a:prstGeom>
          </p:spPr>
        </p:pic>
        <p:pic>
          <p:nvPicPr>
            <p:cNvPr id="127" name="図 126">
              <a:extLst>
                <a:ext uri="{FF2B5EF4-FFF2-40B4-BE49-F238E27FC236}">
                  <a16:creationId xmlns:a16="http://schemas.microsoft.com/office/drawing/2014/main" id="{5295633D-4394-12EA-0DA7-5681DE0596FD}"/>
                </a:ext>
              </a:extLst>
            </p:cNvPr>
            <p:cNvPicPr>
              <a:picLocks noChangeAspect="1"/>
            </p:cNvPicPr>
            <p:nvPr/>
          </p:nvPicPr>
          <p:blipFill>
            <a:blip r:embed="rId10"/>
            <a:stretch>
              <a:fillRect/>
            </a:stretch>
          </p:blipFill>
          <p:spPr>
            <a:xfrm>
              <a:off x="1122483" y="4565636"/>
              <a:ext cx="1203035" cy="695958"/>
            </a:xfrm>
            <a:prstGeom prst="rect">
              <a:avLst/>
            </a:prstGeom>
          </p:spPr>
        </p:pic>
      </p:grpSp>
      <p:grpSp>
        <p:nvGrpSpPr>
          <p:cNvPr id="128" name="グループ化 127">
            <a:extLst>
              <a:ext uri="{FF2B5EF4-FFF2-40B4-BE49-F238E27FC236}">
                <a16:creationId xmlns:a16="http://schemas.microsoft.com/office/drawing/2014/main" id="{87D75830-9DEB-B562-547D-2A585E67C5F3}"/>
              </a:ext>
            </a:extLst>
          </p:cNvPr>
          <p:cNvGrpSpPr/>
          <p:nvPr/>
        </p:nvGrpSpPr>
        <p:grpSpPr>
          <a:xfrm>
            <a:off x="8041808" y="1623710"/>
            <a:ext cx="1619267" cy="3792205"/>
            <a:chOff x="6522135" y="2170445"/>
            <a:chExt cx="1798222" cy="4211305"/>
          </a:xfrm>
        </p:grpSpPr>
        <p:pic>
          <p:nvPicPr>
            <p:cNvPr id="129" name="図 128">
              <a:extLst>
                <a:ext uri="{FF2B5EF4-FFF2-40B4-BE49-F238E27FC236}">
                  <a16:creationId xmlns:a16="http://schemas.microsoft.com/office/drawing/2014/main" id="{22F7A001-EFFE-B410-FA20-68A8F76255E9}"/>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6543886" y="2170445"/>
              <a:ext cx="1776471" cy="315296"/>
            </a:xfrm>
            <a:prstGeom prst="rect">
              <a:avLst/>
            </a:prstGeom>
          </p:spPr>
        </p:pic>
        <p:pic>
          <p:nvPicPr>
            <p:cNvPr id="130" name="図 129">
              <a:extLst>
                <a:ext uri="{FF2B5EF4-FFF2-40B4-BE49-F238E27FC236}">
                  <a16:creationId xmlns:a16="http://schemas.microsoft.com/office/drawing/2014/main" id="{BAA1303C-9BBB-F6D5-0254-BA1413ABA985}"/>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6522135" y="2562328"/>
              <a:ext cx="1776471" cy="3819422"/>
            </a:xfrm>
            <a:prstGeom prst="rect">
              <a:avLst/>
            </a:prstGeom>
          </p:spPr>
        </p:pic>
        <p:pic>
          <p:nvPicPr>
            <p:cNvPr id="131" name="図 130">
              <a:extLst>
                <a:ext uri="{FF2B5EF4-FFF2-40B4-BE49-F238E27FC236}">
                  <a16:creationId xmlns:a16="http://schemas.microsoft.com/office/drawing/2014/main" id="{CEB03EC3-BDA6-50CC-6273-D6DD72788719}"/>
                </a:ext>
              </a:extLst>
            </p:cNvPr>
            <p:cNvPicPr>
              <a:picLocks noChangeAspect="1"/>
            </p:cNvPicPr>
            <p:nvPr/>
          </p:nvPicPr>
          <p:blipFill>
            <a:blip r:embed="rId9"/>
            <a:stretch>
              <a:fillRect/>
            </a:stretch>
          </p:blipFill>
          <p:spPr>
            <a:xfrm>
              <a:off x="6817127" y="5348350"/>
              <a:ext cx="1193996" cy="728137"/>
            </a:xfrm>
            <a:prstGeom prst="rect">
              <a:avLst/>
            </a:prstGeom>
          </p:spPr>
        </p:pic>
        <p:grpSp>
          <p:nvGrpSpPr>
            <p:cNvPr id="132" name="グループ化 131">
              <a:extLst>
                <a:ext uri="{FF2B5EF4-FFF2-40B4-BE49-F238E27FC236}">
                  <a16:creationId xmlns:a16="http://schemas.microsoft.com/office/drawing/2014/main" id="{6C55B6C7-0C2D-0638-05C6-746BD3CE3207}"/>
                </a:ext>
              </a:extLst>
            </p:cNvPr>
            <p:cNvGrpSpPr/>
            <p:nvPr/>
          </p:nvGrpSpPr>
          <p:grpSpPr>
            <a:xfrm>
              <a:off x="6568581" y="2814282"/>
              <a:ext cx="1686190" cy="1015393"/>
              <a:chOff x="6568581" y="2814282"/>
              <a:chExt cx="1686190" cy="1015393"/>
            </a:xfrm>
          </p:grpSpPr>
          <p:pic>
            <p:nvPicPr>
              <p:cNvPr id="135" name="図 134">
                <a:extLst>
                  <a:ext uri="{FF2B5EF4-FFF2-40B4-BE49-F238E27FC236}">
                    <a16:creationId xmlns:a16="http://schemas.microsoft.com/office/drawing/2014/main" id="{B6C99B93-B8FD-0700-21D3-108C2BD92892}"/>
                  </a:ext>
                </a:extLst>
              </p:cNvPr>
              <p:cNvPicPr>
                <a:picLocks noChangeAspect="1"/>
              </p:cNvPicPr>
              <p:nvPr/>
            </p:nvPicPr>
            <p:blipFill rotWithShape="1">
              <a:blip r:embed="rId8"/>
              <a:srcRect t="15935" b="10242"/>
              <a:stretch/>
            </p:blipFill>
            <p:spPr>
              <a:xfrm>
                <a:off x="6571732" y="2850716"/>
                <a:ext cx="1683039" cy="878317"/>
              </a:xfrm>
              <a:prstGeom prst="rect">
                <a:avLst/>
              </a:prstGeom>
            </p:spPr>
          </p:pic>
          <p:pic>
            <p:nvPicPr>
              <p:cNvPr id="136" name="図 135">
                <a:extLst>
                  <a:ext uri="{FF2B5EF4-FFF2-40B4-BE49-F238E27FC236}">
                    <a16:creationId xmlns:a16="http://schemas.microsoft.com/office/drawing/2014/main" id="{4B7C4614-7AC4-B86E-4F42-3F0816E26285}"/>
                  </a:ext>
                </a:extLst>
              </p:cNvPr>
              <p:cNvPicPr>
                <a:picLocks noChangeAspect="1"/>
              </p:cNvPicPr>
              <p:nvPr/>
            </p:nvPicPr>
            <p:blipFill rotWithShape="1">
              <a:blip r:embed="rId11"/>
              <a:srcRect t="1" b="3771"/>
              <a:stretch/>
            </p:blipFill>
            <p:spPr>
              <a:xfrm>
                <a:off x="6584875" y="2826128"/>
                <a:ext cx="1668935" cy="985367"/>
              </a:xfrm>
              <a:prstGeom prst="rect">
                <a:avLst/>
              </a:prstGeom>
            </p:spPr>
          </p:pic>
          <p:sp>
            <p:nvSpPr>
              <p:cNvPr id="140" name="正方形/長方形 139">
                <a:extLst>
                  <a:ext uri="{FF2B5EF4-FFF2-40B4-BE49-F238E27FC236}">
                    <a16:creationId xmlns:a16="http://schemas.microsoft.com/office/drawing/2014/main" id="{FA650706-8009-7523-C083-C4B6C04EAA34}"/>
                  </a:ext>
                </a:extLst>
              </p:cNvPr>
              <p:cNvSpPr/>
              <p:nvPr/>
            </p:nvSpPr>
            <p:spPr>
              <a:xfrm>
                <a:off x="6568581" y="2814282"/>
                <a:ext cx="1677225" cy="1015393"/>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141" name="グループ化 140">
                <a:extLst>
                  <a:ext uri="{FF2B5EF4-FFF2-40B4-BE49-F238E27FC236}">
                    <a16:creationId xmlns:a16="http://schemas.microsoft.com/office/drawing/2014/main" id="{0ADFC852-D93F-AD3C-D032-114B50BF3BA9}"/>
                  </a:ext>
                </a:extLst>
              </p:cNvPr>
              <p:cNvGrpSpPr/>
              <p:nvPr/>
            </p:nvGrpSpPr>
            <p:grpSpPr>
              <a:xfrm rot="5400000">
                <a:off x="7310239" y="3152266"/>
                <a:ext cx="334562" cy="334562"/>
                <a:chOff x="7357145" y="1006679"/>
                <a:chExt cx="258825" cy="258825"/>
              </a:xfrm>
            </p:grpSpPr>
            <p:sp>
              <p:nvSpPr>
                <p:cNvPr id="142" name="楕円 141">
                  <a:extLst>
                    <a:ext uri="{FF2B5EF4-FFF2-40B4-BE49-F238E27FC236}">
                      <a16:creationId xmlns:a16="http://schemas.microsoft.com/office/drawing/2014/main" id="{CDEAB612-5E79-5DA2-AD2F-D1285A9DDDF2}"/>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3" name="二等辺三角形 142">
                  <a:extLst>
                    <a:ext uri="{FF2B5EF4-FFF2-40B4-BE49-F238E27FC236}">
                      <a16:creationId xmlns:a16="http://schemas.microsoft.com/office/drawing/2014/main" id="{CD808342-1B13-C308-B0C0-3B572536EAB0}"/>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pic>
          <p:nvPicPr>
            <p:cNvPr id="133" name="図 132">
              <a:extLst>
                <a:ext uri="{FF2B5EF4-FFF2-40B4-BE49-F238E27FC236}">
                  <a16:creationId xmlns:a16="http://schemas.microsoft.com/office/drawing/2014/main" id="{1C97B340-D254-0B57-C0C4-110A236DD9BC}"/>
                </a:ext>
              </a:extLst>
            </p:cNvPr>
            <p:cNvPicPr>
              <a:picLocks noChangeAspect="1"/>
            </p:cNvPicPr>
            <p:nvPr/>
          </p:nvPicPr>
          <p:blipFill>
            <a:blip r:embed="rId12"/>
            <a:stretch>
              <a:fillRect/>
            </a:stretch>
          </p:blipFill>
          <p:spPr>
            <a:xfrm>
              <a:off x="6817127" y="5338190"/>
              <a:ext cx="1193996" cy="797837"/>
            </a:xfrm>
            <a:prstGeom prst="rect">
              <a:avLst/>
            </a:prstGeom>
          </p:spPr>
        </p:pic>
        <p:pic>
          <p:nvPicPr>
            <p:cNvPr id="134" name="図 133">
              <a:extLst>
                <a:ext uri="{FF2B5EF4-FFF2-40B4-BE49-F238E27FC236}">
                  <a16:creationId xmlns:a16="http://schemas.microsoft.com/office/drawing/2014/main" id="{B7898FAF-12BE-67C1-571B-EDF542191309}"/>
                </a:ext>
              </a:extLst>
            </p:cNvPr>
            <p:cNvPicPr>
              <a:picLocks noChangeAspect="1"/>
            </p:cNvPicPr>
            <p:nvPr/>
          </p:nvPicPr>
          <p:blipFill rotWithShape="1">
            <a:blip r:embed="rId13"/>
            <a:srcRect t="14601"/>
            <a:stretch/>
          </p:blipFill>
          <p:spPr>
            <a:xfrm>
              <a:off x="6817127" y="4343719"/>
              <a:ext cx="1237739" cy="689356"/>
            </a:xfrm>
            <a:prstGeom prst="rect">
              <a:avLst/>
            </a:prstGeom>
          </p:spPr>
        </p:pic>
      </p:grpSp>
      <p:sp>
        <p:nvSpPr>
          <p:cNvPr id="144" name="正方形/長方形 143">
            <a:extLst>
              <a:ext uri="{FF2B5EF4-FFF2-40B4-BE49-F238E27FC236}">
                <a16:creationId xmlns:a16="http://schemas.microsoft.com/office/drawing/2014/main" id="{9EA4B839-2822-3011-9ACA-61960EA3E75D}"/>
              </a:ext>
            </a:extLst>
          </p:cNvPr>
          <p:cNvSpPr/>
          <p:nvPr/>
        </p:nvSpPr>
        <p:spPr>
          <a:xfrm>
            <a:off x="4203234" y="984651"/>
            <a:ext cx="3663949"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5" name="正方形/長方形 144">
            <a:extLst>
              <a:ext uri="{FF2B5EF4-FFF2-40B4-BE49-F238E27FC236}">
                <a16:creationId xmlns:a16="http://schemas.microsoft.com/office/drawing/2014/main" id="{E755BE79-DB01-8C97-2C5A-B2B0D102271E}"/>
              </a:ext>
            </a:extLst>
          </p:cNvPr>
          <p:cNvSpPr/>
          <p:nvPr/>
        </p:nvSpPr>
        <p:spPr>
          <a:xfrm>
            <a:off x="8022759" y="984651"/>
            <a:ext cx="3663949" cy="454393"/>
          </a:xfrm>
          <a:prstGeom prst="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46" name="テキスト ボックス 145">
            <a:extLst>
              <a:ext uri="{FF2B5EF4-FFF2-40B4-BE49-F238E27FC236}">
                <a16:creationId xmlns:a16="http://schemas.microsoft.com/office/drawing/2014/main" id="{E1F4CF80-9579-D3CB-66C4-9C21C3F5C9E5}"/>
              </a:ext>
            </a:extLst>
          </p:cNvPr>
          <p:cNvSpPr txBox="1"/>
          <p:nvPr/>
        </p:nvSpPr>
        <p:spPr>
          <a:xfrm>
            <a:off x="8106901" y="1060340"/>
            <a:ext cx="2979732"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動画形式（インタビュー）</a:t>
            </a:r>
            <a:endParaRPr kumimoji="0" lang="en-US" altLang="ja-JP" sz="1600" b="1" kern="0" dirty="0">
              <a:solidFill>
                <a:srgbClr val="FFFFFF"/>
              </a:solidFill>
              <a:latin typeface="+mn-ea"/>
              <a:ea typeface="+mn-ea"/>
            </a:endParaRPr>
          </a:p>
        </p:txBody>
      </p:sp>
      <p:sp>
        <p:nvSpPr>
          <p:cNvPr id="147" name="テキスト ボックス 146">
            <a:extLst>
              <a:ext uri="{FF2B5EF4-FFF2-40B4-BE49-F238E27FC236}">
                <a16:creationId xmlns:a16="http://schemas.microsoft.com/office/drawing/2014/main" id="{C2F48C69-D46A-949E-34C6-6E415AF18548}"/>
              </a:ext>
            </a:extLst>
          </p:cNvPr>
          <p:cNvSpPr txBox="1"/>
          <p:nvPr/>
        </p:nvSpPr>
        <p:spPr>
          <a:xfrm>
            <a:off x="4297107" y="1060340"/>
            <a:ext cx="2798551" cy="338554"/>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b="1" kern="0" dirty="0">
                <a:solidFill>
                  <a:srgbClr val="FFFFFF"/>
                </a:solidFill>
                <a:latin typeface="+mn-ea"/>
                <a:ea typeface="+mn-ea"/>
              </a:rPr>
              <a:t>グラフィック（図解）</a:t>
            </a:r>
            <a:r>
              <a:rPr kumimoji="0" lang="ja-JP" altLang="en-US" sz="1400" b="1" kern="0" dirty="0">
                <a:solidFill>
                  <a:srgbClr val="FFFFFF"/>
                </a:solidFill>
                <a:latin typeface="+mn-ea"/>
                <a:ea typeface="+mn-ea"/>
              </a:rPr>
              <a:t>形式</a:t>
            </a:r>
            <a:endParaRPr kumimoji="0" lang="en-US" altLang="ja-JP" sz="1400" b="1" kern="0" dirty="0">
              <a:solidFill>
                <a:srgbClr val="FFFFFF"/>
              </a:solidFill>
              <a:latin typeface="+mn-ea"/>
              <a:ea typeface="+mn-ea"/>
            </a:endParaRPr>
          </a:p>
        </p:txBody>
      </p:sp>
      <p:sp>
        <p:nvSpPr>
          <p:cNvPr id="148" name="テキスト ボックス 147">
            <a:extLst>
              <a:ext uri="{FF2B5EF4-FFF2-40B4-BE49-F238E27FC236}">
                <a16:creationId xmlns:a16="http://schemas.microsoft.com/office/drawing/2014/main" id="{4B8090AA-A8AE-0555-6E9E-BE12073B4029}"/>
              </a:ext>
            </a:extLst>
          </p:cNvPr>
          <p:cNvSpPr txBox="1"/>
          <p:nvPr/>
        </p:nvSpPr>
        <p:spPr>
          <a:xfrm>
            <a:off x="5848247" y="2027302"/>
            <a:ext cx="2069670" cy="2123658"/>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以下のようなケースで、</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情報の取得ハードルを下げたり、理解度を深めたり</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する目的での利用が有効。</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・相応リテラシーを求める</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商材（金融商品など）の</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初心者層へのアプローチ</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・仕様や仕組みが難解な</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広告主様商品やその関連</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　情報を図解</a:t>
            </a:r>
            <a:endParaRPr lang="en-US" altLang="ja-JP" sz="1200" dirty="0">
              <a:solidFill>
                <a:srgbClr val="0D0D0D"/>
              </a:solidFill>
              <a:latin typeface="+mn-ea"/>
              <a:ea typeface="+mn-ea"/>
              <a:cs typeface="Meiryo UI" pitchFamily="50" charset="-128"/>
            </a:endParaRPr>
          </a:p>
        </p:txBody>
      </p:sp>
      <p:sp>
        <p:nvSpPr>
          <p:cNvPr id="157" name="テキスト ボックス 156">
            <a:extLst>
              <a:ext uri="{FF2B5EF4-FFF2-40B4-BE49-F238E27FC236}">
                <a16:creationId xmlns:a16="http://schemas.microsoft.com/office/drawing/2014/main" id="{7E5D64CE-2C0C-BCA1-4B57-D255900A0656}"/>
              </a:ext>
            </a:extLst>
          </p:cNvPr>
          <p:cNvSpPr txBox="1"/>
          <p:nvPr/>
        </p:nvSpPr>
        <p:spPr>
          <a:xfrm>
            <a:off x="5851582" y="4162628"/>
            <a:ext cx="2015602" cy="861774"/>
          </a:xfrm>
          <a:prstGeom prst="rect">
            <a:avLst/>
          </a:prstGeom>
          <a:noFill/>
        </p:spPr>
        <p:txBody>
          <a:bodyPr wrap="square" rtlCol="0">
            <a:spAutoFit/>
          </a:bodyPr>
          <a:lstStyle/>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▼（参考記事）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 </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000" dirty="0">
                <a:solidFill>
                  <a:srgbClr val="0D0D0D"/>
                </a:solidFill>
                <a:latin typeface="+mn-ea"/>
                <a:ea typeface="+mn-ea"/>
                <a:cs typeface="Meiryo UI" pitchFamily="50" charset="-128"/>
              </a:rPr>
              <a:t>　　ビジュアルで知る</a:t>
            </a:r>
            <a:endParaRPr lang="en-US" altLang="ja-JP" sz="1000" dirty="0">
              <a:solidFill>
                <a:srgbClr val="0D0D0D"/>
              </a:solidFill>
              <a:latin typeface="+mn-ea"/>
              <a:ea typeface="+mn-ea"/>
              <a:cs typeface="Meiryo UI" pitchFamily="50" charset="-128"/>
            </a:endParaRPr>
          </a:p>
          <a:p>
            <a:pPr eaLnBrk="1" fontAlgn="auto" hangingPunct="1">
              <a:spcBef>
                <a:spcPts val="0"/>
              </a:spcBef>
              <a:spcAft>
                <a:spcPts val="0"/>
              </a:spcAft>
            </a:pPr>
            <a:r>
              <a:rPr lang="en-US" altLang="ja-JP" sz="1000" dirty="0">
                <a:solidFill>
                  <a:srgbClr val="545454"/>
                </a:solidFill>
                <a:latin typeface="+mn-ea"/>
                <a:ea typeface="+mn-ea"/>
                <a:cs typeface="Meiryo UI" pitchFamily="50" charset="-128"/>
                <a:hlinkClick r:id="rId14"/>
              </a:rPr>
              <a:t>https://news.yahoo.co.jp/special/</a:t>
            </a:r>
            <a:endParaRPr lang="en-US" altLang="ja-JP" sz="1000" dirty="0">
              <a:solidFill>
                <a:srgbClr val="545454"/>
              </a:solidFill>
              <a:latin typeface="+mn-ea"/>
              <a:ea typeface="+mn-ea"/>
              <a:cs typeface="Meiryo UI" pitchFamily="50" charset="-128"/>
            </a:endParaRPr>
          </a:p>
        </p:txBody>
      </p:sp>
      <p:pic>
        <p:nvPicPr>
          <p:cNvPr id="158" name="図 157">
            <a:extLst>
              <a:ext uri="{FF2B5EF4-FFF2-40B4-BE49-F238E27FC236}">
                <a16:creationId xmlns:a16="http://schemas.microsoft.com/office/drawing/2014/main" id="{AF5BE197-D641-A13C-1706-9605D7658882}"/>
              </a:ext>
            </a:extLst>
          </p:cNvPr>
          <p:cNvPicPr>
            <a:picLocks noChangeAspect="1"/>
          </p:cNvPicPr>
          <p:nvPr/>
        </p:nvPicPr>
        <p:blipFill>
          <a:blip r:embed="rId15"/>
          <a:stretch>
            <a:fillRect/>
          </a:stretch>
        </p:blipFill>
        <p:spPr>
          <a:xfrm>
            <a:off x="4261103" y="1663065"/>
            <a:ext cx="1581704" cy="3904685"/>
          </a:xfrm>
          <a:prstGeom prst="rect">
            <a:avLst/>
          </a:prstGeom>
        </p:spPr>
      </p:pic>
    </p:spTree>
    <p:extLst>
      <p:ext uri="{BB962C8B-B14F-4D97-AF65-F5344CB8AC3E}">
        <p14:creationId xmlns:p14="http://schemas.microsoft.com/office/powerpoint/2010/main" val="1550536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99010" y="19377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テキスト ボックス 1">
            <a:extLst>
              <a:ext uri="{FF2B5EF4-FFF2-40B4-BE49-F238E27FC236}">
                <a16:creationId xmlns:a16="http://schemas.microsoft.com/office/drawing/2014/main" id="{5F3B69FE-C4C9-AE1C-51E4-DD036D8977F8}"/>
              </a:ext>
            </a:extLst>
          </p:cNvPr>
          <p:cNvSpPr txBox="1"/>
          <p:nvPr/>
        </p:nvSpPr>
        <p:spPr>
          <a:xfrm>
            <a:off x="2128460" y="1408060"/>
            <a:ext cx="8187833" cy="523220"/>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2800" b="1" dirty="0">
                <a:solidFill>
                  <a:srgbClr val="0D0D0D"/>
                </a:solidFill>
                <a:latin typeface="+mn-ea"/>
                <a:ea typeface="+mn-ea"/>
              </a:rPr>
              <a:t>＃課題解決と行動につながる広告</a:t>
            </a:r>
            <a:endParaRPr lang="en-US" altLang="ja-US" sz="2800" b="1" dirty="0">
              <a:solidFill>
                <a:srgbClr val="0D0D0D"/>
              </a:solidFill>
              <a:latin typeface="+mn-ea"/>
              <a:ea typeface="+mn-ea"/>
            </a:endParaRPr>
          </a:p>
        </p:txBody>
      </p:sp>
      <p:sp>
        <p:nvSpPr>
          <p:cNvPr id="4" name="テキスト ボックス 3">
            <a:extLst>
              <a:ext uri="{FF2B5EF4-FFF2-40B4-BE49-F238E27FC236}">
                <a16:creationId xmlns:a16="http://schemas.microsoft.com/office/drawing/2014/main" id="{851EFD34-C5C8-E5E4-367A-E639835FCC7C}"/>
              </a:ext>
            </a:extLst>
          </p:cNvPr>
          <p:cNvSpPr txBox="1"/>
          <p:nvPr/>
        </p:nvSpPr>
        <p:spPr>
          <a:xfrm>
            <a:off x="2128460" y="2283959"/>
            <a:ext cx="9103540" cy="3293209"/>
          </a:xfrm>
          <a:prstGeom prst="rect">
            <a:avLst/>
          </a:prstGeom>
          <a:noFill/>
        </p:spPr>
        <p:txBody>
          <a:bodyPr wrap="square" rtlCol="0">
            <a:spAutoFit/>
          </a:bodyPr>
          <a:lstStyle/>
          <a:p>
            <a:pPr algn="ctr" defTabSz="457200" eaLnBrk="1" fontAlgn="auto" hangingPunct="1">
              <a:spcBef>
                <a:spcPts val="0"/>
              </a:spcBef>
              <a:spcAft>
                <a:spcPts val="0"/>
              </a:spcAft>
            </a:pPr>
            <a:r>
              <a:rPr lang="ja-US" altLang="en-US" sz="1600" b="1" dirty="0">
                <a:solidFill>
                  <a:srgbClr val="0D0D0D"/>
                </a:solidFill>
                <a:latin typeface="+mn-ea"/>
                <a:ea typeface="+mn-ea"/>
              </a:rPr>
              <a:t>私たち</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ニュースは「課題解決と行動につながるニュースを伝える」をミッションに掲げ、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日々ユーザーにニュースを届けています。</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それは広告コンテンツにおいても同じ。</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社会や個人の課題解決のために作り上げたブランド・商品やサービスを</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ニュースを訪れたユーザーにも知ってほしい。</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広告主様が届けたい価値を通して、</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ユーザーの課題が解決し、行動を変えるきっかけを作る。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それが積み重なって社会を変える原動力になる。</a:t>
            </a:r>
            <a:endParaRPr lang="en-US" altLang="ja-US" sz="1600" b="1" dirty="0">
              <a:solidFill>
                <a:srgbClr val="0D0D0D"/>
              </a:solidFill>
              <a:latin typeface="+mn-ea"/>
              <a:ea typeface="+mn-ea"/>
            </a:endParaRPr>
          </a:p>
          <a:p>
            <a:pPr algn="ctr" defTabSz="457200" eaLnBrk="1" fontAlgn="auto" hangingPunct="1">
              <a:spcBef>
                <a:spcPts val="0"/>
              </a:spcBef>
              <a:spcAft>
                <a:spcPts val="0"/>
              </a:spcAft>
            </a:pPr>
            <a:endParaRPr lang="en-US" altLang="ja-US" sz="1600" b="1" dirty="0">
              <a:solidFill>
                <a:srgbClr val="0D0D0D"/>
              </a:solidFill>
              <a:latin typeface="+mn-ea"/>
              <a:ea typeface="+mn-ea"/>
            </a:endParaRPr>
          </a:p>
          <a:p>
            <a:pPr algn="ctr" defTabSz="457200" eaLnBrk="1" fontAlgn="auto" hangingPunct="1">
              <a:spcBef>
                <a:spcPts val="0"/>
              </a:spcBef>
              <a:spcAft>
                <a:spcPts val="0"/>
              </a:spcAft>
            </a:pPr>
            <a:r>
              <a:rPr lang="ja-US" altLang="en-US" sz="1600" b="1" dirty="0">
                <a:solidFill>
                  <a:srgbClr val="0D0D0D"/>
                </a:solidFill>
                <a:latin typeface="+mn-ea"/>
                <a:ea typeface="+mn-ea"/>
              </a:rPr>
              <a:t>そんな広告主様とユーザーをつなぐお手伝いができたら、と</a:t>
            </a:r>
            <a:r>
              <a:rPr lang="en-US" altLang="ja-US" sz="1600" b="1" dirty="0">
                <a:solidFill>
                  <a:srgbClr val="0D0D0D"/>
                </a:solidFill>
                <a:latin typeface="+mn-ea"/>
                <a:ea typeface="+mn-ea"/>
              </a:rPr>
              <a:t>Yahoo!</a:t>
            </a:r>
            <a:r>
              <a:rPr lang="ja-US" altLang="en-US" sz="1600" b="1" dirty="0">
                <a:solidFill>
                  <a:srgbClr val="0D0D0D"/>
                </a:solidFill>
                <a:latin typeface="+mn-ea"/>
                <a:ea typeface="+mn-ea"/>
              </a:rPr>
              <a:t>ニュースは考えています。</a:t>
            </a:r>
            <a:endParaRPr lang="en-US" altLang="ja-US" sz="1600" b="1" dirty="0">
              <a:solidFill>
                <a:srgbClr val="0D0D0D"/>
              </a:solidFill>
              <a:latin typeface="+mn-ea"/>
              <a:ea typeface="+mn-ea"/>
            </a:endParaRPr>
          </a:p>
        </p:txBody>
      </p:sp>
    </p:spTree>
    <p:extLst>
      <p:ext uri="{BB962C8B-B14F-4D97-AF65-F5344CB8AC3E}">
        <p14:creationId xmlns:p14="http://schemas.microsoft.com/office/powerpoint/2010/main" val="2639588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1821C2-01D7-1C18-C4BC-C78639D833BE}"/>
              </a:ext>
            </a:extLst>
          </p:cNvPr>
          <p:cNvSpPr>
            <a:spLocks noGrp="1"/>
          </p:cNvSpPr>
          <p:nvPr>
            <p:ph type="body" sz="quarter" idx="14"/>
          </p:nvPr>
        </p:nvSpPr>
        <p:spPr>
          <a:xfrm>
            <a:off x="1848388" y="1187747"/>
            <a:ext cx="5414600" cy="360040"/>
          </a:xfrm>
        </p:spPr>
        <p:txBody>
          <a:bodyPr/>
          <a:lstStyle/>
          <a:p>
            <a:pPr marL="0" indent="0">
              <a:buNone/>
            </a:pPr>
            <a:r>
              <a:rPr lang="ja-JP" altLang="en-US" sz="1800" b="1" dirty="0">
                <a:solidFill>
                  <a:srgbClr val="0D0D0D"/>
                </a:solidFill>
                <a:latin typeface="+mn-ea"/>
                <a:ea typeface="+mn-ea"/>
              </a:rPr>
              <a:t>はじめに</a:t>
            </a:r>
            <a:endParaRPr lang="en-US" altLang="ja-JP" sz="1800" b="1" dirty="0">
              <a:solidFill>
                <a:srgbClr val="0D0D0D"/>
              </a:solidFill>
              <a:latin typeface="+mn-ea"/>
              <a:ea typeface="+mn-ea"/>
            </a:endParaRPr>
          </a:p>
          <a:p>
            <a:pPr marL="0" indent="0">
              <a:buNone/>
            </a:pPr>
            <a:endParaRPr kumimoji="1" lang="ja-JP" altLang="en-US" dirty="0">
              <a:solidFill>
                <a:srgbClr val="0D0D0D"/>
              </a:solidFill>
            </a:endParaRP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2137270"/>
            <a:ext cx="5414600" cy="360040"/>
          </a:xfrm>
        </p:spPr>
        <p:txBody>
          <a:body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ニュースの特長</a:t>
            </a:r>
          </a:p>
          <a:p>
            <a:pPr marL="0" indent="0">
              <a:buNone/>
            </a:pPr>
            <a:endParaRPr kumimoji="1" lang="ja-JP" altLang="en-US" dirty="0">
              <a:solidFill>
                <a:srgbClr val="0D0D0D"/>
              </a:solidFill>
            </a:endParaRP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308679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b="1" dirty="0">
                <a:solidFill>
                  <a:srgbClr val="0D0D0D"/>
                </a:solidFill>
                <a:latin typeface="+mn-ea"/>
                <a:ea typeface="+mn-ea"/>
              </a:rPr>
              <a:t>Yahoo!</a:t>
            </a:r>
            <a:r>
              <a:rPr lang="ja-JP" altLang="en-US" sz="1800" b="1" dirty="0">
                <a:solidFill>
                  <a:srgbClr val="0D0D0D"/>
                </a:solidFill>
                <a:latin typeface="+mn-ea"/>
                <a:ea typeface="+mn-ea"/>
              </a:rPr>
              <a:t>ニュース タイアップの商品スペック</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3973191"/>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Yahoo!</a:t>
            </a:r>
            <a:r>
              <a:rPr lang="ja-JP" altLang="en-US" dirty="0">
                <a:solidFill>
                  <a:srgbClr val="0D0D0D"/>
                </a:solidFill>
                <a:latin typeface="+mn-ea"/>
              </a:rPr>
              <a:t>ニュース タイアップのご活用方法</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4859589"/>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9" name="テキスト プレースホルダー 1">
            <a:extLst>
              <a:ext uri="{FF2B5EF4-FFF2-40B4-BE49-F238E27FC236}">
                <a16:creationId xmlns:a16="http://schemas.microsoft.com/office/drawing/2014/main" id="{985169F3-B7EC-3EE8-0955-F2926B2CDAA2}"/>
              </a:ext>
            </a:extLst>
          </p:cNvPr>
          <p:cNvSpPr txBox="1">
            <a:spLocks/>
          </p:cNvSpPr>
          <p:nvPr/>
        </p:nvSpPr>
        <p:spPr>
          <a:xfrm>
            <a:off x="1848388" y="581418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solidFill>
                  <a:srgbClr val="0D0D0D"/>
                </a:solidFill>
                <a:latin typeface="+mn-ea"/>
              </a:rPr>
              <a:t>【</a:t>
            </a:r>
            <a:r>
              <a:rPr lang="en-US" altLang="ja-JP" dirty="0" err="1">
                <a:solidFill>
                  <a:srgbClr val="0D0D0D"/>
                </a:solidFill>
                <a:latin typeface="+mn-ea"/>
              </a:rPr>
              <a:t>Appendix】Yahoo</a:t>
            </a:r>
            <a:r>
              <a:rPr lang="en-US" altLang="ja-JP" dirty="0">
                <a:solidFill>
                  <a:srgbClr val="0D0D0D"/>
                </a:solidFill>
                <a:latin typeface="+mn-ea"/>
              </a:rPr>
              <a:t>!</a:t>
            </a:r>
            <a:r>
              <a:rPr lang="ja-JP" altLang="en-US" dirty="0">
                <a:solidFill>
                  <a:srgbClr val="0D0D0D"/>
                </a:solidFill>
                <a:latin typeface="+mn-ea"/>
              </a:rPr>
              <a:t>ニュースの媒体データ</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編集方針</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5" name="テキスト ボックス 4">
            <a:extLst>
              <a:ext uri="{FF2B5EF4-FFF2-40B4-BE49-F238E27FC236}">
                <a16:creationId xmlns:a16="http://schemas.microsoft.com/office/drawing/2014/main" id="{7F8648BB-E5E9-BF88-79D8-2A9E94E7F7FE}"/>
              </a:ext>
            </a:extLst>
          </p:cNvPr>
          <p:cNvSpPr txBox="1"/>
          <p:nvPr/>
        </p:nvSpPr>
        <p:spPr>
          <a:xfrm>
            <a:off x="1061649" y="1486128"/>
            <a:ext cx="9702145" cy="954107"/>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日本最大級</a:t>
            </a:r>
            <a:r>
              <a:rPr lang="ja-JP" altLang="en-US" b="1" dirty="0">
                <a:solidFill>
                  <a:srgbClr val="0D0D0D"/>
                </a:solidFill>
                <a:latin typeface="+mn-ea"/>
                <a:ea typeface="+mn-ea"/>
              </a:rPr>
              <a:t>の</a:t>
            </a:r>
            <a:r>
              <a:rPr lang="ja-US" altLang="en-US" b="1" dirty="0">
                <a:solidFill>
                  <a:srgbClr val="0D0D0D"/>
                </a:solidFill>
                <a:latin typeface="+mn-ea"/>
                <a:ea typeface="+mn-ea"/>
              </a:rPr>
              <a:t>ニュースメディア</a:t>
            </a:r>
            <a:r>
              <a:rPr lang="ja-JP" altLang="en-US" b="1" dirty="0">
                <a:solidFill>
                  <a:srgbClr val="0D0D0D"/>
                </a:solidFill>
                <a:latin typeface="+mn-ea"/>
                <a:ea typeface="+mn-ea"/>
              </a:rPr>
              <a:t>のノウハウを生かす</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月間約</a:t>
            </a:r>
            <a:r>
              <a:rPr lang="en-US" altLang="ja-JP" sz="1400" dirty="0">
                <a:solidFill>
                  <a:srgbClr val="0D0D0D"/>
                </a:solidFill>
                <a:latin typeface="+mn-ea"/>
                <a:ea typeface="+mn-ea"/>
              </a:rPr>
              <a:t>174</a:t>
            </a:r>
            <a:r>
              <a:rPr lang="ja-JP" altLang="en-US" sz="1400" dirty="0">
                <a:solidFill>
                  <a:srgbClr val="0D0D0D"/>
                </a:solidFill>
                <a:latin typeface="+mn-ea"/>
                <a:ea typeface="+mn-ea"/>
              </a:rPr>
              <a:t>億</a:t>
            </a:r>
            <a:r>
              <a:rPr lang="en-US" altLang="ja-JP" sz="1400" dirty="0">
                <a:solidFill>
                  <a:srgbClr val="0D0D0D"/>
                </a:solidFill>
                <a:latin typeface="+mn-ea"/>
                <a:ea typeface="+mn-ea"/>
              </a:rPr>
              <a:t>PV</a:t>
            </a:r>
            <a:r>
              <a:rPr lang="ja-JP" altLang="en-US" sz="1400" dirty="0">
                <a:solidFill>
                  <a:srgbClr val="0D0D0D"/>
                </a:solidFill>
                <a:latin typeface="+mn-ea"/>
                <a:ea typeface="+mn-ea"/>
              </a:rPr>
              <a:t>（全デバイス合算）</a:t>
            </a:r>
            <a:r>
              <a:rPr lang="en-US" altLang="ja-JP" sz="1400" dirty="0">
                <a:solidFill>
                  <a:srgbClr val="0D0D0D"/>
                </a:solidFill>
                <a:latin typeface="+mn-ea"/>
                <a:ea typeface="+mn-ea"/>
              </a:rPr>
              <a:t>※</a:t>
            </a:r>
            <a:r>
              <a:rPr lang="ja-JP" altLang="en-US" sz="1400" dirty="0">
                <a:solidFill>
                  <a:srgbClr val="0D0D0D"/>
                </a:solidFill>
                <a:latin typeface="+mn-ea"/>
                <a:ea typeface="+mn-ea"/>
              </a:rPr>
              <a:t>の閲覧数を誇るニュースメディアだからこそ、多くのユーザーに支持されるコンテンツを熟知</a:t>
            </a:r>
            <a:br>
              <a:rPr lang="en-US" altLang="ja-JP" sz="1400" dirty="0">
                <a:solidFill>
                  <a:srgbClr val="0D0D0D"/>
                </a:solidFill>
                <a:latin typeface="+mn-ea"/>
                <a:ea typeface="+mn-ea"/>
              </a:rPr>
            </a:br>
            <a:r>
              <a:rPr lang="ja-JP" altLang="en-US" sz="1000" dirty="0">
                <a:solidFill>
                  <a:srgbClr val="0D0D0D"/>
                </a:solidFill>
                <a:latin typeface="+mn-ea"/>
                <a:ea typeface="+mn-ea"/>
              </a:rPr>
              <a:t>（</a:t>
            </a:r>
            <a:r>
              <a:rPr lang="en-US" altLang="ja-JP" sz="1000" dirty="0">
                <a:solidFill>
                  <a:srgbClr val="0D0D0D"/>
                </a:solidFill>
                <a:latin typeface="+mn-ea"/>
                <a:ea typeface="+mn-ea"/>
              </a:rPr>
              <a:t>※2023</a:t>
            </a:r>
            <a:r>
              <a:rPr lang="ja-JP" altLang="en-US" sz="1000" dirty="0">
                <a:solidFill>
                  <a:srgbClr val="0D0D0D"/>
                </a:solidFill>
                <a:latin typeface="+mn-ea"/>
                <a:ea typeface="+mn-ea"/>
              </a:rPr>
              <a:t>年</a:t>
            </a:r>
            <a:r>
              <a:rPr lang="en-US" altLang="ja-JP" sz="1000" dirty="0">
                <a:solidFill>
                  <a:srgbClr val="0D0D0D"/>
                </a:solidFill>
                <a:latin typeface="+mn-ea"/>
                <a:ea typeface="+mn-ea"/>
              </a:rPr>
              <a:t>4</a:t>
            </a:r>
            <a:r>
              <a:rPr lang="ja-JP" altLang="en-US" sz="1000" dirty="0">
                <a:solidFill>
                  <a:srgbClr val="0D0D0D"/>
                </a:solidFill>
                <a:latin typeface="+mn-ea"/>
                <a:ea typeface="+mn-ea"/>
              </a:rPr>
              <a:t>月</a:t>
            </a:r>
            <a:r>
              <a:rPr lang="en-US" altLang="ja-JP" sz="1000" dirty="0">
                <a:solidFill>
                  <a:srgbClr val="0D0D0D"/>
                </a:solidFill>
                <a:latin typeface="+mn-ea"/>
                <a:ea typeface="+mn-ea"/>
              </a:rPr>
              <a:t>〜2024</a:t>
            </a:r>
            <a:r>
              <a:rPr lang="ja-JP" altLang="en-US" sz="1000" dirty="0">
                <a:solidFill>
                  <a:srgbClr val="0D0D0D"/>
                </a:solidFill>
                <a:latin typeface="+mn-ea"/>
                <a:ea typeface="+mn-ea"/>
              </a:rPr>
              <a:t>年</a:t>
            </a:r>
            <a:r>
              <a:rPr lang="en-US" altLang="ja-JP" sz="1000" dirty="0">
                <a:solidFill>
                  <a:srgbClr val="0D0D0D"/>
                </a:solidFill>
                <a:latin typeface="+mn-ea"/>
                <a:ea typeface="+mn-ea"/>
              </a:rPr>
              <a:t>3</a:t>
            </a:r>
            <a:r>
              <a:rPr lang="ja-JP" altLang="en-US" sz="1000" dirty="0">
                <a:solidFill>
                  <a:srgbClr val="0D0D0D"/>
                </a:solidFill>
                <a:latin typeface="+mn-ea"/>
                <a:ea typeface="+mn-ea"/>
              </a:rPr>
              <a:t>月の平均値）</a:t>
            </a:r>
            <a:endParaRPr kumimoji="0" lang="ja-US" altLang="en-US" sz="1000" dirty="0">
              <a:solidFill>
                <a:srgbClr val="0D0D0D"/>
              </a:solidFill>
              <a:latin typeface="+mn-ea"/>
              <a:ea typeface="+mn-ea"/>
            </a:endParaRPr>
          </a:p>
        </p:txBody>
      </p:sp>
      <p:sp>
        <p:nvSpPr>
          <p:cNvPr id="7" name="テキスト ボックス 6">
            <a:extLst>
              <a:ext uri="{FF2B5EF4-FFF2-40B4-BE49-F238E27FC236}">
                <a16:creationId xmlns:a16="http://schemas.microsoft.com/office/drawing/2014/main" id="{3A263CE0-871A-4C62-CF8A-06416DEEF406}"/>
              </a:ext>
            </a:extLst>
          </p:cNvPr>
          <p:cNvSpPr txBox="1"/>
          <p:nvPr/>
        </p:nvSpPr>
        <p:spPr>
          <a:xfrm>
            <a:off x="1061649" y="2681219"/>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JP" altLang="en-US" b="1" dirty="0">
                <a:solidFill>
                  <a:srgbClr val="0D0D0D"/>
                </a:solidFill>
                <a:latin typeface="+mn-ea"/>
                <a:ea typeface="+mn-ea"/>
              </a:rPr>
              <a:t>ユーザーが信頼できる</a:t>
            </a:r>
            <a:r>
              <a:rPr lang="ja-US" altLang="en-US" b="1" dirty="0">
                <a:solidFill>
                  <a:srgbClr val="0D0D0D"/>
                </a:solidFill>
                <a:latin typeface="+mn-ea"/>
                <a:ea typeface="+mn-ea"/>
              </a:rPr>
              <a:t>情報を、わかりやすく</a:t>
            </a:r>
            <a:r>
              <a:rPr lang="ja-JP" altLang="en-US" b="1" dirty="0">
                <a:solidFill>
                  <a:srgbClr val="0D0D0D"/>
                </a:solidFill>
                <a:latin typeface="+mn-ea"/>
                <a:ea typeface="+mn-ea"/>
              </a:rPr>
              <a:t>伝える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多様性や価値観に最大限配慮し、</a:t>
            </a:r>
            <a:r>
              <a:rPr kumimoji="0" lang="ja-JP" altLang="en-US" sz="1400" dirty="0">
                <a:solidFill>
                  <a:srgbClr val="0D0D0D"/>
                </a:solidFill>
                <a:latin typeface="+mn-ea"/>
                <a:ea typeface="+mn-ea"/>
              </a:rPr>
              <a:t>事実や根拠を基に、</a:t>
            </a:r>
            <a:r>
              <a:rPr lang="ja-US" altLang="en-US" sz="1400" dirty="0">
                <a:solidFill>
                  <a:srgbClr val="0D0D0D"/>
                </a:solidFill>
                <a:latin typeface="+mn-ea"/>
                <a:ea typeface="+mn-ea"/>
              </a:rPr>
              <a:t>ユーザーの役に立ち、自分ごと化できるコンテンツ</a:t>
            </a:r>
            <a:r>
              <a:rPr lang="ja-JP" altLang="en-US" sz="1400" dirty="0">
                <a:solidFill>
                  <a:srgbClr val="0D0D0D"/>
                </a:solidFill>
                <a:latin typeface="+mn-ea"/>
                <a:ea typeface="+mn-ea"/>
              </a:rPr>
              <a:t>を</a:t>
            </a:r>
            <a:r>
              <a:rPr lang="ja-US" altLang="en-US" sz="1400" dirty="0">
                <a:solidFill>
                  <a:srgbClr val="0D0D0D"/>
                </a:solidFill>
                <a:latin typeface="+mn-ea"/>
                <a:ea typeface="+mn-ea"/>
              </a:rPr>
              <a:t>作</a:t>
            </a:r>
            <a:r>
              <a:rPr lang="ja-JP" altLang="en-US" sz="1400" dirty="0">
                <a:solidFill>
                  <a:srgbClr val="0D0D0D"/>
                </a:solidFill>
                <a:latin typeface="+mn-ea"/>
                <a:ea typeface="+mn-ea"/>
              </a:rPr>
              <a:t>る</a:t>
            </a:r>
            <a:endParaRPr lang="en-US" altLang="ja-US" sz="1400" dirty="0">
              <a:solidFill>
                <a:srgbClr val="0D0D0D"/>
              </a:solidFill>
              <a:latin typeface="+mn-ea"/>
              <a:ea typeface="+mn-ea"/>
            </a:endParaRPr>
          </a:p>
        </p:txBody>
      </p:sp>
      <p:sp>
        <p:nvSpPr>
          <p:cNvPr id="9" name="テキスト ボックス 8">
            <a:extLst>
              <a:ext uri="{FF2B5EF4-FFF2-40B4-BE49-F238E27FC236}">
                <a16:creationId xmlns:a16="http://schemas.microsoft.com/office/drawing/2014/main" id="{5289DC00-2B55-D6DC-1FC5-B9D3FA546763}"/>
              </a:ext>
            </a:extLst>
          </p:cNvPr>
          <p:cNvSpPr txBox="1"/>
          <p:nvPr/>
        </p:nvSpPr>
        <p:spPr>
          <a:xfrm>
            <a:off x="1061649" y="3556431"/>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データで作り、わかる、測る</a:t>
            </a:r>
            <a:endParaRPr lang="en-US" altLang="ja-US" b="1" dirty="0">
              <a:solidFill>
                <a:srgbClr val="0D0D0D"/>
              </a:solidFill>
              <a:latin typeface="+mn-ea"/>
              <a:ea typeface="+mn-ea"/>
            </a:endParaRPr>
          </a:p>
          <a:p>
            <a:pPr defTabSz="457200" eaLnBrk="1" fontAlgn="auto" hangingPunct="1">
              <a:spcBef>
                <a:spcPts val="0"/>
              </a:spcBef>
              <a:spcAft>
                <a:spcPts val="0"/>
              </a:spcAft>
            </a:pPr>
            <a:r>
              <a:rPr lang="ja-US" altLang="en-US" sz="1400" dirty="0">
                <a:solidFill>
                  <a:srgbClr val="0D0D0D"/>
                </a:solidFill>
                <a:latin typeface="+mn-ea"/>
                <a:ea typeface="+mn-ea"/>
              </a:rPr>
              <a:t>データに基づいて、旬やニーズを捉えた企画・制作を行い、ユーザーの発見を促し、効果もデータドリブンに検証</a:t>
            </a:r>
            <a:endParaRPr lang="en-US" altLang="ja-US" sz="1400" dirty="0">
              <a:solidFill>
                <a:srgbClr val="0D0D0D"/>
              </a:solidFill>
              <a:latin typeface="+mn-ea"/>
              <a:ea typeface="+mn-ea"/>
            </a:endParaRPr>
          </a:p>
        </p:txBody>
      </p:sp>
      <p:sp>
        <p:nvSpPr>
          <p:cNvPr id="10" name="テキスト ボックス 9">
            <a:extLst>
              <a:ext uri="{FF2B5EF4-FFF2-40B4-BE49-F238E27FC236}">
                <a16:creationId xmlns:a16="http://schemas.microsoft.com/office/drawing/2014/main" id="{CB8BA6AF-D518-9EB5-323C-3D5475D388CF}"/>
              </a:ext>
            </a:extLst>
          </p:cNvPr>
          <p:cNvSpPr txBox="1"/>
          <p:nvPr/>
        </p:nvSpPr>
        <p:spPr>
          <a:xfrm>
            <a:off x="1047720" y="4444932"/>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社会課題から身近な話題まで、さまざまなテーマに</a:t>
            </a:r>
            <a:r>
              <a:rPr lang="ja-JP" altLang="en-US" b="1" dirty="0">
                <a:solidFill>
                  <a:srgbClr val="0D0D0D"/>
                </a:solidFill>
                <a:latin typeface="+mn-ea"/>
                <a:ea typeface="+mn-ea"/>
              </a:rPr>
              <a:t>独自</a:t>
            </a:r>
            <a:r>
              <a:rPr lang="ja-US" altLang="en-US" b="1" dirty="0">
                <a:solidFill>
                  <a:srgbClr val="0D0D0D"/>
                </a:solidFill>
                <a:latin typeface="+mn-ea"/>
                <a:ea typeface="+mn-ea"/>
              </a:rPr>
              <a:t>アプローチ</a:t>
            </a:r>
            <a:endParaRPr lang="en-US" altLang="ja-US" b="1" dirty="0">
              <a:solidFill>
                <a:srgbClr val="0D0D0D"/>
              </a:solidFill>
              <a:latin typeface="+mn-ea"/>
              <a:ea typeface="+mn-ea"/>
            </a:endParaRPr>
          </a:p>
          <a:p>
            <a:pPr defTabSz="457200" eaLnBrk="1" fontAlgn="auto" hangingPunct="1">
              <a:spcBef>
                <a:spcPts val="0"/>
              </a:spcBef>
              <a:spcAft>
                <a:spcPts val="0"/>
              </a:spcAft>
            </a:pPr>
            <a:r>
              <a:rPr lang="ja-JP" altLang="en-US" sz="1400" dirty="0">
                <a:solidFill>
                  <a:srgbClr val="0D0D0D"/>
                </a:solidFill>
                <a:latin typeface="+mn-ea"/>
                <a:ea typeface="+mn-ea"/>
              </a:rPr>
              <a:t>日常生活を取り巻く社会問題やホットなテーマなど</a:t>
            </a:r>
            <a:r>
              <a:rPr lang="ja-US" altLang="en-US" sz="1400" dirty="0">
                <a:solidFill>
                  <a:srgbClr val="0D0D0D"/>
                </a:solidFill>
                <a:latin typeface="+mn-ea"/>
                <a:ea typeface="+mn-ea"/>
              </a:rPr>
              <a:t>、</a:t>
            </a:r>
            <a:r>
              <a:rPr lang="en-US" altLang="ja-US" sz="1400" dirty="0">
                <a:solidFill>
                  <a:prstClr val="black"/>
                </a:solidFill>
                <a:latin typeface="+mn-ea"/>
                <a:ea typeface="+mn-ea"/>
                <a:hlinkClick r:id="rId3"/>
              </a:rPr>
              <a:t>Yahoo!</a:t>
            </a:r>
            <a:r>
              <a:rPr lang="ja-US" altLang="en-US" sz="1400" dirty="0">
                <a:solidFill>
                  <a:prstClr val="black"/>
                </a:solidFill>
                <a:latin typeface="+mn-ea"/>
                <a:ea typeface="+mn-ea"/>
                <a:hlinkClick r:id="rId3"/>
              </a:rPr>
              <a:t>ニュースオリジナル</a:t>
            </a:r>
            <a:r>
              <a:rPr lang="ja-US" altLang="en-US" sz="1400" dirty="0">
                <a:solidFill>
                  <a:prstClr val="black"/>
                </a:solidFill>
                <a:latin typeface="+mn-ea"/>
                <a:ea typeface="+mn-ea"/>
              </a:rPr>
              <a:t>の独自の切り口・手法で展開</a:t>
            </a:r>
            <a:endParaRPr lang="en-US" altLang="ja-US" sz="1400" dirty="0">
              <a:solidFill>
                <a:prstClr val="black"/>
              </a:solidFill>
              <a:latin typeface="+mn-ea"/>
              <a:ea typeface="+mn-ea"/>
            </a:endParaRPr>
          </a:p>
        </p:txBody>
      </p:sp>
      <p:sp>
        <p:nvSpPr>
          <p:cNvPr id="11" name="テキスト ボックス 10">
            <a:extLst>
              <a:ext uri="{FF2B5EF4-FFF2-40B4-BE49-F238E27FC236}">
                <a16:creationId xmlns:a16="http://schemas.microsoft.com/office/drawing/2014/main" id="{73342190-48BE-4438-93E7-C389C3493839}"/>
              </a:ext>
            </a:extLst>
          </p:cNvPr>
          <p:cNvSpPr txBox="1"/>
          <p:nvPr/>
        </p:nvSpPr>
        <p:spPr>
          <a:xfrm>
            <a:off x="1047720" y="5381056"/>
            <a:ext cx="9807635" cy="584775"/>
          </a:xfrm>
          <a:prstGeom prst="rect">
            <a:avLst/>
          </a:prstGeom>
          <a:noFill/>
        </p:spPr>
        <p:txBody>
          <a:bodyPr wrap="square" rtlCol="0">
            <a:spAutoFit/>
          </a:bodyPr>
          <a:lstStyle/>
          <a:p>
            <a:pPr defTabSz="457200" eaLnBrk="1" fontAlgn="auto" hangingPunct="1">
              <a:spcBef>
                <a:spcPts val="0"/>
              </a:spcBef>
              <a:spcAft>
                <a:spcPts val="0"/>
              </a:spcAft>
            </a:pPr>
            <a:r>
              <a:rPr lang="en-US" altLang="ja-US" b="1" dirty="0">
                <a:solidFill>
                  <a:srgbClr val="0D0D0D"/>
                </a:solidFill>
                <a:latin typeface="+mn-ea"/>
                <a:ea typeface="+mn-ea"/>
              </a:rPr>
              <a:t>✔</a:t>
            </a:r>
            <a:r>
              <a:rPr lang="ja-US" altLang="en-US" b="1" dirty="0">
                <a:solidFill>
                  <a:srgbClr val="0D0D0D"/>
                </a:solidFill>
                <a:latin typeface="+mn-ea"/>
                <a:ea typeface="+mn-ea"/>
              </a:rPr>
              <a:t>出稿の目的を理解し、ユーザーの</a:t>
            </a:r>
            <a:r>
              <a:rPr lang="ja-JP" altLang="en-US" b="1" dirty="0">
                <a:solidFill>
                  <a:srgbClr val="0D0D0D"/>
                </a:solidFill>
                <a:latin typeface="+mn-ea"/>
                <a:ea typeface="+mn-ea"/>
              </a:rPr>
              <a:t>行動を</a:t>
            </a:r>
            <a:r>
              <a:rPr lang="ja-US" altLang="en-US" b="1" dirty="0">
                <a:solidFill>
                  <a:srgbClr val="0D0D0D"/>
                </a:solidFill>
                <a:latin typeface="+mn-ea"/>
                <a:ea typeface="+mn-ea"/>
              </a:rPr>
              <a:t>促す</a:t>
            </a:r>
            <a:endParaRPr lang="en-US" altLang="ja-US" b="1" dirty="0">
              <a:solidFill>
                <a:srgbClr val="0D0D0D"/>
              </a:solidFill>
              <a:latin typeface="+mn-ea"/>
              <a:ea typeface="+mn-ea"/>
            </a:endParaRPr>
          </a:p>
          <a:p>
            <a:pPr defTabSz="457200" eaLnBrk="1" fontAlgn="auto" hangingPunct="1">
              <a:spcBef>
                <a:spcPts val="0"/>
              </a:spcBef>
              <a:spcAft>
                <a:spcPts val="0"/>
              </a:spcAft>
            </a:pPr>
            <a:r>
              <a:rPr kumimoji="0" lang="ja-JP" altLang="en-US" sz="1400" dirty="0">
                <a:solidFill>
                  <a:srgbClr val="0D0D0D"/>
                </a:solidFill>
                <a:latin typeface="+mn-ea"/>
                <a:ea typeface="+mn-ea"/>
              </a:rPr>
              <a:t>広告主様のニーズをとらえて</a:t>
            </a:r>
            <a:r>
              <a:rPr lang="ja-US" altLang="en-US" sz="1400" dirty="0">
                <a:solidFill>
                  <a:srgbClr val="0D0D0D"/>
                </a:solidFill>
                <a:latin typeface="+mn-ea"/>
                <a:ea typeface="+mn-ea"/>
              </a:rPr>
              <a:t>適切なコンテンツをプロデュース</a:t>
            </a:r>
            <a:r>
              <a:rPr lang="ja-JP" altLang="en-US" sz="1400" dirty="0">
                <a:solidFill>
                  <a:srgbClr val="0D0D0D"/>
                </a:solidFill>
                <a:latin typeface="+mn-ea"/>
                <a:ea typeface="+mn-ea"/>
              </a:rPr>
              <a:t>し、ユーザーの</a:t>
            </a:r>
            <a:r>
              <a:rPr kumimoji="0" lang="ja-JP" altLang="en-US" sz="1400" dirty="0">
                <a:solidFill>
                  <a:srgbClr val="0D0D0D"/>
                </a:solidFill>
                <a:latin typeface="+mn-ea"/>
                <a:ea typeface="+mn-ea"/>
              </a:rPr>
              <a:t>態度変容や行動を後押しする </a:t>
            </a:r>
            <a:endParaRPr lang="en-US" altLang="ja-US" sz="1400" dirty="0">
              <a:solidFill>
                <a:srgbClr val="0D0D0D"/>
              </a:solidFill>
              <a:latin typeface="+mn-ea"/>
              <a:ea typeface="+mn-ea"/>
            </a:endParaRPr>
          </a:p>
        </p:txBody>
      </p:sp>
    </p:spTree>
    <p:extLst>
      <p:ext uri="{BB962C8B-B14F-4D97-AF65-F5344CB8AC3E}">
        <p14:creationId xmlns:p14="http://schemas.microsoft.com/office/powerpoint/2010/main" val="3231536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スペック詳細</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graphicFrame>
        <p:nvGraphicFramePr>
          <p:cNvPr id="2" name="表 1">
            <a:extLst>
              <a:ext uri="{FF2B5EF4-FFF2-40B4-BE49-F238E27FC236}">
                <a16:creationId xmlns:a16="http://schemas.microsoft.com/office/drawing/2014/main" id="{30261B09-8816-2B73-D8B7-82EB858EA690}"/>
              </a:ext>
            </a:extLst>
          </p:cNvPr>
          <p:cNvGraphicFramePr>
            <a:graphicFrameLocks noGrp="1"/>
          </p:cNvGraphicFramePr>
          <p:nvPr>
            <p:extLst>
              <p:ext uri="{D42A27DB-BD31-4B8C-83A1-F6EECF244321}">
                <p14:modId xmlns:p14="http://schemas.microsoft.com/office/powerpoint/2010/main" val="4170562661"/>
              </p:ext>
            </p:extLst>
          </p:nvPr>
        </p:nvGraphicFramePr>
        <p:xfrm>
          <a:off x="479425" y="998940"/>
          <a:ext cx="11233150" cy="5355637"/>
        </p:xfrm>
        <a:graphic>
          <a:graphicData uri="http://schemas.openxmlformats.org/drawingml/2006/table">
            <a:tbl>
              <a:tblPr firstRow="1" bandRow="1"/>
              <a:tblGrid>
                <a:gridCol w="1563197">
                  <a:extLst>
                    <a:ext uri="{9D8B030D-6E8A-4147-A177-3AD203B41FA5}">
                      <a16:colId xmlns:a16="http://schemas.microsoft.com/office/drawing/2014/main" val="20000"/>
                    </a:ext>
                  </a:extLst>
                </a:gridCol>
                <a:gridCol w="9669953">
                  <a:extLst>
                    <a:ext uri="{9D8B030D-6E8A-4147-A177-3AD203B41FA5}">
                      <a16:colId xmlns:a16="http://schemas.microsoft.com/office/drawing/2014/main" val="20001"/>
                    </a:ext>
                  </a:extLst>
                </a:gridCol>
              </a:tblGrid>
              <a:tr h="21683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●トピックス</a:t>
                      </a:r>
                      <a:r>
                        <a:rPr lang="en-US" altLang="ja-JP" sz="1050" b="0" i="0" u="none" strike="noStrike" dirty="0">
                          <a:solidFill>
                            <a:srgbClr val="0D0D0D"/>
                          </a:solidFill>
                          <a:latin typeface="+mn-ea"/>
                          <a:ea typeface="+mn-ea"/>
                          <a:cs typeface="Meiryo UI" pitchFamily="50" charset="-128"/>
                        </a:rPr>
                        <a:t>PR SP</a:t>
                      </a:r>
                      <a:r>
                        <a:rPr lang="ja-JP" altLang="en-US" sz="1050" b="0" i="0" u="none" strike="noStrike" dirty="0">
                          <a:solidFill>
                            <a:srgbClr val="0D0D0D"/>
                          </a:solidFill>
                          <a:latin typeface="+mn-ea"/>
                          <a:ea typeface="+mn-ea"/>
                          <a:cs typeface="Meiryo UI" pitchFamily="50" charset="-128"/>
                        </a:rPr>
                        <a:t>、または</a:t>
                      </a:r>
                      <a:r>
                        <a:rPr kumimoji="1" lang="en-US" altLang="ja-JP" sz="1050" b="0" i="0" u="none" strike="noStrike" kern="1200" dirty="0">
                          <a:solidFill>
                            <a:srgbClr val="0D0D0D"/>
                          </a:solidFill>
                          <a:latin typeface="+mn-ea"/>
                          <a:ea typeface="メイリオ"/>
                          <a:cs typeface="Meiryo UI" pitchFamily="50" charset="-128"/>
                        </a:rPr>
                        <a:t>Yahoo!</a:t>
                      </a:r>
                      <a:r>
                        <a:rPr kumimoji="1" lang="ja-JP" altLang="en-US" sz="1050" b="0" i="0" u="none" strike="noStrike" kern="1200" dirty="0">
                          <a:solidFill>
                            <a:srgbClr val="0D0D0D"/>
                          </a:solidFill>
                          <a:latin typeface="+mn-ea"/>
                          <a:ea typeface="メイリオ"/>
                          <a:cs typeface="Meiryo UI" pitchFamily="50" charset="-128"/>
                        </a:rPr>
                        <a:t>広告 ディスプレイ広告の</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ニュース面の指定商品（予約型）、配信面指定（運用型）</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クリエイティブは静止画限定で、最大</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本（</a:t>
                      </a:r>
                      <a:r>
                        <a:rPr lang="en-US" altLang="ja-JP" sz="900" b="0" i="0" u="none" strike="noStrike" dirty="0">
                          <a:solidFill>
                            <a:srgbClr val="0D0D0D"/>
                          </a:solidFill>
                          <a:latin typeface="+mn-ea"/>
                          <a:ea typeface="+mn-ea"/>
                          <a:cs typeface="Meiryo UI" pitchFamily="50" charset="-128"/>
                        </a:rPr>
                        <a:t>1</a:t>
                      </a:r>
                      <a:r>
                        <a:rPr lang="ja-JP" altLang="en-US" sz="900" b="0" i="0" u="none" strike="noStrike" dirty="0">
                          <a:solidFill>
                            <a:srgbClr val="0D0D0D"/>
                          </a:solidFill>
                          <a:latin typeface="+mn-ea"/>
                          <a:ea typeface="+mn-ea"/>
                          <a:cs typeface="Meiryo UI" pitchFamily="50" charset="-128"/>
                        </a:rPr>
                        <a:t>パターン</a:t>
                      </a:r>
                      <a:r>
                        <a:rPr lang="en-US" altLang="ja-JP" sz="900" b="0" i="0" u="none" strike="noStrike" dirty="0">
                          <a:solidFill>
                            <a:srgbClr val="0D0D0D"/>
                          </a:solidFill>
                          <a:latin typeface="+mn-ea"/>
                          <a:ea typeface="+mn-ea"/>
                          <a:cs typeface="Meiryo UI" pitchFamily="50" charset="-128"/>
                        </a:rPr>
                        <a:t>×3</a:t>
                      </a:r>
                      <a:r>
                        <a:rPr lang="ja-JP" altLang="en-US" sz="900" b="0" i="0" u="none" strike="noStrike" dirty="0">
                          <a:solidFill>
                            <a:srgbClr val="0D0D0D"/>
                          </a:solidFill>
                          <a:latin typeface="+mn-ea"/>
                          <a:ea typeface="+mn-ea"/>
                          <a:cs typeface="Meiryo UI" pitchFamily="50" charset="-128"/>
                        </a:rPr>
                        <a:t>サイズの組み合わせ）まで</a:t>
                      </a:r>
                      <a:r>
                        <a:rPr lang="en-US" altLang="ja-JP" sz="900" b="0" i="0" u="none" strike="noStrike" dirty="0">
                          <a:solidFill>
                            <a:srgbClr val="0D0D0D"/>
                          </a:solidFill>
                          <a:latin typeface="+mn-ea"/>
                          <a:ea typeface="+mn-ea"/>
                          <a:cs typeface="Meiryo UI" pitchFamily="50" charset="-128"/>
                        </a:rPr>
                        <a:t>LINE</a:t>
                      </a:r>
                      <a:r>
                        <a:rPr lang="ja-JP" altLang="en-US" sz="900" b="0" i="0" u="none" strike="noStrike" dirty="0">
                          <a:solidFill>
                            <a:srgbClr val="0D0D0D"/>
                          </a:solidFill>
                          <a:latin typeface="+mn-ea"/>
                          <a:ea typeface="+mn-ea"/>
                          <a:cs typeface="Meiryo UI" pitchFamily="50" charset="-128"/>
                        </a:rPr>
                        <a:t>ヤフーが制作します。これを超える場合は、代理店様・広告主様で制作いただきます。</a:t>
                      </a:r>
                      <a:endParaRPr lang="en-US" altLang="ja-JP" sz="9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rgbClr val="0D0D0D"/>
                          </a:solidFill>
                          <a:latin typeface="+mn-ea"/>
                          <a:ea typeface="+mn-ea"/>
                          <a:cs typeface="Meiryo UI" pitchFamily="50" charset="-128"/>
                        </a:rPr>
                        <a:t>　</a:t>
                      </a:r>
                      <a:r>
                        <a:rPr lang="en-US" altLang="ja-JP" sz="900" b="0" i="0" u="none" strike="noStrike" dirty="0">
                          <a:solidFill>
                            <a:srgbClr val="0D0D0D"/>
                          </a:solidFill>
                          <a:latin typeface="+mn-ea"/>
                          <a:ea typeface="+mn-ea"/>
                          <a:cs typeface="Meiryo UI" pitchFamily="50" charset="-128"/>
                        </a:rPr>
                        <a:t>※</a:t>
                      </a:r>
                      <a:r>
                        <a:rPr lang="ja-JP" altLang="en-US" sz="900" b="0" i="0" u="none" strike="noStrike" dirty="0">
                          <a:solidFill>
                            <a:srgbClr val="0D0D0D"/>
                          </a:solidFill>
                          <a:latin typeface="+mn-ea"/>
                          <a:ea typeface="+mn-ea"/>
                          <a:cs typeface="Meiryo UI" pitchFamily="50" charset="-128"/>
                        </a:rPr>
                        <a:t>入稿、運用は代理店様・広告主様で行っていただきます</a:t>
                      </a:r>
                      <a:endParaRPr lang="en-US" altLang="ja-JP" sz="60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ニュースの編集誘導枠</a:t>
                      </a:r>
                      <a:endParaRPr lang="en-US" altLang="ja-JP" sz="1050" b="0" i="0" u="none" strike="noStrike" dirty="0">
                        <a:solidFill>
                          <a:srgbClr val="0D0D0D"/>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ニュースウェブページの誘導枠</a:t>
                      </a:r>
                      <a:endParaRPr lang="en-US" altLang="ja-JP" sz="1050" b="0" i="0" u="none" strike="noStrike" dirty="0">
                        <a:solidFill>
                          <a:srgbClr val="0D0D0D"/>
                        </a:solidFill>
                        <a:latin typeface="+mn-ea"/>
                        <a:ea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0D0D0D"/>
                          </a:solidFill>
                          <a:latin typeface="+mn-ea"/>
                          <a:ea typeface="+mn-ea"/>
                          <a:cs typeface="Meiryo UI" pitchFamily="50" charset="-128"/>
                        </a:rPr>
                        <a:t>　・掲載場所：</a:t>
                      </a:r>
                      <a:r>
                        <a:rPr lang="en-US" altLang="ja-JP" sz="1050" dirty="0">
                          <a:solidFill>
                            <a:srgbClr val="0D0D0D"/>
                          </a:solidFill>
                          <a:latin typeface="+mn-ea"/>
                          <a:cs typeface="Meiryo UI" pitchFamily="50" charset="-128"/>
                        </a:rPr>
                        <a:t>Yahoo!</a:t>
                      </a:r>
                      <a:r>
                        <a:rPr lang="ja-JP" altLang="en-US" sz="1050" dirty="0">
                          <a:solidFill>
                            <a:srgbClr val="0D0D0D"/>
                          </a:solidFill>
                          <a:latin typeface="+mn-ea"/>
                          <a:cs typeface="Meiryo UI" pitchFamily="50" charset="-128"/>
                        </a:rPr>
                        <a:t>ニュース 記事詳細面（一部対象外のページあり）の、</a:t>
                      </a:r>
                      <a:r>
                        <a:rPr lang="en-US" altLang="ja-JP" sz="1050" dirty="0">
                          <a:solidFill>
                            <a:srgbClr val="0D0D0D"/>
                          </a:solidFill>
                          <a:latin typeface="+mn-ea"/>
                          <a:cs typeface="Meiryo UI" pitchFamily="50" charset="-128"/>
                        </a:rPr>
                        <a:t>PC</a:t>
                      </a:r>
                      <a:r>
                        <a:rPr lang="ja-JP" altLang="en-US" sz="1050" dirty="0">
                          <a:solidFill>
                            <a:srgbClr val="0D0D0D"/>
                          </a:solidFill>
                          <a:latin typeface="+mn-ea"/>
                          <a:cs typeface="Meiryo UI" pitchFamily="50" charset="-128"/>
                        </a:rPr>
                        <a:t>は右カラム中段、スマートフォンは記事下</a:t>
                      </a:r>
                    </a:p>
                    <a:p>
                      <a:r>
                        <a:rPr lang="ja-JP" altLang="en-US" sz="1050" dirty="0">
                          <a:solidFill>
                            <a:srgbClr val="0D0D0D"/>
                          </a:solidFill>
                          <a:latin typeface="+mn-ea"/>
                          <a:cs typeface="Meiryo UI" pitchFamily="50" charset="-128"/>
                        </a:rPr>
                        <a:t>　・掲載期間：ご協賛総額（誘導広告費とタイアップ制作・掲載費の合計額）による下記の日数を掲載</a:t>
                      </a:r>
                      <a:endParaRPr lang="en-US" altLang="ja-JP" sz="1050" dirty="0">
                        <a:solidFill>
                          <a:srgbClr val="0D0D0D"/>
                        </a:solidFill>
                        <a:latin typeface="+mn-ea"/>
                        <a:cs typeface="Meiryo UI" pitchFamily="50" charset="-128"/>
                      </a:endParaRPr>
                    </a:p>
                    <a:p>
                      <a:r>
                        <a:rPr lang="ja-JP" altLang="en-US" sz="1050" dirty="0">
                          <a:solidFill>
                            <a:srgbClr val="0D0D0D"/>
                          </a:solidFill>
                          <a:latin typeface="+mn-ea"/>
                          <a:cs typeface="Meiryo UI" pitchFamily="50" charset="-128"/>
                        </a:rPr>
                        <a:t>　　　　　　　　</a:t>
                      </a:r>
                      <a:r>
                        <a:rPr lang="en-US" altLang="ja-JP" sz="1050" dirty="0">
                          <a:solidFill>
                            <a:srgbClr val="0D0D0D"/>
                          </a:solidFill>
                          <a:latin typeface="+mn-ea"/>
                          <a:cs typeface="Meiryo UI" pitchFamily="50" charset="-128"/>
                        </a:rPr>
                        <a:t>1000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2000</a:t>
                      </a:r>
                      <a:r>
                        <a:rPr lang="ja-JP" altLang="en-US" sz="1050" dirty="0">
                          <a:solidFill>
                            <a:srgbClr val="0D0D0D"/>
                          </a:solidFill>
                          <a:latin typeface="+mn-ea"/>
                          <a:cs typeface="Meiryo UI" pitchFamily="50" charset="-128"/>
                        </a:rPr>
                        <a:t>万円未満：</a:t>
                      </a:r>
                      <a:r>
                        <a:rPr lang="en-US" altLang="ja-JP" sz="1050" dirty="0">
                          <a:solidFill>
                            <a:srgbClr val="0D0D0D"/>
                          </a:solidFill>
                          <a:latin typeface="+mn-ea"/>
                          <a:cs typeface="Meiryo UI" pitchFamily="50" charset="-128"/>
                        </a:rPr>
                        <a:t>1</a:t>
                      </a:r>
                      <a:r>
                        <a:rPr lang="ja-JP" altLang="en-US" sz="1050" dirty="0">
                          <a:solidFill>
                            <a:srgbClr val="0D0D0D"/>
                          </a:solidFill>
                          <a:latin typeface="+mn-ea"/>
                          <a:cs typeface="Meiryo UI" pitchFamily="50" charset="-128"/>
                        </a:rPr>
                        <a:t>日間／</a:t>
                      </a:r>
                      <a:r>
                        <a:rPr lang="en-US" altLang="ja-JP" sz="1050" dirty="0">
                          <a:solidFill>
                            <a:srgbClr val="0D0D0D"/>
                          </a:solidFill>
                          <a:latin typeface="+mn-ea"/>
                          <a:cs typeface="Meiryo UI" pitchFamily="50" charset="-128"/>
                        </a:rPr>
                        <a:t>2000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5000</a:t>
                      </a:r>
                      <a:r>
                        <a:rPr lang="ja-JP" altLang="en-US" sz="1050" dirty="0">
                          <a:solidFill>
                            <a:srgbClr val="0D0D0D"/>
                          </a:solidFill>
                          <a:latin typeface="+mn-ea"/>
                          <a:cs typeface="Meiryo UI" pitchFamily="50" charset="-128"/>
                        </a:rPr>
                        <a:t>万円未満：</a:t>
                      </a:r>
                      <a:r>
                        <a:rPr lang="en-US" altLang="ja-JP" sz="1050" dirty="0">
                          <a:solidFill>
                            <a:srgbClr val="0D0D0D"/>
                          </a:solidFill>
                          <a:latin typeface="+mn-ea"/>
                          <a:cs typeface="Meiryo UI" pitchFamily="50" charset="-128"/>
                        </a:rPr>
                        <a:t>2</a:t>
                      </a:r>
                      <a:r>
                        <a:rPr lang="ja-JP" altLang="en-US" sz="1050" dirty="0">
                          <a:solidFill>
                            <a:srgbClr val="0D0D0D"/>
                          </a:solidFill>
                          <a:latin typeface="+mn-ea"/>
                          <a:cs typeface="Meiryo UI" pitchFamily="50" charset="-128"/>
                        </a:rPr>
                        <a:t>日間／</a:t>
                      </a:r>
                      <a:r>
                        <a:rPr lang="en-US" altLang="ja-JP" sz="1050" dirty="0">
                          <a:solidFill>
                            <a:srgbClr val="0D0D0D"/>
                          </a:solidFill>
                          <a:latin typeface="+mn-ea"/>
                          <a:cs typeface="Meiryo UI" pitchFamily="50" charset="-128"/>
                        </a:rPr>
                        <a:t>5000</a:t>
                      </a:r>
                      <a:r>
                        <a:rPr lang="ja-JP" altLang="en-US" sz="1050" dirty="0">
                          <a:solidFill>
                            <a:srgbClr val="0D0D0D"/>
                          </a:solidFill>
                          <a:latin typeface="+mn-ea"/>
                          <a:cs typeface="Meiryo UI" pitchFamily="50" charset="-128"/>
                        </a:rPr>
                        <a:t>万円以上：</a:t>
                      </a:r>
                      <a:r>
                        <a:rPr lang="en-US" altLang="ja-JP" sz="1050" dirty="0">
                          <a:solidFill>
                            <a:srgbClr val="0D0D0D"/>
                          </a:solidFill>
                          <a:latin typeface="+mn-ea"/>
                          <a:cs typeface="Meiryo UI" pitchFamily="50" charset="-128"/>
                        </a:rPr>
                        <a:t>3</a:t>
                      </a:r>
                      <a:r>
                        <a:rPr lang="ja-JP" altLang="en-US" sz="1050" dirty="0">
                          <a:solidFill>
                            <a:srgbClr val="0D0D0D"/>
                          </a:solidFill>
                          <a:latin typeface="+mn-ea"/>
                          <a:cs typeface="Meiryo UI" pitchFamily="50" charset="-128"/>
                        </a:rPr>
                        <a:t>日間</a:t>
                      </a:r>
                    </a:p>
                    <a:p>
                      <a:pPr marL="179388" indent="-179388" algn="l" fontAlgn="ctr">
                        <a:buClr>
                          <a:srgbClr val="687080"/>
                        </a:buClr>
                        <a:buFont typeface="Wingdings" pitchFamily="2" charset="2"/>
                        <a:buNone/>
                      </a:pPr>
                      <a:r>
                        <a:rPr lang="ja-JP" altLang="en-US" sz="1050" b="0" i="0" u="none" strike="noStrike" dirty="0">
                          <a:solidFill>
                            <a:srgbClr val="0D0D0D"/>
                          </a:solidFill>
                          <a:latin typeface="+mn-ea"/>
                          <a:ea typeface="+mn-ea"/>
                          <a:cs typeface="Meiryo UI" pitchFamily="50" charset="-128"/>
                        </a:rPr>
                        <a:t>・</a:t>
                      </a:r>
                      <a:r>
                        <a:rPr lang="en-US" altLang="ja-JP" sz="1050" b="0" i="0" u="none" strike="noStrike" dirty="0">
                          <a:solidFill>
                            <a:srgbClr val="0D0D0D"/>
                          </a:solidFill>
                          <a:latin typeface="+mn-ea"/>
                          <a:ea typeface="+mn-ea"/>
                          <a:cs typeface="Meiryo UI" pitchFamily="50" charset="-128"/>
                        </a:rPr>
                        <a:t>Yahoo!</a:t>
                      </a:r>
                      <a:r>
                        <a:rPr lang="ja-JP" altLang="en-US" sz="1050" b="0" i="0" u="none" strike="noStrike" dirty="0">
                          <a:solidFill>
                            <a:srgbClr val="0D0D0D"/>
                          </a:solidFill>
                          <a:latin typeface="+mn-ea"/>
                          <a:ea typeface="+mn-ea"/>
                          <a:cs typeface="Meiryo UI" pitchFamily="50" charset="-128"/>
                        </a:rPr>
                        <a:t>ニュース公式</a:t>
                      </a:r>
                      <a:r>
                        <a:rPr lang="en-US" altLang="ja-JP" sz="1050" b="0" i="0" u="none" strike="noStrike" dirty="0">
                          <a:solidFill>
                            <a:srgbClr val="0D0D0D"/>
                          </a:solidFill>
                          <a:latin typeface="+mn-ea"/>
                          <a:ea typeface="+mn-ea"/>
                          <a:cs typeface="Meiryo UI" pitchFamily="50" charset="-128"/>
                        </a:rPr>
                        <a:t>X</a:t>
                      </a:r>
                      <a:r>
                        <a:rPr lang="ja-JP" altLang="en-US" sz="1050" b="0" i="0" u="none" strike="noStrike" dirty="0">
                          <a:solidFill>
                            <a:srgbClr val="0D0D0D"/>
                          </a:solidFill>
                          <a:latin typeface="+mn-ea"/>
                          <a:ea typeface="+mn-ea"/>
                          <a:cs typeface="Meiryo UI" pitchFamily="50" charset="-128"/>
                        </a:rPr>
                        <a:t>において掲載期間中に</a:t>
                      </a:r>
                      <a:r>
                        <a:rPr lang="en-US" altLang="ja-JP" sz="1050" b="0" i="0" u="none" strike="noStrike" dirty="0">
                          <a:solidFill>
                            <a:srgbClr val="0D0D0D"/>
                          </a:solidFill>
                          <a:latin typeface="+mn-ea"/>
                          <a:ea typeface="+mn-ea"/>
                          <a:cs typeface="Meiryo UI" pitchFamily="50" charset="-128"/>
                        </a:rPr>
                        <a:t>1</a:t>
                      </a:r>
                      <a:r>
                        <a:rPr lang="ja-JP" altLang="en-US" sz="1050" b="0" i="0" u="none" strike="noStrike" dirty="0">
                          <a:solidFill>
                            <a:srgbClr val="0D0D0D"/>
                          </a:solidFill>
                          <a:latin typeface="+mn-ea"/>
                          <a:ea typeface="+mn-ea"/>
                          <a:cs typeface="Meiryo UI" pitchFamily="50" charset="-128"/>
                        </a:rPr>
                        <a:t>回投稿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rgbClr val="0D0D0D"/>
                          </a:solidFill>
                          <a:latin typeface="+mn-ea"/>
                          <a:ea typeface="メイリオ"/>
                          <a:cs typeface="Meiryo UI" pitchFamily="50" charset="-128"/>
                        </a:rPr>
                        <a:t>※</a:t>
                      </a:r>
                      <a:r>
                        <a:rPr kumimoji="1" lang="ja-JP" altLang="en-US" sz="900" b="0" i="0" u="none" strike="noStrike" kern="1200" dirty="0">
                          <a:solidFill>
                            <a:srgbClr val="0D0D0D"/>
                          </a:solidFill>
                          <a:latin typeface="+mn-ea"/>
                          <a:ea typeface="メイリオ"/>
                          <a:cs typeface="Meiryo UI" pitchFamily="50" charset="-128"/>
                        </a:rPr>
                        <a:t>掲載場所の詳細、掲載日、掲載内容は</a:t>
                      </a:r>
                      <a:r>
                        <a:rPr kumimoji="1" lang="en-US" altLang="ja-JP" sz="900" b="0" i="0" u="none" strike="noStrike" kern="1200" dirty="0">
                          <a:solidFill>
                            <a:srgbClr val="0D0D0D"/>
                          </a:solidFill>
                          <a:latin typeface="+mn-ea"/>
                          <a:ea typeface="メイリオ"/>
                          <a:cs typeface="Meiryo UI" pitchFamily="50" charset="-128"/>
                        </a:rPr>
                        <a:t>LINE</a:t>
                      </a:r>
                      <a:r>
                        <a:rPr kumimoji="1" lang="ja-JP" altLang="en-US" sz="900" b="0" i="0" u="none" strike="noStrike" kern="1200" dirty="0">
                          <a:solidFill>
                            <a:srgbClr val="0D0D0D"/>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rgbClr val="0D0D0D"/>
                          </a:solidFill>
                          <a:latin typeface="+mn-ea"/>
                          <a:ea typeface="メイリオ"/>
                          <a:cs typeface="Meiryo UI" pitchFamily="50" charset="-128"/>
                        </a:rPr>
                        <a:t>※Yahoo!</a:t>
                      </a:r>
                      <a:r>
                        <a:rPr kumimoji="1" lang="ja-JP" altLang="en-US" sz="900" b="0" i="0" u="none" strike="noStrike" kern="1200" dirty="0">
                          <a:solidFill>
                            <a:srgbClr val="0D0D0D"/>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rgbClr val="0D0D0D"/>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900" dirty="0">
                          <a:solidFill>
                            <a:srgbClr val="0D0D0D"/>
                          </a:solidFill>
                        </a:rPr>
                        <a:t>※SNS</a:t>
                      </a:r>
                      <a:r>
                        <a:rPr lang="ja-JP" altLang="en-US" sz="900" dirty="0">
                          <a:solidFill>
                            <a:srgbClr val="0D0D0D"/>
                          </a:solidFill>
                        </a:rPr>
                        <a:t>については、運営会社や</a:t>
                      </a:r>
                      <a:r>
                        <a:rPr lang="en-US" altLang="ja-JP" sz="900" dirty="0">
                          <a:solidFill>
                            <a:srgbClr val="0D0D0D"/>
                          </a:solidFill>
                        </a:rPr>
                        <a:t>Yahoo!</a:t>
                      </a:r>
                      <a:r>
                        <a:rPr lang="ja-JP" altLang="en-US" sz="900" dirty="0">
                          <a:solidFill>
                            <a:srgbClr val="0D0D0D"/>
                          </a:solidFill>
                        </a:rPr>
                        <a:t>ニュースの</a:t>
                      </a:r>
                      <a:r>
                        <a:rPr lang="en-US" altLang="ja-JP" sz="900" dirty="0">
                          <a:solidFill>
                            <a:srgbClr val="0D0D0D"/>
                          </a:solidFill>
                        </a:rPr>
                        <a:t>SNS</a:t>
                      </a:r>
                      <a:r>
                        <a:rPr lang="ja-JP" altLang="en-US" sz="900" dirty="0">
                          <a:solidFill>
                            <a:srgbClr val="0D0D0D"/>
                          </a:solidFill>
                        </a:rPr>
                        <a:t>運用ガイドラインに沿って、投稿を控える、または削除の判断をさせていただく場合があります</a:t>
                      </a:r>
                      <a:endParaRPr kumimoji="1" lang="en-US" altLang="ja-JP" sz="900" b="0" i="0" u="none" strike="noStrike" kern="1200" dirty="0">
                        <a:solidFill>
                          <a:srgbClr val="0D0D0D"/>
                        </a:solidFill>
                        <a:latin typeface="+mn-ea"/>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254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rgbClr val="0D0D0D"/>
                          </a:solidFill>
                          <a:latin typeface="+mn-ea"/>
                          <a:ea typeface="+mn-ea"/>
                          <a:cs typeface="メイリオ" panose="020B0604030504040204" pitchFamily="50" charset="-128"/>
                        </a:rPr>
                        <a:t>・掲載場所：</a:t>
                      </a:r>
                      <a:r>
                        <a:rPr lang="en-US" altLang="ja-JP" sz="1050" dirty="0">
                          <a:solidFill>
                            <a:srgbClr val="0D0D0D"/>
                          </a:solidFill>
                          <a:latin typeface="+mn-ea"/>
                          <a:ea typeface="+mn-ea"/>
                          <a:cs typeface="メイリオ" panose="020B0604030504040204" pitchFamily="50" charset="-128"/>
                        </a:rPr>
                        <a:t>Yahoo!</a:t>
                      </a:r>
                      <a:r>
                        <a:rPr lang="ja-JP" altLang="en-US" sz="1050" dirty="0">
                          <a:solidFill>
                            <a:srgbClr val="0D0D0D"/>
                          </a:solidFill>
                          <a:latin typeface="+mn-ea"/>
                          <a:ea typeface="+mn-ea"/>
                          <a:cs typeface="メイリオ" panose="020B0604030504040204" pitchFamily="50" charset="-128"/>
                        </a:rPr>
                        <a:t>ニュース 広告主様専用のページ</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・デバイス：パソコン・スマートフォン</a:t>
                      </a:r>
                      <a:endParaRPr lang="en-US" altLang="ja-JP" sz="1050" dirty="0">
                        <a:solidFill>
                          <a:srgbClr val="0D0D0D"/>
                        </a:solidFill>
                        <a:latin typeface="+mn-ea"/>
                        <a:ea typeface="+mn-ea"/>
                        <a:cs typeface="メイリオ" panose="020B0604030504040204" pitchFamily="50" charset="-128"/>
                      </a:endParaRPr>
                    </a:p>
                    <a:p>
                      <a:pPr marL="0" indent="0">
                        <a:buNone/>
                      </a:pPr>
                      <a:r>
                        <a:rPr lang="ja-JP" altLang="en-US" sz="1050" dirty="0">
                          <a:solidFill>
                            <a:srgbClr val="0D0D0D"/>
                          </a:solidFill>
                          <a:latin typeface="+mn-ea"/>
                          <a:ea typeface="+mn-ea"/>
                          <a:cs typeface="メイリオ" panose="020B0604030504040204" pitchFamily="50" charset="-128"/>
                        </a:rPr>
                        <a:t>・ページ数：</a:t>
                      </a:r>
                      <a:r>
                        <a:rPr lang="en-US" altLang="ja-JP" sz="1050" dirty="0">
                          <a:solidFill>
                            <a:srgbClr val="0D0D0D"/>
                          </a:solidFill>
                          <a:latin typeface="+mn-ea"/>
                          <a:ea typeface="+mn-ea"/>
                          <a:cs typeface="メイリオ" panose="020B0604030504040204" pitchFamily="50" charset="-128"/>
                        </a:rPr>
                        <a:t>1</a:t>
                      </a:r>
                      <a:r>
                        <a:rPr lang="ja-JP" altLang="en-US" sz="1050" dirty="0">
                          <a:solidFill>
                            <a:srgbClr val="0D0D0D"/>
                          </a:solidFill>
                          <a:latin typeface="+mn-ea"/>
                          <a:ea typeface="+mn-ea"/>
                          <a:cs typeface="メイリオ" panose="020B0604030504040204" pitchFamily="50" charset="-128"/>
                        </a:rPr>
                        <a:t>ページ</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・更新：原則として不可となります</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メイリオ" panose="020B0604030504040204" pitchFamily="50" charset="-128"/>
                        </a:rPr>
                        <a:t>・二次利用：可</a:t>
                      </a:r>
                      <a:endParaRPr lang="en-US" altLang="ja-JP" sz="105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メイリオ" panose="020B0604030504040204" pitchFamily="50" charset="-128"/>
                        </a:rPr>
                        <a:t>　</a:t>
                      </a:r>
                      <a:r>
                        <a:rPr lang="en-US" altLang="ja-JP" sz="900" dirty="0">
                          <a:solidFill>
                            <a:srgbClr val="0D0D0D"/>
                          </a:solidFill>
                          <a:latin typeface="+mn-ea"/>
                          <a:ea typeface="+mn-ea"/>
                          <a:cs typeface="メイリオ" panose="020B0604030504040204" pitchFamily="50" charset="-128"/>
                        </a:rPr>
                        <a:t>※</a:t>
                      </a:r>
                      <a:r>
                        <a:rPr lang="ja-JP" altLang="en-US" sz="900" dirty="0">
                          <a:solidFill>
                            <a:srgbClr val="0D0D0D"/>
                          </a:solidFill>
                          <a:latin typeface="+mn-ea"/>
                          <a:ea typeface="+mn-ea"/>
                          <a:cs typeface="メイリオ" panose="020B0604030504040204" pitchFamily="50" charset="-128"/>
                        </a:rPr>
                        <a:t>内容によっては不可とさせていただく場合があります</a:t>
                      </a:r>
                      <a:endParaRPr lang="en-US" altLang="ja-JP" sz="9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cs typeface="メイリオ" panose="020B0604030504040204" pitchFamily="50" charset="-128"/>
                        </a:rPr>
                        <a:t>　</a:t>
                      </a:r>
                      <a:r>
                        <a:rPr lang="en-US" altLang="ja-JP" sz="900" dirty="0">
                          <a:solidFill>
                            <a:srgbClr val="0D0D0D"/>
                          </a:solidFill>
                          <a:latin typeface="+mn-ea"/>
                          <a:ea typeface="+mn-ea"/>
                          <a:cs typeface="メイリオ" panose="020B0604030504040204" pitchFamily="50" charset="-128"/>
                        </a:rPr>
                        <a:t>※</a:t>
                      </a:r>
                      <a:r>
                        <a:rPr lang="ja-JP" altLang="en-US" sz="900" dirty="0">
                          <a:solidFill>
                            <a:srgbClr val="0D0D0D"/>
                          </a:solidFill>
                          <a:latin typeface="+mn-ea"/>
                          <a:ea typeface="+mn-ea"/>
                          <a:cs typeface="メイリオ" panose="020B0604030504040204" pitchFamily="50" charset="-128"/>
                        </a:rPr>
                        <a:t>利用費や条件を定めた契約を締結させていただきます</a:t>
                      </a:r>
                      <a:endParaRPr lang="en-US" altLang="ja-JP" sz="900" dirty="0">
                        <a:solidFill>
                          <a:srgbClr val="0D0D0D"/>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93330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■誘導広告</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900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 ／</a:t>
                      </a:r>
                      <a:r>
                        <a:rPr kumimoji="1" lang="en-US" altLang="ja-JP" sz="1050" b="0" u="none" strike="noStrike" kern="1200" cap="none" spc="0" normalizeH="0" baseline="0" noProof="0" dirty="0">
                          <a:ln>
                            <a:noFill/>
                          </a:ln>
                          <a:solidFill>
                            <a:srgbClr val="0D0D0D"/>
                          </a:solidFill>
                          <a:effectLst/>
                          <a:uLnTx/>
                          <a:uFillTx/>
                          <a:latin typeface="+mn-ea"/>
                          <a:ea typeface="+mn-ea"/>
                        </a:rPr>
                        <a:t>Yahoo!</a:t>
                      </a:r>
                      <a:r>
                        <a:rPr kumimoji="1" lang="ja-JP" altLang="en-US" sz="1050" b="0" u="none" strike="noStrike" kern="1200" cap="none" spc="0" normalizeH="0" baseline="0" noProof="0" dirty="0">
                          <a:ln>
                            <a:noFill/>
                          </a:ln>
                          <a:solidFill>
                            <a:srgbClr val="0D0D0D"/>
                          </a:solidFill>
                          <a:effectLst/>
                          <a:uLnTx/>
                          <a:uFillTx/>
                          <a:latin typeface="+mn-ea"/>
                          <a:ea typeface="+mn-ea"/>
                        </a:rPr>
                        <a:t>ディプレイ広告の広告管理ツールからお申し込み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予約型の場合、</a:t>
                      </a: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1,125</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万円～（グロス）となります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■タイアップページ・誘導広告の制作・掲載</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100</a:t>
                      </a:r>
                      <a:r>
                        <a:rPr kumimoji="1" lang="ja-JP" altLang="en-US" sz="1050" b="0" u="none" strike="noStrike" kern="1200" cap="none" spc="0" normalizeH="0" baseline="0" noProof="0" dirty="0">
                          <a:ln>
                            <a:noFill/>
                          </a:ln>
                          <a:solidFill>
                            <a:srgbClr val="0D0D0D"/>
                          </a:solidFill>
                          <a:effectLst/>
                          <a:uLnTx/>
                          <a:uFillTx/>
                          <a:latin typeface="+mn-ea"/>
                          <a:ea typeface="+mn-ea"/>
                        </a:rPr>
                        <a:t>万円～（ネット）／事前見積もり：必要／専用フォームからお申し込み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上記はテキスト記事形式の場合の金額です。グラフィックや動画を組み込む場合は、都度御見積もりいたします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有識者やタレントのブッキングも可能ですが、人選によってはご要望に沿えない場合があります。またキャスティング費用が発生します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3,000</a:t>
                      </a:r>
                      <a:r>
                        <a:rPr kumimoji="1" lang="ja-JP" altLang="en-US" sz="1050" b="0" u="none" strike="noStrike" kern="1200" cap="none" spc="0" normalizeH="0" baseline="0" noProof="0" dirty="0">
                          <a:ln>
                            <a:noFill/>
                          </a:ln>
                          <a:solidFill>
                            <a:srgbClr val="0D0D0D"/>
                          </a:solidFill>
                          <a:effectLst/>
                          <a:uLnTx/>
                          <a:uFillTx/>
                          <a:latin typeface="+mn-ea"/>
                          <a:ea typeface="+mn-ea"/>
                        </a:rPr>
                        <a:t>円</a:t>
                      </a: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日（ネット）／事前見積もり：不要／専用フォームからお申し込み</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900" b="0" i="0" u="none" strike="noStrike" kern="1200" cap="none" spc="0" normalizeH="0" baseline="0" noProof="0" dirty="0">
                        <a:ln>
                          <a:noFill/>
                        </a:ln>
                        <a:solidFill>
                          <a:srgbClr val="0D0D0D"/>
                        </a:solidFill>
                        <a:effectLst/>
                        <a:uLnTx/>
                        <a:uFillTx/>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57627987"/>
                  </a:ext>
                </a:extLst>
              </a:tr>
            </a:tbl>
          </a:graphicData>
        </a:graphic>
      </p:graphicFrame>
    </p:spTree>
    <p:extLst>
      <p:ext uri="{BB962C8B-B14F-4D97-AF65-F5344CB8AC3E}">
        <p14:creationId xmlns:p14="http://schemas.microsoft.com/office/powerpoint/2010/main" val="3783903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スペック詳細</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graphicFrame>
        <p:nvGraphicFramePr>
          <p:cNvPr id="4" name="表 3">
            <a:extLst>
              <a:ext uri="{FF2B5EF4-FFF2-40B4-BE49-F238E27FC236}">
                <a16:creationId xmlns:a16="http://schemas.microsoft.com/office/drawing/2014/main" id="{93FE5B09-F670-E1E3-3CF0-1C69D9F631AE}"/>
              </a:ext>
            </a:extLst>
          </p:cNvPr>
          <p:cNvGraphicFramePr>
            <a:graphicFrameLocks noGrp="1"/>
          </p:cNvGraphicFramePr>
          <p:nvPr>
            <p:extLst>
              <p:ext uri="{D42A27DB-BD31-4B8C-83A1-F6EECF244321}">
                <p14:modId xmlns:p14="http://schemas.microsoft.com/office/powerpoint/2010/main" val="468129593"/>
              </p:ext>
            </p:extLst>
          </p:nvPr>
        </p:nvGraphicFramePr>
        <p:xfrm>
          <a:off x="483159" y="1089025"/>
          <a:ext cx="11011849" cy="4941798"/>
        </p:xfrm>
        <a:graphic>
          <a:graphicData uri="http://schemas.openxmlformats.org/drawingml/2006/table">
            <a:tbl>
              <a:tblPr firstRow="1" bandRow="1"/>
              <a:tblGrid>
                <a:gridCol w="2062439">
                  <a:extLst>
                    <a:ext uri="{9D8B030D-6E8A-4147-A177-3AD203B41FA5}">
                      <a16:colId xmlns:a16="http://schemas.microsoft.com/office/drawing/2014/main" val="20000"/>
                    </a:ext>
                  </a:extLst>
                </a:gridCol>
                <a:gridCol w="8949410">
                  <a:extLst>
                    <a:ext uri="{9D8B030D-6E8A-4147-A177-3AD203B41FA5}">
                      <a16:colId xmlns:a16="http://schemas.microsoft.com/office/drawing/2014/main" val="20001"/>
                    </a:ext>
                  </a:extLst>
                </a:gridCol>
              </a:tblGrid>
              <a:tr h="1105535">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お申し込み期限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●原則として、掲載開始の</a:t>
                      </a:r>
                      <a:r>
                        <a:rPr kumimoji="1" lang="en-US" altLang="ja-JP" sz="1050" b="0" u="none" strike="noStrike" kern="1200" cap="none" spc="0" normalizeH="0" baseline="0" noProof="0" dirty="0">
                          <a:ln>
                            <a:noFill/>
                          </a:ln>
                          <a:solidFill>
                            <a:srgbClr val="0D0D0D"/>
                          </a:solidFill>
                          <a:effectLst/>
                          <a:uLnTx/>
                          <a:uFillTx/>
                          <a:latin typeface="+mn-ea"/>
                          <a:ea typeface="+mn-ea"/>
                        </a:rPr>
                        <a:t>2</a:t>
                      </a:r>
                      <a:r>
                        <a:rPr kumimoji="1" lang="ja-JP" altLang="en-US" sz="1050" b="0" u="none" strike="noStrike" kern="1200" cap="none" spc="0" normalizeH="0" baseline="0" noProof="0" dirty="0">
                          <a:ln>
                            <a:noFill/>
                          </a:ln>
                          <a:solidFill>
                            <a:srgbClr val="0D0D0D"/>
                          </a:solidFill>
                          <a:effectLst/>
                          <a:uLnTx/>
                          <a:uFillTx/>
                          <a:latin typeface="+mn-ea"/>
                          <a:ea typeface="+mn-ea"/>
                        </a:rPr>
                        <a:t>カ月前までにお申し込みおよびオリエンテーションを完了ください</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D0D0D"/>
                          </a:solidFill>
                          <a:effectLst/>
                          <a:latin typeface="+mn-ea"/>
                          <a:ea typeface="+mn-ea"/>
                          <a:cs typeface="+mn-cs"/>
                        </a:rPr>
                        <a:t>※</a:t>
                      </a:r>
                      <a:r>
                        <a:rPr kumimoji="1" lang="ja-JP" altLang="en-US" sz="1050" b="0" i="0" kern="1200" dirty="0">
                          <a:solidFill>
                            <a:srgbClr val="0D0D0D"/>
                          </a:solidFill>
                          <a:effectLst/>
                          <a:latin typeface="+mn-ea"/>
                          <a:ea typeface="+mn-ea"/>
                          <a:cs typeface="+mn-cs"/>
                        </a:rPr>
                        <a:t>内容によって上記期限以前にお申し込みが必要となる場合があります</a:t>
                      </a:r>
                      <a:endParaRPr kumimoji="1" lang="en-US" altLang="ja-JP" sz="1050" b="0" i="0" kern="1200" dirty="0">
                        <a:solidFill>
                          <a:srgbClr val="0D0D0D"/>
                        </a:solidFill>
                        <a:effectLst/>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rgbClr val="0D0D0D"/>
                          </a:solidFill>
                          <a:effectLst/>
                          <a:uLnTx/>
                          <a:uFillTx/>
                          <a:latin typeface="+mn-ea"/>
                          <a:ea typeface="+mn-ea"/>
                          <a:cs typeface="+mn-cs"/>
                        </a:rPr>
                        <a:t>※</a:t>
                      </a:r>
                      <a:r>
                        <a:rPr kumimoji="1" lang="ja-JP" altLang="en-US" sz="1050" b="0" i="0" u="none" strike="noStrike" kern="1200" cap="none" spc="0" normalizeH="0" baseline="0" noProof="0" dirty="0">
                          <a:ln>
                            <a:noFill/>
                          </a:ln>
                          <a:solidFill>
                            <a:srgbClr val="0D0D0D"/>
                          </a:solidFill>
                          <a:effectLst/>
                          <a:uLnTx/>
                          <a:uFillTx/>
                          <a:latin typeface="+mn-ea"/>
                          <a:ea typeface="+mn-ea"/>
                          <a:cs typeface="+mn-cs"/>
                        </a:rPr>
                        <a:t>同期間に掲載可能な案件数に制限を設けており、決定優先とさせていただいております</a:t>
                      </a:r>
                      <a:endParaRPr kumimoji="1" lang="en-US" altLang="ja-JP" sz="1050" b="0" i="0" u="none" strike="noStrike" kern="1200" cap="none" spc="0" normalizeH="0" baseline="0" noProof="0" dirty="0">
                        <a:ln>
                          <a:noFill/>
                        </a:ln>
                        <a:solidFill>
                          <a:srgbClr val="0D0D0D"/>
                        </a:solidFill>
                        <a:effectLst/>
                        <a:uLnTx/>
                        <a:uFillTx/>
                        <a:latin typeface="+mn-ea"/>
                        <a:ea typeface="+mn-ea"/>
                        <a:cs typeface="+mn-cs"/>
                      </a:endParaRPr>
                    </a:p>
                    <a:p>
                      <a:pPr marL="179070" marR="0" lvl="0" indent="-17907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rgbClr val="0D0D0D"/>
                          </a:solidFill>
                          <a:effectLst/>
                          <a:uLnTx/>
                          <a:uFillTx/>
                          <a:latin typeface="+mn-ea"/>
                          <a:ea typeface="+mn-ea"/>
                        </a:rPr>
                        <a:t>※</a:t>
                      </a:r>
                      <a:r>
                        <a:rPr kumimoji="1" lang="ja-JP" altLang="en-US" sz="1050" b="0" u="none" strike="noStrike" kern="1200" cap="none" spc="0" normalizeH="0" baseline="0" noProof="0" dirty="0">
                          <a:ln>
                            <a:noFill/>
                          </a:ln>
                          <a:solidFill>
                            <a:srgbClr val="0D0D0D"/>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rgbClr val="0D0D0D"/>
                          </a:solidFill>
                          <a:effectLst/>
                          <a:uLnTx/>
                          <a:uFillTx/>
                          <a:latin typeface="+mn-ea"/>
                          <a:ea typeface="+mn-ea"/>
                        </a:rPr>
                        <a:t>5</a:t>
                      </a:r>
                      <a:r>
                        <a:rPr kumimoji="1" lang="ja-JP" altLang="en-US" sz="1050" b="0" u="none" strike="noStrike" kern="1200" cap="none" spc="0" normalizeH="0" baseline="0" noProof="0" dirty="0">
                          <a:ln>
                            <a:noFill/>
                          </a:ln>
                          <a:solidFill>
                            <a:srgbClr val="0D0D0D"/>
                          </a:solidFill>
                          <a:effectLst/>
                          <a:uLnTx/>
                          <a:uFillTx/>
                          <a:latin typeface="+mn-ea"/>
                          <a:ea typeface="+mn-ea"/>
                        </a:rPr>
                        <a:t>営業日前までに掲載期間のご連絡をメールにてお願いいたします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85865836"/>
                  </a:ext>
                </a:extLst>
              </a:tr>
              <a:tr h="167990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契約分類</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200" b="0" i="0" dirty="0">
                          <a:solidFill>
                            <a:schemeClr val="bg1"/>
                          </a:solidFill>
                          <a:latin typeface="+mn-ea"/>
                          <a:ea typeface="+mn-ea"/>
                          <a:cs typeface="Meiryo UI" pitchFamily="50" charset="-128"/>
                        </a:rPr>
                        <a:t>※</a:t>
                      </a:r>
                      <a:r>
                        <a:rPr kumimoji="1" lang="ja-JP" altLang="en-US" sz="1200" b="0" i="0" dirty="0">
                          <a:solidFill>
                            <a:schemeClr val="bg1"/>
                          </a:solidFill>
                          <a:latin typeface="+mn-ea"/>
                          <a:ea typeface="+mn-ea"/>
                          <a:cs typeface="Meiryo UI" pitchFamily="50" charset="-128"/>
                        </a:rPr>
                        <a:t>お申し込み時に選択</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■タイアップページの制作・掲載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①契約分類：制作＋掲載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②契約サービス：</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制作＋掲載</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制作・掲載費</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80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か月超の期間での掲載延長</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②契約サービス：</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掲載</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③契約サービス詳細：</a:t>
                      </a:r>
                      <a:r>
                        <a:rPr lang="en-US" altLang="ja-JP" sz="1050" dirty="0">
                          <a:solidFill>
                            <a:srgbClr val="0D0D0D"/>
                          </a:solidFill>
                          <a:latin typeface="+mn-ea"/>
                          <a:ea typeface="+mn-ea"/>
                          <a:cs typeface="Verdana" pitchFamily="34" charset="0"/>
                        </a:rPr>
                        <a:t>Yahoo!</a:t>
                      </a:r>
                      <a:r>
                        <a:rPr lang="ja-JP" altLang="en-US" sz="1050" dirty="0">
                          <a:solidFill>
                            <a:srgbClr val="0D0D0D"/>
                          </a:solidFill>
                          <a:latin typeface="+mn-ea"/>
                          <a:ea typeface="+mn-ea"/>
                          <a:cs typeface="Verdana" pitchFamily="34" charset="0"/>
                        </a:rPr>
                        <a:t>ニュース　タイアップ　掲載延長費</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6516698"/>
                  </a:ext>
                </a:extLst>
              </a:tr>
              <a:tr h="42822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掲載期間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1</a:t>
                      </a:r>
                      <a:r>
                        <a:rPr lang="ja-JP" altLang="en-US" sz="1050" dirty="0">
                          <a:solidFill>
                            <a:srgbClr val="0D0D0D"/>
                          </a:solidFill>
                          <a:latin typeface="+mn-ea"/>
                          <a:ea typeface="+mn-ea"/>
                          <a:cs typeface="Verdana" pitchFamily="34" charset="0"/>
                        </a:rPr>
                        <a:t>か月間</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メイリオ"/>
                          <a:ea typeface="メイリオ"/>
                          <a:cs typeface="Meiryo UI" panose="020B0604030504040204" pitchFamily="50" charset="-128"/>
                        </a:rPr>
                        <a:t>※</a:t>
                      </a:r>
                      <a:r>
                        <a:rPr lang="ja-JP" altLang="en-US" sz="1050" dirty="0">
                          <a:solidFill>
                            <a:srgbClr val="0D0D0D"/>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4873087"/>
                  </a:ext>
                </a:extLst>
              </a:tr>
              <a:tr h="36072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有効期限</a:t>
                      </a:r>
                      <a:endParaRPr kumimoji="1" lang="ja-JP" altLang="en-US" sz="120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Meiryo UI" panose="020B0604030504040204" pitchFamily="50" charset="-128"/>
                        </a:rPr>
                        <a:t>2025</a:t>
                      </a:r>
                      <a:r>
                        <a:rPr lang="ja-JP" altLang="en-US" sz="1050" dirty="0">
                          <a:solidFill>
                            <a:srgbClr val="0D0D0D"/>
                          </a:solidFill>
                          <a:latin typeface="+mn-ea"/>
                          <a:ea typeface="+mn-ea"/>
                          <a:cs typeface="Meiryo UI" panose="020B0604030504040204" pitchFamily="50" charset="-128"/>
                        </a:rPr>
                        <a:t>年</a:t>
                      </a:r>
                      <a:r>
                        <a:rPr lang="en-US" altLang="ja-JP" sz="1050" dirty="0">
                          <a:solidFill>
                            <a:srgbClr val="0D0D0D"/>
                          </a:solidFill>
                          <a:latin typeface="+mn-ea"/>
                          <a:ea typeface="+mn-ea"/>
                          <a:cs typeface="Meiryo UI" panose="020B0604030504040204" pitchFamily="50" charset="-128"/>
                        </a:rPr>
                        <a:t>3</a:t>
                      </a:r>
                      <a:r>
                        <a:rPr lang="ja-JP" altLang="en-US" sz="1050" dirty="0">
                          <a:solidFill>
                            <a:srgbClr val="0D0D0D"/>
                          </a:solidFill>
                          <a:latin typeface="+mn-ea"/>
                          <a:ea typeface="+mn-ea"/>
                          <a:cs typeface="Meiryo UI" panose="020B0604030504040204" pitchFamily="50" charset="-128"/>
                        </a:rPr>
                        <a:t>月</a:t>
                      </a:r>
                      <a:r>
                        <a:rPr lang="en-US" altLang="ja-JP" sz="1050" dirty="0">
                          <a:solidFill>
                            <a:srgbClr val="0D0D0D"/>
                          </a:solidFill>
                          <a:latin typeface="+mn-ea"/>
                          <a:ea typeface="+mn-ea"/>
                          <a:cs typeface="Meiryo UI" panose="020B0604030504040204" pitchFamily="50" charset="-128"/>
                        </a:rPr>
                        <a:t>31</a:t>
                      </a:r>
                      <a:r>
                        <a:rPr lang="ja-JP" altLang="en-US" sz="1050" dirty="0">
                          <a:solidFill>
                            <a:srgbClr val="0D0D0D"/>
                          </a:solidFill>
                          <a:latin typeface="+mn-ea"/>
                          <a:ea typeface="+mn-ea"/>
                          <a:cs typeface="Meiryo UI" panose="020B0604030504040204" pitchFamily="50" charset="-128"/>
                        </a:rPr>
                        <a:t>日掲載終了分</a:t>
                      </a:r>
                      <a:endParaRPr lang="ja-JP" altLang="en-US" sz="1050" dirty="0">
                        <a:solidFill>
                          <a:srgbClr val="0D0D0D"/>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76746667"/>
                  </a:ext>
                </a:extLst>
              </a:tr>
              <a:tr h="56206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PV</a:t>
                      </a:r>
                      <a:r>
                        <a:rPr lang="ja-JP" altLang="en-US" sz="1050" dirty="0" err="1">
                          <a:solidFill>
                            <a:srgbClr val="0D0D0D"/>
                          </a:solidFill>
                          <a:latin typeface="+mn-ea"/>
                          <a:ea typeface="+mn-ea"/>
                          <a:cs typeface="Verdana" pitchFamily="34" charset="0"/>
                        </a:rPr>
                        <a:t>、</a:t>
                      </a:r>
                      <a:r>
                        <a:rPr lang="en-US" altLang="ja-JP" sz="1050" dirty="0">
                          <a:solidFill>
                            <a:srgbClr val="0D0D0D"/>
                          </a:solidFill>
                          <a:latin typeface="+mn-ea"/>
                          <a:ea typeface="+mn-ea"/>
                          <a:cs typeface="Verdana" pitchFamily="34" charset="0"/>
                        </a:rPr>
                        <a:t>UB</a:t>
                      </a:r>
                      <a:r>
                        <a:rPr lang="ja-JP" altLang="en-US" sz="1050" dirty="0" err="1">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ページ内リンクのクリック数、訪問者の性別・性別</a:t>
                      </a: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年代の比率、読了率、読者アンケート結果</a:t>
                      </a:r>
                      <a:endParaRPr lang="en-US" altLang="ja-JP" sz="1050" dirty="0">
                        <a:solidFill>
                          <a:srgbClr val="0D0D0D"/>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rgbClr val="0D0D0D"/>
                          </a:solidFill>
                          <a:latin typeface="+mn-ea"/>
                          <a:ea typeface="+mn-ea"/>
                          <a:cs typeface="Verdana" pitchFamily="34" charset="0"/>
                        </a:rPr>
                        <a:t>※</a:t>
                      </a:r>
                      <a:r>
                        <a:rPr lang="ja-JP" altLang="en-US" sz="1050" dirty="0">
                          <a:solidFill>
                            <a:srgbClr val="0D0D0D"/>
                          </a:solidFill>
                          <a:latin typeface="+mn-ea"/>
                          <a:ea typeface="+mn-ea"/>
                          <a:cs typeface="Verdana" pitchFamily="34" charset="0"/>
                        </a:rPr>
                        <a:t>掲載終了から</a:t>
                      </a:r>
                      <a:r>
                        <a:rPr lang="en-US" altLang="ja-JP" sz="1050" dirty="0">
                          <a:solidFill>
                            <a:srgbClr val="0D0D0D"/>
                          </a:solidFill>
                          <a:latin typeface="+mn-ea"/>
                          <a:ea typeface="+mn-ea"/>
                          <a:cs typeface="Verdana" pitchFamily="34" charset="0"/>
                        </a:rPr>
                        <a:t>2</a:t>
                      </a:r>
                      <a:r>
                        <a:rPr lang="ja-JP" altLang="en-US" sz="1050" dirty="0">
                          <a:solidFill>
                            <a:srgbClr val="0D0D0D"/>
                          </a:solidFill>
                          <a:latin typeface="+mn-ea"/>
                          <a:ea typeface="+mn-ea"/>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61338814"/>
                  </a:ext>
                </a:extLst>
              </a:tr>
              <a:tr h="80534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0D0D0D"/>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rgbClr val="0D0D0D"/>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rgbClr val="0D0D0D"/>
                          </a:solidFill>
                          <a:effectLst/>
                          <a:uLnTx/>
                          <a:uFillTx/>
                          <a:latin typeface="+mn-ea"/>
                          <a:ea typeface="+mn-ea"/>
                        </a:rPr>
                        <a:t>　</a:t>
                      </a:r>
                      <a:r>
                        <a:rPr kumimoji="1" lang="en-US" altLang="ja-JP" sz="900" b="0" u="none" strike="noStrike" kern="1200" cap="none" spc="0" normalizeH="0" baseline="0" noProof="0" dirty="0">
                          <a:ln>
                            <a:noFill/>
                          </a:ln>
                          <a:solidFill>
                            <a:srgbClr val="0D0D0D"/>
                          </a:solidFill>
                          <a:effectLst/>
                          <a:uLnTx/>
                          <a:uFillTx/>
                          <a:latin typeface="+mn-ea"/>
                          <a:ea typeface="+mn-ea"/>
                        </a:rPr>
                        <a:t>※</a:t>
                      </a:r>
                      <a:r>
                        <a:rPr kumimoji="1" lang="ja-JP" altLang="en-US" sz="900" b="0" u="none" strike="noStrike" kern="1200" cap="none" spc="0" normalizeH="0" baseline="0" noProof="0" dirty="0">
                          <a:ln>
                            <a:noFill/>
                          </a:ln>
                          <a:solidFill>
                            <a:srgbClr val="0D0D0D"/>
                          </a:solidFill>
                          <a:effectLst/>
                          <a:uLnTx/>
                          <a:uFillTx/>
                          <a:latin typeface="+mn-ea"/>
                          <a:ea typeface="+mn-ea"/>
                        </a:rPr>
                        <a:t>定型のアンケートのため、設問をカスタマイズすることは不可</a:t>
                      </a:r>
                      <a:endParaRPr kumimoji="1" lang="en-US" altLang="ja-JP" sz="900" b="0" u="none" strike="noStrike" kern="1200" cap="none" spc="0" normalizeH="0" baseline="0" noProof="0" dirty="0">
                        <a:ln>
                          <a:noFill/>
                        </a:ln>
                        <a:solidFill>
                          <a:srgbClr val="0D0D0D"/>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effectLst/>
                          <a:latin typeface="+mn-ea"/>
                          <a:ea typeface="+mn-ea"/>
                          <a:cs typeface="+mn-cs"/>
                        </a:rPr>
                        <a:t>・原則として、</a:t>
                      </a:r>
                      <a:r>
                        <a:rPr kumimoji="1" lang="en-US" altLang="ja-JP" sz="1050" b="0" i="0" kern="1200" dirty="0">
                          <a:solidFill>
                            <a:srgbClr val="0D0D0D"/>
                          </a:solidFill>
                          <a:effectLst/>
                          <a:latin typeface="+mn-ea"/>
                          <a:ea typeface="+mn-ea"/>
                          <a:cs typeface="+mn-cs"/>
                        </a:rPr>
                        <a:t>1</a:t>
                      </a:r>
                      <a:r>
                        <a:rPr kumimoji="1" lang="ja-JP" altLang="en-US" sz="1050" b="0" i="0" kern="1200" dirty="0">
                          <a:solidFill>
                            <a:srgbClr val="0D0D0D"/>
                          </a:solidFill>
                          <a:effectLst/>
                          <a:latin typeface="+mn-ea"/>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rgbClr val="0D0D0D"/>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30775823"/>
                  </a:ext>
                </a:extLst>
              </a:tr>
            </a:tbl>
          </a:graphicData>
        </a:graphic>
      </p:graphicFrame>
    </p:spTree>
    <p:extLst>
      <p:ext uri="{BB962C8B-B14F-4D97-AF65-F5344CB8AC3E}">
        <p14:creationId xmlns:p14="http://schemas.microsoft.com/office/powerpoint/2010/main" val="738361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BA4E44-FA07-CFA0-0E62-40502420EBF8}"/>
              </a:ext>
            </a:extLst>
          </p:cNvPr>
          <p:cNvSpPr>
            <a:spLocks noGrp="1"/>
          </p:cNvSpPr>
          <p:nvPr>
            <p:ph type="body" sz="quarter" idx="12"/>
          </p:nvPr>
        </p:nvSpPr>
        <p:spPr>
          <a:xfrm>
            <a:off x="772455" y="81412"/>
            <a:ext cx="866756" cy="410840"/>
          </a:xfrm>
        </p:spPr>
        <p:txBody>
          <a:bodyPr/>
          <a:lstStyle/>
          <a:p>
            <a:pPr marL="0" indent="0">
              <a:buNone/>
            </a:pPr>
            <a:r>
              <a:rPr kumimoji="1" lang="ja-JP" altLang="en-US" dirty="0"/>
              <a:t>商品スペック</a:t>
            </a:r>
          </a:p>
        </p:txBody>
      </p:sp>
      <p:pic>
        <p:nvPicPr>
          <p:cNvPr id="6" name="図プレースホルダー 12" descr="アイコン&#10;&#10;自動的に生成された説明">
            <a:extLst>
              <a:ext uri="{FF2B5EF4-FFF2-40B4-BE49-F238E27FC236}">
                <a16:creationId xmlns:a16="http://schemas.microsoft.com/office/drawing/2014/main" id="{0B429674-AAAC-BA1D-167E-E3447AFAE28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8" name="テキスト プレースホルダー 3">
            <a:extLst>
              <a:ext uri="{FF2B5EF4-FFF2-40B4-BE49-F238E27FC236}">
                <a16:creationId xmlns:a16="http://schemas.microsoft.com/office/drawing/2014/main" id="{5D3C7099-F938-1507-CBD0-ED2474535817}"/>
              </a:ext>
            </a:extLst>
          </p:cNvPr>
          <p:cNvSpPr txBox="1">
            <a:spLocks/>
          </p:cNvSpPr>
          <p:nvPr/>
        </p:nvSpPr>
        <p:spPr>
          <a:xfrm>
            <a:off x="1880722" y="20064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効果検証レポート</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正方形/長方形 1">
            <a:extLst>
              <a:ext uri="{FF2B5EF4-FFF2-40B4-BE49-F238E27FC236}">
                <a16:creationId xmlns:a16="http://schemas.microsoft.com/office/drawing/2014/main" id="{E50F8235-BF9A-A559-4BA8-752F08174C6C}"/>
              </a:ext>
            </a:extLst>
          </p:cNvPr>
          <p:cNvSpPr/>
          <p:nvPr/>
        </p:nvSpPr>
        <p:spPr>
          <a:xfrm>
            <a:off x="518837" y="1268413"/>
            <a:ext cx="11193737" cy="283154"/>
          </a:xfrm>
          <a:prstGeom prst="rect">
            <a:avLst/>
          </a:prstGeom>
        </p:spPr>
        <p:txBody>
          <a:bodyPr wrap="square" lIns="0" tIns="0" rIns="0" bIns="0">
            <a:spAutoFit/>
          </a:bodyPr>
          <a:lstStyle/>
          <a:p>
            <a:pPr eaLnBrk="1" fontAlgn="auto" hangingPunct="1">
              <a:lnSpc>
                <a:spcPct val="120000"/>
              </a:lnSpc>
              <a:spcBef>
                <a:spcPts val="0"/>
              </a:spcBef>
              <a:spcAft>
                <a:spcPts val="0"/>
              </a:spcAft>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5" name="グループ化 4">
            <a:extLst>
              <a:ext uri="{FF2B5EF4-FFF2-40B4-BE49-F238E27FC236}">
                <a16:creationId xmlns:a16="http://schemas.microsoft.com/office/drawing/2014/main" id="{E1F76B02-0D1E-4892-F259-8F7D5A9A9CEB}"/>
              </a:ext>
            </a:extLst>
          </p:cNvPr>
          <p:cNvGrpSpPr/>
          <p:nvPr/>
        </p:nvGrpSpPr>
        <p:grpSpPr>
          <a:xfrm>
            <a:off x="479425" y="1689474"/>
            <a:ext cx="5870524" cy="1491468"/>
            <a:chOff x="479425" y="1607413"/>
            <a:chExt cx="5870524" cy="1491468"/>
          </a:xfrm>
        </p:grpSpPr>
        <p:sp>
          <p:nvSpPr>
            <p:cNvPr id="7" name="角丸四角形 59">
              <a:extLst>
                <a:ext uri="{FF2B5EF4-FFF2-40B4-BE49-F238E27FC236}">
                  <a16:creationId xmlns:a16="http://schemas.microsoft.com/office/drawing/2014/main" id="{953C25E4-C1D1-17CF-8A8F-1770BAF19620}"/>
                </a:ext>
              </a:extLst>
            </p:cNvPr>
            <p:cNvSpPr/>
            <p:nvPr/>
          </p:nvSpPr>
          <p:spPr>
            <a:xfrm>
              <a:off x="1258812"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タイアップ訪問者の性別・性別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12206415-23F6-5CEC-B3A6-0D00B05097F6}"/>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集客数・属性広告主様ページへの送客数</a:t>
              </a:r>
              <a:endParaRPr kumimoji="0" lang="en-US" altLang="ja-JP" sz="1600" b="1" i="0" u="none" strike="noStrike" kern="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18FE6423-99B0-5039-00FA-886D40FD6884}"/>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FA9E7914-FB61-2B08-4A95-3725148987D4}"/>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4BBD862A-5A3F-510B-4795-B977FC786DC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329CF763-913E-0713-D1D0-35C9947E50D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971399"/>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14" name="図 13">
            <a:extLst>
              <a:ext uri="{FF2B5EF4-FFF2-40B4-BE49-F238E27FC236}">
                <a16:creationId xmlns:a16="http://schemas.microsoft.com/office/drawing/2014/main" id="{CC851249-ED3D-A68F-E272-6DAC758B0EDF}"/>
              </a:ext>
            </a:extLst>
          </p:cNvPr>
          <p:cNvPicPr>
            <a:picLocks noChangeAspect="1"/>
          </p:cNvPicPr>
          <p:nvPr/>
        </p:nvPicPr>
        <p:blipFill>
          <a:blip r:embed="rId6"/>
          <a:stretch>
            <a:fillRect/>
          </a:stretch>
        </p:blipFill>
        <p:spPr>
          <a:xfrm>
            <a:off x="8907023" y="2180418"/>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15" name="角丸四角形 68">
            <a:extLst>
              <a:ext uri="{FF2B5EF4-FFF2-40B4-BE49-F238E27FC236}">
                <a16:creationId xmlns:a16="http://schemas.microsoft.com/office/drawing/2014/main" id="{EC4EAA14-E4A0-9CEE-3DB2-DCA801F3303D}"/>
              </a:ext>
            </a:extLst>
          </p:cNvPr>
          <p:cNvSpPr/>
          <p:nvPr/>
        </p:nvSpPr>
        <p:spPr>
          <a:xfrm>
            <a:off x="9148115" y="4969631"/>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DFC4D803-7375-8AE9-EF16-8DBF1F48F6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17" name="Picture 2" descr="B1D2497D-1EBE-4057-8CE8-D155B6774F92-L0-001">
            <a:extLst>
              <a:ext uri="{FF2B5EF4-FFF2-40B4-BE49-F238E27FC236}">
                <a16:creationId xmlns:a16="http://schemas.microsoft.com/office/drawing/2014/main" id="{EDAC9C42-AE52-25E9-FB5C-1DE1F7BA3FBD}"/>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3AC1BD7B-738B-91E5-8678-E795958E65A1}"/>
              </a:ext>
            </a:extLst>
          </p:cNvPr>
          <p:cNvSpPr/>
          <p:nvPr/>
        </p:nvSpPr>
        <p:spPr>
          <a:xfrm>
            <a:off x="8153370"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184948FD-2F94-B031-8DFC-AC6972357419}"/>
              </a:ext>
            </a:extLst>
          </p:cNvPr>
          <p:cNvSpPr/>
          <p:nvPr/>
        </p:nvSpPr>
        <p:spPr>
          <a:xfrm>
            <a:off x="7108480"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E1828D19-4CB6-6C2D-0ADD-A24C5E08AB7B}"/>
              </a:ext>
            </a:extLst>
          </p:cNvPr>
          <p:cNvGrpSpPr/>
          <p:nvPr/>
        </p:nvGrpSpPr>
        <p:grpSpPr>
          <a:xfrm>
            <a:off x="479425" y="3516098"/>
            <a:ext cx="5870523" cy="905304"/>
            <a:chOff x="479425" y="3844167"/>
            <a:chExt cx="5870523" cy="905304"/>
          </a:xfrm>
        </p:grpSpPr>
        <p:sp>
          <p:nvSpPr>
            <p:cNvPr id="21" name="角丸四角形 21">
              <a:extLst>
                <a:ext uri="{FF2B5EF4-FFF2-40B4-BE49-F238E27FC236}">
                  <a16:creationId xmlns:a16="http://schemas.microsoft.com/office/drawing/2014/main" id="{A822D7AA-28F6-65CC-334D-42239E88E762}"/>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読了率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FA532952-8BE7-8B74-DC2B-582C703716ED}"/>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2E23B6AC-95AD-38B9-1FB1-168A1051CD9B}"/>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FA5BE9C0-55D8-FB90-5782-634B2DA71656}"/>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95EA6BE9-B1A2-47EC-A88C-AF518C1FA06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E382B8-3A24-57FB-0B1A-2D427B586DB5}"/>
              </a:ext>
            </a:extLst>
          </p:cNvPr>
          <p:cNvGrpSpPr/>
          <p:nvPr/>
        </p:nvGrpSpPr>
        <p:grpSpPr>
          <a:xfrm>
            <a:off x="479425" y="4594946"/>
            <a:ext cx="5847077" cy="2023276"/>
            <a:chOff x="479425" y="4775746"/>
            <a:chExt cx="5847077" cy="2023276"/>
          </a:xfrm>
        </p:grpSpPr>
        <p:sp>
          <p:nvSpPr>
            <p:cNvPr id="27" name="角丸四角形 26">
              <a:extLst>
                <a:ext uri="{FF2B5EF4-FFF2-40B4-BE49-F238E27FC236}">
                  <a16:creationId xmlns:a16="http://schemas.microsoft.com/office/drawing/2014/main" id="{90CE9486-7B78-5261-E456-1EE9F37C0270}"/>
                </a:ext>
              </a:extLst>
            </p:cNvPr>
            <p:cNvSpPr/>
            <p:nvPr/>
          </p:nvSpPr>
          <p:spPr>
            <a:xfrm>
              <a:off x="1235366" y="5441727"/>
              <a:ext cx="5091136" cy="135729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タイアップ読者に対するアンケートを無償でご提供します。</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b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タイアップ記事への評価、読了後の態度変容を問うアンケートです</a:t>
              </a: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認知</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興味・関心</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購買意向など</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商材やタイアップの内容によって調査内容が異なることがございます。</a:t>
              </a:r>
            </a:p>
          </p:txBody>
        </p:sp>
        <p:sp>
          <p:nvSpPr>
            <p:cNvPr id="28" name="角丸四角形 27">
              <a:extLst>
                <a:ext uri="{FF2B5EF4-FFF2-40B4-BE49-F238E27FC236}">
                  <a16:creationId xmlns:a16="http://schemas.microsoft.com/office/drawing/2014/main" id="{6C3CF099-05F5-1D94-E235-C858BFCF0530}"/>
                </a:ext>
              </a:extLst>
            </p:cNvPr>
            <p:cNvSpPr/>
            <p:nvPr/>
          </p:nvSpPr>
          <p:spPr>
            <a:xfrm>
              <a:off x="803425" y="4829746"/>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rPr>
                <a:t>態度変容効果</a:t>
              </a:r>
              <a:endParaRPr kumimoji="0" lang="en-US" altLang="ja-JP" sz="1600" b="1" i="0" u="none" strike="noStrike" kern="0" cap="none" spc="0" normalizeH="0" baseline="0" noProof="0" dirty="0">
                <a:ln>
                  <a:noFill/>
                </a:ln>
                <a:solidFill>
                  <a:srgbClr val="03004A"/>
                </a:solidFill>
                <a:effectLst/>
                <a:uLnTx/>
                <a:uFillTx/>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F44D98B-2CFE-0595-956D-E826B216E812}"/>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576BA9D6-6042-AA2D-088D-5603E22A7BE2}"/>
                  </a:ext>
                </a:extLst>
              </p:cNvPr>
              <p:cNvSpPr/>
              <p:nvPr/>
            </p:nvSpPr>
            <p:spPr>
              <a:xfrm>
                <a:off x="2435103" y="2081892"/>
                <a:ext cx="792088" cy="792088"/>
              </a:xfrm>
              <a:prstGeom prst="ellipse">
                <a:avLst/>
              </a:prstGeom>
              <a:solidFill>
                <a:srgbClr val="03004A"/>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D94A6C76-39A3-FE02-70F5-A00F68080E3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5293176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r>
              <a:rPr kumimoji="1" lang="en-US" altLang="ja-JP" dirty="0"/>
              <a:t>Yahoo!</a:t>
            </a:r>
            <a:r>
              <a:rPr kumimoji="1" lang="ja-JP" altLang="en-US" dirty="0"/>
              <a:t>ニュース タイアップの</a:t>
            </a:r>
            <a:endParaRPr kumimoji="1" lang="en-US" altLang="ja-JP" dirty="0"/>
          </a:p>
          <a:p>
            <a:r>
              <a:rPr kumimoji="1" lang="ja-JP" altLang="en-US" dirty="0"/>
              <a:t>ご活用方法</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04</a:t>
            </a:r>
            <a:endParaRPr kumimoji="1" lang="ja-JP" altLang="en-US" dirty="0"/>
          </a:p>
        </p:txBody>
      </p:sp>
      <p:grpSp>
        <p:nvGrpSpPr>
          <p:cNvPr id="2" name="Group 1">
            <a:extLst>
              <a:ext uri="{FF2B5EF4-FFF2-40B4-BE49-F238E27FC236}">
                <a16:creationId xmlns:a16="http://schemas.microsoft.com/office/drawing/2014/main" id="{AA5715FA-280C-B283-E133-CC85FFDCC9D4}"/>
              </a:ext>
            </a:extLst>
          </p:cNvPr>
          <p:cNvGrpSpPr>
            <a:grpSpLocks/>
          </p:cNvGrpSpPr>
          <p:nvPr/>
        </p:nvGrpSpPr>
        <p:grpSpPr bwMode="auto">
          <a:xfrm>
            <a:off x="5416549" y="3079012"/>
            <a:ext cx="1358901" cy="1399007"/>
            <a:chOff x="588" y="472"/>
            <a:chExt cx="408" cy="434"/>
          </a:xfrm>
          <a:solidFill>
            <a:srgbClr val="00003E"/>
          </a:solidFill>
        </p:grpSpPr>
        <p:sp>
          <p:nvSpPr>
            <p:cNvPr id="6" name="Freeform 2">
              <a:extLst>
                <a:ext uri="{FF2B5EF4-FFF2-40B4-BE49-F238E27FC236}">
                  <a16:creationId xmlns:a16="http://schemas.microsoft.com/office/drawing/2014/main" id="{3CC3B53F-1A99-622D-6647-3C3B6CDCD3D6}"/>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7" name="Freeform 3">
              <a:extLst>
                <a:ext uri="{FF2B5EF4-FFF2-40B4-BE49-F238E27FC236}">
                  <a16:creationId xmlns:a16="http://schemas.microsoft.com/office/drawing/2014/main" id="{4B5C325F-40AD-F4ED-0AD1-9CC64CFFC7B0}"/>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 name="Freeform 4">
              <a:extLst>
                <a:ext uri="{FF2B5EF4-FFF2-40B4-BE49-F238E27FC236}">
                  <a16:creationId xmlns:a16="http://schemas.microsoft.com/office/drawing/2014/main" id="{C81A8D1B-800D-773D-5AF6-D1894B10BB3D}"/>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5">
              <a:extLst>
                <a:ext uri="{FF2B5EF4-FFF2-40B4-BE49-F238E27FC236}">
                  <a16:creationId xmlns:a16="http://schemas.microsoft.com/office/drawing/2014/main" id="{A0B88470-07BF-2BDF-9625-A1E3139817F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6">
              <a:extLst>
                <a:ext uri="{FF2B5EF4-FFF2-40B4-BE49-F238E27FC236}">
                  <a16:creationId xmlns:a16="http://schemas.microsoft.com/office/drawing/2014/main" id="{A9FEB64D-B589-D804-FB52-3801B2D4723E}"/>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7">
              <a:extLst>
                <a:ext uri="{FF2B5EF4-FFF2-40B4-BE49-F238E27FC236}">
                  <a16:creationId xmlns:a16="http://schemas.microsoft.com/office/drawing/2014/main" id="{6B003903-16C7-05DF-1024-AA0813D67ED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8">
              <a:extLst>
                <a:ext uri="{FF2B5EF4-FFF2-40B4-BE49-F238E27FC236}">
                  <a16:creationId xmlns:a16="http://schemas.microsoft.com/office/drawing/2014/main" id="{B70E3A64-280B-0BE4-2760-9C44E00B159F}"/>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9">
              <a:extLst>
                <a:ext uri="{FF2B5EF4-FFF2-40B4-BE49-F238E27FC236}">
                  <a16:creationId xmlns:a16="http://schemas.microsoft.com/office/drawing/2014/main" id="{821EC13D-3EF5-86FB-328D-58E83C7D3761}"/>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65920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3242" y="276278"/>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ニュースに滞留するターゲット</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122" name="矢印: 五方向 121">
            <a:extLst>
              <a:ext uri="{FF2B5EF4-FFF2-40B4-BE49-F238E27FC236}">
                <a16:creationId xmlns:a16="http://schemas.microsoft.com/office/drawing/2014/main" id="{E2479E07-E9B9-A432-2BF8-4DB5C00BFA89}"/>
              </a:ext>
            </a:extLst>
          </p:cNvPr>
          <p:cNvSpPr/>
          <p:nvPr/>
        </p:nvSpPr>
        <p:spPr>
          <a:xfrm>
            <a:off x="409087" y="5459570"/>
            <a:ext cx="642365" cy="640826"/>
          </a:xfrm>
          <a:prstGeom prst="homePlate">
            <a:avLst>
              <a:gd name="adj" fmla="val 16128"/>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テキスト プレースホルダー 10">
            <a:extLst>
              <a:ext uri="{FF2B5EF4-FFF2-40B4-BE49-F238E27FC236}">
                <a16:creationId xmlns:a16="http://schemas.microsoft.com/office/drawing/2014/main" id="{0E5AB5FB-8288-C8F0-786B-977EFACDFFB7}"/>
              </a:ext>
            </a:extLst>
          </p:cNvPr>
          <p:cNvSpPr txBox="1">
            <a:spLocks/>
          </p:cNvSpPr>
          <p:nvPr/>
        </p:nvSpPr>
        <p:spPr>
          <a:xfrm>
            <a:off x="277942" y="996486"/>
            <a:ext cx="11501561"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800" b="1" i="0" u="none" strike="noStrike" kern="1200" cap="none" spc="100" normalizeH="0" baseline="0" noProof="0" dirty="0">
                <a:ln>
                  <a:noFill/>
                </a:ln>
                <a:solidFill>
                  <a:srgbClr val="0D0D0D"/>
                </a:solidFill>
                <a:effectLst/>
                <a:uLnTx/>
                <a:uFillTx/>
                <a:cs typeface="+mn-cs"/>
              </a:rPr>
              <a:t>Yahoo!</a:t>
            </a:r>
            <a:r>
              <a:rPr kumimoji="1" lang="ja-JP" altLang="en-US" sz="1800" b="1" i="0" u="none" strike="noStrike" kern="1200" cap="none" spc="100" normalizeH="0" baseline="0" noProof="0" dirty="0">
                <a:ln>
                  <a:noFill/>
                </a:ln>
                <a:solidFill>
                  <a:srgbClr val="0D0D0D"/>
                </a:solidFill>
                <a:effectLst/>
                <a:uLnTx/>
                <a:uFillTx/>
                <a:cs typeface="+mn-cs"/>
              </a:rPr>
              <a:t>ニュースには広告主様の商品カテゴリーへの関心レベルごとに</a:t>
            </a:r>
            <a:r>
              <a:rPr kumimoji="1" lang="ja-JP" altLang="en-US" sz="1800" b="1" i="0" u="none" strike="noStrike" kern="1200" cap="none" spc="100" normalizeH="0" baseline="0" noProof="0" dirty="0">
                <a:ln>
                  <a:noFill/>
                </a:ln>
                <a:solidFill>
                  <a:srgbClr val="C9002C"/>
                </a:solidFill>
                <a:effectLst/>
                <a:uLnTx/>
                <a:uFillTx/>
                <a:cs typeface="+mn-cs"/>
              </a:rPr>
              <a:t>広範囲の見込み客が滞留</a:t>
            </a:r>
            <a:r>
              <a:rPr kumimoji="1" lang="ja-JP" altLang="en-US" sz="1800" b="1" i="0" u="none" strike="noStrike" kern="1200" cap="none" spc="100" normalizeH="0" baseline="0" noProof="0" dirty="0">
                <a:ln>
                  <a:noFill/>
                </a:ln>
                <a:solidFill>
                  <a:srgbClr val="0D0D0D"/>
                </a:solidFill>
                <a:effectLst/>
                <a:uLnTx/>
                <a:uFillTx/>
                <a:cs typeface="+mn-cs"/>
              </a:rPr>
              <a:t>し、</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新たな出会い⇒潜在関心のキャッチ⇒顕在アクション と</a:t>
            </a:r>
            <a:r>
              <a:rPr kumimoji="1" lang="ja-JP" altLang="en-US" sz="1800" b="1" i="0" u="none" strike="noStrike" kern="1200" cap="none" spc="100" normalizeH="0" baseline="0" noProof="0" dirty="0">
                <a:ln>
                  <a:noFill/>
                </a:ln>
                <a:solidFill>
                  <a:srgbClr val="C9002C"/>
                </a:solidFill>
                <a:effectLst/>
                <a:uLnTx/>
                <a:uFillTx/>
                <a:cs typeface="+mn-cs"/>
              </a:rPr>
              <a:t>商品への関与度を段階的に高める</a:t>
            </a:r>
            <a:r>
              <a:rPr kumimoji="1" lang="en-US" altLang="ja-JP" sz="1800" b="1" i="0" u="none" strike="noStrike" kern="1200" cap="none" spc="100" normalizeH="0" baseline="0" noProof="0" dirty="0">
                <a:ln>
                  <a:noFill/>
                </a:ln>
                <a:solidFill>
                  <a:srgbClr val="0D0D0D"/>
                </a:solidFill>
                <a:effectLst/>
                <a:uLnTx/>
                <a:uFillTx/>
                <a:cs typeface="+mn-cs"/>
              </a:rPr>
              <a:t>UI/UX</a:t>
            </a:r>
            <a:r>
              <a:rPr kumimoji="1" lang="ja-JP" altLang="en-US" sz="1800" b="1" i="0" u="none" strike="noStrike" kern="1200" cap="none" spc="100" normalizeH="0" baseline="0" noProof="0" dirty="0">
                <a:ln>
                  <a:noFill/>
                </a:ln>
                <a:solidFill>
                  <a:srgbClr val="0D0D0D"/>
                </a:solidFill>
                <a:effectLst/>
                <a:uLnTx/>
                <a:uFillTx/>
                <a:cs typeface="+mn-cs"/>
              </a:rPr>
              <a:t>構造</a:t>
            </a:r>
          </a:p>
        </p:txBody>
      </p:sp>
      <p:grpSp>
        <p:nvGrpSpPr>
          <p:cNvPr id="56" name="グループ化 55">
            <a:extLst>
              <a:ext uri="{FF2B5EF4-FFF2-40B4-BE49-F238E27FC236}">
                <a16:creationId xmlns:a16="http://schemas.microsoft.com/office/drawing/2014/main" id="{35AC4583-23CD-FBDD-91F2-95AC1EB00E9F}"/>
              </a:ext>
            </a:extLst>
          </p:cNvPr>
          <p:cNvGrpSpPr/>
          <p:nvPr/>
        </p:nvGrpSpPr>
        <p:grpSpPr>
          <a:xfrm>
            <a:off x="589539" y="2207975"/>
            <a:ext cx="10919573" cy="1196273"/>
            <a:chOff x="2929348" y="-1290524"/>
            <a:chExt cx="9288775" cy="1331514"/>
          </a:xfrm>
        </p:grpSpPr>
        <p:sp>
          <p:nvSpPr>
            <p:cNvPr id="57" name="正方形/長方形 56">
              <a:extLst>
                <a:ext uri="{FF2B5EF4-FFF2-40B4-BE49-F238E27FC236}">
                  <a16:creationId xmlns:a16="http://schemas.microsoft.com/office/drawing/2014/main" id="{6BCC2E93-38EA-AC56-F9E1-37706B2BD121}"/>
                </a:ext>
              </a:extLst>
            </p:cNvPr>
            <p:cNvSpPr/>
            <p:nvPr/>
          </p:nvSpPr>
          <p:spPr>
            <a:xfrm>
              <a:off x="5551543" y="-1290524"/>
              <a:ext cx="3752866" cy="1247573"/>
            </a:xfrm>
            <a:prstGeom prst="rect">
              <a:avLst/>
            </a:prstGeom>
            <a:gradFill>
              <a:gsLst>
                <a:gs pos="0">
                  <a:srgbClr val="00569B">
                    <a:lumMod val="40000"/>
                    <a:lumOff val="60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58" name="正方形/長方形 57">
              <a:extLst>
                <a:ext uri="{FF2B5EF4-FFF2-40B4-BE49-F238E27FC236}">
                  <a16:creationId xmlns:a16="http://schemas.microsoft.com/office/drawing/2014/main" id="{E1B54D2A-0FFC-E884-1B02-14F32C59580F}"/>
                </a:ext>
              </a:extLst>
            </p:cNvPr>
            <p:cNvSpPr/>
            <p:nvPr/>
          </p:nvSpPr>
          <p:spPr>
            <a:xfrm>
              <a:off x="9304411" y="-1206583"/>
              <a:ext cx="2913712" cy="1247573"/>
            </a:xfrm>
            <a:prstGeom prst="rect">
              <a:avLst/>
            </a:prstGeom>
            <a:gradFill>
              <a:gsLst>
                <a:gs pos="0">
                  <a:srgbClr val="FF0033">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sp>
          <p:nvSpPr>
            <p:cNvPr id="98" name="正方形/長方形 97">
              <a:extLst>
                <a:ext uri="{FF2B5EF4-FFF2-40B4-BE49-F238E27FC236}">
                  <a16:creationId xmlns:a16="http://schemas.microsoft.com/office/drawing/2014/main" id="{EA1E0382-04B3-2F19-AA53-B7C291D5E637}"/>
                </a:ext>
              </a:extLst>
            </p:cNvPr>
            <p:cNvSpPr/>
            <p:nvPr/>
          </p:nvSpPr>
          <p:spPr>
            <a:xfrm>
              <a:off x="2929348" y="-1290524"/>
              <a:ext cx="2614175" cy="1247573"/>
            </a:xfrm>
            <a:prstGeom prst="rect">
              <a:avLst/>
            </a:prstGeom>
            <a:gradFill>
              <a:gsLst>
                <a:gs pos="0">
                  <a:srgbClr val="00569B">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endParaRPr>
            </a:p>
          </p:txBody>
        </p:sp>
      </p:grpSp>
      <p:sp>
        <p:nvSpPr>
          <p:cNvPr id="59" name="矢印: 五方向 58">
            <a:extLst>
              <a:ext uri="{FF2B5EF4-FFF2-40B4-BE49-F238E27FC236}">
                <a16:creationId xmlns:a16="http://schemas.microsoft.com/office/drawing/2014/main" id="{63D044F0-ABCD-D829-E6F5-4480900368DC}"/>
              </a:ext>
            </a:extLst>
          </p:cNvPr>
          <p:cNvSpPr/>
          <p:nvPr/>
        </p:nvSpPr>
        <p:spPr>
          <a:xfrm>
            <a:off x="8027286" y="1773353"/>
            <a:ext cx="3668153" cy="504000"/>
          </a:xfrm>
          <a:prstGeom prst="homePlate">
            <a:avLst>
              <a:gd name="adj" fmla="val 39837"/>
            </a:avLst>
          </a:prstGeom>
          <a:solidFill>
            <a:srgbClr val="C9002C"/>
          </a:solidFill>
          <a:ln w="38100" cap="flat" cmpd="sng" algn="ctr">
            <a:solidFill>
              <a:srgbClr val="FFFFFF"/>
            </a:solidFill>
            <a:prstDash val="solid"/>
            <a:miter lim="800000"/>
          </a:ln>
          <a:effectLst/>
        </p:spPr>
        <p:txBody>
          <a:bodyPr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  顕在関心</a:t>
            </a:r>
          </a:p>
        </p:txBody>
      </p:sp>
      <p:pic>
        <p:nvPicPr>
          <p:cNvPr id="69" name="図 68">
            <a:extLst>
              <a:ext uri="{FF2B5EF4-FFF2-40B4-BE49-F238E27FC236}">
                <a16:creationId xmlns:a16="http://schemas.microsoft.com/office/drawing/2014/main" id="{85340011-5D4C-AAC6-B567-5DCC05B593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7705" y="2912079"/>
            <a:ext cx="1259750" cy="2240674"/>
          </a:xfrm>
          <a:prstGeom prst="rect">
            <a:avLst/>
          </a:prstGeom>
          <a:ln>
            <a:solidFill>
              <a:srgbClr val="FFFFFF">
                <a:lumMod val="50000"/>
              </a:srgbClr>
            </a:solidFill>
          </a:ln>
        </p:spPr>
      </p:pic>
      <p:grpSp>
        <p:nvGrpSpPr>
          <p:cNvPr id="73" name="グループ化 72">
            <a:extLst>
              <a:ext uri="{FF2B5EF4-FFF2-40B4-BE49-F238E27FC236}">
                <a16:creationId xmlns:a16="http://schemas.microsoft.com/office/drawing/2014/main" id="{7B927121-C328-5100-E7A2-93A715D8285B}"/>
              </a:ext>
            </a:extLst>
          </p:cNvPr>
          <p:cNvGrpSpPr/>
          <p:nvPr/>
        </p:nvGrpSpPr>
        <p:grpSpPr>
          <a:xfrm>
            <a:off x="3869138" y="2912079"/>
            <a:ext cx="2594593" cy="2240675"/>
            <a:chOff x="3463125" y="3787695"/>
            <a:chExt cx="2594593" cy="2240675"/>
          </a:xfrm>
        </p:grpSpPr>
        <p:pic>
          <p:nvPicPr>
            <p:cNvPr id="74" name="図 73">
              <a:extLst>
                <a:ext uri="{FF2B5EF4-FFF2-40B4-BE49-F238E27FC236}">
                  <a16:creationId xmlns:a16="http://schemas.microsoft.com/office/drawing/2014/main" id="{79F0AFD2-1A6D-25A0-3398-5FC7CBB3C6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6743"/>
            <a:stretch/>
          </p:blipFill>
          <p:spPr>
            <a:xfrm>
              <a:off x="4807305" y="3787696"/>
              <a:ext cx="1250413" cy="2240674"/>
            </a:xfrm>
            <a:prstGeom prst="rect">
              <a:avLst/>
            </a:prstGeom>
            <a:ln>
              <a:solidFill>
                <a:srgbClr val="FFFFFF">
                  <a:lumMod val="50000"/>
                </a:srgbClr>
              </a:solidFill>
            </a:ln>
          </p:spPr>
        </p:pic>
        <p:pic>
          <p:nvPicPr>
            <p:cNvPr id="75" name="図 74">
              <a:extLst>
                <a:ext uri="{FF2B5EF4-FFF2-40B4-BE49-F238E27FC236}">
                  <a16:creationId xmlns:a16="http://schemas.microsoft.com/office/drawing/2014/main" id="{E52DEDCA-620E-C7FE-7467-0B8B0AC1DB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63125" y="3787695"/>
              <a:ext cx="1228719" cy="2240675"/>
            </a:xfrm>
            <a:prstGeom prst="rect">
              <a:avLst/>
            </a:prstGeom>
            <a:ln>
              <a:solidFill>
                <a:srgbClr val="FFFFFF">
                  <a:lumMod val="50000"/>
                </a:srgbClr>
              </a:solidFill>
            </a:ln>
          </p:spPr>
        </p:pic>
      </p:grpSp>
      <p:pic>
        <p:nvPicPr>
          <p:cNvPr id="76" name="Picture 4">
            <a:extLst>
              <a:ext uri="{FF2B5EF4-FFF2-40B4-BE49-F238E27FC236}">
                <a16:creationId xmlns:a16="http://schemas.microsoft.com/office/drawing/2014/main" id="{F54BFCB7-3433-35AC-06A8-A25E7198C6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062428" y="2458244"/>
            <a:ext cx="1017719" cy="195494"/>
          </a:xfrm>
          <a:prstGeom prst="rect">
            <a:avLst/>
          </a:prstGeom>
          <a:noFill/>
          <a:extLst>
            <a:ext uri="{909E8E84-426E-40DD-AFC4-6F175D3DCCD1}">
              <a14:hiddenFill xmlns:a14="http://schemas.microsoft.com/office/drawing/2010/main">
                <a:solidFill>
                  <a:srgbClr val="FFFFFF"/>
                </a:solidFill>
              </a14:hiddenFill>
            </a:ext>
          </a:extLst>
        </p:spPr>
      </p:pic>
      <p:sp>
        <p:nvSpPr>
          <p:cNvPr id="77" name="テキスト ボックス 76">
            <a:extLst>
              <a:ext uri="{FF2B5EF4-FFF2-40B4-BE49-F238E27FC236}">
                <a16:creationId xmlns:a16="http://schemas.microsoft.com/office/drawing/2014/main" id="{5573117C-6253-A4C4-13B6-3AB4A42B1CD1}"/>
              </a:ext>
            </a:extLst>
          </p:cNvPr>
          <p:cNvSpPr txBox="1"/>
          <p:nvPr/>
        </p:nvSpPr>
        <p:spPr>
          <a:xfrm>
            <a:off x="748835" y="2412718"/>
            <a:ext cx="121749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トピックス欄</a:t>
            </a:r>
          </a:p>
        </p:txBody>
      </p:sp>
      <p:sp>
        <p:nvSpPr>
          <p:cNvPr id="78" name="テキスト ボックス 77">
            <a:extLst>
              <a:ext uri="{FF2B5EF4-FFF2-40B4-BE49-F238E27FC236}">
                <a16:creationId xmlns:a16="http://schemas.microsoft.com/office/drawing/2014/main" id="{65F53AF2-6076-6C75-2B55-B5FDD27D3E92}"/>
              </a:ext>
            </a:extLst>
          </p:cNvPr>
          <p:cNvSpPr txBox="1"/>
          <p:nvPr/>
        </p:nvSpPr>
        <p:spPr>
          <a:xfrm>
            <a:off x="3635964" y="2412719"/>
            <a:ext cx="3117501"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タイムライン（固定＋レコメンド</a:t>
            </a:r>
            <a:r>
              <a:rPr kumimoji="0" lang="en-US" altLang="ja-JP" sz="1200" b="1" kern="0" dirty="0">
                <a:solidFill>
                  <a:srgbClr val="0070C0"/>
                </a:solidFill>
                <a:latin typeface="+mn-ea"/>
                <a:ea typeface="+mn-ea"/>
              </a:rPr>
              <a:t>)</a:t>
            </a:r>
            <a:endParaRPr kumimoji="0" lang="ja-JP" altLang="en-US" sz="1200" b="1" kern="0" dirty="0">
              <a:solidFill>
                <a:srgbClr val="0070C0"/>
              </a:solidFill>
              <a:latin typeface="+mn-ea"/>
              <a:ea typeface="+mn-ea"/>
            </a:endParaRPr>
          </a:p>
        </p:txBody>
      </p:sp>
      <p:sp>
        <p:nvSpPr>
          <p:cNvPr id="79" name="テキスト ボックス 78">
            <a:extLst>
              <a:ext uri="{FF2B5EF4-FFF2-40B4-BE49-F238E27FC236}">
                <a16:creationId xmlns:a16="http://schemas.microsoft.com/office/drawing/2014/main" id="{315705DC-46CF-04EE-3133-66817E7807DE}"/>
              </a:ext>
            </a:extLst>
          </p:cNvPr>
          <p:cNvSpPr txBox="1"/>
          <p:nvPr/>
        </p:nvSpPr>
        <p:spPr>
          <a:xfrm>
            <a:off x="650109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70C0"/>
                </a:solidFill>
                <a:latin typeface="+mn-ea"/>
                <a:ea typeface="+mn-ea"/>
              </a:rPr>
              <a:t>特定ニュース記事</a:t>
            </a:r>
          </a:p>
        </p:txBody>
      </p:sp>
      <p:sp>
        <p:nvSpPr>
          <p:cNvPr id="80" name="テキスト ボックス 79">
            <a:extLst>
              <a:ext uri="{FF2B5EF4-FFF2-40B4-BE49-F238E27FC236}">
                <a16:creationId xmlns:a16="http://schemas.microsoft.com/office/drawing/2014/main" id="{2E5CEF3B-8E57-1AD3-9460-62081676A89D}"/>
              </a:ext>
            </a:extLst>
          </p:cNvPr>
          <p:cNvSpPr txBox="1"/>
          <p:nvPr/>
        </p:nvSpPr>
        <p:spPr>
          <a:xfrm>
            <a:off x="8328668" y="2412718"/>
            <a:ext cx="1477414"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C9002C"/>
                </a:solidFill>
                <a:latin typeface="+mn-ea"/>
                <a:ea typeface="+mn-ea"/>
              </a:rPr>
              <a:t>テーマフォロー</a:t>
            </a:r>
          </a:p>
        </p:txBody>
      </p:sp>
      <p:pic>
        <p:nvPicPr>
          <p:cNvPr id="81" name="図 80">
            <a:extLst>
              <a:ext uri="{FF2B5EF4-FFF2-40B4-BE49-F238E27FC236}">
                <a16:creationId xmlns:a16="http://schemas.microsoft.com/office/drawing/2014/main" id="{D502869E-15B5-B2F4-6BE9-FA84B8ACCD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64506" y="2912079"/>
            <a:ext cx="1263720" cy="2249051"/>
          </a:xfrm>
          <a:prstGeom prst="rect">
            <a:avLst/>
          </a:prstGeom>
          <a:ln>
            <a:solidFill>
              <a:srgbClr val="FFFFFF">
                <a:lumMod val="50000"/>
              </a:srgbClr>
            </a:solidFill>
          </a:ln>
        </p:spPr>
      </p:pic>
      <p:sp>
        <p:nvSpPr>
          <p:cNvPr id="82" name="AutoShape 6">
            <a:extLst>
              <a:ext uri="{FF2B5EF4-FFF2-40B4-BE49-F238E27FC236}">
                <a16:creationId xmlns:a16="http://schemas.microsoft.com/office/drawing/2014/main" id="{73B63BCE-A1EE-2284-F9A6-846DCE82EABA}"/>
              </a:ext>
            </a:extLst>
          </p:cNvPr>
          <p:cNvSpPr>
            <a:spLocks noChangeAspect="1" noChangeArrowheads="1"/>
          </p:cNvSpPr>
          <p:nvPr/>
        </p:nvSpPr>
        <p:spPr bwMode="auto">
          <a:xfrm>
            <a:off x="6005307" y="2561334"/>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pic>
        <p:nvPicPr>
          <p:cNvPr id="83" name="図 82">
            <a:extLst>
              <a:ext uri="{FF2B5EF4-FFF2-40B4-BE49-F238E27FC236}">
                <a16:creationId xmlns:a16="http://schemas.microsoft.com/office/drawing/2014/main" id="{63EF6893-6037-B0C4-85A2-206D8A2C535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408712" y="2912079"/>
            <a:ext cx="1317327" cy="2267330"/>
          </a:xfrm>
          <a:prstGeom prst="rect">
            <a:avLst/>
          </a:prstGeom>
          <a:ln>
            <a:solidFill>
              <a:srgbClr val="212121">
                <a:lumMod val="75000"/>
                <a:lumOff val="25000"/>
              </a:srgbClr>
            </a:solidFill>
          </a:ln>
        </p:spPr>
      </p:pic>
      <p:pic>
        <p:nvPicPr>
          <p:cNvPr id="84" name="図 83">
            <a:extLst>
              <a:ext uri="{FF2B5EF4-FFF2-40B4-BE49-F238E27FC236}">
                <a16:creationId xmlns:a16="http://schemas.microsoft.com/office/drawing/2014/main" id="{B83F2B11-DFA5-5A74-A59C-5B27217F9D6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991319" y="2912079"/>
            <a:ext cx="1315801" cy="2285931"/>
          </a:xfrm>
          <a:prstGeom prst="rect">
            <a:avLst/>
          </a:prstGeom>
          <a:ln>
            <a:solidFill>
              <a:srgbClr val="212121">
                <a:lumMod val="75000"/>
                <a:lumOff val="25000"/>
              </a:srgbClr>
            </a:solidFill>
          </a:ln>
        </p:spPr>
      </p:pic>
      <p:pic>
        <p:nvPicPr>
          <p:cNvPr id="85" name="図 84">
            <a:extLst>
              <a:ext uri="{FF2B5EF4-FFF2-40B4-BE49-F238E27FC236}">
                <a16:creationId xmlns:a16="http://schemas.microsoft.com/office/drawing/2014/main" id="{F9D4AB0E-7CD9-C017-1BB2-29784673E10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123756" y="2912079"/>
            <a:ext cx="1264942" cy="2267154"/>
          </a:xfrm>
          <a:prstGeom prst="rect">
            <a:avLst/>
          </a:prstGeom>
          <a:ln>
            <a:solidFill>
              <a:srgbClr val="FFFFFF">
                <a:lumMod val="50000"/>
              </a:srgbClr>
            </a:solidFill>
          </a:ln>
        </p:spPr>
      </p:pic>
      <p:sp>
        <p:nvSpPr>
          <p:cNvPr id="86" name="テキスト ボックス 85">
            <a:extLst>
              <a:ext uri="{FF2B5EF4-FFF2-40B4-BE49-F238E27FC236}">
                <a16:creationId xmlns:a16="http://schemas.microsoft.com/office/drawing/2014/main" id="{BEA2E4F5-665A-C459-FB05-BD347A78973C}"/>
              </a:ext>
            </a:extLst>
          </p:cNvPr>
          <p:cNvSpPr txBox="1"/>
          <p:nvPr/>
        </p:nvSpPr>
        <p:spPr>
          <a:xfrm>
            <a:off x="1973568" y="2410075"/>
            <a:ext cx="1584175" cy="276999"/>
          </a:xfrm>
          <a:prstGeom prst="rect">
            <a:avLst/>
          </a:prstGeom>
          <a:noFill/>
        </p:spPr>
        <p:txBody>
          <a:bodyPr wrap="square">
            <a:spAutoFit/>
          </a:bodyPr>
          <a:lstStyle/>
          <a:p>
            <a:pPr algn="ctr" eaLnBrk="1" fontAlgn="auto" hangingPunct="1">
              <a:spcBef>
                <a:spcPts val="0"/>
              </a:spcBef>
              <a:spcAft>
                <a:spcPts val="0"/>
              </a:spcAft>
              <a:defRPr/>
            </a:pPr>
            <a:r>
              <a:rPr kumimoji="0" lang="ja-JP" altLang="en-US" sz="1200" b="1" kern="0" dirty="0">
                <a:solidFill>
                  <a:srgbClr val="00569B">
                    <a:lumMod val="60000"/>
                    <a:lumOff val="40000"/>
                  </a:srgbClr>
                </a:solidFill>
                <a:latin typeface="+mn-ea"/>
                <a:ea typeface="+mn-ea"/>
              </a:rPr>
              <a:t>トレンドランキング</a:t>
            </a:r>
          </a:p>
        </p:txBody>
      </p:sp>
      <p:sp>
        <p:nvSpPr>
          <p:cNvPr id="97" name="矢印: 五方向 96">
            <a:extLst>
              <a:ext uri="{FF2B5EF4-FFF2-40B4-BE49-F238E27FC236}">
                <a16:creationId xmlns:a16="http://schemas.microsoft.com/office/drawing/2014/main" id="{F81E8FD9-FEB4-B9ED-7931-0F067DE31EB9}"/>
              </a:ext>
            </a:extLst>
          </p:cNvPr>
          <p:cNvSpPr/>
          <p:nvPr/>
        </p:nvSpPr>
        <p:spPr>
          <a:xfrm>
            <a:off x="3596688" y="1777685"/>
            <a:ext cx="4656841" cy="507783"/>
          </a:xfrm>
          <a:prstGeom prst="homePlate">
            <a:avLst>
              <a:gd name="adj" fmla="val 39837"/>
            </a:avLst>
          </a:prstGeom>
          <a:solidFill>
            <a:srgbClr val="0070C0"/>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潜在関心</a:t>
            </a:r>
          </a:p>
        </p:txBody>
      </p:sp>
      <p:sp>
        <p:nvSpPr>
          <p:cNvPr id="60" name="矢印: 五方向 59">
            <a:extLst>
              <a:ext uri="{FF2B5EF4-FFF2-40B4-BE49-F238E27FC236}">
                <a16:creationId xmlns:a16="http://schemas.microsoft.com/office/drawing/2014/main" id="{115A5D34-4C2E-1BC1-0DB7-9B81AB381DDE}"/>
              </a:ext>
            </a:extLst>
          </p:cNvPr>
          <p:cNvSpPr/>
          <p:nvPr/>
        </p:nvSpPr>
        <p:spPr>
          <a:xfrm>
            <a:off x="575220" y="1777685"/>
            <a:ext cx="3266565" cy="507783"/>
          </a:xfrm>
          <a:prstGeom prst="homePlate">
            <a:avLst>
              <a:gd name="adj" fmla="val 39837"/>
            </a:avLst>
          </a:prstGeom>
          <a:solidFill>
            <a:srgbClr val="00569B">
              <a:lumMod val="60000"/>
              <a:lumOff val="40000"/>
            </a:srgbClr>
          </a:solidFill>
          <a:ln w="38100" cap="flat" cmpd="sng" algn="ctr">
            <a:solidFill>
              <a:srgbClr val="FFFFFF"/>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mn-ea"/>
                <a:ea typeface="+mn-ea"/>
              </a:rPr>
              <a:t>受動関心　</a:t>
            </a:r>
          </a:p>
        </p:txBody>
      </p:sp>
      <p:sp>
        <p:nvSpPr>
          <p:cNvPr id="112" name="吹き出し: 線 111">
            <a:extLst>
              <a:ext uri="{FF2B5EF4-FFF2-40B4-BE49-F238E27FC236}">
                <a16:creationId xmlns:a16="http://schemas.microsoft.com/office/drawing/2014/main" id="{67D6FC8A-6309-5F0F-3FEC-FB7D10433D7B}"/>
              </a:ext>
            </a:extLst>
          </p:cNvPr>
          <p:cNvSpPr/>
          <p:nvPr/>
        </p:nvSpPr>
        <p:spPr>
          <a:xfrm>
            <a:off x="1032597" y="5449864"/>
            <a:ext cx="3440783" cy="650532"/>
          </a:xfrm>
          <a:prstGeom prst="borderCallout1">
            <a:avLst>
              <a:gd name="adj1" fmla="val -10232"/>
              <a:gd name="adj2" fmla="val 47068"/>
              <a:gd name="adj3" fmla="val -30961"/>
              <a:gd name="adj4" fmla="val 42204"/>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5" name="吹き出し: 線 114">
            <a:extLst>
              <a:ext uri="{FF2B5EF4-FFF2-40B4-BE49-F238E27FC236}">
                <a16:creationId xmlns:a16="http://schemas.microsoft.com/office/drawing/2014/main" id="{DF0F9C98-685E-661F-7BCD-6A121A3BA2FF}"/>
              </a:ext>
            </a:extLst>
          </p:cNvPr>
          <p:cNvSpPr/>
          <p:nvPr/>
        </p:nvSpPr>
        <p:spPr>
          <a:xfrm>
            <a:off x="4577077" y="5449864"/>
            <a:ext cx="3440783" cy="650532"/>
          </a:xfrm>
          <a:prstGeom prst="borderCallout1">
            <a:avLst>
              <a:gd name="adj1" fmla="val -10232"/>
              <a:gd name="adj2" fmla="val 47068"/>
              <a:gd name="adj3" fmla="val -35308"/>
              <a:gd name="adj4" fmla="val 47730"/>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6" name="吹き出し: 線 115">
            <a:extLst>
              <a:ext uri="{FF2B5EF4-FFF2-40B4-BE49-F238E27FC236}">
                <a16:creationId xmlns:a16="http://schemas.microsoft.com/office/drawing/2014/main" id="{9E76240F-17F2-2D28-86E2-41B9008A2BD2}"/>
              </a:ext>
            </a:extLst>
          </p:cNvPr>
          <p:cNvSpPr/>
          <p:nvPr/>
        </p:nvSpPr>
        <p:spPr>
          <a:xfrm>
            <a:off x="8163746" y="5449864"/>
            <a:ext cx="3440783" cy="650532"/>
          </a:xfrm>
          <a:prstGeom prst="borderCallout1">
            <a:avLst>
              <a:gd name="adj1" fmla="val -8783"/>
              <a:gd name="adj2" fmla="val 49173"/>
              <a:gd name="adj3" fmla="val -35308"/>
              <a:gd name="adj4" fmla="val 49309"/>
            </a:avLst>
          </a:prstGeom>
          <a:solidFill>
            <a:srgbClr val="FFFFFF">
              <a:lumMod val="95000"/>
            </a:srgbClr>
          </a:solidFill>
          <a:ln w="3810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7" name="二等辺三角形 116">
            <a:extLst>
              <a:ext uri="{FF2B5EF4-FFF2-40B4-BE49-F238E27FC236}">
                <a16:creationId xmlns:a16="http://schemas.microsoft.com/office/drawing/2014/main" id="{0DFB7481-8C55-2CA6-F037-437BBBCA1B02}"/>
              </a:ext>
            </a:extLst>
          </p:cNvPr>
          <p:cNvSpPr/>
          <p:nvPr/>
        </p:nvSpPr>
        <p:spPr>
          <a:xfrm rot="5400000">
            <a:off x="4341407"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二等辺三角形 117">
            <a:extLst>
              <a:ext uri="{FF2B5EF4-FFF2-40B4-BE49-F238E27FC236}">
                <a16:creationId xmlns:a16="http://schemas.microsoft.com/office/drawing/2014/main" id="{9086763F-92A4-A406-4441-630872E7E6AE}"/>
              </a:ext>
            </a:extLst>
          </p:cNvPr>
          <p:cNvSpPr/>
          <p:nvPr/>
        </p:nvSpPr>
        <p:spPr>
          <a:xfrm rot="5400000">
            <a:off x="7923594" y="5675911"/>
            <a:ext cx="282804" cy="207390"/>
          </a:xfrm>
          <a:prstGeom prst="triangle">
            <a:avLst/>
          </a:prstGeom>
          <a:solidFill>
            <a:srgbClr val="FFFFFF">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9" name="角丸四角形 68">
            <a:extLst>
              <a:ext uri="{FF2B5EF4-FFF2-40B4-BE49-F238E27FC236}">
                <a16:creationId xmlns:a16="http://schemas.microsoft.com/office/drawing/2014/main" id="{1DD856B4-03EE-C780-483D-2E89852EB513}"/>
              </a:ext>
            </a:extLst>
          </p:cNvPr>
          <p:cNvSpPr/>
          <p:nvPr/>
        </p:nvSpPr>
        <p:spPr>
          <a:xfrm>
            <a:off x="127238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「企業の人手不足」「</a:t>
            </a:r>
            <a:r>
              <a:rPr kumimoji="0" lang="en-US" altLang="ja-JP" sz="1200" b="1" kern="0" dirty="0">
                <a:solidFill>
                  <a:srgbClr val="0D0D0D"/>
                </a:solidFill>
                <a:latin typeface="+mn-ea"/>
                <a:ea typeface="+mn-ea"/>
              </a:rPr>
              <a:t>AI</a:t>
            </a:r>
            <a:r>
              <a:rPr kumimoji="0" lang="ja-JP" altLang="en-US" sz="1200" b="1" kern="0" dirty="0">
                <a:solidFill>
                  <a:srgbClr val="0D0D0D"/>
                </a:solidFill>
                <a:latin typeface="+mn-ea"/>
                <a:ea typeface="+mn-ea"/>
              </a:rPr>
              <a:t>人材求人の過熱」</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といったトレンド記事を目にする</a:t>
            </a:r>
          </a:p>
        </p:txBody>
      </p:sp>
      <p:sp>
        <p:nvSpPr>
          <p:cNvPr id="120" name="角丸四角形 68">
            <a:extLst>
              <a:ext uri="{FF2B5EF4-FFF2-40B4-BE49-F238E27FC236}">
                <a16:creationId xmlns:a16="http://schemas.microsoft.com/office/drawing/2014/main" id="{8A471850-4656-F807-48B0-D5655B95CA8F}"/>
              </a:ext>
            </a:extLst>
          </p:cNvPr>
          <p:cNvSpPr/>
          <p:nvPr/>
        </p:nvSpPr>
        <p:spPr>
          <a:xfrm>
            <a:off x="446795" y="5619316"/>
            <a:ext cx="566948" cy="28931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「転職」の</a:t>
            </a:r>
            <a:endParaRPr kumimoji="0" lang="en-US" altLang="ja-JP" sz="800" b="1" kern="0" dirty="0">
              <a:solidFill>
                <a:srgbClr val="FFFFFF"/>
              </a:solidFill>
              <a:latin typeface="+mn-ea"/>
              <a:ea typeface="+mn-ea"/>
            </a:endParaRPr>
          </a:p>
          <a:p>
            <a:pPr marL="108000" indent="-180000" eaLnBrk="1" fontAlgn="auto" hangingPunct="1">
              <a:lnSpc>
                <a:spcPct val="120000"/>
              </a:lnSpc>
              <a:spcBef>
                <a:spcPts val="0"/>
              </a:spcBef>
              <a:spcAft>
                <a:spcPts val="0"/>
              </a:spcAft>
              <a:defRPr/>
            </a:pPr>
            <a:r>
              <a:rPr kumimoji="0" lang="ja-JP" altLang="en-US" sz="800" b="1" kern="0" dirty="0">
                <a:solidFill>
                  <a:srgbClr val="FFFFFF"/>
                </a:solidFill>
                <a:latin typeface="+mn-ea"/>
                <a:ea typeface="+mn-ea"/>
              </a:rPr>
              <a:t>ステップ例</a:t>
            </a:r>
          </a:p>
        </p:txBody>
      </p:sp>
      <p:sp>
        <p:nvSpPr>
          <p:cNvPr id="123" name="角丸四角形 68">
            <a:extLst>
              <a:ext uri="{FF2B5EF4-FFF2-40B4-BE49-F238E27FC236}">
                <a16:creationId xmlns:a16="http://schemas.microsoft.com/office/drawing/2014/main" id="{A1E9DDF5-4D74-D708-ED3A-92F3CAD7114E}"/>
              </a:ext>
            </a:extLst>
          </p:cNvPr>
          <p:cNvSpPr/>
          <p:nvPr/>
        </p:nvSpPr>
        <p:spPr>
          <a:xfrm>
            <a:off x="4750873"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タイムラインでレコメンドされる求人系記事</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のうち、気になったものを徐々に読み重ねる</a:t>
            </a:r>
            <a:endParaRPr kumimoji="0" lang="en-US" altLang="ja-JP" sz="1200" b="1" kern="0" dirty="0">
              <a:solidFill>
                <a:srgbClr val="0D0D0D"/>
              </a:solidFill>
              <a:latin typeface="+mn-ea"/>
              <a:ea typeface="+mn-ea"/>
            </a:endParaRPr>
          </a:p>
        </p:txBody>
      </p:sp>
      <p:sp>
        <p:nvSpPr>
          <p:cNvPr id="124" name="角丸四角形 68">
            <a:extLst>
              <a:ext uri="{FF2B5EF4-FFF2-40B4-BE49-F238E27FC236}">
                <a16:creationId xmlns:a16="http://schemas.microsoft.com/office/drawing/2014/main" id="{9A61E5C3-55C0-DABE-0E14-C575757282F7}"/>
              </a:ext>
            </a:extLst>
          </p:cNvPr>
          <p:cNvSpPr/>
          <p:nvPr/>
        </p:nvSpPr>
        <p:spPr>
          <a:xfrm>
            <a:off x="8312047" y="5552077"/>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「転職」記事のテーマフォローや検索により、</a:t>
            </a:r>
            <a:endParaRPr kumimoji="0" lang="en-US" altLang="ja-JP" sz="1200" b="1" kern="0" dirty="0">
              <a:solidFill>
                <a:srgbClr val="0D0D0D"/>
              </a:solidFill>
              <a:latin typeface="+mn-ea"/>
              <a:ea typeface="+mn-ea"/>
            </a:endParaRPr>
          </a:p>
          <a:p>
            <a:pPr marL="108000" indent="-180000" eaLnBrk="1" fontAlgn="auto" hangingPunct="1">
              <a:lnSpc>
                <a:spcPct val="120000"/>
              </a:lnSpc>
              <a:spcBef>
                <a:spcPts val="0"/>
              </a:spcBef>
              <a:spcAft>
                <a:spcPts val="0"/>
              </a:spcAft>
              <a:defRPr/>
            </a:pPr>
            <a:r>
              <a:rPr kumimoji="0" lang="ja-JP" altLang="en-US" sz="1200" b="1" kern="0" dirty="0">
                <a:solidFill>
                  <a:srgbClr val="0D0D0D"/>
                </a:solidFill>
                <a:latin typeface="+mn-ea"/>
                <a:ea typeface="+mn-ea"/>
              </a:rPr>
              <a:t>能動的に情報を収集＝</a:t>
            </a:r>
            <a:r>
              <a:rPr kumimoji="0" lang="ja-JP" altLang="en-US" sz="1200" b="1" kern="0" dirty="0">
                <a:solidFill>
                  <a:srgbClr val="C9002C"/>
                </a:solidFill>
                <a:latin typeface="+mn-ea"/>
                <a:ea typeface="+mn-ea"/>
              </a:rPr>
              <a:t>転職意向が顕在化</a:t>
            </a:r>
            <a:endParaRPr kumimoji="0" lang="en-US" altLang="ja-JP" sz="1200" b="1" kern="0" dirty="0">
              <a:solidFill>
                <a:srgbClr val="C9002C"/>
              </a:solidFill>
              <a:latin typeface="+mn-ea"/>
              <a:ea typeface="+mn-ea"/>
            </a:endParaRPr>
          </a:p>
        </p:txBody>
      </p:sp>
    </p:spTree>
    <p:extLst>
      <p:ext uri="{BB962C8B-B14F-4D97-AF65-F5344CB8AC3E}">
        <p14:creationId xmlns:p14="http://schemas.microsoft.com/office/powerpoint/2010/main" val="2063357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67504" y="359771"/>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タイアップが有効に作用する層</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四角形: 角を丸くする 1">
            <a:extLst>
              <a:ext uri="{FF2B5EF4-FFF2-40B4-BE49-F238E27FC236}">
                <a16:creationId xmlns:a16="http://schemas.microsoft.com/office/drawing/2014/main" id="{83891725-8765-11F7-703D-1B88D6D7AD1D}"/>
              </a:ext>
            </a:extLst>
          </p:cNvPr>
          <p:cNvSpPr/>
          <p:nvPr/>
        </p:nvSpPr>
        <p:spPr>
          <a:xfrm>
            <a:off x="4005081" y="4155008"/>
            <a:ext cx="5971776" cy="952855"/>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4" name="四角形: 角を丸くする 3">
            <a:extLst>
              <a:ext uri="{FF2B5EF4-FFF2-40B4-BE49-F238E27FC236}">
                <a16:creationId xmlns:a16="http://schemas.microsoft.com/office/drawing/2014/main" id="{A77DC0C5-C12D-6BA9-3884-5681EB745593}"/>
              </a:ext>
            </a:extLst>
          </p:cNvPr>
          <p:cNvSpPr/>
          <p:nvPr/>
        </p:nvSpPr>
        <p:spPr>
          <a:xfrm>
            <a:off x="4005081" y="3148395"/>
            <a:ext cx="597177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5" name="四角形: 角を丸くする 4">
            <a:extLst>
              <a:ext uri="{FF2B5EF4-FFF2-40B4-BE49-F238E27FC236}">
                <a16:creationId xmlns:a16="http://schemas.microsoft.com/office/drawing/2014/main" id="{D0DB7013-A8EF-772C-AD30-548ABC44ECA9}"/>
              </a:ext>
            </a:extLst>
          </p:cNvPr>
          <p:cNvSpPr/>
          <p:nvPr/>
        </p:nvSpPr>
        <p:spPr>
          <a:xfrm>
            <a:off x="4005081" y="2125050"/>
            <a:ext cx="597177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6" name="フリーフォーム: 図形 5">
            <a:extLst>
              <a:ext uri="{FF2B5EF4-FFF2-40B4-BE49-F238E27FC236}">
                <a16:creationId xmlns:a16="http://schemas.microsoft.com/office/drawing/2014/main" id="{A6E2F716-AB9E-A74E-D524-CAB094B3652E}"/>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7" name="フリーフォーム: 図形 6">
            <a:extLst>
              <a:ext uri="{FF2B5EF4-FFF2-40B4-BE49-F238E27FC236}">
                <a16:creationId xmlns:a16="http://schemas.microsoft.com/office/drawing/2014/main" id="{51D44BB0-5EE1-E332-889C-494E8F5A900E}"/>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8AFEF0B4-1630-6545-A1C6-A0A293222EE2}"/>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テキスト ボックス 8">
            <a:extLst>
              <a:ext uri="{FF2B5EF4-FFF2-40B4-BE49-F238E27FC236}">
                <a16:creationId xmlns:a16="http://schemas.microsoft.com/office/drawing/2014/main" id="{06D3E14C-8361-0B9C-6B95-2CA0CF5A33AF}"/>
              </a:ext>
            </a:extLst>
          </p:cNvPr>
          <p:cNvSpPr txBox="1"/>
          <p:nvPr/>
        </p:nvSpPr>
        <p:spPr>
          <a:xfrm>
            <a:off x="1027056"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0" name="テキスト ボックス 9">
            <a:extLst>
              <a:ext uri="{FF2B5EF4-FFF2-40B4-BE49-F238E27FC236}">
                <a16:creationId xmlns:a16="http://schemas.microsoft.com/office/drawing/2014/main" id="{16E7E608-41B5-7147-E51C-1D41DEF459CB}"/>
              </a:ext>
            </a:extLst>
          </p:cNvPr>
          <p:cNvSpPr txBox="1"/>
          <p:nvPr/>
        </p:nvSpPr>
        <p:spPr>
          <a:xfrm>
            <a:off x="1073471"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1" name="テキスト ボックス 10">
            <a:extLst>
              <a:ext uri="{FF2B5EF4-FFF2-40B4-BE49-F238E27FC236}">
                <a16:creationId xmlns:a16="http://schemas.microsoft.com/office/drawing/2014/main" id="{F0A339F9-59FC-9725-EB3F-63A37B84C406}"/>
              </a:ext>
            </a:extLst>
          </p:cNvPr>
          <p:cNvSpPr txBox="1"/>
          <p:nvPr/>
        </p:nvSpPr>
        <p:spPr>
          <a:xfrm>
            <a:off x="1099952"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2" name="フリーフォーム: 図形 11">
            <a:extLst>
              <a:ext uri="{FF2B5EF4-FFF2-40B4-BE49-F238E27FC236}">
                <a16:creationId xmlns:a16="http://schemas.microsoft.com/office/drawing/2014/main" id="{FF482DDA-F2A3-025B-7BF8-0F744AF2CDD3}"/>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フリーフォーム: 図形 12">
            <a:extLst>
              <a:ext uri="{FF2B5EF4-FFF2-40B4-BE49-F238E27FC236}">
                <a16:creationId xmlns:a16="http://schemas.microsoft.com/office/drawing/2014/main" id="{B0E267D5-96A5-6D8E-B80D-05365DD15534}"/>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プレースホルダー 8">
            <a:extLst>
              <a:ext uri="{FF2B5EF4-FFF2-40B4-BE49-F238E27FC236}">
                <a16:creationId xmlns:a16="http://schemas.microsoft.com/office/drawing/2014/main" id="{9DC67BD8-F5AA-5148-5D9F-91E75D001306}"/>
              </a:ext>
            </a:extLst>
          </p:cNvPr>
          <p:cNvSpPr txBox="1">
            <a:spLocks/>
          </p:cNvSpPr>
          <p:nvPr/>
        </p:nvSpPr>
        <p:spPr>
          <a:xfrm>
            <a:off x="1041765" y="1062494"/>
            <a:ext cx="10108469" cy="310844"/>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コンテンツによる刺激により、広告主様の商品への関与が高まりうる</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関心層～顕在層（下記①～③）に狙いを定め、各層の特性に応じて</a:t>
            </a:r>
            <a:r>
              <a:rPr kumimoji="1" lang="ja-JP" altLang="en-US" sz="1800" b="1" i="0" u="none" strike="noStrike" kern="1200" cap="none" spc="100" normalizeH="0" baseline="0" noProof="0" dirty="0">
                <a:ln>
                  <a:noFill/>
                </a:ln>
                <a:solidFill>
                  <a:srgbClr val="C9002C"/>
                </a:solidFill>
                <a:effectLst/>
                <a:uLnTx/>
                <a:uFillTx/>
                <a:cs typeface="+mn-cs"/>
              </a:rPr>
              <a:t>最適な接点を創出</a:t>
            </a:r>
          </a:p>
        </p:txBody>
      </p:sp>
      <p:sp>
        <p:nvSpPr>
          <p:cNvPr id="15" name="四角形: 角を丸くする 14">
            <a:extLst>
              <a:ext uri="{FF2B5EF4-FFF2-40B4-BE49-F238E27FC236}">
                <a16:creationId xmlns:a16="http://schemas.microsoft.com/office/drawing/2014/main" id="{E85362B9-88E4-CE65-C68B-03A26084F439}"/>
              </a:ext>
            </a:extLst>
          </p:cNvPr>
          <p:cNvSpPr/>
          <p:nvPr/>
        </p:nvSpPr>
        <p:spPr>
          <a:xfrm>
            <a:off x="4343502" y="3223338"/>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ニュースを生活・暮らしに取り入れる</a:t>
            </a:r>
          </a:p>
        </p:txBody>
      </p:sp>
      <p:sp>
        <p:nvSpPr>
          <p:cNvPr id="26" name="四角形: 上の 2 つの角を丸める 25">
            <a:extLst>
              <a:ext uri="{FF2B5EF4-FFF2-40B4-BE49-F238E27FC236}">
                <a16:creationId xmlns:a16="http://schemas.microsoft.com/office/drawing/2014/main" id="{3A912B83-C90E-29E3-92E9-D3CAEA671157}"/>
              </a:ext>
            </a:extLst>
          </p:cNvPr>
          <p:cNvSpPr/>
          <p:nvPr/>
        </p:nvSpPr>
        <p:spPr>
          <a:xfrm>
            <a:off x="4343502" y="3223338"/>
            <a:ext cx="2808000" cy="396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sp>
        <p:nvSpPr>
          <p:cNvPr id="27" name="四角形: 角を丸くする 26">
            <a:extLst>
              <a:ext uri="{FF2B5EF4-FFF2-40B4-BE49-F238E27FC236}">
                <a16:creationId xmlns:a16="http://schemas.microsoft.com/office/drawing/2014/main" id="{17DC7484-8E52-2E8D-C4A9-5658932FB7C9}"/>
              </a:ext>
            </a:extLst>
          </p:cNvPr>
          <p:cNvSpPr/>
          <p:nvPr/>
        </p:nvSpPr>
        <p:spPr>
          <a:xfrm>
            <a:off x="4343502" y="4231556"/>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商品購入の際にニュースを参考にする</a:t>
            </a:r>
          </a:p>
        </p:txBody>
      </p:sp>
      <p:sp>
        <p:nvSpPr>
          <p:cNvPr id="28" name="四角形: 上の 2 つの角を丸める 27">
            <a:extLst>
              <a:ext uri="{FF2B5EF4-FFF2-40B4-BE49-F238E27FC236}">
                <a16:creationId xmlns:a16="http://schemas.microsoft.com/office/drawing/2014/main" id="{EA70ABFB-3A70-62EB-529A-453B885B6DB6}"/>
              </a:ext>
            </a:extLst>
          </p:cNvPr>
          <p:cNvSpPr/>
          <p:nvPr/>
        </p:nvSpPr>
        <p:spPr>
          <a:xfrm>
            <a:off x="4343502" y="4231556"/>
            <a:ext cx="2808000" cy="396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nvGrpSpPr>
          <p:cNvPr id="29" name="グループ化 28">
            <a:extLst>
              <a:ext uri="{FF2B5EF4-FFF2-40B4-BE49-F238E27FC236}">
                <a16:creationId xmlns:a16="http://schemas.microsoft.com/office/drawing/2014/main" id="{778F3A6A-5331-7F23-BD0E-054219EEC97F}"/>
              </a:ext>
            </a:extLst>
          </p:cNvPr>
          <p:cNvGrpSpPr/>
          <p:nvPr/>
        </p:nvGrpSpPr>
        <p:grpSpPr>
          <a:xfrm>
            <a:off x="4346001" y="2197190"/>
            <a:ext cx="2808000" cy="792000"/>
            <a:chOff x="3571769" y="7211588"/>
            <a:chExt cx="3024000" cy="864000"/>
          </a:xfrm>
        </p:grpSpPr>
        <p:sp>
          <p:nvSpPr>
            <p:cNvPr id="30" name="四角形: 角を丸くする 29">
              <a:extLst>
                <a:ext uri="{FF2B5EF4-FFF2-40B4-BE49-F238E27FC236}">
                  <a16:creationId xmlns:a16="http://schemas.microsoft.com/office/drawing/2014/main" id="{CB9B186A-42EB-7049-035E-5E8FE6922594}"/>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31" name="四角形: 上の 2 つの角を丸める 30">
              <a:extLst>
                <a:ext uri="{FF2B5EF4-FFF2-40B4-BE49-F238E27FC236}">
                  <a16:creationId xmlns:a16="http://schemas.microsoft.com/office/drawing/2014/main" id="{116C5882-C6BD-C163-5D51-EF4A5DB6B0EA}"/>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32" name="矢印: 下 31">
            <a:extLst>
              <a:ext uri="{FF2B5EF4-FFF2-40B4-BE49-F238E27FC236}">
                <a16:creationId xmlns:a16="http://schemas.microsoft.com/office/drawing/2014/main" id="{086C8238-1879-47C9-892E-CDCA0C14F663}"/>
              </a:ext>
            </a:extLst>
          </p:cNvPr>
          <p:cNvSpPr/>
          <p:nvPr/>
        </p:nvSpPr>
        <p:spPr>
          <a:xfrm>
            <a:off x="9426200" y="2613130"/>
            <a:ext cx="738921" cy="2925521"/>
          </a:xfrm>
          <a:prstGeom prst="downArrow">
            <a:avLst/>
          </a:prstGeom>
          <a:gradFill>
            <a:gsLst>
              <a:gs pos="56000">
                <a:srgbClr val="0070C0"/>
              </a:gs>
              <a:gs pos="82750">
                <a:srgbClr val="00569B">
                  <a:lumMod val="20000"/>
                  <a:lumOff val="80000"/>
                </a:srgbClr>
              </a:gs>
              <a:gs pos="31000">
                <a:srgbClr val="C9002C"/>
              </a:gs>
            </a:gsLst>
            <a:lin ang="16800000" scaled="0"/>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3" name="テキスト ボックス 32">
            <a:extLst>
              <a:ext uri="{FF2B5EF4-FFF2-40B4-BE49-F238E27FC236}">
                <a16:creationId xmlns:a16="http://schemas.microsoft.com/office/drawing/2014/main" id="{97440AF0-8F15-92B6-1856-9103862DD868}"/>
              </a:ext>
            </a:extLst>
          </p:cNvPr>
          <p:cNvSpPr txBox="1"/>
          <p:nvPr/>
        </p:nvSpPr>
        <p:spPr>
          <a:xfrm>
            <a:off x="1099952"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34" name="テキスト ボックス 33">
            <a:extLst>
              <a:ext uri="{FF2B5EF4-FFF2-40B4-BE49-F238E27FC236}">
                <a16:creationId xmlns:a16="http://schemas.microsoft.com/office/drawing/2014/main" id="{3CCED769-A11F-4CF1-6E90-C442D1DB2C8B}"/>
              </a:ext>
            </a:extLst>
          </p:cNvPr>
          <p:cNvSpPr txBox="1"/>
          <p:nvPr/>
        </p:nvSpPr>
        <p:spPr>
          <a:xfrm>
            <a:off x="1099952"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5" name="正方形/長方形 34">
            <a:extLst>
              <a:ext uri="{FF2B5EF4-FFF2-40B4-BE49-F238E27FC236}">
                <a16:creationId xmlns:a16="http://schemas.microsoft.com/office/drawing/2014/main" id="{3CA553D6-D5B3-3115-F0F2-E4E9D0446205}"/>
              </a:ext>
            </a:extLst>
          </p:cNvPr>
          <p:cNvSpPr/>
          <p:nvPr/>
        </p:nvSpPr>
        <p:spPr>
          <a:xfrm>
            <a:off x="7292022" y="2247397"/>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6" name="正方形/長方形 35">
            <a:extLst>
              <a:ext uri="{FF2B5EF4-FFF2-40B4-BE49-F238E27FC236}">
                <a16:creationId xmlns:a16="http://schemas.microsoft.com/office/drawing/2014/main" id="{BCC35CF5-D14E-884D-C49C-EBE2963BF670}"/>
              </a:ext>
            </a:extLst>
          </p:cNvPr>
          <p:cNvSpPr/>
          <p:nvPr/>
        </p:nvSpPr>
        <p:spPr>
          <a:xfrm>
            <a:off x="7292022" y="3260633"/>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7" name="正方形/長方形 36">
            <a:extLst>
              <a:ext uri="{FF2B5EF4-FFF2-40B4-BE49-F238E27FC236}">
                <a16:creationId xmlns:a16="http://schemas.microsoft.com/office/drawing/2014/main" id="{A0FBECEF-541F-F694-C8FF-2F5DC3F8F1D7}"/>
              </a:ext>
            </a:extLst>
          </p:cNvPr>
          <p:cNvSpPr/>
          <p:nvPr/>
        </p:nvSpPr>
        <p:spPr>
          <a:xfrm>
            <a:off x="7292022" y="4266241"/>
            <a:ext cx="2532434" cy="730733"/>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8" name="四角形: 角を丸くする 37">
            <a:extLst>
              <a:ext uri="{FF2B5EF4-FFF2-40B4-BE49-F238E27FC236}">
                <a16:creationId xmlns:a16="http://schemas.microsoft.com/office/drawing/2014/main" id="{7EACAB1D-15C3-44A4-A9B8-C3087707E4DE}"/>
              </a:ext>
            </a:extLst>
          </p:cNvPr>
          <p:cNvSpPr/>
          <p:nvPr/>
        </p:nvSpPr>
        <p:spPr>
          <a:xfrm>
            <a:off x="7486701" y="4218189"/>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sp>
        <p:nvSpPr>
          <p:cNvPr id="39" name="四角形: 角を丸くする 38">
            <a:extLst>
              <a:ext uri="{FF2B5EF4-FFF2-40B4-BE49-F238E27FC236}">
                <a16:creationId xmlns:a16="http://schemas.microsoft.com/office/drawing/2014/main" id="{3BFFFED1-A3FD-E4C0-FC0E-D3621D5B52F8}"/>
              </a:ext>
            </a:extLst>
          </p:cNvPr>
          <p:cNvSpPr/>
          <p:nvPr/>
        </p:nvSpPr>
        <p:spPr>
          <a:xfrm>
            <a:off x="7494666" y="2193482"/>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商品を関連付け</a:t>
            </a:r>
          </a:p>
        </p:txBody>
      </p:sp>
      <p:sp>
        <p:nvSpPr>
          <p:cNvPr id="40" name="四角形: 角を丸くする 39">
            <a:extLst>
              <a:ext uri="{FF2B5EF4-FFF2-40B4-BE49-F238E27FC236}">
                <a16:creationId xmlns:a16="http://schemas.microsoft.com/office/drawing/2014/main" id="{7EB5A5FC-8EDD-7B4A-FCE6-C3CA1C895FB2}"/>
              </a:ext>
            </a:extLst>
          </p:cNvPr>
          <p:cNvSpPr/>
          <p:nvPr/>
        </p:nvSpPr>
        <p:spPr>
          <a:xfrm>
            <a:off x="7486701" y="3205920"/>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sp>
        <p:nvSpPr>
          <p:cNvPr id="41" name="四角形: 角を丸くする 40">
            <a:extLst>
              <a:ext uri="{FF2B5EF4-FFF2-40B4-BE49-F238E27FC236}">
                <a16:creationId xmlns:a16="http://schemas.microsoft.com/office/drawing/2014/main" id="{E2AF94D3-BE08-683B-F433-8E06BB70A28A}"/>
              </a:ext>
            </a:extLst>
          </p:cNvPr>
          <p:cNvSpPr/>
          <p:nvPr/>
        </p:nvSpPr>
        <p:spPr>
          <a:xfrm>
            <a:off x="2485906"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42" name="四角形: 角を丸くする 41">
            <a:extLst>
              <a:ext uri="{FF2B5EF4-FFF2-40B4-BE49-F238E27FC236}">
                <a16:creationId xmlns:a16="http://schemas.microsoft.com/office/drawing/2014/main" id="{D7525E60-53C6-C182-026B-D28151E76DB6}"/>
              </a:ext>
            </a:extLst>
          </p:cNvPr>
          <p:cNvSpPr/>
          <p:nvPr/>
        </p:nvSpPr>
        <p:spPr>
          <a:xfrm>
            <a:off x="2485906"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43" name="正方形/長方形 42">
            <a:extLst>
              <a:ext uri="{FF2B5EF4-FFF2-40B4-BE49-F238E27FC236}">
                <a16:creationId xmlns:a16="http://schemas.microsoft.com/office/drawing/2014/main" id="{26570FA4-3BBF-4FB6-5112-58941307AFC1}"/>
              </a:ext>
            </a:extLst>
          </p:cNvPr>
          <p:cNvSpPr/>
          <p:nvPr/>
        </p:nvSpPr>
        <p:spPr>
          <a:xfrm>
            <a:off x="2730124" y="5100763"/>
            <a:ext cx="1274957" cy="461665"/>
          </a:xfrm>
          <a:prstGeom prst="rect">
            <a:avLst/>
          </a:prstGeom>
        </p:spPr>
        <p:txBody>
          <a:bodyPr wrap="square">
            <a:spAutoFit/>
          </a:bodyPr>
          <a:lstStyle/>
          <a:p>
            <a:pPr eaLnBrk="1" fontAlgn="auto" hangingPunct="1">
              <a:spcBef>
                <a:spcPts val="0"/>
              </a:spcBef>
              <a:spcAft>
                <a:spcPts val="0"/>
              </a:spcAft>
              <a:defRPr/>
            </a:pPr>
            <a:r>
              <a:rPr lang="en-US" altLang="ja-JP" sz="800" spc="100" dirty="0">
                <a:solidFill>
                  <a:srgbClr val="0D0D0D"/>
                </a:solidFill>
                <a:latin typeface="+mn-ea"/>
                <a:ea typeface="+mn-ea"/>
              </a:rPr>
              <a:t>※</a:t>
            </a:r>
            <a:r>
              <a:rPr lang="ja-JP" altLang="en-US" sz="800" spc="100" dirty="0">
                <a:solidFill>
                  <a:srgbClr val="0D0D0D"/>
                </a:solidFill>
                <a:latin typeface="+mn-ea"/>
                <a:ea typeface="+mn-ea"/>
              </a:rPr>
              <a:t>各商品の</a:t>
            </a:r>
            <a:r>
              <a:rPr lang="en-US" altLang="ja-JP" sz="800" spc="100" dirty="0">
                <a:solidFill>
                  <a:srgbClr val="0D0D0D"/>
                </a:solidFill>
                <a:latin typeface="+mn-ea"/>
                <a:ea typeface="+mn-ea"/>
              </a:rPr>
              <a:t>BT</a:t>
            </a:r>
          </a:p>
          <a:p>
            <a:pPr eaLnBrk="1" fontAlgn="auto" hangingPunct="1">
              <a:spcBef>
                <a:spcPts val="0"/>
              </a:spcBef>
              <a:spcAft>
                <a:spcPts val="0"/>
              </a:spcAft>
              <a:defRPr/>
            </a:pPr>
            <a:r>
              <a:rPr lang="ja-JP" altLang="en-US" sz="800" spc="100" dirty="0">
                <a:solidFill>
                  <a:srgbClr val="0D0D0D"/>
                </a:solidFill>
                <a:latin typeface="+mn-ea"/>
                <a:ea typeface="+mn-ea"/>
              </a:rPr>
              <a:t>（主に検索と広告</a:t>
            </a:r>
            <a:endParaRPr lang="en-US" altLang="ja-JP" sz="800" spc="100" dirty="0">
              <a:solidFill>
                <a:srgbClr val="0D0D0D"/>
              </a:solidFill>
              <a:latin typeface="+mn-ea"/>
              <a:ea typeface="+mn-ea"/>
            </a:endParaRPr>
          </a:p>
          <a:p>
            <a:pPr eaLnBrk="1" fontAlgn="auto" hangingPunct="1">
              <a:spcBef>
                <a:spcPts val="0"/>
              </a:spcBef>
              <a:spcAft>
                <a:spcPts val="0"/>
              </a:spcAft>
              <a:defRPr/>
            </a:pPr>
            <a:r>
              <a:rPr lang="ja-JP" altLang="en-US" sz="800" spc="100" dirty="0">
                <a:solidFill>
                  <a:srgbClr val="0D0D0D"/>
                </a:solidFill>
                <a:latin typeface="+mn-ea"/>
                <a:ea typeface="+mn-ea"/>
              </a:rPr>
              <a:t>　クリックで判定）</a:t>
            </a:r>
            <a:endParaRPr lang="en-US" altLang="ja-JP" sz="800" spc="100" dirty="0">
              <a:solidFill>
                <a:srgbClr val="0D0D0D"/>
              </a:solidFill>
              <a:latin typeface="+mn-ea"/>
              <a:ea typeface="+mn-ea"/>
            </a:endParaRPr>
          </a:p>
        </p:txBody>
      </p:sp>
      <p:sp>
        <p:nvSpPr>
          <p:cNvPr id="44" name="吹き出し: 四角形 43">
            <a:extLst>
              <a:ext uri="{FF2B5EF4-FFF2-40B4-BE49-F238E27FC236}">
                <a16:creationId xmlns:a16="http://schemas.microsoft.com/office/drawing/2014/main" id="{8E4ABD03-445B-EA87-ACAF-EA7F9AA1B6E5}"/>
              </a:ext>
            </a:extLst>
          </p:cNvPr>
          <p:cNvSpPr/>
          <p:nvPr/>
        </p:nvSpPr>
        <p:spPr>
          <a:xfrm>
            <a:off x="10017853" y="3136469"/>
            <a:ext cx="1694722" cy="1629255"/>
          </a:xfrm>
          <a:prstGeom prst="wedgeRectCallout">
            <a:avLst>
              <a:gd name="adj1" fmla="val -53172"/>
              <a:gd name="adj2" fmla="val -23854"/>
            </a:avLst>
          </a:prstGeom>
          <a:solidFill>
            <a:srgbClr val="000000">
              <a:lumMod val="75000"/>
              <a:lumOff val="25000"/>
            </a:srgbClr>
          </a:solidFill>
          <a:ln w="19050"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5" name="四角形: 角を丸くする 44">
            <a:extLst>
              <a:ext uri="{FF2B5EF4-FFF2-40B4-BE49-F238E27FC236}">
                <a16:creationId xmlns:a16="http://schemas.microsoft.com/office/drawing/2014/main" id="{E2ACB9F0-21D0-968A-7FB5-B8A60B497B4C}"/>
              </a:ext>
            </a:extLst>
          </p:cNvPr>
          <p:cNvSpPr/>
          <p:nvPr/>
        </p:nvSpPr>
        <p:spPr>
          <a:xfrm>
            <a:off x="10027221" y="3191344"/>
            <a:ext cx="1728769" cy="1629256"/>
          </a:xfrm>
          <a:prstGeom prst="roundRect">
            <a:avLst>
              <a:gd name="adj" fmla="val 6500"/>
            </a:avLst>
          </a:prstGeom>
          <a:noFill/>
          <a:ln w="12700" cap="flat" cmpd="sng" algn="ctr">
            <a:noFill/>
            <a:prstDash val="solid"/>
            <a:miter lim="800000"/>
          </a:ln>
          <a:effectLst/>
        </p:spPr>
        <p:txBody>
          <a:bodyPr lIns="90000" tIns="180000" bIns="0" rtlCol="0" anchor="t" anchorCtr="0"/>
          <a:lstStyle/>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商品カテゴリーへの関与度に応じた適切なアプローチ</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により態度変動を</a:t>
            </a:r>
            <a:endParaRPr kumimoji="0" lang="en-US" altLang="ja-JP" sz="1400" b="1" kern="0" dirty="0">
              <a:solidFill>
                <a:srgbClr val="FFFFFF"/>
              </a:solidFill>
              <a:latin typeface="+mn-ea"/>
              <a:ea typeface="+mn-ea"/>
            </a:endParaRPr>
          </a:p>
          <a:p>
            <a:pPr eaLnBrk="1" fontAlgn="auto" hangingPunct="1">
              <a:lnSpc>
                <a:spcPct val="110000"/>
              </a:lnSpc>
              <a:spcBef>
                <a:spcPts val="0"/>
              </a:spcBef>
              <a:spcAft>
                <a:spcPts val="0"/>
              </a:spcAft>
              <a:defRPr/>
            </a:pPr>
            <a:r>
              <a:rPr kumimoji="0" lang="ja-JP" altLang="en-US" sz="1400" b="1" kern="0" dirty="0">
                <a:solidFill>
                  <a:srgbClr val="FFFFFF"/>
                </a:solidFill>
                <a:latin typeface="+mn-ea"/>
                <a:ea typeface="+mn-ea"/>
              </a:rPr>
              <a:t>促します</a:t>
            </a:r>
          </a:p>
        </p:txBody>
      </p:sp>
      <p:sp>
        <p:nvSpPr>
          <p:cNvPr id="46" name="四角形: 角を丸くする 45">
            <a:extLst>
              <a:ext uri="{FF2B5EF4-FFF2-40B4-BE49-F238E27FC236}">
                <a16:creationId xmlns:a16="http://schemas.microsoft.com/office/drawing/2014/main" id="{CF1134F5-B40B-7ED6-307E-F82EE0C3315F}"/>
              </a:ext>
            </a:extLst>
          </p:cNvPr>
          <p:cNvSpPr/>
          <p:nvPr/>
        </p:nvSpPr>
        <p:spPr>
          <a:xfrm>
            <a:off x="7154498" y="1840203"/>
            <a:ext cx="2949910"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タイアップのアプローチ方法</a:t>
            </a:r>
          </a:p>
        </p:txBody>
      </p:sp>
      <p:sp>
        <p:nvSpPr>
          <p:cNvPr id="47" name="四角形: 角を丸くする 46">
            <a:extLst>
              <a:ext uri="{FF2B5EF4-FFF2-40B4-BE49-F238E27FC236}">
                <a16:creationId xmlns:a16="http://schemas.microsoft.com/office/drawing/2014/main" id="{FC23A425-AD66-A6A9-CACE-9AFC3B2A02FE}"/>
              </a:ext>
            </a:extLst>
          </p:cNvPr>
          <p:cNvSpPr/>
          <p:nvPr/>
        </p:nvSpPr>
        <p:spPr>
          <a:xfrm>
            <a:off x="597845" y="1840203"/>
            <a:ext cx="2317271"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FFFFFF"/>
                </a:solidFill>
                <a:latin typeface="+mn-ea"/>
                <a:ea typeface="+mn-ea"/>
              </a:rPr>
              <a:t>商品カテゴリーへの関与度</a:t>
            </a:r>
          </a:p>
        </p:txBody>
      </p:sp>
    </p:spTree>
    <p:extLst>
      <p:ext uri="{BB962C8B-B14F-4D97-AF65-F5344CB8AC3E}">
        <p14:creationId xmlns:p14="http://schemas.microsoft.com/office/powerpoint/2010/main" val="1176806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1963242" y="19584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 JAPAN</a:t>
            </a:r>
            <a:r>
              <a:rPr kumimoji="1" lang="ja-JP" altLang="en-US" b="1" i="0" u="none" strike="noStrike" kern="1200" cap="none" spc="0" normalizeH="0" baseline="0" noProof="0" dirty="0">
                <a:ln>
                  <a:noFill/>
                </a:ln>
                <a:solidFill>
                  <a:srgbClr val="00003E"/>
                </a:solidFill>
                <a:effectLst/>
                <a:uLnTx/>
                <a:uFillTx/>
                <a:latin typeface="+mn-ea"/>
                <a:ea typeface="+mn-ea"/>
                <a:cs typeface="+mn-cs"/>
              </a:rPr>
              <a:t>に存在する大量のターゲット</a:t>
            </a:r>
          </a:p>
        </p:txBody>
      </p:sp>
      <p:cxnSp>
        <p:nvCxnSpPr>
          <p:cNvPr id="50" name="直線コネクタ 49">
            <a:extLst>
              <a:ext uri="{FF2B5EF4-FFF2-40B4-BE49-F238E27FC236}">
                <a16:creationId xmlns:a16="http://schemas.microsoft.com/office/drawing/2014/main" id="{FE01DDC3-646D-D5A9-A10A-CFA67FF832FE}"/>
              </a:ext>
            </a:extLst>
          </p:cNvPr>
          <p:cNvCxnSpPr/>
          <p:nvPr/>
        </p:nvCxnSpPr>
        <p:spPr>
          <a:xfrm>
            <a:off x="3318215" y="2244726"/>
            <a:ext cx="7372350" cy="0"/>
          </a:xfrm>
          <a:prstGeom prst="line">
            <a:avLst/>
          </a:prstGeom>
          <a:noFill/>
          <a:ln w="19050" cap="flat" cmpd="sng" algn="ctr">
            <a:solidFill>
              <a:srgbClr val="545454"/>
            </a:solidFill>
            <a:prstDash val="solid"/>
          </a:ln>
          <a:effectLst/>
        </p:spPr>
      </p:cxnSp>
      <p:cxnSp>
        <p:nvCxnSpPr>
          <p:cNvPr id="51" name="直線コネクタ 50">
            <a:extLst>
              <a:ext uri="{FF2B5EF4-FFF2-40B4-BE49-F238E27FC236}">
                <a16:creationId xmlns:a16="http://schemas.microsoft.com/office/drawing/2014/main" id="{7F0BAD3C-9C67-ACBB-6FF6-DF38EE40D961}"/>
              </a:ext>
            </a:extLst>
          </p:cNvPr>
          <p:cNvCxnSpPr/>
          <p:nvPr/>
        </p:nvCxnSpPr>
        <p:spPr>
          <a:xfrm>
            <a:off x="3318215" y="4077865"/>
            <a:ext cx="7372350" cy="0"/>
          </a:xfrm>
          <a:prstGeom prst="line">
            <a:avLst/>
          </a:prstGeom>
          <a:noFill/>
          <a:ln w="19050" cap="flat" cmpd="sng" algn="ctr">
            <a:solidFill>
              <a:srgbClr val="545454"/>
            </a:solidFill>
            <a:prstDash val="solid"/>
          </a:ln>
          <a:effectLst/>
        </p:spPr>
      </p:cxnSp>
      <p:cxnSp>
        <p:nvCxnSpPr>
          <p:cNvPr id="52" name="直線コネクタ 51">
            <a:extLst>
              <a:ext uri="{FF2B5EF4-FFF2-40B4-BE49-F238E27FC236}">
                <a16:creationId xmlns:a16="http://schemas.microsoft.com/office/drawing/2014/main" id="{E7A29D60-8796-1882-3C82-A05810ED3345}"/>
              </a:ext>
            </a:extLst>
          </p:cNvPr>
          <p:cNvCxnSpPr/>
          <p:nvPr/>
        </p:nvCxnSpPr>
        <p:spPr>
          <a:xfrm>
            <a:off x="3318215" y="5161198"/>
            <a:ext cx="7372350" cy="0"/>
          </a:xfrm>
          <a:prstGeom prst="line">
            <a:avLst/>
          </a:prstGeom>
          <a:noFill/>
          <a:ln w="19050" cap="flat" cmpd="sng" algn="ctr">
            <a:solidFill>
              <a:srgbClr val="545454"/>
            </a:solidFill>
            <a:prstDash val="solid"/>
          </a:ln>
          <a:effectLst/>
        </p:spPr>
      </p:cxnSp>
      <p:sp>
        <p:nvSpPr>
          <p:cNvPr id="53" name="正方形/長方形 52">
            <a:extLst>
              <a:ext uri="{FF2B5EF4-FFF2-40B4-BE49-F238E27FC236}">
                <a16:creationId xmlns:a16="http://schemas.microsoft.com/office/drawing/2014/main" id="{6CBC115A-75D7-7104-7815-CA5CB079E6A8}"/>
              </a:ext>
            </a:extLst>
          </p:cNvPr>
          <p:cNvSpPr/>
          <p:nvPr/>
        </p:nvSpPr>
        <p:spPr>
          <a:xfrm>
            <a:off x="7925237"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69EB7D14-1E92-034C-3A89-C1B2D4F7EB42}"/>
              </a:ext>
            </a:extLst>
          </p:cNvPr>
          <p:cNvSpPr/>
          <p:nvPr/>
        </p:nvSpPr>
        <p:spPr>
          <a:xfrm>
            <a:off x="5299415" y="1987551"/>
            <a:ext cx="226719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5" name="正方形/長方形 54">
            <a:extLst>
              <a:ext uri="{FF2B5EF4-FFF2-40B4-BE49-F238E27FC236}">
                <a16:creationId xmlns:a16="http://schemas.microsoft.com/office/drawing/2014/main" id="{CFFA14EA-F8B5-0A04-3A6D-CA9A7E00A37E}"/>
              </a:ext>
            </a:extLst>
          </p:cNvPr>
          <p:cNvSpPr/>
          <p:nvPr/>
        </p:nvSpPr>
        <p:spPr>
          <a:xfrm>
            <a:off x="5855926"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2,900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r>
              <a:rPr kumimoji="0" lang="en-US" altLang="ja-JP" sz="800" b="1" kern="0" dirty="0">
                <a:solidFill>
                  <a:srgbClr val="00569B"/>
                </a:solidFill>
                <a:latin typeface="+mn-ea"/>
                <a:ea typeface="+mn-ea"/>
                <a:cs typeface="Arial"/>
                <a:sym typeface="Arial"/>
              </a:rPr>
              <a:t>*</a:t>
            </a:r>
            <a:endParaRPr kumimoji="0" lang="ja-JP" altLang="en-US" sz="800" b="1" kern="0" dirty="0">
              <a:solidFill>
                <a:srgbClr val="00569B"/>
              </a:solidFill>
              <a:latin typeface="+mn-ea"/>
              <a:ea typeface="+mn-ea"/>
              <a:cs typeface="Arial"/>
              <a:sym typeface="Arial"/>
            </a:endParaRPr>
          </a:p>
        </p:txBody>
      </p:sp>
      <p:sp>
        <p:nvSpPr>
          <p:cNvPr id="56" name="正方形/長方形 55">
            <a:extLst>
              <a:ext uri="{FF2B5EF4-FFF2-40B4-BE49-F238E27FC236}">
                <a16:creationId xmlns:a16="http://schemas.microsoft.com/office/drawing/2014/main" id="{4C253C41-D6B2-DC4A-CBDE-0F960977C312}"/>
              </a:ext>
            </a:extLst>
          </p:cNvPr>
          <p:cNvSpPr/>
          <p:nvPr/>
        </p:nvSpPr>
        <p:spPr>
          <a:xfrm>
            <a:off x="5866576"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2,100</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7" name="正方形/長方形 56">
            <a:extLst>
              <a:ext uri="{FF2B5EF4-FFF2-40B4-BE49-F238E27FC236}">
                <a16:creationId xmlns:a16="http://schemas.microsoft.com/office/drawing/2014/main" id="{D0AF8A22-C279-0194-7D06-4B555DADD203}"/>
              </a:ext>
            </a:extLst>
          </p:cNvPr>
          <p:cNvSpPr/>
          <p:nvPr/>
        </p:nvSpPr>
        <p:spPr>
          <a:xfrm>
            <a:off x="8413860" y="291247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00569B"/>
                </a:solidFill>
                <a:latin typeface="+mn-ea"/>
                <a:ea typeface="+mn-ea"/>
                <a:cs typeface="Arial"/>
                <a:sym typeface="Arial"/>
              </a:rPr>
              <a:t>320</a:t>
            </a:r>
            <a:r>
              <a:rPr kumimoji="0" lang="ja-JP" altLang="en-US" sz="2800" b="1" kern="0" dirty="0">
                <a:solidFill>
                  <a:srgbClr val="00569B"/>
                </a:solidFill>
                <a:latin typeface="+mn-ea"/>
                <a:ea typeface="+mn-ea"/>
                <a:cs typeface="Arial"/>
                <a:sym typeface="Arial"/>
              </a:rPr>
              <a:t>万</a:t>
            </a:r>
            <a:r>
              <a:rPr kumimoji="0" lang="en-US" altLang="ja-JP" sz="1100" b="1" kern="0" dirty="0">
                <a:solidFill>
                  <a:srgbClr val="00569B"/>
                </a:solidFill>
                <a:latin typeface="+mn-ea"/>
                <a:ea typeface="+mn-ea"/>
                <a:cs typeface="Arial"/>
                <a:sym typeface="Arial"/>
              </a:rPr>
              <a:t>UB</a:t>
            </a:r>
            <a:endParaRPr kumimoji="0" lang="ja-JP" altLang="en-US" sz="1100" b="1" kern="0" dirty="0">
              <a:solidFill>
                <a:srgbClr val="00569B"/>
              </a:solidFill>
              <a:latin typeface="+mn-ea"/>
              <a:ea typeface="+mn-ea"/>
              <a:cs typeface="Arial"/>
              <a:sym typeface="Arial"/>
            </a:endParaRPr>
          </a:p>
        </p:txBody>
      </p:sp>
      <p:sp>
        <p:nvSpPr>
          <p:cNvPr id="58" name="正方形/長方形 57">
            <a:extLst>
              <a:ext uri="{FF2B5EF4-FFF2-40B4-BE49-F238E27FC236}">
                <a16:creationId xmlns:a16="http://schemas.microsoft.com/office/drawing/2014/main" id="{5FF79611-78BA-6341-A85B-67897234B639}"/>
              </a:ext>
            </a:extLst>
          </p:cNvPr>
          <p:cNvSpPr/>
          <p:nvPr/>
        </p:nvSpPr>
        <p:spPr>
          <a:xfrm>
            <a:off x="8413860" y="4457983"/>
            <a:ext cx="1260000" cy="396000"/>
          </a:xfrm>
          <a:prstGeom prst="rect">
            <a:avLst/>
          </a:prstGeom>
        </p:spPr>
        <p:txBody>
          <a:bodyPr wrap="none" lIns="0" tIns="0" rIns="0" bIns="0" anchor="ctr">
            <a:noAutofit/>
          </a:bodyPr>
          <a:lstStyle/>
          <a:p>
            <a:pPr algn="ctr" defTabSz="914377" eaLnBrk="1" fontAlgn="auto" hangingPunct="1">
              <a:lnSpc>
                <a:spcPct val="120000"/>
              </a:lnSpc>
              <a:spcBef>
                <a:spcPts val="0"/>
              </a:spcBef>
              <a:spcAft>
                <a:spcPts val="0"/>
              </a:spcAft>
              <a:defRPr/>
            </a:pPr>
            <a:r>
              <a:rPr kumimoji="0" lang="en-US" altLang="ja-JP" sz="2800" b="1" kern="0" dirty="0">
                <a:solidFill>
                  <a:srgbClr val="C9002C"/>
                </a:solidFill>
                <a:latin typeface="+mn-ea"/>
                <a:ea typeface="+mn-ea"/>
                <a:cs typeface="Arial"/>
                <a:sym typeface="Arial"/>
              </a:rPr>
              <a:t>397</a:t>
            </a:r>
            <a:r>
              <a:rPr kumimoji="0" lang="ja-JP" altLang="en-US" sz="2800" b="1" kern="0" dirty="0">
                <a:solidFill>
                  <a:srgbClr val="C9002C"/>
                </a:solidFill>
                <a:latin typeface="+mn-ea"/>
                <a:ea typeface="+mn-ea"/>
                <a:cs typeface="Arial"/>
                <a:sym typeface="Arial"/>
              </a:rPr>
              <a:t>万</a:t>
            </a:r>
            <a:r>
              <a:rPr kumimoji="0" lang="en-US" altLang="ja-JP" sz="1100" b="1" kern="0" dirty="0">
                <a:solidFill>
                  <a:srgbClr val="C9002C"/>
                </a:solidFill>
                <a:latin typeface="+mn-ea"/>
                <a:ea typeface="+mn-ea"/>
                <a:cs typeface="Arial"/>
                <a:sym typeface="Arial"/>
              </a:rPr>
              <a:t>UB</a:t>
            </a:r>
            <a:endParaRPr kumimoji="0" lang="ja-JP" altLang="en-US" sz="1100" b="1" kern="0" dirty="0">
              <a:solidFill>
                <a:srgbClr val="C9002C"/>
              </a:solidFill>
              <a:latin typeface="+mn-ea"/>
              <a:ea typeface="+mn-ea"/>
              <a:cs typeface="Arial"/>
              <a:sym typeface="Arial"/>
            </a:endParaRPr>
          </a:p>
        </p:txBody>
      </p:sp>
      <p:sp>
        <p:nvSpPr>
          <p:cNvPr id="59" name="四角形: 角を丸くする 58">
            <a:extLst>
              <a:ext uri="{FF2B5EF4-FFF2-40B4-BE49-F238E27FC236}">
                <a16:creationId xmlns:a16="http://schemas.microsoft.com/office/drawing/2014/main" id="{E0FD17F9-47C0-2487-8713-8BBE0F4B440E}"/>
              </a:ext>
            </a:extLst>
          </p:cNvPr>
          <p:cNvSpPr/>
          <p:nvPr/>
        </p:nvSpPr>
        <p:spPr>
          <a:xfrm>
            <a:off x="5486452"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21C1D5E2-319D-9465-3425-FAB88965341F}"/>
              </a:ext>
            </a:extLst>
          </p:cNvPr>
          <p:cNvSpPr/>
          <p:nvPr/>
        </p:nvSpPr>
        <p:spPr>
          <a:xfrm>
            <a:off x="5248687" y="547981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61" name="グラフィックス 60">
            <a:extLst>
              <a:ext uri="{FF2B5EF4-FFF2-40B4-BE49-F238E27FC236}">
                <a16:creationId xmlns:a16="http://schemas.microsoft.com/office/drawing/2014/main" id="{7B44C8F0-4928-EB83-1187-A3DB7CC18E63}"/>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26993" y="5776239"/>
            <a:ext cx="1100255" cy="460259"/>
          </a:xfrm>
          <a:prstGeom prst="rect">
            <a:avLst/>
          </a:prstGeom>
        </p:spPr>
      </p:pic>
      <p:sp>
        <p:nvSpPr>
          <p:cNvPr id="62" name="四角形: 角を丸くする 61">
            <a:extLst>
              <a:ext uri="{FF2B5EF4-FFF2-40B4-BE49-F238E27FC236}">
                <a16:creationId xmlns:a16="http://schemas.microsoft.com/office/drawing/2014/main" id="{252BB047-02A2-89E2-9ADF-419C1ED2AA87}"/>
              </a:ext>
            </a:extLst>
          </p:cNvPr>
          <p:cNvSpPr/>
          <p:nvPr/>
        </p:nvSpPr>
        <p:spPr>
          <a:xfrm>
            <a:off x="8107155" y="5349878"/>
            <a:ext cx="1872105" cy="996437"/>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63" name="正方形/長方形 62">
            <a:extLst>
              <a:ext uri="{FF2B5EF4-FFF2-40B4-BE49-F238E27FC236}">
                <a16:creationId xmlns:a16="http://schemas.microsoft.com/office/drawing/2014/main" id="{72288087-ABE1-9676-5D89-FEC2B7049839}"/>
              </a:ext>
            </a:extLst>
          </p:cNvPr>
          <p:cNvSpPr/>
          <p:nvPr/>
        </p:nvSpPr>
        <p:spPr>
          <a:xfrm>
            <a:off x="8114385" y="5468414"/>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64" name="図 63">
            <a:extLst>
              <a:ext uri="{FF2B5EF4-FFF2-40B4-BE49-F238E27FC236}">
                <a16:creationId xmlns:a16="http://schemas.microsoft.com/office/drawing/2014/main" id="{26F6AEF1-F179-50C2-1A95-1F65C5EFA2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2734" y="5776502"/>
            <a:ext cx="831323" cy="460260"/>
          </a:xfrm>
          <a:prstGeom prst="rect">
            <a:avLst/>
          </a:prstGeom>
        </p:spPr>
      </p:pic>
      <p:sp>
        <p:nvSpPr>
          <p:cNvPr id="65" name="フリーフォーム: 図形 64">
            <a:extLst>
              <a:ext uri="{FF2B5EF4-FFF2-40B4-BE49-F238E27FC236}">
                <a16:creationId xmlns:a16="http://schemas.microsoft.com/office/drawing/2014/main" id="{86883A22-89D1-56D2-502D-0061D8217029}"/>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6" name="フリーフォーム: 図形 65">
            <a:extLst>
              <a:ext uri="{FF2B5EF4-FFF2-40B4-BE49-F238E27FC236}">
                <a16:creationId xmlns:a16="http://schemas.microsoft.com/office/drawing/2014/main" id="{42C072BC-E1C3-E2F0-52D7-F96F71B318E6}"/>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7" name="フリーフォーム: 図形 66">
            <a:extLst>
              <a:ext uri="{FF2B5EF4-FFF2-40B4-BE49-F238E27FC236}">
                <a16:creationId xmlns:a16="http://schemas.microsoft.com/office/drawing/2014/main" id="{1024D49E-1B21-C80F-E063-5102C935ADC2}"/>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テキスト ボックス 67">
            <a:extLst>
              <a:ext uri="{FF2B5EF4-FFF2-40B4-BE49-F238E27FC236}">
                <a16:creationId xmlns:a16="http://schemas.microsoft.com/office/drawing/2014/main" id="{89FFA919-EC45-9F18-67A3-5737CFD1839D}"/>
              </a:ext>
            </a:extLst>
          </p:cNvPr>
          <p:cNvSpPr txBox="1"/>
          <p:nvPr/>
        </p:nvSpPr>
        <p:spPr>
          <a:xfrm>
            <a:off x="1027056" y="232733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69" name="テキスト ボックス 68">
            <a:extLst>
              <a:ext uri="{FF2B5EF4-FFF2-40B4-BE49-F238E27FC236}">
                <a16:creationId xmlns:a16="http://schemas.microsoft.com/office/drawing/2014/main" id="{15EF1307-90E6-9226-F0AF-FECFF6FBDAE6}"/>
              </a:ext>
            </a:extLst>
          </p:cNvPr>
          <p:cNvSpPr txBox="1"/>
          <p:nvPr/>
        </p:nvSpPr>
        <p:spPr>
          <a:xfrm>
            <a:off x="1073471" y="330816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70" name="テキスト ボックス 69">
            <a:extLst>
              <a:ext uri="{FF2B5EF4-FFF2-40B4-BE49-F238E27FC236}">
                <a16:creationId xmlns:a16="http://schemas.microsoft.com/office/drawing/2014/main" id="{05FE5205-22C2-BD14-5FF7-BA012EFA2D82}"/>
              </a:ext>
            </a:extLst>
          </p:cNvPr>
          <p:cNvSpPr txBox="1"/>
          <p:nvPr/>
        </p:nvSpPr>
        <p:spPr>
          <a:xfrm>
            <a:off x="1099952" y="431238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1" name="フリーフォーム: 図形 70">
            <a:extLst>
              <a:ext uri="{FF2B5EF4-FFF2-40B4-BE49-F238E27FC236}">
                <a16:creationId xmlns:a16="http://schemas.microsoft.com/office/drawing/2014/main" id="{04E22D48-E4F4-2DCB-717B-FC7D12DC5138}"/>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71">
            <a:extLst>
              <a:ext uri="{FF2B5EF4-FFF2-40B4-BE49-F238E27FC236}">
                <a16:creationId xmlns:a16="http://schemas.microsoft.com/office/drawing/2014/main" id="{25F0FE1A-BBE8-0985-E5E1-08658ADCCEDE}"/>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テキスト ボックス 72">
            <a:extLst>
              <a:ext uri="{FF2B5EF4-FFF2-40B4-BE49-F238E27FC236}">
                <a16:creationId xmlns:a16="http://schemas.microsoft.com/office/drawing/2014/main" id="{0324846F-9722-F14F-2A24-17E46CEF2AEC}"/>
              </a:ext>
            </a:extLst>
          </p:cNvPr>
          <p:cNvSpPr txBox="1"/>
          <p:nvPr/>
        </p:nvSpPr>
        <p:spPr>
          <a:xfrm>
            <a:off x="1099952" y="515039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74" name="テキスト ボックス 73">
            <a:extLst>
              <a:ext uri="{FF2B5EF4-FFF2-40B4-BE49-F238E27FC236}">
                <a16:creationId xmlns:a16="http://schemas.microsoft.com/office/drawing/2014/main" id="{6F9C2E8B-30B5-1124-C824-C9BB8EE14A5B}"/>
              </a:ext>
            </a:extLst>
          </p:cNvPr>
          <p:cNvSpPr txBox="1"/>
          <p:nvPr/>
        </p:nvSpPr>
        <p:spPr>
          <a:xfrm>
            <a:off x="1099952" y="567875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75" name="テキスト プレースホルダー 12">
            <a:extLst>
              <a:ext uri="{FF2B5EF4-FFF2-40B4-BE49-F238E27FC236}">
                <a16:creationId xmlns:a16="http://schemas.microsoft.com/office/drawing/2014/main" id="{DDB9B1FC-0C81-CBDC-BBC4-B83F9F7F1B42}"/>
              </a:ext>
            </a:extLst>
          </p:cNvPr>
          <p:cNvSpPr txBox="1">
            <a:spLocks/>
          </p:cNvSpPr>
          <p:nvPr/>
        </p:nvSpPr>
        <p:spPr>
          <a:xfrm>
            <a:off x="489682" y="1071271"/>
            <a:ext cx="11222893"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自動車とアルコール飲料を例に取ると、</a:t>
            </a:r>
            <a:endParaRPr kumimoji="1" lang="en-US" altLang="ja-JP" sz="18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関連ニュースの閲覧ユーザー（受動関心層・潜在層）、興味・関心ユーザー（顕在層）とも大量に存在</a:t>
            </a:r>
          </a:p>
        </p:txBody>
      </p:sp>
      <p:sp>
        <p:nvSpPr>
          <p:cNvPr id="76" name="テキスト ボックス 13">
            <a:extLst>
              <a:ext uri="{FF2B5EF4-FFF2-40B4-BE49-F238E27FC236}">
                <a16:creationId xmlns:a16="http://schemas.microsoft.com/office/drawing/2014/main" id="{80DAEB47-8DF9-5449-FE13-8BFADBE71219}"/>
              </a:ext>
            </a:extLst>
          </p:cNvPr>
          <p:cNvSpPr txBox="1"/>
          <p:nvPr/>
        </p:nvSpPr>
        <p:spPr>
          <a:xfrm>
            <a:off x="10408192" y="6182149"/>
            <a:ext cx="158802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lang="en-US" altLang="ja-JP" sz="800" dirty="0">
                <a:solidFill>
                  <a:srgbClr val="0D0D0D"/>
                </a:solidFill>
                <a:latin typeface="+mn-ea"/>
              </a:rPr>
              <a:t>※Yahoo!</a:t>
            </a:r>
            <a:r>
              <a:rPr lang="ja-JP" altLang="en-US" sz="800" dirty="0">
                <a:solidFill>
                  <a:srgbClr val="0D0D0D"/>
                </a:solidFill>
                <a:latin typeface="+mn-ea"/>
              </a:rPr>
              <a:t> </a:t>
            </a:r>
            <a:r>
              <a:rPr lang="en-US" altLang="ja-JP" sz="800" dirty="0">
                <a:solidFill>
                  <a:srgbClr val="0D0D0D"/>
                </a:solidFill>
                <a:latin typeface="+mn-ea"/>
              </a:rPr>
              <a:t>JAPAN</a:t>
            </a:r>
            <a:r>
              <a:rPr lang="ja-JP" altLang="en-US" sz="800" dirty="0">
                <a:solidFill>
                  <a:srgbClr val="0D0D0D"/>
                </a:solidFill>
                <a:latin typeface="+mn-ea"/>
              </a:rPr>
              <a:t>自社調査</a:t>
            </a:r>
          </a:p>
        </p:txBody>
      </p:sp>
      <p:sp>
        <p:nvSpPr>
          <p:cNvPr id="77" name="四角形: 角を丸くする 76">
            <a:extLst>
              <a:ext uri="{FF2B5EF4-FFF2-40B4-BE49-F238E27FC236}">
                <a16:creationId xmlns:a16="http://schemas.microsoft.com/office/drawing/2014/main" id="{57425690-DF3C-203B-7E47-036B1E32FDF2}"/>
              </a:ext>
            </a:extLst>
          </p:cNvPr>
          <p:cNvSpPr/>
          <p:nvPr/>
        </p:nvSpPr>
        <p:spPr>
          <a:xfrm>
            <a:off x="3453221"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商品カテゴリーに</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関連するニュースの</a:t>
            </a:r>
            <a:endParaRPr kumimoji="0" lang="en-US" altLang="ja-JP" sz="1200" b="1" kern="0" dirty="0">
              <a:solidFill>
                <a:srgbClr val="FFFFFF"/>
              </a:solidFill>
              <a:latin typeface="+mn-ea"/>
              <a:ea typeface="+mn-ea"/>
            </a:endParaRPr>
          </a:p>
          <a:p>
            <a:pPr algn="ctr" eaLnBrk="1" fontAlgn="auto" hangingPunct="1">
              <a:lnSpc>
                <a:spcPct val="120000"/>
              </a:lnSpc>
              <a:spcBef>
                <a:spcPts val="0"/>
              </a:spcBef>
              <a:spcAft>
                <a:spcPts val="0"/>
              </a:spcAft>
              <a:defRPr/>
            </a:pPr>
            <a:r>
              <a:rPr kumimoji="0" lang="ja-JP" altLang="en-US" sz="1200" b="1" kern="0" dirty="0">
                <a:solidFill>
                  <a:srgbClr val="FFFFFF"/>
                </a:solidFill>
                <a:latin typeface="+mn-ea"/>
                <a:ea typeface="+mn-ea"/>
              </a:rPr>
              <a:t>閲覧ユーザー</a:t>
            </a:r>
          </a:p>
        </p:txBody>
      </p:sp>
      <p:sp>
        <p:nvSpPr>
          <p:cNvPr id="78" name="四角形: 角を丸くする 77">
            <a:extLst>
              <a:ext uri="{FF2B5EF4-FFF2-40B4-BE49-F238E27FC236}">
                <a16:creationId xmlns:a16="http://schemas.microsoft.com/office/drawing/2014/main" id="{4AEACA85-874A-6D83-23B7-09C342A3B0B9}"/>
              </a:ext>
            </a:extLst>
          </p:cNvPr>
          <p:cNvSpPr/>
          <p:nvPr/>
        </p:nvSpPr>
        <p:spPr>
          <a:xfrm>
            <a:off x="3453221" y="4200374"/>
            <a:ext cx="1700355" cy="854363"/>
          </a:xfrm>
          <a:prstGeom prst="roundRect">
            <a:avLst>
              <a:gd name="adj" fmla="val 41846"/>
            </a:avLst>
          </a:prstGeom>
          <a:solidFill>
            <a:srgbClr val="C9002C"/>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商品カテゴリーの</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興味・関心</a:t>
            </a:r>
            <a:endParaRPr kumimoji="0" lang="en-US" altLang="ja-JP" sz="1200" b="1" i="0" u="none" strike="noStrike" kern="0" cap="none" spc="0" normalizeH="0" baseline="0" noProof="0" dirty="0">
              <a:ln>
                <a:noFill/>
              </a:ln>
              <a:solidFill>
                <a:srgbClr val="FFFFFF"/>
              </a:solidFill>
              <a:effectLst/>
              <a:uLnTx/>
              <a:uFillTx/>
              <a:latin typeface="+mn-ea"/>
              <a:ea typeface="+mn-ea"/>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mn-ea"/>
                <a:ea typeface="+mn-ea"/>
              </a:rPr>
              <a:t>ユーザー</a:t>
            </a:r>
            <a:r>
              <a:rPr kumimoji="0" lang="en-US" altLang="ja-JP" sz="1200" b="1" i="0" u="none" strike="noStrike" kern="0" cap="none" spc="0" normalizeH="0" baseline="0" noProof="0" dirty="0">
                <a:ln>
                  <a:noFill/>
                </a:ln>
                <a:solidFill>
                  <a:srgbClr val="FFFFFF"/>
                </a:solidFill>
                <a:effectLst/>
                <a:uLnTx/>
                <a:uFillTx/>
                <a:latin typeface="+mn-ea"/>
                <a:ea typeface="+mn-ea"/>
              </a:rPr>
              <a:t>※</a:t>
            </a:r>
          </a:p>
        </p:txBody>
      </p:sp>
      <p:sp>
        <p:nvSpPr>
          <p:cNvPr id="79" name="テキスト ボックス 78">
            <a:extLst>
              <a:ext uri="{FF2B5EF4-FFF2-40B4-BE49-F238E27FC236}">
                <a16:creationId xmlns:a16="http://schemas.microsoft.com/office/drawing/2014/main" id="{3BB5629D-DF8E-EF08-C087-159D25E856D1}"/>
              </a:ext>
            </a:extLst>
          </p:cNvPr>
          <p:cNvSpPr txBox="1"/>
          <p:nvPr/>
        </p:nvSpPr>
        <p:spPr>
          <a:xfrm>
            <a:off x="6485178" y="6456689"/>
            <a:ext cx="1503294" cy="215444"/>
          </a:xfrm>
          <a:prstGeom prst="rect">
            <a:avLst/>
          </a:prstGeom>
          <a:noFill/>
        </p:spPr>
        <p:txBody>
          <a:bodyPr wrap="square">
            <a:spAutoFit/>
          </a:bodyPr>
          <a:lstStyle/>
          <a:p>
            <a:pPr eaLnBrk="1" fontAlgn="auto" hangingPunct="1">
              <a:spcBef>
                <a:spcPts val="0"/>
              </a:spcBef>
              <a:spcAft>
                <a:spcPts val="0"/>
              </a:spcAft>
              <a:defRPr/>
            </a:pPr>
            <a:r>
              <a:rPr lang="en-US" altLang="ja-JP" sz="800" dirty="0">
                <a:solidFill>
                  <a:srgbClr val="0D0D0D"/>
                </a:solidFill>
                <a:latin typeface="+mn-ea"/>
                <a:ea typeface="+mn-ea"/>
              </a:rPr>
              <a:t>*</a:t>
            </a:r>
            <a:r>
              <a:rPr lang="ja-JP" altLang="en-US" sz="800" dirty="0">
                <a:solidFill>
                  <a:srgbClr val="0D0D0D"/>
                </a:solidFill>
                <a:latin typeface="+mn-ea"/>
                <a:ea typeface="+mn-ea"/>
              </a:rPr>
              <a:t>ユニークブラウザー</a:t>
            </a:r>
          </a:p>
        </p:txBody>
      </p:sp>
    </p:spTree>
    <p:extLst>
      <p:ext uri="{BB962C8B-B14F-4D97-AF65-F5344CB8AC3E}">
        <p14:creationId xmlns:p14="http://schemas.microsoft.com/office/powerpoint/2010/main" val="18925193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9" name="テキスト プレースホルダー 3">
            <a:extLst>
              <a:ext uri="{FF2B5EF4-FFF2-40B4-BE49-F238E27FC236}">
                <a16:creationId xmlns:a16="http://schemas.microsoft.com/office/drawing/2014/main" id="{0C9EFE1F-C916-038A-B252-4BE5F160EAE7}"/>
              </a:ext>
            </a:extLst>
          </p:cNvPr>
          <p:cNvSpPr txBox="1">
            <a:spLocks/>
          </p:cNvSpPr>
          <p:nvPr/>
        </p:nvSpPr>
        <p:spPr>
          <a:xfrm>
            <a:off x="2027547" y="205773"/>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潜在層、顕在層ともコンテンツアプローチが効く</a:t>
            </a:r>
          </a:p>
        </p:txBody>
      </p:sp>
      <p:sp>
        <p:nvSpPr>
          <p:cNvPr id="13" name="四角形: 角を丸くする 12">
            <a:extLst>
              <a:ext uri="{FF2B5EF4-FFF2-40B4-BE49-F238E27FC236}">
                <a16:creationId xmlns:a16="http://schemas.microsoft.com/office/drawing/2014/main" id="{98203AE6-9D60-6F3D-941C-2F5C5D5BCF10}"/>
              </a:ext>
            </a:extLst>
          </p:cNvPr>
          <p:cNvSpPr/>
          <p:nvPr/>
        </p:nvSpPr>
        <p:spPr>
          <a:xfrm>
            <a:off x="7076160" y="4009341"/>
            <a:ext cx="3975018" cy="952855"/>
          </a:xfrm>
          <a:prstGeom prst="roundRect">
            <a:avLst>
              <a:gd name="adj" fmla="val 3709"/>
            </a:avLst>
          </a:prstGeom>
          <a:solidFill>
            <a:srgbClr val="C9002C"/>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7" name="四角形: 角を丸くする 6">
            <a:extLst>
              <a:ext uri="{FF2B5EF4-FFF2-40B4-BE49-F238E27FC236}">
                <a16:creationId xmlns:a16="http://schemas.microsoft.com/office/drawing/2014/main" id="{E0540B47-7F6A-4C08-838E-02FFE801154E}"/>
              </a:ext>
            </a:extLst>
          </p:cNvPr>
          <p:cNvSpPr/>
          <p:nvPr/>
        </p:nvSpPr>
        <p:spPr>
          <a:xfrm>
            <a:off x="3167982" y="2979583"/>
            <a:ext cx="7883196" cy="952855"/>
          </a:xfrm>
          <a:prstGeom prst="roundRect">
            <a:avLst>
              <a:gd name="adj" fmla="val 3709"/>
            </a:avLst>
          </a:prstGeom>
          <a:solidFill>
            <a:srgbClr val="00569B">
              <a:lumMod val="60000"/>
              <a:lumOff val="4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8" name="四角形: 角を丸くする 7">
            <a:extLst>
              <a:ext uri="{FF2B5EF4-FFF2-40B4-BE49-F238E27FC236}">
                <a16:creationId xmlns:a16="http://schemas.microsoft.com/office/drawing/2014/main" id="{9FE69498-7757-1D22-1713-DB531D8993A1}"/>
              </a:ext>
            </a:extLst>
          </p:cNvPr>
          <p:cNvSpPr/>
          <p:nvPr/>
        </p:nvSpPr>
        <p:spPr>
          <a:xfrm>
            <a:off x="3167982" y="1956238"/>
            <a:ext cx="788319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2" name="フリーフォーム: 図形 1">
            <a:extLst>
              <a:ext uri="{FF2B5EF4-FFF2-40B4-BE49-F238E27FC236}">
                <a16:creationId xmlns:a16="http://schemas.microsoft.com/office/drawing/2014/main" id="{3C393E80-6637-FFEB-EB5A-7EB7178E43ED}"/>
              </a:ext>
            </a:extLst>
          </p:cNvPr>
          <p:cNvSpPr/>
          <p:nvPr/>
        </p:nvSpPr>
        <p:spPr>
          <a:xfrm rot="10800000" flipH="1">
            <a:off x="744007" y="2985700"/>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4" name="フリーフォーム: 図形 3">
            <a:extLst>
              <a:ext uri="{FF2B5EF4-FFF2-40B4-BE49-F238E27FC236}">
                <a16:creationId xmlns:a16="http://schemas.microsoft.com/office/drawing/2014/main" id="{26F9B26D-FB02-AD47-61C2-39BF2E2E7DF8}"/>
              </a:ext>
            </a:extLst>
          </p:cNvPr>
          <p:cNvSpPr/>
          <p:nvPr/>
        </p:nvSpPr>
        <p:spPr>
          <a:xfrm rot="10800000" flipH="1">
            <a:off x="980596" y="3987686"/>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5" name="フリーフォーム: 図形 4">
            <a:extLst>
              <a:ext uri="{FF2B5EF4-FFF2-40B4-BE49-F238E27FC236}">
                <a16:creationId xmlns:a16="http://schemas.microsoft.com/office/drawing/2014/main" id="{C9E98C6A-738F-D3EF-DE45-261273CC09EE}"/>
              </a:ext>
            </a:extLst>
          </p:cNvPr>
          <p:cNvSpPr/>
          <p:nvPr/>
        </p:nvSpPr>
        <p:spPr>
          <a:xfrm rot="10800000" flipH="1">
            <a:off x="509286" y="1973117"/>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 name="テキスト ボックス 5">
            <a:extLst>
              <a:ext uri="{FF2B5EF4-FFF2-40B4-BE49-F238E27FC236}">
                <a16:creationId xmlns:a16="http://schemas.microsoft.com/office/drawing/2014/main" id="{9061B07C-80FB-AA06-20A4-BDC6953DB44F}"/>
              </a:ext>
            </a:extLst>
          </p:cNvPr>
          <p:cNvSpPr txBox="1"/>
          <p:nvPr/>
        </p:nvSpPr>
        <p:spPr>
          <a:xfrm>
            <a:off x="1027056" y="2158524"/>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 name="テキスト ボックス 8">
            <a:extLst>
              <a:ext uri="{FF2B5EF4-FFF2-40B4-BE49-F238E27FC236}">
                <a16:creationId xmlns:a16="http://schemas.microsoft.com/office/drawing/2014/main" id="{D0DBE313-6BA6-0826-57FE-7AA23EAE913C}"/>
              </a:ext>
            </a:extLst>
          </p:cNvPr>
          <p:cNvSpPr txBox="1"/>
          <p:nvPr/>
        </p:nvSpPr>
        <p:spPr>
          <a:xfrm>
            <a:off x="1073471" y="31393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0" name="テキスト ボックス 9">
            <a:extLst>
              <a:ext uri="{FF2B5EF4-FFF2-40B4-BE49-F238E27FC236}">
                <a16:creationId xmlns:a16="http://schemas.microsoft.com/office/drawing/2014/main" id="{4AC8EFF2-2D93-1274-B5FD-6ADACA8F1AAB}"/>
              </a:ext>
            </a:extLst>
          </p:cNvPr>
          <p:cNvSpPr txBox="1"/>
          <p:nvPr/>
        </p:nvSpPr>
        <p:spPr>
          <a:xfrm>
            <a:off x="1099952" y="414357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1" name="フリーフォーム: 図形 10">
            <a:extLst>
              <a:ext uri="{FF2B5EF4-FFF2-40B4-BE49-F238E27FC236}">
                <a16:creationId xmlns:a16="http://schemas.microsoft.com/office/drawing/2014/main" id="{F80608C6-7492-72D0-06A0-D4F56E7AEE85}"/>
              </a:ext>
            </a:extLst>
          </p:cNvPr>
          <p:cNvSpPr/>
          <p:nvPr/>
        </p:nvSpPr>
        <p:spPr>
          <a:xfrm rot="10800000" flipH="1">
            <a:off x="1201572" y="5006537"/>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2" name="フリーフォーム: 図形 11">
            <a:extLst>
              <a:ext uri="{FF2B5EF4-FFF2-40B4-BE49-F238E27FC236}">
                <a16:creationId xmlns:a16="http://schemas.microsoft.com/office/drawing/2014/main" id="{AD0C3694-9E95-26BC-3079-F1FAFFA1D64D}"/>
              </a:ext>
            </a:extLst>
          </p:cNvPr>
          <p:cNvSpPr/>
          <p:nvPr/>
        </p:nvSpPr>
        <p:spPr>
          <a:xfrm rot="10800000" flipH="1">
            <a:off x="1357911" y="558762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 name="テキスト ボックス 13">
            <a:extLst>
              <a:ext uri="{FF2B5EF4-FFF2-40B4-BE49-F238E27FC236}">
                <a16:creationId xmlns:a16="http://schemas.microsoft.com/office/drawing/2014/main" id="{2EB5DC10-669E-5741-E538-73207CBFE7A6}"/>
              </a:ext>
            </a:extLst>
          </p:cNvPr>
          <p:cNvSpPr txBox="1"/>
          <p:nvPr/>
        </p:nvSpPr>
        <p:spPr>
          <a:xfrm>
            <a:off x="1099952" y="498158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 name="テキスト ボックス 14">
            <a:extLst>
              <a:ext uri="{FF2B5EF4-FFF2-40B4-BE49-F238E27FC236}">
                <a16:creationId xmlns:a16="http://schemas.microsoft.com/office/drawing/2014/main" id="{BC641028-880D-2482-F413-49449E7EE755}"/>
              </a:ext>
            </a:extLst>
          </p:cNvPr>
          <p:cNvSpPr txBox="1"/>
          <p:nvPr/>
        </p:nvSpPr>
        <p:spPr>
          <a:xfrm>
            <a:off x="1099952" y="5509938"/>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3" name="正方形/長方形 152">
            <a:extLst>
              <a:ext uri="{FF2B5EF4-FFF2-40B4-BE49-F238E27FC236}">
                <a16:creationId xmlns:a16="http://schemas.microsoft.com/office/drawing/2014/main" id="{482FA489-1B41-D654-AE01-FC6B9691D4F4}"/>
              </a:ext>
            </a:extLst>
          </p:cNvPr>
          <p:cNvSpPr/>
          <p:nvPr/>
        </p:nvSpPr>
        <p:spPr>
          <a:xfrm>
            <a:off x="7382215"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3563088" y="1818739"/>
            <a:ext cx="3305869" cy="4470399"/>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D1C36908-AA40-A45F-F393-97C07F92D970}"/>
              </a:ext>
            </a:extLst>
          </p:cNvPr>
          <p:cNvSpPr/>
          <p:nvPr/>
        </p:nvSpPr>
        <p:spPr>
          <a:xfrm>
            <a:off x="3664709"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正方形/長方形 25">
            <a:extLst>
              <a:ext uri="{FF2B5EF4-FFF2-40B4-BE49-F238E27FC236}">
                <a16:creationId xmlns:a16="http://schemas.microsoft.com/office/drawing/2014/main" id="{7716B189-84CD-DE71-4F78-9A2CB40AD9D0}"/>
              </a:ext>
            </a:extLst>
          </p:cNvPr>
          <p:cNvSpPr/>
          <p:nvPr/>
        </p:nvSpPr>
        <p:spPr>
          <a:xfrm>
            <a:off x="7489320" y="2489142"/>
            <a:ext cx="3091658" cy="2888748"/>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3750125"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3931344" y="5757070"/>
            <a:ext cx="1440000" cy="288000"/>
          </a:xfrm>
          <a:prstGeom prst="rect">
            <a:avLst/>
          </a:prstGeom>
        </p:spPr>
        <p:txBody>
          <a:bodyPr wrap="none">
            <a:noAutofit/>
          </a:bodyPr>
          <a:lstStyle/>
          <a:p>
            <a:pPr algn="ctr" defTabSz="914377" eaLnBrk="1" fontAlgn="auto" hangingPunct="1">
              <a:spcBef>
                <a:spcPts val="0"/>
              </a:spcBef>
              <a:spcAft>
                <a:spcPts val="0"/>
              </a:spcAft>
            </a:pPr>
            <a:r>
              <a:rPr lang="ja-JP" altLang="en-US" sz="1600" b="1" dirty="0">
                <a:solidFill>
                  <a:srgbClr val="545454"/>
                </a:solidFill>
                <a:latin typeface="+mn-ea"/>
                <a:ea typeface="+mn-ea"/>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25983" y="5607427"/>
            <a:ext cx="1100255" cy="460259"/>
          </a:xfrm>
          <a:prstGeom prst="rect">
            <a:avLst/>
          </a:prstGeom>
        </p:spPr>
      </p:pic>
      <p:sp>
        <p:nvSpPr>
          <p:cNvPr id="159" name="テキスト プレースホルダー 8">
            <a:extLst>
              <a:ext uri="{FF2B5EF4-FFF2-40B4-BE49-F238E27FC236}">
                <a16:creationId xmlns:a16="http://schemas.microsoft.com/office/drawing/2014/main" id="{F73C543D-7FAB-BC19-0476-7BD7AB022BCF}"/>
              </a:ext>
            </a:extLst>
          </p:cNvPr>
          <p:cNvSpPr txBox="1">
            <a:spLocks/>
          </p:cNvSpPr>
          <p:nvPr/>
        </p:nvSpPr>
        <p:spPr>
          <a:xfrm>
            <a:off x="960100" y="916044"/>
            <a:ext cx="10271799"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rgbClr val="0D0D0D"/>
                </a:solidFill>
                <a:effectLst/>
                <a:uLnTx/>
                <a:uFillTx/>
                <a:cs typeface="+mn-cs"/>
              </a:rPr>
              <a:t>いずれのファネル階層においても、</a:t>
            </a:r>
            <a:r>
              <a:rPr kumimoji="1" lang="ja-JP" altLang="en-US" sz="1800" b="1" i="0" u="none" strike="noStrike" kern="1200" cap="none" spc="100" normalizeH="0" baseline="0" noProof="0" dirty="0">
                <a:ln>
                  <a:noFill/>
                </a:ln>
                <a:solidFill>
                  <a:srgbClr val="C9002C"/>
                </a:solidFill>
                <a:effectLst/>
                <a:uLnTx/>
                <a:uFillTx/>
                <a:cs typeface="+mn-cs"/>
              </a:rPr>
              <a:t>業界関連ニュースの閲覧頻度が高くなるにつれ興味関心や購買行動に転換する傾向</a:t>
            </a:r>
            <a:r>
              <a:rPr kumimoji="1" lang="ja-JP" altLang="en-US" sz="1800" b="1" i="0" u="none" strike="noStrike" kern="1200" cap="none" spc="100" normalizeH="0" baseline="0" noProof="0" dirty="0">
                <a:ln>
                  <a:noFill/>
                </a:ln>
                <a:solidFill>
                  <a:srgbClr val="212121"/>
                </a:solidFill>
                <a:effectLst/>
                <a:uLnTx/>
                <a:uFillTx/>
                <a:cs typeface="+mn-cs"/>
              </a:rPr>
              <a:t>、</a:t>
            </a:r>
            <a:r>
              <a:rPr kumimoji="1" lang="ja-JP" altLang="en-US" sz="1800" b="1" i="0" u="none" strike="noStrike" kern="1200" cap="none" spc="100" normalizeH="0" baseline="0" noProof="0" dirty="0">
                <a:ln>
                  <a:noFill/>
                </a:ln>
                <a:solidFill>
                  <a:srgbClr val="0D0D0D"/>
                </a:solidFill>
                <a:effectLst/>
                <a:uLnTx/>
                <a:uFillTx/>
                <a:cs typeface="+mn-cs"/>
              </a:rPr>
              <a:t>タイアップによる</a:t>
            </a:r>
            <a:r>
              <a:rPr kumimoji="1" lang="ja-JP" altLang="en-US" sz="1800" b="1" i="0" u="none" strike="noStrike" kern="1200" cap="none" spc="100" normalizeH="0" baseline="0" noProof="0" dirty="0">
                <a:ln>
                  <a:noFill/>
                </a:ln>
                <a:solidFill>
                  <a:srgbClr val="C9002C"/>
                </a:solidFill>
                <a:effectLst/>
                <a:uLnTx/>
                <a:uFillTx/>
                <a:cs typeface="+mn-cs"/>
              </a:rPr>
              <a:t>商品の刷り込みが態度変更へとつながりやすい</a:t>
            </a:r>
          </a:p>
        </p:txBody>
      </p:sp>
      <p:pic>
        <p:nvPicPr>
          <p:cNvPr id="27" name="図 26">
            <a:extLst>
              <a:ext uri="{FF2B5EF4-FFF2-40B4-BE49-F238E27FC236}">
                <a16:creationId xmlns:a16="http://schemas.microsoft.com/office/drawing/2014/main" id="{A2F7085B-CF39-00B9-A00C-63BA9E4AC9F5}"/>
              </a:ext>
            </a:extLst>
          </p:cNvPr>
          <p:cNvPicPr>
            <a:picLocks noChangeAspect="1"/>
          </p:cNvPicPr>
          <p:nvPr/>
        </p:nvPicPr>
        <p:blipFill>
          <a:blip r:embed="rId4"/>
          <a:stretch>
            <a:fillRect/>
          </a:stretch>
        </p:blipFill>
        <p:spPr>
          <a:xfrm>
            <a:off x="3664709" y="2398912"/>
            <a:ext cx="3164299" cy="2978978"/>
          </a:xfrm>
          <a:prstGeom prst="rect">
            <a:avLst/>
          </a:prstGeom>
        </p:spPr>
      </p:pic>
      <p:pic>
        <p:nvPicPr>
          <p:cNvPr id="28" name="図 27">
            <a:extLst>
              <a:ext uri="{FF2B5EF4-FFF2-40B4-BE49-F238E27FC236}">
                <a16:creationId xmlns:a16="http://schemas.microsoft.com/office/drawing/2014/main" id="{9754BE66-C40B-8ED1-166D-DE4E201FE74A}"/>
              </a:ext>
            </a:extLst>
          </p:cNvPr>
          <p:cNvPicPr>
            <a:picLocks noChangeAspect="1"/>
          </p:cNvPicPr>
          <p:nvPr/>
        </p:nvPicPr>
        <p:blipFill>
          <a:blip r:embed="rId5"/>
          <a:stretch>
            <a:fillRect/>
          </a:stretch>
        </p:blipFill>
        <p:spPr>
          <a:xfrm>
            <a:off x="7464839" y="2410252"/>
            <a:ext cx="3224763" cy="3027372"/>
          </a:xfrm>
          <a:prstGeom prst="rect">
            <a:avLst/>
          </a:prstGeom>
        </p:spPr>
      </p:pic>
      <p:sp>
        <p:nvSpPr>
          <p:cNvPr id="29" name="正方形/長方形 28">
            <a:extLst>
              <a:ext uri="{FF2B5EF4-FFF2-40B4-BE49-F238E27FC236}">
                <a16:creationId xmlns:a16="http://schemas.microsoft.com/office/drawing/2014/main" id="{AEC2C630-47D6-BA3E-FAD4-90BBCF4A4868}"/>
              </a:ext>
            </a:extLst>
          </p:cNvPr>
          <p:cNvSpPr/>
          <p:nvPr/>
        </p:nvSpPr>
        <p:spPr>
          <a:xfrm>
            <a:off x="878435" y="4989476"/>
            <a:ext cx="1735375" cy="122346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30" name="四角形: 角を丸くする 29">
            <a:extLst>
              <a:ext uri="{FF2B5EF4-FFF2-40B4-BE49-F238E27FC236}">
                <a16:creationId xmlns:a16="http://schemas.microsoft.com/office/drawing/2014/main" id="{F43549B4-E03F-E527-1579-E96F834EE65C}"/>
              </a:ext>
            </a:extLst>
          </p:cNvPr>
          <p:cNvSpPr/>
          <p:nvPr/>
        </p:nvSpPr>
        <p:spPr>
          <a:xfrm>
            <a:off x="7583912" y="5500973"/>
            <a:ext cx="2922333" cy="676530"/>
          </a:xfrm>
          <a:prstGeom prst="round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mn-ea"/>
              <a:ea typeface="+mn-ea"/>
              <a:cs typeface="+mn-cs"/>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7820037" y="5754281"/>
            <a:ext cx="1440000" cy="288000"/>
          </a:xfrm>
          <a:prstGeom prst="rect">
            <a:avLst/>
          </a:prstGeom>
        </p:spPr>
        <p:txBody>
          <a:bodyPr wrap="none">
            <a:noAutofit/>
          </a:bodyPr>
          <a:lstStyle/>
          <a:p>
            <a:pPr algn="ctr" defTabSz="914377" eaLnBrk="1" fontAlgn="auto" hangingPunct="1">
              <a:spcBef>
                <a:spcPts val="0"/>
              </a:spcBef>
              <a:spcAft>
                <a:spcPts val="0"/>
              </a:spcAft>
              <a:defRPr/>
            </a:pPr>
            <a:r>
              <a:rPr lang="ja-JP" altLang="en-US" sz="1600" b="1" dirty="0">
                <a:solidFill>
                  <a:srgbClr val="545454"/>
                </a:solidFill>
                <a:latin typeface="+mn-ea"/>
                <a:ea typeface="+mn-ea"/>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7565" y="5586108"/>
            <a:ext cx="831323" cy="460260"/>
          </a:xfrm>
          <a:prstGeom prst="rect">
            <a:avLst/>
          </a:prstGeom>
        </p:spPr>
      </p:pic>
      <p:sp>
        <p:nvSpPr>
          <p:cNvPr id="31" name="四角形: 上の 2 つの角を丸める 30">
            <a:extLst>
              <a:ext uri="{FF2B5EF4-FFF2-40B4-BE49-F238E27FC236}">
                <a16:creationId xmlns:a16="http://schemas.microsoft.com/office/drawing/2014/main" id="{CD3ECD8B-1A32-0DC3-1294-1D2794AB6D57}"/>
              </a:ext>
            </a:extLst>
          </p:cNvPr>
          <p:cNvSpPr/>
          <p:nvPr/>
        </p:nvSpPr>
        <p:spPr>
          <a:xfrm>
            <a:off x="3355885" y="1935850"/>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興味関心転換率</a:t>
            </a:r>
          </a:p>
        </p:txBody>
      </p:sp>
      <p:sp>
        <p:nvSpPr>
          <p:cNvPr id="32" name="四角形: 上の 2 つの角を丸める 26">
            <a:extLst>
              <a:ext uri="{FF2B5EF4-FFF2-40B4-BE49-F238E27FC236}">
                <a16:creationId xmlns:a16="http://schemas.microsoft.com/office/drawing/2014/main" id="{2D0E4003-5625-A466-AE5E-3E10E683E032}"/>
              </a:ext>
            </a:extLst>
          </p:cNvPr>
          <p:cNvSpPr/>
          <p:nvPr/>
        </p:nvSpPr>
        <p:spPr>
          <a:xfrm>
            <a:off x="7211242" y="1940326"/>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100" b="1" kern="0" spc="200" dirty="0">
                <a:solidFill>
                  <a:srgbClr val="212121"/>
                </a:solidFill>
                <a:latin typeface="+mn-ea"/>
                <a:ea typeface="+mn-ea"/>
              </a:rPr>
              <a:t>関連ニュース閲覧頻度別 店舗購買転換率</a:t>
            </a:r>
          </a:p>
        </p:txBody>
      </p:sp>
      <p:sp>
        <p:nvSpPr>
          <p:cNvPr id="33" name="四角形: 角を丸くする 36">
            <a:extLst>
              <a:ext uri="{FF2B5EF4-FFF2-40B4-BE49-F238E27FC236}">
                <a16:creationId xmlns:a16="http://schemas.microsoft.com/office/drawing/2014/main" id="{E9B1BF63-FC4A-9071-523C-A20DEFF56C0B}"/>
              </a:ext>
            </a:extLst>
          </p:cNvPr>
          <p:cNvSpPr/>
          <p:nvPr/>
        </p:nvSpPr>
        <p:spPr>
          <a:xfrm>
            <a:off x="2947061"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ニュース全体</a:t>
            </a:r>
          </a:p>
        </p:txBody>
      </p:sp>
      <p:sp>
        <p:nvSpPr>
          <p:cNvPr id="34" name="四角形: 角を丸くする 36">
            <a:extLst>
              <a:ext uri="{FF2B5EF4-FFF2-40B4-BE49-F238E27FC236}">
                <a16:creationId xmlns:a16="http://schemas.microsoft.com/office/drawing/2014/main" id="{7054452A-11B1-3584-55C9-7CCCCE215C00}"/>
              </a:ext>
            </a:extLst>
          </p:cNvPr>
          <p:cNvSpPr/>
          <p:nvPr/>
        </p:nvSpPr>
        <p:spPr>
          <a:xfrm>
            <a:off x="2947061"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a:solidFill>
                  <a:srgbClr val="545454"/>
                </a:solidFill>
                <a:latin typeface="+mn-ea"/>
                <a:ea typeface="+mn-ea"/>
              </a:rPr>
              <a:t>業界関連記事</a:t>
            </a:r>
            <a:endParaRPr kumimoji="0" lang="ja-JP" altLang="en-US" sz="800" b="1" kern="0" dirty="0">
              <a:solidFill>
                <a:srgbClr val="545454"/>
              </a:solidFill>
              <a:latin typeface="+mn-ea"/>
              <a:ea typeface="+mn-ea"/>
            </a:endParaRPr>
          </a:p>
        </p:txBody>
      </p:sp>
      <p:sp>
        <p:nvSpPr>
          <p:cNvPr id="35" name="テキスト ボックス 34">
            <a:extLst>
              <a:ext uri="{FF2B5EF4-FFF2-40B4-BE49-F238E27FC236}">
                <a16:creationId xmlns:a16="http://schemas.microsoft.com/office/drawing/2014/main" id="{CBFC6E5F-C5D1-0A03-5995-5AD71C420BC0}"/>
              </a:ext>
            </a:extLst>
          </p:cNvPr>
          <p:cNvSpPr txBox="1"/>
          <p:nvPr/>
        </p:nvSpPr>
        <p:spPr>
          <a:xfrm>
            <a:off x="394518" y="6118750"/>
            <a:ext cx="4747321"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定義：</a:t>
            </a:r>
            <a:r>
              <a:rPr kumimoji="0" lang="en-US" altLang="ja-JP" sz="800" kern="0" dirty="0">
                <a:solidFill>
                  <a:srgbClr val="0D0D0D"/>
                </a:solidFill>
                <a:latin typeface="+mn-ea"/>
                <a:ea typeface="+mn-ea"/>
              </a:rPr>
              <a:t>Low</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1~2PV/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Middle</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3~7PV/</a:t>
            </a:r>
            <a:r>
              <a:rPr kumimoji="0" lang="ja-JP" altLang="en-US" sz="800" kern="0" dirty="0">
                <a:solidFill>
                  <a:srgbClr val="0D0D0D"/>
                </a:solidFill>
                <a:latin typeface="+mn-ea"/>
                <a:ea typeface="+mn-ea"/>
              </a:rPr>
              <a:t>月、</a:t>
            </a:r>
            <a:r>
              <a:rPr kumimoji="0" lang="en-US" altLang="ja-JP" sz="800" kern="0" dirty="0">
                <a:solidFill>
                  <a:srgbClr val="0D0D0D"/>
                </a:solidFill>
                <a:latin typeface="+mn-ea"/>
                <a:ea typeface="+mn-ea"/>
              </a:rPr>
              <a:t>Heavy</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8PV</a:t>
            </a:r>
            <a:r>
              <a:rPr kumimoji="0" lang="ja-JP" altLang="en-US" sz="800" kern="0" dirty="0">
                <a:solidFill>
                  <a:srgbClr val="0D0D0D"/>
                </a:solidFill>
                <a:latin typeface="+mn-ea"/>
                <a:ea typeface="+mn-ea"/>
              </a:rPr>
              <a:t>～</a:t>
            </a: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月</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en-US" altLang="ja-JP" sz="800" kern="0" dirty="0">
                <a:solidFill>
                  <a:srgbClr val="0D0D0D"/>
                </a:solidFill>
                <a:latin typeface="+mn-ea"/>
                <a:ea typeface="+mn-ea"/>
              </a:rPr>
              <a:t>※Yahoo!</a:t>
            </a:r>
            <a:r>
              <a:rPr kumimoji="0" lang="ja-JP" altLang="en-US" sz="800" kern="0" dirty="0">
                <a:solidFill>
                  <a:srgbClr val="0D0D0D"/>
                </a:solidFill>
                <a:latin typeface="+mn-ea"/>
                <a:ea typeface="+mn-ea"/>
              </a:rPr>
              <a:t> </a:t>
            </a:r>
            <a:r>
              <a:rPr kumimoji="0" lang="en-US" altLang="ja-JP" sz="800" kern="0" dirty="0">
                <a:solidFill>
                  <a:srgbClr val="0D0D0D"/>
                </a:solidFill>
                <a:latin typeface="+mn-ea"/>
                <a:ea typeface="+mn-ea"/>
              </a:rPr>
              <a:t>JAPAN </a:t>
            </a:r>
            <a:r>
              <a:rPr kumimoji="0" lang="ja-JP" altLang="en-US" sz="800" kern="0" dirty="0">
                <a:solidFill>
                  <a:srgbClr val="0D0D0D"/>
                </a:solidFill>
                <a:latin typeface="+mn-ea"/>
                <a:ea typeface="+mn-ea"/>
              </a:rPr>
              <a:t>自社調査</a:t>
            </a:r>
            <a:endParaRPr kumimoji="0" lang="en-US" altLang="ja-JP" sz="800" kern="0" dirty="0">
              <a:solidFill>
                <a:srgbClr val="0D0D0D"/>
              </a:solidFill>
              <a:latin typeface="+mn-ea"/>
              <a:ea typeface="+mn-ea"/>
            </a:endParaRPr>
          </a:p>
        </p:txBody>
      </p:sp>
      <p:sp>
        <p:nvSpPr>
          <p:cNvPr id="36" name="四角形: 角を丸くする 36">
            <a:extLst>
              <a:ext uri="{FF2B5EF4-FFF2-40B4-BE49-F238E27FC236}">
                <a16:creationId xmlns:a16="http://schemas.microsoft.com/office/drawing/2014/main" id="{CFB10EC7-3980-4CE0-4028-8F2381E0A4B7}"/>
              </a:ext>
            </a:extLst>
          </p:cNvPr>
          <p:cNvSpPr/>
          <p:nvPr/>
        </p:nvSpPr>
        <p:spPr>
          <a:xfrm>
            <a:off x="10580978" y="4582487"/>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業界関連記事</a:t>
            </a:r>
          </a:p>
        </p:txBody>
      </p:sp>
      <p:sp>
        <p:nvSpPr>
          <p:cNvPr id="37" name="四角形: 角を丸くする 36">
            <a:extLst>
              <a:ext uri="{FF2B5EF4-FFF2-40B4-BE49-F238E27FC236}">
                <a16:creationId xmlns:a16="http://schemas.microsoft.com/office/drawing/2014/main" id="{5B0F3D2D-77D1-77A7-8ED9-612254D61675}"/>
              </a:ext>
            </a:extLst>
          </p:cNvPr>
          <p:cNvSpPr/>
          <p:nvPr/>
        </p:nvSpPr>
        <p:spPr>
          <a:xfrm>
            <a:off x="10580978" y="5112568"/>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algn="ctr" eaLnBrk="1" fontAlgn="auto" hangingPunct="1">
              <a:spcBef>
                <a:spcPts val="0"/>
              </a:spcBef>
              <a:spcAft>
                <a:spcPts val="0"/>
              </a:spcAft>
              <a:defRPr/>
            </a:pPr>
            <a:r>
              <a:rPr kumimoji="0" lang="ja-JP" altLang="en-US" sz="800" b="1" kern="0" dirty="0">
                <a:solidFill>
                  <a:srgbClr val="545454"/>
                </a:solidFill>
                <a:latin typeface="+mn-ea"/>
                <a:ea typeface="+mn-ea"/>
              </a:rPr>
              <a:t>ビール</a:t>
            </a:r>
            <a:r>
              <a:rPr kumimoji="0" lang="en-US" altLang="ja-JP" sz="800" b="1" kern="0" dirty="0">
                <a:solidFill>
                  <a:srgbClr val="545454"/>
                </a:solidFill>
                <a:latin typeface="+mn-ea"/>
                <a:ea typeface="+mn-ea"/>
              </a:rPr>
              <a:t>BT</a:t>
            </a:r>
            <a:r>
              <a:rPr kumimoji="0" lang="ja-JP" altLang="en-US" sz="800" b="1" kern="0" dirty="0">
                <a:solidFill>
                  <a:srgbClr val="545454"/>
                </a:solidFill>
                <a:latin typeface="+mn-ea"/>
                <a:ea typeface="+mn-ea"/>
              </a:rPr>
              <a:t>有無</a:t>
            </a:r>
          </a:p>
        </p:txBody>
      </p:sp>
    </p:spTree>
    <p:extLst>
      <p:ext uri="{BB962C8B-B14F-4D97-AF65-F5344CB8AC3E}">
        <p14:creationId xmlns:p14="http://schemas.microsoft.com/office/powerpoint/2010/main" val="9476552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244549"/>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r>
              <a:rPr kumimoji="1" lang="ja-JP" altLang="en-US" b="1" i="0" u="none" strike="noStrike" kern="1200" cap="none" spc="0" normalizeH="0" baseline="0" noProof="0" dirty="0">
                <a:ln>
                  <a:noFill/>
                </a:ln>
                <a:solidFill>
                  <a:srgbClr val="00003E"/>
                </a:solidFill>
                <a:effectLst/>
                <a:uLnTx/>
                <a:uFillTx/>
                <a:latin typeface="+mn-ea"/>
                <a:ea typeface="+mn-ea"/>
                <a:cs typeface="+mn-cs"/>
              </a:rPr>
              <a:t>推奨プラン①</a:t>
            </a:r>
          </a:p>
        </p:txBody>
      </p:sp>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36973" y="297163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973562" y="397361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02252" y="195904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20022" y="2144456"/>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066437" y="3125285"/>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092918" y="412950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194538" y="4983758"/>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350877" y="550388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092918" y="4897840"/>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23247" y="544361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39" name="四角形: 角を丸くする 38">
            <a:extLst>
              <a:ext uri="{FF2B5EF4-FFF2-40B4-BE49-F238E27FC236}">
                <a16:creationId xmlns:a16="http://schemas.microsoft.com/office/drawing/2014/main" id="{1F37F402-CD44-7065-A521-BA2B976703B3}"/>
              </a:ext>
            </a:extLst>
          </p:cNvPr>
          <p:cNvSpPr/>
          <p:nvPr/>
        </p:nvSpPr>
        <p:spPr>
          <a:xfrm>
            <a:off x="3112189" y="1577824"/>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40" name="正方形/長方形 39">
            <a:extLst>
              <a:ext uri="{FF2B5EF4-FFF2-40B4-BE49-F238E27FC236}">
                <a16:creationId xmlns:a16="http://schemas.microsoft.com/office/drawing/2014/main" id="{AEC2C630-47D6-BA3E-FAD4-90BBCF4A4868}"/>
              </a:ext>
            </a:extLst>
          </p:cNvPr>
          <p:cNvSpPr/>
          <p:nvPr/>
        </p:nvSpPr>
        <p:spPr>
          <a:xfrm>
            <a:off x="573491" y="2967049"/>
            <a:ext cx="2370426" cy="3231821"/>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41" name="四角形: 角を丸くする 40">
            <a:extLst>
              <a:ext uri="{FF2B5EF4-FFF2-40B4-BE49-F238E27FC236}">
                <a16:creationId xmlns:a16="http://schemas.microsoft.com/office/drawing/2014/main" id="{1A773BA1-2E7F-4547-D36B-BEEF324491B5}"/>
              </a:ext>
            </a:extLst>
          </p:cNvPr>
          <p:cNvSpPr/>
          <p:nvPr/>
        </p:nvSpPr>
        <p:spPr>
          <a:xfrm>
            <a:off x="6378103"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42" name="四角形: 角を丸くする 41">
            <a:extLst>
              <a:ext uri="{FF2B5EF4-FFF2-40B4-BE49-F238E27FC236}">
                <a16:creationId xmlns:a16="http://schemas.microsoft.com/office/drawing/2014/main" id="{3084D766-9BAB-B376-C45F-33826688912E}"/>
              </a:ext>
            </a:extLst>
          </p:cNvPr>
          <p:cNvSpPr/>
          <p:nvPr/>
        </p:nvSpPr>
        <p:spPr>
          <a:xfrm>
            <a:off x="6184042" y="1667554"/>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社会的・マス的情報と</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商品の関連付け</a:t>
            </a:r>
          </a:p>
        </p:txBody>
      </p:sp>
      <p:sp>
        <p:nvSpPr>
          <p:cNvPr id="43" name="四角形: 角を丸くする 42">
            <a:extLst>
              <a:ext uri="{FF2B5EF4-FFF2-40B4-BE49-F238E27FC236}">
                <a16:creationId xmlns:a16="http://schemas.microsoft.com/office/drawing/2014/main" id="{49B3342F-2318-E578-8A90-ACA94E19BE91}"/>
              </a:ext>
            </a:extLst>
          </p:cNvPr>
          <p:cNvSpPr/>
          <p:nvPr/>
        </p:nvSpPr>
        <p:spPr>
          <a:xfrm>
            <a:off x="8767945" y="1667554"/>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000" b="1" kern="0" spc="150" dirty="0">
                <a:solidFill>
                  <a:srgbClr val="0D0D0D"/>
                </a:solidFill>
                <a:latin typeface="+mn-ea"/>
                <a:ea typeface="+mn-ea"/>
              </a:rPr>
              <a:t>トピックス</a:t>
            </a:r>
            <a:r>
              <a:rPr kumimoji="0" lang="en-US" altLang="ja-JP" sz="1000" b="1" kern="0" spc="150" dirty="0">
                <a:solidFill>
                  <a:srgbClr val="0D0D0D"/>
                </a:solidFill>
                <a:latin typeface="+mn-ea"/>
                <a:ea typeface="+mn-ea"/>
              </a:rPr>
              <a:t>PR</a:t>
            </a:r>
          </a:p>
          <a:p>
            <a:pPr algn="ctr" eaLnBrk="1" fontAlgn="auto" hangingPunct="1">
              <a:lnSpc>
                <a:spcPct val="110000"/>
              </a:lnSpc>
              <a:spcBef>
                <a:spcPts val="0"/>
              </a:spcBef>
              <a:spcAft>
                <a:spcPts val="0"/>
              </a:spcAft>
              <a:defRPr/>
            </a:pPr>
            <a:r>
              <a:rPr kumimoji="0" lang="ja-JP" altLang="en-US" sz="1000" b="1" kern="0" spc="150" dirty="0">
                <a:solidFill>
                  <a:srgbClr val="0D0D0D"/>
                </a:solidFill>
                <a:latin typeface="+mn-ea"/>
                <a:ea typeface="+mn-ea"/>
              </a:rPr>
              <a:t> ＋</a:t>
            </a:r>
            <a:br>
              <a:rPr kumimoji="0" lang="en-US" altLang="ja-JP" sz="1200" b="1" kern="0" spc="150" dirty="0">
                <a:solidFill>
                  <a:srgbClr val="0D0D0D"/>
                </a:solidFill>
                <a:latin typeface="+mn-ea"/>
                <a:ea typeface="+mn-ea"/>
              </a:rPr>
            </a:br>
            <a:r>
              <a:rPr kumimoji="0" lang="ja-JP" altLang="en-US" sz="1000" b="1" kern="0" spc="150" dirty="0">
                <a:solidFill>
                  <a:srgbClr val="0D0D0D"/>
                </a:solidFill>
                <a:latin typeface="+mn-ea"/>
                <a:ea typeface="+mn-ea"/>
              </a:rPr>
              <a:t>ディスプレイ広告（予約型</a:t>
            </a:r>
            <a:r>
              <a:rPr kumimoji="0" lang="en-US" altLang="ja-JP" sz="1000" b="1" kern="0" spc="150" dirty="0">
                <a:solidFill>
                  <a:srgbClr val="0D0D0D"/>
                </a:solidFill>
                <a:latin typeface="+mn-ea"/>
                <a:ea typeface="+mn-ea"/>
              </a:rPr>
              <a:t>/</a:t>
            </a:r>
            <a:r>
              <a:rPr kumimoji="0" lang="ja-JP" altLang="en-US" sz="1000" b="1" kern="0" spc="150" dirty="0">
                <a:solidFill>
                  <a:srgbClr val="0D0D0D"/>
                </a:solidFill>
                <a:latin typeface="+mn-ea"/>
                <a:ea typeface="+mn-ea"/>
              </a:rPr>
              <a:t>運用型）</a:t>
            </a:r>
            <a:r>
              <a:rPr kumimoji="0" lang="en-US" altLang="ja-JP" sz="1000" b="1" kern="0" spc="150" dirty="0">
                <a:solidFill>
                  <a:srgbClr val="0D0D0D"/>
                </a:solidFill>
                <a:latin typeface="+mn-ea"/>
                <a:ea typeface="+mn-ea"/>
              </a:rPr>
              <a:t>/Yahoo!</a:t>
            </a:r>
            <a:r>
              <a:rPr kumimoji="0" lang="ja-JP" altLang="en-US" sz="1000" b="1" kern="0" spc="150" dirty="0">
                <a:solidFill>
                  <a:srgbClr val="0D0D0D"/>
                </a:solidFill>
                <a:latin typeface="+mn-ea"/>
                <a:ea typeface="+mn-ea"/>
              </a:rPr>
              <a:t>ニュース面指定</a:t>
            </a:r>
          </a:p>
        </p:txBody>
      </p:sp>
      <p:sp>
        <p:nvSpPr>
          <p:cNvPr id="44" name="四角形: 角を丸くする 43">
            <a:extLst>
              <a:ext uri="{FF2B5EF4-FFF2-40B4-BE49-F238E27FC236}">
                <a16:creationId xmlns:a16="http://schemas.microsoft.com/office/drawing/2014/main" id="{3DAFCF1F-061E-A7D6-0497-41CBF4A42611}"/>
              </a:ext>
            </a:extLst>
          </p:cNvPr>
          <p:cNvSpPr/>
          <p:nvPr/>
        </p:nvSpPr>
        <p:spPr>
          <a:xfrm>
            <a:off x="3568827" y="1099199"/>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grpSp>
        <p:nvGrpSpPr>
          <p:cNvPr id="45" name="グループ化 44">
            <a:extLst>
              <a:ext uri="{FF2B5EF4-FFF2-40B4-BE49-F238E27FC236}">
                <a16:creationId xmlns:a16="http://schemas.microsoft.com/office/drawing/2014/main" id="{7072CE97-1038-FA66-325A-299F45582454}"/>
              </a:ext>
            </a:extLst>
          </p:cNvPr>
          <p:cNvGrpSpPr/>
          <p:nvPr/>
        </p:nvGrpSpPr>
        <p:grpSpPr>
          <a:xfrm>
            <a:off x="3176766" y="1667554"/>
            <a:ext cx="2808000" cy="792000"/>
            <a:chOff x="3571769" y="7211588"/>
            <a:chExt cx="3024000" cy="864000"/>
          </a:xfrm>
        </p:grpSpPr>
        <p:sp>
          <p:nvSpPr>
            <p:cNvPr id="46" name="四角形: 角を丸くする 45">
              <a:extLst>
                <a:ext uri="{FF2B5EF4-FFF2-40B4-BE49-F238E27FC236}">
                  <a16:creationId xmlns:a16="http://schemas.microsoft.com/office/drawing/2014/main" id="{9B4F80FC-3C7B-CAA6-BBD0-FD4C3AD283F0}"/>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algn="ctr" eaLnBrk="1" fontAlgn="auto" hangingPunct="1">
                <a:spcBef>
                  <a:spcPts val="0"/>
                </a:spcBef>
                <a:spcAft>
                  <a:spcPts val="0"/>
                </a:spcAft>
                <a:defRPr/>
              </a:pPr>
              <a:r>
                <a:rPr kumimoji="0" lang="ja-JP" altLang="en-US" sz="1200" kern="0" dirty="0">
                  <a:solidFill>
                    <a:srgbClr val="0D0D0D"/>
                  </a:solidFill>
                  <a:latin typeface="+mn-ea"/>
                  <a:ea typeface="+mn-ea"/>
                </a:rPr>
                <a:t>ニュースを見て世の中ゴトを知る</a:t>
              </a:r>
            </a:p>
          </p:txBody>
        </p:sp>
        <p:sp>
          <p:nvSpPr>
            <p:cNvPr id="47" name="四角形: 上の 2 つの角を丸める 46">
              <a:extLst>
                <a:ext uri="{FF2B5EF4-FFF2-40B4-BE49-F238E27FC236}">
                  <a16:creationId xmlns:a16="http://schemas.microsoft.com/office/drawing/2014/main" id="{AC240963-3FE0-E5F8-5A04-5DF734EA8A37}"/>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世の中ゴトで動く層</a:t>
              </a:r>
            </a:p>
          </p:txBody>
        </p:sp>
      </p:grpSp>
      <p:sp>
        <p:nvSpPr>
          <p:cNvPr id="48" name="四角形: 角を丸くする 47">
            <a:extLst>
              <a:ext uri="{FF2B5EF4-FFF2-40B4-BE49-F238E27FC236}">
                <a16:creationId xmlns:a16="http://schemas.microsoft.com/office/drawing/2014/main" id="{8B271FF5-3BEE-A489-28A9-DFEE6687399A}"/>
              </a:ext>
            </a:extLst>
          </p:cNvPr>
          <p:cNvSpPr/>
          <p:nvPr/>
        </p:nvSpPr>
        <p:spPr>
          <a:xfrm>
            <a:off x="9076479" y="111096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grpSp>
        <p:nvGrpSpPr>
          <p:cNvPr id="50" name="グループ化 49">
            <a:extLst>
              <a:ext uri="{FF2B5EF4-FFF2-40B4-BE49-F238E27FC236}">
                <a16:creationId xmlns:a16="http://schemas.microsoft.com/office/drawing/2014/main" id="{860F5737-6865-8B36-5321-FCAF10013117}"/>
              </a:ext>
            </a:extLst>
          </p:cNvPr>
          <p:cNvGrpSpPr/>
          <p:nvPr/>
        </p:nvGrpSpPr>
        <p:grpSpPr>
          <a:xfrm>
            <a:off x="9059085" y="2825223"/>
            <a:ext cx="701183" cy="1418559"/>
            <a:chOff x="9688639" y="3078143"/>
            <a:chExt cx="1324650" cy="2679889"/>
          </a:xfrm>
        </p:grpSpPr>
        <p:grpSp>
          <p:nvGrpSpPr>
            <p:cNvPr id="51" name="グループ化 50">
              <a:extLst>
                <a:ext uri="{FF2B5EF4-FFF2-40B4-BE49-F238E27FC236}">
                  <a16:creationId xmlns:a16="http://schemas.microsoft.com/office/drawing/2014/main" id="{14B6C8D1-9CD1-902D-6804-F74468B129E1}"/>
                </a:ext>
              </a:extLst>
            </p:cNvPr>
            <p:cNvGrpSpPr/>
            <p:nvPr/>
          </p:nvGrpSpPr>
          <p:grpSpPr>
            <a:xfrm>
              <a:off x="9688639" y="3078143"/>
              <a:ext cx="1324650" cy="2679889"/>
              <a:chOff x="5320038" y="2456892"/>
              <a:chExt cx="1551924" cy="3139685"/>
            </a:xfrm>
          </p:grpSpPr>
          <p:grpSp>
            <p:nvGrpSpPr>
              <p:cNvPr id="54" name="グループ化 53">
                <a:extLst>
                  <a:ext uri="{FF2B5EF4-FFF2-40B4-BE49-F238E27FC236}">
                    <a16:creationId xmlns:a16="http://schemas.microsoft.com/office/drawing/2014/main" id="{25DAC922-8505-9FB7-5B26-49DAAD452CA6}"/>
                  </a:ext>
                </a:extLst>
              </p:cNvPr>
              <p:cNvGrpSpPr/>
              <p:nvPr/>
            </p:nvGrpSpPr>
            <p:grpSpPr>
              <a:xfrm>
                <a:off x="5320038" y="2456892"/>
                <a:ext cx="1551924" cy="3139685"/>
                <a:chOff x="5315275" y="2528900"/>
                <a:chExt cx="1556346" cy="3148632"/>
              </a:xfrm>
            </p:grpSpPr>
            <p:grpSp>
              <p:nvGrpSpPr>
                <p:cNvPr id="59" name="グループ化 58">
                  <a:extLst>
                    <a:ext uri="{FF2B5EF4-FFF2-40B4-BE49-F238E27FC236}">
                      <a16:creationId xmlns:a16="http://schemas.microsoft.com/office/drawing/2014/main" id="{D37DBD12-BB41-3CA3-0179-5D962FFFA7E5}"/>
                    </a:ext>
                  </a:extLst>
                </p:cNvPr>
                <p:cNvGrpSpPr/>
                <p:nvPr/>
              </p:nvGrpSpPr>
              <p:grpSpPr>
                <a:xfrm>
                  <a:off x="5315275" y="2528900"/>
                  <a:ext cx="1556346" cy="3148632"/>
                  <a:chOff x="5315275" y="2528900"/>
                  <a:chExt cx="1556346" cy="3148632"/>
                </a:xfrm>
              </p:grpSpPr>
              <p:sp>
                <p:nvSpPr>
                  <p:cNvPr id="78" name="正方形/長方形 77">
                    <a:extLst>
                      <a:ext uri="{FF2B5EF4-FFF2-40B4-BE49-F238E27FC236}">
                        <a16:creationId xmlns:a16="http://schemas.microsoft.com/office/drawing/2014/main" id="{71809DD0-C39F-32F2-14EB-0F5194E26503}"/>
                      </a:ext>
                    </a:extLst>
                  </p:cNvPr>
                  <p:cNvSpPr/>
                  <p:nvPr/>
                </p:nvSpPr>
                <p:spPr>
                  <a:xfrm>
                    <a:off x="5352290" y="2801140"/>
                    <a:ext cx="1476388" cy="2674544"/>
                  </a:xfrm>
                  <a:prstGeom prst="rect">
                    <a:avLst/>
                  </a:prstGeom>
                  <a:solidFill>
                    <a:srgbClr val="FFFFFF"/>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79" name="グループ化 78">
                    <a:extLst>
                      <a:ext uri="{FF2B5EF4-FFF2-40B4-BE49-F238E27FC236}">
                        <a16:creationId xmlns:a16="http://schemas.microsoft.com/office/drawing/2014/main" id="{7C2F26DF-A7BF-D239-1431-7B486E66FFAA}"/>
                      </a:ext>
                    </a:extLst>
                  </p:cNvPr>
                  <p:cNvGrpSpPr/>
                  <p:nvPr/>
                </p:nvGrpSpPr>
                <p:grpSpPr>
                  <a:xfrm>
                    <a:off x="5315275" y="2528900"/>
                    <a:ext cx="1556346" cy="3148632"/>
                    <a:chOff x="5315275" y="2528900"/>
                    <a:chExt cx="1556346" cy="3148632"/>
                  </a:xfrm>
                </p:grpSpPr>
                <p:sp>
                  <p:nvSpPr>
                    <p:cNvPr id="80" name="四角形: 上の 2 つの角を丸める 117">
                      <a:extLst>
                        <a:ext uri="{FF2B5EF4-FFF2-40B4-BE49-F238E27FC236}">
                          <a16:creationId xmlns:a16="http://schemas.microsoft.com/office/drawing/2014/main" id="{2FF3DD55-CE13-9FF1-9E1E-CBFA348F74E8}"/>
                        </a:ext>
                      </a:extLst>
                    </p:cNvPr>
                    <p:cNvSpPr/>
                    <p:nvPr/>
                  </p:nvSpPr>
                  <p:spPr>
                    <a:xfrm rot="10800000">
                      <a:off x="5352290" y="5348735"/>
                      <a:ext cx="1476388" cy="281905"/>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nvGrpSpPr>
                    <p:cNvPr id="81" name="グループ化 80">
                      <a:extLst>
                        <a:ext uri="{FF2B5EF4-FFF2-40B4-BE49-F238E27FC236}">
                          <a16:creationId xmlns:a16="http://schemas.microsoft.com/office/drawing/2014/main" id="{9B0FD5F5-0115-FBC6-05F3-8A30B828131E}"/>
                        </a:ext>
                      </a:extLst>
                    </p:cNvPr>
                    <p:cNvGrpSpPr/>
                    <p:nvPr/>
                  </p:nvGrpSpPr>
                  <p:grpSpPr>
                    <a:xfrm>
                      <a:off x="5315275" y="2528900"/>
                      <a:ext cx="1556346" cy="3148632"/>
                      <a:chOff x="4226881" y="4655599"/>
                      <a:chExt cx="958632" cy="1939403"/>
                    </a:xfrm>
                  </p:grpSpPr>
                  <p:sp>
                    <p:nvSpPr>
                      <p:cNvPr id="82" name="四角形: 上の 2 つの角を丸める 119">
                        <a:extLst>
                          <a:ext uri="{FF2B5EF4-FFF2-40B4-BE49-F238E27FC236}">
                            <a16:creationId xmlns:a16="http://schemas.microsoft.com/office/drawing/2014/main" id="{0348DD43-7AB8-CD3F-4C86-F1051C8306EF}"/>
                          </a:ext>
                        </a:extLst>
                      </p:cNvPr>
                      <p:cNvSpPr/>
                      <p:nvPr/>
                    </p:nvSpPr>
                    <p:spPr>
                      <a:xfrm>
                        <a:off x="4251505" y="4675292"/>
                        <a:ext cx="909382" cy="184078"/>
                      </a:xfrm>
                      <a:prstGeom prst="round2SameRect">
                        <a:avLst>
                          <a:gd name="adj1" fmla="val 50000"/>
                          <a:gd name="adj2" fmla="val 0"/>
                        </a:avLst>
                      </a:prstGeom>
                      <a:solidFill>
                        <a:srgbClr val="F0F2F6"/>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pic>
                    <p:nvPicPr>
                      <p:cNvPr id="83" name="図 82">
                        <a:extLst>
                          <a:ext uri="{FF2B5EF4-FFF2-40B4-BE49-F238E27FC236}">
                            <a16:creationId xmlns:a16="http://schemas.microsoft.com/office/drawing/2014/main" id="{A7F0FBD2-FDAC-66B0-0813-8F1883B9E775}"/>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4226881" y="4655599"/>
                        <a:ext cx="958632" cy="1939403"/>
                      </a:xfrm>
                      <a:custGeom>
                        <a:avLst/>
                        <a:gdLst>
                          <a:gd name="connsiteX0" fmla="*/ 517073 w 3389855"/>
                          <a:gd name="connsiteY0" fmla="*/ 175648 h 6858000"/>
                          <a:gd name="connsiteX1" fmla="*/ 228328 w 3389855"/>
                          <a:gd name="connsiteY1" fmla="*/ 467597 h 6858000"/>
                          <a:gd name="connsiteX2" fmla="*/ 228328 w 3389855"/>
                          <a:gd name="connsiteY2" fmla="*/ 6358571 h 6858000"/>
                          <a:gd name="connsiteX3" fmla="*/ 496750 w 3389855"/>
                          <a:gd name="connsiteY3" fmla="*/ 6628056 h 6858000"/>
                          <a:gd name="connsiteX4" fmla="*/ 2890095 w 3389855"/>
                          <a:gd name="connsiteY4" fmla="*/ 6628056 h 6858000"/>
                          <a:gd name="connsiteX5" fmla="*/ 3158517 w 3389855"/>
                          <a:gd name="connsiteY5" fmla="*/ 6358571 h 6858000"/>
                          <a:gd name="connsiteX6" fmla="*/ 3158517 w 3389855"/>
                          <a:gd name="connsiteY6" fmla="*/ 467597 h 6858000"/>
                          <a:gd name="connsiteX7" fmla="*/ 2869772 w 3389855"/>
                          <a:gd name="connsiteY7" fmla="*/ 175648 h 6858000"/>
                          <a:gd name="connsiteX8" fmla="*/ 2546941 w 3389855"/>
                          <a:gd name="connsiteY8" fmla="*/ 175648 h 6858000"/>
                          <a:gd name="connsiteX9" fmla="*/ 2513258 w 3389855"/>
                          <a:gd name="connsiteY9" fmla="*/ 209465 h 6858000"/>
                          <a:gd name="connsiteX10" fmla="*/ 2513258 w 3389855"/>
                          <a:gd name="connsiteY10" fmla="*/ 262231 h 6858000"/>
                          <a:gd name="connsiteX11" fmla="*/ 2363754 w 3389855"/>
                          <a:gd name="connsiteY11" fmla="*/ 412326 h 6858000"/>
                          <a:gd name="connsiteX12" fmla="*/ 1023092 w 3389855"/>
                          <a:gd name="connsiteY12" fmla="*/ 412326 h 6858000"/>
                          <a:gd name="connsiteX13" fmla="*/ 873587 w 3389855"/>
                          <a:gd name="connsiteY13" fmla="*/ 262231 h 6858000"/>
                          <a:gd name="connsiteX14" fmla="*/ 873587 w 3389855"/>
                          <a:gd name="connsiteY14" fmla="*/ 209465 h 6858000"/>
                          <a:gd name="connsiteX15" fmla="*/ 839904 w 3389855"/>
                          <a:gd name="connsiteY15" fmla="*/ 175648 h 6858000"/>
                          <a:gd name="connsiteX16" fmla="*/ 0 w 3389855"/>
                          <a:gd name="connsiteY16" fmla="*/ 0 h 6858000"/>
                          <a:gd name="connsiteX17" fmla="*/ 3389855 w 3389855"/>
                          <a:gd name="connsiteY17" fmla="*/ 0 h 6858000"/>
                          <a:gd name="connsiteX18" fmla="*/ 3389855 w 3389855"/>
                          <a:gd name="connsiteY18" fmla="*/ 6858000 h 6858000"/>
                          <a:gd name="connsiteX19" fmla="*/ 0 w 3389855"/>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9855" h="6858000">
                            <a:moveTo>
                              <a:pt x="517073" y="175648"/>
                            </a:moveTo>
                            <a:cubicBezTo>
                              <a:pt x="345395" y="175648"/>
                              <a:pt x="228328" y="302674"/>
                              <a:pt x="228328" y="467597"/>
                            </a:cubicBezTo>
                            <a:lnTo>
                              <a:pt x="228328" y="6358571"/>
                            </a:lnTo>
                            <a:cubicBezTo>
                              <a:pt x="228328" y="6489718"/>
                              <a:pt x="350305" y="6628056"/>
                              <a:pt x="496750" y="6628056"/>
                            </a:cubicBezTo>
                            <a:lnTo>
                              <a:pt x="2890095" y="6628056"/>
                            </a:lnTo>
                            <a:cubicBezTo>
                              <a:pt x="3036540" y="6628056"/>
                              <a:pt x="3158517" y="6489718"/>
                              <a:pt x="3158517" y="6358571"/>
                            </a:cubicBezTo>
                            <a:lnTo>
                              <a:pt x="3158517" y="467597"/>
                            </a:lnTo>
                            <a:cubicBezTo>
                              <a:pt x="3158517" y="302633"/>
                              <a:pt x="3041450" y="175648"/>
                              <a:pt x="2869772" y="175648"/>
                            </a:cubicBezTo>
                            <a:lnTo>
                              <a:pt x="2546941" y="175648"/>
                            </a:lnTo>
                            <a:cubicBezTo>
                              <a:pt x="2528872" y="175648"/>
                              <a:pt x="2513258" y="190072"/>
                              <a:pt x="2513258" y="209465"/>
                            </a:cubicBezTo>
                            <a:lnTo>
                              <a:pt x="2513258" y="262231"/>
                            </a:lnTo>
                            <a:cubicBezTo>
                              <a:pt x="2513258" y="332329"/>
                              <a:pt x="2442631" y="412326"/>
                              <a:pt x="2363754" y="412326"/>
                            </a:cubicBezTo>
                            <a:lnTo>
                              <a:pt x="1023092" y="412326"/>
                            </a:lnTo>
                            <a:cubicBezTo>
                              <a:pt x="944214" y="412326"/>
                              <a:pt x="873587" y="332329"/>
                              <a:pt x="873587" y="262231"/>
                            </a:cubicBezTo>
                            <a:lnTo>
                              <a:pt x="873587" y="209465"/>
                            </a:lnTo>
                            <a:cubicBezTo>
                              <a:pt x="873587" y="190072"/>
                              <a:pt x="857974" y="175648"/>
                              <a:pt x="839904" y="175648"/>
                            </a:cubicBezTo>
                            <a:close/>
                            <a:moveTo>
                              <a:pt x="0" y="0"/>
                            </a:moveTo>
                            <a:lnTo>
                              <a:pt x="3389855" y="0"/>
                            </a:lnTo>
                            <a:lnTo>
                              <a:pt x="3389855" y="6858000"/>
                            </a:lnTo>
                            <a:lnTo>
                              <a:pt x="0" y="6858000"/>
                            </a:lnTo>
                            <a:close/>
                          </a:path>
                        </a:pathLst>
                      </a:custGeom>
                    </p:spPr>
                  </p:pic>
                </p:grpSp>
              </p:grpSp>
            </p:grpSp>
            <p:grpSp>
              <p:nvGrpSpPr>
                <p:cNvPr id="60" name="グラフィックス 33">
                  <a:extLst>
                    <a:ext uri="{FF2B5EF4-FFF2-40B4-BE49-F238E27FC236}">
                      <a16:creationId xmlns:a16="http://schemas.microsoft.com/office/drawing/2014/main" id="{B0D11029-87FF-1D76-6530-874815393FF1}"/>
                    </a:ext>
                  </a:extLst>
                </p:cNvPr>
                <p:cNvGrpSpPr>
                  <a:grpSpLocks noChangeAspect="1"/>
                </p:cNvGrpSpPr>
                <p:nvPr/>
              </p:nvGrpSpPr>
              <p:grpSpPr>
                <a:xfrm>
                  <a:off x="5539490" y="2664003"/>
                  <a:ext cx="99658" cy="43200"/>
                  <a:chOff x="5555940" y="2700518"/>
                  <a:chExt cx="101953" cy="44195"/>
                </a:xfrm>
                <a:solidFill>
                  <a:srgbClr val="000000"/>
                </a:solidFill>
              </p:grpSpPr>
              <p:sp>
                <p:nvSpPr>
                  <p:cNvPr id="74" name="フリーフォーム: 図形 111">
                    <a:extLst>
                      <a:ext uri="{FF2B5EF4-FFF2-40B4-BE49-F238E27FC236}">
                        <a16:creationId xmlns:a16="http://schemas.microsoft.com/office/drawing/2014/main" id="{DFDA9EA4-FF51-D5D3-2F31-D7BAFD3B2A37}"/>
                      </a:ext>
                    </a:extLst>
                  </p:cNvPr>
                  <p:cNvSpPr/>
                  <p:nvPr/>
                </p:nvSpPr>
                <p:spPr>
                  <a:xfrm>
                    <a:off x="5555940" y="2700518"/>
                    <a:ext cx="27279" cy="43991"/>
                  </a:xfrm>
                  <a:custGeom>
                    <a:avLst/>
                    <a:gdLst>
                      <a:gd name="connsiteX0" fmla="*/ 21742 w 27279"/>
                      <a:gd name="connsiteY0" fmla="*/ 24841 h 43991"/>
                      <a:gd name="connsiteX1" fmla="*/ 17627 w 27279"/>
                      <a:gd name="connsiteY1" fmla="*/ 28143 h 43991"/>
                      <a:gd name="connsiteX2" fmla="*/ 12395 w 27279"/>
                      <a:gd name="connsiteY2" fmla="*/ 29413 h 43991"/>
                      <a:gd name="connsiteX3" fmla="*/ 5842 w 27279"/>
                      <a:gd name="connsiteY3" fmla="*/ 27584 h 43991"/>
                      <a:gd name="connsiteX4" fmla="*/ 1524 w 27279"/>
                      <a:gd name="connsiteY4" fmla="*/ 22402 h 43991"/>
                      <a:gd name="connsiteX5" fmla="*/ 0 w 27279"/>
                      <a:gd name="connsiteY5" fmla="*/ 14986 h 43991"/>
                      <a:gd name="connsiteX6" fmla="*/ 1676 w 27279"/>
                      <a:gd name="connsiteY6" fmla="*/ 7163 h 43991"/>
                      <a:gd name="connsiteX7" fmla="*/ 6350 w 27279"/>
                      <a:gd name="connsiteY7" fmla="*/ 1829 h 43991"/>
                      <a:gd name="connsiteX8" fmla="*/ 13411 w 27279"/>
                      <a:gd name="connsiteY8" fmla="*/ 0 h 43991"/>
                      <a:gd name="connsiteX9" fmla="*/ 23571 w 27279"/>
                      <a:gd name="connsiteY9" fmla="*/ 4826 h 43991"/>
                      <a:gd name="connsiteX10" fmla="*/ 27279 w 27279"/>
                      <a:gd name="connsiteY10" fmla="*/ 17932 h 43991"/>
                      <a:gd name="connsiteX11" fmla="*/ 27279 w 27279"/>
                      <a:gd name="connsiteY11" fmla="*/ 19558 h 43991"/>
                      <a:gd name="connsiteX12" fmla="*/ 22301 w 27279"/>
                      <a:gd name="connsiteY12" fmla="*/ 38048 h 43991"/>
                      <a:gd name="connsiteX13" fmla="*/ 7213 w 27279"/>
                      <a:gd name="connsiteY13" fmla="*/ 43992 h 43991"/>
                      <a:gd name="connsiteX14" fmla="*/ 6147 w 27279"/>
                      <a:gd name="connsiteY14" fmla="*/ 43992 h 43991"/>
                      <a:gd name="connsiteX15" fmla="*/ 6147 w 27279"/>
                      <a:gd name="connsiteY15" fmla="*/ 39318 h 43991"/>
                      <a:gd name="connsiteX16" fmla="*/ 7315 w 27279"/>
                      <a:gd name="connsiteY16" fmla="*/ 39318 h 43991"/>
                      <a:gd name="connsiteX17" fmla="*/ 17780 w 27279"/>
                      <a:gd name="connsiteY17" fmla="*/ 35762 h 43991"/>
                      <a:gd name="connsiteX18" fmla="*/ 21793 w 27279"/>
                      <a:gd name="connsiteY18" fmla="*/ 24891 h 43991"/>
                      <a:gd name="connsiteX19" fmla="*/ 13259 w 27279"/>
                      <a:gd name="connsiteY19" fmla="*/ 24841 h 43991"/>
                      <a:gd name="connsiteX20" fmla="*/ 18339 w 27279"/>
                      <a:gd name="connsiteY20" fmla="*/ 23164 h 43991"/>
                      <a:gd name="connsiteX21" fmla="*/ 21742 w 27279"/>
                      <a:gd name="connsiteY21" fmla="*/ 18948 h 43991"/>
                      <a:gd name="connsiteX22" fmla="*/ 21742 w 27279"/>
                      <a:gd name="connsiteY22" fmla="*/ 16764 h 43991"/>
                      <a:gd name="connsiteX23" fmla="*/ 19405 w 27279"/>
                      <a:gd name="connsiteY23" fmla="*/ 7975 h 43991"/>
                      <a:gd name="connsiteX24" fmla="*/ 13462 w 27279"/>
                      <a:gd name="connsiteY24" fmla="*/ 4572 h 43991"/>
                      <a:gd name="connsiteX25" fmla="*/ 7620 w 27279"/>
                      <a:gd name="connsiteY25" fmla="*/ 7366 h 43991"/>
                      <a:gd name="connsiteX26" fmla="*/ 5436 w 27279"/>
                      <a:gd name="connsiteY26" fmla="*/ 14681 h 43991"/>
                      <a:gd name="connsiteX27" fmla="*/ 7569 w 27279"/>
                      <a:gd name="connsiteY27" fmla="*/ 21996 h 43991"/>
                      <a:gd name="connsiteX28" fmla="*/ 13259 w 27279"/>
                      <a:gd name="connsiteY28" fmla="*/ 24891 h 4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9" h="43991">
                        <a:moveTo>
                          <a:pt x="21742" y="24841"/>
                        </a:moveTo>
                        <a:cubicBezTo>
                          <a:pt x="20574" y="26212"/>
                          <a:pt x="19202" y="27330"/>
                          <a:pt x="17627" y="28143"/>
                        </a:cubicBezTo>
                        <a:cubicBezTo>
                          <a:pt x="16053" y="28955"/>
                          <a:pt x="14275" y="29413"/>
                          <a:pt x="12395" y="29413"/>
                        </a:cubicBezTo>
                        <a:cubicBezTo>
                          <a:pt x="9906" y="29413"/>
                          <a:pt x="7721" y="28803"/>
                          <a:pt x="5842" y="27584"/>
                        </a:cubicBezTo>
                        <a:cubicBezTo>
                          <a:pt x="3962" y="26365"/>
                          <a:pt x="2540" y="24637"/>
                          <a:pt x="1524" y="22402"/>
                        </a:cubicBezTo>
                        <a:cubicBezTo>
                          <a:pt x="508" y="20167"/>
                          <a:pt x="0" y="17729"/>
                          <a:pt x="0" y="14986"/>
                        </a:cubicBezTo>
                        <a:cubicBezTo>
                          <a:pt x="0" y="12090"/>
                          <a:pt x="559" y="9499"/>
                          <a:pt x="1676" y="7163"/>
                        </a:cubicBezTo>
                        <a:cubicBezTo>
                          <a:pt x="2794" y="4826"/>
                          <a:pt x="4318" y="3048"/>
                          <a:pt x="6350" y="1829"/>
                        </a:cubicBezTo>
                        <a:cubicBezTo>
                          <a:pt x="8382" y="610"/>
                          <a:pt x="10719" y="0"/>
                          <a:pt x="13411" y="0"/>
                        </a:cubicBezTo>
                        <a:cubicBezTo>
                          <a:pt x="17678" y="0"/>
                          <a:pt x="21082" y="1626"/>
                          <a:pt x="23571" y="4826"/>
                        </a:cubicBezTo>
                        <a:cubicBezTo>
                          <a:pt x="26060" y="8026"/>
                          <a:pt x="27279" y="12395"/>
                          <a:pt x="27279" y="17932"/>
                        </a:cubicBezTo>
                        <a:lnTo>
                          <a:pt x="27279" y="19558"/>
                        </a:lnTo>
                        <a:cubicBezTo>
                          <a:pt x="27279" y="27990"/>
                          <a:pt x="25603" y="34137"/>
                          <a:pt x="22301" y="38048"/>
                        </a:cubicBezTo>
                        <a:cubicBezTo>
                          <a:pt x="18948" y="41909"/>
                          <a:pt x="13919" y="43941"/>
                          <a:pt x="7213" y="43992"/>
                        </a:cubicBezTo>
                        <a:lnTo>
                          <a:pt x="6147" y="43992"/>
                        </a:lnTo>
                        <a:lnTo>
                          <a:pt x="6147" y="39318"/>
                        </a:lnTo>
                        <a:lnTo>
                          <a:pt x="7315" y="39318"/>
                        </a:lnTo>
                        <a:cubicBezTo>
                          <a:pt x="11836" y="39217"/>
                          <a:pt x="15341" y="38048"/>
                          <a:pt x="17780" y="35762"/>
                        </a:cubicBezTo>
                        <a:cubicBezTo>
                          <a:pt x="20218" y="33476"/>
                          <a:pt x="21539" y="29870"/>
                          <a:pt x="21793" y="24891"/>
                        </a:cubicBezTo>
                        <a:close/>
                        <a:moveTo>
                          <a:pt x="13259" y="24841"/>
                        </a:moveTo>
                        <a:cubicBezTo>
                          <a:pt x="15087" y="24841"/>
                          <a:pt x="16815" y="24282"/>
                          <a:pt x="18339" y="23164"/>
                        </a:cubicBezTo>
                        <a:cubicBezTo>
                          <a:pt x="19913" y="22047"/>
                          <a:pt x="21031" y="20624"/>
                          <a:pt x="21742" y="18948"/>
                        </a:cubicBezTo>
                        <a:lnTo>
                          <a:pt x="21742" y="16764"/>
                        </a:lnTo>
                        <a:cubicBezTo>
                          <a:pt x="21742" y="13157"/>
                          <a:pt x="20980" y="10211"/>
                          <a:pt x="19405" y="7975"/>
                        </a:cubicBezTo>
                        <a:cubicBezTo>
                          <a:pt x="17831" y="5689"/>
                          <a:pt x="15849" y="4572"/>
                          <a:pt x="13462" y="4572"/>
                        </a:cubicBezTo>
                        <a:cubicBezTo>
                          <a:pt x="11074" y="4572"/>
                          <a:pt x="9093" y="5486"/>
                          <a:pt x="7620" y="7366"/>
                        </a:cubicBezTo>
                        <a:cubicBezTo>
                          <a:pt x="6147" y="9245"/>
                          <a:pt x="5436" y="11684"/>
                          <a:pt x="5436" y="14681"/>
                        </a:cubicBezTo>
                        <a:cubicBezTo>
                          <a:pt x="5436" y="17678"/>
                          <a:pt x="6147" y="20066"/>
                          <a:pt x="7569" y="21996"/>
                        </a:cubicBezTo>
                        <a:cubicBezTo>
                          <a:pt x="8991" y="23926"/>
                          <a:pt x="10871" y="24891"/>
                          <a:pt x="13259" y="24891"/>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5" name="フリーフォーム: 図形 112">
                    <a:extLst>
                      <a:ext uri="{FF2B5EF4-FFF2-40B4-BE49-F238E27FC236}">
                        <a16:creationId xmlns:a16="http://schemas.microsoft.com/office/drawing/2014/main" id="{B5058545-3E8C-62A7-CD1D-3DEDB1FFD584}"/>
                      </a:ext>
                    </a:extLst>
                  </p:cNvPr>
                  <p:cNvSpPr/>
                  <p:nvPr/>
                </p:nvSpPr>
                <p:spPr>
                  <a:xfrm>
                    <a:off x="5591194" y="2711897"/>
                    <a:ext cx="6857" cy="32816"/>
                  </a:xfrm>
                  <a:custGeom>
                    <a:avLst/>
                    <a:gdLst>
                      <a:gd name="connsiteX0" fmla="*/ 0 w 6857"/>
                      <a:gd name="connsiteY0" fmla="*/ 29616 h 32816"/>
                      <a:gd name="connsiteX1" fmla="*/ 864 w 6857"/>
                      <a:gd name="connsiteY1" fmla="*/ 27228 h 32816"/>
                      <a:gd name="connsiteX2" fmla="*/ 3404 w 6857"/>
                      <a:gd name="connsiteY2" fmla="*/ 26263 h 32816"/>
                      <a:gd name="connsiteX3" fmla="*/ 5994 w 6857"/>
                      <a:gd name="connsiteY3" fmla="*/ 27228 h 32816"/>
                      <a:gd name="connsiteX4" fmla="*/ 6858 w 6857"/>
                      <a:gd name="connsiteY4" fmla="*/ 29616 h 32816"/>
                      <a:gd name="connsiteX5" fmla="*/ 5994 w 6857"/>
                      <a:gd name="connsiteY5" fmla="*/ 31902 h 32816"/>
                      <a:gd name="connsiteX6" fmla="*/ 3404 w 6857"/>
                      <a:gd name="connsiteY6" fmla="*/ 32816 h 32816"/>
                      <a:gd name="connsiteX7" fmla="*/ 864 w 6857"/>
                      <a:gd name="connsiteY7" fmla="*/ 31902 h 32816"/>
                      <a:gd name="connsiteX8" fmla="*/ 0 w 6857"/>
                      <a:gd name="connsiteY8" fmla="*/ 29616 h 32816"/>
                      <a:gd name="connsiteX9" fmla="*/ 0 w 6857"/>
                      <a:gd name="connsiteY9" fmla="*/ 3353 h 32816"/>
                      <a:gd name="connsiteX10" fmla="*/ 864 w 6857"/>
                      <a:gd name="connsiteY10" fmla="*/ 965 h 32816"/>
                      <a:gd name="connsiteX11" fmla="*/ 3404 w 6857"/>
                      <a:gd name="connsiteY11" fmla="*/ 0 h 32816"/>
                      <a:gd name="connsiteX12" fmla="*/ 5994 w 6857"/>
                      <a:gd name="connsiteY12" fmla="*/ 965 h 32816"/>
                      <a:gd name="connsiteX13" fmla="*/ 6858 w 6857"/>
                      <a:gd name="connsiteY13" fmla="*/ 3353 h 32816"/>
                      <a:gd name="connsiteX14" fmla="*/ 5994 w 6857"/>
                      <a:gd name="connsiteY14" fmla="*/ 5639 h 32816"/>
                      <a:gd name="connsiteX15" fmla="*/ 3404 w 6857"/>
                      <a:gd name="connsiteY15" fmla="*/ 6553 h 32816"/>
                      <a:gd name="connsiteX16" fmla="*/ 864 w 6857"/>
                      <a:gd name="connsiteY16" fmla="*/ 5639 h 32816"/>
                      <a:gd name="connsiteX17" fmla="*/ 0 w 6857"/>
                      <a:gd name="connsiteY17" fmla="*/ 3353 h 3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7" h="32816">
                        <a:moveTo>
                          <a:pt x="0" y="29616"/>
                        </a:moveTo>
                        <a:cubicBezTo>
                          <a:pt x="0" y="28651"/>
                          <a:pt x="305" y="27889"/>
                          <a:pt x="864" y="27228"/>
                        </a:cubicBezTo>
                        <a:cubicBezTo>
                          <a:pt x="1422" y="26619"/>
                          <a:pt x="2286" y="26263"/>
                          <a:pt x="3404" y="26263"/>
                        </a:cubicBezTo>
                        <a:cubicBezTo>
                          <a:pt x="4521" y="26263"/>
                          <a:pt x="5385" y="26568"/>
                          <a:pt x="5994" y="27228"/>
                        </a:cubicBezTo>
                        <a:cubicBezTo>
                          <a:pt x="6604" y="27889"/>
                          <a:pt x="6858" y="28651"/>
                          <a:pt x="6858" y="29616"/>
                        </a:cubicBezTo>
                        <a:cubicBezTo>
                          <a:pt x="6858" y="30581"/>
                          <a:pt x="6553" y="31292"/>
                          <a:pt x="5994" y="31902"/>
                        </a:cubicBezTo>
                        <a:cubicBezTo>
                          <a:pt x="5436" y="32511"/>
                          <a:pt x="4572" y="32816"/>
                          <a:pt x="3404" y="32816"/>
                        </a:cubicBezTo>
                        <a:cubicBezTo>
                          <a:pt x="2235" y="32816"/>
                          <a:pt x="1422" y="32511"/>
                          <a:pt x="864" y="31902"/>
                        </a:cubicBezTo>
                        <a:cubicBezTo>
                          <a:pt x="305" y="31292"/>
                          <a:pt x="0" y="30530"/>
                          <a:pt x="0" y="29616"/>
                        </a:cubicBezTo>
                        <a:close/>
                        <a:moveTo>
                          <a:pt x="0" y="3353"/>
                        </a:moveTo>
                        <a:cubicBezTo>
                          <a:pt x="0" y="2388"/>
                          <a:pt x="305" y="1626"/>
                          <a:pt x="864" y="965"/>
                        </a:cubicBezTo>
                        <a:cubicBezTo>
                          <a:pt x="1422" y="356"/>
                          <a:pt x="2286" y="0"/>
                          <a:pt x="3404" y="0"/>
                        </a:cubicBezTo>
                        <a:cubicBezTo>
                          <a:pt x="4521" y="0"/>
                          <a:pt x="5385" y="305"/>
                          <a:pt x="5994" y="965"/>
                        </a:cubicBezTo>
                        <a:cubicBezTo>
                          <a:pt x="6604" y="1575"/>
                          <a:pt x="6858" y="2388"/>
                          <a:pt x="6858" y="3353"/>
                        </a:cubicBezTo>
                        <a:cubicBezTo>
                          <a:pt x="6858" y="4318"/>
                          <a:pt x="6553" y="5029"/>
                          <a:pt x="5994" y="5639"/>
                        </a:cubicBezTo>
                        <a:cubicBezTo>
                          <a:pt x="5385" y="6248"/>
                          <a:pt x="4572" y="6553"/>
                          <a:pt x="3404" y="6553"/>
                        </a:cubicBezTo>
                        <a:cubicBezTo>
                          <a:pt x="2235" y="6553"/>
                          <a:pt x="1422" y="6248"/>
                          <a:pt x="864" y="5639"/>
                        </a:cubicBezTo>
                        <a:cubicBezTo>
                          <a:pt x="305" y="5029"/>
                          <a:pt x="0" y="4267"/>
                          <a:pt x="0" y="3353"/>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6" name="フリーフォーム: 図形 113">
                    <a:extLst>
                      <a:ext uri="{FF2B5EF4-FFF2-40B4-BE49-F238E27FC236}">
                        <a16:creationId xmlns:a16="http://schemas.microsoft.com/office/drawing/2014/main" id="{BE586573-4C52-FA53-C03A-1BFDB6817763}"/>
                      </a:ext>
                    </a:extLst>
                  </p:cNvPr>
                  <p:cNvSpPr/>
                  <p:nvPr/>
                </p:nvSpPr>
                <p:spPr>
                  <a:xfrm>
                    <a:off x="5603538" y="2701077"/>
                    <a:ext cx="31241" cy="43280"/>
                  </a:xfrm>
                  <a:custGeom>
                    <a:avLst/>
                    <a:gdLst>
                      <a:gd name="connsiteX0" fmla="*/ 25247 w 31241"/>
                      <a:gd name="connsiteY0" fmla="*/ 28752 h 43280"/>
                      <a:gd name="connsiteX1" fmla="*/ 31241 w 31241"/>
                      <a:gd name="connsiteY1" fmla="*/ 28752 h 43280"/>
                      <a:gd name="connsiteX2" fmla="*/ 31241 w 31241"/>
                      <a:gd name="connsiteY2" fmla="*/ 33222 h 43280"/>
                      <a:gd name="connsiteX3" fmla="*/ 25247 w 31241"/>
                      <a:gd name="connsiteY3" fmla="*/ 33222 h 43280"/>
                      <a:gd name="connsiteX4" fmla="*/ 25247 w 31241"/>
                      <a:gd name="connsiteY4" fmla="*/ 43281 h 43280"/>
                      <a:gd name="connsiteX5" fmla="*/ 19710 w 31241"/>
                      <a:gd name="connsiteY5" fmla="*/ 43281 h 43280"/>
                      <a:gd name="connsiteX6" fmla="*/ 19710 w 31241"/>
                      <a:gd name="connsiteY6" fmla="*/ 33222 h 43280"/>
                      <a:gd name="connsiteX7" fmla="*/ 0 w 31241"/>
                      <a:gd name="connsiteY7" fmla="*/ 33222 h 43280"/>
                      <a:gd name="connsiteX8" fmla="*/ 0 w 31241"/>
                      <a:gd name="connsiteY8" fmla="*/ 29971 h 43280"/>
                      <a:gd name="connsiteX9" fmla="*/ 19405 w 31241"/>
                      <a:gd name="connsiteY9" fmla="*/ 0 h 43280"/>
                      <a:gd name="connsiteX10" fmla="*/ 25247 w 31241"/>
                      <a:gd name="connsiteY10" fmla="*/ 0 h 43280"/>
                      <a:gd name="connsiteX11" fmla="*/ 25247 w 31241"/>
                      <a:gd name="connsiteY11" fmla="*/ 28803 h 43280"/>
                      <a:gd name="connsiteX12" fmla="*/ 6248 w 31241"/>
                      <a:gd name="connsiteY12" fmla="*/ 28752 h 43280"/>
                      <a:gd name="connsiteX13" fmla="*/ 19710 w 31241"/>
                      <a:gd name="connsiteY13" fmla="*/ 28752 h 43280"/>
                      <a:gd name="connsiteX14" fmla="*/ 19710 w 31241"/>
                      <a:gd name="connsiteY14" fmla="*/ 7518 h 43280"/>
                      <a:gd name="connsiteX15" fmla="*/ 19050 w 31241"/>
                      <a:gd name="connsiteY15" fmla="*/ 8687 h 43280"/>
                      <a:gd name="connsiteX16" fmla="*/ 6198 w 31241"/>
                      <a:gd name="connsiteY16" fmla="*/ 28752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241" h="43280">
                        <a:moveTo>
                          <a:pt x="25247" y="28752"/>
                        </a:moveTo>
                        <a:lnTo>
                          <a:pt x="31241" y="28752"/>
                        </a:lnTo>
                        <a:lnTo>
                          <a:pt x="31241" y="33222"/>
                        </a:lnTo>
                        <a:lnTo>
                          <a:pt x="25247" y="33222"/>
                        </a:lnTo>
                        <a:lnTo>
                          <a:pt x="25247" y="43281"/>
                        </a:lnTo>
                        <a:lnTo>
                          <a:pt x="19710" y="43281"/>
                        </a:lnTo>
                        <a:lnTo>
                          <a:pt x="19710" y="33222"/>
                        </a:lnTo>
                        <a:lnTo>
                          <a:pt x="0" y="33222"/>
                        </a:lnTo>
                        <a:lnTo>
                          <a:pt x="0" y="29971"/>
                        </a:lnTo>
                        <a:lnTo>
                          <a:pt x="19405" y="0"/>
                        </a:lnTo>
                        <a:lnTo>
                          <a:pt x="25247" y="0"/>
                        </a:lnTo>
                        <a:lnTo>
                          <a:pt x="25247" y="28803"/>
                        </a:lnTo>
                        <a:close/>
                        <a:moveTo>
                          <a:pt x="6248" y="28752"/>
                        </a:moveTo>
                        <a:lnTo>
                          <a:pt x="19710" y="28752"/>
                        </a:lnTo>
                        <a:lnTo>
                          <a:pt x="19710" y="7518"/>
                        </a:lnTo>
                        <a:lnTo>
                          <a:pt x="19050" y="8687"/>
                        </a:lnTo>
                        <a:lnTo>
                          <a:pt x="6198" y="28752"/>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7" name="フリーフォーム: 図形 114">
                    <a:extLst>
                      <a:ext uri="{FF2B5EF4-FFF2-40B4-BE49-F238E27FC236}">
                        <a16:creationId xmlns:a16="http://schemas.microsoft.com/office/drawing/2014/main" id="{B2314A37-C104-AC24-36F3-4E072EC796BD}"/>
                      </a:ext>
                    </a:extLst>
                  </p:cNvPr>
                  <p:cNvSpPr/>
                  <p:nvPr/>
                </p:nvSpPr>
                <p:spPr>
                  <a:xfrm>
                    <a:off x="5641231" y="2700874"/>
                    <a:ext cx="16662" cy="43534"/>
                  </a:xfrm>
                  <a:custGeom>
                    <a:avLst/>
                    <a:gdLst>
                      <a:gd name="connsiteX0" fmla="*/ 16662 w 16662"/>
                      <a:gd name="connsiteY0" fmla="*/ 43535 h 43534"/>
                      <a:gd name="connsiteX1" fmla="*/ 11125 w 16662"/>
                      <a:gd name="connsiteY1" fmla="*/ 43535 h 43534"/>
                      <a:gd name="connsiteX2" fmla="*/ 11125 w 16662"/>
                      <a:gd name="connsiteY2" fmla="*/ 6807 h 43534"/>
                      <a:gd name="connsiteX3" fmla="*/ 0 w 16662"/>
                      <a:gd name="connsiteY3" fmla="*/ 10871 h 43534"/>
                      <a:gd name="connsiteX4" fmla="*/ 0 w 16662"/>
                      <a:gd name="connsiteY4" fmla="*/ 5893 h 43534"/>
                      <a:gd name="connsiteX5" fmla="*/ 15799 w 16662"/>
                      <a:gd name="connsiteY5" fmla="*/ 0 h 43534"/>
                      <a:gd name="connsiteX6" fmla="*/ 16662 w 16662"/>
                      <a:gd name="connsiteY6" fmla="*/ 0 h 43534"/>
                      <a:gd name="connsiteX7" fmla="*/ 16662 w 16662"/>
                      <a:gd name="connsiteY7" fmla="*/ 43535 h 4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62" h="43534">
                        <a:moveTo>
                          <a:pt x="16662" y="43535"/>
                        </a:moveTo>
                        <a:lnTo>
                          <a:pt x="11125" y="43535"/>
                        </a:lnTo>
                        <a:lnTo>
                          <a:pt x="11125" y="6807"/>
                        </a:lnTo>
                        <a:lnTo>
                          <a:pt x="0" y="10871"/>
                        </a:lnTo>
                        <a:lnTo>
                          <a:pt x="0" y="5893"/>
                        </a:lnTo>
                        <a:lnTo>
                          <a:pt x="15799" y="0"/>
                        </a:lnTo>
                        <a:lnTo>
                          <a:pt x="16662" y="0"/>
                        </a:lnTo>
                        <a:lnTo>
                          <a:pt x="16662" y="43535"/>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1" name="グループ化 60">
                  <a:extLst>
                    <a:ext uri="{FF2B5EF4-FFF2-40B4-BE49-F238E27FC236}">
                      <a16:creationId xmlns:a16="http://schemas.microsoft.com/office/drawing/2014/main" id="{7B3DB1B4-E913-4E82-0F80-783DB6D55FEC}"/>
                    </a:ext>
                  </a:extLst>
                </p:cNvPr>
                <p:cNvGrpSpPr>
                  <a:grpSpLocks noChangeAspect="1"/>
                </p:cNvGrpSpPr>
                <p:nvPr/>
              </p:nvGrpSpPr>
              <p:grpSpPr>
                <a:xfrm>
                  <a:off x="6490246" y="2679837"/>
                  <a:ext cx="216000" cy="36278"/>
                  <a:chOff x="6540021" y="2702398"/>
                  <a:chExt cx="249830" cy="41960"/>
                </a:xfrm>
              </p:grpSpPr>
              <p:grpSp>
                <p:nvGrpSpPr>
                  <p:cNvPr id="62" name="グラフィックス 33">
                    <a:extLst>
                      <a:ext uri="{FF2B5EF4-FFF2-40B4-BE49-F238E27FC236}">
                        <a16:creationId xmlns:a16="http://schemas.microsoft.com/office/drawing/2014/main" id="{71295A49-4CA0-AB11-8D69-D9496DEFE6AC}"/>
                      </a:ext>
                    </a:extLst>
                  </p:cNvPr>
                  <p:cNvGrpSpPr/>
                  <p:nvPr/>
                </p:nvGrpSpPr>
                <p:grpSpPr>
                  <a:xfrm>
                    <a:off x="6540021" y="2702499"/>
                    <a:ext cx="69848" cy="40639"/>
                    <a:chOff x="6540021" y="2702499"/>
                    <a:chExt cx="69848" cy="40639"/>
                  </a:xfrm>
                  <a:solidFill>
                    <a:srgbClr val="000000"/>
                  </a:solidFill>
                </p:grpSpPr>
                <p:sp>
                  <p:nvSpPr>
                    <p:cNvPr id="70" name="フリーフォーム: 図形 107">
                      <a:extLst>
                        <a:ext uri="{FF2B5EF4-FFF2-40B4-BE49-F238E27FC236}">
                          <a16:creationId xmlns:a16="http://schemas.microsoft.com/office/drawing/2014/main" id="{03F517B7-A97E-DD9F-99F3-E02E10DBE04C}"/>
                        </a:ext>
                      </a:extLst>
                    </p:cNvPr>
                    <p:cNvSpPr/>
                    <p:nvPr/>
                  </p:nvSpPr>
                  <p:spPr>
                    <a:xfrm>
                      <a:off x="6597170" y="2702499"/>
                      <a:ext cx="12699" cy="40639"/>
                    </a:xfrm>
                    <a:custGeom>
                      <a:avLst/>
                      <a:gdLst>
                        <a:gd name="connsiteX0" fmla="*/ 12700 w 12699"/>
                        <a:gd name="connsiteY0" fmla="*/ 40639 h 40639"/>
                        <a:gd name="connsiteX1" fmla="*/ 0 w 12699"/>
                        <a:gd name="connsiteY1" fmla="*/ 40639 h 40639"/>
                        <a:gd name="connsiteX2" fmla="*/ 0 w 12699"/>
                        <a:gd name="connsiteY2" fmla="*/ 6350 h 40639"/>
                        <a:gd name="connsiteX3" fmla="*/ 6350 w 12699"/>
                        <a:gd name="connsiteY3" fmla="*/ 0 h 40639"/>
                        <a:gd name="connsiteX4" fmla="*/ 6350 w 12699"/>
                        <a:gd name="connsiteY4" fmla="*/ 0 h 40639"/>
                        <a:gd name="connsiteX5" fmla="*/ 12700 w 12699"/>
                        <a:gd name="connsiteY5" fmla="*/ 6350 h 40639"/>
                        <a:gd name="connsiteX6" fmla="*/ 12700 w 12699"/>
                        <a:gd name="connsiteY6" fmla="*/ 40639 h 4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40639">
                          <a:moveTo>
                            <a:pt x="12700" y="40639"/>
                          </a:moveTo>
                          <a:lnTo>
                            <a:pt x="0" y="40639"/>
                          </a:lnTo>
                          <a:lnTo>
                            <a:pt x="0" y="6350"/>
                          </a:lnTo>
                          <a:cubicBezTo>
                            <a:pt x="0" y="2845"/>
                            <a:pt x="2845" y="0"/>
                            <a:pt x="6350" y="0"/>
                          </a:cubicBezTo>
                          <a:lnTo>
                            <a:pt x="6350" y="0"/>
                          </a:lnTo>
                          <a:cubicBezTo>
                            <a:pt x="9855" y="0"/>
                            <a:pt x="12700" y="2845"/>
                            <a:pt x="12700" y="6350"/>
                          </a:cubicBezTo>
                          <a:lnTo>
                            <a:pt x="12700" y="4063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1" name="フリーフォーム: 図形 108">
                      <a:extLst>
                        <a:ext uri="{FF2B5EF4-FFF2-40B4-BE49-F238E27FC236}">
                          <a16:creationId xmlns:a16="http://schemas.microsoft.com/office/drawing/2014/main" id="{EC5D68ED-E9D5-9B1F-18D9-E509AA890E46}"/>
                        </a:ext>
                      </a:extLst>
                    </p:cNvPr>
                    <p:cNvSpPr/>
                    <p:nvPr/>
                  </p:nvSpPr>
                  <p:spPr>
                    <a:xfrm>
                      <a:off x="6540021" y="2732979"/>
                      <a:ext cx="12699" cy="10159"/>
                    </a:xfrm>
                    <a:custGeom>
                      <a:avLst/>
                      <a:gdLst>
                        <a:gd name="connsiteX0" fmla="*/ 12700 w 12699"/>
                        <a:gd name="connsiteY0" fmla="*/ 10160 h 10159"/>
                        <a:gd name="connsiteX1" fmla="*/ 0 w 12699"/>
                        <a:gd name="connsiteY1" fmla="*/ 10160 h 10159"/>
                        <a:gd name="connsiteX2" fmla="*/ 0 w 12699"/>
                        <a:gd name="connsiteY2" fmla="*/ 6350 h 10159"/>
                        <a:gd name="connsiteX3" fmla="*/ 6350 w 12699"/>
                        <a:gd name="connsiteY3" fmla="*/ 0 h 10159"/>
                        <a:gd name="connsiteX4" fmla="*/ 6350 w 12699"/>
                        <a:gd name="connsiteY4" fmla="*/ 0 h 10159"/>
                        <a:gd name="connsiteX5" fmla="*/ 12700 w 12699"/>
                        <a:gd name="connsiteY5" fmla="*/ 6350 h 10159"/>
                        <a:gd name="connsiteX6" fmla="*/ 12700 w 12699"/>
                        <a:gd name="connsiteY6" fmla="*/ 10160 h 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10159">
                          <a:moveTo>
                            <a:pt x="12700" y="10160"/>
                          </a:moveTo>
                          <a:lnTo>
                            <a:pt x="0" y="10160"/>
                          </a:lnTo>
                          <a:lnTo>
                            <a:pt x="0" y="6350"/>
                          </a:lnTo>
                          <a:cubicBezTo>
                            <a:pt x="0" y="2845"/>
                            <a:pt x="2845" y="0"/>
                            <a:pt x="6350" y="0"/>
                          </a:cubicBezTo>
                          <a:lnTo>
                            <a:pt x="6350" y="0"/>
                          </a:lnTo>
                          <a:cubicBezTo>
                            <a:pt x="9855" y="0"/>
                            <a:pt x="12700" y="2845"/>
                            <a:pt x="12700" y="6350"/>
                          </a:cubicBezTo>
                          <a:lnTo>
                            <a:pt x="12700" y="1016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2" name="フリーフォーム: 図形 109">
                      <a:extLst>
                        <a:ext uri="{FF2B5EF4-FFF2-40B4-BE49-F238E27FC236}">
                          <a16:creationId xmlns:a16="http://schemas.microsoft.com/office/drawing/2014/main" id="{8163F9C3-92D8-EBA5-6A1F-E4384F975151}"/>
                        </a:ext>
                      </a:extLst>
                    </p:cNvPr>
                    <p:cNvSpPr/>
                    <p:nvPr/>
                  </p:nvSpPr>
                  <p:spPr>
                    <a:xfrm>
                      <a:off x="6578121" y="2712659"/>
                      <a:ext cx="12699" cy="30479"/>
                    </a:xfrm>
                    <a:custGeom>
                      <a:avLst/>
                      <a:gdLst>
                        <a:gd name="connsiteX0" fmla="*/ 12700 w 12699"/>
                        <a:gd name="connsiteY0" fmla="*/ 30479 h 30479"/>
                        <a:gd name="connsiteX1" fmla="*/ 0 w 12699"/>
                        <a:gd name="connsiteY1" fmla="*/ 30479 h 30479"/>
                        <a:gd name="connsiteX2" fmla="*/ 0 w 12699"/>
                        <a:gd name="connsiteY2" fmla="*/ 6350 h 30479"/>
                        <a:gd name="connsiteX3" fmla="*/ 6350 w 12699"/>
                        <a:gd name="connsiteY3" fmla="*/ 0 h 30479"/>
                        <a:gd name="connsiteX4" fmla="*/ 6350 w 12699"/>
                        <a:gd name="connsiteY4" fmla="*/ 0 h 30479"/>
                        <a:gd name="connsiteX5" fmla="*/ 12700 w 12699"/>
                        <a:gd name="connsiteY5" fmla="*/ 6350 h 30479"/>
                        <a:gd name="connsiteX6" fmla="*/ 12700 w 12699"/>
                        <a:gd name="connsiteY6"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30479">
                          <a:moveTo>
                            <a:pt x="12700" y="30479"/>
                          </a:moveTo>
                          <a:lnTo>
                            <a:pt x="0" y="30479"/>
                          </a:lnTo>
                          <a:lnTo>
                            <a:pt x="0" y="6350"/>
                          </a:lnTo>
                          <a:cubicBezTo>
                            <a:pt x="0" y="2845"/>
                            <a:pt x="2845" y="0"/>
                            <a:pt x="6350" y="0"/>
                          </a:cubicBezTo>
                          <a:lnTo>
                            <a:pt x="6350" y="0"/>
                          </a:lnTo>
                          <a:cubicBezTo>
                            <a:pt x="9855" y="0"/>
                            <a:pt x="12700" y="2845"/>
                            <a:pt x="12700" y="6350"/>
                          </a:cubicBezTo>
                          <a:lnTo>
                            <a:pt x="12700" y="30479"/>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73" name="フリーフォーム: 図形 110">
                      <a:extLst>
                        <a:ext uri="{FF2B5EF4-FFF2-40B4-BE49-F238E27FC236}">
                          <a16:creationId xmlns:a16="http://schemas.microsoft.com/office/drawing/2014/main" id="{6EC908CC-3397-CBDF-6CE0-1DC011638F48}"/>
                        </a:ext>
                      </a:extLst>
                    </p:cNvPr>
                    <p:cNvSpPr/>
                    <p:nvPr/>
                  </p:nvSpPr>
                  <p:spPr>
                    <a:xfrm>
                      <a:off x="6559071" y="2722819"/>
                      <a:ext cx="12699" cy="20319"/>
                    </a:xfrm>
                    <a:custGeom>
                      <a:avLst/>
                      <a:gdLst>
                        <a:gd name="connsiteX0" fmla="*/ 12700 w 12699"/>
                        <a:gd name="connsiteY0" fmla="*/ 20320 h 20319"/>
                        <a:gd name="connsiteX1" fmla="*/ 0 w 12699"/>
                        <a:gd name="connsiteY1" fmla="*/ 20320 h 20319"/>
                        <a:gd name="connsiteX2" fmla="*/ 0 w 12699"/>
                        <a:gd name="connsiteY2" fmla="*/ 6350 h 20319"/>
                        <a:gd name="connsiteX3" fmla="*/ 6350 w 12699"/>
                        <a:gd name="connsiteY3" fmla="*/ 0 h 20319"/>
                        <a:gd name="connsiteX4" fmla="*/ 6350 w 12699"/>
                        <a:gd name="connsiteY4" fmla="*/ 0 h 20319"/>
                        <a:gd name="connsiteX5" fmla="*/ 12700 w 12699"/>
                        <a:gd name="connsiteY5" fmla="*/ 6350 h 20319"/>
                        <a:gd name="connsiteX6" fmla="*/ 12700 w 12699"/>
                        <a:gd name="connsiteY6" fmla="*/ 20320 h 2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20319">
                          <a:moveTo>
                            <a:pt x="12700" y="20320"/>
                          </a:moveTo>
                          <a:lnTo>
                            <a:pt x="0" y="20320"/>
                          </a:lnTo>
                          <a:lnTo>
                            <a:pt x="0" y="6350"/>
                          </a:lnTo>
                          <a:cubicBezTo>
                            <a:pt x="0" y="2845"/>
                            <a:pt x="2845" y="0"/>
                            <a:pt x="6350" y="0"/>
                          </a:cubicBezTo>
                          <a:lnTo>
                            <a:pt x="6350" y="0"/>
                          </a:lnTo>
                          <a:cubicBezTo>
                            <a:pt x="9855" y="0"/>
                            <a:pt x="12700" y="2845"/>
                            <a:pt x="12700" y="6350"/>
                          </a:cubicBezTo>
                          <a:lnTo>
                            <a:pt x="12700" y="20320"/>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3" name="グラフィックス 33">
                    <a:extLst>
                      <a:ext uri="{FF2B5EF4-FFF2-40B4-BE49-F238E27FC236}">
                        <a16:creationId xmlns:a16="http://schemas.microsoft.com/office/drawing/2014/main" id="{7E2A039B-877D-8CA6-4A80-795670CFFC2C}"/>
                      </a:ext>
                    </a:extLst>
                  </p:cNvPr>
                  <p:cNvGrpSpPr/>
                  <p:nvPr/>
                </p:nvGrpSpPr>
                <p:grpSpPr>
                  <a:xfrm>
                    <a:off x="6626481" y="2702398"/>
                    <a:ext cx="62279" cy="37603"/>
                    <a:chOff x="6626481" y="2702398"/>
                    <a:chExt cx="62279" cy="37603"/>
                  </a:xfrm>
                  <a:solidFill>
                    <a:srgbClr val="000000"/>
                  </a:solidFill>
                </p:grpSpPr>
                <p:sp>
                  <p:nvSpPr>
                    <p:cNvPr id="67" name="フリーフォーム: 図形 104">
                      <a:extLst>
                        <a:ext uri="{FF2B5EF4-FFF2-40B4-BE49-F238E27FC236}">
                          <a16:creationId xmlns:a16="http://schemas.microsoft.com/office/drawing/2014/main" id="{804F7220-AD01-6702-C712-A7EC57BE98E0}"/>
                        </a:ext>
                      </a:extLst>
                    </p:cNvPr>
                    <p:cNvSpPr/>
                    <p:nvPr/>
                  </p:nvSpPr>
                  <p:spPr>
                    <a:xfrm>
                      <a:off x="6638216" y="2717739"/>
                      <a:ext cx="38708" cy="11555"/>
                    </a:xfrm>
                    <a:custGeom>
                      <a:avLst/>
                      <a:gdLst>
                        <a:gd name="connsiteX0" fmla="*/ 19354 w 38708"/>
                        <a:gd name="connsiteY0" fmla="*/ 0 h 11555"/>
                        <a:gd name="connsiteX1" fmla="*/ 0 w 38708"/>
                        <a:gd name="connsiteY1" fmla="*/ 9144 h 11555"/>
                        <a:gd name="connsiteX2" fmla="*/ 660 w 38708"/>
                        <a:gd name="connsiteY2" fmla="*/ 9703 h 11555"/>
                        <a:gd name="connsiteX3" fmla="*/ 10160 w 38708"/>
                        <a:gd name="connsiteY3" fmla="*/ 10261 h 11555"/>
                        <a:gd name="connsiteX4" fmla="*/ 19354 w 38708"/>
                        <a:gd name="connsiteY4" fmla="*/ 7620 h 11555"/>
                        <a:gd name="connsiteX5" fmla="*/ 28549 w 38708"/>
                        <a:gd name="connsiteY5" fmla="*/ 10261 h 11555"/>
                        <a:gd name="connsiteX6" fmla="*/ 38049 w 38708"/>
                        <a:gd name="connsiteY6" fmla="*/ 9703 h 11555"/>
                        <a:gd name="connsiteX7" fmla="*/ 38709 w 38708"/>
                        <a:gd name="connsiteY7" fmla="*/ 9144 h 11555"/>
                        <a:gd name="connsiteX8" fmla="*/ 19354 w 38708"/>
                        <a:gd name="connsiteY8" fmla="*/ 0 h 1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8" h="11555">
                          <a:moveTo>
                            <a:pt x="19354" y="0"/>
                          </a:moveTo>
                          <a:cubicBezTo>
                            <a:pt x="11531" y="0"/>
                            <a:pt x="4623" y="3607"/>
                            <a:pt x="0" y="9144"/>
                          </a:cubicBezTo>
                          <a:lnTo>
                            <a:pt x="660" y="9703"/>
                          </a:lnTo>
                          <a:cubicBezTo>
                            <a:pt x="3353" y="11989"/>
                            <a:pt x="7163" y="12141"/>
                            <a:pt x="10160" y="10261"/>
                          </a:cubicBezTo>
                          <a:cubicBezTo>
                            <a:pt x="12852" y="8585"/>
                            <a:pt x="16002" y="7620"/>
                            <a:pt x="19354" y="7620"/>
                          </a:cubicBezTo>
                          <a:cubicBezTo>
                            <a:pt x="22707" y="7620"/>
                            <a:pt x="25908" y="8585"/>
                            <a:pt x="28549" y="10261"/>
                          </a:cubicBezTo>
                          <a:cubicBezTo>
                            <a:pt x="31546" y="12141"/>
                            <a:pt x="35356" y="11989"/>
                            <a:pt x="38049" y="9703"/>
                          </a:cubicBezTo>
                          <a:lnTo>
                            <a:pt x="38709" y="9144"/>
                          </a:lnTo>
                          <a:cubicBezTo>
                            <a:pt x="34035" y="3607"/>
                            <a:pt x="27127" y="0"/>
                            <a:pt x="19354" y="0"/>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8" name="フリーフォーム: 図形 105">
                      <a:extLst>
                        <a:ext uri="{FF2B5EF4-FFF2-40B4-BE49-F238E27FC236}">
                          <a16:creationId xmlns:a16="http://schemas.microsoft.com/office/drawing/2014/main" id="{14BF29C9-2E60-A2BD-2988-0CCFD0DBF1C6}"/>
                        </a:ext>
                      </a:extLst>
                    </p:cNvPr>
                    <p:cNvSpPr/>
                    <p:nvPr/>
                  </p:nvSpPr>
                  <p:spPr>
                    <a:xfrm>
                      <a:off x="6626481" y="2702398"/>
                      <a:ext cx="62279" cy="16816"/>
                    </a:xfrm>
                    <a:custGeom>
                      <a:avLst/>
                      <a:gdLst>
                        <a:gd name="connsiteX0" fmla="*/ 610 w 62279"/>
                        <a:gd name="connsiteY0" fmla="*/ 13919 h 16816"/>
                        <a:gd name="connsiteX1" fmla="*/ 0 w 62279"/>
                        <a:gd name="connsiteY1" fmla="*/ 14579 h 16816"/>
                        <a:gd name="connsiteX2" fmla="*/ 508 w 62279"/>
                        <a:gd name="connsiteY2" fmla="*/ 14986 h 16816"/>
                        <a:gd name="connsiteX3" fmla="*/ 10211 w 62279"/>
                        <a:gd name="connsiteY3" fmla="*/ 15138 h 16816"/>
                        <a:gd name="connsiteX4" fmla="*/ 31140 w 62279"/>
                        <a:gd name="connsiteY4" fmla="*/ 7671 h 16816"/>
                        <a:gd name="connsiteX5" fmla="*/ 52069 w 62279"/>
                        <a:gd name="connsiteY5" fmla="*/ 15138 h 16816"/>
                        <a:gd name="connsiteX6" fmla="*/ 61772 w 62279"/>
                        <a:gd name="connsiteY6" fmla="*/ 14986 h 16816"/>
                        <a:gd name="connsiteX7" fmla="*/ 62280 w 62279"/>
                        <a:gd name="connsiteY7" fmla="*/ 14579 h 16816"/>
                        <a:gd name="connsiteX8" fmla="*/ 61670 w 62279"/>
                        <a:gd name="connsiteY8" fmla="*/ 13868 h 16816"/>
                        <a:gd name="connsiteX9" fmla="*/ 59537 w 62279"/>
                        <a:gd name="connsiteY9" fmla="*/ 11582 h 16816"/>
                        <a:gd name="connsiteX10" fmla="*/ 58368 w 62279"/>
                        <a:gd name="connsiteY10" fmla="*/ 10515 h 16816"/>
                        <a:gd name="connsiteX11" fmla="*/ 56336 w 62279"/>
                        <a:gd name="connsiteY11" fmla="*/ 8788 h 16816"/>
                        <a:gd name="connsiteX12" fmla="*/ 55066 w 62279"/>
                        <a:gd name="connsiteY12" fmla="*/ 7874 h 16816"/>
                        <a:gd name="connsiteX13" fmla="*/ 52831 w 62279"/>
                        <a:gd name="connsiteY13" fmla="*/ 6350 h 16816"/>
                        <a:gd name="connsiteX14" fmla="*/ 51561 w 62279"/>
                        <a:gd name="connsiteY14" fmla="*/ 5588 h 16816"/>
                        <a:gd name="connsiteX15" fmla="*/ 49021 w 62279"/>
                        <a:gd name="connsiteY15" fmla="*/ 4216 h 16816"/>
                        <a:gd name="connsiteX16" fmla="*/ 47853 w 62279"/>
                        <a:gd name="connsiteY16" fmla="*/ 3658 h 16816"/>
                        <a:gd name="connsiteX17" fmla="*/ 45008 w 62279"/>
                        <a:gd name="connsiteY17" fmla="*/ 2489 h 16816"/>
                        <a:gd name="connsiteX18" fmla="*/ 43941 w 62279"/>
                        <a:gd name="connsiteY18" fmla="*/ 2083 h 16816"/>
                        <a:gd name="connsiteX19" fmla="*/ 40792 w 62279"/>
                        <a:gd name="connsiteY19" fmla="*/ 1219 h 16816"/>
                        <a:gd name="connsiteX20" fmla="*/ 39776 w 62279"/>
                        <a:gd name="connsiteY20" fmla="*/ 965 h 16816"/>
                        <a:gd name="connsiteX21" fmla="*/ 36423 w 62279"/>
                        <a:gd name="connsiteY21" fmla="*/ 406 h 16816"/>
                        <a:gd name="connsiteX22" fmla="*/ 35509 w 62279"/>
                        <a:gd name="connsiteY22" fmla="*/ 254 h 16816"/>
                        <a:gd name="connsiteX23" fmla="*/ 31140 w 62279"/>
                        <a:gd name="connsiteY23" fmla="*/ 0 h 16816"/>
                        <a:gd name="connsiteX24" fmla="*/ 31140 w 62279"/>
                        <a:gd name="connsiteY24" fmla="*/ 0 h 16816"/>
                        <a:gd name="connsiteX25" fmla="*/ 26771 w 62279"/>
                        <a:gd name="connsiteY25" fmla="*/ 254 h 16816"/>
                        <a:gd name="connsiteX26" fmla="*/ 25857 w 62279"/>
                        <a:gd name="connsiteY26" fmla="*/ 406 h 16816"/>
                        <a:gd name="connsiteX27" fmla="*/ 22504 w 62279"/>
                        <a:gd name="connsiteY27" fmla="*/ 965 h 16816"/>
                        <a:gd name="connsiteX28" fmla="*/ 21488 w 62279"/>
                        <a:gd name="connsiteY28" fmla="*/ 1219 h 16816"/>
                        <a:gd name="connsiteX29" fmla="*/ 18339 w 62279"/>
                        <a:gd name="connsiteY29" fmla="*/ 2083 h 16816"/>
                        <a:gd name="connsiteX30" fmla="*/ 17272 w 62279"/>
                        <a:gd name="connsiteY30" fmla="*/ 2489 h 16816"/>
                        <a:gd name="connsiteX31" fmla="*/ 14427 w 62279"/>
                        <a:gd name="connsiteY31" fmla="*/ 3658 h 16816"/>
                        <a:gd name="connsiteX32" fmla="*/ 13259 w 62279"/>
                        <a:gd name="connsiteY32" fmla="*/ 4216 h 16816"/>
                        <a:gd name="connsiteX33" fmla="*/ 10719 w 62279"/>
                        <a:gd name="connsiteY33" fmla="*/ 5588 h 16816"/>
                        <a:gd name="connsiteX34" fmla="*/ 9499 w 62279"/>
                        <a:gd name="connsiteY34" fmla="*/ 6350 h 16816"/>
                        <a:gd name="connsiteX35" fmla="*/ 7264 w 62279"/>
                        <a:gd name="connsiteY35" fmla="*/ 7874 h 16816"/>
                        <a:gd name="connsiteX36" fmla="*/ 6045 w 62279"/>
                        <a:gd name="connsiteY36" fmla="*/ 8788 h 16816"/>
                        <a:gd name="connsiteX37" fmla="*/ 4013 w 62279"/>
                        <a:gd name="connsiteY37" fmla="*/ 10566 h 16816"/>
                        <a:gd name="connsiteX38" fmla="*/ 2896 w 62279"/>
                        <a:gd name="connsiteY38" fmla="*/ 11582 h 16816"/>
                        <a:gd name="connsiteX39" fmla="*/ 762 w 62279"/>
                        <a:gd name="connsiteY39" fmla="*/ 13868 h 1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279" h="16816">
                          <a:moveTo>
                            <a:pt x="610" y="13919"/>
                          </a:moveTo>
                          <a:cubicBezTo>
                            <a:pt x="610" y="13919"/>
                            <a:pt x="203" y="14376"/>
                            <a:pt x="0" y="14579"/>
                          </a:cubicBezTo>
                          <a:lnTo>
                            <a:pt x="508" y="14986"/>
                          </a:lnTo>
                          <a:cubicBezTo>
                            <a:pt x="3302" y="17322"/>
                            <a:pt x="7417" y="17475"/>
                            <a:pt x="10211" y="15138"/>
                          </a:cubicBezTo>
                          <a:cubicBezTo>
                            <a:pt x="15900" y="10465"/>
                            <a:pt x="23164" y="7671"/>
                            <a:pt x="31140" y="7671"/>
                          </a:cubicBezTo>
                          <a:cubicBezTo>
                            <a:pt x="39115" y="7671"/>
                            <a:pt x="46380" y="10465"/>
                            <a:pt x="52069" y="15138"/>
                          </a:cubicBezTo>
                          <a:cubicBezTo>
                            <a:pt x="54863" y="17475"/>
                            <a:pt x="58978" y="17322"/>
                            <a:pt x="61772" y="14986"/>
                          </a:cubicBezTo>
                          <a:lnTo>
                            <a:pt x="62280" y="14579"/>
                          </a:lnTo>
                          <a:cubicBezTo>
                            <a:pt x="62280" y="14579"/>
                            <a:pt x="61873" y="14122"/>
                            <a:pt x="61670" y="13868"/>
                          </a:cubicBezTo>
                          <a:cubicBezTo>
                            <a:pt x="60959" y="13106"/>
                            <a:pt x="60299" y="12344"/>
                            <a:pt x="59537" y="11582"/>
                          </a:cubicBezTo>
                          <a:cubicBezTo>
                            <a:pt x="59181" y="11227"/>
                            <a:pt x="58775" y="10871"/>
                            <a:pt x="58368" y="10515"/>
                          </a:cubicBezTo>
                          <a:cubicBezTo>
                            <a:pt x="57708" y="9906"/>
                            <a:pt x="57047" y="9347"/>
                            <a:pt x="56336" y="8788"/>
                          </a:cubicBezTo>
                          <a:cubicBezTo>
                            <a:pt x="55930" y="8483"/>
                            <a:pt x="55523" y="8179"/>
                            <a:pt x="55066" y="7874"/>
                          </a:cubicBezTo>
                          <a:cubicBezTo>
                            <a:pt x="54355" y="7315"/>
                            <a:pt x="53593" y="6807"/>
                            <a:pt x="52831" y="6350"/>
                          </a:cubicBezTo>
                          <a:cubicBezTo>
                            <a:pt x="52425" y="6096"/>
                            <a:pt x="52018" y="5842"/>
                            <a:pt x="51561" y="5588"/>
                          </a:cubicBezTo>
                          <a:cubicBezTo>
                            <a:pt x="50748" y="5080"/>
                            <a:pt x="49885" y="4673"/>
                            <a:pt x="49021" y="4216"/>
                          </a:cubicBezTo>
                          <a:cubicBezTo>
                            <a:pt x="48615" y="4013"/>
                            <a:pt x="48259" y="3810"/>
                            <a:pt x="47853" y="3658"/>
                          </a:cubicBezTo>
                          <a:cubicBezTo>
                            <a:pt x="46938" y="3251"/>
                            <a:pt x="45973" y="2845"/>
                            <a:pt x="45008" y="2489"/>
                          </a:cubicBezTo>
                          <a:cubicBezTo>
                            <a:pt x="44652" y="2337"/>
                            <a:pt x="44297" y="2235"/>
                            <a:pt x="43941" y="2083"/>
                          </a:cubicBezTo>
                          <a:cubicBezTo>
                            <a:pt x="42925" y="1727"/>
                            <a:pt x="41858" y="1473"/>
                            <a:pt x="40792" y="1219"/>
                          </a:cubicBezTo>
                          <a:cubicBezTo>
                            <a:pt x="40436" y="1118"/>
                            <a:pt x="40131" y="1016"/>
                            <a:pt x="39776" y="965"/>
                          </a:cubicBezTo>
                          <a:cubicBezTo>
                            <a:pt x="38658" y="711"/>
                            <a:pt x="37541" y="559"/>
                            <a:pt x="36423" y="406"/>
                          </a:cubicBezTo>
                          <a:cubicBezTo>
                            <a:pt x="36118" y="406"/>
                            <a:pt x="35813" y="305"/>
                            <a:pt x="35509" y="254"/>
                          </a:cubicBezTo>
                          <a:cubicBezTo>
                            <a:pt x="34086" y="102"/>
                            <a:pt x="32613" y="0"/>
                            <a:pt x="31140" y="0"/>
                          </a:cubicBezTo>
                          <a:lnTo>
                            <a:pt x="31140" y="0"/>
                          </a:lnTo>
                          <a:cubicBezTo>
                            <a:pt x="29667" y="0"/>
                            <a:pt x="28244" y="102"/>
                            <a:pt x="26771" y="254"/>
                          </a:cubicBezTo>
                          <a:cubicBezTo>
                            <a:pt x="26466" y="254"/>
                            <a:pt x="26162" y="356"/>
                            <a:pt x="25857" y="406"/>
                          </a:cubicBezTo>
                          <a:cubicBezTo>
                            <a:pt x="24739" y="559"/>
                            <a:pt x="23622" y="711"/>
                            <a:pt x="22504" y="965"/>
                          </a:cubicBezTo>
                          <a:cubicBezTo>
                            <a:pt x="22148" y="1016"/>
                            <a:pt x="21844" y="1118"/>
                            <a:pt x="21488" y="1219"/>
                          </a:cubicBezTo>
                          <a:cubicBezTo>
                            <a:pt x="20421" y="1473"/>
                            <a:pt x="19405" y="1778"/>
                            <a:pt x="18339" y="2083"/>
                          </a:cubicBezTo>
                          <a:cubicBezTo>
                            <a:pt x="17983" y="2184"/>
                            <a:pt x="17627" y="2337"/>
                            <a:pt x="17272" y="2489"/>
                          </a:cubicBezTo>
                          <a:cubicBezTo>
                            <a:pt x="16306" y="2845"/>
                            <a:pt x="15341" y="3200"/>
                            <a:pt x="14427" y="3658"/>
                          </a:cubicBezTo>
                          <a:cubicBezTo>
                            <a:pt x="14021" y="3861"/>
                            <a:pt x="13665" y="4013"/>
                            <a:pt x="13259" y="4216"/>
                          </a:cubicBezTo>
                          <a:cubicBezTo>
                            <a:pt x="12395" y="4623"/>
                            <a:pt x="11531" y="5080"/>
                            <a:pt x="10719" y="5588"/>
                          </a:cubicBezTo>
                          <a:cubicBezTo>
                            <a:pt x="10312" y="5842"/>
                            <a:pt x="9906" y="6096"/>
                            <a:pt x="9499" y="6350"/>
                          </a:cubicBezTo>
                          <a:cubicBezTo>
                            <a:pt x="8737" y="6858"/>
                            <a:pt x="7975" y="7366"/>
                            <a:pt x="7264" y="7874"/>
                          </a:cubicBezTo>
                          <a:cubicBezTo>
                            <a:pt x="6858" y="8179"/>
                            <a:pt x="6401" y="8483"/>
                            <a:pt x="6045" y="8788"/>
                          </a:cubicBezTo>
                          <a:cubicBezTo>
                            <a:pt x="5334" y="9347"/>
                            <a:pt x="4674" y="9957"/>
                            <a:pt x="4013" y="10566"/>
                          </a:cubicBezTo>
                          <a:cubicBezTo>
                            <a:pt x="3658" y="10922"/>
                            <a:pt x="3251" y="11227"/>
                            <a:pt x="2896" y="11582"/>
                          </a:cubicBezTo>
                          <a:cubicBezTo>
                            <a:pt x="2134" y="12293"/>
                            <a:pt x="1422" y="13106"/>
                            <a:pt x="762" y="13868"/>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9" name="フリーフォーム: 図形 106">
                      <a:extLst>
                        <a:ext uri="{FF2B5EF4-FFF2-40B4-BE49-F238E27FC236}">
                          <a16:creationId xmlns:a16="http://schemas.microsoft.com/office/drawing/2014/main" id="{23B06CE3-41C4-3DD1-BD54-A18B6AB2E2EF}"/>
                        </a:ext>
                      </a:extLst>
                    </p:cNvPr>
                    <p:cNvSpPr/>
                    <p:nvPr/>
                  </p:nvSpPr>
                  <p:spPr>
                    <a:xfrm>
                      <a:off x="6649747" y="2732979"/>
                      <a:ext cx="15544" cy="7022"/>
                    </a:xfrm>
                    <a:custGeom>
                      <a:avLst/>
                      <a:gdLst>
                        <a:gd name="connsiteX0" fmla="*/ 1219 w 15544"/>
                        <a:gd name="connsiteY0" fmla="*/ 4623 h 7022"/>
                        <a:gd name="connsiteX1" fmla="*/ 14427 w 15544"/>
                        <a:gd name="connsiteY1" fmla="*/ 4623 h 7022"/>
                        <a:gd name="connsiteX2" fmla="*/ 15545 w 15544"/>
                        <a:gd name="connsiteY2" fmla="*/ 3658 h 7022"/>
                        <a:gd name="connsiteX3" fmla="*/ 7772 w 15544"/>
                        <a:gd name="connsiteY3" fmla="*/ 0 h 7022"/>
                        <a:gd name="connsiteX4" fmla="*/ 0 w 15544"/>
                        <a:gd name="connsiteY4" fmla="*/ 3658 h 7022"/>
                        <a:gd name="connsiteX5" fmla="*/ 1118 w 15544"/>
                        <a:gd name="connsiteY5" fmla="*/ 4623 h 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4" h="7022">
                          <a:moveTo>
                            <a:pt x="1219" y="4623"/>
                          </a:moveTo>
                          <a:cubicBezTo>
                            <a:pt x="5029" y="7823"/>
                            <a:pt x="10617" y="7823"/>
                            <a:pt x="14427" y="4623"/>
                          </a:cubicBezTo>
                          <a:lnTo>
                            <a:pt x="15545" y="3658"/>
                          </a:lnTo>
                          <a:cubicBezTo>
                            <a:pt x="13665" y="1422"/>
                            <a:pt x="10922" y="0"/>
                            <a:pt x="7772" y="0"/>
                          </a:cubicBezTo>
                          <a:cubicBezTo>
                            <a:pt x="4623" y="0"/>
                            <a:pt x="1880" y="1422"/>
                            <a:pt x="0" y="3658"/>
                          </a:cubicBezTo>
                          <a:lnTo>
                            <a:pt x="1118" y="4623"/>
                          </a:ln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nvGrpSpPr>
                  <p:cNvPr id="64" name="グラフィックス 33">
                    <a:extLst>
                      <a:ext uri="{FF2B5EF4-FFF2-40B4-BE49-F238E27FC236}">
                        <a16:creationId xmlns:a16="http://schemas.microsoft.com/office/drawing/2014/main" id="{AE4F8114-5D79-B25D-9BCA-D7E30C9A064C}"/>
                      </a:ext>
                    </a:extLst>
                  </p:cNvPr>
                  <p:cNvGrpSpPr/>
                  <p:nvPr/>
                </p:nvGrpSpPr>
                <p:grpSpPr>
                  <a:xfrm>
                    <a:off x="6708573" y="2703719"/>
                    <a:ext cx="81278" cy="40639"/>
                    <a:chOff x="6708573" y="2703719"/>
                    <a:chExt cx="81278" cy="40639"/>
                  </a:xfrm>
                  <a:solidFill>
                    <a:srgbClr val="000000"/>
                  </a:solidFill>
                </p:grpSpPr>
                <p:sp>
                  <p:nvSpPr>
                    <p:cNvPr id="65" name="フリーフォーム: 図形 100">
                      <a:extLst>
                        <a:ext uri="{FF2B5EF4-FFF2-40B4-BE49-F238E27FC236}">
                          <a16:creationId xmlns:a16="http://schemas.microsoft.com/office/drawing/2014/main" id="{AE7D2447-4257-4692-B3A2-3752061A8680}"/>
                        </a:ext>
                      </a:extLst>
                    </p:cNvPr>
                    <p:cNvSpPr/>
                    <p:nvPr/>
                  </p:nvSpPr>
                  <p:spPr>
                    <a:xfrm rot="5400000">
                      <a:off x="6728892" y="2683399"/>
                      <a:ext cx="40639" cy="81278"/>
                    </a:xfrm>
                    <a:custGeom>
                      <a:avLst/>
                      <a:gdLst>
                        <a:gd name="connsiteX0" fmla="*/ 35559 w 40639"/>
                        <a:gd name="connsiteY0" fmla="*/ 0 h 81278"/>
                        <a:gd name="connsiteX1" fmla="*/ 40639 w 40639"/>
                        <a:gd name="connsiteY1" fmla="*/ 5080 h 81278"/>
                        <a:gd name="connsiteX2" fmla="*/ 40639 w 40639"/>
                        <a:gd name="connsiteY2" fmla="*/ 76198 h 81278"/>
                        <a:gd name="connsiteX3" fmla="*/ 35559 w 40639"/>
                        <a:gd name="connsiteY3" fmla="*/ 81278 h 81278"/>
                        <a:gd name="connsiteX4" fmla="*/ 5080 w 40639"/>
                        <a:gd name="connsiteY4" fmla="*/ 81278 h 81278"/>
                        <a:gd name="connsiteX5" fmla="*/ 0 w 40639"/>
                        <a:gd name="connsiteY5" fmla="*/ 76198 h 81278"/>
                        <a:gd name="connsiteX6" fmla="*/ 0 w 40639"/>
                        <a:gd name="connsiteY6" fmla="*/ 5080 h 81278"/>
                        <a:gd name="connsiteX7" fmla="*/ 5080 w 40639"/>
                        <a:gd name="connsiteY7" fmla="*/ 0 h 8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39" h="81278">
                          <a:moveTo>
                            <a:pt x="35559" y="0"/>
                          </a:moveTo>
                          <a:cubicBezTo>
                            <a:pt x="38365" y="0"/>
                            <a:pt x="40639" y="2274"/>
                            <a:pt x="40639" y="5080"/>
                          </a:cubicBezTo>
                          <a:lnTo>
                            <a:pt x="40639" y="76198"/>
                          </a:lnTo>
                          <a:cubicBezTo>
                            <a:pt x="40639" y="79004"/>
                            <a:pt x="38365" y="81278"/>
                            <a:pt x="35559" y="81278"/>
                          </a:cubicBezTo>
                          <a:lnTo>
                            <a:pt x="5080" y="81278"/>
                          </a:lnTo>
                          <a:cubicBezTo>
                            <a:pt x="2274" y="81278"/>
                            <a:pt x="0" y="79004"/>
                            <a:pt x="0" y="76198"/>
                          </a:cubicBezTo>
                          <a:lnTo>
                            <a:pt x="0" y="5080"/>
                          </a:lnTo>
                          <a:cubicBezTo>
                            <a:pt x="0" y="2274"/>
                            <a:pt x="2274" y="0"/>
                            <a:pt x="5080" y="0"/>
                          </a:cubicBezTo>
                          <a:close/>
                        </a:path>
                      </a:pathLst>
                    </a:custGeom>
                    <a:solidFill>
                      <a:srgbClr val="000000"/>
                    </a:solidFill>
                    <a:ln w="2528" cap="flat">
                      <a:solidFill>
                        <a:srgbClr val="E6E4EA"/>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66" name="フリーフォーム: 図形 102">
                      <a:extLst>
                        <a:ext uri="{FF2B5EF4-FFF2-40B4-BE49-F238E27FC236}">
                          <a16:creationId xmlns:a16="http://schemas.microsoft.com/office/drawing/2014/main" id="{F9A7DE20-E331-6FC1-3DED-2C584125B596}"/>
                        </a:ext>
                      </a:extLst>
                    </p:cNvPr>
                    <p:cNvSpPr/>
                    <p:nvPr/>
                  </p:nvSpPr>
                  <p:spPr>
                    <a:xfrm>
                      <a:off x="6713653" y="2708849"/>
                      <a:ext cx="71118" cy="30479"/>
                    </a:xfrm>
                    <a:custGeom>
                      <a:avLst/>
                      <a:gdLst>
                        <a:gd name="connsiteX0" fmla="*/ 55879 w 71118"/>
                        <a:gd name="connsiteY0" fmla="*/ 30479 h 30479"/>
                        <a:gd name="connsiteX1" fmla="*/ 15240 w 71118"/>
                        <a:gd name="connsiteY1" fmla="*/ 30479 h 30479"/>
                        <a:gd name="connsiteX2" fmla="*/ 0 w 71118"/>
                        <a:gd name="connsiteY2" fmla="*/ 15240 h 30479"/>
                        <a:gd name="connsiteX3" fmla="*/ 0 w 71118"/>
                        <a:gd name="connsiteY3" fmla="*/ 15240 h 30479"/>
                        <a:gd name="connsiteX4" fmla="*/ 15240 w 71118"/>
                        <a:gd name="connsiteY4" fmla="*/ 0 h 30479"/>
                        <a:gd name="connsiteX5" fmla="*/ 55879 w 71118"/>
                        <a:gd name="connsiteY5" fmla="*/ 0 h 30479"/>
                        <a:gd name="connsiteX6" fmla="*/ 71119 w 71118"/>
                        <a:gd name="connsiteY6" fmla="*/ 15240 h 30479"/>
                        <a:gd name="connsiteX7" fmla="*/ 71119 w 71118"/>
                        <a:gd name="connsiteY7" fmla="*/ 15240 h 30479"/>
                        <a:gd name="connsiteX8" fmla="*/ 55879 w 71118"/>
                        <a:gd name="connsiteY8"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18" h="30479">
                          <a:moveTo>
                            <a:pt x="55879" y="30479"/>
                          </a:moveTo>
                          <a:lnTo>
                            <a:pt x="15240" y="30479"/>
                          </a:lnTo>
                          <a:cubicBezTo>
                            <a:pt x="6807" y="30479"/>
                            <a:pt x="0" y="23672"/>
                            <a:pt x="0" y="15240"/>
                          </a:cubicBezTo>
                          <a:lnTo>
                            <a:pt x="0" y="15240"/>
                          </a:lnTo>
                          <a:cubicBezTo>
                            <a:pt x="0" y="6807"/>
                            <a:pt x="6807" y="0"/>
                            <a:pt x="15240" y="0"/>
                          </a:cubicBezTo>
                          <a:lnTo>
                            <a:pt x="55879" y="0"/>
                          </a:lnTo>
                          <a:cubicBezTo>
                            <a:pt x="64312" y="0"/>
                            <a:pt x="71119" y="6807"/>
                            <a:pt x="71119" y="15240"/>
                          </a:cubicBezTo>
                          <a:lnTo>
                            <a:pt x="71119" y="15240"/>
                          </a:lnTo>
                          <a:cubicBezTo>
                            <a:pt x="71119" y="23672"/>
                            <a:pt x="64312" y="30479"/>
                            <a:pt x="55879" y="30479"/>
                          </a:cubicBezTo>
                          <a:close/>
                        </a:path>
                      </a:pathLst>
                    </a:custGeom>
                    <a:solidFill>
                      <a:srgbClr val="000000"/>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grpSp>
            </p:grpSp>
          </p:grpSp>
          <p:grpSp>
            <p:nvGrpSpPr>
              <p:cNvPr id="55" name="グループ化 54">
                <a:extLst>
                  <a:ext uri="{FF2B5EF4-FFF2-40B4-BE49-F238E27FC236}">
                    <a16:creationId xmlns:a16="http://schemas.microsoft.com/office/drawing/2014/main" id="{D4F1A633-B150-C1A2-B911-AE97AF5962A5}"/>
                  </a:ext>
                </a:extLst>
              </p:cNvPr>
              <p:cNvGrpSpPr/>
              <p:nvPr/>
            </p:nvGrpSpPr>
            <p:grpSpPr>
              <a:xfrm>
                <a:off x="5639813" y="5330090"/>
                <a:ext cx="912862" cy="108012"/>
                <a:chOff x="5651729" y="5322113"/>
                <a:chExt cx="912862" cy="108012"/>
              </a:xfrm>
            </p:grpSpPr>
            <p:sp>
              <p:nvSpPr>
                <p:cNvPr id="56" name="楕円 28">
                  <a:extLst>
                    <a:ext uri="{FF2B5EF4-FFF2-40B4-BE49-F238E27FC236}">
                      <a16:creationId xmlns:a16="http://schemas.microsoft.com/office/drawing/2014/main" id="{8346C1D0-1A58-8FFF-DCFD-5500E04F45FD}"/>
                    </a:ext>
                  </a:extLst>
                </p:cNvPr>
                <p:cNvSpPr/>
                <p:nvPr/>
              </p:nvSpPr>
              <p:spPr>
                <a:xfrm>
                  <a:off x="6054154" y="5322113"/>
                  <a:ext cx="108012" cy="108012"/>
                </a:xfrm>
                <a:prstGeom prst="ellips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7" name="二等辺三角形 81">
                  <a:extLst>
                    <a:ext uri="{FF2B5EF4-FFF2-40B4-BE49-F238E27FC236}">
                      <a16:creationId xmlns:a16="http://schemas.microsoft.com/office/drawing/2014/main" id="{9DAA6DF1-D336-8093-7B65-DC5F2B06ED8A}"/>
                    </a:ext>
                  </a:extLst>
                </p:cNvPr>
                <p:cNvSpPr/>
                <p:nvPr/>
              </p:nvSpPr>
              <p:spPr>
                <a:xfrm rot="16200000">
                  <a:off x="5645317"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sp>
              <p:nvSpPr>
                <p:cNvPr id="58" name="二等辺三角形 87">
                  <a:extLst>
                    <a:ext uri="{FF2B5EF4-FFF2-40B4-BE49-F238E27FC236}">
                      <a16:creationId xmlns:a16="http://schemas.microsoft.com/office/drawing/2014/main" id="{8257EA08-BE82-737F-FA53-A5B4EFB2B018}"/>
                    </a:ext>
                  </a:extLst>
                </p:cNvPr>
                <p:cNvSpPr/>
                <p:nvPr/>
              </p:nvSpPr>
              <p:spPr>
                <a:xfrm rot="5400000">
                  <a:off x="6478033" y="5336046"/>
                  <a:ext cx="92969" cy="80146"/>
                </a:xfrm>
                <a:prstGeom prst="triangle">
                  <a:avLst/>
                </a:prstGeom>
                <a:solidFill>
                  <a:srgbClr val="DFE4E9"/>
                </a:solidFill>
                <a:ln w="25400" cap="flat" cmpd="sng" algn="ctr">
                  <a:no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grpSp>
        <p:pic>
          <p:nvPicPr>
            <p:cNvPr id="52" name="図 51">
              <a:extLst>
                <a:ext uri="{FF2B5EF4-FFF2-40B4-BE49-F238E27FC236}">
                  <a16:creationId xmlns:a16="http://schemas.microsoft.com/office/drawing/2014/main" id="{C0764126-7ABB-A168-D7A0-2808C28D72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9660"/>
            <a:stretch/>
          </p:blipFill>
          <p:spPr>
            <a:xfrm>
              <a:off x="9780769" y="3360860"/>
              <a:ext cx="1139768" cy="2117324"/>
            </a:xfrm>
            <a:prstGeom prst="rect">
              <a:avLst/>
            </a:prstGeom>
          </p:spPr>
        </p:pic>
        <p:sp>
          <p:nvSpPr>
            <p:cNvPr id="53" name="正方形/長方形 52">
              <a:extLst>
                <a:ext uri="{FF2B5EF4-FFF2-40B4-BE49-F238E27FC236}">
                  <a16:creationId xmlns:a16="http://schemas.microsoft.com/office/drawing/2014/main" id="{AE3D1368-C6C0-685F-9B73-9657DEEE537F}"/>
                </a:ext>
              </a:extLst>
            </p:cNvPr>
            <p:cNvSpPr/>
            <p:nvPr/>
          </p:nvSpPr>
          <p:spPr>
            <a:xfrm>
              <a:off x="9752165" y="5240070"/>
              <a:ext cx="1184704" cy="252104"/>
            </a:xfrm>
            <a:prstGeom prst="rect">
              <a:avLst/>
            </a:prstGeom>
            <a:noFill/>
            <a:ln w="15875" cap="flat" cmpd="sng" algn="ctr">
              <a:solidFill>
                <a:srgbClr val="212121"/>
              </a:solidFill>
              <a:prstDash val="solid"/>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mn-ea"/>
                <a:ea typeface="+mn-ea"/>
                <a:cs typeface="+mn-cs"/>
              </a:endParaRPr>
            </a:p>
          </p:txBody>
        </p:sp>
      </p:grpSp>
      <p:sp>
        <p:nvSpPr>
          <p:cNvPr id="84" name="正方形/長方形 83">
            <a:extLst>
              <a:ext uri="{FF2B5EF4-FFF2-40B4-BE49-F238E27FC236}">
                <a16:creationId xmlns:a16="http://schemas.microsoft.com/office/drawing/2014/main" id="{DFA555FC-39A1-16D7-4C2C-9C33FCADB337}"/>
              </a:ext>
            </a:extLst>
          </p:cNvPr>
          <p:cNvSpPr/>
          <p:nvPr/>
        </p:nvSpPr>
        <p:spPr>
          <a:xfrm>
            <a:off x="8797332" y="2651387"/>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5" name="正方形/長方形 84">
            <a:extLst>
              <a:ext uri="{FF2B5EF4-FFF2-40B4-BE49-F238E27FC236}">
                <a16:creationId xmlns:a16="http://schemas.microsoft.com/office/drawing/2014/main" id="{C587A852-A307-E12D-2393-066C8B240A50}"/>
              </a:ext>
            </a:extLst>
          </p:cNvPr>
          <p:cNvSpPr/>
          <p:nvPr/>
        </p:nvSpPr>
        <p:spPr>
          <a:xfrm>
            <a:off x="3159348" y="2651387"/>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6" name="楕円 85">
            <a:extLst>
              <a:ext uri="{FF2B5EF4-FFF2-40B4-BE49-F238E27FC236}">
                <a16:creationId xmlns:a16="http://schemas.microsoft.com/office/drawing/2014/main" id="{3F108AD6-97EE-C69A-A983-3E4FAE56DAD5}"/>
              </a:ext>
            </a:extLst>
          </p:cNvPr>
          <p:cNvSpPr/>
          <p:nvPr/>
        </p:nvSpPr>
        <p:spPr>
          <a:xfrm>
            <a:off x="2715529" y="2360023"/>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7" name="テキスト プレースホルダー 2">
            <a:extLst>
              <a:ext uri="{FF2B5EF4-FFF2-40B4-BE49-F238E27FC236}">
                <a16:creationId xmlns:a16="http://schemas.microsoft.com/office/drawing/2014/main" id="{C0BC863F-27B8-907C-DF64-F615C70EF1AA}"/>
              </a:ext>
            </a:extLst>
          </p:cNvPr>
          <p:cNvSpPr txBox="1">
            <a:spLocks/>
          </p:cNvSpPr>
          <p:nvPr/>
        </p:nvSpPr>
        <p:spPr>
          <a:xfrm>
            <a:off x="3399305" y="299492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社会的な話題、季節イベントを入口に、</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広告主様の商品にブリッジ</a:t>
            </a:r>
          </a:p>
        </p:txBody>
      </p:sp>
      <p:sp>
        <p:nvSpPr>
          <p:cNvPr id="88" name="矢印: 下 87">
            <a:extLst>
              <a:ext uri="{FF2B5EF4-FFF2-40B4-BE49-F238E27FC236}">
                <a16:creationId xmlns:a16="http://schemas.microsoft.com/office/drawing/2014/main" id="{E0C8547E-C9BA-D9A4-1213-C8FE1538A01A}"/>
              </a:ext>
            </a:extLst>
          </p:cNvPr>
          <p:cNvSpPr/>
          <p:nvPr/>
        </p:nvSpPr>
        <p:spPr>
          <a:xfrm rot="5400000">
            <a:off x="8325512" y="3755094"/>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9" name="Freeform 53">
            <a:extLst>
              <a:ext uri="{FF2B5EF4-FFF2-40B4-BE49-F238E27FC236}">
                <a16:creationId xmlns:a16="http://schemas.microsoft.com/office/drawing/2014/main" id="{4C7AA5E2-C689-7FF1-721A-177F1C4DB766}"/>
              </a:ext>
            </a:extLst>
          </p:cNvPr>
          <p:cNvSpPr>
            <a:spLocks noChangeArrowheads="1"/>
          </p:cNvSpPr>
          <p:nvPr/>
        </p:nvSpPr>
        <p:spPr bwMode="auto">
          <a:xfrm>
            <a:off x="8647853" y="347265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90" name="テキスト ボックス 89">
            <a:extLst>
              <a:ext uri="{FF2B5EF4-FFF2-40B4-BE49-F238E27FC236}">
                <a16:creationId xmlns:a16="http://schemas.microsoft.com/office/drawing/2014/main" id="{DB2DF2B3-82E9-E764-8DFD-E6B0D80A933F}"/>
              </a:ext>
            </a:extLst>
          </p:cNvPr>
          <p:cNvSpPr txBox="1"/>
          <p:nvPr/>
        </p:nvSpPr>
        <p:spPr>
          <a:xfrm>
            <a:off x="5442347" y="4120488"/>
            <a:ext cx="2788725"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ja-JP" sz="1000" dirty="0">
                <a:solidFill>
                  <a:srgbClr val="0D0D0D"/>
                </a:solidFill>
                <a:latin typeface="+mn-ea"/>
                <a:ea typeface="+mn-ea"/>
              </a:rPr>
              <a:t>どこでも給電できる車は</a:t>
            </a:r>
            <a:r>
              <a:rPr lang="ja-JP" altLang="en-US" sz="1000" dirty="0">
                <a:solidFill>
                  <a:srgbClr val="0D0D0D"/>
                </a:solidFill>
                <a:latin typeface="+mn-ea"/>
                <a:ea typeface="+mn-ea"/>
              </a:rPr>
              <a:t>、</a:t>
            </a:r>
            <a:r>
              <a:rPr lang="ja-JP" altLang="ja-JP" sz="1000" dirty="0">
                <a:solidFill>
                  <a:srgbClr val="0D0D0D"/>
                </a:solidFill>
                <a:latin typeface="+mn-ea"/>
                <a:ea typeface="+mn-ea"/>
              </a:rPr>
              <a:t>家族や自分を救うカギ</a:t>
            </a:r>
            <a:r>
              <a:rPr lang="ja-JP" altLang="en-US" sz="1000" dirty="0">
                <a:solidFill>
                  <a:srgbClr val="0D0D0D"/>
                </a:solidFill>
                <a:latin typeface="+mn-ea"/>
                <a:ea typeface="+mn-ea"/>
              </a:rPr>
              <a:t>に？災害時の停電、もしもの時に備えること</a:t>
            </a:r>
          </a:p>
        </p:txBody>
      </p:sp>
      <p:sp>
        <p:nvSpPr>
          <p:cNvPr id="101" name="正方形/長方形 100">
            <a:extLst>
              <a:ext uri="{FF2B5EF4-FFF2-40B4-BE49-F238E27FC236}">
                <a16:creationId xmlns:a16="http://schemas.microsoft.com/office/drawing/2014/main" id="{41E198EE-C8FD-F64D-6B9D-0E000E74F963}"/>
              </a:ext>
            </a:extLst>
          </p:cNvPr>
          <p:cNvSpPr/>
          <p:nvPr/>
        </p:nvSpPr>
        <p:spPr>
          <a:xfrm>
            <a:off x="5455859" y="3800956"/>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2" name="テキスト ボックス 101">
            <a:extLst>
              <a:ext uri="{FF2B5EF4-FFF2-40B4-BE49-F238E27FC236}">
                <a16:creationId xmlns:a16="http://schemas.microsoft.com/office/drawing/2014/main" id="{931DE6A4-7ABC-E810-E9E0-8ADD5683D617}"/>
              </a:ext>
            </a:extLst>
          </p:cNvPr>
          <p:cNvSpPr txBox="1"/>
          <p:nvPr/>
        </p:nvSpPr>
        <p:spPr>
          <a:xfrm>
            <a:off x="5918377" y="3793493"/>
            <a:ext cx="178586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（例）電動車</a:t>
            </a:r>
            <a:r>
              <a:rPr lang="en-US" altLang="ja-JP" sz="1100" b="1" dirty="0">
                <a:solidFill>
                  <a:srgbClr val="FFFFFF"/>
                </a:solidFill>
                <a:latin typeface="+mn-ea"/>
                <a:ea typeface="+mn-ea"/>
              </a:rPr>
              <a:t>×</a:t>
            </a:r>
            <a:r>
              <a:rPr lang="ja-JP" altLang="en-US" sz="1100" b="1" dirty="0">
                <a:solidFill>
                  <a:srgbClr val="FFFFFF"/>
                </a:solidFill>
                <a:latin typeface="+mn-ea"/>
                <a:ea typeface="+mn-ea"/>
              </a:rPr>
              <a:t>防災の日</a:t>
            </a:r>
            <a:endParaRPr lang="ja-JP" altLang="en-US" sz="1100" dirty="0">
              <a:solidFill>
                <a:srgbClr val="FFFFFF"/>
              </a:solidFill>
              <a:latin typeface="+mn-ea"/>
              <a:ea typeface="+mn-ea"/>
            </a:endParaRPr>
          </a:p>
        </p:txBody>
      </p:sp>
      <p:sp>
        <p:nvSpPr>
          <p:cNvPr id="103" name="テキスト ボックス 102">
            <a:extLst>
              <a:ext uri="{FF2B5EF4-FFF2-40B4-BE49-F238E27FC236}">
                <a16:creationId xmlns:a16="http://schemas.microsoft.com/office/drawing/2014/main" id="{0C52BB6D-4431-E00C-FEB6-3313F58F3FEB}"/>
              </a:ext>
            </a:extLst>
          </p:cNvPr>
          <p:cNvSpPr txBox="1"/>
          <p:nvPr/>
        </p:nvSpPr>
        <p:spPr>
          <a:xfrm>
            <a:off x="5442347" y="4849611"/>
            <a:ext cx="2849887" cy="1231106"/>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導入で災害に関する各種データや、被災自治体への取材体験談などを通じて防災意識を喚起。</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災害時の停電をコアテーマとし、対策ツールとしての電動車の有用性を、広告主様車種の性能を交えながら紹介。</a:t>
            </a:r>
            <a:endParaRPr lang="en-US" altLang="ja-JP" sz="1000" dirty="0">
              <a:solidFill>
                <a:srgbClr val="0D0D0D"/>
              </a:solidFill>
              <a:latin typeface="+mn-ea"/>
              <a:ea typeface="+mn-ea"/>
            </a:endParaRPr>
          </a:p>
          <a:p>
            <a:pPr eaLnBrk="1" fontAlgn="auto" hangingPunct="1">
              <a:spcBef>
                <a:spcPts val="0"/>
              </a:spcBef>
              <a:spcAft>
                <a:spcPts val="0"/>
              </a:spcAft>
            </a:pPr>
            <a:r>
              <a:rPr lang="en-US" altLang="ja-JP" sz="800" dirty="0">
                <a:solidFill>
                  <a:srgbClr val="0D0D0D"/>
                </a:solidFill>
                <a:latin typeface="+mn-ea"/>
                <a:ea typeface="+mn-ea"/>
              </a:rPr>
              <a:t>※</a:t>
            </a:r>
            <a:r>
              <a:rPr lang="ja-JP" altLang="en-US" sz="800" dirty="0">
                <a:solidFill>
                  <a:srgbClr val="0D0D0D"/>
                </a:solidFill>
                <a:latin typeface="+mn-ea"/>
                <a:ea typeface="+mn-ea"/>
              </a:rPr>
              <a:t>「みんなの意見」で、停電対策や</a:t>
            </a:r>
            <a:r>
              <a:rPr lang="en-US" altLang="ja-JP" sz="800" dirty="0">
                <a:solidFill>
                  <a:srgbClr val="0D0D0D"/>
                </a:solidFill>
                <a:latin typeface="+mn-ea"/>
                <a:ea typeface="+mn-ea"/>
              </a:rPr>
              <a:t>EV</a:t>
            </a:r>
            <a:r>
              <a:rPr lang="ja-JP" altLang="en-US" sz="800" dirty="0">
                <a:solidFill>
                  <a:srgbClr val="0D0D0D"/>
                </a:solidFill>
                <a:latin typeface="+mn-ea"/>
                <a:ea typeface="+mn-ea"/>
              </a:rPr>
              <a:t>のイメージをテーマに投票を開催し、商品への関心を能動的に高める展開も。</a:t>
            </a:r>
          </a:p>
        </p:txBody>
      </p:sp>
      <p:cxnSp>
        <p:nvCxnSpPr>
          <p:cNvPr id="104" name="直線コネクタ 103">
            <a:extLst>
              <a:ext uri="{FF2B5EF4-FFF2-40B4-BE49-F238E27FC236}">
                <a16:creationId xmlns:a16="http://schemas.microsoft.com/office/drawing/2014/main" id="{99CC4AC6-A0A2-94C2-FD4B-A8D96DF73168}"/>
              </a:ext>
            </a:extLst>
          </p:cNvPr>
          <p:cNvCxnSpPr>
            <a:cxnSpLocks/>
          </p:cNvCxnSpPr>
          <p:nvPr/>
        </p:nvCxnSpPr>
        <p:spPr>
          <a:xfrm flipV="1">
            <a:off x="2800380" y="2445631"/>
            <a:ext cx="181858" cy="7414"/>
          </a:xfrm>
          <a:prstGeom prst="line">
            <a:avLst/>
          </a:prstGeom>
          <a:noFill/>
          <a:ln w="9525" cap="flat" cmpd="sng" algn="ctr">
            <a:solidFill>
              <a:srgbClr val="00569B"/>
            </a:solidFill>
            <a:prstDash val="solid"/>
          </a:ln>
          <a:effectLst/>
        </p:spPr>
      </p:cxnSp>
      <p:cxnSp>
        <p:nvCxnSpPr>
          <p:cNvPr id="105" name="直線コネクタ 104">
            <a:extLst>
              <a:ext uri="{FF2B5EF4-FFF2-40B4-BE49-F238E27FC236}">
                <a16:creationId xmlns:a16="http://schemas.microsoft.com/office/drawing/2014/main" id="{0BFE9A43-49FE-A8FE-1180-CD22D666EA76}"/>
              </a:ext>
            </a:extLst>
          </p:cNvPr>
          <p:cNvCxnSpPr>
            <a:cxnSpLocks/>
          </p:cNvCxnSpPr>
          <p:nvPr/>
        </p:nvCxnSpPr>
        <p:spPr>
          <a:xfrm>
            <a:off x="2968896" y="1875216"/>
            <a:ext cx="0" cy="587833"/>
          </a:xfrm>
          <a:prstGeom prst="line">
            <a:avLst/>
          </a:prstGeom>
          <a:noFill/>
          <a:ln w="9525" cap="flat" cmpd="sng" algn="ctr">
            <a:solidFill>
              <a:srgbClr val="00569B"/>
            </a:solidFill>
            <a:prstDash val="solid"/>
          </a:ln>
          <a:effectLst/>
        </p:spPr>
      </p:cxnSp>
      <p:cxnSp>
        <p:nvCxnSpPr>
          <p:cNvPr id="106" name="直線コネクタ 105">
            <a:extLst>
              <a:ext uri="{FF2B5EF4-FFF2-40B4-BE49-F238E27FC236}">
                <a16:creationId xmlns:a16="http://schemas.microsoft.com/office/drawing/2014/main" id="{AC2E902F-3D6F-8F6D-7212-57EBB35009B7}"/>
              </a:ext>
            </a:extLst>
          </p:cNvPr>
          <p:cNvCxnSpPr>
            <a:cxnSpLocks/>
          </p:cNvCxnSpPr>
          <p:nvPr/>
        </p:nvCxnSpPr>
        <p:spPr>
          <a:xfrm>
            <a:off x="2968896" y="1875216"/>
            <a:ext cx="134662" cy="0"/>
          </a:xfrm>
          <a:prstGeom prst="line">
            <a:avLst/>
          </a:prstGeom>
          <a:noFill/>
          <a:ln w="9525" cap="flat" cmpd="sng" algn="ctr">
            <a:solidFill>
              <a:srgbClr val="00569B"/>
            </a:solidFill>
            <a:prstDash val="solid"/>
          </a:ln>
          <a:effectLst/>
        </p:spPr>
      </p:cxnSp>
      <p:sp>
        <p:nvSpPr>
          <p:cNvPr id="107" name="テキスト ボックス 106">
            <a:extLst>
              <a:ext uri="{FF2B5EF4-FFF2-40B4-BE49-F238E27FC236}">
                <a16:creationId xmlns:a16="http://schemas.microsoft.com/office/drawing/2014/main" id="{000B92C3-2AB4-73DC-303A-0A3BAD95B8EB}"/>
              </a:ext>
            </a:extLst>
          </p:cNvPr>
          <p:cNvSpPr txBox="1"/>
          <p:nvPr/>
        </p:nvSpPr>
        <p:spPr>
          <a:xfrm>
            <a:off x="788144" y="911233"/>
            <a:ext cx="2069715"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受動関心層プラン</a:t>
            </a:r>
          </a:p>
        </p:txBody>
      </p:sp>
      <p:sp>
        <p:nvSpPr>
          <p:cNvPr id="108" name="正方形/長方形 107">
            <a:extLst>
              <a:ext uri="{FF2B5EF4-FFF2-40B4-BE49-F238E27FC236}">
                <a16:creationId xmlns:a16="http://schemas.microsoft.com/office/drawing/2014/main" id="{8F9511AA-F05B-4969-47B3-33DF94F68E05}"/>
              </a:ext>
            </a:extLst>
          </p:cNvPr>
          <p:cNvSpPr/>
          <p:nvPr/>
        </p:nvSpPr>
        <p:spPr>
          <a:xfrm>
            <a:off x="502480" y="929389"/>
            <a:ext cx="2383971" cy="525660"/>
          </a:xfrm>
          <a:prstGeom prst="rect">
            <a:avLst/>
          </a:prstGeom>
          <a:noFill/>
          <a:ln w="76200" cap="flat" cmpd="sng" algn="ctr">
            <a:solidFill>
              <a:srgbClr val="00569B">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09" name="正方形/長方形 108">
            <a:extLst>
              <a:ext uri="{FF2B5EF4-FFF2-40B4-BE49-F238E27FC236}">
                <a16:creationId xmlns:a16="http://schemas.microsoft.com/office/drawing/2014/main" id="{7603D764-CB96-F20C-F858-26349E22BD78}"/>
              </a:ext>
            </a:extLst>
          </p:cNvPr>
          <p:cNvSpPr/>
          <p:nvPr/>
        </p:nvSpPr>
        <p:spPr>
          <a:xfrm>
            <a:off x="472391" y="906145"/>
            <a:ext cx="234722" cy="525660"/>
          </a:xfrm>
          <a:prstGeom prst="rect">
            <a:avLst/>
          </a:prstGeom>
          <a:solidFill>
            <a:srgbClr val="00569B">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10" name="図 109">
            <a:extLst>
              <a:ext uri="{FF2B5EF4-FFF2-40B4-BE49-F238E27FC236}">
                <a16:creationId xmlns:a16="http://schemas.microsoft.com/office/drawing/2014/main" id="{9663A84C-D993-7B63-07B0-55D203E1BD7A}"/>
              </a:ext>
            </a:extLst>
          </p:cNvPr>
          <p:cNvPicPr>
            <a:picLocks noChangeAspect="1"/>
          </p:cNvPicPr>
          <p:nvPr/>
        </p:nvPicPr>
        <p:blipFill>
          <a:blip r:embed="rId4"/>
          <a:stretch>
            <a:fillRect/>
          </a:stretch>
        </p:blipFill>
        <p:spPr>
          <a:xfrm>
            <a:off x="3420165" y="3754256"/>
            <a:ext cx="1835055" cy="2316681"/>
          </a:xfrm>
          <a:prstGeom prst="rect">
            <a:avLst/>
          </a:prstGeom>
        </p:spPr>
      </p:pic>
      <p:sp>
        <p:nvSpPr>
          <p:cNvPr id="111" name="正方形/長方形 110">
            <a:extLst>
              <a:ext uri="{FF2B5EF4-FFF2-40B4-BE49-F238E27FC236}">
                <a16:creationId xmlns:a16="http://schemas.microsoft.com/office/drawing/2014/main" id="{DC5BDE05-D6F3-F301-3A00-042111195442}"/>
              </a:ext>
            </a:extLst>
          </p:cNvPr>
          <p:cNvSpPr/>
          <p:nvPr/>
        </p:nvSpPr>
        <p:spPr>
          <a:xfrm>
            <a:off x="431040" y="6039161"/>
            <a:ext cx="2576294" cy="369332"/>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推奨プラン①～③以外の目的、集客・アプローチ方法以外でもご利用いただけますが、</a:t>
            </a:r>
            <a:endParaRPr lang="en-US" altLang="ja-JP" sz="600" spc="100" dirty="0">
              <a:solidFill>
                <a:srgbClr val="0D0D0D"/>
              </a:solidFill>
              <a:latin typeface="+mn-ea"/>
              <a:ea typeface="+mn-ea"/>
            </a:endParaRPr>
          </a:p>
          <a:p>
            <a:pPr eaLnBrk="1" fontAlgn="auto" hangingPunct="1">
              <a:spcBef>
                <a:spcPts val="0"/>
              </a:spcBef>
              <a:spcAft>
                <a:spcPts val="0"/>
              </a:spcAft>
              <a:defRPr/>
            </a:pPr>
            <a:r>
              <a:rPr lang="ja-JP" altLang="en-US" sz="600" spc="100" dirty="0">
                <a:solidFill>
                  <a:srgbClr val="0D0D0D"/>
                </a:solidFill>
                <a:latin typeface="+mn-ea"/>
                <a:ea typeface="+mn-ea"/>
              </a:rPr>
              <a:t>誘導広告は</a:t>
            </a:r>
            <a:r>
              <a:rPr lang="en-US" altLang="ja-JP" sz="600" spc="100" dirty="0">
                <a:solidFill>
                  <a:srgbClr val="0D0D0D"/>
                </a:solidFill>
                <a:latin typeface="+mn-ea"/>
                <a:ea typeface="+mn-ea"/>
              </a:rPr>
              <a:t>Yahoo!</a:t>
            </a:r>
            <a:r>
              <a:rPr lang="ja-JP" altLang="en-US" sz="600" spc="100" dirty="0">
                <a:solidFill>
                  <a:srgbClr val="0D0D0D"/>
                </a:solidFill>
                <a:latin typeface="+mn-ea"/>
                <a:ea typeface="+mn-ea"/>
              </a:rPr>
              <a:t>ニュース面指定となります。</a:t>
            </a:r>
            <a:endParaRPr lang="en-US" altLang="ja-JP" sz="600" spc="100" dirty="0">
              <a:solidFill>
                <a:srgbClr val="0D0D0D"/>
              </a:solidFill>
              <a:latin typeface="+mn-ea"/>
              <a:ea typeface="+mn-ea"/>
            </a:endParaRPr>
          </a:p>
        </p:txBody>
      </p:sp>
      <p:sp>
        <p:nvSpPr>
          <p:cNvPr id="112" name="テキスト ボックス 111">
            <a:extLst>
              <a:ext uri="{FF2B5EF4-FFF2-40B4-BE49-F238E27FC236}">
                <a16:creationId xmlns:a16="http://schemas.microsoft.com/office/drawing/2014/main" id="{5958EB36-9468-5944-FE74-94822B5B0E11}"/>
              </a:ext>
            </a:extLst>
          </p:cNvPr>
          <p:cNvSpPr txBox="1"/>
          <p:nvPr/>
        </p:nvSpPr>
        <p:spPr>
          <a:xfrm>
            <a:off x="9738333" y="2870602"/>
            <a:ext cx="1513671" cy="230832"/>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トピックス</a:t>
            </a:r>
            <a:r>
              <a:rPr kumimoji="0" lang="en-US" altLang="ja-JP" sz="900" b="1" kern="0" dirty="0">
                <a:solidFill>
                  <a:srgbClr val="0D0D0D"/>
                </a:solidFill>
                <a:latin typeface="+mn-ea"/>
                <a:ea typeface="+mn-ea"/>
              </a:rPr>
              <a:t>PR】</a:t>
            </a:r>
          </a:p>
        </p:txBody>
      </p:sp>
      <p:sp>
        <p:nvSpPr>
          <p:cNvPr id="113" name="テキスト ボックス 112">
            <a:extLst>
              <a:ext uri="{FF2B5EF4-FFF2-40B4-BE49-F238E27FC236}">
                <a16:creationId xmlns:a16="http://schemas.microsoft.com/office/drawing/2014/main" id="{69CE8B2C-0447-C0F7-A5FF-E40B991134D5}"/>
              </a:ext>
            </a:extLst>
          </p:cNvPr>
          <p:cNvSpPr txBox="1"/>
          <p:nvPr/>
        </p:nvSpPr>
        <p:spPr>
          <a:xfrm>
            <a:off x="9760268" y="3101434"/>
            <a:ext cx="1782855"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・最も</a:t>
            </a:r>
            <a:r>
              <a:rPr lang="ja-JP" altLang="en-US" sz="1000" b="1" dirty="0">
                <a:solidFill>
                  <a:srgbClr val="C9002C"/>
                </a:solidFill>
                <a:latin typeface="+mn-ea"/>
                <a:ea typeface="+mn-ea"/>
              </a:rPr>
              <a:t>マス性が高くユーザー注目度も高い</a:t>
            </a:r>
            <a:r>
              <a:rPr lang="ja-JP" altLang="en-US" sz="1000" dirty="0">
                <a:solidFill>
                  <a:srgbClr val="0D0D0D"/>
                </a:solidFill>
                <a:latin typeface="+mn-ea"/>
                <a:ea typeface="+mn-ea"/>
              </a:rPr>
              <a:t>トピックス下に掲載</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en-US" altLang="ja-JP" sz="1000" b="1" dirty="0">
                <a:solidFill>
                  <a:srgbClr val="C9002C"/>
                </a:solidFill>
                <a:latin typeface="+mn-ea"/>
                <a:ea typeface="+mn-ea"/>
              </a:rPr>
              <a:t>Yahoo!</a:t>
            </a:r>
            <a:r>
              <a:rPr lang="ja-JP" altLang="en-US" sz="1000" b="1" dirty="0">
                <a:solidFill>
                  <a:srgbClr val="C9002C"/>
                </a:solidFill>
                <a:latin typeface="+mn-ea"/>
                <a:ea typeface="+mn-ea"/>
              </a:rPr>
              <a:t>ニュース トピックスに近い</a:t>
            </a:r>
            <a:r>
              <a:rPr lang="ja-JP" altLang="en-US" sz="1000" dirty="0">
                <a:solidFill>
                  <a:srgbClr val="0D0D0D"/>
                </a:solidFill>
                <a:latin typeface="+mn-ea"/>
                <a:ea typeface="+mn-ea"/>
              </a:rPr>
              <a:t>広告形式で</a:t>
            </a:r>
            <a:r>
              <a:rPr lang="en-US" altLang="ja-JP" sz="1000" dirty="0">
                <a:solidFill>
                  <a:srgbClr val="0D0D0D"/>
                </a:solidFill>
                <a:latin typeface="+mn-ea"/>
                <a:ea typeface="+mn-ea"/>
              </a:rPr>
              <a:t>PR</a:t>
            </a:r>
            <a:r>
              <a:rPr lang="ja-JP" altLang="en-US" sz="1000" dirty="0">
                <a:solidFill>
                  <a:srgbClr val="0D0D0D"/>
                </a:solidFill>
                <a:latin typeface="+mn-ea"/>
                <a:ea typeface="+mn-ea"/>
              </a:rPr>
              <a:t>可能</a:t>
            </a:r>
          </a:p>
        </p:txBody>
      </p:sp>
      <p:sp>
        <p:nvSpPr>
          <p:cNvPr id="114" name="テキスト ボックス 113">
            <a:extLst>
              <a:ext uri="{FF2B5EF4-FFF2-40B4-BE49-F238E27FC236}">
                <a16:creationId xmlns:a16="http://schemas.microsoft.com/office/drawing/2014/main" id="{A5480F28-194E-CAC3-A50C-234DFE724796}"/>
              </a:ext>
            </a:extLst>
          </p:cNvPr>
          <p:cNvSpPr txBox="1"/>
          <p:nvPr/>
        </p:nvSpPr>
        <p:spPr>
          <a:xfrm>
            <a:off x="8884708" y="4390989"/>
            <a:ext cx="2367296" cy="230832"/>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ディスプレイ広告（予約型</a:t>
            </a:r>
            <a:r>
              <a:rPr kumimoji="0" lang="en-US" altLang="ja-JP" sz="900" b="1" kern="0" dirty="0">
                <a:solidFill>
                  <a:srgbClr val="0D0D0D"/>
                </a:solidFill>
                <a:latin typeface="+mn-ea"/>
                <a:ea typeface="+mn-ea"/>
              </a:rPr>
              <a:t>/</a:t>
            </a:r>
            <a:r>
              <a:rPr kumimoji="0" lang="ja-JP" altLang="en-US" sz="900" b="1" kern="0" dirty="0">
                <a:solidFill>
                  <a:srgbClr val="0D0D0D"/>
                </a:solidFill>
                <a:latin typeface="+mn-ea"/>
                <a:ea typeface="+mn-ea"/>
              </a:rPr>
              <a:t>運用型）</a:t>
            </a:r>
            <a:r>
              <a:rPr kumimoji="0" lang="en-US" altLang="ja-JP" sz="900" b="1" kern="0" dirty="0">
                <a:solidFill>
                  <a:srgbClr val="0D0D0D"/>
                </a:solidFill>
                <a:latin typeface="+mn-ea"/>
                <a:ea typeface="+mn-ea"/>
              </a:rPr>
              <a:t>】</a:t>
            </a:r>
          </a:p>
        </p:txBody>
      </p:sp>
      <p:sp>
        <p:nvSpPr>
          <p:cNvPr id="115" name="テキスト ボックス 114">
            <a:extLst>
              <a:ext uri="{FF2B5EF4-FFF2-40B4-BE49-F238E27FC236}">
                <a16:creationId xmlns:a16="http://schemas.microsoft.com/office/drawing/2014/main" id="{DC7C377D-C5A7-1031-A34A-F9D971C2007D}"/>
              </a:ext>
            </a:extLst>
          </p:cNvPr>
          <p:cNvSpPr txBox="1"/>
          <p:nvPr/>
        </p:nvSpPr>
        <p:spPr>
          <a:xfrm>
            <a:off x="8954992" y="4587499"/>
            <a:ext cx="2531300" cy="400110"/>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・ノンターゲティング、デモグラフィックターゲティングなどで掲載</a:t>
            </a:r>
          </a:p>
        </p:txBody>
      </p:sp>
      <p:sp>
        <p:nvSpPr>
          <p:cNvPr id="116" name="テキスト ボックス 115">
            <a:extLst>
              <a:ext uri="{FF2B5EF4-FFF2-40B4-BE49-F238E27FC236}">
                <a16:creationId xmlns:a16="http://schemas.microsoft.com/office/drawing/2014/main" id="{D4D80FB3-38DC-2F3E-F2C9-A9A752093E69}"/>
              </a:ext>
            </a:extLst>
          </p:cNvPr>
          <p:cNvSpPr txBox="1"/>
          <p:nvPr/>
        </p:nvSpPr>
        <p:spPr>
          <a:xfrm>
            <a:off x="8957861" y="4920586"/>
            <a:ext cx="2452042" cy="338554"/>
          </a:xfrm>
          <a:prstGeom prst="rect">
            <a:avLst/>
          </a:prstGeom>
          <a:noFill/>
        </p:spPr>
        <p:txBody>
          <a:bodyPr wrap="square" anchor="ctr" anchorCtr="0">
            <a:spAutoFit/>
          </a:bodyPr>
          <a:lstStyle/>
          <a:p>
            <a:pPr eaLnBrk="1" fontAlgn="auto" hangingPunct="1">
              <a:spcBef>
                <a:spcPts val="0"/>
              </a:spcBef>
              <a:spcAft>
                <a:spcPts val="0"/>
              </a:spcAft>
              <a:defRPr/>
            </a:pPr>
            <a:r>
              <a:rPr kumimoji="0" lang="en-US" altLang="ja-JP" sz="800" kern="0" dirty="0">
                <a:solidFill>
                  <a:srgbClr val="0D0D0D"/>
                </a:solidFill>
                <a:latin typeface="+mn-ea"/>
                <a:ea typeface="+mn-ea"/>
              </a:rPr>
              <a:t>※</a:t>
            </a:r>
            <a:r>
              <a:rPr kumimoji="0" lang="ja-JP" altLang="en-US" sz="800" kern="0" dirty="0">
                <a:solidFill>
                  <a:srgbClr val="0D0D0D"/>
                </a:solidFill>
                <a:latin typeface="+mn-ea"/>
                <a:ea typeface="+mn-ea"/>
              </a:rPr>
              <a:t>トピックス</a:t>
            </a:r>
            <a:r>
              <a:rPr kumimoji="0" lang="en-US" altLang="ja-JP" sz="800" kern="0" dirty="0">
                <a:solidFill>
                  <a:srgbClr val="0D0D0D"/>
                </a:solidFill>
                <a:latin typeface="+mn-ea"/>
                <a:ea typeface="+mn-ea"/>
              </a:rPr>
              <a:t>PR</a:t>
            </a:r>
            <a:r>
              <a:rPr kumimoji="0" lang="ja-JP" altLang="en-US" sz="800" kern="0" dirty="0">
                <a:solidFill>
                  <a:srgbClr val="0D0D0D"/>
                </a:solidFill>
                <a:latin typeface="+mn-ea"/>
                <a:ea typeface="+mn-ea"/>
              </a:rPr>
              <a:t>は掲載期間が</a:t>
            </a:r>
            <a:r>
              <a:rPr kumimoji="0" lang="en-US" altLang="ja-JP" sz="800" kern="0" dirty="0">
                <a:solidFill>
                  <a:srgbClr val="0D0D0D"/>
                </a:solidFill>
                <a:latin typeface="+mn-ea"/>
                <a:ea typeface="+mn-ea"/>
              </a:rPr>
              <a:t>1</a:t>
            </a:r>
            <a:r>
              <a:rPr kumimoji="0" lang="ja-JP" altLang="en-US" sz="800" kern="0" dirty="0">
                <a:solidFill>
                  <a:srgbClr val="0D0D0D"/>
                </a:solidFill>
                <a:latin typeface="+mn-ea"/>
                <a:ea typeface="+mn-ea"/>
              </a:rPr>
              <a:t>日間の商品のため、</a:t>
            </a:r>
            <a:endParaRPr kumimoji="0" lang="en-US" altLang="ja-JP" sz="800" kern="0" dirty="0">
              <a:solidFill>
                <a:srgbClr val="0D0D0D"/>
              </a:solidFill>
              <a:latin typeface="+mn-ea"/>
              <a:ea typeface="+mn-ea"/>
            </a:endParaRPr>
          </a:p>
          <a:p>
            <a:pPr eaLnBrk="1" fontAlgn="auto" hangingPunct="1">
              <a:spcBef>
                <a:spcPts val="0"/>
              </a:spcBef>
              <a:spcAft>
                <a:spcPts val="0"/>
              </a:spcAft>
              <a:defRPr/>
            </a:pPr>
            <a:r>
              <a:rPr kumimoji="0" lang="ja-JP" altLang="en-US" sz="800" kern="0" dirty="0">
                <a:solidFill>
                  <a:srgbClr val="0D0D0D"/>
                </a:solidFill>
                <a:latin typeface="+mn-ea"/>
                <a:ea typeface="+mn-ea"/>
              </a:rPr>
              <a:t>こちらは掲載希望期間に合わせてご出稿ください</a:t>
            </a:r>
            <a:endParaRPr kumimoji="0" lang="en-US" altLang="ja-JP" sz="800" kern="0" dirty="0">
              <a:solidFill>
                <a:srgbClr val="0D0D0D"/>
              </a:solidFill>
              <a:latin typeface="+mn-ea"/>
              <a:ea typeface="+mn-ea"/>
            </a:endParaRPr>
          </a:p>
        </p:txBody>
      </p:sp>
      <p:sp>
        <p:nvSpPr>
          <p:cNvPr id="117" name="正方形/長方形 116">
            <a:extLst>
              <a:ext uri="{FF2B5EF4-FFF2-40B4-BE49-F238E27FC236}">
                <a16:creationId xmlns:a16="http://schemas.microsoft.com/office/drawing/2014/main" id="{569C3C48-2BE1-5A85-9864-A86C444BE8AF}"/>
              </a:ext>
            </a:extLst>
          </p:cNvPr>
          <p:cNvSpPr/>
          <p:nvPr/>
        </p:nvSpPr>
        <p:spPr>
          <a:xfrm>
            <a:off x="498514" y="5077092"/>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8" name="正方形/長方形 117">
            <a:extLst>
              <a:ext uri="{FF2B5EF4-FFF2-40B4-BE49-F238E27FC236}">
                <a16:creationId xmlns:a16="http://schemas.microsoft.com/office/drawing/2014/main" id="{9A964AF0-CAB3-31AF-EAF6-2A0E4EEFFFBD}"/>
              </a:ext>
            </a:extLst>
          </p:cNvPr>
          <p:cNvSpPr/>
          <p:nvPr/>
        </p:nvSpPr>
        <p:spPr>
          <a:xfrm>
            <a:off x="526835" y="5107339"/>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19" name="正方形/長方形 118">
            <a:extLst>
              <a:ext uri="{FF2B5EF4-FFF2-40B4-BE49-F238E27FC236}">
                <a16:creationId xmlns:a16="http://schemas.microsoft.com/office/drawing/2014/main" id="{528DF1E4-7ADE-8E74-7076-0DBC892152CA}"/>
              </a:ext>
            </a:extLst>
          </p:cNvPr>
          <p:cNvSpPr/>
          <p:nvPr/>
        </p:nvSpPr>
        <p:spPr>
          <a:xfrm>
            <a:off x="1351953" y="5077092"/>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0" name="正方形/長方形 119">
            <a:extLst>
              <a:ext uri="{FF2B5EF4-FFF2-40B4-BE49-F238E27FC236}">
                <a16:creationId xmlns:a16="http://schemas.microsoft.com/office/drawing/2014/main" id="{5D11CC43-13FC-18A4-0FC8-ABB7F2F76243}"/>
              </a:ext>
            </a:extLst>
          </p:cNvPr>
          <p:cNvSpPr/>
          <p:nvPr/>
        </p:nvSpPr>
        <p:spPr>
          <a:xfrm>
            <a:off x="1328020" y="5116048"/>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22</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24</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121" name="正方形/長方形 120">
            <a:extLst>
              <a:ext uri="{FF2B5EF4-FFF2-40B4-BE49-F238E27FC236}">
                <a16:creationId xmlns:a16="http://schemas.microsoft.com/office/drawing/2014/main" id="{A6580816-BF52-4834-493A-708ABBB8BF76}"/>
              </a:ext>
            </a:extLst>
          </p:cNvPr>
          <p:cNvSpPr/>
          <p:nvPr/>
        </p:nvSpPr>
        <p:spPr>
          <a:xfrm>
            <a:off x="402720" y="5420851"/>
            <a:ext cx="2847252" cy="646331"/>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dirty="0">
                <a:solidFill>
                  <a:srgbClr val="0D0D0D"/>
                </a:solidFill>
                <a:latin typeface="+mn-ea"/>
                <a:ea typeface="+mn-ea"/>
              </a:rPr>
              <a:t>トピックス</a:t>
            </a:r>
            <a:r>
              <a:rPr lang="en-US" altLang="ja-JP" sz="600" dirty="0">
                <a:solidFill>
                  <a:srgbClr val="0D0D0D"/>
                </a:solidFill>
                <a:latin typeface="+mn-ea"/>
                <a:ea typeface="+mn-ea"/>
              </a:rPr>
              <a:t>PR SP</a:t>
            </a:r>
            <a:r>
              <a:rPr lang="ja-JP" altLang="en-US" sz="600" dirty="0">
                <a:solidFill>
                  <a:srgbClr val="0D0D0D"/>
                </a:solidFill>
                <a:latin typeface="+mn-ea"/>
                <a:ea typeface="+mn-ea"/>
              </a:rPr>
              <a:t> オールリーチ（</a:t>
            </a:r>
            <a:r>
              <a:rPr lang="en-US" altLang="ja-JP" sz="600" dirty="0">
                <a:solidFill>
                  <a:srgbClr val="0D0D0D"/>
                </a:solidFill>
                <a:latin typeface="+mn-ea"/>
                <a:ea typeface="+mn-ea"/>
              </a:rPr>
              <a:t>1300</a:t>
            </a:r>
            <a:r>
              <a:rPr lang="ja-JP" altLang="en-US" sz="600" dirty="0">
                <a:solidFill>
                  <a:srgbClr val="0D0D0D"/>
                </a:solidFill>
                <a:latin typeface="+mn-ea"/>
                <a:ea typeface="+mn-ea"/>
              </a:rPr>
              <a:t>万円）を誘導枠として掲載した</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場合。</a:t>
            </a:r>
            <a:r>
              <a:rPr lang="en-US" altLang="ja-JP" sz="600" dirty="0">
                <a:solidFill>
                  <a:srgbClr val="0D0D0D"/>
                </a:solidFill>
                <a:latin typeface="+mn-ea"/>
                <a:ea typeface="+mn-ea"/>
              </a:rPr>
              <a:t>2023</a:t>
            </a:r>
            <a:r>
              <a:rPr lang="ja-JP" altLang="en-US" sz="600" dirty="0">
                <a:solidFill>
                  <a:srgbClr val="0D0D0D"/>
                </a:solidFill>
                <a:latin typeface="+mn-ea"/>
                <a:ea typeface="+mn-ea"/>
              </a:rPr>
              <a:t>年</a:t>
            </a:r>
            <a:r>
              <a:rPr lang="en-US" altLang="ja-JP" sz="600" dirty="0">
                <a:solidFill>
                  <a:srgbClr val="0D0D0D"/>
                </a:solidFill>
                <a:latin typeface="+mn-ea"/>
                <a:ea typeface="+mn-ea"/>
              </a:rPr>
              <a:t>4</a:t>
            </a:r>
            <a:r>
              <a:rPr lang="ja-JP" altLang="en-US" sz="600" dirty="0">
                <a:solidFill>
                  <a:srgbClr val="0D0D0D"/>
                </a:solidFill>
                <a:latin typeface="+mn-ea"/>
                <a:ea typeface="+mn-ea"/>
              </a:rPr>
              <a:t>月～</a:t>
            </a:r>
            <a:r>
              <a:rPr lang="en-US" altLang="ja-JP" sz="600" dirty="0">
                <a:solidFill>
                  <a:srgbClr val="0D0D0D"/>
                </a:solidFill>
                <a:latin typeface="+mn-ea"/>
                <a:ea typeface="+mn-ea"/>
              </a:rPr>
              <a:t>9</a:t>
            </a:r>
            <a:r>
              <a:rPr lang="ja-JP" altLang="en-US" sz="600" dirty="0">
                <a:solidFill>
                  <a:srgbClr val="0D0D0D"/>
                </a:solidFill>
                <a:latin typeface="+mn-ea"/>
                <a:ea typeface="+mn-ea"/>
              </a:rPr>
              <a:t>月の同商品の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編集誘導からの想定誘導数より算出した参考値で保証するものでは</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Tree>
    <p:extLst>
      <p:ext uri="{BB962C8B-B14F-4D97-AF65-F5344CB8AC3E}">
        <p14:creationId xmlns:p14="http://schemas.microsoft.com/office/powerpoint/2010/main" val="4233503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43112" y="4798379"/>
            <a:ext cx="5943600" cy="543702"/>
          </a:xfrm>
        </p:spPr>
        <p:txBody>
          <a:bodyPr/>
          <a:lstStyle/>
          <a:p>
            <a:r>
              <a:rPr lang="ja-JP" altLang="en-US" dirty="0"/>
              <a:t>はじめに</a:t>
            </a:r>
            <a:endParaRPr kumimoji="1" lang="ja-JP" altLang="en-US" dirty="0"/>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pic>
        <p:nvPicPr>
          <p:cNvPr id="4" name="図プレースホルダー 10" descr="アイコン&#10;&#10;自動的に生成された説明">
            <a:extLst>
              <a:ext uri="{FF2B5EF4-FFF2-40B4-BE49-F238E27FC236}">
                <a16:creationId xmlns:a16="http://schemas.microsoft.com/office/drawing/2014/main" id="{6716CB64-9AE9-E72A-20AA-03D700ED2DF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8" name="テキスト プレースホルダー 3">
            <a:extLst>
              <a:ext uri="{FF2B5EF4-FFF2-40B4-BE49-F238E27FC236}">
                <a16:creationId xmlns:a16="http://schemas.microsoft.com/office/drawing/2014/main" id="{5B5C657A-50A7-5D11-84F4-BA725FDD3C2F}"/>
              </a:ext>
            </a:extLst>
          </p:cNvPr>
          <p:cNvSpPr txBox="1">
            <a:spLocks/>
          </p:cNvSpPr>
          <p:nvPr/>
        </p:nvSpPr>
        <p:spPr>
          <a:xfrm>
            <a:off x="1963242" y="384757"/>
            <a:ext cx="4573952"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r>
              <a:rPr kumimoji="1" lang="ja-JP" altLang="en-US" b="1" i="0" u="none" strike="noStrike" kern="1200" cap="none" spc="0" normalizeH="0" baseline="0" noProof="0" dirty="0">
                <a:ln>
                  <a:noFill/>
                </a:ln>
                <a:solidFill>
                  <a:srgbClr val="00003E"/>
                </a:solidFill>
                <a:effectLst/>
                <a:uLnTx/>
                <a:uFillTx/>
                <a:latin typeface="+mn-ea"/>
                <a:ea typeface="+mn-ea"/>
                <a:cs typeface="+mn-cs"/>
              </a:rPr>
              <a:t>推奨プラン②</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pic>
        <p:nvPicPr>
          <p:cNvPr id="140" name="図 139">
            <a:extLst>
              <a:ext uri="{FF2B5EF4-FFF2-40B4-BE49-F238E27FC236}">
                <a16:creationId xmlns:a16="http://schemas.microsoft.com/office/drawing/2014/main" id="{B37011F1-2FA8-CBB6-4E3F-7A75E0127F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27448" y="2938493"/>
            <a:ext cx="1796328" cy="1257109"/>
          </a:xfrm>
          <a:prstGeom prst="rect">
            <a:avLst/>
          </a:prstGeom>
        </p:spPr>
      </p:pic>
      <p:grpSp>
        <p:nvGrpSpPr>
          <p:cNvPr id="141" name="グループ化 140">
            <a:extLst>
              <a:ext uri="{FF2B5EF4-FFF2-40B4-BE49-F238E27FC236}">
                <a16:creationId xmlns:a16="http://schemas.microsoft.com/office/drawing/2014/main" id="{02C6CFF3-0D1D-4932-9ACD-851F3B9A23BC}"/>
              </a:ext>
            </a:extLst>
          </p:cNvPr>
          <p:cNvGrpSpPr/>
          <p:nvPr/>
        </p:nvGrpSpPr>
        <p:grpSpPr>
          <a:xfrm>
            <a:off x="10125612" y="2830406"/>
            <a:ext cx="1186345" cy="967940"/>
            <a:chOff x="1372749" y="4048308"/>
            <a:chExt cx="2117939" cy="1266252"/>
          </a:xfrm>
        </p:grpSpPr>
        <p:sp>
          <p:nvSpPr>
            <p:cNvPr id="142" name="フローチャート: 磁気ディスク 141">
              <a:extLst>
                <a:ext uri="{FF2B5EF4-FFF2-40B4-BE49-F238E27FC236}">
                  <a16:creationId xmlns:a16="http://schemas.microsoft.com/office/drawing/2014/main" id="{5B88D3E4-9A10-8DB0-7E87-B54614380868}"/>
                </a:ext>
              </a:extLst>
            </p:cNvPr>
            <p:cNvSpPr/>
            <p:nvPr/>
          </p:nvSpPr>
          <p:spPr>
            <a:xfrm>
              <a:off x="1372749" y="4556075"/>
              <a:ext cx="1056928" cy="758485"/>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216000" rIns="36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a:solidFill>
                    <a:srgbClr val="212121"/>
                  </a:solidFill>
                  <a:latin typeface="+mn-ea"/>
                  <a:ea typeface="+mn-ea"/>
                </a:rPr>
                <a:t>広告クリック</a:t>
              </a:r>
              <a:endParaRPr kumimoji="0" lang="en-US" altLang="ja-JP" sz="600" b="1" kern="0" dirty="0">
                <a:solidFill>
                  <a:srgbClr val="212121"/>
                </a:solidFill>
                <a:latin typeface="+mn-ea"/>
                <a:ea typeface="+mn-ea"/>
              </a:endParaRPr>
            </a:p>
            <a:p>
              <a:pPr algn="ctr" eaLnBrk="1" fontAlgn="auto" hangingPunct="1">
                <a:spcBef>
                  <a:spcPts val="0"/>
                </a:spcBef>
                <a:spcAft>
                  <a:spcPts val="0"/>
                </a:spcAft>
                <a:defRPr/>
              </a:pP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sp>
          <p:nvSpPr>
            <p:cNvPr id="143" name="フローチャート: 磁気ディスク 142">
              <a:extLst>
                <a:ext uri="{FF2B5EF4-FFF2-40B4-BE49-F238E27FC236}">
                  <a16:creationId xmlns:a16="http://schemas.microsoft.com/office/drawing/2014/main" id="{4318639B-FF00-1B79-FCE4-64DBC5006C12}"/>
                </a:ext>
              </a:extLst>
            </p:cNvPr>
            <p:cNvSpPr/>
            <p:nvPr/>
          </p:nvSpPr>
          <p:spPr>
            <a:xfrm>
              <a:off x="2436530" y="4555451"/>
              <a:ext cx="1054158" cy="759108"/>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180000" rIns="36000" bIns="72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600" b="1" kern="0" dirty="0">
                  <a:solidFill>
                    <a:srgbClr val="212121"/>
                  </a:solidFill>
                  <a:latin typeface="+mn-ea"/>
                  <a:ea typeface="+mn-ea"/>
                </a:rPr>
                <a:t>検索ユーザー</a:t>
              </a:r>
            </a:p>
          </p:txBody>
        </p:sp>
        <p:sp>
          <p:nvSpPr>
            <p:cNvPr id="144" name="フローチャート: 磁気ディスク 143">
              <a:extLst>
                <a:ext uri="{FF2B5EF4-FFF2-40B4-BE49-F238E27FC236}">
                  <a16:creationId xmlns:a16="http://schemas.microsoft.com/office/drawing/2014/main" id="{7052AADC-C279-DFD1-2F34-BBA67F58ABCA}"/>
                </a:ext>
              </a:extLst>
            </p:cNvPr>
            <p:cNvSpPr/>
            <p:nvPr/>
          </p:nvSpPr>
          <p:spPr>
            <a:xfrm>
              <a:off x="1913919" y="4048308"/>
              <a:ext cx="1038369" cy="747512"/>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72000" tIns="144000" rIns="7200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600" b="1" kern="0" dirty="0">
                  <a:solidFill>
                    <a:srgbClr val="212121"/>
                  </a:solidFill>
                  <a:latin typeface="+mn-ea"/>
                  <a:ea typeface="+mn-ea"/>
                </a:rPr>
                <a:t>CV</a:t>
              </a:r>
              <a:r>
                <a:rPr kumimoji="0" lang="ja-JP" altLang="en-US" sz="600" b="1" kern="0">
                  <a:solidFill>
                    <a:srgbClr val="212121"/>
                  </a:solidFill>
                  <a:latin typeface="+mn-ea"/>
                  <a:ea typeface="+mn-ea"/>
                </a:rPr>
                <a:t>ユーザー</a:t>
              </a:r>
              <a:endParaRPr kumimoji="0" lang="ja-JP" altLang="en-US" sz="600" b="1" kern="0" dirty="0">
                <a:solidFill>
                  <a:srgbClr val="212121"/>
                </a:solidFill>
                <a:latin typeface="+mn-ea"/>
                <a:ea typeface="+mn-ea"/>
              </a:endParaRPr>
            </a:p>
          </p:txBody>
        </p:sp>
      </p:grpSp>
      <p:sp>
        <p:nvSpPr>
          <p:cNvPr id="145" name="フリーフォーム: 図形 144">
            <a:extLst>
              <a:ext uri="{FF2B5EF4-FFF2-40B4-BE49-F238E27FC236}">
                <a16:creationId xmlns:a16="http://schemas.microsoft.com/office/drawing/2014/main" id="{DC6C256F-93BD-793C-A2A8-35C8554FA9F8}"/>
              </a:ext>
            </a:extLst>
          </p:cNvPr>
          <p:cNvSpPr/>
          <p:nvPr/>
        </p:nvSpPr>
        <p:spPr>
          <a:xfrm rot="10800000" flipH="1">
            <a:off x="744007" y="3008676"/>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146" name="フリーフォーム: 図形 145">
            <a:extLst>
              <a:ext uri="{FF2B5EF4-FFF2-40B4-BE49-F238E27FC236}">
                <a16:creationId xmlns:a16="http://schemas.microsoft.com/office/drawing/2014/main" id="{92909C45-25FD-C284-A5DC-7B9BAFCFC5B3}"/>
              </a:ext>
            </a:extLst>
          </p:cNvPr>
          <p:cNvSpPr/>
          <p:nvPr/>
        </p:nvSpPr>
        <p:spPr>
          <a:xfrm rot="10800000" flipH="1">
            <a:off x="980596" y="4010662"/>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7" name="フリーフォーム: 図形 146">
            <a:extLst>
              <a:ext uri="{FF2B5EF4-FFF2-40B4-BE49-F238E27FC236}">
                <a16:creationId xmlns:a16="http://schemas.microsoft.com/office/drawing/2014/main" id="{1FBD7D03-8DFE-1562-527C-647B618B9671}"/>
              </a:ext>
            </a:extLst>
          </p:cNvPr>
          <p:cNvSpPr/>
          <p:nvPr/>
        </p:nvSpPr>
        <p:spPr>
          <a:xfrm rot="10800000" flipH="1">
            <a:off x="509286" y="1996093"/>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48" name="テキスト ボックス 147">
            <a:extLst>
              <a:ext uri="{FF2B5EF4-FFF2-40B4-BE49-F238E27FC236}">
                <a16:creationId xmlns:a16="http://schemas.microsoft.com/office/drawing/2014/main" id="{7DE52E9A-515A-6B19-D5C3-39DBCA0AF981}"/>
              </a:ext>
            </a:extLst>
          </p:cNvPr>
          <p:cNvSpPr txBox="1"/>
          <p:nvPr/>
        </p:nvSpPr>
        <p:spPr>
          <a:xfrm>
            <a:off x="1027056" y="2181500"/>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9" name="テキスト ボックス 148">
            <a:extLst>
              <a:ext uri="{FF2B5EF4-FFF2-40B4-BE49-F238E27FC236}">
                <a16:creationId xmlns:a16="http://schemas.microsoft.com/office/drawing/2014/main" id="{862029A0-121B-0E88-6677-27C4BD87B8AF}"/>
              </a:ext>
            </a:extLst>
          </p:cNvPr>
          <p:cNvSpPr txBox="1"/>
          <p:nvPr/>
        </p:nvSpPr>
        <p:spPr>
          <a:xfrm>
            <a:off x="1073471" y="3162329"/>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150" name="テキスト ボックス 149">
            <a:extLst>
              <a:ext uri="{FF2B5EF4-FFF2-40B4-BE49-F238E27FC236}">
                <a16:creationId xmlns:a16="http://schemas.microsoft.com/office/drawing/2014/main" id="{64E3530C-8805-D1BE-CC40-517BF1EDEFF9}"/>
              </a:ext>
            </a:extLst>
          </p:cNvPr>
          <p:cNvSpPr txBox="1"/>
          <p:nvPr/>
        </p:nvSpPr>
        <p:spPr>
          <a:xfrm>
            <a:off x="1099952" y="4166553"/>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151" name="フリーフォーム: 図形 150">
            <a:extLst>
              <a:ext uri="{FF2B5EF4-FFF2-40B4-BE49-F238E27FC236}">
                <a16:creationId xmlns:a16="http://schemas.microsoft.com/office/drawing/2014/main" id="{9D2A5873-9799-B5A7-F892-5CFDC7A59649}"/>
              </a:ext>
            </a:extLst>
          </p:cNvPr>
          <p:cNvSpPr/>
          <p:nvPr/>
        </p:nvSpPr>
        <p:spPr>
          <a:xfrm rot="10800000" flipH="1">
            <a:off x="1201572" y="5029513"/>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2" name="フリーフォーム: 図形 151">
            <a:extLst>
              <a:ext uri="{FF2B5EF4-FFF2-40B4-BE49-F238E27FC236}">
                <a16:creationId xmlns:a16="http://schemas.microsoft.com/office/drawing/2014/main" id="{B2E40B1D-5D08-9BFA-525B-A3639707FCB3}"/>
              </a:ext>
            </a:extLst>
          </p:cNvPr>
          <p:cNvSpPr/>
          <p:nvPr/>
        </p:nvSpPr>
        <p:spPr>
          <a:xfrm rot="10800000" flipH="1">
            <a:off x="1357911" y="5610596"/>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53" name="テキスト ボックス 152">
            <a:extLst>
              <a:ext uri="{FF2B5EF4-FFF2-40B4-BE49-F238E27FC236}">
                <a16:creationId xmlns:a16="http://schemas.microsoft.com/office/drawing/2014/main" id="{FA7822B9-FCB2-053B-A9A2-D4EFF0890A3D}"/>
              </a:ext>
            </a:extLst>
          </p:cNvPr>
          <p:cNvSpPr txBox="1"/>
          <p:nvPr/>
        </p:nvSpPr>
        <p:spPr>
          <a:xfrm>
            <a:off x="1099952" y="5004556"/>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154" name="テキスト ボックス 153">
            <a:extLst>
              <a:ext uri="{FF2B5EF4-FFF2-40B4-BE49-F238E27FC236}">
                <a16:creationId xmlns:a16="http://schemas.microsoft.com/office/drawing/2014/main" id="{C165FB14-E350-A058-61CF-DD9E455A09E1}"/>
              </a:ext>
            </a:extLst>
          </p:cNvPr>
          <p:cNvSpPr txBox="1"/>
          <p:nvPr/>
        </p:nvSpPr>
        <p:spPr>
          <a:xfrm>
            <a:off x="1099952" y="553291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155" name="正方形/長方形 154">
            <a:extLst>
              <a:ext uri="{FF2B5EF4-FFF2-40B4-BE49-F238E27FC236}">
                <a16:creationId xmlns:a16="http://schemas.microsoft.com/office/drawing/2014/main" id="{15E616F6-CED0-ABB7-194E-B0951C4EA509}"/>
              </a:ext>
            </a:extLst>
          </p:cNvPr>
          <p:cNvSpPr/>
          <p:nvPr/>
        </p:nvSpPr>
        <p:spPr>
          <a:xfrm>
            <a:off x="580525" y="4010662"/>
            <a:ext cx="2370426" cy="222525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56" name="正方形/長方形 155">
            <a:extLst>
              <a:ext uri="{FF2B5EF4-FFF2-40B4-BE49-F238E27FC236}">
                <a16:creationId xmlns:a16="http://schemas.microsoft.com/office/drawing/2014/main" id="{46DD5E48-B4AF-06CA-B719-38AD3A322685}"/>
              </a:ext>
            </a:extLst>
          </p:cNvPr>
          <p:cNvSpPr/>
          <p:nvPr/>
        </p:nvSpPr>
        <p:spPr>
          <a:xfrm>
            <a:off x="8804366" y="2688431"/>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7" name="正方形/長方形 156">
            <a:extLst>
              <a:ext uri="{FF2B5EF4-FFF2-40B4-BE49-F238E27FC236}">
                <a16:creationId xmlns:a16="http://schemas.microsoft.com/office/drawing/2014/main" id="{12E086FF-E65C-E51D-747D-10673A192803}"/>
              </a:ext>
            </a:extLst>
          </p:cNvPr>
          <p:cNvSpPr/>
          <p:nvPr/>
        </p:nvSpPr>
        <p:spPr>
          <a:xfrm>
            <a:off x="3185512" y="2688431"/>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8" name="矢印: 下 157">
            <a:extLst>
              <a:ext uri="{FF2B5EF4-FFF2-40B4-BE49-F238E27FC236}">
                <a16:creationId xmlns:a16="http://schemas.microsoft.com/office/drawing/2014/main" id="{9D173F15-217B-B01E-4706-1DB3CDA4CA99}"/>
              </a:ext>
            </a:extLst>
          </p:cNvPr>
          <p:cNvSpPr/>
          <p:nvPr/>
        </p:nvSpPr>
        <p:spPr>
          <a:xfrm rot="5400000">
            <a:off x="8332546" y="3792138"/>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59" name="テキスト ボックス 158">
            <a:extLst>
              <a:ext uri="{FF2B5EF4-FFF2-40B4-BE49-F238E27FC236}">
                <a16:creationId xmlns:a16="http://schemas.microsoft.com/office/drawing/2014/main" id="{F02F49FF-522A-B7A2-5C34-83A19B4D7CC6}"/>
              </a:ext>
            </a:extLst>
          </p:cNvPr>
          <p:cNvSpPr txBox="1"/>
          <p:nvPr/>
        </p:nvSpPr>
        <p:spPr>
          <a:xfrm>
            <a:off x="1040170" y="948277"/>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潜在層プラン</a:t>
            </a:r>
          </a:p>
        </p:txBody>
      </p:sp>
      <p:sp>
        <p:nvSpPr>
          <p:cNvPr id="160" name="正方形/長方形 159">
            <a:extLst>
              <a:ext uri="{FF2B5EF4-FFF2-40B4-BE49-F238E27FC236}">
                <a16:creationId xmlns:a16="http://schemas.microsoft.com/office/drawing/2014/main" id="{D02001D3-8BB1-BF5A-05C4-9EE639B36B78}"/>
              </a:ext>
            </a:extLst>
          </p:cNvPr>
          <p:cNvSpPr/>
          <p:nvPr/>
        </p:nvSpPr>
        <p:spPr>
          <a:xfrm>
            <a:off x="509514" y="966433"/>
            <a:ext cx="2383971" cy="525660"/>
          </a:xfrm>
          <a:prstGeom prst="rect">
            <a:avLst/>
          </a:prstGeom>
          <a:noFill/>
          <a:ln w="762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1" name="正方形/長方形 160">
            <a:extLst>
              <a:ext uri="{FF2B5EF4-FFF2-40B4-BE49-F238E27FC236}">
                <a16:creationId xmlns:a16="http://schemas.microsoft.com/office/drawing/2014/main" id="{2CC94C12-A69F-4AAB-FF74-580894D3B9C8}"/>
              </a:ext>
            </a:extLst>
          </p:cNvPr>
          <p:cNvSpPr/>
          <p:nvPr/>
        </p:nvSpPr>
        <p:spPr>
          <a:xfrm>
            <a:off x="509285" y="966433"/>
            <a:ext cx="234722" cy="525660"/>
          </a:xfrm>
          <a:prstGeom prst="rect">
            <a:avLst/>
          </a:prstGeom>
          <a:solidFill>
            <a:srgbClr val="00569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2" name="正方形/長方形 161">
            <a:extLst>
              <a:ext uri="{FF2B5EF4-FFF2-40B4-BE49-F238E27FC236}">
                <a16:creationId xmlns:a16="http://schemas.microsoft.com/office/drawing/2014/main" id="{E7382A10-CF69-D987-786D-1B360EDED6F7}"/>
              </a:ext>
            </a:extLst>
          </p:cNvPr>
          <p:cNvSpPr/>
          <p:nvPr/>
        </p:nvSpPr>
        <p:spPr>
          <a:xfrm>
            <a:off x="8959254" y="5514262"/>
            <a:ext cx="2457683" cy="792953"/>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3" name="正方形/長方形 162">
            <a:extLst>
              <a:ext uri="{FF2B5EF4-FFF2-40B4-BE49-F238E27FC236}">
                <a16:creationId xmlns:a16="http://schemas.microsoft.com/office/drawing/2014/main" id="{12474866-841B-BDC1-2031-8F1C049A1B3D}"/>
              </a:ext>
            </a:extLst>
          </p:cNvPr>
          <p:cNvSpPr/>
          <p:nvPr/>
        </p:nvSpPr>
        <p:spPr>
          <a:xfrm>
            <a:off x="9110920" y="5514262"/>
            <a:ext cx="2258131" cy="765594"/>
          </a:xfrm>
          <a:prstGeom prst="rect">
            <a:avLst/>
          </a:prstGeom>
          <a:noFill/>
        </p:spPr>
        <p:txBody>
          <a:bodyPr wrap="square" lIns="0">
            <a:spAutoFit/>
          </a:bodyPr>
          <a:lstStyle/>
          <a:p>
            <a:pPr eaLnBrk="1" fontAlgn="auto" hangingPunct="1">
              <a:lnSpc>
                <a:spcPct val="150000"/>
              </a:lnSpc>
              <a:spcBef>
                <a:spcPts val="0"/>
              </a:spcBef>
              <a:spcAft>
                <a:spcPts val="0"/>
              </a:spcAft>
            </a:pPr>
            <a:r>
              <a:rPr lang="en-US" altLang="ja-JP" sz="1000" b="1" dirty="0">
                <a:solidFill>
                  <a:srgbClr val="0D0D0D"/>
                </a:solidFill>
                <a:latin typeface="+mn-ea"/>
                <a:ea typeface="+mn-ea"/>
              </a:rPr>
              <a:t>Yahoo!</a:t>
            </a:r>
            <a:r>
              <a:rPr lang="ja-JP" altLang="en-US" sz="1000" b="1" dirty="0">
                <a:solidFill>
                  <a:srgbClr val="0D0D0D"/>
                </a:solidFill>
                <a:latin typeface="+mn-ea"/>
                <a:ea typeface="+mn-ea"/>
              </a:rPr>
              <a:t>ニュースを掲載面とした商品（予約型）、または配信面指定（運用型）をご選定ください</a:t>
            </a:r>
          </a:p>
        </p:txBody>
      </p:sp>
      <p:sp>
        <p:nvSpPr>
          <p:cNvPr id="164" name="四角形: 角を丸くする 163">
            <a:extLst>
              <a:ext uri="{FF2B5EF4-FFF2-40B4-BE49-F238E27FC236}">
                <a16:creationId xmlns:a16="http://schemas.microsoft.com/office/drawing/2014/main" id="{388BC565-2C1E-0CF2-09E1-026E080C5730}"/>
              </a:ext>
            </a:extLst>
          </p:cNvPr>
          <p:cNvSpPr/>
          <p:nvPr/>
        </p:nvSpPr>
        <p:spPr>
          <a:xfrm>
            <a:off x="3091542" y="1615341"/>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eaLnBrk="1" fontAlgn="auto" hangingPunct="1">
              <a:lnSpc>
                <a:spcPct val="110000"/>
              </a:lnSpc>
              <a:spcBef>
                <a:spcPts val="0"/>
              </a:spcBef>
              <a:spcAft>
                <a:spcPts val="0"/>
              </a:spcAft>
              <a:defRPr/>
            </a:pPr>
            <a:endParaRPr kumimoji="0" lang="ja-JP" altLang="en-US" sz="2000" b="1" kern="0" spc="100" dirty="0">
              <a:solidFill>
                <a:srgbClr val="212121"/>
              </a:solidFill>
              <a:latin typeface="+mn-ea"/>
              <a:ea typeface="+mn-ea"/>
            </a:endParaRPr>
          </a:p>
        </p:txBody>
      </p:sp>
      <p:sp>
        <p:nvSpPr>
          <p:cNvPr id="165" name="四角形: 角を丸くする 164">
            <a:extLst>
              <a:ext uri="{FF2B5EF4-FFF2-40B4-BE49-F238E27FC236}">
                <a16:creationId xmlns:a16="http://schemas.microsoft.com/office/drawing/2014/main" id="{9E90B6BC-D618-13C8-9427-0AE6848F2501}"/>
              </a:ext>
            </a:extLst>
          </p:cNvPr>
          <p:cNvSpPr/>
          <p:nvPr/>
        </p:nvSpPr>
        <p:spPr>
          <a:xfrm>
            <a:off x="6385137"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166" name="四角形: 角を丸くする 165">
            <a:extLst>
              <a:ext uri="{FF2B5EF4-FFF2-40B4-BE49-F238E27FC236}">
                <a16:creationId xmlns:a16="http://schemas.microsoft.com/office/drawing/2014/main" id="{EE2B3B9B-40D0-8BBB-8866-406DE06C7731}"/>
              </a:ext>
            </a:extLst>
          </p:cNvPr>
          <p:cNvSpPr/>
          <p:nvPr/>
        </p:nvSpPr>
        <p:spPr>
          <a:xfrm>
            <a:off x="8802352" y="1723341"/>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ニュース閲覧</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167" name="四角形: 角を丸くする 166">
            <a:extLst>
              <a:ext uri="{FF2B5EF4-FFF2-40B4-BE49-F238E27FC236}">
                <a16:creationId xmlns:a16="http://schemas.microsoft.com/office/drawing/2014/main" id="{2893CA62-1D34-AD2D-1620-581BDC9D7A00}"/>
              </a:ext>
            </a:extLst>
          </p:cNvPr>
          <p:cNvSpPr/>
          <p:nvPr/>
        </p:nvSpPr>
        <p:spPr>
          <a:xfrm>
            <a:off x="3575861" y="113756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68" name="四角形: 角を丸くする 167">
            <a:extLst>
              <a:ext uri="{FF2B5EF4-FFF2-40B4-BE49-F238E27FC236}">
                <a16:creationId xmlns:a16="http://schemas.microsoft.com/office/drawing/2014/main" id="{394A385F-E08B-D471-92C6-68A87C0E47FB}"/>
              </a:ext>
            </a:extLst>
          </p:cNvPr>
          <p:cNvSpPr/>
          <p:nvPr/>
        </p:nvSpPr>
        <p:spPr>
          <a:xfrm>
            <a:off x="9083513" y="1149336"/>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169" name="四角形: 角を丸くする 168">
            <a:extLst>
              <a:ext uri="{FF2B5EF4-FFF2-40B4-BE49-F238E27FC236}">
                <a16:creationId xmlns:a16="http://schemas.microsoft.com/office/drawing/2014/main" id="{A4E70E68-2FD5-854C-FFE8-9AF589928EBB}"/>
              </a:ext>
            </a:extLst>
          </p:cNvPr>
          <p:cNvSpPr/>
          <p:nvPr/>
        </p:nvSpPr>
        <p:spPr>
          <a:xfrm>
            <a:off x="6188577" y="1719096"/>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商品の利用を想起させるきっかけを提供</a:t>
            </a:r>
          </a:p>
        </p:txBody>
      </p:sp>
      <p:grpSp>
        <p:nvGrpSpPr>
          <p:cNvPr id="170" name="グループ化 169">
            <a:extLst>
              <a:ext uri="{FF2B5EF4-FFF2-40B4-BE49-F238E27FC236}">
                <a16:creationId xmlns:a16="http://schemas.microsoft.com/office/drawing/2014/main" id="{D9EB0C5B-C315-6F95-4B55-8EC504A13CE4}"/>
              </a:ext>
            </a:extLst>
          </p:cNvPr>
          <p:cNvGrpSpPr/>
          <p:nvPr/>
        </p:nvGrpSpPr>
        <p:grpSpPr>
          <a:xfrm>
            <a:off x="3181301" y="1719096"/>
            <a:ext cx="2808000" cy="792000"/>
            <a:chOff x="3571769" y="7211588"/>
            <a:chExt cx="3024000" cy="864000"/>
          </a:xfrm>
        </p:grpSpPr>
        <p:sp>
          <p:nvSpPr>
            <p:cNvPr id="171" name="四角形: 角を丸くする 170">
              <a:extLst>
                <a:ext uri="{FF2B5EF4-FFF2-40B4-BE49-F238E27FC236}">
                  <a16:creationId xmlns:a16="http://schemas.microsoft.com/office/drawing/2014/main" id="{89AE3051-BA3D-39AF-11EA-F805A69DF442}"/>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ニュースを生活・暮らしに取り入れる</a:t>
              </a:r>
            </a:p>
          </p:txBody>
        </p:sp>
        <p:sp>
          <p:nvSpPr>
            <p:cNvPr id="172" name="四角形: 上の 2 つの角を丸める 171">
              <a:extLst>
                <a:ext uri="{FF2B5EF4-FFF2-40B4-BE49-F238E27FC236}">
                  <a16:creationId xmlns:a16="http://schemas.microsoft.com/office/drawing/2014/main" id="{3839036C-BE3B-197D-B72F-AF1C1B9351F9}"/>
                </a:ext>
              </a:extLst>
            </p:cNvPr>
            <p:cNvSpPr/>
            <p:nvPr/>
          </p:nvSpPr>
          <p:spPr>
            <a:xfrm>
              <a:off x="3571769" y="7211588"/>
              <a:ext cx="3024000" cy="432000"/>
            </a:xfrm>
            <a:prstGeom prst="round2SameRect">
              <a:avLst>
                <a:gd name="adj1" fmla="val 12079"/>
                <a:gd name="adj2" fmla="val 0"/>
              </a:avLst>
            </a:prstGeom>
            <a:solidFill>
              <a:srgbClr val="00569B"/>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自分ゴトで動く層</a:t>
              </a:r>
            </a:p>
          </p:txBody>
        </p:sp>
      </p:grpSp>
      <p:sp>
        <p:nvSpPr>
          <p:cNvPr id="173" name="テキスト プレースホルダー 2">
            <a:extLst>
              <a:ext uri="{FF2B5EF4-FFF2-40B4-BE49-F238E27FC236}">
                <a16:creationId xmlns:a16="http://schemas.microsoft.com/office/drawing/2014/main" id="{65B83480-666A-D034-1284-283EB03AAF85}"/>
              </a:ext>
            </a:extLst>
          </p:cNvPr>
          <p:cNvSpPr txBox="1">
            <a:spLocks/>
          </p:cNvSpPr>
          <p:nvPr/>
        </p:nvSpPr>
        <p:spPr>
          <a:xfrm>
            <a:off x="3406339" y="3031971"/>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広告主様の商品カテゴリーに関連する</a:t>
            </a:r>
            <a:endParaRPr kumimoji="1" lang="en-US" altLang="ja-JP" sz="1600" b="1" i="0" u="none" strike="noStrike" kern="1200" cap="none" spc="100" normalizeH="0" baseline="0" noProof="0" dirty="0">
              <a:ln>
                <a:noFill/>
              </a:ln>
              <a:solidFill>
                <a:srgbClr val="0D0D0D"/>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0D0D0D"/>
                </a:solidFill>
                <a:effectLst/>
                <a:uLnTx/>
                <a:uFillTx/>
                <a:cs typeface="+mn-cs"/>
              </a:rPr>
              <a:t>解説記事で商品への関心を引く</a:t>
            </a:r>
          </a:p>
        </p:txBody>
      </p:sp>
      <p:sp>
        <p:nvSpPr>
          <p:cNvPr id="174" name="テキスト ボックス 173">
            <a:extLst>
              <a:ext uri="{FF2B5EF4-FFF2-40B4-BE49-F238E27FC236}">
                <a16:creationId xmlns:a16="http://schemas.microsoft.com/office/drawing/2014/main" id="{BA22EA39-BF4B-7777-AD7F-E553C2DE31A7}"/>
              </a:ext>
            </a:extLst>
          </p:cNvPr>
          <p:cNvSpPr txBox="1"/>
          <p:nvPr/>
        </p:nvSpPr>
        <p:spPr>
          <a:xfrm>
            <a:off x="5449381" y="4203456"/>
            <a:ext cx="2710443" cy="677108"/>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預金だけで資産は守れるか。インフレ、円安、年金</a:t>
            </a:r>
            <a:r>
              <a:rPr lang="en-US" altLang="ja-JP" sz="1000" dirty="0">
                <a:solidFill>
                  <a:srgbClr val="0D0D0D"/>
                </a:solidFill>
                <a:latin typeface="+mn-ea"/>
                <a:ea typeface="+mn-ea"/>
              </a:rPr>
              <a:t>――</a:t>
            </a:r>
            <a:r>
              <a:rPr lang="ja-JP" altLang="en-US" sz="1000" dirty="0">
                <a:solidFill>
                  <a:srgbClr val="0D0D0D"/>
                </a:solidFill>
                <a:latin typeface="+mn-ea"/>
                <a:ea typeface="+mn-ea"/>
              </a:rPr>
              <a:t>変化に備える若者世代のお金の貯め方、増やし方</a:t>
            </a:r>
          </a:p>
        </p:txBody>
      </p:sp>
      <p:sp>
        <p:nvSpPr>
          <p:cNvPr id="175" name="正方形/長方形 174">
            <a:extLst>
              <a:ext uri="{FF2B5EF4-FFF2-40B4-BE49-F238E27FC236}">
                <a16:creationId xmlns:a16="http://schemas.microsoft.com/office/drawing/2014/main" id="{F9B6A084-4281-A7D0-CD33-C057F6C181C1}"/>
              </a:ext>
            </a:extLst>
          </p:cNvPr>
          <p:cNvSpPr/>
          <p:nvPr/>
        </p:nvSpPr>
        <p:spPr>
          <a:xfrm>
            <a:off x="5462893" y="3838000"/>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76" name="テキスト ボックス 175">
            <a:extLst>
              <a:ext uri="{FF2B5EF4-FFF2-40B4-BE49-F238E27FC236}">
                <a16:creationId xmlns:a16="http://schemas.microsoft.com/office/drawing/2014/main" id="{3C84888F-F6C6-B341-A3F4-5456E49C6075}"/>
              </a:ext>
            </a:extLst>
          </p:cNvPr>
          <p:cNvSpPr txBox="1"/>
          <p:nvPr/>
        </p:nvSpPr>
        <p:spPr>
          <a:xfrm>
            <a:off x="5723898" y="3830537"/>
            <a:ext cx="2140887"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（例）新</a:t>
            </a:r>
            <a:r>
              <a:rPr lang="en-US" altLang="ja-JP" sz="1100" b="1" dirty="0">
                <a:solidFill>
                  <a:srgbClr val="FFFFFF"/>
                </a:solidFill>
                <a:latin typeface="+mn-ea"/>
                <a:ea typeface="+mn-ea"/>
              </a:rPr>
              <a:t>NISA</a:t>
            </a:r>
            <a:r>
              <a:rPr lang="ja-JP" altLang="en-US" sz="1100" b="1" dirty="0">
                <a:solidFill>
                  <a:srgbClr val="FFFFFF"/>
                </a:solidFill>
                <a:latin typeface="+mn-ea"/>
                <a:ea typeface="+mn-ea"/>
              </a:rPr>
              <a:t>＜若年層向け＞</a:t>
            </a:r>
            <a:endParaRPr lang="ja-JP" altLang="en-US" sz="1100" dirty="0">
              <a:solidFill>
                <a:srgbClr val="FFFFFF"/>
              </a:solidFill>
              <a:latin typeface="+mn-ea"/>
              <a:ea typeface="+mn-ea"/>
            </a:endParaRPr>
          </a:p>
        </p:txBody>
      </p:sp>
      <p:sp>
        <p:nvSpPr>
          <p:cNvPr id="177" name="テキスト ボックス 176">
            <a:extLst>
              <a:ext uri="{FF2B5EF4-FFF2-40B4-BE49-F238E27FC236}">
                <a16:creationId xmlns:a16="http://schemas.microsoft.com/office/drawing/2014/main" id="{C5DC38A8-F4CC-BC51-DCE3-48B449306F0A}"/>
              </a:ext>
            </a:extLst>
          </p:cNvPr>
          <p:cNvSpPr txBox="1"/>
          <p:nvPr/>
        </p:nvSpPr>
        <p:spPr>
          <a:xfrm>
            <a:off x="5449381" y="4945654"/>
            <a:ext cx="2710443" cy="1292662"/>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若者たちが漠然と不安を抱える、お金にまつわる社会の潮流を取り上げ、専門家が備え方を指南。資産防衛の</a:t>
            </a:r>
            <a:r>
              <a:rPr lang="en-US" altLang="ja-JP" sz="1000" dirty="0">
                <a:solidFill>
                  <a:srgbClr val="0D0D0D"/>
                </a:solidFill>
                <a:latin typeface="+mn-ea"/>
                <a:ea typeface="+mn-ea"/>
              </a:rPr>
              <a:t>1</a:t>
            </a:r>
            <a:r>
              <a:rPr lang="ja-JP" altLang="en-US" sz="1000" dirty="0">
                <a:solidFill>
                  <a:srgbClr val="0D0D0D"/>
                </a:solidFill>
                <a:latin typeface="+mn-ea"/>
                <a:ea typeface="+mn-ea"/>
              </a:rPr>
              <a:t>つの手段として</a:t>
            </a:r>
            <a:r>
              <a:rPr lang="en-US" altLang="ja-JP" sz="1000" dirty="0">
                <a:solidFill>
                  <a:srgbClr val="0D0D0D"/>
                </a:solidFill>
                <a:latin typeface="+mn-ea"/>
                <a:ea typeface="+mn-ea"/>
              </a:rPr>
              <a:t>NISA</a:t>
            </a:r>
            <a:r>
              <a:rPr lang="ja-JP" altLang="en-US" sz="1000" dirty="0">
                <a:solidFill>
                  <a:srgbClr val="0D0D0D"/>
                </a:solidFill>
                <a:latin typeface="+mn-ea"/>
                <a:ea typeface="+mn-ea"/>
              </a:rPr>
              <a:t>を紹介。</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運用コストに目を向けさせる流れで、売買手数料率の低さなど広告主様サービスの</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優位性に触れる。</a:t>
            </a:r>
          </a:p>
        </p:txBody>
      </p:sp>
      <p:sp>
        <p:nvSpPr>
          <p:cNvPr id="178" name="正方形/長方形 177">
            <a:extLst>
              <a:ext uri="{FF2B5EF4-FFF2-40B4-BE49-F238E27FC236}">
                <a16:creationId xmlns:a16="http://schemas.microsoft.com/office/drawing/2014/main" id="{11FD9F71-971D-7956-87C7-A7EDC214E37D}"/>
              </a:ext>
            </a:extLst>
          </p:cNvPr>
          <p:cNvSpPr/>
          <p:nvPr/>
        </p:nvSpPr>
        <p:spPr>
          <a:xfrm>
            <a:off x="400831" y="1873210"/>
            <a:ext cx="2581194" cy="1100034"/>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179" name="楕円 178">
            <a:extLst>
              <a:ext uri="{FF2B5EF4-FFF2-40B4-BE49-F238E27FC236}">
                <a16:creationId xmlns:a16="http://schemas.microsoft.com/office/drawing/2014/main" id="{F99A9743-B36D-A53D-1E49-ADFCFC664297}"/>
              </a:ext>
            </a:extLst>
          </p:cNvPr>
          <p:cNvSpPr/>
          <p:nvPr/>
        </p:nvSpPr>
        <p:spPr>
          <a:xfrm>
            <a:off x="2542894" y="3444191"/>
            <a:ext cx="187121" cy="187121"/>
          </a:xfrm>
          <a:prstGeom prst="ellipse">
            <a:avLst/>
          </a:prstGeom>
          <a:solidFill>
            <a:srgbClr val="00569B"/>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180" name="直線コネクタ 179">
            <a:extLst>
              <a:ext uri="{FF2B5EF4-FFF2-40B4-BE49-F238E27FC236}">
                <a16:creationId xmlns:a16="http://schemas.microsoft.com/office/drawing/2014/main" id="{6A78739A-3A69-4871-6D01-7A1337A7E46C}"/>
              </a:ext>
            </a:extLst>
          </p:cNvPr>
          <p:cNvCxnSpPr>
            <a:cxnSpLocks/>
          </p:cNvCxnSpPr>
          <p:nvPr/>
        </p:nvCxnSpPr>
        <p:spPr>
          <a:xfrm>
            <a:off x="2711627" y="3545743"/>
            <a:ext cx="224583" cy="0"/>
          </a:xfrm>
          <a:prstGeom prst="line">
            <a:avLst/>
          </a:prstGeom>
          <a:noFill/>
          <a:ln w="9525" cap="flat" cmpd="sng" algn="ctr">
            <a:solidFill>
              <a:srgbClr val="00569B"/>
            </a:solidFill>
            <a:prstDash val="solid"/>
          </a:ln>
          <a:effectLst/>
        </p:spPr>
      </p:cxnSp>
      <p:cxnSp>
        <p:nvCxnSpPr>
          <p:cNvPr id="181" name="直線コネクタ 180">
            <a:extLst>
              <a:ext uri="{FF2B5EF4-FFF2-40B4-BE49-F238E27FC236}">
                <a16:creationId xmlns:a16="http://schemas.microsoft.com/office/drawing/2014/main" id="{004E5463-FAF4-7FD0-DC5F-FE263C6D6F3B}"/>
              </a:ext>
            </a:extLst>
          </p:cNvPr>
          <p:cNvCxnSpPr>
            <a:cxnSpLocks/>
          </p:cNvCxnSpPr>
          <p:nvPr/>
        </p:nvCxnSpPr>
        <p:spPr>
          <a:xfrm>
            <a:off x="2932160" y="1912260"/>
            <a:ext cx="0" cy="1633483"/>
          </a:xfrm>
          <a:prstGeom prst="line">
            <a:avLst/>
          </a:prstGeom>
          <a:noFill/>
          <a:ln w="9525" cap="flat" cmpd="sng" algn="ctr">
            <a:solidFill>
              <a:srgbClr val="00569B"/>
            </a:solidFill>
            <a:prstDash val="solid"/>
          </a:ln>
          <a:effectLst/>
        </p:spPr>
      </p:cxnSp>
      <p:cxnSp>
        <p:nvCxnSpPr>
          <p:cNvPr id="182" name="直線コネクタ 181">
            <a:extLst>
              <a:ext uri="{FF2B5EF4-FFF2-40B4-BE49-F238E27FC236}">
                <a16:creationId xmlns:a16="http://schemas.microsoft.com/office/drawing/2014/main" id="{6EE2F131-22FB-EC34-C0BE-6F611D77FB93}"/>
              </a:ext>
            </a:extLst>
          </p:cNvPr>
          <p:cNvCxnSpPr>
            <a:cxnSpLocks/>
          </p:cNvCxnSpPr>
          <p:nvPr/>
        </p:nvCxnSpPr>
        <p:spPr>
          <a:xfrm>
            <a:off x="2932160" y="1912260"/>
            <a:ext cx="178432" cy="0"/>
          </a:xfrm>
          <a:prstGeom prst="line">
            <a:avLst/>
          </a:prstGeom>
          <a:noFill/>
          <a:ln w="9525" cap="flat" cmpd="sng" algn="ctr">
            <a:solidFill>
              <a:srgbClr val="00569B"/>
            </a:solidFill>
            <a:prstDash val="solid"/>
          </a:ln>
          <a:effectLst/>
        </p:spPr>
      </p:cxnSp>
      <p:pic>
        <p:nvPicPr>
          <p:cNvPr id="183" name="図 182">
            <a:extLst>
              <a:ext uri="{FF2B5EF4-FFF2-40B4-BE49-F238E27FC236}">
                <a16:creationId xmlns:a16="http://schemas.microsoft.com/office/drawing/2014/main" id="{12141251-8FCA-507F-267E-CFEDDC09B4D6}"/>
              </a:ext>
            </a:extLst>
          </p:cNvPr>
          <p:cNvPicPr>
            <a:picLocks noChangeAspect="1"/>
          </p:cNvPicPr>
          <p:nvPr/>
        </p:nvPicPr>
        <p:blipFill>
          <a:blip r:embed="rId3"/>
          <a:stretch>
            <a:fillRect/>
          </a:stretch>
        </p:blipFill>
        <p:spPr>
          <a:xfrm>
            <a:off x="3400992" y="3792752"/>
            <a:ext cx="1841152" cy="2316681"/>
          </a:xfrm>
          <a:prstGeom prst="rect">
            <a:avLst/>
          </a:prstGeom>
        </p:spPr>
      </p:pic>
      <p:sp>
        <p:nvSpPr>
          <p:cNvPr id="184" name="Freeform 53">
            <a:extLst>
              <a:ext uri="{FF2B5EF4-FFF2-40B4-BE49-F238E27FC236}">
                <a16:creationId xmlns:a16="http://schemas.microsoft.com/office/drawing/2014/main" id="{3572954D-F991-2849-FB05-B822D8172B84}"/>
              </a:ext>
            </a:extLst>
          </p:cNvPr>
          <p:cNvSpPr>
            <a:spLocks noChangeArrowheads="1"/>
          </p:cNvSpPr>
          <p:nvPr/>
        </p:nvSpPr>
        <p:spPr bwMode="auto">
          <a:xfrm>
            <a:off x="8654887" y="3509701"/>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185" name="テキスト ボックス 184">
            <a:extLst>
              <a:ext uri="{FF2B5EF4-FFF2-40B4-BE49-F238E27FC236}">
                <a16:creationId xmlns:a16="http://schemas.microsoft.com/office/drawing/2014/main" id="{CA96069F-ACFE-5BE8-2DD9-53F839C8993E}"/>
              </a:ext>
            </a:extLst>
          </p:cNvPr>
          <p:cNvSpPr txBox="1"/>
          <p:nvPr/>
        </p:nvSpPr>
        <p:spPr>
          <a:xfrm>
            <a:off x="8870937" y="4348844"/>
            <a:ext cx="2621880" cy="861774"/>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rgbClr val="C9002C"/>
                </a:solidFill>
                <a:latin typeface="+mn-ea"/>
                <a:ea typeface="+mn-ea"/>
              </a:rPr>
              <a:t>広告主様と親和性の高いユーザーが特徴的に閲覧しているニューステーマ</a:t>
            </a:r>
            <a:r>
              <a:rPr lang="ja-JP" altLang="en-US" sz="1000" dirty="0">
                <a:solidFill>
                  <a:srgbClr val="0D0D0D"/>
                </a:solidFill>
                <a:latin typeface="+mn-ea"/>
                <a:ea typeface="+mn-ea"/>
              </a:rPr>
              <a:t>を可視化</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545454"/>
                </a:solidFill>
                <a:latin typeface="+mn-ea"/>
                <a:ea typeface="+mn-ea"/>
              </a:rPr>
              <a:t>・</a:t>
            </a:r>
            <a:r>
              <a:rPr lang="ja-JP" altLang="en-US" sz="1000" b="1" dirty="0">
                <a:solidFill>
                  <a:srgbClr val="C9002C"/>
                </a:solidFill>
                <a:latin typeface="+mn-ea"/>
                <a:ea typeface="+mn-ea"/>
              </a:rPr>
              <a:t>規模と効率の観点から広告主様にマッチした潜在層</a:t>
            </a:r>
            <a:r>
              <a:rPr lang="ja-JP" altLang="en-US" sz="1000" dirty="0">
                <a:solidFill>
                  <a:srgbClr val="0D0D0D"/>
                </a:solidFill>
                <a:latin typeface="+mn-ea"/>
                <a:ea typeface="+mn-ea"/>
              </a:rPr>
              <a:t>を選定</a:t>
            </a:r>
          </a:p>
        </p:txBody>
      </p:sp>
      <p:sp>
        <p:nvSpPr>
          <p:cNvPr id="186" name="正方形/長方形 185">
            <a:extLst>
              <a:ext uri="{FF2B5EF4-FFF2-40B4-BE49-F238E27FC236}">
                <a16:creationId xmlns:a16="http://schemas.microsoft.com/office/drawing/2014/main" id="{A3950012-3195-38EA-A003-7A2AEB78EE70}"/>
              </a:ext>
            </a:extLst>
          </p:cNvPr>
          <p:cNvSpPr/>
          <p:nvPr/>
        </p:nvSpPr>
        <p:spPr>
          <a:xfrm>
            <a:off x="438074" y="6076205"/>
            <a:ext cx="2576294" cy="369332"/>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推奨プラン①～③以外の目的、集客・アプローチ方法以外でもご利用いただけますが、</a:t>
            </a:r>
            <a:endParaRPr lang="en-US" altLang="ja-JP" sz="600" spc="100" dirty="0">
              <a:solidFill>
                <a:srgbClr val="0D0D0D"/>
              </a:solidFill>
              <a:latin typeface="+mn-ea"/>
              <a:ea typeface="+mn-ea"/>
            </a:endParaRPr>
          </a:p>
          <a:p>
            <a:pPr eaLnBrk="1" fontAlgn="auto" hangingPunct="1">
              <a:spcBef>
                <a:spcPts val="0"/>
              </a:spcBef>
              <a:spcAft>
                <a:spcPts val="0"/>
              </a:spcAft>
              <a:defRPr/>
            </a:pPr>
            <a:r>
              <a:rPr lang="ja-JP" altLang="en-US" sz="600" spc="100" dirty="0">
                <a:solidFill>
                  <a:srgbClr val="0D0D0D"/>
                </a:solidFill>
                <a:latin typeface="+mn-ea"/>
                <a:ea typeface="+mn-ea"/>
              </a:rPr>
              <a:t>誘導広告は</a:t>
            </a:r>
            <a:r>
              <a:rPr lang="en-US" altLang="ja-JP" sz="600" spc="100" dirty="0">
                <a:solidFill>
                  <a:srgbClr val="0D0D0D"/>
                </a:solidFill>
                <a:latin typeface="+mn-ea"/>
                <a:ea typeface="+mn-ea"/>
              </a:rPr>
              <a:t>Yahoo!</a:t>
            </a:r>
            <a:r>
              <a:rPr lang="ja-JP" altLang="en-US" sz="600" spc="100" dirty="0">
                <a:solidFill>
                  <a:srgbClr val="0D0D0D"/>
                </a:solidFill>
                <a:latin typeface="+mn-ea"/>
                <a:ea typeface="+mn-ea"/>
              </a:rPr>
              <a:t>ニュース面指定となります。</a:t>
            </a:r>
            <a:endParaRPr lang="en-US" altLang="ja-JP" sz="600" spc="100" dirty="0">
              <a:solidFill>
                <a:srgbClr val="0D0D0D"/>
              </a:solidFill>
              <a:latin typeface="+mn-ea"/>
              <a:ea typeface="+mn-ea"/>
            </a:endParaRPr>
          </a:p>
        </p:txBody>
      </p:sp>
      <p:sp>
        <p:nvSpPr>
          <p:cNvPr id="187" name="正方形/長方形 186">
            <a:extLst>
              <a:ext uri="{FF2B5EF4-FFF2-40B4-BE49-F238E27FC236}">
                <a16:creationId xmlns:a16="http://schemas.microsoft.com/office/drawing/2014/main" id="{EBC88676-D17A-D682-A211-3D11E0FFD05D}"/>
              </a:ext>
            </a:extLst>
          </p:cNvPr>
          <p:cNvSpPr/>
          <p:nvPr/>
        </p:nvSpPr>
        <p:spPr>
          <a:xfrm>
            <a:off x="505548" y="5114136"/>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8" name="正方形/長方形 187">
            <a:extLst>
              <a:ext uri="{FF2B5EF4-FFF2-40B4-BE49-F238E27FC236}">
                <a16:creationId xmlns:a16="http://schemas.microsoft.com/office/drawing/2014/main" id="{42C1B8B4-0694-3307-0858-69FF2831A892}"/>
              </a:ext>
            </a:extLst>
          </p:cNvPr>
          <p:cNvSpPr/>
          <p:nvPr/>
        </p:nvSpPr>
        <p:spPr>
          <a:xfrm>
            <a:off x="533869" y="5144383"/>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189" name="正方形/長方形 188">
            <a:extLst>
              <a:ext uri="{FF2B5EF4-FFF2-40B4-BE49-F238E27FC236}">
                <a16:creationId xmlns:a16="http://schemas.microsoft.com/office/drawing/2014/main" id="{0ED4A3A6-7543-FCCC-6BEA-D528775430AD}"/>
              </a:ext>
            </a:extLst>
          </p:cNvPr>
          <p:cNvSpPr/>
          <p:nvPr/>
        </p:nvSpPr>
        <p:spPr>
          <a:xfrm>
            <a:off x="1358987" y="5114136"/>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0" name="正方形/長方形 189">
            <a:extLst>
              <a:ext uri="{FF2B5EF4-FFF2-40B4-BE49-F238E27FC236}">
                <a16:creationId xmlns:a16="http://schemas.microsoft.com/office/drawing/2014/main" id="{9F747C77-7BB3-0704-913D-46533811F08C}"/>
              </a:ext>
            </a:extLst>
          </p:cNvPr>
          <p:cNvSpPr/>
          <p:nvPr/>
        </p:nvSpPr>
        <p:spPr>
          <a:xfrm>
            <a:off x="1335054" y="5153092"/>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31</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46</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191" name="正方形/長方形 190">
            <a:extLst>
              <a:ext uri="{FF2B5EF4-FFF2-40B4-BE49-F238E27FC236}">
                <a16:creationId xmlns:a16="http://schemas.microsoft.com/office/drawing/2014/main" id="{C7349BF1-6824-EA1E-E42E-398758A08BB7}"/>
              </a:ext>
            </a:extLst>
          </p:cNvPr>
          <p:cNvSpPr/>
          <p:nvPr/>
        </p:nvSpPr>
        <p:spPr>
          <a:xfrm>
            <a:off x="409754" y="5457895"/>
            <a:ext cx="2768872" cy="553998"/>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ニュース閲覧ターゲティング（運用型）</a:t>
            </a:r>
            <a:r>
              <a:rPr lang="ja-JP" altLang="en-US" sz="600" dirty="0">
                <a:solidFill>
                  <a:srgbClr val="0D0D0D"/>
                </a:solidFill>
                <a:latin typeface="+mn-ea"/>
                <a:ea typeface="+mn-ea"/>
              </a:rPr>
              <a:t>を誘導枠として</a:t>
            </a:r>
            <a:r>
              <a:rPr lang="en-US" altLang="ja-JP" sz="600" dirty="0">
                <a:solidFill>
                  <a:srgbClr val="0D0D0D"/>
                </a:solidFill>
                <a:latin typeface="+mn-ea"/>
                <a:ea typeface="+mn-ea"/>
              </a:rPr>
              <a:t>900</a:t>
            </a:r>
            <a:r>
              <a:rPr lang="ja-JP" altLang="en-US" sz="600" dirty="0">
                <a:solidFill>
                  <a:srgbClr val="0D0D0D"/>
                </a:solidFill>
                <a:latin typeface="+mn-ea"/>
                <a:ea typeface="+mn-ea"/>
              </a:rPr>
              <a:t>万円分</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掲載した場合。</a:t>
            </a:r>
            <a:r>
              <a:rPr lang="en-US" altLang="ja-JP" sz="600" dirty="0">
                <a:solidFill>
                  <a:srgbClr val="0D0D0D"/>
                </a:solidFill>
                <a:latin typeface="+mn-ea"/>
                <a:ea typeface="+mn-ea"/>
              </a:rPr>
              <a:t>2023</a:t>
            </a:r>
            <a:r>
              <a:rPr lang="ja-JP" altLang="en-US" sz="600" dirty="0">
                <a:solidFill>
                  <a:srgbClr val="0D0D0D"/>
                </a:solidFill>
                <a:latin typeface="+mn-ea"/>
                <a:ea typeface="+mn-ea"/>
              </a:rPr>
              <a:t>年</a:t>
            </a:r>
            <a:r>
              <a:rPr lang="en-US" altLang="ja-JP" sz="600" dirty="0">
                <a:solidFill>
                  <a:srgbClr val="0D0D0D"/>
                </a:solidFill>
                <a:latin typeface="+mn-ea"/>
                <a:ea typeface="+mn-ea"/>
              </a:rPr>
              <a:t>4</a:t>
            </a:r>
            <a:r>
              <a:rPr lang="ja-JP" altLang="en-US" sz="600" dirty="0">
                <a:solidFill>
                  <a:srgbClr val="0D0D0D"/>
                </a:solidFill>
                <a:latin typeface="+mn-ea"/>
                <a:ea typeface="+mn-ea"/>
              </a:rPr>
              <a:t>月～</a:t>
            </a:r>
            <a:r>
              <a:rPr lang="en-US" altLang="ja-JP" sz="600" dirty="0">
                <a:solidFill>
                  <a:srgbClr val="0D0D0D"/>
                </a:solidFill>
                <a:latin typeface="+mn-ea"/>
                <a:ea typeface="+mn-ea"/>
              </a:rPr>
              <a:t>9</a:t>
            </a:r>
            <a:r>
              <a:rPr lang="ja-JP" altLang="en-US" sz="600" dirty="0">
                <a:solidFill>
                  <a:srgbClr val="0D0D0D"/>
                </a:solidFill>
                <a:latin typeface="+mn-ea"/>
                <a:ea typeface="+mn-ea"/>
              </a:rPr>
              <a:t>月の同商品でキャンペーン目的「サイト</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  </a:t>
            </a:r>
            <a:r>
              <a:rPr lang="ja-JP" altLang="en-US" sz="600" dirty="0">
                <a:solidFill>
                  <a:srgbClr val="0D0D0D"/>
                </a:solidFill>
                <a:latin typeface="+mn-ea"/>
                <a:ea typeface="+mn-ea"/>
              </a:rPr>
              <a:t>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）実績および編集誘導　</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からの想定誘導数より算出した参考値で保証するものではありません。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p:txBody>
      </p:sp>
    </p:spTree>
    <p:extLst>
      <p:ext uri="{BB962C8B-B14F-4D97-AF65-F5344CB8AC3E}">
        <p14:creationId xmlns:p14="http://schemas.microsoft.com/office/powerpoint/2010/main" val="19457855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 name="テキスト プレースホルダー 3">
            <a:extLst>
              <a:ext uri="{FF2B5EF4-FFF2-40B4-BE49-F238E27FC236}">
                <a16:creationId xmlns:a16="http://schemas.microsoft.com/office/drawing/2014/main" id="{A4EC9DF2-5816-2C08-F3D9-B3F59696DED2}"/>
              </a:ext>
            </a:extLst>
          </p:cNvPr>
          <p:cNvSpPr txBox="1">
            <a:spLocks/>
          </p:cNvSpPr>
          <p:nvPr/>
        </p:nvSpPr>
        <p:spPr>
          <a:xfrm>
            <a:off x="1963242" y="23474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各層へのアプローチ</a:t>
            </a:r>
            <a:r>
              <a:rPr kumimoji="1" lang="en-US" altLang="ja-JP" b="1" i="0" u="none" strike="noStrike" kern="1200" cap="none" spc="0" normalizeH="0" baseline="0" noProof="0" dirty="0">
                <a:ln>
                  <a:noFill/>
                </a:ln>
                <a:solidFill>
                  <a:srgbClr val="00003E"/>
                </a:solidFill>
                <a:effectLst/>
                <a:uLnTx/>
                <a:uFillTx/>
                <a:latin typeface="+mn-ea"/>
                <a:ea typeface="+mn-ea"/>
                <a:cs typeface="+mn-cs"/>
              </a:rPr>
              <a:t>/</a:t>
            </a:r>
            <a:r>
              <a:rPr kumimoji="1" lang="ja-JP" altLang="en-US" b="1" i="0" u="none" strike="noStrike" kern="1200" cap="none" spc="0" normalizeH="0" baseline="0" noProof="0" dirty="0">
                <a:ln>
                  <a:noFill/>
                </a:ln>
                <a:solidFill>
                  <a:srgbClr val="00003E"/>
                </a:solidFill>
                <a:effectLst/>
                <a:uLnTx/>
                <a:uFillTx/>
                <a:latin typeface="+mn-ea"/>
                <a:ea typeface="+mn-ea"/>
                <a:cs typeface="+mn-cs"/>
              </a:rPr>
              <a:t>推奨プラン③</a:t>
            </a:r>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679519"/>
            <a:ext cx="2776548" cy="3726871"/>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679519"/>
            <a:ext cx="5389108" cy="3724268"/>
          </a:xfrm>
          <a:prstGeom prst="rect">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783226"/>
            <a:ext cx="592183" cy="455004"/>
          </a:xfrm>
          <a:prstGeom prst="downArrow">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939365"/>
            <a:ext cx="1579731"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b="1" kern="0" spc="200" dirty="0">
                <a:solidFill>
                  <a:srgbClr val="0D0D0D"/>
                </a:solidFill>
                <a:latin typeface="+mn-ea"/>
                <a:ea typeface="+mn-ea"/>
              </a:rPr>
              <a:t>顕在層プラン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957521"/>
            <a:ext cx="2383971" cy="525660"/>
          </a:xfrm>
          <a:prstGeom prst="rect">
            <a:avLst/>
          </a:prstGeom>
          <a:noFill/>
          <a:ln w="762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957521"/>
            <a:ext cx="234722" cy="525660"/>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8" name="正方形/長方形 67">
            <a:extLst>
              <a:ext uri="{FF2B5EF4-FFF2-40B4-BE49-F238E27FC236}">
                <a16:creationId xmlns:a16="http://schemas.microsoft.com/office/drawing/2014/main" id="{E67A94DE-4B46-B1D8-BD98-B678617047FB}"/>
              </a:ext>
            </a:extLst>
          </p:cNvPr>
          <p:cNvSpPr/>
          <p:nvPr/>
        </p:nvSpPr>
        <p:spPr>
          <a:xfrm>
            <a:off x="8959254" y="5505350"/>
            <a:ext cx="2457683" cy="792953"/>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3" name="正方形/長方形 82">
            <a:extLst>
              <a:ext uri="{FF2B5EF4-FFF2-40B4-BE49-F238E27FC236}">
                <a16:creationId xmlns:a16="http://schemas.microsoft.com/office/drawing/2014/main" id="{D6D7DB8C-9E7F-BF36-DCAC-EE221E360AFB}"/>
              </a:ext>
            </a:extLst>
          </p:cNvPr>
          <p:cNvSpPr/>
          <p:nvPr/>
        </p:nvSpPr>
        <p:spPr>
          <a:xfrm>
            <a:off x="9110920" y="5505350"/>
            <a:ext cx="2258131" cy="765594"/>
          </a:xfrm>
          <a:prstGeom prst="rect">
            <a:avLst/>
          </a:prstGeom>
          <a:noFill/>
        </p:spPr>
        <p:txBody>
          <a:bodyPr wrap="square" lIns="0">
            <a:spAutoFit/>
          </a:bodyPr>
          <a:lstStyle/>
          <a:p>
            <a:pPr eaLnBrk="1" fontAlgn="auto" hangingPunct="1">
              <a:lnSpc>
                <a:spcPct val="150000"/>
              </a:lnSpc>
              <a:spcBef>
                <a:spcPts val="0"/>
              </a:spcBef>
              <a:spcAft>
                <a:spcPts val="0"/>
              </a:spcAft>
            </a:pPr>
            <a:r>
              <a:rPr lang="en-US" altLang="ja-JP" sz="1000" b="1" dirty="0">
                <a:solidFill>
                  <a:srgbClr val="0D0D0D"/>
                </a:solidFill>
                <a:latin typeface="+mn-ea"/>
                <a:ea typeface="+mn-ea"/>
              </a:rPr>
              <a:t>Yahoo!</a:t>
            </a:r>
            <a:r>
              <a:rPr lang="ja-JP" altLang="en-US" sz="1000" b="1" dirty="0">
                <a:solidFill>
                  <a:srgbClr val="0D0D0D"/>
                </a:solidFill>
                <a:latin typeface="+mn-ea"/>
                <a:ea typeface="+mn-ea"/>
              </a:rPr>
              <a:t>ニュースを掲載面とした商品（予約型）、または配信面指定（運用型）をご選定ください</a:t>
            </a:r>
          </a:p>
        </p:txBody>
      </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023059"/>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商品の本質的な価値やこだわりを、</a:t>
            </a:r>
            <a:endParaRPr kumimoji="1" lang="en-US" altLang="ja-JP" sz="1600" b="1" i="0" u="none" strike="noStrike" kern="1200" cap="none" spc="100" normalizeH="0" baseline="0" noProof="0" dirty="0">
              <a:ln>
                <a:noFill/>
              </a:ln>
              <a:solidFill>
                <a:srgbClr val="545454"/>
              </a:solidFill>
              <a:effectLst/>
              <a:uLnTx/>
              <a:uFillTx/>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rgbClr val="545454"/>
                </a:solidFill>
                <a:effectLst/>
                <a:uLnTx/>
                <a:uFillTx/>
                <a:cs typeface="+mn-cs"/>
              </a:rPr>
              <a:t>開発当事者の言葉で伝える</a:t>
            </a:r>
          </a:p>
        </p:txBody>
      </p:sp>
      <p:sp>
        <p:nvSpPr>
          <p:cNvPr id="5" name="フリーフォーム: 図形 4">
            <a:extLst>
              <a:ext uri="{FF2B5EF4-FFF2-40B4-BE49-F238E27FC236}">
                <a16:creationId xmlns:a16="http://schemas.microsoft.com/office/drawing/2014/main" id="{BFD3254D-FB09-E6D0-2010-D2AE62399A64}"/>
              </a:ext>
            </a:extLst>
          </p:cNvPr>
          <p:cNvSpPr/>
          <p:nvPr/>
        </p:nvSpPr>
        <p:spPr>
          <a:xfrm rot="10800000" flipH="1">
            <a:off x="744007" y="2999764"/>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eaLnBrk="1" fontAlgn="auto" hangingPunct="1">
              <a:spcBef>
                <a:spcPts val="0"/>
              </a:spcBef>
              <a:spcAft>
                <a:spcPts val="0"/>
              </a:spcAft>
              <a:defRPr/>
            </a:pPr>
            <a:endParaRPr kumimoji="0" lang="ja-JP" altLang="en-US" kern="0">
              <a:solidFill>
                <a:sysClr val="windowText" lastClr="000000"/>
              </a:solidFill>
              <a:latin typeface="+mn-ea"/>
              <a:ea typeface="+mn-ea"/>
            </a:endParaRPr>
          </a:p>
        </p:txBody>
      </p:sp>
      <p:sp>
        <p:nvSpPr>
          <p:cNvPr id="6" name="フリーフォーム: 図形 5">
            <a:extLst>
              <a:ext uri="{FF2B5EF4-FFF2-40B4-BE49-F238E27FC236}">
                <a16:creationId xmlns:a16="http://schemas.microsoft.com/office/drawing/2014/main" id="{2587B621-916B-8BFF-A857-DF16F45F5675}"/>
              </a:ext>
            </a:extLst>
          </p:cNvPr>
          <p:cNvSpPr/>
          <p:nvPr/>
        </p:nvSpPr>
        <p:spPr>
          <a:xfrm rot="10800000" flipH="1">
            <a:off x="980596" y="4001750"/>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rgbClr val="C9002C">
                  <a:lumMod val="67000"/>
                </a:srgbClr>
              </a:gs>
              <a:gs pos="48000">
                <a:srgbClr val="C9002C">
                  <a:lumMod val="97000"/>
                  <a:lumOff val="3000"/>
                </a:srgbClr>
              </a:gs>
              <a:gs pos="100000">
                <a:srgbClr val="C9002C">
                  <a:lumMod val="60000"/>
                  <a:lumOff val="40000"/>
                </a:srgb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8" name="フリーフォーム: 図形 7">
            <a:extLst>
              <a:ext uri="{FF2B5EF4-FFF2-40B4-BE49-F238E27FC236}">
                <a16:creationId xmlns:a16="http://schemas.microsoft.com/office/drawing/2014/main" id="{F5929BF1-6D1D-6C3B-783E-16C4E30D5D49}"/>
              </a:ext>
            </a:extLst>
          </p:cNvPr>
          <p:cNvSpPr/>
          <p:nvPr/>
        </p:nvSpPr>
        <p:spPr>
          <a:xfrm rot="10800000" flipH="1">
            <a:off x="509286" y="1987181"/>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rgbClr val="00569B">
              <a:lumMod val="60000"/>
              <a:lumOff val="40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3" name="テキスト ボックス 12">
            <a:extLst>
              <a:ext uri="{FF2B5EF4-FFF2-40B4-BE49-F238E27FC236}">
                <a16:creationId xmlns:a16="http://schemas.microsoft.com/office/drawing/2014/main" id="{17016647-25F0-18A7-B34A-731D4E01ADD2}"/>
              </a:ext>
            </a:extLst>
          </p:cNvPr>
          <p:cNvSpPr txBox="1"/>
          <p:nvPr/>
        </p:nvSpPr>
        <p:spPr>
          <a:xfrm>
            <a:off x="1027056" y="2172588"/>
            <a:ext cx="1458850" cy="630423"/>
          </a:xfrm>
          <a:prstGeom prst="rect">
            <a:avLst/>
          </a:prstGeom>
          <a:noFill/>
        </p:spPr>
        <p:txBody>
          <a:bodyPr wrap="square" lIns="0" tIns="0" rIns="0" bIns="0" anchor="ctr">
            <a:noAutofit/>
          </a:bodyPr>
          <a:lstStyle/>
          <a:p>
            <a:pPr eaLnBrk="1" fontAlgn="auto" hangingPunct="1">
              <a:spcBef>
                <a:spcPts val="0"/>
              </a:spcBef>
              <a:spcAft>
                <a:spcPts val="0"/>
              </a:spcAft>
              <a:defRPr/>
            </a:pPr>
            <a:r>
              <a:rPr kumimoji="0" lang="ja-JP" altLang="en-US" sz="1600" b="1" kern="0" spc="200" dirty="0">
                <a:solidFill>
                  <a:srgbClr val="FFFFFF"/>
                </a:solidFill>
                <a:latin typeface="+mn-ea"/>
                <a:ea typeface="+mn-ea"/>
              </a:rPr>
              <a:t>①受動関心層</a:t>
            </a:r>
          </a:p>
        </p:txBody>
      </p:sp>
      <p:sp>
        <p:nvSpPr>
          <p:cNvPr id="14" name="テキスト ボックス 13">
            <a:extLst>
              <a:ext uri="{FF2B5EF4-FFF2-40B4-BE49-F238E27FC236}">
                <a16:creationId xmlns:a16="http://schemas.microsoft.com/office/drawing/2014/main" id="{6D843EF1-30EB-CD4D-977B-CC149365A726}"/>
              </a:ext>
            </a:extLst>
          </p:cNvPr>
          <p:cNvSpPr txBox="1"/>
          <p:nvPr/>
        </p:nvSpPr>
        <p:spPr>
          <a:xfrm>
            <a:off x="1073471" y="3153417"/>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②潜在層</a:t>
            </a:r>
          </a:p>
        </p:txBody>
      </p:sp>
      <p:sp>
        <p:nvSpPr>
          <p:cNvPr id="4" name="テキスト ボックス 3">
            <a:extLst>
              <a:ext uri="{FF2B5EF4-FFF2-40B4-BE49-F238E27FC236}">
                <a16:creationId xmlns:a16="http://schemas.microsoft.com/office/drawing/2014/main" id="{44BCF5EB-96D8-880D-3C13-246EA7243396}"/>
              </a:ext>
            </a:extLst>
          </p:cNvPr>
          <p:cNvSpPr txBox="1"/>
          <p:nvPr/>
        </p:nvSpPr>
        <p:spPr>
          <a:xfrm>
            <a:off x="1099952" y="4157641"/>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solidFill>
                <a:latin typeface="+mn-ea"/>
                <a:ea typeface="+mn-ea"/>
              </a:rPr>
              <a:t>③顕在層</a:t>
            </a:r>
          </a:p>
        </p:txBody>
      </p:sp>
      <p:sp>
        <p:nvSpPr>
          <p:cNvPr id="7" name="フリーフォーム: 図形 6">
            <a:extLst>
              <a:ext uri="{FF2B5EF4-FFF2-40B4-BE49-F238E27FC236}">
                <a16:creationId xmlns:a16="http://schemas.microsoft.com/office/drawing/2014/main" id="{1E354FE7-CFBA-7BCC-376B-0830A245E803}"/>
              </a:ext>
            </a:extLst>
          </p:cNvPr>
          <p:cNvSpPr/>
          <p:nvPr/>
        </p:nvSpPr>
        <p:spPr>
          <a:xfrm rot="10800000" flipH="1">
            <a:off x="1201572" y="5020601"/>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9" name="フリーフォーム: 図形 8">
            <a:extLst>
              <a:ext uri="{FF2B5EF4-FFF2-40B4-BE49-F238E27FC236}">
                <a16:creationId xmlns:a16="http://schemas.microsoft.com/office/drawing/2014/main" id="{1542C6BE-9F59-6D73-4BE1-2017A062ABB3}"/>
              </a:ext>
            </a:extLst>
          </p:cNvPr>
          <p:cNvSpPr/>
          <p:nvPr/>
        </p:nvSpPr>
        <p:spPr>
          <a:xfrm rot="10800000" flipH="1">
            <a:off x="1357911" y="5601684"/>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rgbClr val="FFFFFF">
              <a:lumMod val="85000"/>
            </a:srgb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mn-ea"/>
              <a:ea typeface="+mn-ea"/>
            </a:endParaRPr>
          </a:p>
        </p:txBody>
      </p:sp>
      <p:sp>
        <p:nvSpPr>
          <p:cNvPr id="10" name="テキスト ボックス 9">
            <a:extLst>
              <a:ext uri="{FF2B5EF4-FFF2-40B4-BE49-F238E27FC236}">
                <a16:creationId xmlns:a16="http://schemas.microsoft.com/office/drawing/2014/main" id="{9365C76E-7A3B-14A6-2C6F-1C2ACB95F528}"/>
              </a:ext>
            </a:extLst>
          </p:cNvPr>
          <p:cNvSpPr txBox="1"/>
          <p:nvPr/>
        </p:nvSpPr>
        <p:spPr>
          <a:xfrm>
            <a:off x="1099952" y="4995644"/>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購買</a:t>
            </a:r>
          </a:p>
        </p:txBody>
      </p:sp>
      <p:sp>
        <p:nvSpPr>
          <p:cNvPr id="27" name="テキスト ボックス 26">
            <a:extLst>
              <a:ext uri="{FF2B5EF4-FFF2-40B4-BE49-F238E27FC236}">
                <a16:creationId xmlns:a16="http://schemas.microsoft.com/office/drawing/2014/main" id="{4C0A7A31-5E94-8585-F6C4-7777A62D773F}"/>
              </a:ext>
            </a:extLst>
          </p:cNvPr>
          <p:cNvSpPr txBox="1"/>
          <p:nvPr/>
        </p:nvSpPr>
        <p:spPr>
          <a:xfrm>
            <a:off x="1099952" y="5524002"/>
            <a:ext cx="1274957" cy="630423"/>
          </a:xfrm>
          <a:prstGeom prst="rect">
            <a:avLst/>
          </a:prstGeom>
          <a:noFill/>
        </p:spPr>
        <p:txBody>
          <a:bodyPr wrap="square" lIns="0" tIns="0" rIns="0" bIns="0" anchor="ctr">
            <a:noAutofit/>
          </a:bodyPr>
          <a:lstStyle/>
          <a:p>
            <a:pPr algn="ctr" eaLnBrk="1" fontAlgn="auto" hangingPunct="1">
              <a:spcBef>
                <a:spcPts val="0"/>
              </a:spcBef>
              <a:spcAft>
                <a:spcPts val="0"/>
              </a:spcAft>
              <a:defRPr/>
            </a:pPr>
            <a:r>
              <a:rPr kumimoji="0" lang="ja-JP" altLang="en-US" sz="1600" b="1" kern="0" spc="100" dirty="0">
                <a:solidFill>
                  <a:srgbClr val="FFFFFF">
                    <a:lumMod val="65000"/>
                  </a:srgbClr>
                </a:solidFill>
                <a:latin typeface="+mn-ea"/>
                <a:ea typeface="+mn-ea"/>
              </a:rPr>
              <a:t>ファン</a:t>
            </a:r>
          </a:p>
        </p:txBody>
      </p:sp>
      <p:sp>
        <p:nvSpPr>
          <p:cNvPr id="28" name="正方形/長方形 27">
            <a:extLst>
              <a:ext uri="{FF2B5EF4-FFF2-40B4-BE49-F238E27FC236}">
                <a16:creationId xmlns:a16="http://schemas.microsoft.com/office/drawing/2014/main" id="{79C8439A-A17C-91E8-F290-13C421ED1347}"/>
              </a:ext>
            </a:extLst>
          </p:cNvPr>
          <p:cNvSpPr/>
          <p:nvPr/>
        </p:nvSpPr>
        <p:spPr>
          <a:xfrm>
            <a:off x="534187" y="4952919"/>
            <a:ext cx="2370426" cy="123864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sp>
        <p:nvSpPr>
          <p:cNvPr id="29" name="楕円 28">
            <a:extLst>
              <a:ext uri="{FF2B5EF4-FFF2-40B4-BE49-F238E27FC236}">
                <a16:creationId xmlns:a16="http://schemas.microsoft.com/office/drawing/2014/main" id="{193F5605-2251-4B34-8B67-97794A560062}"/>
              </a:ext>
            </a:extLst>
          </p:cNvPr>
          <p:cNvSpPr/>
          <p:nvPr/>
        </p:nvSpPr>
        <p:spPr>
          <a:xfrm>
            <a:off x="2332038" y="4378880"/>
            <a:ext cx="187121" cy="187121"/>
          </a:xfrm>
          <a:prstGeom prst="ellipse">
            <a:avLst/>
          </a:prstGeom>
          <a:solidFill>
            <a:srgbClr val="C9002C"/>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cxnSp>
        <p:nvCxnSpPr>
          <p:cNvPr id="30" name="直線コネクタ 29">
            <a:extLst>
              <a:ext uri="{FF2B5EF4-FFF2-40B4-BE49-F238E27FC236}">
                <a16:creationId xmlns:a16="http://schemas.microsoft.com/office/drawing/2014/main" id="{BEED1867-FD1D-D3FF-4673-07C9FD628B08}"/>
              </a:ext>
            </a:extLst>
          </p:cNvPr>
          <p:cNvCxnSpPr>
            <a:cxnSpLocks/>
            <a:stCxn id="29" idx="6"/>
          </p:cNvCxnSpPr>
          <p:nvPr/>
        </p:nvCxnSpPr>
        <p:spPr>
          <a:xfrm>
            <a:off x="2519159" y="4472441"/>
            <a:ext cx="385454" cy="0"/>
          </a:xfrm>
          <a:prstGeom prst="line">
            <a:avLst/>
          </a:prstGeom>
          <a:noFill/>
          <a:ln w="9525" cap="flat" cmpd="sng" algn="ctr">
            <a:solidFill>
              <a:srgbClr val="C9002C"/>
            </a:solidFill>
            <a:prstDash val="solid"/>
          </a:ln>
          <a:effectLst/>
        </p:spPr>
      </p:cxnSp>
      <p:sp>
        <p:nvSpPr>
          <p:cNvPr id="31" name="正方形/長方形 30">
            <a:extLst>
              <a:ext uri="{FF2B5EF4-FFF2-40B4-BE49-F238E27FC236}">
                <a16:creationId xmlns:a16="http://schemas.microsoft.com/office/drawing/2014/main" id="{C8A55643-2484-568F-E552-8E01780B537C}"/>
              </a:ext>
            </a:extLst>
          </p:cNvPr>
          <p:cNvSpPr/>
          <p:nvPr/>
        </p:nvSpPr>
        <p:spPr>
          <a:xfrm>
            <a:off x="400830" y="1864297"/>
            <a:ext cx="2614327" cy="207786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algn="ctr" eaLnBrk="1" fontAlgn="auto" hangingPunct="1">
              <a:spcBef>
                <a:spcPts val="0"/>
              </a:spcBef>
              <a:spcAft>
                <a:spcPts val="0"/>
              </a:spcAft>
              <a:defRPr/>
            </a:pPr>
            <a:endParaRPr kumimoji="0" lang="ja-JP" altLang="en-US" sz="3200" b="1" kern="0" dirty="0">
              <a:solidFill>
                <a:srgbClr val="212121"/>
              </a:solidFill>
              <a:latin typeface="+mn-ea"/>
              <a:ea typeface="+mn-ea"/>
            </a:endParaRPr>
          </a:p>
        </p:txBody>
      </p:sp>
      <p:cxnSp>
        <p:nvCxnSpPr>
          <p:cNvPr id="32" name="直線コネクタ 31">
            <a:extLst>
              <a:ext uri="{FF2B5EF4-FFF2-40B4-BE49-F238E27FC236}">
                <a16:creationId xmlns:a16="http://schemas.microsoft.com/office/drawing/2014/main" id="{5FD8F39C-F04B-7FA1-52F0-C0EA6AEB744E}"/>
              </a:ext>
            </a:extLst>
          </p:cNvPr>
          <p:cNvCxnSpPr>
            <a:cxnSpLocks/>
          </p:cNvCxnSpPr>
          <p:nvPr/>
        </p:nvCxnSpPr>
        <p:spPr>
          <a:xfrm>
            <a:off x="2922376" y="2395265"/>
            <a:ext cx="0" cy="2077176"/>
          </a:xfrm>
          <a:prstGeom prst="line">
            <a:avLst/>
          </a:prstGeom>
          <a:noFill/>
          <a:ln w="9525" cap="flat" cmpd="sng" algn="ctr">
            <a:solidFill>
              <a:srgbClr val="C9002C"/>
            </a:solidFill>
            <a:prstDash val="solid"/>
          </a:ln>
          <a:effectLst/>
        </p:spPr>
      </p:cxnSp>
      <p:cxnSp>
        <p:nvCxnSpPr>
          <p:cNvPr id="33" name="直線コネクタ 32">
            <a:extLst>
              <a:ext uri="{FF2B5EF4-FFF2-40B4-BE49-F238E27FC236}">
                <a16:creationId xmlns:a16="http://schemas.microsoft.com/office/drawing/2014/main" id="{8A65AC51-1161-2604-DD12-75E5B3A1C0AB}"/>
              </a:ext>
            </a:extLst>
          </p:cNvPr>
          <p:cNvCxnSpPr>
            <a:cxnSpLocks/>
          </p:cNvCxnSpPr>
          <p:nvPr/>
        </p:nvCxnSpPr>
        <p:spPr>
          <a:xfrm flipV="1">
            <a:off x="2908414" y="2428654"/>
            <a:ext cx="181858" cy="7414"/>
          </a:xfrm>
          <a:prstGeom prst="line">
            <a:avLst/>
          </a:prstGeom>
          <a:noFill/>
          <a:ln w="9525" cap="flat" cmpd="sng" algn="ctr">
            <a:solidFill>
              <a:srgbClr val="C9002C"/>
            </a:solidFill>
            <a:prstDash val="solid"/>
          </a:ln>
          <a:effectLst/>
        </p:spPr>
      </p:cxnSp>
      <p:sp>
        <p:nvSpPr>
          <p:cNvPr id="34" name="四角形: 角を丸くする 33">
            <a:extLst>
              <a:ext uri="{FF2B5EF4-FFF2-40B4-BE49-F238E27FC236}">
                <a16:creationId xmlns:a16="http://schemas.microsoft.com/office/drawing/2014/main" id="{E9AEC76D-E3A3-DE76-9A0C-A51E1C399E78}"/>
              </a:ext>
            </a:extLst>
          </p:cNvPr>
          <p:cNvSpPr/>
          <p:nvPr/>
        </p:nvSpPr>
        <p:spPr>
          <a:xfrm>
            <a:off x="3091542" y="1599135"/>
            <a:ext cx="8616151" cy="1008000"/>
          </a:xfrm>
          <a:prstGeom prst="roundRect">
            <a:avLst>
              <a:gd name="adj" fmla="val 3709"/>
            </a:avLst>
          </a:prstGeom>
          <a:solidFill>
            <a:srgbClr val="C9002C">
              <a:lumMod val="20000"/>
              <a:lumOff val="80000"/>
            </a:srgb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mn-ea"/>
              <a:ea typeface="+mn-ea"/>
            </a:endParaRPr>
          </a:p>
        </p:txBody>
      </p:sp>
      <p:sp>
        <p:nvSpPr>
          <p:cNvPr id="35" name="四角形: 角を丸くする 34">
            <a:extLst>
              <a:ext uri="{FF2B5EF4-FFF2-40B4-BE49-F238E27FC236}">
                <a16:creationId xmlns:a16="http://schemas.microsoft.com/office/drawing/2014/main" id="{24F36FB3-51A8-2A26-1A9F-987A93FC2780}"/>
              </a:ext>
            </a:extLst>
          </p:cNvPr>
          <p:cNvSpPr/>
          <p:nvPr/>
        </p:nvSpPr>
        <p:spPr>
          <a:xfrm>
            <a:off x="6385137"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アプローチ方法</a:t>
            </a:r>
          </a:p>
        </p:txBody>
      </p:sp>
      <p:sp>
        <p:nvSpPr>
          <p:cNvPr id="36" name="四角形: 角を丸くする 35">
            <a:extLst>
              <a:ext uri="{FF2B5EF4-FFF2-40B4-BE49-F238E27FC236}">
                <a16:creationId xmlns:a16="http://schemas.microsoft.com/office/drawing/2014/main" id="{7CB9D4CD-316B-5CCF-4A38-414C69665E1B}"/>
              </a:ext>
            </a:extLst>
          </p:cNvPr>
          <p:cNvSpPr/>
          <p:nvPr/>
        </p:nvSpPr>
        <p:spPr>
          <a:xfrm>
            <a:off x="8802352" y="1707135"/>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オーディエンスリスト</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200" b="1" kern="0" spc="150" dirty="0">
                <a:solidFill>
                  <a:srgbClr val="0D0D0D"/>
                </a:solidFill>
                <a:latin typeface="+mn-ea"/>
                <a:ea typeface="+mn-ea"/>
              </a:rPr>
              <a:t>ターゲティング</a:t>
            </a:r>
            <a:endParaRPr kumimoji="0" lang="en-US" altLang="ja-JP" sz="1200" b="1" kern="0" spc="150" dirty="0">
              <a:solidFill>
                <a:srgbClr val="0D0D0D"/>
              </a:solidFill>
              <a:latin typeface="+mn-ea"/>
              <a:ea typeface="+mn-ea"/>
            </a:endParaRPr>
          </a:p>
          <a:p>
            <a:pPr algn="ctr" eaLnBrk="1" fontAlgn="auto" hangingPunct="1">
              <a:lnSpc>
                <a:spcPct val="110000"/>
              </a:lnSpc>
              <a:spcBef>
                <a:spcPts val="0"/>
              </a:spcBef>
              <a:spcAft>
                <a:spcPts val="0"/>
              </a:spcAft>
              <a:defRPr/>
            </a:pPr>
            <a:r>
              <a:rPr kumimoji="0" lang="en-US" altLang="ja-JP" sz="1200" b="1" kern="0" spc="150" dirty="0">
                <a:solidFill>
                  <a:srgbClr val="0D0D0D"/>
                </a:solidFill>
                <a:latin typeface="+mn-ea"/>
                <a:ea typeface="+mn-ea"/>
              </a:rPr>
              <a:t>/Yahoo!</a:t>
            </a:r>
            <a:r>
              <a:rPr kumimoji="0" lang="ja-JP" altLang="en-US" sz="1200" b="1" kern="0" spc="150" dirty="0">
                <a:solidFill>
                  <a:srgbClr val="0D0D0D"/>
                </a:solidFill>
                <a:latin typeface="+mn-ea"/>
                <a:ea typeface="+mn-ea"/>
              </a:rPr>
              <a:t>ニュース面指定</a:t>
            </a:r>
          </a:p>
        </p:txBody>
      </p:sp>
      <p:sp>
        <p:nvSpPr>
          <p:cNvPr id="37" name="四角形: 角を丸くする 36">
            <a:extLst>
              <a:ext uri="{FF2B5EF4-FFF2-40B4-BE49-F238E27FC236}">
                <a16:creationId xmlns:a16="http://schemas.microsoft.com/office/drawing/2014/main" id="{EE65C6D5-9F31-8EBC-F0F1-2778CAF743C3}"/>
              </a:ext>
            </a:extLst>
          </p:cNvPr>
          <p:cNvSpPr/>
          <p:nvPr/>
        </p:nvSpPr>
        <p:spPr>
          <a:xfrm>
            <a:off x="3575861" y="112136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ユーザー</a:t>
            </a:r>
          </a:p>
        </p:txBody>
      </p:sp>
      <p:sp>
        <p:nvSpPr>
          <p:cNvPr id="11" name="四角形: 角を丸くする 10">
            <a:extLst>
              <a:ext uri="{FF2B5EF4-FFF2-40B4-BE49-F238E27FC236}">
                <a16:creationId xmlns:a16="http://schemas.microsoft.com/office/drawing/2014/main" id="{51B51950-8CD7-FAAC-3CAC-BB423F764C6D}"/>
              </a:ext>
            </a:extLst>
          </p:cNvPr>
          <p:cNvSpPr/>
          <p:nvPr/>
        </p:nvSpPr>
        <p:spPr>
          <a:xfrm>
            <a:off x="9083513" y="113313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algn="ctr" eaLnBrk="1" fontAlgn="auto" hangingPunct="1">
              <a:spcBef>
                <a:spcPts val="0"/>
              </a:spcBef>
              <a:spcAft>
                <a:spcPts val="0"/>
              </a:spcAft>
              <a:defRPr/>
            </a:pPr>
            <a:r>
              <a:rPr kumimoji="0" lang="ja-JP" altLang="en-US" sz="1400" b="1" kern="0" spc="200" dirty="0">
                <a:solidFill>
                  <a:srgbClr val="FFFFFF"/>
                </a:solidFill>
                <a:latin typeface="+mn-ea"/>
                <a:ea typeface="+mn-ea"/>
              </a:rPr>
              <a:t>集客方法</a:t>
            </a:r>
          </a:p>
        </p:txBody>
      </p:sp>
      <p:sp>
        <p:nvSpPr>
          <p:cNvPr id="39" name="四角形: 角を丸くする 38">
            <a:extLst>
              <a:ext uri="{FF2B5EF4-FFF2-40B4-BE49-F238E27FC236}">
                <a16:creationId xmlns:a16="http://schemas.microsoft.com/office/drawing/2014/main" id="{0998E6A8-6BA4-C3D9-CCF0-EDC26F1D6B98}"/>
              </a:ext>
            </a:extLst>
          </p:cNvPr>
          <p:cNvSpPr/>
          <p:nvPr/>
        </p:nvSpPr>
        <p:spPr>
          <a:xfrm>
            <a:off x="6188577" y="1702890"/>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商品の優位性を</a:t>
            </a:r>
            <a:endParaRPr kumimoji="0" lang="en-US" altLang="ja-JP" sz="1400" b="1" kern="0" dirty="0">
              <a:solidFill>
                <a:srgbClr val="0D0D0D"/>
              </a:solidFill>
              <a:latin typeface="+mn-ea"/>
              <a:ea typeface="+mn-ea"/>
            </a:endParaRPr>
          </a:p>
          <a:p>
            <a:pPr algn="ctr" eaLnBrk="1" fontAlgn="auto" hangingPunct="1">
              <a:lnSpc>
                <a:spcPct val="110000"/>
              </a:lnSpc>
              <a:spcBef>
                <a:spcPts val="0"/>
              </a:spcBef>
              <a:spcAft>
                <a:spcPts val="0"/>
              </a:spcAft>
              <a:defRPr/>
            </a:pPr>
            <a:r>
              <a:rPr kumimoji="0" lang="ja-JP" altLang="en-US" sz="1400" b="1" kern="0" dirty="0">
                <a:solidFill>
                  <a:srgbClr val="0D0D0D"/>
                </a:solidFill>
                <a:latin typeface="+mn-ea"/>
                <a:ea typeface="+mn-ea"/>
              </a:rPr>
              <a:t>説得力をもって伝える</a:t>
            </a:r>
          </a:p>
        </p:txBody>
      </p:sp>
      <p:grpSp>
        <p:nvGrpSpPr>
          <p:cNvPr id="40" name="グループ化 39">
            <a:extLst>
              <a:ext uri="{FF2B5EF4-FFF2-40B4-BE49-F238E27FC236}">
                <a16:creationId xmlns:a16="http://schemas.microsoft.com/office/drawing/2014/main" id="{47DA865C-0B3F-41EF-0E24-6404B1EC44F4}"/>
              </a:ext>
            </a:extLst>
          </p:cNvPr>
          <p:cNvGrpSpPr/>
          <p:nvPr/>
        </p:nvGrpSpPr>
        <p:grpSpPr>
          <a:xfrm>
            <a:off x="3181301" y="1702890"/>
            <a:ext cx="2808000" cy="792000"/>
            <a:chOff x="3571769" y="7211588"/>
            <a:chExt cx="3024000" cy="864000"/>
          </a:xfrm>
        </p:grpSpPr>
        <p:sp>
          <p:nvSpPr>
            <p:cNvPr id="41" name="四角形: 角を丸くする 40">
              <a:extLst>
                <a:ext uri="{FF2B5EF4-FFF2-40B4-BE49-F238E27FC236}">
                  <a16:creationId xmlns:a16="http://schemas.microsoft.com/office/drawing/2014/main" id="{19196119-CDF3-63E8-9218-2A559EC783E8}"/>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n-ea"/>
                  <a:ea typeface="+mn-ea"/>
                </a:rPr>
                <a:t>商品購入の際にニュースを参考にする</a:t>
              </a:r>
            </a:p>
          </p:txBody>
        </p:sp>
        <p:sp>
          <p:nvSpPr>
            <p:cNvPr id="42" name="四角形: 上の 2 つの角を丸める 41">
              <a:extLst>
                <a:ext uri="{FF2B5EF4-FFF2-40B4-BE49-F238E27FC236}">
                  <a16:creationId xmlns:a16="http://schemas.microsoft.com/office/drawing/2014/main" id="{95EFB67A-8E2B-5B25-19E7-D7D363122BA7}"/>
                </a:ext>
              </a:extLst>
            </p:cNvPr>
            <p:cNvSpPr/>
            <p:nvPr/>
          </p:nvSpPr>
          <p:spPr>
            <a:xfrm>
              <a:off x="3571769" y="7211588"/>
              <a:ext cx="3024000" cy="432000"/>
            </a:xfrm>
            <a:prstGeom prst="round2SameRect">
              <a:avLst>
                <a:gd name="adj1" fmla="val 12079"/>
                <a:gd name="adj2" fmla="val 0"/>
              </a:avLst>
            </a:prstGeom>
            <a:solidFill>
              <a:srgbClr val="C9002C"/>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mn-ea"/>
                  <a:ea typeface="+mn-ea"/>
                </a:rPr>
                <a:t>比較・検討層</a:t>
              </a:r>
            </a:p>
          </p:txBody>
        </p:sp>
      </p:grpSp>
      <p:sp>
        <p:nvSpPr>
          <p:cNvPr id="52" name="楕円 51">
            <a:extLst>
              <a:ext uri="{FF2B5EF4-FFF2-40B4-BE49-F238E27FC236}">
                <a16:creationId xmlns:a16="http://schemas.microsoft.com/office/drawing/2014/main" id="{347623F8-DD4E-6550-CC6A-F4662F8D0A47}"/>
              </a:ext>
            </a:extLst>
          </p:cNvPr>
          <p:cNvSpPr/>
          <p:nvPr/>
        </p:nvSpPr>
        <p:spPr>
          <a:xfrm>
            <a:off x="9375887" y="2755697"/>
            <a:ext cx="1680997" cy="1336098"/>
          </a:xfrm>
          <a:prstGeom prst="ellipse">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4" name="Freeform 12">
            <a:extLst>
              <a:ext uri="{FF2B5EF4-FFF2-40B4-BE49-F238E27FC236}">
                <a16:creationId xmlns:a16="http://schemas.microsoft.com/office/drawing/2014/main" id="{45D23112-61B5-C4EE-859C-66F198CBB85C}"/>
              </a:ext>
            </a:extLst>
          </p:cNvPr>
          <p:cNvSpPr>
            <a:spLocks noChangeArrowheads="1"/>
          </p:cNvSpPr>
          <p:nvPr/>
        </p:nvSpPr>
        <p:spPr bwMode="auto">
          <a:xfrm>
            <a:off x="10300921" y="3204266"/>
            <a:ext cx="494553" cy="625919"/>
          </a:xfrm>
          <a:custGeom>
            <a:avLst/>
            <a:gdLst>
              <a:gd name="T0" fmla="*/ 649 w 1692"/>
              <a:gd name="T1" fmla="*/ 226 h 2144"/>
              <a:gd name="T2" fmla="*/ 423 w 1692"/>
              <a:gd name="T3" fmla="*/ 451 h 2144"/>
              <a:gd name="T4" fmla="*/ 197 w 1692"/>
              <a:gd name="T5" fmla="*/ 226 h 2144"/>
              <a:gd name="T6" fmla="*/ 423 w 1692"/>
              <a:gd name="T7" fmla="*/ 0 h 2144"/>
              <a:gd name="T8" fmla="*/ 649 w 1692"/>
              <a:gd name="T9" fmla="*/ 226 h 2144"/>
              <a:gd name="T10" fmla="*/ 1325 w 1692"/>
              <a:gd name="T11" fmla="*/ 85 h 2144"/>
              <a:gd name="T12" fmla="*/ 1099 w 1692"/>
              <a:gd name="T13" fmla="*/ 310 h 2144"/>
              <a:gd name="T14" fmla="*/ 1325 w 1692"/>
              <a:gd name="T15" fmla="*/ 536 h 2144"/>
              <a:gd name="T16" fmla="*/ 1550 w 1692"/>
              <a:gd name="T17" fmla="*/ 310 h 2144"/>
              <a:gd name="T18" fmla="*/ 1325 w 1692"/>
              <a:gd name="T19" fmla="*/ 85 h 2144"/>
              <a:gd name="T20" fmla="*/ 1691 w 1692"/>
              <a:gd name="T21" fmla="*/ 1353 h 2144"/>
              <a:gd name="T22" fmla="*/ 1691 w 1692"/>
              <a:gd name="T23" fmla="*/ 1494 h 2144"/>
              <a:gd name="T24" fmla="*/ 1691 w 1692"/>
              <a:gd name="T25" fmla="*/ 2030 h 2144"/>
              <a:gd name="T26" fmla="*/ 1579 w 1692"/>
              <a:gd name="T27" fmla="*/ 2143 h 2144"/>
              <a:gd name="T28" fmla="*/ 1071 w 1692"/>
              <a:gd name="T29" fmla="*/ 2143 h 2144"/>
              <a:gd name="T30" fmla="*/ 958 w 1692"/>
              <a:gd name="T31" fmla="*/ 2030 h 2144"/>
              <a:gd name="T32" fmla="*/ 958 w 1692"/>
              <a:gd name="T33" fmla="*/ 1494 h 2144"/>
              <a:gd name="T34" fmla="*/ 958 w 1692"/>
              <a:gd name="T35" fmla="*/ 1353 h 2144"/>
              <a:gd name="T36" fmla="*/ 1071 w 1692"/>
              <a:gd name="T37" fmla="*/ 1088 h 2144"/>
              <a:gd name="T38" fmla="*/ 1071 w 1692"/>
              <a:gd name="T39" fmla="*/ 762 h 2144"/>
              <a:gd name="T40" fmla="*/ 1184 w 1692"/>
              <a:gd name="T41" fmla="*/ 649 h 2144"/>
              <a:gd name="T42" fmla="*/ 1466 w 1692"/>
              <a:gd name="T43" fmla="*/ 649 h 2144"/>
              <a:gd name="T44" fmla="*/ 1579 w 1692"/>
              <a:gd name="T45" fmla="*/ 762 h 2144"/>
              <a:gd name="T46" fmla="*/ 1579 w 1692"/>
              <a:gd name="T47" fmla="*/ 1088 h 2144"/>
              <a:gd name="T48" fmla="*/ 1691 w 1692"/>
              <a:gd name="T49" fmla="*/ 1353 h 2144"/>
              <a:gd name="T50" fmla="*/ 1579 w 1692"/>
              <a:gd name="T51" fmla="*/ 1494 h 2144"/>
              <a:gd name="T52" fmla="*/ 1579 w 1692"/>
              <a:gd name="T53" fmla="*/ 1353 h 2144"/>
              <a:gd name="T54" fmla="*/ 1500 w 1692"/>
              <a:gd name="T55" fmla="*/ 1170 h 2144"/>
              <a:gd name="T56" fmla="*/ 1466 w 1692"/>
              <a:gd name="T57" fmla="*/ 1136 h 2144"/>
              <a:gd name="T58" fmla="*/ 1466 w 1692"/>
              <a:gd name="T59" fmla="*/ 762 h 2144"/>
              <a:gd name="T60" fmla="*/ 1184 w 1692"/>
              <a:gd name="T61" fmla="*/ 762 h 2144"/>
              <a:gd name="T62" fmla="*/ 1184 w 1692"/>
              <a:gd name="T63" fmla="*/ 1136 h 2144"/>
              <a:gd name="T64" fmla="*/ 1150 w 1692"/>
              <a:gd name="T65" fmla="*/ 1170 h 2144"/>
              <a:gd name="T66" fmla="*/ 1071 w 1692"/>
              <a:gd name="T67" fmla="*/ 1353 h 2144"/>
              <a:gd name="T68" fmla="*/ 1071 w 1692"/>
              <a:gd name="T69" fmla="*/ 1494 h 2144"/>
              <a:gd name="T70" fmla="*/ 1071 w 1692"/>
              <a:gd name="T71" fmla="*/ 2030 h 2144"/>
              <a:gd name="T72" fmla="*/ 1579 w 1692"/>
              <a:gd name="T73" fmla="*/ 2030 h 2144"/>
              <a:gd name="T74" fmla="*/ 1579 w 1692"/>
              <a:gd name="T75" fmla="*/ 1494 h 2144"/>
              <a:gd name="T76" fmla="*/ 846 w 1692"/>
              <a:gd name="T77" fmla="*/ 649 h 2144"/>
              <a:gd name="T78" fmla="*/ 846 w 1692"/>
              <a:gd name="T79" fmla="*/ 1325 h 2144"/>
              <a:gd name="T80" fmla="*/ 733 w 1692"/>
              <a:gd name="T81" fmla="*/ 1438 h 2144"/>
              <a:gd name="T82" fmla="*/ 705 w 1692"/>
              <a:gd name="T83" fmla="*/ 1438 h 2144"/>
              <a:gd name="T84" fmla="*/ 705 w 1692"/>
              <a:gd name="T85" fmla="*/ 2030 h 2144"/>
              <a:gd name="T86" fmla="*/ 592 w 1692"/>
              <a:gd name="T87" fmla="*/ 2143 h 2144"/>
              <a:gd name="T88" fmla="*/ 254 w 1692"/>
              <a:gd name="T89" fmla="*/ 2143 h 2144"/>
              <a:gd name="T90" fmla="*/ 141 w 1692"/>
              <a:gd name="T91" fmla="*/ 2030 h 2144"/>
              <a:gd name="T92" fmla="*/ 141 w 1692"/>
              <a:gd name="T93" fmla="*/ 1438 h 2144"/>
              <a:gd name="T94" fmla="*/ 112 w 1692"/>
              <a:gd name="T95" fmla="*/ 1438 h 2144"/>
              <a:gd name="T96" fmla="*/ 0 w 1692"/>
              <a:gd name="T97" fmla="*/ 1325 h 2144"/>
              <a:gd name="T98" fmla="*/ 0 w 1692"/>
              <a:gd name="T99" fmla="*/ 649 h 2144"/>
              <a:gd name="T100" fmla="*/ 112 w 1692"/>
              <a:gd name="T101" fmla="*/ 536 h 2144"/>
              <a:gd name="T102" fmla="*/ 254 w 1692"/>
              <a:gd name="T103" fmla="*/ 536 h 2144"/>
              <a:gd name="T104" fmla="*/ 423 w 1692"/>
              <a:gd name="T105" fmla="*/ 705 h 2144"/>
              <a:gd name="T106" fmla="*/ 592 w 1692"/>
              <a:gd name="T107" fmla="*/ 536 h 2144"/>
              <a:gd name="T108" fmla="*/ 733 w 1692"/>
              <a:gd name="T109" fmla="*/ 536 h 2144"/>
              <a:gd name="T110" fmla="*/ 846 w 1692"/>
              <a:gd name="T111" fmla="*/ 649 h 2144"/>
              <a:gd name="T112" fmla="*/ 564 w 1692"/>
              <a:gd name="T113" fmla="*/ 807 h 2144"/>
              <a:gd name="T114" fmla="*/ 423 w 1692"/>
              <a:gd name="T115" fmla="*/ 900 h 2144"/>
              <a:gd name="T116" fmla="*/ 282 w 1692"/>
              <a:gd name="T117" fmla="*/ 807 h 2144"/>
              <a:gd name="T118" fmla="*/ 282 w 1692"/>
              <a:gd name="T119" fmla="*/ 979 h 2144"/>
              <a:gd name="T120" fmla="*/ 423 w 1692"/>
              <a:gd name="T121" fmla="*/ 900 h 2144"/>
              <a:gd name="T122" fmla="*/ 564 w 1692"/>
              <a:gd name="T123" fmla="*/ 979 h 2144"/>
              <a:gd name="T124" fmla="*/ 564 w 1692"/>
              <a:gd name="T125" fmla="*/ 807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2" h="2144">
                <a:moveTo>
                  <a:pt x="649" y="226"/>
                </a:moveTo>
                <a:cubicBezTo>
                  <a:pt x="649" y="350"/>
                  <a:pt x="547" y="451"/>
                  <a:pt x="423" y="451"/>
                </a:cubicBezTo>
                <a:cubicBezTo>
                  <a:pt x="299" y="451"/>
                  <a:pt x="197" y="350"/>
                  <a:pt x="197" y="226"/>
                </a:cubicBezTo>
                <a:cubicBezTo>
                  <a:pt x="197" y="102"/>
                  <a:pt x="299" y="0"/>
                  <a:pt x="423" y="0"/>
                </a:cubicBezTo>
                <a:cubicBezTo>
                  <a:pt x="547" y="0"/>
                  <a:pt x="649" y="102"/>
                  <a:pt x="649" y="226"/>
                </a:cubicBezTo>
                <a:close/>
                <a:moveTo>
                  <a:pt x="1325" y="85"/>
                </a:moveTo>
                <a:cubicBezTo>
                  <a:pt x="1200" y="85"/>
                  <a:pt x="1099" y="186"/>
                  <a:pt x="1099" y="310"/>
                </a:cubicBezTo>
                <a:cubicBezTo>
                  <a:pt x="1099" y="434"/>
                  <a:pt x="1201" y="536"/>
                  <a:pt x="1325" y="536"/>
                </a:cubicBezTo>
                <a:cubicBezTo>
                  <a:pt x="1450" y="536"/>
                  <a:pt x="1550" y="434"/>
                  <a:pt x="1550" y="310"/>
                </a:cubicBezTo>
                <a:cubicBezTo>
                  <a:pt x="1550" y="186"/>
                  <a:pt x="1449" y="85"/>
                  <a:pt x="1325" y="85"/>
                </a:cubicBezTo>
                <a:close/>
                <a:moveTo>
                  <a:pt x="1691" y="1353"/>
                </a:moveTo>
                <a:cubicBezTo>
                  <a:pt x="1691" y="1384"/>
                  <a:pt x="1691" y="1477"/>
                  <a:pt x="1691" y="1494"/>
                </a:cubicBezTo>
                <a:lnTo>
                  <a:pt x="1691" y="2030"/>
                </a:lnTo>
                <a:cubicBezTo>
                  <a:pt x="1691" y="2092"/>
                  <a:pt x="1641" y="2143"/>
                  <a:pt x="1579" y="2143"/>
                </a:cubicBezTo>
                <a:lnTo>
                  <a:pt x="1071" y="2143"/>
                </a:lnTo>
                <a:cubicBezTo>
                  <a:pt x="1009" y="2143"/>
                  <a:pt x="958" y="2092"/>
                  <a:pt x="958" y="2030"/>
                </a:cubicBezTo>
                <a:lnTo>
                  <a:pt x="958" y="1494"/>
                </a:lnTo>
                <a:cubicBezTo>
                  <a:pt x="958" y="1477"/>
                  <a:pt x="958" y="1384"/>
                  <a:pt x="958" y="1353"/>
                </a:cubicBezTo>
                <a:cubicBezTo>
                  <a:pt x="958" y="1249"/>
                  <a:pt x="1000" y="1156"/>
                  <a:pt x="1071" y="1088"/>
                </a:cubicBezTo>
                <a:lnTo>
                  <a:pt x="1071" y="762"/>
                </a:lnTo>
                <a:cubicBezTo>
                  <a:pt x="1071" y="700"/>
                  <a:pt x="1121" y="649"/>
                  <a:pt x="1184" y="649"/>
                </a:cubicBezTo>
                <a:lnTo>
                  <a:pt x="1466" y="649"/>
                </a:lnTo>
                <a:cubicBezTo>
                  <a:pt x="1528" y="649"/>
                  <a:pt x="1579" y="700"/>
                  <a:pt x="1579" y="762"/>
                </a:cubicBezTo>
                <a:lnTo>
                  <a:pt x="1579" y="1088"/>
                </a:lnTo>
                <a:cubicBezTo>
                  <a:pt x="1649" y="1156"/>
                  <a:pt x="1691" y="1249"/>
                  <a:pt x="1691" y="1353"/>
                </a:cubicBezTo>
                <a:close/>
                <a:moveTo>
                  <a:pt x="1579" y="1494"/>
                </a:moveTo>
                <a:cubicBezTo>
                  <a:pt x="1579" y="1494"/>
                  <a:pt x="1579" y="1373"/>
                  <a:pt x="1579" y="1353"/>
                </a:cubicBezTo>
                <a:cubicBezTo>
                  <a:pt x="1579" y="1283"/>
                  <a:pt x="1550" y="1218"/>
                  <a:pt x="1500" y="1170"/>
                </a:cubicBezTo>
                <a:lnTo>
                  <a:pt x="1466" y="1136"/>
                </a:lnTo>
                <a:lnTo>
                  <a:pt x="1466" y="762"/>
                </a:lnTo>
                <a:lnTo>
                  <a:pt x="1184" y="762"/>
                </a:lnTo>
                <a:lnTo>
                  <a:pt x="1184" y="1136"/>
                </a:lnTo>
                <a:lnTo>
                  <a:pt x="1150" y="1170"/>
                </a:lnTo>
                <a:cubicBezTo>
                  <a:pt x="1099" y="1218"/>
                  <a:pt x="1071" y="1283"/>
                  <a:pt x="1071" y="1353"/>
                </a:cubicBezTo>
                <a:cubicBezTo>
                  <a:pt x="1071" y="1373"/>
                  <a:pt x="1071" y="1494"/>
                  <a:pt x="1071" y="1494"/>
                </a:cubicBezTo>
                <a:lnTo>
                  <a:pt x="1071" y="2030"/>
                </a:lnTo>
                <a:lnTo>
                  <a:pt x="1579" y="2030"/>
                </a:lnTo>
                <a:lnTo>
                  <a:pt x="1579" y="1494"/>
                </a:lnTo>
                <a:close/>
                <a:moveTo>
                  <a:pt x="846" y="649"/>
                </a:moveTo>
                <a:lnTo>
                  <a:pt x="846" y="1325"/>
                </a:lnTo>
                <a:cubicBezTo>
                  <a:pt x="846" y="1387"/>
                  <a:pt x="795" y="1438"/>
                  <a:pt x="733" y="1438"/>
                </a:cubicBezTo>
                <a:lnTo>
                  <a:pt x="705" y="1438"/>
                </a:lnTo>
                <a:lnTo>
                  <a:pt x="705" y="2030"/>
                </a:lnTo>
                <a:cubicBezTo>
                  <a:pt x="705" y="2092"/>
                  <a:pt x="654" y="2143"/>
                  <a:pt x="592" y="2143"/>
                </a:cubicBezTo>
                <a:lnTo>
                  <a:pt x="254" y="2143"/>
                </a:lnTo>
                <a:cubicBezTo>
                  <a:pt x="191" y="2143"/>
                  <a:pt x="141" y="2092"/>
                  <a:pt x="141" y="2030"/>
                </a:cubicBezTo>
                <a:lnTo>
                  <a:pt x="141" y="1438"/>
                </a:lnTo>
                <a:lnTo>
                  <a:pt x="112" y="1438"/>
                </a:lnTo>
                <a:cubicBezTo>
                  <a:pt x="50" y="1438"/>
                  <a:pt x="0" y="1387"/>
                  <a:pt x="0" y="1325"/>
                </a:cubicBezTo>
                <a:lnTo>
                  <a:pt x="0" y="649"/>
                </a:lnTo>
                <a:cubicBezTo>
                  <a:pt x="0" y="587"/>
                  <a:pt x="50" y="536"/>
                  <a:pt x="112" y="536"/>
                </a:cubicBezTo>
                <a:lnTo>
                  <a:pt x="254" y="536"/>
                </a:lnTo>
                <a:lnTo>
                  <a:pt x="423" y="705"/>
                </a:lnTo>
                <a:lnTo>
                  <a:pt x="592" y="536"/>
                </a:lnTo>
                <a:lnTo>
                  <a:pt x="733" y="536"/>
                </a:lnTo>
                <a:cubicBezTo>
                  <a:pt x="795" y="536"/>
                  <a:pt x="846" y="587"/>
                  <a:pt x="846" y="649"/>
                </a:cubicBezTo>
                <a:close/>
                <a:moveTo>
                  <a:pt x="564" y="807"/>
                </a:moveTo>
                <a:lnTo>
                  <a:pt x="423" y="900"/>
                </a:lnTo>
                <a:lnTo>
                  <a:pt x="282" y="807"/>
                </a:lnTo>
                <a:lnTo>
                  <a:pt x="282" y="979"/>
                </a:lnTo>
                <a:lnTo>
                  <a:pt x="423" y="900"/>
                </a:lnTo>
                <a:lnTo>
                  <a:pt x="564" y="979"/>
                </a:lnTo>
                <a:lnTo>
                  <a:pt x="564" y="80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nvGrpSpPr>
          <p:cNvPr id="45" name="Group 42">
            <a:extLst>
              <a:ext uri="{FF2B5EF4-FFF2-40B4-BE49-F238E27FC236}">
                <a16:creationId xmlns:a16="http://schemas.microsoft.com/office/drawing/2014/main" id="{0E81C14A-21D8-B5E5-A053-3D2446293DFA}"/>
              </a:ext>
            </a:extLst>
          </p:cNvPr>
          <p:cNvGrpSpPr>
            <a:grpSpLocks/>
          </p:cNvGrpSpPr>
          <p:nvPr/>
        </p:nvGrpSpPr>
        <p:grpSpPr bwMode="auto">
          <a:xfrm>
            <a:off x="9470135" y="2885175"/>
            <a:ext cx="625774" cy="625774"/>
            <a:chOff x="3683" y="1188"/>
            <a:chExt cx="434" cy="434"/>
          </a:xfrm>
        </p:grpSpPr>
        <p:sp>
          <p:nvSpPr>
            <p:cNvPr id="46" name="Freeform 43">
              <a:extLst>
                <a:ext uri="{FF2B5EF4-FFF2-40B4-BE49-F238E27FC236}">
                  <a16:creationId xmlns:a16="http://schemas.microsoft.com/office/drawing/2014/main" id="{15CEA52B-819B-5C21-9B5B-96DDF876D99B}"/>
                </a:ext>
              </a:extLst>
            </p:cNvPr>
            <p:cNvSpPr>
              <a:spLocks noChangeArrowheads="1"/>
            </p:cNvSpPr>
            <p:nvPr/>
          </p:nvSpPr>
          <p:spPr bwMode="auto">
            <a:xfrm>
              <a:off x="3724" y="1582"/>
              <a:ext cx="40" cy="40"/>
            </a:xfrm>
            <a:custGeom>
              <a:avLst/>
              <a:gdLst>
                <a:gd name="T0" fmla="*/ 181 w 182"/>
                <a:gd name="T1" fmla="*/ 90 h 181"/>
                <a:gd name="T2" fmla="*/ 169 w 182"/>
                <a:gd name="T3" fmla="*/ 135 h 181"/>
                <a:gd name="T4" fmla="*/ 136 w 182"/>
                <a:gd name="T5" fmla="*/ 168 h 181"/>
                <a:gd name="T6" fmla="*/ 91 w 182"/>
                <a:gd name="T7" fmla="*/ 180 h 181"/>
                <a:gd name="T8" fmla="*/ 45 w 182"/>
                <a:gd name="T9" fmla="*/ 168 h 181"/>
                <a:gd name="T10" fmla="*/ 12 w 182"/>
                <a:gd name="T11" fmla="*/ 135 h 181"/>
                <a:gd name="T12" fmla="*/ 0 w 182"/>
                <a:gd name="T13" fmla="*/ 90 h 181"/>
                <a:gd name="T14" fmla="*/ 12 w 182"/>
                <a:gd name="T15" fmla="*/ 45 h 181"/>
                <a:gd name="T16" fmla="*/ 45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1" y="176"/>
                    <a:pt x="107" y="180"/>
                    <a:pt x="91" y="180"/>
                  </a:cubicBezTo>
                  <a:cubicBezTo>
                    <a:pt x="74" y="180"/>
                    <a:pt x="59" y="176"/>
                    <a:pt x="45" y="168"/>
                  </a:cubicBezTo>
                  <a:cubicBezTo>
                    <a:pt x="30" y="160"/>
                    <a:pt x="20" y="149"/>
                    <a:pt x="12" y="135"/>
                  </a:cubicBezTo>
                  <a:cubicBezTo>
                    <a:pt x="3" y="121"/>
                    <a:pt x="0" y="107"/>
                    <a:pt x="0" y="90"/>
                  </a:cubicBezTo>
                  <a:cubicBezTo>
                    <a:pt x="0" y="73"/>
                    <a:pt x="3" y="60"/>
                    <a:pt x="12" y="45"/>
                  </a:cubicBezTo>
                  <a:cubicBezTo>
                    <a:pt x="20" y="31"/>
                    <a:pt x="30" y="21"/>
                    <a:pt x="45" y="12"/>
                  </a:cubicBezTo>
                  <a:cubicBezTo>
                    <a:pt x="59" y="4"/>
                    <a:pt x="74" y="0"/>
                    <a:pt x="91" y="0"/>
                  </a:cubicBezTo>
                  <a:cubicBezTo>
                    <a:pt x="107" y="0"/>
                    <a:pt x="121"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7" name="Freeform 44">
              <a:extLst>
                <a:ext uri="{FF2B5EF4-FFF2-40B4-BE49-F238E27FC236}">
                  <a16:creationId xmlns:a16="http://schemas.microsoft.com/office/drawing/2014/main" id="{DB0FDB4B-3A15-6E08-32D7-BBB2A9E81703}"/>
                </a:ext>
              </a:extLst>
            </p:cNvPr>
            <p:cNvSpPr>
              <a:spLocks noChangeArrowheads="1"/>
            </p:cNvSpPr>
            <p:nvPr/>
          </p:nvSpPr>
          <p:spPr bwMode="auto">
            <a:xfrm>
              <a:off x="3812" y="1582"/>
              <a:ext cx="40" cy="40"/>
            </a:xfrm>
            <a:custGeom>
              <a:avLst/>
              <a:gdLst>
                <a:gd name="T0" fmla="*/ 181 w 182"/>
                <a:gd name="T1" fmla="*/ 90 h 181"/>
                <a:gd name="T2" fmla="*/ 169 w 182"/>
                <a:gd name="T3" fmla="*/ 135 h 181"/>
                <a:gd name="T4" fmla="*/ 136 w 182"/>
                <a:gd name="T5" fmla="*/ 168 h 181"/>
                <a:gd name="T6" fmla="*/ 91 w 182"/>
                <a:gd name="T7" fmla="*/ 180 h 181"/>
                <a:gd name="T8" fmla="*/ 46 w 182"/>
                <a:gd name="T9" fmla="*/ 168 h 181"/>
                <a:gd name="T10" fmla="*/ 13 w 182"/>
                <a:gd name="T11" fmla="*/ 135 h 181"/>
                <a:gd name="T12" fmla="*/ 0 w 182"/>
                <a:gd name="T13" fmla="*/ 90 h 181"/>
                <a:gd name="T14" fmla="*/ 13 w 182"/>
                <a:gd name="T15" fmla="*/ 45 h 181"/>
                <a:gd name="T16" fmla="*/ 46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2" y="176"/>
                    <a:pt x="107" y="180"/>
                    <a:pt x="91" y="180"/>
                  </a:cubicBezTo>
                  <a:cubicBezTo>
                    <a:pt x="74" y="180"/>
                    <a:pt x="60" y="176"/>
                    <a:pt x="46" y="168"/>
                  </a:cubicBezTo>
                  <a:cubicBezTo>
                    <a:pt x="31" y="160"/>
                    <a:pt x="21" y="149"/>
                    <a:pt x="13" y="135"/>
                  </a:cubicBezTo>
                  <a:cubicBezTo>
                    <a:pt x="4" y="121"/>
                    <a:pt x="0" y="107"/>
                    <a:pt x="0" y="90"/>
                  </a:cubicBezTo>
                  <a:cubicBezTo>
                    <a:pt x="0" y="73"/>
                    <a:pt x="4" y="60"/>
                    <a:pt x="13" y="45"/>
                  </a:cubicBezTo>
                  <a:cubicBezTo>
                    <a:pt x="21" y="31"/>
                    <a:pt x="31" y="21"/>
                    <a:pt x="46" y="12"/>
                  </a:cubicBezTo>
                  <a:cubicBezTo>
                    <a:pt x="60" y="4"/>
                    <a:pt x="74" y="0"/>
                    <a:pt x="91" y="0"/>
                  </a:cubicBezTo>
                  <a:cubicBezTo>
                    <a:pt x="107" y="0"/>
                    <a:pt x="122"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8" name="Freeform 45">
              <a:extLst>
                <a:ext uri="{FF2B5EF4-FFF2-40B4-BE49-F238E27FC236}">
                  <a16:creationId xmlns:a16="http://schemas.microsoft.com/office/drawing/2014/main" id="{AB68C0EA-71B2-D05F-F720-1805F0C06944}"/>
                </a:ext>
              </a:extLst>
            </p:cNvPr>
            <p:cNvSpPr>
              <a:spLocks noChangeArrowheads="1"/>
            </p:cNvSpPr>
            <p:nvPr/>
          </p:nvSpPr>
          <p:spPr bwMode="auto">
            <a:xfrm>
              <a:off x="3998" y="1188"/>
              <a:ext cx="82" cy="82"/>
            </a:xfrm>
            <a:custGeom>
              <a:avLst/>
              <a:gdLst>
                <a:gd name="T0" fmla="*/ 367 w 368"/>
                <a:gd name="T1" fmla="*/ 183 h 368"/>
                <a:gd name="T2" fmla="*/ 343 w 368"/>
                <a:gd name="T3" fmla="*/ 275 h 368"/>
                <a:gd name="T4" fmla="*/ 276 w 368"/>
                <a:gd name="T5" fmla="*/ 342 h 368"/>
                <a:gd name="T6" fmla="*/ 184 w 368"/>
                <a:gd name="T7" fmla="*/ 367 h 368"/>
                <a:gd name="T8" fmla="*/ 92 w 368"/>
                <a:gd name="T9" fmla="*/ 342 h 368"/>
                <a:gd name="T10" fmla="*/ 25 w 368"/>
                <a:gd name="T11" fmla="*/ 275 h 368"/>
                <a:gd name="T12" fmla="*/ 0 w 368"/>
                <a:gd name="T13" fmla="*/ 183 h 368"/>
                <a:gd name="T14" fmla="*/ 25 w 368"/>
                <a:gd name="T15" fmla="*/ 91 h 368"/>
                <a:gd name="T16" fmla="*/ 92 w 368"/>
                <a:gd name="T17" fmla="*/ 24 h 368"/>
                <a:gd name="T18" fmla="*/ 184 w 368"/>
                <a:gd name="T19" fmla="*/ 0 h 368"/>
                <a:gd name="T20" fmla="*/ 276 w 368"/>
                <a:gd name="T21" fmla="*/ 24 h 368"/>
                <a:gd name="T22" fmla="*/ 343 w 368"/>
                <a:gd name="T23" fmla="*/ 91 h 368"/>
                <a:gd name="T24" fmla="*/ 367 w 368"/>
                <a:gd name="T25" fmla="*/ 18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68">
                  <a:moveTo>
                    <a:pt x="367" y="183"/>
                  </a:moveTo>
                  <a:cubicBezTo>
                    <a:pt x="367" y="217"/>
                    <a:pt x="360" y="246"/>
                    <a:pt x="343" y="275"/>
                  </a:cubicBezTo>
                  <a:cubicBezTo>
                    <a:pt x="326" y="304"/>
                    <a:pt x="306" y="325"/>
                    <a:pt x="276" y="342"/>
                  </a:cubicBezTo>
                  <a:cubicBezTo>
                    <a:pt x="247" y="359"/>
                    <a:pt x="218" y="367"/>
                    <a:pt x="184" y="367"/>
                  </a:cubicBezTo>
                  <a:cubicBezTo>
                    <a:pt x="150" y="367"/>
                    <a:pt x="121" y="359"/>
                    <a:pt x="92" y="342"/>
                  </a:cubicBezTo>
                  <a:cubicBezTo>
                    <a:pt x="63" y="325"/>
                    <a:pt x="42" y="304"/>
                    <a:pt x="25" y="275"/>
                  </a:cubicBezTo>
                  <a:cubicBezTo>
                    <a:pt x="8" y="246"/>
                    <a:pt x="0" y="217"/>
                    <a:pt x="0" y="183"/>
                  </a:cubicBezTo>
                  <a:cubicBezTo>
                    <a:pt x="0" y="149"/>
                    <a:pt x="8" y="120"/>
                    <a:pt x="25" y="91"/>
                  </a:cubicBezTo>
                  <a:cubicBezTo>
                    <a:pt x="42" y="61"/>
                    <a:pt x="63" y="41"/>
                    <a:pt x="92" y="24"/>
                  </a:cubicBezTo>
                  <a:cubicBezTo>
                    <a:pt x="121" y="7"/>
                    <a:pt x="150" y="0"/>
                    <a:pt x="184" y="0"/>
                  </a:cubicBezTo>
                  <a:cubicBezTo>
                    <a:pt x="218" y="0"/>
                    <a:pt x="247" y="7"/>
                    <a:pt x="276" y="24"/>
                  </a:cubicBezTo>
                  <a:cubicBezTo>
                    <a:pt x="306" y="41"/>
                    <a:pt x="326" y="61"/>
                    <a:pt x="343" y="91"/>
                  </a:cubicBezTo>
                  <a:cubicBezTo>
                    <a:pt x="360" y="120"/>
                    <a:pt x="367" y="149"/>
                    <a:pt x="367" y="18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49" name="Freeform 46">
              <a:extLst>
                <a:ext uri="{FF2B5EF4-FFF2-40B4-BE49-F238E27FC236}">
                  <a16:creationId xmlns:a16="http://schemas.microsoft.com/office/drawing/2014/main" id="{CF4EC7CF-71B7-60C8-359F-3056C707E076}"/>
                </a:ext>
              </a:extLst>
            </p:cNvPr>
            <p:cNvSpPr>
              <a:spLocks noChangeArrowheads="1"/>
            </p:cNvSpPr>
            <p:nvPr/>
          </p:nvSpPr>
          <p:spPr bwMode="auto">
            <a:xfrm>
              <a:off x="3682" y="1284"/>
              <a:ext cx="437" cy="339"/>
            </a:xfrm>
            <a:custGeom>
              <a:avLst/>
              <a:gdLst>
                <a:gd name="T0" fmla="*/ 1909 w 1932"/>
                <a:gd name="T1" fmla="*/ 1339 h 1498"/>
                <a:gd name="T2" fmla="*/ 1745 w 1932"/>
                <a:gd name="T3" fmla="*/ 1068 h 1498"/>
                <a:gd name="T4" fmla="*/ 1742 w 1932"/>
                <a:gd name="T5" fmla="*/ 1060 h 1498"/>
                <a:gd name="T6" fmla="*/ 1680 w 1932"/>
                <a:gd name="T7" fmla="*/ 848 h 1498"/>
                <a:gd name="T8" fmla="*/ 1765 w 1932"/>
                <a:gd name="T9" fmla="*/ 696 h 1498"/>
                <a:gd name="T10" fmla="*/ 1765 w 1932"/>
                <a:gd name="T11" fmla="*/ 149 h 1498"/>
                <a:gd name="T12" fmla="*/ 1616 w 1932"/>
                <a:gd name="T13" fmla="*/ 0 h 1498"/>
                <a:gd name="T14" fmla="*/ 1587 w 1932"/>
                <a:gd name="T15" fmla="*/ 0 h 1498"/>
                <a:gd name="T16" fmla="*/ 1395 w 1932"/>
                <a:gd name="T17" fmla="*/ 116 h 1498"/>
                <a:gd name="T18" fmla="*/ 1122 w 1932"/>
                <a:gd name="T19" fmla="*/ 344 h 1498"/>
                <a:gd name="T20" fmla="*/ 1091 w 1932"/>
                <a:gd name="T21" fmla="*/ 412 h 1498"/>
                <a:gd name="T22" fmla="*/ 1082 w 1932"/>
                <a:gd name="T23" fmla="*/ 412 h 1498"/>
                <a:gd name="T24" fmla="*/ 934 w 1932"/>
                <a:gd name="T25" fmla="*/ 412 h 1498"/>
                <a:gd name="T26" fmla="*/ 875 w 1932"/>
                <a:gd name="T27" fmla="*/ 460 h 1498"/>
                <a:gd name="T28" fmla="*/ 849 w 1932"/>
                <a:gd name="T29" fmla="*/ 591 h 1498"/>
                <a:gd name="T30" fmla="*/ 846 w 1932"/>
                <a:gd name="T31" fmla="*/ 591 h 1498"/>
                <a:gd name="T32" fmla="*/ 62 w 1932"/>
                <a:gd name="T33" fmla="*/ 591 h 1498"/>
                <a:gd name="T34" fmla="*/ 17 w 1932"/>
                <a:gd name="T35" fmla="*/ 614 h 1498"/>
                <a:gd name="T36" fmla="*/ 3 w 1932"/>
                <a:gd name="T37" fmla="*/ 662 h 1498"/>
                <a:gd name="T38" fmla="*/ 62 w 1932"/>
                <a:gd name="T39" fmla="*/ 1023 h 1498"/>
                <a:gd name="T40" fmla="*/ 121 w 1932"/>
                <a:gd name="T41" fmla="*/ 1074 h 1498"/>
                <a:gd name="T42" fmla="*/ 748 w 1932"/>
                <a:gd name="T43" fmla="*/ 1074 h 1498"/>
                <a:gd name="T44" fmla="*/ 736 w 1932"/>
                <a:gd name="T45" fmla="*/ 1133 h 1498"/>
                <a:gd name="T46" fmla="*/ 152 w 1932"/>
                <a:gd name="T47" fmla="*/ 1133 h 1498"/>
                <a:gd name="T48" fmla="*/ 93 w 1932"/>
                <a:gd name="T49" fmla="*/ 1192 h 1498"/>
                <a:gd name="T50" fmla="*/ 152 w 1932"/>
                <a:gd name="T51" fmla="*/ 1252 h 1498"/>
                <a:gd name="T52" fmla="*/ 784 w 1932"/>
                <a:gd name="T53" fmla="*/ 1252 h 1498"/>
                <a:gd name="T54" fmla="*/ 844 w 1932"/>
                <a:gd name="T55" fmla="*/ 1204 h 1498"/>
                <a:gd name="T56" fmla="*/ 984 w 1932"/>
                <a:gd name="T57" fmla="*/ 530 h 1498"/>
                <a:gd name="T58" fmla="*/ 1085 w 1932"/>
                <a:gd name="T59" fmla="*/ 530 h 1498"/>
                <a:gd name="T60" fmla="*/ 1144 w 1932"/>
                <a:gd name="T61" fmla="*/ 485 h 1498"/>
                <a:gd name="T62" fmla="*/ 1232 w 1932"/>
                <a:gd name="T63" fmla="*/ 474 h 1498"/>
                <a:gd name="T64" fmla="*/ 1370 w 1932"/>
                <a:gd name="T65" fmla="*/ 358 h 1498"/>
                <a:gd name="T66" fmla="*/ 1370 w 1932"/>
                <a:gd name="T67" fmla="*/ 696 h 1498"/>
                <a:gd name="T68" fmla="*/ 1407 w 1932"/>
                <a:gd name="T69" fmla="*/ 806 h 1498"/>
                <a:gd name="T70" fmla="*/ 1384 w 1932"/>
                <a:gd name="T71" fmla="*/ 1407 h 1498"/>
                <a:gd name="T72" fmla="*/ 1466 w 1932"/>
                <a:gd name="T73" fmla="*/ 1494 h 1498"/>
                <a:gd name="T74" fmla="*/ 1553 w 1932"/>
                <a:gd name="T75" fmla="*/ 1412 h 1498"/>
                <a:gd name="T76" fmla="*/ 1565 w 1932"/>
                <a:gd name="T77" fmla="*/ 1065 h 1498"/>
                <a:gd name="T78" fmla="*/ 1576 w 1932"/>
                <a:gd name="T79" fmla="*/ 1105 h 1498"/>
                <a:gd name="T80" fmla="*/ 1599 w 1932"/>
                <a:gd name="T81" fmla="*/ 1153 h 1498"/>
                <a:gd name="T82" fmla="*/ 1759 w 1932"/>
                <a:gd name="T83" fmla="*/ 1424 h 1498"/>
                <a:gd name="T84" fmla="*/ 1836 w 1932"/>
                <a:gd name="T85" fmla="*/ 1466 h 1498"/>
                <a:gd name="T86" fmla="*/ 1878 w 1932"/>
                <a:gd name="T87" fmla="*/ 1455 h 1498"/>
                <a:gd name="T88" fmla="*/ 1909 w 1932"/>
                <a:gd name="T89" fmla="*/ 1339 h 1498"/>
                <a:gd name="T90" fmla="*/ 175 w 1932"/>
                <a:gd name="T91" fmla="*/ 953 h 1498"/>
                <a:gd name="T92" fmla="*/ 135 w 1932"/>
                <a:gd name="T93" fmla="*/ 713 h 1498"/>
                <a:gd name="T94" fmla="*/ 827 w 1932"/>
                <a:gd name="T95" fmla="*/ 713 h 1498"/>
                <a:gd name="T96" fmla="*/ 776 w 1932"/>
                <a:gd name="T97" fmla="*/ 953 h 1498"/>
                <a:gd name="T98" fmla="*/ 175 w 1932"/>
                <a:gd name="T99" fmla="*/ 953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2" h="1498">
                  <a:moveTo>
                    <a:pt x="1909" y="1339"/>
                  </a:moveTo>
                  <a:lnTo>
                    <a:pt x="1745" y="1068"/>
                  </a:lnTo>
                  <a:cubicBezTo>
                    <a:pt x="1742" y="1065"/>
                    <a:pt x="1742" y="1063"/>
                    <a:pt x="1742" y="1060"/>
                  </a:cubicBezTo>
                  <a:lnTo>
                    <a:pt x="1680" y="848"/>
                  </a:lnTo>
                  <a:cubicBezTo>
                    <a:pt x="1731" y="817"/>
                    <a:pt x="1765" y="761"/>
                    <a:pt x="1765" y="696"/>
                  </a:cubicBezTo>
                  <a:lnTo>
                    <a:pt x="1765" y="149"/>
                  </a:lnTo>
                  <a:cubicBezTo>
                    <a:pt x="1765" y="68"/>
                    <a:pt x="1697" y="0"/>
                    <a:pt x="1616" y="0"/>
                  </a:cubicBezTo>
                  <a:lnTo>
                    <a:pt x="1587" y="0"/>
                  </a:lnTo>
                  <a:cubicBezTo>
                    <a:pt x="1505" y="0"/>
                    <a:pt x="1432" y="45"/>
                    <a:pt x="1395" y="116"/>
                  </a:cubicBezTo>
                  <a:lnTo>
                    <a:pt x="1122" y="344"/>
                  </a:lnTo>
                  <a:cubicBezTo>
                    <a:pt x="1102" y="361"/>
                    <a:pt x="1091" y="386"/>
                    <a:pt x="1091" y="412"/>
                  </a:cubicBezTo>
                  <a:cubicBezTo>
                    <a:pt x="1088" y="412"/>
                    <a:pt x="1085" y="412"/>
                    <a:pt x="1082" y="412"/>
                  </a:cubicBezTo>
                  <a:lnTo>
                    <a:pt x="934" y="412"/>
                  </a:lnTo>
                  <a:cubicBezTo>
                    <a:pt x="906" y="412"/>
                    <a:pt x="880" y="432"/>
                    <a:pt x="875" y="460"/>
                  </a:cubicBezTo>
                  <a:lnTo>
                    <a:pt x="849" y="591"/>
                  </a:lnTo>
                  <a:lnTo>
                    <a:pt x="846" y="591"/>
                  </a:lnTo>
                  <a:lnTo>
                    <a:pt x="62" y="591"/>
                  </a:lnTo>
                  <a:cubicBezTo>
                    <a:pt x="45" y="591"/>
                    <a:pt x="28" y="600"/>
                    <a:pt x="17" y="614"/>
                  </a:cubicBezTo>
                  <a:cubicBezTo>
                    <a:pt x="6" y="628"/>
                    <a:pt x="0" y="645"/>
                    <a:pt x="3" y="662"/>
                  </a:cubicBezTo>
                  <a:lnTo>
                    <a:pt x="62" y="1023"/>
                  </a:lnTo>
                  <a:cubicBezTo>
                    <a:pt x="68" y="1051"/>
                    <a:pt x="93" y="1074"/>
                    <a:pt x="121" y="1074"/>
                  </a:cubicBezTo>
                  <a:lnTo>
                    <a:pt x="748" y="1074"/>
                  </a:lnTo>
                  <a:lnTo>
                    <a:pt x="736" y="1133"/>
                  </a:lnTo>
                  <a:lnTo>
                    <a:pt x="152" y="1133"/>
                  </a:lnTo>
                  <a:cubicBezTo>
                    <a:pt x="118" y="1133"/>
                    <a:pt x="93" y="1161"/>
                    <a:pt x="93" y="1192"/>
                  </a:cubicBezTo>
                  <a:cubicBezTo>
                    <a:pt x="93" y="1223"/>
                    <a:pt x="121" y="1252"/>
                    <a:pt x="152" y="1252"/>
                  </a:cubicBezTo>
                  <a:lnTo>
                    <a:pt x="784" y="1252"/>
                  </a:lnTo>
                  <a:cubicBezTo>
                    <a:pt x="812" y="1252"/>
                    <a:pt x="838" y="1232"/>
                    <a:pt x="844" y="1204"/>
                  </a:cubicBezTo>
                  <a:lnTo>
                    <a:pt x="984" y="530"/>
                  </a:lnTo>
                  <a:lnTo>
                    <a:pt x="1085" y="530"/>
                  </a:lnTo>
                  <a:cubicBezTo>
                    <a:pt x="1113" y="530"/>
                    <a:pt x="1136" y="511"/>
                    <a:pt x="1144" y="485"/>
                  </a:cubicBezTo>
                  <a:cubicBezTo>
                    <a:pt x="1173" y="497"/>
                    <a:pt x="1206" y="494"/>
                    <a:pt x="1232" y="474"/>
                  </a:cubicBezTo>
                  <a:lnTo>
                    <a:pt x="1370" y="358"/>
                  </a:lnTo>
                  <a:lnTo>
                    <a:pt x="1370" y="696"/>
                  </a:lnTo>
                  <a:cubicBezTo>
                    <a:pt x="1370" y="738"/>
                    <a:pt x="1384" y="775"/>
                    <a:pt x="1407" y="806"/>
                  </a:cubicBezTo>
                  <a:lnTo>
                    <a:pt x="1384" y="1407"/>
                  </a:lnTo>
                  <a:cubicBezTo>
                    <a:pt x="1381" y="1452"/>
                    <a:pt x="1418" y="1491"/>
                    <a:pt x="1466" y="1494"/>
                  </a:cubicBezTo>
                  <a:cubicBezTo>
                    <a:pt x="1511" y="1497"/>
                    <a:pt x="1551" y="1460"/>
                    <a:pt x="1553" y="1412"/>
                  </a:cubicBezTo>
                  <a:lnTo>
                    <a:pt x="1565" y="1065"/>
                  </a:lnTo>
                  <a:lnTo>
                    <a:pt x="1576" y="1105"/>
                  </a:lnTo>
                  <a:cubicBezTo>
                    <a:pt x="1582" y="1122"/>
                    <a:pt x="1590" y="1139"/>
                    <a:pt x="1599" y="1153"/>
                  </a:cubicBezTo>
                  <a:lnTo>
                    <a:pt x="1759" y="1424"/>
                  </a:lnTo>
                  <a:cubicBezTo>
                    <a:pt x="1779" y="1452"/>
                    <a:pt x="1807" y="1466"/>
                    <a:pt x="1836" y="1466"/>
                  </a:cubicBezTo>
                  <a:cubicBezTo>
                    <a:pt x="1850" y="1466"/>
                    <a:pt x="1867" y="1463"/>
                    <a:pt x="1878" y="1455"/>
                  </a:cubicBezTo>
                  <a:cubicBezTo>
                    <a:pt x="1920" y="1429"/>
                    <a:pt x="1931" y="1379"/>
                    <a:pt x="1909" y="1339"/>
                  </a:cubicBezTo>
                  <a:close/>
                  <a:moveTo>
                    <a:pt x="175" y="953"/>
                  </a:moveTo>
                  <a:lnTo>
                    <a:pt x="135" y="713"/>
                  </a:lnTo>
                  <a:lnTo>
                    <a:pt x="827" y="713"/>
                  </a:lnTo>
                  <a:lnTo>
                    <a:pt x="776" y="953"/>
                  </a:lnTo>
                  <a:lnTo>
                    <a:pt x="175" y="953"/>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grpSp>
      <p:sp>
        <p:nvSpPr>
          <p:cNvPr id="50" name="正方形/長方形 49">
            <a:extLst>
              <a:ext uri="{FF2B5EF4-FFF2-40B4-BE49-F238E27FC236}">
                <a16:creationId xmlns:a16="http://schemas.microsoft.com/office/drawing/2014/main" id="{4B2216EB-36E1-29EE-2315-41AA11F25F9E}"/>
              </a:ext>
            </a:extLst>
          </p:cNvPr>
          <p:cNvSpPr/>
          <p:nvPr/>
        </p:nvSpPr>
        <p:spPr>
          <a:xfrm>
            <a:off x="9405682" y="3548126"/>
            <a:ext cx="783208"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購買意向</a:t>
            </a:r>
            <a:endParaRPr lang="en-US" altLang="ja-JP" sz="900" b="1" spc="100" dirty="0">
              <a:solidFill>
                <a:srgbClr val="545454"/>
              </a:solidFill>
              <a:latin typeface="+mn-ea"/>
              <a:ea typeface="+mn-ea"/>
            </a:endParaRPr>
          </a:p>
        </p:txBody>
      </p:sp>
      <p:sp>
        <p:nvSpPr>
          <p:cNvPr id="51" name="正方形/長方形 50">
            <a:extLst>
              <a:ext uri="{FF2B5EF4-FFF2-40B4-BE49-F238E27FC236}">
                <a16:creationId xmlns:a16="http://schemas.microsoft.com/office/drawing/2014/main" id="{5C5659D3-2AD9-DFBB-F750-DD069397D99F}"/>
              </a:ext>
            </a:extLst>
          </p:cNvPr>
          <p:cNvSpPr/>
          <p:nvPr/>
        </p:nvSpPr>
        <p:spPr>
          <a:xfrm>
            <a:off x="9988177" y="3806681"/>
            <a:ext cx="1154672" cy="244682"/>
          </a:xfrm>
          <a:prstGeom prst="rect">
            <a:avLst/>
          </a:prstGeom>
          <a:noFill/>
        </p:spPr>
        <p:txBody>
          <a:bodyPr wrap="square" lIns="0">
            <a:spAutoFit/>
          </a:bodyPr>
          <a:lstStyle/>
          <a:p>
            <a:pPr marL="159750" eaLnBrk="1" fontAlgn="auto" hangingPunct="1">
              <a:lnSpc>
                <a:spcPct val="110000"/>
              </a:lnSpc>
              <a:spcBef>
                <a:spcPts val="0"/>
              </a:spcBef>
              <a:spcAft>
                <a:spcPts val="600"/>
              </a:spcAft>
              <a:defRPr/>
            </a:pPr>
            <a:r>
              <a:rPr lang="ja-JP" altLang="en-US" sz="900" b="1" spc="100" dirty="0">
                <a:solidFill>
                  <a:srgbClr val="545454"/>
                </a:solidFill>
                <a:latin typeface="+mn-ea"/>
                <a:ea typeface="+mn-ea"/>
              </a:rPr>
              <a:t>ライフイベント</a:t>
            </a:r>
            <a:endParaRPr lang="en-US" altLang="ja-JP" sz="900" b="1" spc="100" dirty="0">
              <a:solidFill>
                <a:srgbClr val="545454"/>
              </a:solidFill>
              <a:latin typeface="+mn-ea"/>
              <a:ea typeface="+mn-ea"/>
            </a:endParaRPr>
          </a:p>
        </p:txBody>
      </p:sp>
      <p:sp>
        <p:nvSpPr>
          <p:cNvPr id="59" name="テキスト ボックス 58">
            <a:extLst>
              <a:ext uri="{FF2B5EF4-FFF2-40B4-BE49-F238E27FC236}">
                <a16:creationId xmlns:a16="http://schemas.microsoft.com/office/drawing/2014/main" id="{A83742A2-CCA3-EC3E-870F-4A4B09470924}"/>
              </a:ext>
            </a:extLst>
          </p:cNvPr>
          <p:cNvSpPr txBox="1"/>
          <p:nvPr/>
        </p:nvSpPr>
        <p:spPr>
          <a:xfrm>
            <a:off x="5401787" y="4199349"/>
            <a:ext cx="2660440" cy="523220"/>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■タイトルイメージ</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キレとコク、究極の調和点を求めて。</a:t>
            </a:r>
            <a:r>
              <a:rPr lang="en-US" altLang="ja-JP" sz="1000" dirty="0">
                <a:solidFill>
                  <a:srgbClr val="0D0D0D"/>
                </a:solidFill>
                <a:latin typeface="+mn-ea"/>
                <a:ea typeface="+mn-ea"/>
              </a:rPr>
              <a:t>××</a:t>
            </a:r>
            <a:r>
              <a:rPr lang="ja-JP" altLang="en-US" sz="1000" dirty="0">
                <a:solidFill>
                  <a:srgbClr val="0D0D0D"/>
                </a:solidFill>
                <a:latin typeface="+mn-ea"/>
                <a:ea typeface="+mn-ea"/>
              </a:rPr>
              <a:t>ビールが全面刷新で導き出した答えとは</a:t>
            </a:r>
          </a:p>
        </p:txBody>
      </p:sp>
      <p:sp>
        <p:nvSpPr>
          <p:cNvPr id="60" name="正方形/長方形 59">
            <a:extLst>
              <a:ext uri="{FF2B5EF4-FFF2-40B4-BE49-F238E27FC236}">
                <a16:creationId xmlns:a16="http://schemas.microsoft.com/office/drawing/2014/main" id="{89BA380A-7D86-56A3-9084-3A57A804E44F}"/>
              </a:ext>
            </a:extLst>
          </p:cNvPr>
          <p:cNvSpPr/>
          <p:nvPr/>
        </p:nvSpPr>
        <p:spPr>
          <a:xfrm>
            <a:off x="5428971" y="3837648"/>
            <a:ext cx="2737603" cy="219675"/>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5" name="テキスト ボックス 64">
            <a:extLst>
              <a:ext uri="{FF2B5EF4-FFF2-40B4-BE49-F238E27FC236}">
                <a16:creationId xmlns:a16="http://schemas.microsoft.com/office/drawing/2014/main" id="{D08317BC-B14B-B187-C325-4093FA2841F7}"/>
              </a:ext>
            </a:extLst>
          </p:cNvPr>
          <p:cNvSpPr txBox="1"/>
          <p:nvPr/>
        </p:nvSpPr>
        <p:spPr>
          <a:xfrm>
            <a:off x="5329270" y="3830185"/>
            <a:ext cx="2922161" cy="261610"/>
          </a:xfrm>
          <a:prstGeom prst="rect">
            <a:avLst/>
          </a:prstGeom>
          <a:noFill/>
        </p:spPr>
        <p:txBody>
          <a:bodyPr wrap="square">
            <a:spAutoFit/>
          </a:bodyPr>
          <a:lstStyle/>
          <a:p>
            <a:pPr eaLnBrk="1" fontAlgn="auto" hangingPunct="1">
              <a:spcBef>
                <a:spcPts val="0"/>
              </a:spcBef>
              <a:spcAft>
                <a:spcPts val="0"/>
              </a:spcAft>
            </a:pPr>
            <a:r>
              <a:rPr lang="ja-JP" altLang="en-US" sz="1100" b="1" dirty="0">
                <a:solidFill>
                  <a:srgbClr val="FFFFFF"/>
                </a:solidFill>
                <a:latin typeface="+mn-ea"/>
                <a:ea typeface="+mn-ea"/>
              </a:rPr>
              <a:t>（例）看板アルコール飲料のリニューアル</a:t>
            </a:r>
            <a:endParaRPr lang="ja-JP" altLang="en-US" sz="1100" dirty="0">
              <a:solidFill>
                <a:srgbClr val="FFFFFF"/>
              </a:solidFill>
              <a:latin typeface="+mn-ea"/>
              <a:ea typeface="+mn-ea"/>
            </a:endParaRPr>
          </a:p>
        </p:txBody>
      </p:sp>
      <p:sp>
        <p:nvSpPr>
          <p:cNvPr id="69" name="テキスト ボックス 68">
            <a:extLst>
              <a:ext uri="{FF2B5EF4-FFF2-40B4-BE49-F238E27FC236}">
                <a16:creationId xmlns:a16="http://schemas.microsoft.com/office/drawing/2014/main" id="{4C539E12-6508-B8E0-A600-F35B9653D587}"/>
              </a:ext>
            </a:extLst>
          </p:cNvPr>
          <p:cNvSpPr txBox="1"/>
          <p:nvPr/>
        </p:nvSpPr>
        <p:spPr>
          <a:xfrm>
            <a:off x="5415459" y="4795692"/>
            <a:ext cx="2818554" cy="984885"/>
          </a:xfrm>
          <a:prstGeom prst="rect">
            <a:avLst/>
          </a:prstGeom>
          <a:noFill/>
        </p:spPr>
        <p:txBody>
          <a:bodyPr wrap="square">
            <a:spAutoFit/>
          </a:bodyPr>
          <a:lstStyle/>
          <a:p>
            <a:pPr eaLnBrk="1" fontAlgn="auto" hangingPunct="1">
              <a:spcBef>
                <a:spcPts val="0"/>
              </a:spcBef>
              <a:spcAft>
                <a:spcPts val="0"/>
              </a:spcAft>
            </a:pPr>
            <a:r>
              <a:rPr lang="ja-JP" altLang="en-US" sz="800" b="1" dirty="0">
                <a:solidFill>
                  <a:srgbClr val="0D0D0D"/>
                </a:solidFill>
                <a:latin typeface="+mn-ea"/>
                <a:ea typeface="+mn-ea"/>
              </a:rPr>
              <a:t>■コンテンツ概要</a:t>
            </a:r>
            <a:endParaRPr lang="en-US" altLang="ja-JP" sz="800" b="1"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リニューアルのコンセプトとこだわり、</a:t>
            </a:r>
            <a:endParaRPr lang="en-US" altLang="ja-JP" sz="1000" dirty="0">
              <a:solidFill>
                <a:srgbClr val="0D0D0D"/>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独自の製法などの開発秘話を、広告主様ご担当者へのインタビュー動画の形式で熱量をもって伝達。</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0D0D0D"/>
              </a:solidFill>
              <a:latin typeface="+mn-ea"/>
              <a:ea typeface="+mn-ea"/>
            </a:endParaRPr>
          </a:p>
        </p:txBody>
      </p:sp>
      <p:pic>
        <p:nvPicPr>
          <p:cNvPr id="78" name="図 77">
            <a:extLst>
              <a:ext uri="{FF2B5EF4-FFF2-40B4-BE49-F238E27FC236}">
                <a16:creationId xmlns:a16="http://schemas.microsoft.com/office/drawing/2014/main" id="{8991D36A-6B5F-984C-4B03-44EE73AB1156}"/>
              </a:ext>
            </a:extLst>
          </p:cNvPr>
          <p:cNvPicPr>
            <a:picLocks noChangeAspect="1"/>
          </p:cNvPicPr>
          <p:nvPr/>
        </p:nvPicPr>
        <p:blipFill>
          <a:blip r:embed="rId2"/>
          <a:stretch>
            <a:fillRect/>
          </a:stretch>
        </p:blipFill>
        <p:spPr>
          <a:xfrm>
            <a:off x="3418374" y="3830185"/>
            <a:ext cx="1841152" cy="2316681"/>
          </a:xfrm>
          <a:prstGeom prst="rect">
            <a:avLst/>
          </a:prstGeom>
        </p:spPr>
      </p:pic>
      <p:sp>
        <p:nvSpPr>
          <p:cNvPr id="80" name="Freeform 53">
            <a:extLst>
              <a:ext uri="{FF2B5EF4-FFF2-40B4-BE49-F238E27FC236}">
                <a16:creationId xmlns:a16="http://schemas.microsoft.com/office/drawing/2014/main" id="{ADFE036A-063E-84CB-8F46-01BF416C3265}"/>
              </a:ext>
            </a:extLst>
          </p:cNvPr>
          <p:cNvSpPr>
            <a:spLocks noChangeArrowheads="1"/>
          </p:cNvSpPr>
          <p:nvPr/>
        </p:nvSpPr>
        <p:spPr bwMode="auto">
          <a:xfrm>
            <a:off x="8654887" y="3500789"/>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sp>
        <p:nvSpPr>
          <p:cNvPr id="81" name="テキスト ボックス 80">
            <a:extLst>
              <a:ext uri="{FF2B5EF4-FFF2-40B4-BE49-F238E27FC236}">
                <a16:creationId xmlns:a16="http://schemas.microsoft.com/office/drawing/2014/main" id="{C63C62A7-8C5B-583F-DCDD-3B633D2116E2}"/>
              </a:ext>
            </a:extLst>
          </p:cNvPr>
          <p:cNvSpPr txBox="1"/>
          <p:nvPr/>
        </p:nvSpPr>
        <p:spPr>
          <a:xfrm>
            <a:off x="8881700" y="4157641"/>
            <a:ext cx="2621880" cy="1169551"/>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D0D0D"/>
                </a:solidFill>
                <a:latin typeface="+mn-ea"/>
                <a:ea typeface="+mn-ea"/>
              </a:rPr>
              <a:t>・該当カテゴリーのサイト閲覧など</a:t>
            </a:r>
            <a:r>
              <a:rPr lang="ja-JP" altLang="en-US" sz="1000" b="1" dirty="0">
                <a:solidFill>
                  <a:srgbClr val="C9002C"/>
                </a:solidFill>
                <a:latin typeface="+mn-ea"/>
                <a:ea typeface="+mn-ea"/>
              </a:rPr>
              <a:t>興味関心を示している層</a:t>
            </a:r>
            <a:r>
              <a:rPr lang="ja-JP" altLang="en-US" sz="1000" dirty="0">
                <a:solidFill>
                  <a:srgbClr val="0D0D0D"/>
                </a:solidFill>
                <a:latin typeface="+mn-ea"/>
                <a:ea typeface="+mn-ea"/>
              </a:rPr>
              <a:t>や、商品検索など</a:t>
            </a:r>
            <a:r>
              <a:rPr lang="ja-JP" altLang="en-US" sz="1000" b="1" dirty="0">
                <a:solidFill>
                  <a:srgbClr val="C9002C"/>
                </a:solidFill>
                <a:latin typeface="+mn-ea"/>
                <a:ea typeface="+mn-ea"/>
              </a:rPr>
              <a:t>購入検討層</a:t>
            </a:r>
            <a:r>
              <a:rPr lang="ja-JP" altLang="en-US" sz="1000" dirty="0">
                <a:solidFill>
                  <a:srgbClr val="0D0D0D"/>
                </a:solidFill>
                <a:latin typeface="+mn-ea"/>
                <a:ea typeface="+mn-ea"/>
              </a:rPr>
              <a:t>に対して広告を配信</a:t>
            </a:r>
            <a:endParaRPr lang="en-US" altLang="ja-JP" sz="1000" dirty="0">
              <a:solidFill>
                <a:srgbClr val="0D0D0D"/>
              </a:solidFill>
              <a:latin typeface="+mn-ea"/>
              <a:ea typeface="+mn-ea"/>
            </a:endParaRPr>
          </a:p>
          <a:p>
            <a:pPr eaLnBrk="1" fontAlgn="auto" hangingPunct="1">
              <a:spcBef>
                <a:spcPts val="0"/>
              </a:spcBef>
              <a:spcAft>
                <a:spcPts val="0"/>
              </a:spcAft>
            </a:pPr>
            <a:endParaRPr lang="ja-JP" altLang="en-US" sz="1000" dirty="0">
              <a:solidFill>
                <a:srgbClr val="545454"/>
              </a:solidFill>
              <a:latin typeface="+mn-ea"/>
              <a:ea typeface="+mn-ea"/>
            </a:endParaRPr>
          </a:p>
          <a:p>
            <a:pPr eaLnBrk="1" fontAlgn="auto" hangingPunct="1">
              <a:spcBef>
                <a:spcPts val="0"/>
              </a:spcBef>
              <a:spcAft>
                <a:spcPts val="0"/>
              </a:spcAft>
            </a:pPr>
            <a:r>
              <a:rPr lang="ja-JP" altLang="en-US" sz="1000" dirty="0">
                <a:solidFill>
                  <a:srgbClr val="0D0D0D"/>
                </a:solidFill>
                <a:latin typeface="+mn-ea"/>
                <a:ea typeface="+mn-ea"/>
              </a:rPr>
              <a:t>・結婚や引越しなど、</a:t>
            </a:r>
            <a:r>
              <a:rPr lang="ja-JP" altLang="en-US" sz="1000" b="1" dirty="0">
                <a:solidFill>
                  <a:srgbClr val="C9002C"/>
                </a:solidFill>
                <a:latin typeface="+mn-ea"/>
                <a:ea typeface="+mn-ea"/>
              </a:rPr>
              <a:t>関連商品の購入につながりやすいライフイベントを迎えるユーザー</a:t>
            </a:r>
            <a:r>
              <a:rPr lang="ja-JP" altLang="en-US" sz="1000" dirty="0">
                <a:solidFill>
                  <a:srgbClr val="0D0D0D"/>
                </a:solidFill>
                <a:latin typeface="+mn-ea"/>
                <a:ea typeface="+mn-ea"/>
              </a:rPr>
              <a:t>に指定配信</a:t>
            </a:r>
          </a:p>
        </p:txBody>
      </p:sp>
      <p:sp>
        <p:nvSpPr>
          <p:cNvPr id="12" name="正方形/長方形 11">
            <a:extLst>
              <a:ext uri="{FF2B5EF4-FFF2-40B4-BE49-F238E27FC236}">
                <a16:creationId xmlns:a16="http://schemas.microsoft.com/office/drawing/2014/main" id="{BC8FDAEF-81FB-5278-C33D-F3C1AE8E234A}"/>
              </a:ext>
            </a:extLst>
          </p:cNvPr>
          <p:cNvSpPr/>
          <p:nvPr/>
        </p:nvSpPr>
        <p:spPr>
          <a:xfrm>
            <a:off x="438074" y="6067293"/>
            <a:ext cx="2576294" cy="369332"/>
          </a:xfrm>
          <a:prstGeom prst="rect">
            <a:avLst/>
          </a:prstGeom>
        </p:spPr>
        <p:txBody>
          <a:bodyPr wrap="square">
            <a:spAutoFit/>
          </a:bodyPr>
          <a:lstStyle/>
          <a:p>
            <a:pPr eaLnBrk="1" fontAlgn="auto" hangingPunct="1">
              <a:spcBef>
                <a:spcPts val="0"/>
              </a:spcBef>
              <a:spcAft>
                <a:spcPts val="0"/>
              </a:spcAft>
              <a:defRPr/>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推奨プラン①～③以外の目的、集客・アプローチ方法以外でもご利用いただけますが、</a:t>
            </a:r>
            <a:endParaRPr lang="en-US" altLang="ja-JP" sz="600" spc="100" dirty="0">
              <a:solidFill>
                <a:srgbClr val="0D0D0D"/>
              </a:solidFill>
              <a:latin typeface="+mn-ea"/>
              <a:ea typeface="+mn-ea"/>
            </a:endParaRPr>
          </a:p>
          <a:p>
            <a:pPr eaLnBrk="1" fontAlgn="auto" hangingPunct="1">
              <a:spcBef>
                <a:spcPts val="0"/>
              </a:spcBef>
              <a:spcAft>
                <a:spcPts val="0"/>
              </a:spcAft>
              <a:defRPr/>
            </a:pPr>
            <a:r>
              <a:rPr lang="ja-JP" altLang="en-US" sz="600" spc="100" dirty="0">
                <a:solidFill>
                  <a:srgbClr val="0D0D0D"/>
                </a:solidFill>
                <a:latin typeface="+mn-ea"/>
                <a:ea typeface="+mn-ea"/>
              </a:rPr>
              <a:t>誘導広告は</a:t>
            </a:r>
            <a:r>
              <a:rPr lang="en-US" altLang="ja-JP" sz="600" spc="100" dirty="0">
                <a:solidFill>
                  <a:srgbClr val="0D0D0D"/>
                </a:solidFill>
                <a:latin typeface="+mn-ea"/>
                <a:ea typeface="+mn-ea"/>
              </a:rPr>
              <a:t>Yahoo!</a:t>
            </a:r>
            <a:r>
              <a:rPr lang="ja-JP" altLang="en-US" sz="600" spc="100" dirty="0">
                <a:solidFill>
                  <a:srgbClr val="0D0D0D"/>
                </a:solidFill>
                <a:latin typeface="+mn-ea"/>
                <a:ea typeface="+mn-ea"/>
              </a:rPr>
              <a:t>ニュース面指定となります。</a:t>
            </a:r>
            <a:endParaRPr lang="en-US" altLang="ja-JP" sz="600" spc="100" dirty="0">
              <a:solidFill>
                <a:srgbClr val="0D0D0D"/>
              </a:solidFill>
              <a:latin typeface="+mn-ea"/>
              <a:ea typeface="+mn-ea"/>
            </a:endParaRPr>
          </a:p>
        </p:txBody>
      </p:sp>
      <p:sp>
        <p:nvSpPr>
          <p:cNvPr id="26" name="正方形/長方形 25">
            <a:extLst>
              <a:ext uri="{FF2B5EF4-FFF2-40B4-BE49-F238E27FC236}">
                <a16:creationId xmlns:a16="http://schemas.microsoft.com/office/drawing/2014/main" id="{7660FB72-6E86-9AD9-7610-E59C5CA0B82E}"/>
              </a:ext>
            </a:extLst>
          </p:cNvPr>
          <p:cNvSpPr/>
          <p:nvPr/>
        </p:nvSpPr>
        <p:spPr>
          <a:xfrm>
            <a:off x="505548" y="5105224"/>
            <a:ext cx="856838" cy="326370"/>
          </a:xfrm>
          <a:prstGeom prst="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3" name="正方形/長方形 42">
            <a:extLst>
              <a:ext uri="{FF2B5EF4-FFF2-40B4-BE49-F238E27FC236}">
                <a16:creationId xmlns:a16="http://schemas.microsoft.com/office/drawing/2014/main" id="{F9DBB0AD-D716-C972-5019-29A2EB82F677}"/>
              </a:ext>
            </a:extLst>
          </p:cNvPr>
          <p:cNvSpPr/>
          <p:nvPr/>
        </p:nvSpPr>
        <p:spPr>
          <a:xfrm>
            <a:off x="533869" y="5135471"/>
            <a:ext cx="850795" cy="307777"/>
          </a:xfrm>
          <a:prstGeom prst="rect">
            <a:avLst/>
          </a:prstGeom>
        </p:spPr>
        <p:txBody>
          <a:bodyPr wrap="square">
            <a:spAutoFit/>
          </a:bodyPr>
          <a:lstStyle/>
          <a:p>
            <a:pPr eaLnBrk="1" fontAlgn="auto" hangingPunct="1">
              <a:spcBef>
                <a:spcPts val="0"/>
              </a:spcBef>
              <a:spcAft>
                <a:spcPts val="0"/>
              </a:spcAft>
              <a:defRPr/>
            </a:pPr>
            <a:r>
              <a:rPr lang="ja-JP" altLang="en-US" sz="1400" spc="100" dirty="0">
                <a:solidFill>
                  <a:srgbClr val="FFFFFF"/>
                </a:solidFill>
                <a:latin typeface="+mn-ea"/>
                <a:ea typeface="+mn-ea"/>
              </a:rPr>
              <a:t>想定</a:t>
            </a:r>
            <a:r>
              <a:rPr lang="en-US" altLang="ja-JP" sz="1400" spc="100" dirty="0">
                <a:solidFill>
                  <a:srgbClr val="FFFFFF"/>
                </a:solidFill>
                <a:latin typeface="+mn-ea"/>
                <a:ea typeface="+mn-ea"/>
              </a:rPr>
              <a:t>PV</a:t>
            </a:r>
          </a:p>
        </p:txBody>
      </p:sp>
      <p:sp>
        <p:nvSpPr>
          <p:cNvPr id="53" name="正方形/長方形 52">
            <a:extLst>
              <a:ext uri="{FF2B5EF4-FFF2-40B4-BE49-F238E27FC236}">
                <a16:creationId xmlns:a16="http://schemas.microsoft.com/office/drawing/2014/main" id="{19477A47-10B6-8E53-AA29-977F3EB75720}"/>
              </a:ext>
            </a:extLst>
          </p:cNvPr>
          <p:cNvSpPr/>
          <p:nvPr/>
        </p:nvSpPr>
        <p:spPr>
          <a:xfrm>
            <a:off x="1358987" y="5105224"/>
            <a:ext cx="1410335" cy="326370"/>
          </a:xfrm>
          <a:prstGeom prst="rect">
            <a:avLst/>
          </a:prstGeom>
          <a:solidFill>
            <a:srgbClr val="FFFFFF"/>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4" name="正方形/長方形 53">
            <a:extLst>
              <a:ext uri="{FF2B5EF4-FFF2-40B4-BE49-F238E27FC236}">
                <a16:creationId xmlns:a16="http://schemas.microsoft.com/office/drawing/2014/main" id="{D1707BC0-000B-0DAA-1C2B-95B582C38D1F}"/>
              </a:ext>
            </a:extLst>
          </p:cNvPr>
          <p:cNvSpPr/>
          <p:nvPr/>
        </p:nvSpPr>
        <p:spPr>
          <a:xfrm>
            <a:off x="1335054" y="5144180"/>
            <a:ext cx="1547476" cy="307777"/>
          </a:xfrm>
          <a:prstGeom prst="rect">
            <a:avLst/>
          </a:prstGeom>
        </p:spPr>
        <p:txBody>
          <a:bodyPr wrap="square">
            <a:spAutoFit/>
          </a:bodyPr>
          <a:lstStyle/>
          <a:p>
            <a:pPr eaLnBrk="1" fontAlgn="auto" hangingPunct="1">
              <a:spcBef>
                <a:spcPts val="0"/>
              </a:spcBef>
              <a:spcAft>
                <a:spcPts val="0"/>
              </a:spcAft>
              <a:defRPr/>
            </a:pPr>
            <a:r>
              <a:rPr lang="en-US" altLang="ja-JP" sz="1400" b="1" spc="100" dirty="0">
                <a:solidFill>
                  <a:srgbClr val="002060"/>
                </a:solidFill>
                <a:latin typeface="+mn-ea"/>
                <a:ea typeface="+mn-ea"/>
              </a:rPr>
              <a:t>27</a:t>
            </a:r>
            <a:r>
              <a:rPr lang="ja-JP" altLang="en-US" sz="1400" b="1" spc="100" dirty="0">
                <a:solidFill>
                  <a:srgbClr val="002060"/>
                </a:solidFill>
                <a:latin typeface="+mn-ea"/>
                <a:ea typeface="+mn-ea"/>
              </a:rPr>
              <a:t>万～</a:t>
            </a:r>
            <a:r>
              <a:rPr lang="en-US" altLang="ja-JP" sz="1400" b="1" spc="100" dirty="0">
                <a:solidFill>
                  <a:srgbClr val="002060"/>
                </a:solidFill>
                <a:latin typeface="+mn-ea"/>
                <a:ea typeface="+mn-ea"/>
              </a:rPr>
              <a:t>28</a:t>
            </a:r>
            <a:r>
              <a:rPr lang="ja-JP" altLang="en-US" sz="1400" b="1" spc="100" dirty="0">
                <a:solidFill>
                  <a:srgbClr val="002060"/>
                </a:solidFill>
                <a:latin typeface="+mn-ea"/>
                <a:ea typeface="+mn-ea"/>
              </a:rPr>
              <a:t>万</a:t>
            </a:r>
            <a:r>
              <a:rPr lang="en-US" altLang="ja-JP" sz="1100" spc="100" dirty="0">
                <a:solidFill>
                  <a:srgbClr val="002060"/>
                </a:solidFill>
                <a:latin typeface="+mn-ea"/>
                <a:ea typeface="+mn-ea"/>
              </a:rPr>
              <a:t>PV</a:t>
            </a:r>
          </a:p>
        </p:txBody>
      </p:sp>
      <p:sp>
        <p:nvSpPr>
          <p:cNvPr id="57" name="正方形/長方形 56">
            <a:extLst>
              <a:ext uri="{FF2B5EF4-FFF2-40B4-BE49-F238E27FC236}">
                <a16:creationId xmlns:a16="http://schemas.microsoft.com/office/drawing/2014/main" id="{A3B69B91-5E65-457B-9A4B-6BC50C62A998}"/>
              </a:ext>
            </a:extLst>
          </p:cNvPr>
          <p:cNvSpPr/>
          <p:nvPr/>
        </p:nvSpPr>
        <p:spPr>
          <a:xfrm>
            <a:off x="409754" y="5448983"/>
            <a:ext cx="2768872" cy="738664"/>
          </a:xfrm>
          <a:prstGeom prst="rect">
            <a:avLst/>
          </a:prstGeom>
        </p:spPr>
        <p:txBody>
          <a:bodyPr wrap="square">
            <a:spAutoFit/>
          </a:bodyPr>
          <a:lstStyle/>
          <a:p>
            <a:pPr eaLnBrk="1" fontAlgn="auto" hangingPunct="1">
              <a:spcBef>
                <a:spcPts val="0"/>
              </a:spcBef>
              <a:spcAft>
                <a:spcPts val="0"/>
              </a:spcAft>
            </a:pPr>
            <a:r>
              <a:rPr lang="en-US" altLang="ja-JP" sz="600" spc="100" dirty="0">
                <a:solidFill>
                  <a:srgbClr val="0D0D0D"/>
                </a:solidFill>
                <a:latin typeface="+mn-ea"/>
                <a:ea typeface="+mn-ea"/>
              </a:rPr>
              <a:t>*</a:t>
            </a:r>
            <a:r>
              <a:rPr lang="ja-JP" altLang="en-US" sz="600" spc="100" dirty="0">
                <a:solidFill>
                  <a:srgbClr val="0D0D0D"/>
                </a:solidFill>
                <a:latin typeface="+mn-ea"/>
                <a:ea typeface="+mn-ea"/>
              </a:rPr>
              <a:t>オーディエンスリストターゲティング（運用型）</a:t>
            </a:r>
            <a:r>
              <a:rPr lang="ja-JP" altLang="en-US" sz="600" dirty="0">
                <a:solidFill>
                  <a:srgbClr val="0D0D0D"/>
                </a:solidFill>
                <a:latin typeface="+mn-ea"/>
                <a:ea typeface="+mn-ea"/>
              </a:rPr>
              <a:t>を誘導枠として</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a:t>
            </a:r>
            <a:r>
              <a:rPr lang="en-US" altLang="ja-JP" sz="600" dirty="0">
                <a:solidFill>
                  <a:srgbClr val="0D0D0D"/>
                </a:solidFill>
                <a:latin typeface="+mn-ea"/>
                <a:ea typeface="+mn-ea"/>
              </a:rPr>
              <a:t>900</a:t>
            </a:r>
            <a:r>
              <a:rPr lang="ja-JP" altLang="en-US" sz="600" dirty="0">
                <a:solidFill>
                  <a:srgbClr val="0D0D0D"/>
                </a:solidFill>
                <a:latin typeface="+mn-ea"/>
                <a:ea typeface="+mn-ea"/>
              </a:rPr>
              <a:t>万円分掲載した場合。</a:t>
            </a:r>
            <a:r>
              <a:rPr lang="en-US" altLang="ja-JP" sz="600" dirty="0">
                <a:solidFill>
                  <a:srgbClr val="0D0D0D"/>
                </a:solidFill>
                <a:latin typeface="+mn-ea"/>
                <a:ea typeface="+mn-ea"/>
              </a:rPr>
              <a:t>2022</a:t>
            </a:r>
            <a:r>
              <a:rPr lang="ja-JP" altLang="en-US" sz="600" dirty="0">
                <a:solidFill>
                  <a:srgbClr val="0D0D0D"/>
                </a:solidFill>
                <a:latin typeface="+mn-ea"/>
                <a:ea typeface="+mn-ea"/>
              </a:rPr>
              <a:t>年</a:t>
            </a:r>
            <a:r>
              <a:rPr lang="en-US" altLang="ja-JP" sz="600" dirty="0">
                <a:solidFill>
                  <a:srgbClr val="0D0D0D"/>
                </a:solidFill>
                <a:latin typeface="+mn-ea"/>
                <a:ea typeface="+mn-ea"/>
              </a:rPr>
              <a:t>1</a:t>
            </a:r>
            <a:r>
              <a:rPr lang="ja-JP" altLang="en-US" sz="600" dirty="0">
                <a:solidFill>
                  <a:srgbClr val="0D0D0D"/>
                </a:solidFill>
                <a:latin typeface="+mn-ea"/>
                <a:ea typeface="+mn-ea"/>
              </a:rPr>
              <a:t>月～</a:t>
            </a:r>
            <a:r>
              <a:rPr lang="en-US" altLang="ja-JP" sz="600" dirty="0">
                <a:solidFill>
                  <a:srgbClr val="0D0D0D"/>
                </a:solidFill>
                <a:latin typeface="+mn-ea"/>
                <a:ea typeface="+mn-ea"/>
              </a:rPr>
              <a:t>2023</a:t>
            </a:r>
            <a:r>
              <a:rPr lang="ja-JP" altLang="en-US" sz="600" dirty="0">
                <a:solidFill>
                  <a:srgbClr val="0D0D0D"/>
                </a:solidFill>
                <a:latin typeface="+mn-ea"/>
                <a:ea typeface="+mn-ea"/>
              </a:rPr>
              <a:t>年</a:t>
            </a:r>
            <a:r>
              <a:rPr lang="en-US" altLang="ja-JP" sz="600" dirty="0">
                <a:solidFill>
                  <a:srgbClr val="0D0D0D"/>
                </a:solidFill>
                <a:latin typeface="+mn-ea"/>
                <a:ea typeface="+mn-ea"/>
              </a:rPr>
              <a:t>4</a:t>
            </a:r>
            <a:r>
              <a:rPr lang="ja-JP" altLang="en-US" sz="600" dirty="0">
                <a:solidFill>
                  <a:srgbClr val="0D0D0D"/>
                </a:solidFill>
                <a:latin typeface="+mn-ea"/>
                <a:ea typeface="+mn-ea"/>
              </a:rPr>
              <a:t>月の同商品でキャン</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ペーン目的「サイト誘導」で掲載された案件の、</a:t>
            </a:r>
            <a:r>
              <a:rPr lang="en-US" altLang="ja-JP" sz="600" dirty="0">
                <a:solidFill>
                  <a:srgbClr val="0D0D0D"/>
                </a:solidFill>
                <a:latin typeface="+mn-ea"/>
                <a:ea typeface="+mn-ea"/>
              </a:rPr>
              <a:t>CPC</a:t>
            </a:r>
            <a:r>
              <a:rPr lang="ja-JP" altLang="en-US" sz="600" dirty="0">
                <a:solidFill>
                  <a:srgbClr val="0D0D0D"/>
                </a:solidFill>
                <a:latin typeface="+mn-ea"/>
                <a:ea typeface="+mn-ea"/>
              </a:rPr>
              <a:t>中位（全体の</a:t>
            </a:r>
            <a:r>
              <a:rPr lang="en-US" altLang="ja-JP" sz="600" dirty="0">
                <a:solidFill>
                  <a:srgbClr val="0D0D0D"/>
                </a:solidFill>
                <a:latin typeface="+mn-ea"/>
                <a:ea typeface="+mn-ea"/>
              </a:rPr>
              <a:t>1/3</a:t>
            </a:r>
            <a:r>
              <a:rPr lang="ja-JP" altLang="en-US" sz="600" dirty="0">
                <a:solidFill>
                  <a:srgbClr val="0D0D0D"/>
                </a:solidFill>
                <a:latin typeface="+mn-ea"/>
                <a:ea typeface="+mn-ea"/>
              </a:rPr>
              <a:t>）</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実績および編集誘導からの想定誘導数より算出した参考値で保証する</a:t>
            </a:r>
            <a:endParaRPr lang="en-US" altLang="ja-JP" sz="600" dirty="0">
              <a:solidFill>
                <a:srgbClr val="0D0D0D"/>
              </a:solidFill>
              <a:latin typeface="+mn-ea"/>
              <a:ea typeface="+mn-ea"/>
            </a:endParaRPr>
          </a:p>
          <a:p>
            <a:pPr eaLnBrk="1" fontAlgn="auto" hangingPunct="1">
              <a:spcBef>
                <a:spcPts val="0"/>
              </a:spcBef>
              <a:spcAft>
                <a:spcPts val="0"/>
              </a:spcAft>
            </a:pPr>
            <a:r>
              <a:rPr lang="ja-JP" altLang="en-US" sz="600" dirty="0">
                <a:solidFill>
                  <a:srgbClr val="0D0D0D"/>
                </a:solidFill>
                <a:latin typeface="+mn-ea"/>
                <a:ea typeface="+mn-ea"/>
              </a:rPr>
              <a:t>　ものではありません。</a:t>
            </a:r>
            <a:endParaRPr lang="en-US" altLang="ja-JP" sz="600" dirty="0">
              <a:solidFill>
                <a:srgbClr val="0D0D0D"/>
              </a:solidFill>
              <a:latin typeface="+mn-ea"/>
              <a:ea typeface="+mn-ea"/>
            </a:endParaRPr>
          </a:p>
          <a:p>
            <a:pPr eaLnBrk="1" fontAlgn="auto" hangingPunct="1">
              <a:spcBef>
                <a:spcPts val="0"/>
              </a:spcBef>
              <a:spcAft>
                <a:spcPts val="0"/>
              </a:spcAft>
            </a:pPr>
            <a:r>
              <a:rPr lang="en-US" altLang="ja-JP" sz="600" dirty="0">
                <a:solidFill>
                  <a:srgbClr val="0D0D0D"/>
                </a:solidFill>
                <a:latin typeface="+mn-ea"/>
                <a:ea typeface="+mn-ea"/>
              </a:rPr>
              <a:t>※</a:t>
            </a:r>
            <a:r>
              <a:rPr lang="ja-JP" altLang="en-US" sz="600" dirty="0">
                <a:solidFill>
                  <a:srgbClr val="0D0D0D"/>
                </a:solidFill>
                <a:latin typeface="+mn-ea"/>
                <a:ea typeface="+mn-ea"/>
              </a:rPr>
              <a:t>プロモーション内容・商材により変動します。</a:t>
            </a:r>
            <a:endParaRPr lang="en-US" altLang="ja-JP" sz="600" dirty="0">
              <a:solidFill>
                <a:srgbClr val="0D0D0D"/>
              </a:solidFill>
              <a:latin typeface="+mn-ea"/>
              <a:ea typeface="+mn-ea"/>
            </a:endParaRPr>
          </a:p>
          <a:p>
            <a:pPr eaLnBrk="1" fontAlgn="auto" hangingPunct="1">
              <a:spcBef>
                <a:spcPts val="0"/>
              </a:spcBef>
              <a:spcAft>
                <a:spcPts val="0"/>
              </a:spcAft>
              <a:defRPr/>
            </a:pPr>
            <a:endParaRPr lang="en-US" altLang="ja-JP" sz="600" spc="100" dirty="0">
              <a:solidFill>
                <a:srgbClr val="0D0D0D"/>
              </a:solidFill>
              <a:latin typeface="+mn-ea"/>
              <a:ea typeface="+mn-ea"/>
            </a:endParaRPr>
          </a:p>
        </p:txBody>
      </p:sp>
    </p:spTree>
    <p:extLst>
      <p:ext uri="{BB962C8B-B14F-4D97-AF65-F5344CB8AC3E}">
        <p14:creationId xmlns:p14="http://schemas.microsoft.com/office/powerpoint/2010/main" val="4028923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正方形/長方形 121">
            <a:extLst>
              <a:ext uri="{FF2B5EF4-FFF2-40B4-BE49-F238E27FC236}">
                <a16:creationId xmlns:a16="http://schemas.microsoft.com/office/drawing/2014/main" id="{5B40A806-5294-43C7-87E2-4828E30A1BE8}"/>
              </a:ext>
            </a:extLst>
          </p:cNvPr>
          <p:cNvSpPr/>
          <p:nvPr/>
        </p:nvSpPr>
        <p:spPr>
          <a:xfrm>
            <a:off x="818033" y="2743614"/>
            <a:ext cx="3736550"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CCB8E251-1920-0B39-1540-81EB713F4E4B}"/>
              </a:ext>
            </a:extLst>
          </p:cNvPr>
          <p:cNvSpPr/>
          <p:nvPr/>
        </p:nvSpPr>
        <p:spPr>
          <a:xfrm>
            <a:off x="835452" y="5271247"/>
            <a:ext cx="491324" cy="977154"/>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69" name="正方形/長方形 68">
            <a:extLst>
              <a:ext uri="{FF2B5EF4-FFF2-40B4-BE49-F238E27FC236}">
                <a16:creationId xmlns:a16="http://schemas.microsoft.com/office/drawing/2014/main" id="{AAE7D07D-829A-6CE7-4595-39968AA80666}"/>
              </a:ext>
            </a:extLst>
          </p:cNvPr>
          <p:cNvSpPr/>
          <p:nvPr/>
        </p:nvSpPr>
        <p:spPr>
          <a:xfrm>
            <a:off x="8734124" y="5212416"/>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掲載事例　</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pic>
        <p:nvPicPr>
          <p:cNvPr id="8" name="図 7">
            <a:extLst>
              <a:ext uri="{FF2B5EF4-FFF2-40B4-BE49-F238E27FC236}">
                <a16:creationId xmlns:a16="http://schemas.microsoft.com/office/drawing/2014/main" id="{68D0BACA-65CE-2EEC-6732-583B6FF10CC2}"/>
              </a:ext>
            </a:extLst>
          </p:cNvPr>
          <p:cNvPicPr>
            <a:picLocks noChangeAspect="1"/>
          </p:cNvPicPr>
          <p:nvPr/>
        </p:nvPicPr>
        <p:blipFill>
          <a:blip r:embed="rId2"/>
          <a:stretch>
            <a:fillRect/>
          </a:stretch>
        </p:blipFill>
        <p:spPr>
          <a:xfrm>
            <a:off x="5218524" y="2191518"/>
            <a:ext cx="2340124" cy="3590717"/>
          </a:xfrm>
          <a:prstGeom prst="rect">
            <a:avLst/>
          </a:prstGeom>
          <a:ln>
            <a:solidFill>
              <a:schemeClr val="accent5"/>
            </a:solidFill>
          </a:ln>
        </p:spPr>
      </p:pic>
      <p:pic>
        <p:nvPicPr>
          <p:cNvPr id="6" name="図 5">
            <a:extLst>
              <a:ext uri="{FF2B5EF4-FFF2-40B4-BE49-F238E27FC236}">
                <a16:creationId xmlns:a16="http://schemas.microsoft.com/office/drawing/2014/main" id="{CB460E89-BE04-2545-6AF3-8B1037529549}"/>
              </a:ext>
            </a:extLst>
          </p:cNvPr>
          <p:cNvPicPr>
            <a:picLocks noChangeAspect="1"/>
          </p:cNvPicPr>
          <p:nvPr/>
        </p:nvPicPr>
        <p:blipFill>
          <a:blip r:embed="rId3"/>
          <a:stretch>
            <a:fillRect/>
          </a:stretch>
        </p:blipFill>
        <p:spPr>
          <a:xfrm>
            <a:off x="7157849" y="3274936"/>
            <a:ext cx="1246086" cy="2660039"/>
          </a:xfrm>
          <a:prstGeom prst="rect">
            <a:avLst/>
          </a:prstGeom>
          <a:ln>
            <a:solidFill>
              <a:schemeClr val="accent5"/>
            </a:solidFill>
          </a:ln>
        </p:spPr>
      </p:pic>
      <p:sp>
        <p:nvSpPr>
          <p:cNvPr id="10" name="テキスト ボックス 9">
            <a:extLst>
              <a:ext uri="{FF2B5EF4-FFF2-40B4-BE49-F238E27FC236}">
                <a16:creationId xmlns:a16="http://schemas.microsoft.com/office/drawing/2014/main" id="{74D48096-0F20-D40D-EBEC-544C8D54CE1B}"/>
              </a:ext>
            </a:extLst>
          </p:cNvPr>
          <p:cNvSpPr txBox="1"/>
          <p:nvPr/>
        </p:nvSpPr>
        <p:spPr>
          <a:xfrm>
            <a:off x="5241022" y="6129794"/>
            <a:ext cx="3100250"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hlinkClick r:id="rId4"/>
              </a:rPr>
              <a:t>https://news.yahoo.co.jp/original_contents/solar-power/index.html</a:t>
            </a:r>
            <a:endParaRPr kumimoji="1" lang="ja-JP" altLang="en-US" sz="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12" name="直線コネクタ 11">
            <a:extLst>
              <a:ext uri="{FF2B5EF4-FFF2-40B4-BE49-F238E27FC236}">
                <a16:creationId xmlns:a16="http://schemas.microsoft.com/office/drawing/2014/main" id="{BC67C9FB-E607-A8E4-F89F-1F97C06F7EF0}"/>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B2DB2600-AA3F-82B6-AFD1-A3254532B316}"/>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cxnSp>
        <p:nvCxnSpPr>
          <p:cNvPr id="27" name="直線コネクタ 26">
            <a:extLst>
              <a:ext uri="{FF2B5EF4-FFF2-40B4-BE49-F238E27FC236}">
                <a16:creationId xmlns:a16="http://schemas.microsoft.com/office/drawing/2014/main" id="{08057977-E1B9-CC45-4BDC-0F0767C3C1F3}"/>
              </a:ext>
            </a:extLst>
          </p:cNvPr>
          <p:cNvCxnSpPr>
            <a:cxnSpLocks/>
          </p:cNvCxnSpPr>
          <p:nvPr/>
        </p:nvCxnSpPr>
        <p:spPr>
          <a:xfrm>
            <a:off x="902601" y="1797073"/>
            <a:ext cx="3640183"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873BC9B3-FAEB-A5C8-9215-6364249B45A4}"/>
              </a:ext>
            </a:extLst>
          </p:cNvPr>
          <p:cNvCxnSpPr>
            <a:cxnSpLocks/>
          </p:cNvCxnSpPr>
          <p:nvPr/>
        </p:nvCxnSpPr>
        <p:spPr>
          <a:xfrm>
            <a:off x="4281526" y="1640319"/>
            <a:ext cx="239486" cy="152399"/>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35D64C5C-CC54-E487-DFDF-805D1E1240B1}"/>
              </a:ext>
            </a:extLst>
          </p:cNvPr>
          <p:cNvSpPr txBox="1"/>
          <p:nvPr/>
        </p:nvSpPr>
        <p:spPr>
          <a:xfrm>
            <a:off x="1147275" y="1483366"/>
            <a:ext cx="293269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タイアップへの集客プラン</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広告</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33" name="図 32">
            <a:extLst>
              <a:ext uri="{FF2B5EF4-FFF2-40B4-BE49-F238E27FC236}">
                <a16:creationId xmlns:a16="http://schemas.microsoft.com/office/drawing/2014/main" id="{30F675BA-5956-1D51-E5B7-2E6EA7E9EBC6}"/>
              </a:ext>
            </a:extLst>
          </p:cNvPr>
          <p:cNvPicPr>
            <a:picLocks noChangeAspect="1"/>
          </p:cNvPicPr>
          <p:nvPr/>
        </p:nvPicPr>
        <p:blipFill>
          <a:blip r:embed="rId5"/>
          <a:stretch>
            <a:fillRect/>
          </a:stretch>
        </p:blipFill>
        <p:spPr>
          <a:xfrm>
            <a:off x="1176300" y="1967423"/>
            <a:ext cx="1673237" cy="946191"/>
          </a:xfrm>
          <a:prstGeom prst="rect">
            <a:avLst/>
          </a:prstGeom>
        </p:spPr>
      </p:pic>
      <p:pic>
        <p:nvPicPr>
          <p:cNvPr id="34" name="図 33">
            <a:extLst>
              <a:ext uri="{FF2B5EF4-FFF2-40B4-BE49-F238E27FC236}">
                <a16:creationId xmlns:a16="http://schemas.microsoft.com/office/drawing/2014/main" id="{11CC19A8-9EEB-17E3-D41F-1332538B1F6A}"/>
              </a:ext>
            </a:extLst>
          </p:cNvPr>
          <p:cNvPicPr>
            <a:picLocks noChangeAspect="1"/>
          </p:cNvPicPr>
          <p:nvPr/>
        </p:nvPicPr>
        <p:blipFill>
          <a:blip r:embed="rId6"/>
          <a:stretch>
            <a:fillRect/>
          </a:stretch>
        </p:blipFill>
        <p:spPr>
          <a:xfrm>
            <a:off x="2933415" y="1958211"/>
            <a:ext cx="1155427" cy="971126"/>
          </a:xfrm>
          <a:prstGeom prst="rect">
            <a:avLst/>
          </a:prstGeom>
        </p:spPr>
      </p:pic>
      <p:sp>
        <p:nvSpPr>
          <p:cNvPr id="37" name="テキスト ボックス 36">
            <a:extLst>
              <a:ext uri="{FF2B5EF4-FFF2-40B4-BE49-F238E27FC236}">
                <a16:creationId xmlns:a16="http://schemas.microsoft.com/office/drawing/2014/main" id="{49C24FCE-30C1-51AA-F124-65851EBCEFAE}"/>
              </a:ext>
            </a:extLst>
          </p:cNvPr>
          <p:cNvSpPr txBox="1"/>
          <p:nvPr/>
        </p:nvSpPr>
        <p:spPr>
          <a:xfrm>
            <a:off x="1675713" y="3529386"/>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35</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歳以上</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注力エリア指定</a:t>
            </a:r>
          </a:p>
        </p:txBody>
      </p:sp>
      <p:grpSp>
        <p:nvGrpSpPr>
          <p:cNvPr id="52" name="グループ化 51">
            <a:extLst>
              <a:ext uri="{FF2B5EF4-FFF2-40B4-BE49-F238E27FC236}">
                <a16:creationId xmlns:a16="http://schemas.microsoft.com/office/drawing/2014/main" id="{FA5A3137-83B4-305B-51D9-798C6E96CDA0}"/>
              </a:ext>
            </a:extLst>
          </p:cNvPr>
          <p:cNvGrpSpPr/>
          <p:nvPr/>
        </p:nvGrpSpPr>
        <p:grpSpPr>
          <a:xfrm>
            <a:off x="805735" y="3405516"/>
            <a:ext cx="1025929" cy="1598566"/>
            <a:chOff x="767408" y="2429777"/>
            <a:chExt cx="2803538" cy="4262563"/>
          </a:xfrm>
        </p:grpSpPr>
        <p:grpSp>
          <p:nvGrpSpPr>
            <p:cNvPr id="53" name="Group 70">
              <a:extLst>
                <a:ext uri="{FF2B5EF4-FFF2-40B4-BE49-F238E27FC236}">
                  <a16:creationId xmlns:a16="http://schemas.microsoft.com/office/drawing/2014/main" id="{1743CA09-CB51-F348-2B2A-C8ADF008CC48}"/>
                </a:ext>
              </a:extLst>
            </p:cNvPr>
            <p:cNvGrpSpPr/>
            <p:nvPr/>
          </p:nvGrpSpPr>
          <p:grpSpPr>
            <a:xfrm>
              <a:off x="767408" y="2429777"/>
              <a:ext cx="2803538" cy="4262563"/>
              <a:chOff x="4256227" y="2523825"/>
              <a:chExt cx="3436883" cy="4214417"/>
            </a:xfrm>
          </p:grpSpPr>
          <p:sp>
            <p:nvSpPr>
              <p:cNvPr id="58" name="Freeform 76">
                <a:extLst>
                  <a:ext uri="{FF2B5EF4-FFF2-40B4-BE49-F238E27FC236}">
                    <a16:creationId xmlns:a16="http://schemas.microsoft.com/office/drawing/2014/main" id="{DC15DC75-236B-95BC-70A3-647A548D69B9}"/>
                  </a:ext>
                </a:extLst>
              </p:cNvPr>
              <p:cNvSpPr/>
              <p:nvPr/>
            </p:nvSpPr>
            <p:spPr>
              <a:xfrm rot="5400000" flipH="1" flipV="1">
                <a:off x="3867460" y="2912593"/>
                <a:ext cx="4214417" cy="3436882"/>
              </a:xfrm>
              <a:custGeom>
                <a:avLst/>
                <a:gdLst>
                  <a:gd name="connsiteX0" fmla="*/ 4214417 w 4214417"/>
                  <a:gd name="connsiteY0" fmla="*/ 0 h 3436882"/>
                  <a:gd name="connsiteX1" fmla="*/ 4214417 w 4214417"/>
                  <a:gd name="connsiteY1" fmla="*/ 3436882 h 3436882"/>
                  <a:gd name="connsiteX2" fmla="*/ 0 w 4214417"/>
                  <a:gd name="connsiteY2" fmla="*/ 268014 h 3436882"/>
                  <a:gd name="connsiteX3" fmla="*/ 356444 w 4214417"/>
                  <a:gd name="connsiteY3" fmla="*/ 0 h 3436882"/>
                  <a:gd name="connsiteX4" fmla="*/ 4214417 w 4214417"/>
                  <a:gd name="connsiteY4" fmla="*/ 0 h 343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4417" h="3436882">
                    <a:moveTo>
                      <a:pt x="4214417" y="0"/>
                    </a:moveTo>
                    <a:lnTo>
                      <a:pt x="4214417" y="3436882"/>
                    </a:lnTo>
                    <a:lnTo>
                      <a:pt x="0" y="268014"/>
                    </a:lnTo>
                    <a:lnTo>
                      <a:pt x="356444" y="0"/>
                    </a:lnTo>
                    <a:lnTo>
                      <a:pt x="4214417" y="0"/>
                    </a:lnTo>
                    <a:close/>
                  </a:path>
                </a:pathLst>
              </a:custGeom>
              <a:solidFill>
                <a:srgbClr val="595959">
                  <a:lumMod val="75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9" name="Freeform 77">
                <a:extLst>
                  <a:ext uri="{FF2B5EF4-FFF2-40B4-BE49-F238E27FC236}">
                    <a16:creationId xmlns:a16="http://schemas.microsoft.com/office/drawing/2014/main" id="{77DF67CB-C66A-640A-24B4-6AA1740B68C4}"/>
                  </a:ext>
                </a:extLst>
              </p:cNvPr>
              <p:cNvSpPr/>
              <p:nvPr/>
            </p:nvSpPr>
            <p:spPr>
              <a:xfrm flipH="1" flipV="1">
                <a:off x="4256227" y="3578771"/>
                <a:ext cx="2643656" cy="3159471"/>
              </a:xfrm>
              <a:custGeom>
                <a:avLst/>
                <a:gdLst>
                  <a:gd name="connsiteX0" fmla="*/ 2643656 w 2643656"/>
                  <a:gd name="connsiteY0" fmla="*/ 3159471 h 3159471"/>
                  <a:gd name="connsiteX1" fmla="*/ 0 w 2643656"/>
                  <a:gd name="connsiteY1" fmla="*/ 3159471 h 3159471"/>
                  <a:gd name="connsiteX2" fmla="*/ 2375642 w 2643656"/>
                  <a:gd name="connsiteY2" fmla="*/ 0 h 3159471"/>
                  <a:gd name="connsiteX3" fmla="*/ 2643656 w 2643656"/>
                  <a:gd name="connsiteY3" fmla="*/ 356444 h 3159471"/>
                  <a:gd name="connsiteX4" fmla="*/ 2643656 w 2643656"/>
                  <a:gd name="connsiteY4" fmla="*/ 3159471 h 3159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656" h="3159471">
                    <a:moveTo>
                      <a:pt x="2643656" y="3159471"/>
                    </a:moveTo>
                    <a:lnTo>
                      <a:pt x="0" y="3159471"/>
                    </a:lnTo>
                    <a:lnTo>
                      <a:pt x="2375642" y="0"/>
                    </a:lnTo>
                    <a:lnTo>
                      <a:pt x="2643656" y="356444"/>
                    </a:lnTo>
                    <a:lnTo>
                      <a:pt x="2643656" y="3159471"/>
                    </a:lnTo>
                    <a:close/>
                  </a:path>
                </a:pathLst>
              </a:custGeom>
              <a:solidFill>
                <a:srgbClr val="595959">
                  <a:lumMod val="60000"/>
                  <a:lumOff val="4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0" name="Freeform 78">
                <a:extLst>
                  <a:ext uri="{FF2B5EF4-FFF2-40B4-BE49-F238E27FC236}">
                    <a16:creationId xmlns:a16="http://schemas.microsoft.com/office/drawing/2014/main" id="{C12F5126-B653-6A02-FC6D-984FBD37A545}"/>
                  </a:ext>
                </a:extLst>
              </p:cNvPr>
              <p:cNvSpPr/>
              <p:nvPr/>
            </p:nvSpPr>
            <p:spPr>
              <a:xfrm flipH="1" flipV="1">
                <a:off x="4256228" y="4634323"/>
                <a:ext cx="1854923" cy="2103918"/>
              </a:xfrm>
              <a:custGeom>
                <a:avLst/>
                <a:gdLst>
                  <a:gd name="connsiteX0" fmla="*/ 1854923 w 1854923"/>
                  <a:gd name="connsiteY0" fmla="*/ 2103918 h 2103918"/>
                  <a:gd name="connsiteX1" fmla="*/ 0 w 1854923"/>
                  <a:gd name="connsiteY1" fmla="*/ 2103918 h 2103918"/>
                  <a:gd name="connsiteX2" fmla="*/ 1581960 w 1854923"/>
                  <a:gd name="connsiteY2" fmla="*/ 0 h 2103918"/>
                  <a:gd name="connsiteX3" fmla="*/ 1854923 w 1854923"/>
                  <a:gd name="connsiteY3" fmla="*/ 363026 h 2103918"/>
                  <a:gd name="connsiteX4" fmla="*/ 1854923 w 1854923"/>
                  <a:gd name="connsiteY4" fmla="*/ 2103918 h 2103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23" h="2103918">
                    <a:moveTo>
                      <a:pt x="1854923" y="2103918"/>
                    </a:moveTo>
                    <a:lnTo>
                      <a:pt x="0" y="2103918"/>
                    </a:lnTo>
                    <a:lnTo>
                      <a:pt x="1581960" y="0"/>
                    </a:lnTo>
                    <a:lnTo>
                      <a:pt x="1854923" y="363026"/>
                    </a:lnTo>
                    <a:lnTo>
                      <a:pt x="1854923" y="2103918"/>
                    </a:lnTo>
                    <a:close/>
                  </a:path>
                </a:pathLst>
              </a:custGeom>
              <a:solidFill>
                <a:srgbClr val="595959">
                  <a:lumMod val="40000"/>
                  <a:lumOff val="60000"/>
                </a:srgb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1" name="Freeform 79">
                <a:extLst>
                  <a:ext uri="{FF2B5EF4-FFF2-40B4-BE49-F238E27FC236}">
                    <a16:creationId xmlns:a16="http://schemas.microsoft.com/office/drawing/2014/main" id="{7E55CBE7-3114-2CE9-C3B1-D7997E1B48A4}"/>
                  </a:ext>
                </a:extLst>
              </p:cNvPr>
              <p:cNvSpPr/>
              <p:nvPr/>
            </p:nvSpPr>
            <p:spPr>
              <a:xfrm flipH="1" flipV="1">
                <a:off x="4256228" y="5691351"/>
                <a:ext cx="1053614" cy="1046889"/>
              </a:xfrm>
              <a:custGeom>
                <a:avLst/>
                <a:gdLst>
                  <a:gd name="connsiteX0" fmla="*/ 1053614 w 1053614"/>
                  <a:gd name="connsiteY0" fmla="*/ 1046889 h 1046889"/>
                  <a:gd name="connsiteX1" fmla="*/ 0 w 1053614"/>
                  <a:gd name="connsiteY1" fmla="*/ 1046889 h 1046889"/>
                  <a:gd name="connsiteX2" fmla="*/ 787168 w 1053614"/>
                  <a:gd name="connsiteY2" fmla="*/ 0 h 1046889"/>
                  <a:gd name="connsiteX3" fmla="*/ 1053614 w 1053614"/>
                  <a:gd name="connsiteY3" fmla="*/ 354359 h 1046889"/>
                  <a:gd name="connsiteX4" fmla="*/ 1053614 w 1053614"/>
                  <a:gd name="connsiteY4" fmla="*/ 1046889 h 1046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14" h="1046889">
                    <a:moveTo>
                      <a:pt x="1053614" y="1046889"/>
                    </a:moveTo>
                    <a:lnTo>
                      <a:pt x="0" y="1046889"/>
                    </a:lnTo>
                    <a:lnTo>
                      <a:pt x="787168" y="0"/>
                    </a:lnTo>
                    <a:lnTo>
                      <a:pt x="1053614" y="354359"/>
                    </a:lnTo>
                    <a:lnTo>
                      <a:pt x="1053614" y="1046889"/>
                    </a:lnTo>
                    <a:close/>
                  </a:path>
                </a:pathLst>
              </a:custGeom>
              <a:solidFill>
                <a:sysClr val="window" lastClr="FFFFFF">
                  <a:lumMod val="95000"/>
                </a:sysClr>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20000"/>
                  </a:lnSpc>
                  <a:spcBef>
                    <a:spcPts val="1200"/>
                  </a:spcBef>
                  <a:spcAft>
                    <a:spcPts val="120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grpSp>
        <p:sp>
          <p:nvSpPr>
            <p:cNvPr id="54" name="テキスト ボックス 89">
              <a:extLst>
                <a:ext uri="{FF2B5EF4-FFF2-40B4-BE49-F238E27FC236}">
                  <a16:creationId xmlns:a16="http://schemas.microsoft.com/office/drawing/2014/main" id="{9309F69E-FA77-A127-505C-2E20A753265E}"/>
                </a:ext>
              </a:extLst>
            </p:cNvPr>
            <p:cNvSpPr txBox="1"/>
            <p:nvPr/>
          </p:nvSpPr>
          <p:spPr>
            <a:xfrm>
              <a:off x="1079420" y="27776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潜在層</a:t>
              </a:r>
              <a:endParaRPr kumimoji="0" lang="ja-JP" altLang="en-US" sz="9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5" name="テキスト ボックス 89">
              <a:extLst>
                <a:ext uri="{FF2B5EF4-FFF2-40B4-BE49-F238E27FC236}">
                  <a16:creationId xmlns:a16="http://schemas.microsoft.com/office/drawing/2014/main" id="{6E3DCF42-26CD-2F4D-7E64-8F744ACB6B11}"/>
                </a:ext>
              </a:extLst>
            </p:cNvPr>
            <p:cNvSpPr txBox="1"/>
            <p:nvPr/>
          </p:nvSpPr>
          <p:spPr>
            <a:xfrm>
              <a:off x="1079420" y="3777782"/>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eiryo UI" panose="020B0604030504040204" pitchFamily="50" charset="-128"/>
                </a:rPr>
                <a:t>顕在層</a:t>
              </a:r>
            </a:p>
          </p:txBody>
        </p:sp>
        <p:sp>
          <p:nvSpPr>
            <p:cNvPr id="56" name="テキスト ボックス 89">
              <a:extLst>
                <a:ext uri="{FF2B5EF4-FFF2-40B4-BE49-F238E27FC236}">
                  <a16:creationId xmlns:a16="http://schemas.microsoft.com/office/drawing/2014/main" id="{BB1919C2-F8EE-3883-E7D4-EB12D94D1805}"/>
                </a:ext>
              </a:extLst>
            </p:cNvPr>
            <p:cNvSpPr txBox="1"/>
            <p:nvPr/>
          </p:nvSpPr>
          <p:spPr>
            <a:xfrm>
              <a:off x="1079420" y="4886109"/>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rPr>
                <a:t>検討層</a:t>
              </a:r>
              <a:endParaRPr kumimoji="0" lang="en-US" altLang="ja-JP" sz="900" b="1" i="0" u="none" strike="noStrike" kern="0" cap="none" spc="0" normalizeH="0" baseline="0" noProof="0" dirty="0">
                <a:ln>
                  <a:noFill/>
                </a:ln>
                <a:solidFill>
                  <a:srgbClr val="DEDEDE">
                    <a:lumMod val="25000"/>
                  </a:srgbClr>
                </a:solidFill>
                <a:effectLst/>
                <a:uLnTx/>
                <a:uFillTx/>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7" name="テキスト ボックス 89">
              <a:extLst>
                <a:ext uri="{FF2B5EF4-FFF2-40B4-BE49-F238E27FC236}">
                  <a16:creationId xmlns:a16="http://schemas.microsoft.com/office/drawing/2014/main" id="{FEA30DD6-4FAD-4D7C-C24E-CA173167D3E4}"/>
                </a:ext>
              </a:extLst>
            </p:cNvPr>
            <p:cNvSpPr txBox="1"/>
            <p:nvPr/>
          </p:nvSpPr>
          <p:spPr>
            <a:xfrm>
              <a:off x="1079420" y="5789711"/>
              <a:ext cx="1450822" cy="6155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UI" panose="020B0604030504040204" pitchFamily="50" charset="-128"/>
                </a:rPr>
                <a:t>見込層</a:t>
              </a:r>
            </a:p>
          </p:txBody>
        </p:sp>
      </p:grpSp>
      <p:sp>
        <p:nvSpPr>
          <p:cNvPr id="65" name="テキスト ボックス 64">
            <a:extLst>
              <a:ext uri="{FF2B5EF4-FFF2-40B4-BE49-F238E27FC236}">
                <a16:creationId xmlns:a16="http://schemas.microsoft.com/office/drawing/2014/main" id="{B578E690-D5B8-C7A2-FB0A-92924082944D}"/>
              </a:ext>
            </a:extLst>
          </p:cNvPr>
          <p:cNvSpPr txBox="1"/>
          <p:nvPr/>
        </p:nvSpPr>
        <p:spPr>
          <a:xfrm>
            <a:off x="9495612" y="5278019"/>
            <a:ext cx="1360388"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50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万</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p>
        </p:txBody>
      </p:sp>
      <p:sp>
        <p:nvSpPr>
          <p:cNvPr id="66" name="テキスト ボックス 65">
            <a:extLst>
              <a:ext uri="{FF2B5EF4-FFF2-40B4-BE49-F238E27FC236}">
                <a16:creationId xmlns:a16="http://schemas.microsoft.com/office/drawing/2014/main" id="{C44F6E4C-9BDC-8825-8AC6-5E2264E090AD}"/>
              </a:ext>
            </a:extLst>
          </p:cNvPr>
          <p:cNvSpPr txBox="1"/>
          <p:nvPr/>
        </p:nvSpPr>
        <p:spPr>
          <a:xfrm>
            <a:off x="1612960" y="3923832"/>
            <a:ext cx="2797675"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→戸建て・リフォーム・投資商品の購買意向</a:t>
            </a:r>
          </a:p>
        </p:txBody>
      </p:sp>
      <p:sp>
        <p:nvSpPr>
          <p:cNvPr id="67" name="テキスト ボックス 66">
            <a:extLst>
              <a:ext uri="{FF2B5EF4-FFF2-40B4-BE49-F238E27FC236}">
                <a16:creationId xmlns:a16="http://schemas.microsoft.com/office/drawing/2014/main" id="{3509EF9A-D636-C6B5-5F1E-140B7FB19565}"/>
              </a:ext>
            </a:extLst>
          </p:cNvPr>
          <p:cNvSpPr txBox="1"/>
          <p:nvPr/>
        </p:nvSpPr>
        <p:spPr>
          <a:xfrm>
            <a:off x="1532278" y="4309315"/>
            <a:ext cx="3084544"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 </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ニューステーマ閲覧者</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太陽光・蓄電池</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8" name="テキスト ボックス 67">
            <a:extLst>
              <a:ext uri="{FF2B5EF4-FFF2-40B4-BE49-F238E27FC236}">
                <a16:creationId xmlns:a16="http://schemas.microsoft.com/office/drawing/2014/main" id="{EA4A2DD5-7864-1E8A-D06C-016187B19C6E}"/>
              </a:ext>
            </a:extLst>
          </p:cNvPr>
          <p:cNvSpPr txBox="1"/>
          <p:nvPr/>
        </p:nvSpPr>
        <p:spPr>
          <a:xfrm>
            <a:off x="1424701" y="4712727"/>
            <a:ext cx="2810976"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→リターゲティング</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0" name="二等辺三角形 69">
            <a:extLst>
              <a:ext uri="{FF2B5EF4-FFF2-40B4-BE49-F238E27FC236}">
                <a16:creationId xmlns:a16="http://schemas.microsoft.com/office/drawing/2014/main" id="{3A5BBD20-FE6A-9E9C-23C3-E119E2BCCC45}"/>
              </a:ext>
            </a:extLst>
          </p:cNvPr>
          <p:cNvSpPr/>
          <p:nvPr/>
        </p:nvSpPr>
        <p:spPr>
          <a:xfrm rot="10800000">
            <a:off x="874778" y="3107355"/>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cxnSp>
        <p:nvCxnSpPr>
          <p:cNvPr id="71" name="直線コネクタ 70">
            <a:extLst>
              <a:ext uri="{FF2B5EF4-FFF2-40B4-BE49-F238E27FC236}">
                <a16:creationId xmlns:a16="http://schemas.microsoft.com/office/drawing/2014/main" id="{49290A4A-E251-92FE-07DF-F5E906338C87}"/>
              </a:ext>
            </a:extLst>
          </p:cNvPr>
          <p:cNvCxnSpPr>
            <a:cxnSpLocks/>
          </p:cNvCxnSpPr>
          <p:nvPr/>
        </p:nvCxnSpPr>
        <p:spPr>
          <a:xfrm>
            <a:off x="5107048" y="1797073"/>
            <a:ext cx="6161587" cy="0"/>
          </a:xfrm>
          <a:prstGeom prst="line">
            <a:avLst/>
          </a:prstGeom>
          <a:ln w="571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テキスト ボックス 72">
            <a:extLst>
              <a:ext uri="{FF2B5EF4-FFF2-40B4-BE49-F238E27FC236}">
                <a16:creationId xmlns:a16="http://schemas.microsoft.com/office/drawing/2014/main" id="{16ED65BB-CDAC-B7AB-640E-297F98C09B79}"/>
              </a:ext>
            </a:extLst>
          </p:cNvPr>
          <p:cNvSpPr txBox="1"/>
          <p:nvPr/>
        </p:nvSpPr>
        <p:spPr>
          <a:xfrm>
            <a:off x="6414935" y="1483366"/>
            <a:ext cx="368572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タイアップコンテンツ</a:t>
            </a:r>
            <a:r>
              <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/Yahoo!</a:t>
            </a: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ニュース タイアップ</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pic>
        <p:nvPicPr>
          <p:cNvPr id="85" name="図 84" descr="グラフィカル ユーザー インターフェイス, テキスト&#10;&#10;自動的に生成された説明">
            <a:extLst>
              <a:ext uri="{FF2B5EF4-FFF2-40B4-BE49-F238E27FC236}">
                <a16:creationId xmlns:a16="http://schemas.microsoft.com/office/drawing/2014/main" id="{85C67B45-83A9-0685-8D82-70B25DFEB47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7671" b="50000"/>
          <a:stretch/>
        </p:blipFill>
        <p:spPr>
          <a:xfrm>
            <a:off x="3155577" y="5254039"/>
            <a:ext cx="1421832" cy="994362"/>
          </a:xfrm>
          <a:prstGeom prst="rect">
            <a:avLst/>
          </a:prstGeom>
          <a:ln>
            <a:solidFill>
              <a:schemeClr val="bg1">
                <a:lumMod val="85000"/>
              </a:schemeClr>
            </a:solidFill>
          </a:ln>
        </p:spPr>
      </p:pic>
      <p:sp>
        <p:nvSpPr>
          <p:cNvPr id="94" name="テキスト ボックス 93">
            <a:extLst>
              <a:ext uri="{FF2B5EF4-FFF2-40B4-BE49-F238E27FC236}">
                <a16:creationId xmlns:a16="http://schemas.microsoft.com/office/drawing/2014/main" id="{E15196CC-44D8-7736-A149-457C4734EFF9}"/>
              </a:ext>
            </a:extLst>
          </p:cNvPr>
          <p:cNvSpPr txBox="1"/>
          <p:nvPr/>
        </p:nvSpPr>
        <p:spPr>
          <a:xfrm>
            <a:off x="829306" y="5467564"/>
            <a:ext cx="488507" cy="58477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編集</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誘導</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ja-JP" altLang="en-US"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無償</a:t>
            </a:r>
            <a:r>
              <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p>
        </p:txBody>
      </p:sp>
      <p:sp>
        <p:nvSpPr>
          <p:cNvPr id="98" name="テキスト ボックス 97">
            <a:extLst>
              <a:ext uri="{FF2B5EF4-FFF2-40B4-BE49-F238E27FC236}">
                <a16:creationId xmlns:a16="http://schemas.microsoft.com/office/drawing/2014/main" id="{49E66C91-F3D6-9EB7-90CE-D11A95834059}"/>
              </a:ext>
            </a:extLst>
          </p:cNvPr>
          <p:cNvSpPr txBox="1"/>
          <p:nvPr/>
        </p:nvSpPr>
        <p:spPr>
          <a:xfrm>
            <a:off x="1290231" y="5268538"/>
            <a:ext cx="1793627" cy="92333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ニュース公式</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X</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147</a:t>
            </a:r>
            <a:r>
              <a:rPr kumimoji="1" lang="ja-JP" altLang="en-US"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万</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フォロワー）</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4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記事詳細面</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（約</a:t>
            </a:r>
            <a:r>
              <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8000</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本</a:t>
            </a: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日）</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03" name="テキスト ボックス 102">
            <a:extLst>
              <a:ext uri="{FF2B5EF4-FFF2-40B4-BE49-F238E27FC236}">
                <a16:creationId xmlns:a16="http://schemas.microsoft.com/office/drawing/2014/main" id="{E72D1ECB-FFF1-A6AB-479D-DA8B63DED6B0}"/>
              </a:ext>
            </a:extLst>
          </p:cNvPr>
          <p:cNvSpPr txBox="1"/>
          <p:nvPr/>
        </p:nvSpPr>
        <p:spPr>
          <a:xfrm>
            <a:off x="1308847" y="6345238"/>
            <a:ext cx="3487271"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 2023</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　</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 2024</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月（いずれも</a:t>
            </a: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自社調査）</a:t>
            </a:r>
          </a:p>
        </p:txBody>
      </p:sp>
      <p:sp>
        <p:nvSpPr>
          <p:cNvPr id="104" name="テキスト ボックス 103">
            <a:extLst>
              <a:ext uri="{FF2B5EF4-FFF2-40B4-BE49-F238E27FC236}">
                <a16:creationId xmlns:a16="http://schemas.microsoft.com/office/drawing/2014/main" id="{E410BF61-BB8F-4C28-26D4-056C6F41C8BA}"/>
              </a:ext>
            </a:extLst>
          </p:cNvPr>
          <p:cNvSpPr txBox="1"/>
          <p:nvPr/>
        </p:nvSpPr>
        <p:spPr>
          <a:xfrm>
            <a:off x="2814917" y="5439803"/>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05" name="テキスト ボックス 104">
            <a:extLst>
              <a:ext uri="{FF2B5EF4-FFF2-40B4-BE49-F238E27FC236}">
                <a16:creationId xmlns:a16="http://schemas.microsoft.com/office/drawing/2014/main" id="{C18D177A-CB9F-B76A-9FDC-DEADE26E652B}"/>
              </a:ext>
            </a:extLst>
          </p:cNvPr>
          <p:cNvSpPr txBox="1"/>
          <p:nvPr/>
        </p:nvSpPr>
        <p:spPr>
          <a:xfrm>
            <a:off x="2483223" y="596872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a:t>
            </a:r>
            <a:endParaRPr kumimoji="1" lang="ja-JP" altLang="en-US" sz="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cxnSp>
        <p:nvCxnSpPr>
          <p:cNvPr id="107" name="直線コネクタ 106">
            <a:extLst>
              <a:ext uri="{FF2B5EF4-FFF2-40B4-BE49-F238E27FC236}">
                <a16:creationId xmlns:a16="http://schemas.microsoft.com/office/drawing/2014/main" id="{0A205C1C-A2B4-0878-13CC-6485E2C8A81F}"/>
              </a:ext>
            </a:extLst>
          </p:cNvPr>
          <p:cNvCxnSpPr>
            <a:cxnSpLocks/>
          </p:cNvCxnSpPr>
          <p:nvPr/>
        </p:nvCxnSpPr>
        <p:spPr>
          <a:xfrm flipH="1">
            <a:off x="2895599" y="5307105"/>
            <a:ext cx="251012" cy="80683"/>
          </a:xfrm>
          <a:prstGeom prst="line">
            <a:avLst/>
          </a:prstGeom>
          <a:ln w="3175">
            <a:solidFill>
              <a:schemeClr val="bg1">
                <a:lumMod val="8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653908EF-B53D-8837-21B4-9143B357187E}"/>
              </a:ext>
            </a:extLst>
          </p:cNvPr>
          <p:cNvCxnSpPr>
            <a:cxnSpLocks/>
          </p:cNvCxnSpPr>
          <p:nvPr/>
        </p:nvCxnSpPr>
        <p:spPr>
          <a:xfrm>
            <a:off x="812954" y="5158838"/>
            <a:ext cx="3723187" cy="0"/>
          </a:xfrm>
          <a:prstGeom prst="line">
            <a:avLst/>
          </a:prstGeom>
          <a:ln w="3175">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テキスト ボックス 111">
            <a:extLst>
              <a:ext uri="{FF2B5EF4-FFF2-40B4-BE49-F238E27FC236}">
                <a16:creationId xmlns:a16="http://schemas.microsoft.com/office/drawing/2014/main" id="{14A98614-E3F6-9983-6D4B-B9F557DB2580}"/>
              </a:ext>
            </a:extLst>
          </p:cNvPr>
          <p:cNvSpPr txBox="1"/>
          <p:nvPr/>
        </p:nvSpPr>
        <p:spPr>
          <a:xfrm>
            <a:off x="9317167" y="2238982"/>
            <a:ext cx="1225325"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記事概要</a:t>
            </a:r>
          </a:p>
        </p:txBody>
      </p:sp>
      <p:cxnSp>
        <p:nvCxnSpPr>
          <p:cNvPr id="113" name="直線コネクタ 112">
            <a:extLst>
              <a:ext uri="{FF2B5EF4-FFF2-40B4-BE49-F238E27FC236}">
                <a16:creationId xmlns:a16="http://schemas.microsoft.com/office/drawing/2014/main" id="{178CC579-6C0C-796E-4CCB-29E53D53EFA6}"/>
              </a:ext>
            </a:extLst>
          </p:cNvPr>
          <p:cNvCxnSpPr>
            <a:cxnSpLocks/>
          </p:cNvCxnSpPr>
          <p:nvPr/>
        </p:nvCxnSpPr>
        <p:spPr>
          <a:xfrm>
            <a:off x="8722401" y="2500929"/>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テキスト ボックス 115">
            <a:extLst>
              <a:ext uri="{FF2B5EF4-FFF2-40B4-BE49-F238E27FC236}">
                <a16:creationId xmlns:a16="http://schemas.microsoft.com/office/drawing/2014/main" id="{0E57EF1E-82B9-D512-9EDB-2E334236613A}"/>
              </a:ext>
            </a:extLst>
          </p:cNvPr>
          <p:cNvSpPr txBox="1"/>
          <p:nvPr/>
        </p:nvSpPr>
        <p:spPr>
          <a:xfrm>
            <a:off x="8684493" y="2629988"/>
            <a:ext cx="3025187" cy="1919756"/>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以下の流れで記事を構成</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●自治体の支援制度、</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Yahoo!</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検索の関連ワード</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のトレンドなどから太陽光発電への関心と導入機運の</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　 高まりを示唆</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●太陽光発電の仕組み、効果（メリット）</a:t>
            </a:r>
            <a:endPar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a:t>
            </a:r>
          </a:p>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●「ハウスマイル</a:t>
            </a:r>
            <a:r>
              <a:rPr kumimoji="1" lang="en-US" altLang="ja-JP"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000" b="0"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」のベネフィット・競合優位性</a:t>
            </a:r>
            <a:endParaRPr kumimoji="1" lang="ja-JP" altLang="en-US" sz="1800" b="0" i="0" u="none" strike="noStrike" kern="120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18" name="テキスト ボックス 117">
            <a:extLst>
              <a:ext uri="{FF2B5EF4-FFF2-40B4-BE49-F238E27FC236}">
                <a16:creationId xmlns:a16="http://schemas.microsoft.com/office/drawing/2014/main" id="{E3738878-4448-EE44-60A4-6801F6981112}"/>
              </a:ext>
            </a:extLst>
          </p:cNvPr>
          <p:cNvSpPr txBox="1"/>
          <p:nvPr/>
        </p:nvSpPr>
        <p:spPr>
          <a:xfrm>
            <a:off x="9048225" y="4834135"/>
            <a:ext cx="1979897" cy="246221"/>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PV</a:t>
            </a:r>
            <a:r>
              <a:rPr kumimoji="1" lang="ja-JP" altLang="en-US"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実績（いずれも概算値）</a:t>
            </a:r>
            <a:endParaRPr kumimoji="1" lang="en-US" altLang="ja-JP" sz="10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cxnSp>
        <p:nvCxnSpPr>
          <p:cNvPr id="119" name="直線コネクタ 118">
            <a:extLst>
              <a:ext uri="{FF2B5EF4-FFF2-40B4-BE49-F238E27FC236}">
                <a16:creationId xmlns:a16="http://schemas.microsoft.com/office/drawing/2014/main" id="{702BA19B-CCE9-EE49-EE06-8C17266FC477}"/>
              </a:ext>
            </a:extLst>
          </p:cNvPr>
          <p:cNvCxnSpPr>
            <a:cxnSpLocks/>
          </p:cNvCxnSpPr>
          <p:nvPr/>
        </p:nvCxnSpPr>
        <p:spPr>
          <a:xfrm>
            <a:off x="8722401" y="5096082"/>
            <a:ext cx="249423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正方形/長方形 119">
            <a:extLst>
              <a:ext uri="{FF2B5EF4-FFF2-40B4-BE49-F238E27FC236}">
                <a16:creationId xmlns:a16="http://schemas.microsoft.com/office/drawing/2014/main" id="{B4E280B2-82FE-3315-A7FA-979130F1F265}"/>
              </a:ext>
            </a:extLst>
          </p:cNvPr>
          <p:cNvSpPr/>
          <p:nvPr/>
        </p:nvSpPr>
        <p:spPr>
          <a:xfrm>
            <a:off x="8734124" y="5718025"/>
            <a:ext cx="2534766" cy="46095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1" name="テキスト ボックス 120">
            <a:extLst>
              <a:ext uri="{FF2B5EF4-FFF2-40B4-BE49-F238E27FC236}">
                <a16:creationId xmlns:a16="http://schemas.microsoft.com/office/drawing/2014/main" id="{AAAF8D13-D95C-A1E2-42F8-B43BB6F7C64C}"/>
              </a:ext>
            </a:extLst>
          </p:cNvPr>
          <p:cNvSpPr txBox="1"/>
          <p:nvPr/>
        </p:nvSpPr>
        <p:spPr>
          <a:xfrm>
            <a:off x="9215911" y="5762113"/>
            <a:ext cx="1736907"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PV</a:t>
            </a: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単価</a:t>
            </a:r>
            <a:r>
              <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a:t>
            </a:r>
            <a:r>
              <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20</a:t>
            </a:r>
            <a:r>
              <a:rPr kumimoji="1" lang="ja-JP" altLang="en-US"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円</a:t>
            </a:r>
            <a:endParaRPr kumimoji="1" lang="en-US" altLang="ja-JP" sz="2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3" name="テキスト ボックス 122">
            <a:extLst>
              <a:ext uri="{FF2B5EF4-FFF2-40B4-BE49-F238E27FC236}">
                <a16:creationId xmlns:a16="http://schemas.microsoft.com/office/drawing/2014/main" id="{A88FD32E-5D5B-69CF-0376-14BA7CABF649}"/>
              </a:ext>
            </a:extLst>
          </p:cNvPr>
          <p:cNvSpPr txBox="1"/>
          <p:nvPr/>
        </p:nvSpPr>
        <p:spPr>
          <a:xfrm>
            <a:off x="874127" y="2931137"/>
            <a:ext cx="3697873" cy="276999"/>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ファネルごとにターゲティングをアレンジして配信</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4" name="テキスト ボックス 123">
            <a:extLst>
              <a:ext uri="{FF2B5EF4-FFF2-40B4-BE49-F238E27FC236}">
                <a16:creationId xmlns:a16="http://schemas.microsoft.com/office/drawing/2014/main" id="{D080BF29-7CFB-1468-3FFE-199514E41623}"/>
              </a:ext>
            </a:extLst>
          </p:cNvPr>
          <p:cNvSpPr txBox="1"/>
          <p:nvPr/>
        </p:nvSpPr>
        <p:spPr>
          <a:xfrm>
            <a:off x="10564778" y="5907760"/>
            <a:ext cx="367553" cy="1846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※3</a:t>
            </a:r>
            <a:endParaRPr kumimoji="1" lang="ja-JP" altLang="en-US" sz="600" b="0"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F0BE9FF4-5D80-D53B-1DD8-7EB2C8BEE2CF}"/>
              </a:ext>
            </a:extLst>
          </p:cNvPr>
          <p:cNvSpPr txBox="1"/>
          <p:nvPr/>
        </p:nvSpPr>
        <p:spPr>
          <a:xfrm>
            <a:off x="8704729" y="6345238"/>
            <a:ext cx="2668665"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 PV÷</a:t>
            </a:r>
            <a:r>
              <a:rPr kumimoji="1" lang="ja-JP" altLang="en-US" sz="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ご協賛金額（誘導広告費＋制作費）から算出</a:t>
            </a:r>
          </a:p>
        </p:txBody>
      </p:sp>
    </p:spTree>
    <p:extLst>
      <p:ext uri="{BB962C8B-B14F-4D97-AF65-F5344CB8AC3E}">
        <p14:creationId xmlns:p14="http://schemas.microsoft.com/office/powerpoint/2010/main" val="35472536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グラフ 6">
            <a:extLst>
              <a:ext uri="{FF2B5EF4-FFF2-40B4-BE49-F238E27FC236}">
                <a16:creationId xmlns:a16="http://schemas.microsoft.com/office/drawing/2014/main" id="{354B51EC-7D3F-A081-AD28-D25AB0974990}"/>
              </a:ext>
            </a:extLst>
          </p:cNvPr>
          <p:cNvGraphicFramePr>
            <a:graphicFrameLocks/>
          </p:cNvGraphicFramePr>
          <p:nvPr>
            <p:extLst>
              <p:ext uri="{D42A27DB-BD31-4B8C-83A1-F6EECF244321}">
                <p14:modId xmlns:p14="http://schemas.microsoft.com/office/powerpoint/2010/main" val="2812955061"/>
              </p:ext>
            </p:extLst>
          </p:nvPr>
        </p:nvGraphicFramePr>
        <p:xfrm>
          <a:off x="5621998" y="2273822"/>
          <a:ext cx="3988230" cy="2396266"/>
        </p:xfrm>
        <a:graphic>
          <a:graphicData uri="http://schemas.openxmlformats.org/drawingml/2006/chart">
            <c:chart xmlns:c="http://schemas.openxmlformats.org/drawingml/2006/chart" xmlns:r="http://schemas.openxmlformats.org/officeDocument/2006/relationships" r:id="rId3"/>
          </a:graphicData>
        </a:graphic>
      </p:graphicFrame>
      <p:sp>
        <p:nvSpPr>
          <p:cNvPr id="3" name="テキスト プレースホルダー 2">
            <a:extLst>
              <a:ext uri="{FF2B5EF4-FFF2-40B4-BE49-F238E27FC236}">
                <a16:creationId xmlns:a16="http://schemas.microsoft.com/office/drawing/2014/main" id="{917A9242-AF5F-0972-E32E-42837C73BD50}"/>
              </a:ext>
            </a:extLst>
          </p:cNvPr>
          <p:cNvSpPr>
            <a:spLocks noGrp="1"/>
          </p:cNvSpPr>
          <p:nvPr>
            <p:ph type="body" sz="quarter" idx="12"/>
          </p:nvPr>
        </p:nvSpPr>
        <p:spPr>
          <a:xfrm>
            <a:off x="682513" y="70858"/>
            <a:ext cx="866756" cy="410840"/>
          </a:xfrm>
        </p:spPr>
        <p:txBody>
          <a:bodyPr/>
          <a:lstStyle/>
          <a:p>
            <a:pPr marL="0" indent="0">
              <a:buNone/>
            </a:pPr>
            <a:r>
              <a:rPr kumimoji="1" lang="ja-JP" altLang="en-US" dirty="0"/>
              <a:t>ご活用方法</a:t>
            </a:r>
          </a:p>
        </p:txBody>
      </p:sp>
      <p:grpSp>
        <p:nvGrpSpPr>
          <p:cNvPr id="16" name="Group 1">
            <a:extLst>
              <a:ext uri="{FF2B5EF4-FFF2-40B4-BE49-F238E27FC236}">
                <a16:creationId xmlns:a16="http://schemas.microsoft.com/office/drawing/2014/main" id="{98F9823C-220D-2D47-6301-597EFA29665B}"/>
              </a:ext>
            </a:extLst>
          </p:cNvPr>
          <p:cNvGrpSpPr>
            <a:grpSpLocks/>
          </p:cNvGrpSpPr>
          <p:nvPr/>
        </p:nvGrpSpPr>
        <p:grpSpPr bwMode="auto">
          <a:xfrm>
            <a:off x="104843" y="103529"/>
            <a:ext cx="307780" cy="327393"/>
            <a:chOff x="588" y="472"/>
            <a:chExt cx="408" cy="434"/>
          </a:xfrm>
          <a:solidFill>
            <a:schemeClr val="bg1"/>
          </a:solidFill>
        </p:grpSpPr>
        <p:sp>
          <p:nvSpPr>
            <p:cNvPr id="17" name="Freeform 2">
              <a:extLst>
                <a:ext uri="{FF2B5EF4-FFF2-40B4-BE49-F238E27FC236}">
                  <a16:creationId xmlns:a16="http://schemas.microsoft.com/office/drawing/2014/main" id="{ACD374FF-AEF3-363A-B5CC-B14447D8542E}"/>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8" name="Freeform 3">
              <a:extLst>
                <a:ext uri="{FF2B5EF4-FFF2-40B4-BE49-F238E27FC236}">
                  <a16:creationId xmlns:a16="http://schemas.microsoft.com/office/drawing/2014/main" id="{25A4F961-8FE3-C3EC-8DC1-47326CEA05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9" name="Freeform 4">
              <a:extLst>
                <a:ext uri="{FF2B5EF4-FFF2-40B4-BE49-F238E27FC236}">
                  <a16:creationId xmlns:a16="http://schemas.microsoft.com/office/drawing/2014/main" id="{B38F6240-B15F-171B-342A-D16F3DC0B26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Freeform 5">
              <a:extLst>
                <a:ext uri="{FF2B5EF4-FFF2-40B4-BE49-F238E27FC236}">
                  <a16:creationId xmlns:a16="http://schemas.microsoft.com/office/drawing/2014/main" id="{557D6EFF-80C0-C283-CC2B-B004DE7557CC}"/>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1" name="Freeform 6">
              <a:extLst>
                <a:ext uri="{FF2B5EF4-FFF2-40B4-BE49-F238E27FC236}">
                  <a16:creationId xmlns:a16="http://schemas.microsoft.com/office/drawing/2014/main" id="{775A0CCE-3575-2885-A70C-6AAB96B3BB90}"/>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2" name="Freeform 7">
              <a:extLst>
                <a:ext uri="{FF2B5EF4-FFF2-40B4-BE49-F238E27FC236}">
                  <a16:creationId xmlns:a16="http://schemas.microsoft.com/office/drawing/2014/main" id="{2EA83599-9564-A445-8C8F-31ED74CBBCEB}"/>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3" name="Freeform 8">
              <a:extLst>
                <a:ext uri="{FF2B5EF4-FFF2-40B4-BE49-F238E27FC236}">
                  <a16:creationId xmlns:a16="http://schemas.microsoft.com/office/drawing/2014/main" id="{846743FB-52DE-1A08-9A2B-3C8EF852539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4" name="Freeform 9">
              <a:extLst>
                <a:ext uri="{FF2B5EF4-FFF2-40B4-BE49-F238E27FC236}">
                  <a16:creationId xmlns:a16="http://schemas.microsoft.com/office/drawing/2014/main" id="{A446859B-44D4-95DE-5B14-86BDDE02D35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pSp>
      <p:sp>
        <p:nvSpPr>
          <p:cNvPr id="25" name="テキスト プレースホルダー 3">
            <a:extLst>
              <a:ext uri="{FF2B5EF4-FFF2-40B4-BE49-F238E27FC236}">
                <a16:creationId xmlns:a16="http://schemas.microsoft.com/office/drawing/2014/main" id="{FD33C339-8DE2-4E1E-C219-EA63F98636AE}"/>
              </a:ext>
            </a:extLst>
          </p:cNvPr>
          <p:cNvSpPr txBox="1">
            <a:spLocks/>
          </p:cNvSpPr>
          <p:nvPr/>
        </p:nvSpPr>
        <p:spPr>
          <a:xfrm>
            <a:off x="1924770" y="18198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rPr>
              <a:t>掲載事例</a:t>
            </a:r>
            <a:endPar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49" name="テキスト プレースホルダー 12">
            <a:extLst>
              <a:ext uri="{FF2B5EF4-FFF2-40B4-BE49-F238E27FC236}">
                <a16:creationId xmlns:a16="http://schemas.microsoft.com/office/drawing/2014/main" id="{E6D437FA-F335-F8B5-D1A1-C254C7621538}"/>
              </a:ext>
            </a:extLst>
          </p:cNvPr>
          <p:cNvSpPr txBox="1">
            <a:spLocks/>
          </p:cNvSpPr>
          <p:nvPr/>
        </p:nvSpPr>
        <p:spPr>
          <a:xfrm>
            <a:off x="1288868" y="1472147"/>
            <a:ext cx="3971107"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読者に対する訴求サービスへの態度変容効果</a:t>
            </a:r>
          </a:p>
        </p:txBody>
      </p:sp>
      <p:cxnSp>
        <p:nvCxnSpPr>
          <p:cNvPr id="4" name="直線コネクタ 3">
            <a:extLst>
              <a:ext uri="{FF2B5EF4-FFF2-40B4-BE49-F238E27FC236}">
                <a16:creationId xmlns:a16="http://schemas.microsoft.com/office/drawing/2014/main" id="{770EAB2E-A009-5672-5335-10E2D2632E2E}"/>
              </a:ext>
            </a:extLst>
          </p:cNvPr>
          <p:cNvCxnSpPr>
            <a:cxnSpLocks/>
          </p:cNvCxnSpPr>
          <p:nvPr/>
        </p:nvCxnSpPr>
        <p:spPr>
          <a:xfrm>
            <a:off x="618308" y="966652"/>
            <a:ext cx="0" cy="269965"/>
          </a:xfrm>
          <a:prstGeom prst="line">
            <a:avLst/>
          </a:prstGeom>
          <a:ln w="76200">
            <a:solidFill>
              <a:srgbClr val="0D0D0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2E6655B2-87B3-094C-6402-81E2775D83EA}"/>
              </a:ext>
            </a:extLst>
          </p:cNvPr>
          <p:cNvSpPr txBox="1"/>
          <p:nvPr/>
        </p:nvSpPr>
        <p:spPr>
          <a:xfrm>
            <a:off x="662686" y="975160"/>
            <a:ext cx="88578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rPr>
              <a:t>京セラ株式会社／</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太陽光発電定額サービス「ハウスマイル</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e</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」のサービス理解促進</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27</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〜2024</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年</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3</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月</a:t>
            </a:r>
            <a:r>
              <a:rPr kumimoji="1" lang="en-US" altLang="ja-JP"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26</a:t>
            </a:r>
            <a:r>
              <a:rPr kumimoji="1" lang="ja-JP" altLang="en-US" sz="1200" b="1" i="0" u="none" strike="noStrike" kern="1200" cap="none" spc="0" normalizeH="0" baseline="0" noProof="0" dirty="0">
                <a:ln>
                  <a:noFill/>
                </a:ln>
                <a:solidFill>
                  <a:srgbClr val="000000"/>
                </a:solidFill>
                <a:effectLst/>
                <a:uLnTx/>
                <a:uFillTx/>
                <a:latin typeface="メイリオ" panose="020B0604030504040204" pitchFamily="50" charset="-128"/>
                <a:ea typeface="Meiryo UI"/>
                <a:cs typeface="メイリオ"/>
              </a:rPr>
              <a:t>日</a:t>
            </a:r>
            <a:endParaRPr kumimoji="0" lang="en-US" altLang="ja-JP" sz="1200" b="1" i="0" u="none" strike="noStrike" kern="0" cap="none" spc="0" normalizeH="0" baseline="0" noProof="0" dirty="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graphicFrame>
        <p:nvGraphicFramePr>
          <p:cNvPr id="6" name="グラフ 5">
            <a:extLst>
              <a:ext uri="{FF2B5EF4-FFF2-40B4-BE49-F238E27FC236}">
                <a16:creationId xmlns:a16="http://schemas.microsoft.com/office/drawing/2014/main" id="{79B4B8EF-9B70-BECF-9224-988DE7D3EBA5}"/>
              </a:ext>
            </a:extLst>
          </p:cNvPr>
          <p:cNvGraphicFramePr>
            <a:graphicFrameLocks/>
          </p:cNvGraphicFramePr>
          <p:nvPr>
            <p:extLst>
              <p:ext uri="{D42A27DB-BD31-4B8C-83A1-F6EECF244321}">
                <p14:modId xmlns:p14="http://schemas.microsoft.com/office/powerpoint/2010/main" val="1364647452"/>
              </p:ext>
            </p:extLst>
          </p:nvPr>
        </p:nvGraphicFramePr>
        <p:xfrm>
          <a:off x="439329" y="1896216"/>
          <a:ext cx="4575175" cy="2743200"/>
        </p:xfrm>
        <a:graphic>
          <a:graphicData uri="http://schemas.openxmlformats.org/drawingml/2006/chart">
            <c:chart xmlns:c="http://schemas.openxmlformats.org/drawingml/2006/chart" xmlns:r="http://schemas.openxmlformats.org/officeDocument/2006/relationships" r:id="rId4"/>
          </a:graphicData>
        </a:graphic>
      </p:graphicFrame>
      <p:cxnSp>
        <p:nvCxnSpPr>
          <p:cNvPr id="8" name="直線コネクタ 7">
            <a:extLst>
              <a:ext uri="{FF2B5EF4-FFF2-40B4-BE49-F238E27FC236}">
                <a16:creationId xmlns:a16="http://schemas.microsoft.com/office/drawing/2014/main" id="{F9C65D14-48C2-5A2D-5A34-91AF36E6264B}"/>
              </a:ext>
            </a:extLst>
          </p:cNvPr>
          <p:cNvCxnSpPr>
            <a:cxnSpLocks/>
          </p:cNvCxnSpPr>
          <p:nvPr/>
        </p:nvCxnSpPr>
        <p:spPr>
          <a:xfrm>
            <a:off x="693098" y="1783488"/>
            <a:ext cx="5159062"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5BEDF27F-0695-74DE-153F-1CABD4F84B2E}"/>
              </a:ext>
            </a:extLst>
          </p:cNvPr>
          <p:cNvSpPr/>
          <p:nvPr/>
        </p:nvSpPr>
        <p:spPr>
          <a:xfrm>
            <a:off x="2684206" y="2317828"/>
            <a:ext cx="3202786" cy="613618"/>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CE91BDB2-CF96-57C4-D716-F83C97E9D518}"/>
              </a:ext>
            </a:extLst>
          </p:cNvPr>
          <p:cNvSpPr txBox="1"/>
          <p:nvPr/>
        </p:nvSpPr>
        <p:spPr>
          <a:xfrm>
            <a:off x="2818158" y="2392137"/>
            <a:ext cx="3509555"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高単価商材の定額サービス</a:t>
            </a:r>
            <a:endParaRPr kumimoji="1" lang="en-US" altLang="ja-JP"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であったが</a:t>
            </a:r>
            <a:r>
              <a:rPr kumimoji="1" lang="en-US" altLang="ja-JP"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4</a:t>
            </a:r>
            <a:r>
              <a:rPr kumimoji="1" lang="ja-JP" altLang="en-US"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割以上の購入意向</a:t>
            </a:r>
            <a:endParaRPr kumimoji="1" lang="en-US" altLang="ja-JP" sz="14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p:txBody>
      </p:sp>
      <p:sp>
        <p:nvSpPr>
          <p:cNvPr id="28" name="二等辺三角形 27">
            <a:extLst>
              <a:ext uri="{FF2B5EF4-FFF2-40B4-BE49-F238E27FC236}">
                <a16:creationId xmlns:a16="http://schemas.microsoft.com/office/drawing/2014/main" id="{A24BA7C9-DABA-6E40-94A3-AEFCB2DD665F}"/>
              </a:ext>
            </a:extLst>
          </p:cNvPr>
          <p:cNvSpPr/>
          <p:nvPr/>
        </p:nvSpPr>
        <p:spPr>
          <a:xfrm rot="10800000">
            <a:off x="4062114" y="2936920"/>
            <a:ext cx="167151" cy="206480"/>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31" name="テキスト プレースホルダー 12">
            <a:extLst>
              <a:ext uri="{FF2B5EF4-FFF2-40B4-BE49-F238E27FC236}">
                <a16:creationId xmlns:a16="http://schemas.microsoft.com/office/drawing/2014/main" id="{5FC44C6F-45CA-A00F-33ED-CAEF764405D8}"/>
              </a:ext>
            </a:extLst>
          </p:cNvPr>
          <p:cNvSpPr txBox="1">
            <a:spLocks/>
          </p:cNvSpPr>
          <p:nvPr/>
        </p:nvSpPr>
        <p:spPr>
          <a:xfrm>
            <a:off x="7350032" y="1472147"/>
            <a:ext cx="3422469"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読者の評価</a:t>
            </a:r>
          </a:p>
        </p:txBody>
      </p:sp>
      <p:cxnSp>
        <p:nvCxnSpPr>
          <p:cNvPr id="32" name="直線コネクタ 31">
            <a:extLst>
              <a:ext uri="{FF2B5EF4-FFF2-40B4-BE49-F238E27FC236}">
                <a16:creationId xmlns:a16="http://schemas.microsoft.com/office/drawing/2014/main" id="{2EDA53FB-885F-F5A2-68ED-ABCF51448869}"/>
              </a:ext>
            </a:extLst>
          </p:cNvPr>
          <p:cNvCxnSpPr>
            <a:cxnSpLocks/>
          </p:cNvCxnSpPr>
          <p:nvPr/>
        </p:nvCxnSpPr>
        <p:spPr>
          <a:xfrm>
            <a:off x="6466881" y="1783488"/>
            <a:ext cx="4932639"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テキスト ボックス 13">
            <a:extLst>
              <a:ext uri="{FF2B5EF4-FFF2-40B4-BE49-F238E27FC236}">
                <a16:creationId xmlns:a16="http://schemas.microsoft.com/office/drawing/2014/main" id="{C08B2720-824D-DA33-5008-F1E731443924}"/>
              </a:ext>
            </a:extLst>
          </p:cNvPr>
          <p:cNvSpPr txBox="1"/>
          <p:nvPr/>
        </p:nvSpPr>
        <p:spPr>
          <a:xfrm>
            <a:off x="7737625" y="3430784"/>
            <a:ext cx="544228" cy="215444"/>
          </a:xfrm>
          <a:prstGeom prst="rect">
            <a:avLst/>
          </a:prstGeom>
          <a:noFill/>
        </p:spPr>
        <p:txBody>
          <a:bodyPr wrap="square" lIns="0" tIns="0" rIns="0" bIns="0"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Arial"/>
                <a:sym typeface="Arial"/>
              </a:rPr>
              <a:t>満足</a:t>
            </a:r>
          </a:p>
        </p:txBody>
      </p:sp>
      <p:sp>
        <p:nvSpPr>
          <p:cNvPr id="35" name="テキスト プレースホルダー 12">
            <a:extLst>
              <a:ext uri="{FF2B5EF4-FFF2-40B4-BE49-F238E27FC236}">
                <a16:creationId xmlns:a16="http://schemas.microsoft.com/office/drawing/2014/main" id="{752EF9DB-AEB5-8D71-B08E-4AB42FEBC143}"/>
              </a:ext>
            </a:extLst>
          </p:cNvPr>
          <p:cNvSpPr txBox="1">
            <a:spLocks/>
          </p:cNvSpPr>
          <p:nvPr/>
        </p:nvSpPr>
        <p:spPr>
          <a:xfrm>
            <a:off x="6618513" y="2055618"/>
            <a:ext cx="1463042"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｜記事の満足度</a:t>
            </a:r>
          </a:p>
        </p:txBody>
      </p:sp>
      <p:sp>
        <p:nvSpPr>
          <p:cNvPr id="36" name="テキスト プレースホルダー 12">
            <a:extLst>
              <a:ext uri="{FF2B5EF4-FFF2-40B4-BE49-F238E27FC236}">
                <a16:creationId xmlns:a16="http://schemas.microsoft.com/office/drawing/2014/main" id="{E47009BC-46B4-354E-5E68-E9AFDB832ED4}"/>
              </a:ext>
            </a:extLst>
          </p:cNvPr>
          <p:cNvSpPr txBox="1">
            <a:spLocks/>
          </p:cNvSpPr>
          <p:nvPr/>
        </p:nvSpPr>
        <p:spPr>
          <a:xfrm>
            <a:off x="8830489" y="2038200"/>
            <a:ext cx="1828801" cy="30106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400" b="1"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｜主な意見・感想</a:t>
            </a:r>
          </a:p>
        </p:txBody>
      </p:sp>
      <p:sp>
        <p:nvSpPr>
          <p:cNvPr id="37" name="テキスト プレースホルダー 12">
            <a:extLst>
              <a:ext uri="{FF2B5EF4-FFF2-40B4-BE49-F238E27FC236}">
                <a16:creationId xmlns:a16="http://schemas.microsoft.com/office/drawing/2014/main" id="{FBDD7606-696B-9A26-184B-F3905CBB7AFA}"/>
              </a:ext>
            </a:extLst>
          </p:cNvPr>
          <p:cNvSpPr txBox="1">
            <a:spLocks/>
          </p:cNvSpPr>
          <p:nvPr/>
        </p:nvSpPr>
        <p:spPr>
          <a:xfrm>
            <a:off x="8903291" y="2661943"/>
            <a:ext cx="2664822" cy="143645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「低コスト」「高い技術力」といったサービス特長に対する評価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6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内容が分かりやすくサービスへの理解が深まったといった記事への評価</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en-US" altLang="ja-JP" sz="8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r>
              <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サービス詳細をさらに知りたいという関心の高まりを示すコメント</a:t>
            </a:r>
            <a:endParaRPr kumimoji="1" lang="en-US" altLang="ja-JP"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38" name="テキスト ボックス 37">
            <a:extLst>
              <a:ext uri="{FF2B5EF4-FFF2-40B4-BE49-F238E27FC236}">
                <a16:creationId xmlns:a16="http://schemas.microsoft.com/office/drawing/2014/main" id="{799C02CE-D5FD-5FAA-61C9-3AEFAA12C3B9}"/>
              </a:ext>
            </a:extLst>
          </p:cNvPr>
          <p:cNvSpPr txBox="1"/>
          <p:nvPr/>
        </p:nvSpPr>
        <p:spPr>
          <a:xfrm>
            <a:off x="680834" y="4521989"/>
            <a:ext cx="4333670"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タイアップ読者へのアンケートより。各項目</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5</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段階評価におけるトップ</a:t>
            </a:r>
            <a:r>
              <a:rPr kumimoji="0"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2</a:t>
            </a:r>
            <a:r>
              <a:rPr kumimoji="0"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の比率</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39" name="正方形/長方形 38">
            <a:extLst>
              <a:ext uri="{FF2B5EF4-FFF2-40B4-BE49-F238E27FC236}">
                <a16:creationId xmlns:a16="http://schemas.microsoft.com/office/drawing/2014/main" id="{84AD8B8D-EAEC-FB4E-A70A-53DDD9DFA47C}"/>
              </a:ext>
            </a:extLst>
          </p:cNvPr>
          <p:cNvSpPr/>
          <p:nvPr/>
        </p:nvSpPr>
        <p:spPr>
          <a:xfrm>
            <a:off x="752839" y="4963885"/>
            <a:ext cx="949805" cy="1319227"/>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40" name="テキスト ボックス 39">
            <a:extLst>
              <a:ext uri="{FF2B5EF4-FFF2-40B4-BE49-F238E27FC236}">
                <a16:creationId xmlns:a16="http://schemas.microsoft.com/office/drawing/2014/main" id="{3BA6008D-E463-2ECC-6021-2C6EAC5C32E8}"/>
              </a:ext>
            </a:extLst>
          </p:cNvPr>
          <p:cNvSpPr txBox="1"/>
          <p:nvPr/>
        </p:nvSpPr>
        <p:spPr>
          <a:xfrm>
            <a:off x="838018" y="5438895"/>
            <a:ext cx="973368"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京セラ様</a:t>
            </a:r>
            <a:endParaRPr kumimoji="1" lang="en-US" altLang="ja-JP"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の評価</a:t>
            </a:r>
            <a:endParaRPr kumimoji="1" lang="en-US" altLang="ja-JP" sz="8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41" name="テキスト プレースホルダー 12">
            <a:extLst>
              <a:ext uri="{FF2B5EF4-FFF2-40B4-BE49-F238E27FC236}">
                <a16:creationId xmlns:a16="http://schemas.microsoft.com/office/drawing/2014/main" id="{4FBC4B1B-7227-7386-7BD3-163F0D620E7E}"/>
              </a:ext>
            </a:extLst>
          </p:cNvPr>
          <p:cNvSpPr txBox="1">
            <a:spLocks/>
          </p:cNvSpPr>
          <p:nvPr/>
        </p:nvSpPr>
        <p:spPr>
          <a:xfrm>
            <a:off x="1907178" y="5068050"/>
            <a:ext cx="9431383" cy="1127369"/>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「再生可能エネルギーである太陽光で作ったクリーンな電気を使う安心で快適な生活」を世の中ゴトから自分ゴトに換えていくために、</a:t>
            </a:r>
            <a:endPar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いまや新聞と同じくらいの影響力を持つメディアである</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Yahoo!</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ニュースとのタイアップ記事を実施。</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記事の読者アンケートからは、弊社サービスの強みである「低コスト」「高品質」に対しての高い評価や、まだ一般的ではない「太陽光や蓄電池の定額サービス」に対しての一定の理解や購入意向も読み取ることができまし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また、検索広告やリターゲティング広告も併用したため、広告出稿期間のサイト流入数増や記事からのコンバージョンも発生。</a:t>
            </a:r>
          </a:p>
          <a:p>
            <a:pPr marL="0" marR="0" lvl="0" indent="0" algn="l" defTabSz="914400" rtl="0" eaLnBrk="1" fontAlgn="base" latinLnBrk="0" hangingPunct="1">
              <a:lnSpc>
                <a:spcPct val="110000"/>
              </a:lnSpc>
              <a:spcBef>
                <a:spcPts val="0"/>
              </a:spcBef>
              <a:spcAft>
                <a:spcPct val="0"/>
              </a:spcAft>
              <a:buClrTx/>
              <a:buSzTx/>
              <a:buFont typeface="Arial" panose="020B0604020202020204" pitchFamily="34" charset="0"/>
              <a:buNone/>
              <a:tabLst/>
              <a:defRPr/>
            </a:pP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狙っていた</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世の中ゴトから自分ゴト化</a:t>
            </a:r>
            <a:r>
              <a:rPr kumimoji="1" lang="en-US" altLang="ja-JP"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10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の効果を実感しています。</a:t>
            </a:r>
          </a:p>
          <a:p>
            <a:pPr marL="171450" marR="0" lvl="0" indent="-171450" algn="l" defTabSz="914400" rtl="0" eaLnBrk="1" fontAlgn="auto" latinLnBrk="0" hangingPunct="1">
              <a:lnSpc>
                <a:spcPct val="110000"/>
              </a:lnSpc>
              <a:spcBef>
                <a:spcPts val="0"/>
              </a:spcBef>
              <a:spcAft>
                <a:spcPts val="0"/>
              </a:spcAft>
              <a:buClrTx/>
              <a:buSzTx/>
              <a:buFont typeface="Wingdings" panose="05000000000000000000" pitchFamily="2" charset="2"/>
              <a:buChar char="ü"/>
              <a:tabLst/>
              <a:defRPr/>
            </a:pPr>
            <a:endParaRPr kumimoji="1" lang="ja-JP" altLang="en-US" sz="1100" b="0" i="0" u="none" strike="noStrike" kern="1200" cap="none" spc="10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42" name="テキスト ボックス 41">
            <a:extLst>
              <a:ext uri="{FF2B5EF4-FFF2-40B4-BE49-F238E27FC236}">
                <a16:creationId xmlns:a16="http://schemas.microsoft.com/office/drawing/2014/main" id="{61F28285-0FA1-F383-7E32-0EF2BE620918}"/>
              </a:ext>
            </a:extLst>
          </p:cNvPr>
          <p:cNvSpPr txBox="1"/>
          <p:nvPr/>
        </p:nvSpPr>
        <p:spPr>
          <a:xfrm>
            <a:off x="5071480" y="1450018"/>
            <a:ext cx="284292"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43" name="テキスト ボックス 42">
            <a:extLst>
              <a:ext uri="{FF2B5EF4-FFF2-40B4-BE49-F238E27FC236}">
                <a16:creationId xmlns:a16="http://schemas.microsoft.com/office/drawing/2014/main" id="{2B407AB8-E238-7CB1-552B-1FEF5065DFD1}"/>
              </a:ext>
            </a:extLst>
          </p:cNvPr>
          <p:cNvSpPr txBox="1"/>
          <p:nvPr/>
        </p:nvSpPr>
        <p:spPr>
          <a:xfrm>
            <a:off x="9443183" y="1450018"/>
            <a:ext cx="284292"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en-US" altLang="ja-JP"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rPr>
              <a:t>※</a:t>
            </a:r>
            <a:endParaRPr kumimoji="1" lang="ja-JP" altLang="en-US" sz="8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Arial"/>
              <a:sym typeface="Arial"/>
            </a:endParaRPr>
          </a:p>
        </p:txBody>
      </p:sp>
      <p:sp>
        <p:nvSpPr>
          <p:cNvPr id="2" name="正方形/長方形 1">
            <a:extLst>
              <a:ext uri="{FF2B5EF4-FFF2-40B4-BE49-F238E27FC236}">
                <a16:creationId xmlns:a16="http://schemas.microsoft.com/office/drawing/2014/main" id="{41E372B4-AF9A-D709-54C3-CE784F6B2132}"/>
              </a:ext>
            </a:extLst>
          </p:cNvPr>
          <p:cNvSpPr/>
          <p:nvPr/>
        </p:nvSpPr>
        <p:spPr>
          <a:xfrm>
            <a:off x="1694511" y="4972594"/>
            <a:ext cx="9687593" cy="1292497"/>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658805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05</a:t>
            </a:r>
            <a:endParaRPr kumimoji="1" lang="ja-JP" altLang="en-US" dirty="0"/>
          </a:p>
        </p:txBody>
      </p:sp>
      <p:pic>
        <p:nvPicPr>
          <p:cNvPr id="2" name="図プレースホルダー 10" descr="アイコン&#10;&#10;自動的に生成された説明">
            <a:extLst>
              <a:ext uri="{FF2B5EF4-FFF2-40B4-BE49-F238E27FC236}">
                <a16:creationId xmlns:a16="http://schemas.microsoft.com/office/drawing/2014/main" id="{F3B6A470-FEDE-C29D-570F-B06E22EFE12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53893" y="3068316"/>
            <a:ext cx="1586282" cy="1464484"/>
          </a:xfrm>
        </p:spPr>
      </p:pic>
    </p:spTree>
    <p:extLst>
      <p:ext uri="{BB962C8B-B14F-4D97-AF65-F5344CB8AC3E}">
        <p14:creationId xmlns:p14="http://schemas.microsoft.com/office/powerpoint/2010/main" val="38628803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実施フロー</a:t>
            </a:r>
            <a:endParaRPr kumimoji="1" lang="ja-JP" altLang="en-US" b="1" i="0" u="none" strike="noStrike" kern="1200" cap="none" spc="0" normalizeH="0" baseline="0" noProof="0" dirty="0">
              <a:ln>
                <a:noFill/>
              </a:ln>
              <a:solidFill>
                <a:srgbClr val="00003E"/>
              </a:solidFill>
              <a:effectLst/>
              <a:uLnTx/>
              <a:uFillTx/>
              <a:latin typeface="+mn-ea"/>
              <a:ea typeface="+mn-ea"/>
              <a:cs typeface="+mn-cs"/>
            </a:endParaRPr>
          </a:p>
        </p:txBody>
      </p:sp>
      <p:sp>
        <p:nvSpPr>
          <p:cNvPr id="8" name="テキスト ボックス 7">
            <a:extLst>
              <a:ext uri="{FF2B5EF4-FFF2-40B4-BE49-F238E27FC236}">
                <a16:creationId xmlns:a16="http://schemas.microsoft.com/office/drawing/2014/main" id="{7DB88F2A-AC8C-B0DD-FD2B-B1B81A9400E9}"/>
              </a:ext>
            </a:extLst>
          </p:cNvPr>
          <p:cNvSpPr txBox="1"/>
          <p:nvPr/>
        </p:nvSpPr>
        <p:spPr>
          <a:xfrm>
            <a:off x="1208995" y="5853323"/>
            <a:ext cx="9358279" cy="775597"/>
          </a:xfrm>
          <a:prstGeom prst="rect">
            <a:avLst/>
          </a:prstGeom>
          <a:noFill/>
        </p:spPr>
        <p:txBody>
          <a:bodyPr wrap="square" lIns="0" tIns="0" rIns="0" bIns="0">
            <a:spAutoFit/>
          </a:bodyPr>
          <a:lstStyle/>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工程で弊社内確認を行います。社内指摘事項は、広告主様側で特別な理由がない限り修正いたします。 </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薬機法など、法的な規制がかかる商品、プロモーションでは、制作期間が増加する場合があります。</a:t>
            </a:r>
            <a:endParaRPr kumimoji="0" lang="en-US" altLang="ja-JP" sz="1050" kern="0" dirty="0">
              <a:solidFill>
                <a:srgbClr val="0D0D0D"/>
              </a:solidFill>
              <a:latin typeface="+mn-ea"/>
              <a:ea typeface="+mn-ea"/>
            </a:endParaRPr>
          </a:p>
          <a:p>
            <a:pPr marL="108000" indent="-108000" eaLnBrk="1" fontAlgn="auto" hangingPunct="1">
              <a:lnSpc>
                <a:spcPct val="120000"/>
              </a:lnSpc>
              <a:spcBef>
                <a:spcPts val="0"/>
              </a:spcBef>
              <a:spcAft>
                <a:spcPts val="0"/>
              </a:spcAft>
              <a:defRPr/>
            </a:pP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0D0D0D"/>
              </a:solidFill>
              <a:latin typeface="+mn-ea"/>
              <a:ea typeface="+mn-ea"/>
            </a:endParaRPr>
          </a:p>
        </p:txBody>
      </p:sp>
      <p:sp>
        <p:nvSpPr>
          <p:cNvPr id="9" name="テキスト ボックス 8">
            <a:extLst>
              <a:ext uri="{FF2B5EF4-FFF2-40B4-BE49-F238E27FC236}">
                <a16:creationId xmlns:a16="http://schemas.microsoft.com/office/drawing/2014/main" id="{494D1522-F338-3D35-81D3-CBADB7915EDD}"/>
              </a:ext>
            </a:extLst>
          </p:cNvPr>
          <p:cNvSpPr txBox="1"/>
          <p:nvPr/>
        </p:nvSpPr>
        <p:spPr>
          <a:xfrm>
            <a:off x="1098068" y="2789864"/>
            <a:ext cx="10531557" cy="2993127"/>
          </a:xfrm>
          <a:prstGeom prst="rect">
            <a:avLst/>
          </a:prstGeom>
          <a:noFill/>
        </p:spPr>
        <p:txBody>
          <a:bodyPr wrap="square" anchor="t">
            <a:spAutoFit/>
          </a:bodyPr>
          <a:lstStyle/>
          <a:p>
            <a:pPr eaLnBrk="1" fontAlgn="auto" hangingPunct="1">
              <a:spcBef>
                <a:spcPts val="0"/>
              </a:spcBef>
              <a:spcAft>
                <a:spcPts val="0"/>
              </a:spcAft>
              <a:defRPr/>
            </a:pPr>
            <a:r>
              <a:rPr kumimoji="0" lang="ja-JP" altLang="en-US" sz="1400" b="1" kern="0" dirty="0">
                <a:solidFill>
                  <a:srgbClr val="0D0D0D"/>
                </a:solidFill>
                <a:latin typeface="+mn-ea"/>
                <a:ea typeface="+mn-ea"/>
              </a:rPr>
              <a:t>①</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オリエンテーション実施</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事前にヒアリングシートを記入いただいた上でオリエンテーションを実施。</a:t>
            </a:r>
            <a:r>
              <a:rPr kumimoji="0" lang="ja-JP" altLang="en-US" sz="1050" b="1" kern="0" dirty="0">
                <a:solidFill>
                  <a:srgbClr val="0D0D0D"/>
                </a:solidFill>
                <a:latin typeface="+mn-ea"/>
                <a:ea typeface="+mn-ea"/>
              </a:rPr>
              <a:t>ターゲットや訴求ポイントなど企画目的を明確にし企画の方向性を定めます</a:t>
            </a:r>
            <a:r>
              <a:rPr kumimoji="0" lang="ja-JP" altLang="en-US" sz="1050" kern="0" dirty="0">
                <a:solidFill>
                  <a:srgbClr val="0D0D0D"/>
                </a:solidFill>
                <a:latin typeface="+mn-ea"/>
                <a:ea typeface="+mn-ea"/>
              </a:rPr>
              <a:t>。</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制作・掲載内容が固まり次第、代理店様より、所定の手続きにて正式にお申し込みいただきます。</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②</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構成案のご提出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①で確定した方向性にしたがって、コンテンツ概要とページ体裁をご提出し、全体構成を確定させます。</a:t>
            </a:r>
          </a:p>
          <a:p>
            <a:pPr eaLnBrk="1" fontAlgn="auto" hangingPunct="1">
              <a:spcBef>
                <a:spcPts val="0"/>
              </a:spcBef>
              <a:spcAft>
                <a:spcPts val="0"/>
              </a:spcAft>
              <a:defRPr/>
            </a:pPr>
            <a:endParaRPr kumimoji="0" lang="en-US" altLang="ja-JP" sz="600" b="1"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③</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原稿のご提出</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ご確認</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原稿（テキスト</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動画）の制作を行います。広告主様に確認いただき、適宜修正を加えながら確定させます。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ご確認は初校、再校の</a:t>
            </a:r>
            <a:r>
              <a:rPr kumimoji="0" lang="en-US" altLang="ja-JP" sz="1050" kern="0" dirty="0">
                <a:solidFill>
                  <a:srgbClr val="0D0D0D"/>
                </a:solidFill>
                <a:latin typeface="+mn-ea"/>
                <a:ea typeface="+mn-ea"/>
              </a:rPr>
              <a:t>2</a:t>
            </a:r>
            <a:r>
              <a:rPr kumimoji="0" lang="ja-JP" altLang="en-US" sz="1050" kern="0" dirty="0">
                <a:solidFill>
                  <a:srgbClr val="0D0D0D"/>
                </a:solidFill>
                <a:latin typeface="+mn-ea"/>
                <a:ea typeface="+mn-ea"/>
              </a:rPr>
              <a:t>回となります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再校の段階では初校でのご指摘事項の反映確認のみとなります。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④</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掲載状態の確認</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校了</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記事形式の場合は掲載ページのキャプチャで、動画形式の場合は動画ファイルおよび掲載ページのキャプチャにて、掲載状態の確認を行っていただき校了となります。</a:t>
            </a:r>
            <a:endParaRPr kumimoji="0" lang="en-US" altLang="ja-JP" sz="1050"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a:t>
            </a:r>
            <a:r>
              <a:rPr kumimoji="0" lang="en-US" altLang="ja-JP" sz="1050" kern="0" dirty="0">
                <a:solidFill>
                  <a:srgbClr val="0D0D0D"/>
                </a:solidFill>
                <a:latin typeface="+mn-ea"/>
                <a:ea typeface="+mn-ea"/>
              </a:rPr>
              <a:t>※</a:t>
            </a:r>
            <a:r>
              <a:rPr kumimoji="0" lang="ja-JP" altLang="en-US" sz="1050" kern="0" dirty="0">
                <a:solidFill>
                  <a:srgbClr val="0D0D0D"/>
                </a:solidFill>
                <a:latin typeface="+mn-ea"/>
                <a:ea typeface="+mn-ea"/>
              </a:rPr>
              <a:t>原則として、この段階での修正はお受けできません。</a:t>
            </a:r>
          </a:p>
          <a:p>
            <a:pPr eaLnBrk="1" fontAlgn="auto" hangingPunct="1">
              <a:spcBef>
                <a:spcPts val="0"/>
              </a:spcBef>
              <a:spcAft>
                <a:spcPts val="0"/>
              </a:spcAft>
              <a:defRPr/>
            </a:pPr>
            <a:endParaRPr kumimoji="0" lang="ja-JP" altLang="en-US" sz="600" kern="0" dirty="0">
              <a:solidFill>
                <a:srgbClr val="0D0D0D"/>
              </a:solidFill>
              <a:latin typeface="+mn-ea"/>
              <a:ea typeface="+mn-ea"/>
            </a:endParaRPr>
          </a:p>
          <a:p>
            <a:pPr eaLnBrk="1" fontAlgn="auto" hangingPunct="1">
              <a:spcBef>
                <a:spcPts val="0"/>
              </a:spcBef>
              <a:spcAft>
                <a:spcPts val="0"/>
              </a:spcAft>
              <a:defRPr/>
            </a:pPr>
            <a:r>
              <a:rPr kumimoji="0" lang="ja-JP" altLang="en-US" sz="1400" b="1" kern="0" dirty="0">
                <a:solidFill>
                  <a:srgbClr val="0D0D0D"/>
                </a:solidFill>
                <a:latin typeface="+mn-ea"/>
                <a:ea typeface="+mn-ea"/>
              </a:rPr>
              <a:t>⑤</a:t>
            </a:r>
            <a:r>
              <a:rPr kumimoji="0" lang="ja-JP" altLang="en-US" sz="600" b="1" kern="0" dirty="0">
                <a:solidFill>
                  <a:srgbClr val="0D0D0D"/>
                </a:solidFill>
                <a:latin typeface="+mn-ea"/>
                <a:ea typeface="+mn-ea"/>
              </a:rPr>
              <a:t>　</a:t>
            </a:r>
            <a:r>
              <a:rPr kumimoji="0" lang="ja-JP" altLang="en-US" sz="1400" b="1" kern="0" dirty="0">
                <a:solidFill>
                  <a:srgbClr val="0D0D0D"/>
                </a:solidFill>
                <a:latin typeface="+mn-ea"/>
                <a:ea typeface="+mn-ea"/>
              </a:rPr>
              <a:t>弊社内チェック</a:t>
            </a:r>
            <a:r>
              <a:rPr kumimoji="0" lang="en-US" altLang="ja-JP" sz="1400" b="1" kern="0" dirty="0">
                <a:solidFill>
                  <a:srgbClr val="0D0D0D"/>
                </a:solidFill>
                <a:latin typeface="+mn-ea"/>
                <a:ea typeface="+mn-ea"/>
              </a:rPr>
              <a:t>/</a:t>
            </a:r>
            <a:r>
              <a:rPr kumimoji="0" lang="ja-JP" altLang="en-US" sz="1400" b="1" kern="0" dirty="0">
                <a:solidFill>
                  <a:srgbClr val="0D0D0D"/>
                </a:solidFill>
                <a:latin typeface="+mn-ea"/>
                <a:ea typeface="+mn-ea"/>
              </a:rPr>
              <a:t>本番環境へのファイルアップ</a:t>
            </a:r>
            <a:endParaRPr kumimoji="0" lang="en-US" altLang="ja-JP" sz="1400" b="1" kern="0" dirty="0">
              <a:solidFill>
                <a:srgbClr val="0D0D0D"/>
              </a:solidFill>
              <a:latin typeface="+mn-ea"/>
              <a:ea typeface="+mn-ea"/>
            </a:endParaRPr>
          </a:p>
          <a:p>
            <a:pPr eaLnBrk="1" fontAlgn="auto" hangingPunct="1">
              <a:spcBef>
                <a:spcPts val="0"/>
              </a:spcBef>
              <a:spcAft>
                <a:spcPts val="0"/>
              </a:spcAft>
              <a:defRPr/>
            </a:pPr>
            <a:r>
              <a:rPr kumimoji="0" lang="ja-JP" altLang="en-US" sz="1050" kern="0" dirty="0">
                <a:solidFill>
                  <a:srgbClr val="0D0D0D"/>
                </a:solidFill>
                <a:latin typeface="+mn-ea"/>
                <a:ea typeface="+mn-ea"/>
              </a:rPr>
              <a:t>　　弊社において最終確認を行った上で、本番公開を行います。</a:t>
            </a:r>
            <a:endParaRPr kumimoji="0" lang="en-US" altLang="ja-JP" sz="1050" kern="0" dirty="0">
              <a:solidFill>
                <a:srgbClr val="0D0D0D"/>
              </a:solidFill>
              <a:latin typeface="+mn-ea"/>
              <a:ea typeface="+mn-ea"/>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372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372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311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372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311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372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原稿</a:t>
            </a: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311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372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a:t>
            </a: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311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372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311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326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937571" y="2201391"/>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26910351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お申し込み方法</a:t>
            </a:r>
          </a:p>
        </p:txBody>
      </p:sp>
      <p:sp>
        <p:nvSpPr>
          <p:cNvPr id="14" name="タイトル 2">
            <a:extLst>
              <a:ext uri="{FF2B5EF4-FFF2-40B4-BE49-F238E27FC236}">
                <a16:creationId xmlns:a16="http://schemas.microsoft.com/office/drawing/2014/main" id="{F65D3EDD-7178-62CA-0F78-AFF69477409F}"/>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ja-JP" altLang="en-US" sz="1400" dirty="0">
                <a:solidFill>
                  <a:srgbClr val="0D0D0D"/>
                </a:solidFill>
                <a:latin typeface="+mn-ea"/>
                <a:ea typeface="+mn-ea"/>
              </a:rPr>
              <a:t>以下のフローに沿ってお申し込み</a:t>
            </a:r>
            <a:r>
              <a:rPr lang="en-US" altLang="ja-JP" sz="1400" dirty="0">
                <a:solidFill>
                  <a:srgbClr val="0D0D0D"/>
                </a:solidFill>
                <a:latin typeface="+mn-ea"/>
                <a:ea typeface="+mn-ea"/>
              </a:rPr>
              <a:t>(※)</a:t>
            </a:r>
            <a:r>
              <a:rPr lang="ja-JP" altLang="en-US" sz="1400" dirty="0">
                <a:solidFill>
                  <a:srgbClr val="0D0D0D"/>
                </a:solidFill>
                <a:latin typeface="+mn-ea"/>
                <a:ea typeface="+mn-ea"/>
              </a:rPr>
              <a:t>の上、</a:t>
            </a:r>
            <a:r>
              <a:rPr lang="ja-JP" altLang="en-US" sz="1400" dirty="0">
                <a:solidFill>
                  <a:srgbClr val="C9002C"/>
                </a:solidFill>
                <a:latin typeface="+mn-ea"/>
                <a:ea typeface="+mn-ea"/>
              </a:rPr>
              <a:t>クリエイティブ制作委託約款の第</a:t>
            </a:r>
            <a:r>
              <a:rPr lang="en-US" altLang="ja-JP" sz="1400" dirty="0">
                <a:solidFill>
                  <a:srgbClr val="C9002C"/>
                </a:solidFill>
                <a:latin typeface="+mn-ea"/>
                <a:ea typeface="+mn-ea"/>
              </a:rPr>
              <a:t>9</a:t>
            </a:r>
            <a:r>
              <a:rPr lang="ja-JP" altLang="en-US" sz="1400" dirty="0">
                <a:solidFill>
                  <a:srgbClr val="C9002C"/>
                </a:solidFill>
                <a:latin typeface="+mn-ea"/>
                <a:ea typeface="+mn-ea"/>
              </a:rPr>
              <a:t>条</a:t>
            </a:r>
            <a:r>
              <a:rPr lang="en-US" altLang="ja-JP" sz="1400" dirty="0">
                <a:solidFill>
                  <a:srgbClr val="C9002C"/>
                </a:solidFill>
                <a:latin typeface="+mn-ea"/>
                <a:ea typeface="+mn-ea"/>
              </a:rPr>
              <a:t>(2)</a:t>
            </a:r>
            <a:r>
              <a:rPr lang="ja-JP" altLang="en-US" sz="1400" dirty="0">
                <a:solidFill>
                  <a:srgbClr val="C9002C"/>
                </a:solidFill>
                <a:latin typeface="+mn-ea"/>
                <a:ea typeface="+mn-ea"/>
              </a:rPr>
              <a:t>支払条件</a:t>
            </a:r>
            <a:r>
              <a:rPr lang="en-US" altLang="ja-JP" sz="1400" dirty="0">
                <a:solidFill>
                  <a:srgbClr val="C9002C"/>
                </a:solidFill>
                <a:latin typeface="+mn-ea"/>
                <a:ea typeface="+mn-ea"/>
              </a:rPr>
              <a:t>2</a:t>
            </a:r>
            <a:r>
              <a:rPr lang="ja-JP" altLang="en-US" sz="1400" dirty="0">
                <a:solidFill>
                  <a:srgbClr val="0D0D0D"/>
                </a:solidFill>
                <a:latin typeface="+mn-ea"/>
                <a:ea typeface="+mn-ea"/>
              </a:rPr>
              <a:t>にしたがってお支払いいただきます。ただし、協賛内容のうち広告配信を伴うものは当該広告商品のお申し込み方法に準じます。</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詳細は、お申し込みのマニュアル資料「</a:t>
            </a:r>
            <a:r>
              <a:rPr lang="en-US" altLang="ja-JP" sz="1400" dirty="0">
                <a:solidFill>
                  <a:prstClr val="black">
                    <a:lumMod val="65000"/>
                    <a:lumOff val="35000"/>
                  </a:prstClr>
                </a:solidFill>
                <a:latin typeface="+mn-ea"/>
                <a:ea typeface="+mn-ea"/>
                <a:hlinkClick r:id="rId3"/>
              </a:rPr>
              <a:t>Yahoo!</a:t>
            </a:r>
            <a:r>
              <a:rPr lang="ja-JP" altLang="en-US" sz="1400" dirty="0">
                <a:solidFill>
                  <a:prstClr val="black">
                    <a:lumMod val="65000"/>
                    <a:lumOff val="35000"/>
                  </a:prstClr>
                </a:solidFill>
                <a:latin typeface="+mn-ea"/>
                <a:ea typeface="+mn-ea"/>
                <a:hlinkClick r:id="rId3"/>
              </a:rPr>
              <a:t>広告ディスプレイ広告（予約型）広告関連サービスのお申込について</a:t>
            </a:r>
            <a:r>
              <a:rPr lang="ja-JP" altLang="en-US" sz="1400" dirty="0">
                <a:solidFill>
                  <a:srgbClr val="0D0D0D"/>
                </a:solidFill>
                <a:latin typeface="+mn-ea"/>
                <a:ea typeface="+mn-ea"/>
              </a:rPr>
              <a:t>」をご参照ください。なお、お申し込み可能な代理店様に一部制限がございますので、事前に弊社担当営業までお問い合わせください。</a:t>
            </a:r>
            <a:endParaRPr lang="en-US" altLang="ja-JP" sz="1200" dirty="0">
              <a:solidFill>
                <a:srgbClr val="0D0D0D"/>
              </a:solidFill>
              <a:latin typeface="+mn-ea"/>
              <a:ea typeface="+mn-ea"/>
            </a:endParaRPr>
          </a:p>
        </p:txBody>
      </p:sp>
      <p:sp>
        <p:nvSpPr>
          <p:cNvPr id="8" name="正方形/長方形 7">
            <a:extLst>
              <a:ext uri="{FF2B5EF4-FFF2-40B4-BE49-F238E27FC236}">
                <a16:creationId xmlns:a16="http://schemas.microsoft.com/office/drawing/2014/main" id="{457EEBEA-68A4-17D3-0424-F1E41FFAAC5B}"/>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FF9551D4-2287-2766-D4A7-D2DE4BE353DA}"/>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10" name="タイトル 2">
            <a:extLst>
              <a:ext uri="{FF2B5EF4-FFF2-40B4-BE49-F238E27FC236}">
                <a16:creationId xmlns:a16="http://schemas.microsoft.com/office/drawing/2014/main" id="{14054F69-EA2C-3CCC-08E2-2A2CDA42757C}"/>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11" name="ホームベース 58">
            <a:extLst>
              <a:ext uri="{FF2B5EF4-FFF2-40B4-BE49-F238E27FC236}">
                <a16:creationId xmlns:a16="http://schemas.microsoft.com/office/drawing/2014/main" id="{006E2434-8977-3295-91A1-669CC0922544}"/>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2" name="ホームベース 59">
            <a:extLst>
              <a:ext uri="{FF2B5EF4-FFF2-40B4-BE49-F238E27FC236}">
                <a16:creationId xmlns:a16="http://schemas.microsoft.com/office/drawing/2014/main" id="{035CF154-0E66-F32B-E3DC-72703F3D9E98}"/>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3" name="ホームベース 60">
            <a:extLst>
              <a:ext uri="{FF2B5EF4-FFF2-40B4-BE49-F238E27FC236}">
                <a16:creationId xmlns:a16="http://schemas.microsoft.com/office/drawing/2014/main" id="{313BF013-9511-D329-B321-6C95E22CBC0A}"/>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16" name="ホームベース 65">
            <a:extLst>
              <a:ext uri="{FF2B5EF4-FFF2-40B4-BE49-F238E27FC236}">
                <a16:creationId xmlns:a16="http://schemas.microsoft.com/office/drawing/2014/main" id="{AC9D4CB6-B347-5A72-89FF-67201F4B664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5" name="ホームベース 66">
            <a:extLst>
              <a:ext uri="{FF2B5EF4-FFF2-40B4-BE49-F238E27FC236}">
                <a16:creationId xmlns:a16="http://schemas.microsoft.com/office/drawing/2014/main" id="{FD3256A1-DF37-4498-300A-63BA513D551C}"/>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A21D0303-0C08-9EA1-F323-18F8D8A77EE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B7351B43-F402-67F9-50BA-81CA3EAB2B1E}"/>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3" name="ホームベース 69">
            <a:extLst>
              <a:ext uri="{FF2B5EF4-FFF2-40B4-BE49-F238E27FC236}">
                <a16:creationId xmlns:a16="http://schemas.microsoft.com/office/drawing/2014/main" id="{8773A163-A156-C7D8-3F89-3558EAC83FEA}"/>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4" name="直線コネクタ 23">
            <a:extLst>
              <a:ext uri="{FF2B5EF4-FFF2-40B4-BE49-F238E27FC236}">
                <a16:creationId xmlns:a16="http://schemas.microsoft.com/office/drawing/2014/main" id="{3ABF3BA9-B8EE-66F7-FA12-3D09B8B32DE6}"/>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25" name="グループ化 24">
            <a:extLst>
              <a:ext uri="{FF2B5EF4-FFF2-40B4-BE49-F238E27FC236}">
                <a16:creationId xmlns:a16="http://schemas.microsoft.com/office/drawing/2014/main" id="{C5CCBE9F-35A8-E37D-0C0D-991FA93B2CDD}"/>
              </a:ext>
            </a:extLst>
          </p:cNvPr>
          <p:cNvGrpSpPr/>
          <p:nvPr/>
        </p:nvGrpSpPr>
        <p:grpSpPr>
          <a:xfrm>
            <a:off x="6838767" y="2316263"/>
            <a:ext cx="1876415" cy="469804"/>
            <a:chOff x="6757793" y="2283586"/>
            <a:chExt cx="1876415" cy="469804"/>
          </a:xfrm>
        </p:grpSpPr>
        <p:sp>
          <p:nvSpPr>
            <p:cNvPr id="51" name="テキスト ボックス 50">
              <a:extLst>
                <a:ext uri="{FF2B5EF4-FFF2-40B4-BE49-F238E27FC236}">
                  <a16:creationId xmlns:a16="http://schemas.microsoft.com/office/drawing/2014/main" id="{E6C3C3FA-96CB-FF52-D044-0BDBAD8C540B}"/>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52" name="グラフィックス 51" descr="バッジ: チェックマーク 1 単色塗りつぶし">
              <a:extLst>
                <a:ext uri="{FF2B5EF4-FFF2-40B4-BE49-F238E27FC236}">
                  <a16:creationId xmlns:a16="http://schemas.microsoft.com/office/drawing/2014/main" id="{6F712509-1856-F37F-761B-8487590717A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3" name="グループ化 52">
            <a:extLst>
              <a:ext uri="{FF2B5EF4-FFF2-40B4-BE49-F238E27FC236}">
                <a16:creationId xmlns:a16="http://schemas.microsoft.com/office/drawing/2014/main" id="{6F5D10C6-51FA-CA8D-4C44-5EA16B00880C}"/>
              </a:ext>
            </a:extLst>
          </p:cNvPr>
          <p:cNvGrpSpPr/>
          <p:nvPr/>
        </p:nvGrpSpPr>
        <p:grpSpPr>
          <a:xfrm>
            <a:off x="497907" y="2725521"/>
            <a:ext cx="885476" cy="1130553"/>
            <a:chOff x="455043" y="2752415"/>
            <a:chExt cx="885476" cy="1130553"/>
          </a:xfrm>
          <a:solidFill>
            <a:srgbClr val="00003E"/>
          </a:solidFill>
        </p:grpSpPr>
        <p:sp>
          <p:nvSpPr>
            <p:cNvPr id="54" name="角丸四角形 75">
              <a:extLst>
                <a:ext uri="{FF2B5EF4-FFF2-40B4-BE49-F238E27FC236}">
                  <a16:creationId xmlns:a16="http://schemas.microsoft.com/office/drawing/2014/main" id="{4DCB8F64-EE1A-7926-5373-D342E950C9A5}"/>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55" name="直角三角形 54">
              <a:extLst>
                <a:ext uri="{FF2B5EF4-FFF2-40B4-BE49-F238E27FC236}">
                  <a16:creationId xmlns:a16="http://schemas.microsoft.com/office/drawing/2014/main" id="{E237D775-1D1D-CC0E-4A3B-416C6B537A30}"/>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6" name="直線コネクタ 55">
            <a:extLst>
              <a:ext uri="{FF2B5EF4-FFF2-40B4-BE49-F238E27FC236}">
                <a16:creationId xmlns:a16="http://schemas.microsoft.com/office/drawing/2014/main" id="{A747D4BD-5041-89AA-1FD8-3DABB0CA7BD5}"/>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57" name="円/楕円 78">
            <a:extLst>
              <a:ext uri="{FF2B5EF4-FFF2-40B4-BE49-F238E27FC236}">
                <a16:creationId xmlns:a16="http://schemas.microsoft.com/office/drawing/2014/main" id="{2EADFE44-C386-5F4D-C663-AF81AFD6914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8" name="タイトル 2">
            <a:extLst>
              <a:ext uri="{FF2B5EF4-FFF2-40B4-BE49-F238E27FC236}">
                <a16:creationId xmlns:a16="http://schemas.microsoft.com/office/drawing/2014/main" id="{0B849884-6150-A5C8-08EA-3B77DFDD4580}"/>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する約款</a:t>
            </a:r>
          </a:p>
        </p:txBody>
      </p:sp>
      <p:grpSp>
        <p:nvGrpSpPr>
          <p:cNvPr id="59" name="グループ化 58">
            <a:extLst>
              <a:ext uri="{FF2B5EF4-FFF2-40B4-BE49-F238E27FC236}">
                <a16:creationId xmlns:a16="http://schemas.microsoft.com/office/drawing/2014/main" id="{EB853455-955B-D3D3-DCF5-B4A8F43D1EA6}"/>
              </a:ext>
            </a:extLst>
          </p:cNvPr>
          <p:cNvGrpSpPr/>
          <p:nvPr/>
        </p:nvGrpSpPr>
        <p:grpSpPr>
          <a:xfrm>
            <a:off x="497907" y="3985671"/>
            <a:ext cx="885476" cy="1134053"/>
            <a:chOff x="455043" y="4012565"/>
            <a:chExt cx="885476" cy="1134053"/>
          </a:xfrm>
        </p:grpSpPr>
        <p:sp>
          <p:nvSpPr>
            <p:cNvPr id="60" name="直角三角形 59">
              <a:extLst>
                <a:ext uri="{FF2B5EF4-FFF2-40B4-BE49-F238E27FC236}">
                  <a16:creationId xmlns:a16="http://schemas.microsoft.com/office/drawing/2014/main" id="{D6C02542-A622-291B-6C24-37693EC05B4D}"/>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1" name="角丸四角形 82">
              <a:extLst>
                <a:ext uri="{FF2B5EF4-FFF2-40B4-BE49-F238E27FC236}">
                  <a16:creationId xmlns:a16="http://schemas.microsoft.com/office/drawing/2014/main" id="{D1BCFC2C-4B63-6AEE-15A0-14CDC0168CA4}"/>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62" name="直角三角形 61">
            <a:extLst>
              <a:ext uri="{FF2B5EF4-FFF2-40B4-BE49-F238E27FC236}">
                <a16:creationId xmlns:a16="http://schemas.microsoft.com/office/drawing/2014/main" id="{2920F876-6B99-3061-15A8-9527905D3695}"/>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3" name="直角三角形 62">
            <a:extLst>
              <a:ext uri="{FF2B5EF4-FFF2-40B4-BE49-F238E27FC236}">
                <a16:creationId xmlns:a16="http://schemas.microsoft.com/office/drawing/2014/main" id="{F7459124-2EA5-1DCB-8D58-61B548DA03F6}"/>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4" name="直線コネクタ 63">
            <a:extLst>
              <a:ext uri="{FF2B5EF4-FFF2-40B4-BE49-F238E27FC236}">
                <a16:creationId xmlns:a16="http://schemas.microsoft.com/office/drawing/2014/main" id="{97F7030B-F146-17B0-2F55-9F46F042BB98}"/>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65" name="ホームベース 63">
            <a:extLst>
              <a:ext uri="{FF2B5EF4-FFF2-40B4-BE49-F238E27FC236}">
                <a16:creationId xmlns:a16="http://schemas.microsoft.com/office/drawing/2014/main" id="{A2A6218D-769E-50EA-5136-D6AF883FF057}"/>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66" name="直線コネクタ 65">
            <a:extLst>
              <a:ext uri="{FF2B5EF4-FFF2-40B4-BE49-F238E27FC236}">
                <a16:creationId xmlns:a16="http://schemas.microsoft.com/office/drawing/2014/main" id="{C2BBCDD8-E7B8-6B26-74C8-F3E58EC3AF2B}"/>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67" name="ホームベース 61">
            <a:extLst>
              <a:ext uri="{FF2B5EF4-FFF2-40B4-BE49-F238E27FC236}">
                <a16:creationId xmlns:a16="http://schemas.microsoft.com/office/drawing/2014/main" id="{9484B43B-C431-26EE-0C0E-D2C50427505C}"/>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68" name="ホームベース 63">
            <a:extLst>
              <a:ext uri="{FF2B5EF4-FFF2-40B4-BE49-F238E27FC236}">
                <a16:creationId xmlns:a16="http://schemas.microsoft.com/office/drawing/2014/main" id="{5FE5F3BC-17D5-4795-E7C9-92651444B3C0}"/>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69" name="ホームベース 62">
            <a:extLst>
              <a:ext uri="{FF2B5EF4-FFF2-40B4-BE49-F238E27FC236}">
                <a16:creationId xmlns:a16="http://schemas.microsoft.com/office/drawing/2014/main" id="{18D2A131-2DB3-C9A0-B06F-A658F45DD5CE}"/>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確認・承認</a:t>
            </a:r>
          </a:p>
        </p:txBody>
      </p:sp>
      <p:sp>
        <p:nvSpPr>
          <p:cNvPr id="70" name="ホームベース 63">
            <a:extLst>
              <a:ext uri="{FF2B5EF4-FFF2-40B4-BE49-F238E27FC236}">
                <a16:creationId xmlns:a16="http://schemas.microsoft.com/office/drawing/2014/main" id="{E45AF977-E62D-C132-1689-8D3A081DBB59}"/>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1" name="ホームベース 64">
            <a:extLst>
              <a:ext uri="{FF2B5EF4-FFF2-40B4-BE49-F238E27FC236}">
                <a16:creationId xmlns:a16="http://schemas.microsoft.com/office/drawing/2014/main" id="{3C5C8279-7FC6-2D32-0ED1-409EB3063119}"/>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8205464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注意事項</a:t>
            </a:r>
          </a:p>
        </p:txBody>
      </p:sp>
      <p:sp>
        <p:nvSpPr>
          <p:cNvPr id="8" name="Rectangle 46">
            <a:extLst>
              <a:ext uri="{FF2B5EF4-FFF2-40B4-BE49-F238E27FC236}">
                <a16:creationId xmlns:a16="http://schemas.microsoft.com/office/drawing/2014/main" id="{01E783E3-07C2-7DBC-A2BE-37507A59885C}"/>
              </a:ext>
            </a:extLst>
          </p:cNvPr>
          <p:cNvSpPr>
            <a:spLocks noChangeArrowheads="1"/>
          </p:cNvSpPr>
          <p:nvPr/>
        </p:nvSpPr>
        <p:spPr bwMode="auto">
          <a:xfrm>
            <a:off x="381724" y="1209798"/>
            <a:ext cx="11342574"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・企画内容は申込者・広告主様と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・申込者・広告主様より提供いただく製品画像等の素材については第三者の権利を侵害するものではないこと、および記載内容に係わる財産権全ての権利処理が完了</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■誘導広告</a:t>
            </a:r>
          </a:p>
          <a:p>
            <a:pPr eaLnBrk="1" fontAlgn="auto" hangingPunct="1">
              <a:spcBef>
                <a:spcPct val="0"/>
              </a:spcBef>
              <a:spcAft>
                <a:spcPts val="0"/>
              </a:spcAft>
              <a:buFontTx/>
              <a:buNone/>
            </a:pPr>
            <a:r>
              <a:rPr lang="ja-JP" altLang="en-US" sz="1050" dirty="0">
                <a:solidFill>
                  <a:srgbClr val="0D0D0D"/>
                </a:solidFill>
                <a:latin typeface="+mn-ea"/>
                <a:ea typeface="+mn-ea"/>
              </a:rPr>
              <a:t>　・誘導広告を申込者・広告主様で制作いただく場合、別紙「</a:t>
            </a:r>
            <a:r>
              <a:rPr lang="ja-JP" altLang="en-US" sz="1050" dirty="0">
                <a:solidFill>
                  <a:srgbClr val="545454"/>
                </a:solidFill>
                <a:latin typeface="+mn-ea"/>
                <a:ea typeface="+mn-ea"/>
                <a:hlinkClick r:id="rId3"/>
              </a:rPr>
              <a:t>タイアップ広告・クリエイティブ企画商品の誘導広告クリエイティブにおける表記ガイドライン</a:t>
            </a:r>
            <a:r>
              <a:rPr lang="ja-JP" altLang="en-US" sz="1050" dirty="0">
                <a:solidFill>
                  <a:srgbClr val="0D0D0D"/>
                </a:solidFill>
                <a:latin typeface="+mn-ea"/>
                <a:ea typeface="+mn-ea"/>
              </a:rPr>
              <a:t>」を遵守してください。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ヤフーサービスのロゴやテキストの掲載が必須となります。そのため、通常の審査とは別にサービス部門でのブランドチェックが必要と</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の設定は不可となります。ただし、一部効果計測ベンダーに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（個人情報の保護に関する法律に定める個人情報。以下同じ。）が含まれる場合があります。個人情報の保護</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に関する法律その他の関係法令・ガイドラインを遵守するとともに、善良な管理者の注意をもって適切に取り扱い、不正アクセスおよび不正利用の防止に努めて</a:t>
            </a:r>
            <a:r>
              <a:rPr lang="ja-JP" altLang="en-US" sz="1050" dirty="0" err="1">
                <a:solidFill>
                  <a:srgbClr val="0D0D0D"/>
                </a:solidFill>
                <a:latin typeface="+mn-ea"/>
                <a:ea typeface="+mn-ea"/>
              </a:rPr>
              <a:t>い</a:t>
            </a:r>
            <a:r>
              <a:rPr lang="ja-JP" altLang="en-US" sz="1050" dirty="0">
                <a:solidFill>
                  <a:srgbClr val="0D0D0D"/>
                </a:solidFill>
                <a:latin typeface="+mn-ea"/>
                <a:ea typeface="+mn-ea"/>
              </a:rPr>
              <a:t>　　</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36397714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免責事項</a:t>
            </a:r>
          </a:p>
        </p:txBody>
      </p:sp>
      <p:sp>
        <p:nvSpPr>
          <p:cNvPr id="2" name="Rectangle 46">
            <a:extLst>
              <a:ext uri="{FF2B5EF4-FFF2-40B4-BE49-F238E27FC236}">
                <a16:creationId xmlns:a16="http://schemas.microsoft.com/office/drawing/2014/main" id="{D097EC6E-0152-25CC-6969-D19843CED490}"/>
              </a:ext>
            </a:extLst>
          </p:cNvPr>
          <p:cNvSpPr>
            <a:spLocks noChangeArrowheads="1"/>
          </p:cNvSpPr>
          <p:nvPr/>
        </p:nvSpPr>
        <p:spPr bwMode="auto">
          <a:xfrm>
            <a:off x="455980" y="1227317"/>
            <a:ext cx="10628964" cy="434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 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申込者・広告主様の故意または過失によって、</a:t>
            </a:r>
            <a:r>
              <a:rPr lang="en-US" altLang="ja-JP" sz="1050" dirty="0">
                <a:solidFill>
                  <a:srgbClr val="0D0D0D"/>
                </a:solidFill>
                <a:latin typeface="+mn-ea"/>
                <a:ea typeface="+mn-ea"/>
              </a:rPr>
              <a:t> LINE</a:t>
            </a:r>
            <a:r>
              <a:rPr lang="ja-JP" altLang="en-US" sz="1050" kern="0" dirty="0">
                <a:solidFill>
                  <a:srgbClr val="0D0D0D"/>
                </a:solidFill>
                <a:latin typeface="+mn-ea"/>
                <a:ea typeface="+mn-ea"/>
              </a:rPr>
              <a:t>ヤフーと申込者間の広告掲載契約に定める掲載開始日までに企画ページの掲載を開始できなかった場合、</a:t>
            </a:r>
            <a:br>
              <a:rPr lang="en-US" altLang="ja-JP" sz="1050" kern="0" dirty="0">
                <a:solidFill>
                  <a:srgbClr val="0D0D0D"/>
                </a:solidFill>
                <a:latin typeface="+mn-ea"/>
                <a:ea typeface="+mn-ea"/>
              </a:rPr>
            </a:br>
            <a:r>
              <a:rPr lang="en-US" altLang="ja-JP" sz="105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05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ヤフー間で事前に合意した金額をいいます）は何ら減免されません。</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ヤフーは当該非表示または表示崩れに関して一切の責任を負いません。</a:t>
            </a:r>
          </a:p>
          <a:p>
            <a:pPr marL="345600" indent="-104400" eaLnBrk="1" fontAlgn="auto" hangingPunct="1">
              <a:lnSpc>
                <a:spcPct val="120000"/>
              </a:lnSpc>
              <a:spcBef>
                <a:spcPct val="0"/>
              </a:spcBef>
              <a:spcAft>
                <a:spcPts val="600"/>
              </a:spcAft>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停電・通信回線の事故・天災等の不可抗力、通信事業者の不履行、インターネットインフラその他サーバー等のシステム上の不具合、緊急メンテナンスの発生など</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ヤフーの責に帰すべき事由以外の原因により、企画ページの全部または一部を掲載できなかった場合、</a:t>
            </a:r>
            <a:r>
              <a:rPr lang="en-US" altLang="ja-JP" sz="1050" kern="0" dirty="0">
                <a:solidFill>
                  <a:srgbClr val="0D0D0D"/>
                </a:solidFill>
                <a:latin typeface="+mn-ea"/>
                <a:ea typeface="+mn-ea"/>
              </a:rPr>
              <a:t> LINE</a:t>
            </a:r>
            <a:r>
              <a:rPr lang="ja-JP" altLang="en-US" sz="1050" kern="0" dirty="0">
                <a:solidFill>
                  <a:srgbClr val="0D0D0D"/>
                </a:solidFill>
                <a:latin typeface="+mn-ea"/>
                <a:ea typeface="+mn-ea"/>
              </a:rPr>
              <a:t>ヤフーはその責を問われないものとし、当該履行については、当該原因の影響とみなされる範囲まで義務を免除されるものとします。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ただし、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ヤフーの故意または重過失による場合はこの限りではありません。</a:t>
            </a:r>
            <a:br>
              <a:rPr lang="en-US" altLang="ja-JP" sz="1050" kern="0" dirty="0">
                <a:solidFill>
                  <a:srgbClr val="0D0D0D"/>
                </a:solidFill>
                <a:latin typeface="+mn-ea"/>
                <a:ea typeface="+mn-ea"/>
              </a:rPr>
            </a:br>
            <a:r>
              <a:rPr lang="ja-JP" altLang="en-US" sz="1050" kern="0" dirty="0">
                <a:solidFill>
                  <a:srgbClr val="0D0D0D"/>
                </a:solidFill>
                <a:latin typeface="+mn-ea"/>
                <a:ea typeface="+mn-ea"/>
              </a:rPr>
              <a:t>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ヤフーが掲載を行わなかった部分については、協賛料金への申込者の支払債務は生じないものとします。</a:t>
            </a:r>
          </a:p>
          <a:p>
            <a:pPr marL="345600" indent="-104400" eaLnBrk="1" fontAlgn="auto" hangingPunct="1">
              <a:lnSpc>
                <a:spcPct val="120000"/>
              </a:lnSpc>
              <a:spcBef>
                <a:spcPct val="0"/>
              </a:spcBef>
              <a:spcAft>
                <a:spcPts val="600"/>
              </a:spcAft>
              <a:buFont typeface="Arial" panose="020B0604020202020204" pitchFamily="34" charset="0"/>
              <a:buChar char="•"/>
              <a:defRPr/>
            </a:pPr>
            <a:r>
              <a:rPr lang="ja-JP" altLang="en-US" sz="1050" kern="0" dirty="0">
                <a:solidFill>
                  <a:srgbClr val="0D0D0D"/>
                </a:solidFill>
                <a:latin typeface="+mn-ea"/>
                <a:ea typeface="+mn-ea"/>
              </a:rPr>
              <a:t>企画ページ掲載中に、当該サイトからのリンクがデッドリンクとなった場合や、リンク先のサイトに不具合が発生した場合、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ヤフーは企画ページ不掲載の責を負わないものとします。</a:t>
            </a: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 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時間、および企画ページの内容が変更もしくは追加された場合における、当該企画ページの掲載予定時刻から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にあたる時間まで</a:t>
            </a:r>
          </a:p>
        </p:txBody>
      </p:sp>
    </p:spTree>
    <p:extLst>
      <p:ext uri="{BB962C8B-B14F-4D97-AF65-F5344CB8AC3E}">
        <p14:creationId xmlns:p14="http://schemas.microsoft.com/office/powerpoint/2010/main" val="26424240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片側の 2 つの角を丸めた四角形 22">
            <a:extLst>
              <a:ext uri="{FF2B5EF4-FFF2-40B4-BE49-F238E27FC236}">
                <a16:creationId xmlns:a16="http://schemas.microsoft.com/office/drawing/2014/main" id="{A92D946D-51CA-C97C-8B5C-60FDA3D39363}"/>
              </a:ext>
            </a:extLst>
          </p:cNvPr>
          <p:cNvSpPr/>
          <p:nvPr/>
        </p:nvSpPr>
        <p:spPr>
          <a:xfrm>
            <a:off x="6167547" y="3123464"/>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en-US" altLang="ja-JP" sz="2000" b="1" kern="0" dirty="0">
              <a:solidFill>
                <a:srgbClr val="FFFFFF"/>
              </a:solidFill>
              <a:latin typeface="メイリオ"/>
            </a:endParaRPr>
          </a:p>
        </p:txBody>
      </p:sp>
      <p:sp>
        <p:nvSpPr>
          <p:cNvPr id="19" name="片側の 2 つの角を丸めた四角形 23">
            <a:extLst>
              <a:ext uri="{FF2B5EF4-FFF2-40B4-BE49-F238E27FC236}">
                <a16:creationId xmlns:a16="http://schemas.microsoft.com/office/drawing/2014/main" id="{B8A6AA99-B963-FB5D-8D74-6275013FE14F}"/>
              </a:ext>
            </a:extLst>
          </p:cNvPr>
          <p:cNvSpPr/>
          <p:nvPr/>
        </p:nvSpPr>
        <p:spPr>
          <a:xfrm>
            <a:off x="6167547" y="3123463"/>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7" name="テキスト プレースホルダー 3">
            <a:extLst>
              <a:ext uri="{FF2B5EF4-FFF2-40B4-BE49-F238E27FC236}">
                <a16:creationId xmlns:a16="http://schemas.microsoft.com/office/drawing/2014/main" id="{CA2EFCC3-E692-ABDD-BF53-7418933DD99A}"/>
              </a:ext>
            </a:extLst>
          </p:cNvPr>
          <p:cNvSpPr txBox="1">
            <a:spLocks/>
          </p:cNvSpPr>
          <p:nvPr/>
        </p:nvSpPr>
        <p:spPr>
          <a:xfrm>
            <a:off x="2027548" y="22908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dirty="0">
                <a:solidFill>
                  <a:srgbClr val="00003E"/>
                </a:solidFill>
                <a:latin typeface="+mn-ea"/>
                <a:ea typeface="+mn-ea"/>
              </a:rPr>
              <a:t>事前提案可否申請について</a:t>
            </a:r>
          </a:p>
        </p:txBody>
      </p:sp>
      <p:sp>
        <p:nvSpPr>
          <p:cNvPr id="4" name="正方形/長方形 3">
            <a:extLst>
              <a:ext uri="{FF2B5EF4-FFF2-40B4-BE49-F238E27FC236}">
                <a16:creationId xmlns:a16="http://schemas.microsoft.com/office/drawing/2014/main" id="{D59B1CE4-7526-C1EA-86BC-90F1A5A3D6A2}"/>
              </a:ext>
            </a:extLst>
          </p:cNvPr>
          <p:cNvSpPr/>
          <p:nvPr/>
        </p:nvSpPr>
        <p:spPr>
          <a:xfrm>
            <a:off x="461169" y="1014849"/>
            <a:ext cx="11269662" cy="1581972"/>
          </a:xfrm>
          <a:prstGeom prst="rect">
            <a:avLst/>
          </a:prstGeom>
        </p:spPr>
        <p:txBody>
          <a:bodyPr wrap="square" lIns="0" tIns="0" rIns="0" bIns="0" anchor="t">
            <a:spAutoFit/>
          </a:bodyPr>
          <a:lstStyle/>
          <a:p>
            <a:pPr eaLnBrk="1" fontAlgn="auto" hangingPunct="1">
              <a:lnSpc>
                <a:spcPct val="130000"/>
              </a:lnSpc>
              <a:spcBef>
                <a:spcPts val="0"/>
              </a:spcBef>
              <a:spcAft>
                <a:spcPts val="0"/>
              </a:spcAft>
              <a:defRPr/>
            </a:pPr>
            <a:r>
              <a:rPr kumimoji="0" lang="ja-JP" altLang="en-US" sz="1600" kern="0" dirty="0">
                <a:solidFill>
                  <a:srgbClr val="0D0D0D"/>
                </a:solidFill>
                <a:latin typeface="+mn-ea"/>
                <a:ea typeface="+mn-ea"/>
              </a:rPr>
              <a:t>本商品は</a:t>
            </a:r>
            <a:r>
              <a:rPr kumimoji="0" lang="ja-JP" altLang="en-US" sz="1600" b="1" kern="0" dirty="0">
                <a:solidFill>
                  <a:srgbClr val="C9002C"/>
                </a:solidFill>
                <a:latin typeface="+mn-ea"/>
                <a:ea typeface="+mn-ea"/>
              </a:rPr>
              <a:t>事前に弊社による出稿可否判断が必要</a:t>
            </a:r>
            <a:r>
              <a:rPr kumimoji="0" lang="ja-JP" altLang="en-US" sz="1600" kern="0" dirty="0">
                <a:solidFill>
                  <a:srgbClr val="0D0D0D"/>
                </a:solidFill>
                <a:latin typeface="+mn-ea"/>
                <a:ea typeface="+mn-ea"/>
              </a:rPr>
              <a:t>となります。</a:t>
            </a:r>
            <a:endParaRPr lang="en-US" altLang="ja-JP" sz="1600" kern="0" dirty="0">
              <a:solidFill>
                <a:srgbClr val="0D0D0D"/>
              </a:solidFill>
              <a:latin typeface="+mn-ea"/>
              <a:ea typeface="+mn-ea"/>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panose="020F0502020204030204"/>
              </a:rPr>
              <a:t>本セールスシートに記載の「販売制限カテゴリー」</a:t>
            </a:r>
            <a:r>
              <a:rPr lang="ja-JP" altLang="ja-JP" sz="1600" dirty="0">
                <a:solidFill>
                  <a:srgbClr val="0D0D0D"/>
                </a:solidFill>
                <a:latin typeface="+mn-ea"/>
                <a:ea typeface="+mn-ea"/>
                <a:cs typeface="Calibri" panose="020F0502020204030204"/>
              </a:rPr>
              <a:t> </a:t>
            </a:r>
            <a:r>
              <a:rPr lang="ja-JP" altLang="en-US" sz="1600" dirty="0">
                <a:solidFill>
                  <a:srgbClr val="0D0D0D"/>
                </a:solidFill>
                <a:latin typeface="+mn-ea"/>
                <a:ea typeface="+mn-ea"/>
                <a:cs typeface="Calibri"/>
              </a:rPr>
              <a:t>に基づき</a:t>
            </a:r>
            <a:r>
              <a:rPr lang="ja-JP" altLang="en-US" sz="1600" kern="0" dirty="0">
                <a:solidFill>
                  <a:srgbClr val="0D0D0D"/>
                </a:solidFill>
                <a:latin typeface="+mn-ea"/>
                <a:ea typeface="+mn-ea"/>
                <a:cs typeface="Calibri"/>
              </a:rPr>
              <a:t>確認させていただき、</a:t>
            </a:r>
            <a:r>
              <a:rPr lang="ja-JP" altLang="en-US" sz="1600" b="1" kern="0" dirty="0">
                <a:solidFill>
                  <a:srgbClr val="0D0D0D"/>
                </a:solidFill>
                <a:latin typeface="+mn-ea"/>
                <a:ea typeface="+mn-ea"/>
                <a:cs typeface="Calibri"/>
              </a:rPr>
              <a:t>場合によっては</a:t>
            </a:r>
            <a:r>
              <a:rPr lang="ja-JP" altLang="en-US" sz="1600" b="1" dirty="0">
                <a:solidFill>
                  <a:srgbClr val="0D0D0D"/>
                </a:solidFill>
                <a:latin typeface="+mn-ea"/>
                <a:ea typeface="+mn-ea"/>
                <a:cs typeface="Calibri"/>
              </a:rPr>
              <a:t>掲載をお断りさせていただくことがございます。</a:t>
            </a: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endParaRPr lang="en-US" altLang="ja-JP" sz="1600" b="1" dirty="0">
              <a:solidFill>
                <a:srgbClr val="0D0D0D"/>
              </a:solidFill>
              <a:latin typeface="+mn-ea"/>
              <a:ea typeface="+mn-ea"/>
              <a:cs typeface="Calibri"/>
            </a:endParaRPr>
          </a:p>
          <a:p>
            <a:pPr eaLnBrk="1" fontAlgn="auto" hangingPunct="1">
              <a:lnSpc>
                <a:spcPct val="130000"/>
              </a:lnSpc>
              <a:spcBef>
                <a:spcPts val="0"/>
              </a:spcBef>
              <a:spcAft>
                <a:spcPts val="0"/>
              </a:spcAft>
            </a:pPr>
            <a:r>
              <a:rPr lang="ja-JP" altLang="en-US" sz="1600" dirty="0">
                <a:solidFill>
                  <a:srgbClr val="0D0D0D"/>
                </a:solidFill>
                <a:latin typeface="+mn-ea"/>
                <a:ea typeface="+mn-ea"/>
                <a:cs typeface="Calibri"/>
              </a:rPr>
              <a:t>また、制作スケジュールが確保できない場合も掲載をお断りさせていただくことがございます。</a:t>
            </a:r>
            <a:endParaRPr lang="en-US" altLang="ja-JP" sz="1600" dirty="0">
              <a:solidFill>
                <a:srgbClr val="0D0D0D"/>
              </a:solidFill>
              <a:latin typeface="+mn-ea"/>
              <a:ea typeface="+mn-ea"/>
              <a:cs typeface="Calibri"/>
            </a:endParaRPr>
          </a:p>
        </p:txBody>
      </p:sp>
      <p:sp>
        <p:nvSpPr>
          <p:cNvPr id="5" name="片側の 2 つの角を丸めた四角形 17">
            <a:extLst>
              <a:ext uri="{FF2B5EF4-FFF2-40B4-BE49-F238E27FC236}">
                <a16:creationId xmlns:a16="http://schemas.microsoft.com/office/drawing/2014/main" id="{001A1FC3-0D21-0F2E-7044-9BB95779EADD}"/>
              </a:ext>
            </a:extLst>
          </p:cNvPr>
          <p:cNvSpPr/>
          <p:nvPr/>
        </p:nvSpPr>
        <p:spPr>
          <a:xfrm>
            <a:off x="387749" y="3119251"/>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algn="ctr" eaLnBrk="1" fontAlgn="auto" hangingPunct="1">
              <a:spcBef>
                <a:spcPts val="0"/>
              </a:spcBef>
              <a:spcAft>
                <a:spcPts val="0"/>
              </a:spcAft>
              <a:defRPr/>
            </a:pPr>
            <a:endParaRPr kumimoji="0" lang="en-US" altLang="ja-JP" sz="2000" b="1" kern="0" dirty="0">
              <a:solidFill>
                <a:srgbClr val="FFFFFF"/>
              </a:solidFill>
              <a:latin typeface="+mn-ea"/>
              <a:ea typeface="+mn-ea"/>
            </a:endParaRPr>
          </a:p>
        </p:txBody>
      </p:sp>
      <p:sp>
        <p:nvSpPr>
          <p:cNvPr id="8" name="片側の 2 つの角を丸めた四角形 19">
            <a:extLst>
              <a:ext uri="{FF2B5EF4-FFF2-40B4-BE49-F238E27FC236}">
                <a16:creationId xmlns:a16="http://schemas.microsoft.com/office/drawing/2014/main" id="{50A533C3-8DF5-F397-00FF-40D216BE47E9}"/>
              </a:ext>
            </a:extLst>
          </p:cNvPr>
          <p:cNvSpPr/>
          <p:nvPr/>
        </p:nvSpPr>
        <p:spPr>
          <a:xfrm>
            <a:off x="387749" y="3119250"/>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algn="ctr" eaLnBrk="1" fontAlgn="auto" hangingPunct="1">
              <a:spcBef>
                <a:spcPts val="0"/>
              </a:spcBef>
              <a:spcAft>
                <a:spcPts val="0"/>
              </a:spcAft>
              <a:defRPr/>
            </a:pPr>
            <a:r>
              <a:rPr kumimoji="0" lang="ja-JP" altLang="en-US" b="1" kern="0">
                <a:solidFill>
                  <a:srgbClr val="FFFFFF"/>
                </a:solidFill>
                <a:latin typeface="+mn-ea"/>
                <a:ea typeface="+mn-ea"/>
              </a:rPr>
              <a:t>レギュラー商品</a:t>
            </a:r>
            <a:endParaRPr kumimoji="0" lang="en-US" altLang="ja-JP" b="1" kern="0" dirty="0">
              <a:solidFill>
                <a:srgbClr val="FFFFFF"/>
              </a:solidFill>
              <a:latin typeface="+mn-ea"/>
              <a:ea typeface="+mn-ea"/>
            </a:endParaRPr>
          </a:p>
        </p:txBody>
      </p:sp>
      <p:sp>
        <p:nvSpPr>
          <p:cNvPr id="9" name="正方形/長方形 8">
            <a:extLst>
              <a:ext uri="{FF2B5EF4-FFF2-40B4-BE49-F238E27FC236}">
                <a16:creationId xmlns:a16="http://schemas.microsoft.com/office/drawing/2014/main" id="{1D2C6476-D633-0013-8FE7-23BB2E829560}"/>
              </a:ext>
            </a:extLst>
          </p:cNvPr>
          <p:cNvSpPr/>
          <p:nvPr/>
        </p:nvSpPr>
        <p:spPr>
          <a:xfrm>
            <a:off x="1287238" y="403055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通常商品</a:t>
            </a:r>
          </a:p>
        </p:txBody>
      </p:sp>
      <p:sp>
        <p:nvSpPr>
          <p:cNvPr id="10" name="正方形/長方形 9">
            <a:extLst>
              <a:ext uri="{FF2B5EF4-FFF2-40B4-BE49-F238E27FC236}">
                <a16:creationId xmlns:a16="http://schemas.microsoft.com/office/drawing/2014/main" id="{312ADA96-C352-1AF2-DAC4-78B0E32D9A15}"/>
              </a:ext>
            </a:extLst>
          </p:cNvPr>
          <p:cNvSpPr/>
          <p:nvPr/>
        </p:nvSpPr>
        <p:spPr>
          <a:xfrm>
            <a:off x="1287238" y="532952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7F7F7F"/>
                </a:solidFill>
                <a:latin typeface="+mn-ea"/>
                <a:ea typeface="+mn-ea"/>
              </a:rPr>
              <a:t>事前提案可否判断必須商品</a:t>
            </a:r>
          </a:p>
        </p:txBody>
      </p:sp>
      <p:sp>
        <p:nvSpPr>
          <p:cNvPr id="13" name="正方形/長方形 12">
            <a:extLst>
              <a:ext uri="{FF2B5EF4-FFF2-40B4-BE49-F238E27FC236}">
                <a16:creationId xmlns:a16="http://schemas.microsoft.com/office/drawing/2014/main" id="{13A82DCD-BCD2-626C-8A06-32B69C1ED1CD}"/>
              </a:ext>
            </a:extLst>
          </p:cNvPr>
          <p:cNvSpPr/>
          <p:nvPr/>
        </p:nvSpPr>
        <p:spPr>
          <a:xfrm>
            <a:off x="7084788" y="3745720"/>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C9002C"/>
                </a:solidFill>
                <a:latin typeface="+mn-ea"/>
                <a:ea typeface="+mn-ea"/>
              </a:rPr>
              <a:t>事前提案可否判断必須商品</a:t>
            </a:r>
          </a:p>
        </p:txBody>
      </p:sp>
      <p:sp>
        <p:nvSpPr>
          <p:cNvPr id="14" name="正方形/長方形 13">
            <a:extLst>
              <a:ext uri="{FF2B5EF4-FFF2-40B4-BE49-F238E27FC236}">
                <a16:creationId xmlns:a16="http://schemas.microsoft.com/office/drawing/2014/main" id="{BF42153B-86F4-D707-5620-04C839DE6BB8}"/>
              </a:ext>
            </a:extLst>
          </p:cNvPr>
          <p:cNvSpPr/>
          <p:nvPr/>
        </p:nvSpPr>
        <p:spPr>
          <a:xfrm>
            <a:off x="7084788" y="432180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期間限定特別商品</a:t>
            </a:r>
          </a:p>
        </p:txBody>
      </p:sp>
      <p:sp>
        <p:nvSpPr>
          <p:cNvPr id="15" name="正方形/長方形 14">
            <a:extLst>
              <a:ext uri="{FF2B5EF4-FFF2-40B4-BE49-F238E27FC236}">
                <a16:creationId xmlns:a16="http://schemas.microsoft.com/office/drawing/2014/main" id="{1F5D2E59-40AA-B0DA-1788-75DCD5A3AA30}"/>
              </a:ext>
            </a:extLst>
          </p:cNvPr>
          <p:cNvSpPr/>
          <p:nvPr/>
        </p:nvSpPr>
        <p:spPr>
          <a:xfrm>
            <a:off x="7084788" y="4897886"/>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広告主様限定商品</a:t>
            </a:r>
          </a:p>
        </p:txBody>
      </p:sp>
      <p:sp>
        <p:nvSpPr>
          <p:cNvPr id="16" name="正方形/長方形 15">
            <a:extLst>
              <a:ext uri="{FF2B5EF4-FFF2-40B4-BE49-F238E27FC236}">
                <a16:creationId xmlns:a16="http://schemas.microsoft.com/office/drawing/2014/main" id="{53FB0742-89C8-B92F-31E3-64AF29344900}"/>
              </a:ext>
            </a:extLst>
          </p:cNvPr>
          <p:cNvSpPr/>
          <p:nvPr/>
        </p:nvSpPr>
        <p:spPr>
          <a:xfrm>
            <a:off x="7084788" y="54739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000000">
                    <a:lumMod val="50000"/>
                    <a:lumOff val="50000"/>
                  </a:srgbClr>
                </a:solidFill>
                <a:latin typeface="+mn-ea"/>
                <a:ea typeface="+mn-ea"/>
              </a:rPr>
              <a:t>その他特別対応商品</a:t>
            </a:r>
          </a:p>
        </p:txBody>
      </p:sp>
      <p:sp>
        <p:nvSpPr>
          <p:cNvPr id="17" name="正方形/長方形 16">
            <a:extLst>
              <a:ext uri="{FF2B5EF4-FFF2-40B4-BE49-F238E27FC236}">
                <a16:creationId xmlns:a16="http://schemas.microsoft.com/office/drawing/2014/main" id="{FB4EC4C4-9063-C9AA-94EB-58607224CFB2}"/>
              </a:ext>
            </a:extLst>
          </p:cNvPr>
          <p:cNvSpPr/>
          <p:nvPr/>
        </p:nvSpPr>
        <p:spPr>
          <a:xfrm>
            <a:off x="1287238" y="4680039"/>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C9002C"/>
                </a:solidFill>
                <a:latin typeface="+mn-ea"/>
                <a:ea typeface="+mn-ea"/>
              </a:rPr>
              <a:t>特集・企画</a:t>
            </a:r>
          </a:p>
        </p:txBody>
      </p:sp>
      <p:sp>
        <p:nvSpPr>
          <p:cNvPr id="18" name="正方形/長方形 17">
            <a:extLst>
              <a:ext uri="{FF2B5EF4-FFF2-40B4-BE49-F238E27FC236}">
                <a16:creationId xmlns:a16="http://schemas.microsoft.com/office/drawing/2014/main" id="{C6DE6E4D-A6A3-3922-03B5-04EF5B45F4FF}"/>
              </a:ext>
            </a:extLst>
          </p:cNvPr>
          <p:cNvSpPr/>
          <p:nvPr/>
        </p:nvSpPr>
        <p:spPr>
          <a:xfrm>
            <a:off x="7057739" y="3731413"/>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00000">
                    <a:lumMod val="50000"/>
                    <a:lumOff val="50000"/>
                  </a:srgbClr>
                </a:solidFill>
                <a:latin typeface="+mn-ea"/>
                <a:ea typeface="+mn-ea"/>
              </a:rPr>
              <a:t>事前提案可否判断必須商品</a:t>
            </a:r>
          </a:p>
        </p:txBody>
      </p:sp>
    </p:spTree>
    <p:extLst>
      <p:ext uri="{BB962C8B-B14F-4D97-AF65-F5344CB8AC3E}">
        <p14:creationId xmlns:p14="http://schemas.microsoft.com/office/powerpoint/2010/main" val="3856418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587923" y="67514"/>
            <a:ext cx="866756" cy="410840"/>
          </a:xfrm>
        </p:spPr>
        <p:txBody>
          <a:bodyPr/>
          <a:lstStyle/>
          <a:p>
            <a:pPr marL="0" indent="0">
              <a:buNone/>
            </a:pPr>
            <a:r>
              <a:rPr kumimoji="1" lang="ja-JP" altLang="en-US" dirty="0"/>
              <a:t>はじめに</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7" name="タイトル 2">
            <a:extLst>
              <a:ext uri="{FF2B5EF4-FFF2-40B4-BE49-F238E27FC236}">
                <a16:creationId xmlns:a16="http://schemas.microsoft.com/office/drawing/2014/main" id="{1BE9A763-B533-EC0C-357E-6091B37132B2}"/>
              </a:ext>
            </a:extLst>
          </p:cNvPr>
          <p:cNvSpPr txBox="1">
            <a:spLocks noChangeArrowheads="1"/>
          </p:cNvSpPr>
          <p:nvPr/>
        </p:nvSpPr>
        <p:spPr bwMode="auto">
          <a:xfrm>
            <a:off x="1887807" y="196223"/>
            <a:ext cx="11014607" cy="5642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algn="l" rtl="0" eaLnBrk="0" fontAlgn="base" hangingPunct="0">
              <a:lnSpc>
                <a:spcPct val="100000"/>
              </a:lnSpc>
              <a:spcBef>
                <a:spcPct val="0"/>
              </a:spcBef>
              <a:spcAft>
                <a:spcPct val="0"/>
              </a:spcAft>
              <a:defRPr kumimoji="1" sz="2800" b="1" i="0" kern="120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a:lstStyle>
          <a:p>
            <a:pPr eaLnBrk="1" hangingPunct="1"/>
            <a:r>
              <a:rPr lang="en-US" altLang="ja-JP" sz="2000" dirty="0">
                <a:latin typeface="+mn-ea"/>
                <a:ea typeface="+mn-ea"/>
                <a:cs typeface="+mn-cs"/>
              </a:rPr>
              <a:t>Yahoo!</a:t>
            </a:r>
            <a:r>
              <a:rPr lang="ja-JP" altLang="en-US" sz="2000" dirty="0">
                <a:latin typeface="+mn-ea"/>
                <a:ea typeface="+mn-ea"/>
                <a:cs typeface="+mn-cs"/>
              </a:rPr>
              <a:t>ニュース タイアップ</a:t>
            </a:r>
            <a:r>
              <a:rPr lang="ja-JP" altLang="en-US" sz="1200" dirty="0">
                <a:latin typeface="+mn-ea"/>
                <a:ea typeface="+mn-ea"/>
              </a:rPr>
              <a:t>（</a:t>
            </a:r>
            <a:r>
              <a:rPr lang="en-US" altLang="ja-JP" sz="1200" dirty="0">
                <a:latin typeface="+mn-ea"/>
                <a:ea typeface="+mn-ea"/>
              </a:rPr>
              <a:t>2024</a:t>
            </a:r>
            <a:r>
              <a:rPr lang="ja-JP" altLang="en-US" sz="1200" dirty="0">
                <a:latin typeface="+mn-ea"/>
                <a:ea typeface="+mn-ea"/>
              </a:rPr>
              <a:t>年</a:t>
            </a:r>
            <a:r>
              <a:rPr lang="en-US" altLang="ja-JP" sz="1200" dirty="0">
                <a:latin typeface="+mn-ea"/>
                <a:ea typeface="+mn-ea"/>
              </a:rPr>
              <a:t>10</a:t>
            </a:r>
            <a:r>
              <a:rPr lang="ja-JP" altLang="en-US" sz="1200" dirty="0">
                <a:latin typeface="+mn-ea"/>
                <a:ea typeface="+mn-ea"/>
              </a:rPr>
              <a:t>月～</a:t>
            </a:r>
            <a:r>
              <a:rPr lang="en-US" altLang="ja-JP" sz="1200" dirty="0">
                <a:latin typeface="+mn-ea"/>
                <a:ea typeface="+mn-ea"/>
              </a:rPr>
              <a:t>2025</a:t>
            </a:r>
            <a:r>
              <a:rPr lang="ja-JP" altLang="en-US" sz="1200" dirty="0">
                <a:latin typeface="+mn-ea"/>
                <a:ea typeface="+mn-ea"/>
              </a:rPr>
              <a:t>年</a:t>
            </a:r>
            <a:r>
              <a:rPr lang="en-US" altLang="ja-JP" sz="1200" dirty="0">
                <a:latin typeface="+mn-ea"/>
                <a:ea typeface="+mn-ea"/>
              </a:rPr>
              <a:t>3</a:t>
            </a:r>
            <a:r>
              <a:rPr lang="ja-JP" altLang="en-US" sz="1200" dirty="0">
                <a:latin typeface="+mn-ea"/>
                <a:ea typeface="+mn-ea"/>
              </a:rPr>
              <a:t>月）</a:t>
            </a:r>
            <a:r>
              <a:rPr lang="ja-JP" altLang="en-US" sz="2000" dirty="0">
                <a:latin typeface="+mn-ea"/>
                <a:ea typeface="+mn-ea"/>
              </a:rPr>
              <a:t>変更点</a:t>
            </a:r>
          </a:p>
        </p:txBody>
      </p:sp>
      <p:sp>
        <p:nvSpPr>
          <p:cNvPr id="8" name="角丸四角形 3">
            <a:extLst>
              <a:ext uri="{FF2B5EF4-FFF2-40B4-BE49-F238E27FC236}">
                <a16:creationId xmlns:a16="http://schemas.microsoft.com/office/drawing/2014/main" id="{65B50B47-1BD6-C1D3-8F00-F98F91B0C3C5}"/>
              </a:ext>
            </a:extLst>
          </p:cNvPr>
          <p:cNvSpPr/>
          <p:nvPr/>
        </p:nvSpPr>
        <p:spPr>
          <a:xfrm>
            <a:off x="713886" y="3175901"/>
            <a:ext cx="6228520" cy="6453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a:p>
            <a:pPr fontAlgn="auto">
              <a:spcBef>
                <a:spcPts val="0"/>
              </a:spcBef>
              <a:spcAft>
                <a:spcPts val="0"/>
              </a:spcAft>
              <a:defRPr/>
            </a:pPr>
            <a:endParaRPr lang="ja-JP" altLang="en-US" sz="2000" b="1" spc="300" dirty="0">
              <a:solidFill>
                <a:srgbClr val="0D0D0D"/>
              </a:solidFill>
              <a:latin typeface="+mn-ea"/>
            </a:endParaRPr>
          </a:p>
        </p:txBody>
      </p:sp>
      <p:sp>
        <p:nvSpPr>
          <p:cNvPr id="9" name="テキスト プレースホルダー 3">
            <a:extLst>
              <a:ext uri="{FF2B5EF4-FFF2-40B4-BE49-F238E27FC236}">
                <a16:creationId xmlns:a16="http://schemas.microsoft.com/office/drawing/2014/main" id="{9AE0196B-4DF3-1A9E-CE8C-73269321D5EE}"/>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※Yahoo!</a:t>
            </a:r>
            <a:r>
              <a:rPr lang="ja-JP" altLang="en-US" sz="1400" dirty="0">
                <a:solidFill>
                  <a:srgbClr val="0D0D0D"/>
                </a:solidFill>
                <a:latin typeface="+mn-ea"/>
              </a:rPr>
              <a:t>ニュース タイアップ（</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4</a:t>
            </a:r>
            <a:r>
              <a:rPr lang="ja-JP" altLang="en-US" sz="1400" dirty="0">
                <a:solidFill>
                  <a:srgbClr val="0D0D0D"/>
                </a:solidFill>
                <a:latin typeface="+mn-ea"/>
              </a:rPr>
              <a:t>月～</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9</a:t>
            </a:r>
            <a:r>
              <a:rPr lang="ja-JP" altLang="en-US" sz="1400" dirty="0">
                <a:solidFill>
                  <a:srgbClr val="0D0D0D"/>
                </a:solidFill>
                <a:latin typeface="+mn-ea"/>
              </a:rPr>
              <a:t>月）からの変更点</a:t>
            </a:r>
          </a:p>
        </p:txBody>
      </p:sp>
    </p:spTree>
    <p:extLst>
      <p:ext uri="{BB962C8B-B14F-4D97-AF65-F5344CB8AC3E}">
        <p14:creationId xmlns:p14="http://schemas.microsoft.com/office/powerpoint/2010/main" val="2755109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事前提案可否について</a:t>
            </a:r>
          </a:p>
        </p:txBody>
      </p:sp>
      <p:graphicFrame>
        <p:nvGraphicFramePr>
          <p:cNvPr id="19" name="表 18">
            <a:extLst>
              <a:ext uri="{FF2B5EF4-FFF2-40B4-BE49-F238E27FC236}">
                <a16:creationId xmlns:a16="http://schemas.microsoft.com/office/drawing/2014/main" id="{C58AFC2D-4E3C-C78F-A136-D9932F977E4B}"/>
              </a:ext>
            </a:extLst>
          </p:cNvPr>
          <p:cNvGraphicFramePr>
            <a:graphicFrameLocks noGrp="1"/>
          </p:cNvGraphicFramePr>
          <p:nvPr>
            <p:extLst>
              <p:ext uri="{D42A27DB-BD31-4B8C-83A1-F6EECF244321}">
                <p14:modId xmlns:p14="http://schemas.microsoft.com/office/powerpoint/2010/main" val="1660117187"/>
              </p:ext>
            </p:extLst>
          </p:nvPr>
        </p:nvGraphicFramePr>
        <p:xfrm>
          <a:off x="479425" y="2784042"/>
          <a:ext cx="11233150" cy="314799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rgbClr val="0D0D0D"/>
                          </a:solidFill>
                          <a:latin typeface="Meiryo" panose="020B0604030504040204" pitchFamily="34" charset="-128"/>
                          <a:ea typeface="Meiryo" panose="020B0604030504040204" pitchFamily="34" charset="-128"/>
                        </a:rPr>
                        <a:t>Yahoo!</a:t>
                      </a:r>
                      <a:r>
                        <a:rPr kumimoji="1" lang="ja-JP" altLang="en-US" sz="1400" b="0" i="0" dirty="0">
                          <a:solidFill>
                            <a:srgbClr val="0D0D0D"/>
                          </a:solidFill>
                          <a:latin typeface="Meiryo" panose="020B0604030504040204" pitchFamily="34" charset="-128"/>
                          <a:ea typeface="Meiryo" panose="020B0604030504040204" pitchFamily="34" charset="-128"/>
                        </a:rPr>
                        <a:t>ニュース</a:t>
                      </a:r>
                      <a:r>
                        <a:rPr kumimoji="1" lang="en-US" altLang="ja-JP"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dirty="0">
                          <a:solidFill>
                            <a:schemeClr val="bg1"/>
                          </a:solidFill>
                          <a:latin typeface="Meiryo" panose="020B0604030504040204" pitchFamily="34" charset="-128"/>
                          <a:ea typeface="Meiryo" panose="020B0604030504040204" pitchFamily="34" charset="-128"/>
                        </a:rPr>
                        <a:t>（</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000"/>
                      </a:srgbClr>
                    </a:solidFill>
                  </a:tcPr>
                </a:tc>
                <a:extLst>
                  <a:ext uri="{0D108BD9-81ED-4DB2-BD59-A6C34878D82A}">
                    <a16:rowId xmlns:a16="http://schemas.microsoft.com/office/drawing/2014/main" val="2441025398"/>
                  </a:ext>
                </a:extLst>
              </a:tr>
            </a:tbl>
          </a:graphicData>
        </a:graphic>
      </p:graphicFrame>
      <p:sp>
        <p:nvSpPr>
          <p:cNvPr id="20" name="角丸四角形 10">
            <a:extLst>
              <a:ext uri="{FF2B5EF4-FFF2-40B4-BE49-F238E27FC236}">
                <a16:creationId xmlns:a16="http://schemas.microsoft.com/office/drawing/2014/main" id="{9BD31936-CB28-4D84-124A-81EEC21E692D}"/>
              </a:ext>
            </a:extLst>
          </p:cNvPr>
          <p:cNvSpPr/>
          <p:nvPr/>
        </p:nvSpPr>
        <p:spPr>
          <a:xfrm>
            <a:off x="479425" y="2243806"/>
            <a:ext cx="11233150" cy="432000"/>
          </a:xfrm>
          <a:prstGeom prst="roundRect">
            <a:avLst>
              <a:gd name="adj" fmla="val 50000"/>
            </a:avLst>
          </a:prstGeom>
          <a:solidFill>
            <a:srgbClr val="00003E">
              <a:alpha val="60000"/>
            </a:srgbClr>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600" b="1" kern="0" dirty="0">
                <a:solidFill>
                  <a:schemeClr val="bg1"/>
                </a:solidFill>
                <a:latin typeface="+mn-ea"/>
                <a:ea typeface="+mn-ea"/>
              </a:rPr>
              <a:t>ご連絡いただきたい項目</a:t>
            </a:r>
          </a:p>
        </p:txBody>
      </p:sp>
      <p:sp>
        <p:nvSpPr>
          <p:cNvPr id="21" name="正方形/長方形 20">
            <a:extLst>
              <a:ext uri="{FF2B5EF4-FFF2-40B4-BE49-F238E27FC236}">
                <a16:creationId xmlns:a16="http://schemas.microsoft.com/office/drawing/2014/main" id="{C807DF5D-5845-0FC6-7200-C9A48327DC7B}"/>
              </a:ext>
            </a:extLst>
          </p:cNvPr>
          <p:cNvSpPr/>
          <p:nvPr/>
        </p:nvSpPr>
        <p:spPr>
          <a:xfrm>
            <a:off x="479425" y="1280445"/>
            <a:ext cx="11269662" cy="621709"/>
          </a:xfrm>
          <a:prstGeom prst="rect">
            <a:avLst/>
          </a:prstGeom>
        </p:spPr>
        <p:txBody>
          <a:bodyPr wrap="square" lIns="0" tIns="0" rIns="0" bIns="0">
            <a:spAutoFit/>
          </a:bodyPr>
          <a:lstStyle/>
          <a:p>
            <a:pPr eaLnBrk="1" fontAlgn="auto" hangingPunct="1">
              <a:lnSpc>
                <a:spcPct val="130000"/>
              </a:lnSpc>
              <a:spcBef>
                <a:spcPts val="0"/>
              </a:spcBef>
              <a:spcAft>
                <a:spcPts val="0"/>
              </a:spcAft>
            </a:pPr>
            <a:r>
              <a:rPr lang="ja-JP" altLang="en-US" sz="1600" b="1" u="sng" dirty="0">
                <a:solidFill>
                  <a:srgbClr val="C9002C"/>
                </a:solidFill>
                <a:latin typeface="+mn-ea"/>
                <a:ea typeface="+mn-ea"/>
              </a:rPr>
              <a:t>本商品（事前提案可否必須商品）</a:t>
            </a:r>
            <a:r>
              <a:rPr lang="ja-JP" altLang="en-US" sz="1600" dirty="0">
                <a:solidFill>
                  <a:srgbClr val="0D0D0D"/>
                </a:solidFill>
                <a:latin typeface="+mn-ea"/>
                <a:ea typeface="+mn-ea"/>
              </a:rPr>
              <a:t>への掲載をご希望の場合は、弊社担当営業または</a:t>
            </a:r>
            <a:endParaRPr lang="en-US" altLang="ja-JP" sz="1600" dirty="0">
              <a:solidFill>
                <a:srgbClr val="0D0D0D"/>
              </a:solidFill>
              <a:latin typeface="+mn-ea"/>
              <a:ea typeface="+mn-ea"/>
            </a:endParaRPr>
          </a:p>
          <a:p>
            <a:pPr eaLnBrk="1" fontAlgn="auto" hangingPunct="1">
              <a:lnSpc>
                <a:spcPct val="130000"/>
              </a:lnSpc>
              <a:spcBef>
                <a:spcPts val="0"/>
              </a:spcBef>
              <a:spcAft>
                <a:spcPts val="0"/>
              </a:spcAft>
            </a:pPr>
            <a:r>
              <a:rPr lang="en-US" altLang="ja-JP" sz="1600" dirty="0">
                <a:solidFill>
                  <a:srgbClr val="0D0D0D"/>
                </a:solidFill>
                <a:latin typeface="+mn-ea"/>
                <a:ea typeface="+mn-ea"/>
              </a:rPr>
              <a:t>Yahoo!</a:t>
            </a:r>
            <a:r>
              <a:rPr lang="ja-JP" altLang="en-US" sz="1600" dirty="0">
                <a:solidFill>
                  <a:srgbClr val="0D0D0D"/>
                </a:solidFill>
                <a:latin typeface="+mn-ea"/>
                <a:ea typeface="+mn-ea"/>
              </a:rPr>
              <a:t>広告パートナーサポート宛に以下の項目をご連絡ください。回答まで最大5営業日いただきます。</a:t>
            </a:r>
            <a:endParaRPr lang="en-US" altLang="ja-JP" sz="1600" dirty="0">
              <a:solidFill>
                <a:srgbClr val="0D0D0D"/>
              </a:solidFill>
              <a:latin typeface="+mn-ea"/>
              <a:ea typeface="+mn-ea"/>
            </a:endParaRPr>
          </a:p>
        </p:txBody>
      </p:sp>
    </p:spTree>
    <p:extLst>
      <p:ext uri="{BB962C8B-B14F-4D97-AF65-F5344CB8AC3E}">
        <p14:creationId xmlns:p14="http://schemas.microsoft.com/office/powerpoint/2010/main" val="3338304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販売制限</a:t>
            </a:r>
          </a:p>
        </p:txBody>
      </p:sp>
      <p:sp>
        <p:nvSpPr>
          <p:cNvPr id="4" name="Text Box 1031">
            <a:extLst>
              <a:ext uri="{FF2B5EF4-FFF2-40B4-BE49-F238E27FC236}">
                <a16:creationId xmlns:a16="http://schemas.microsoft.com/office/drawing/2014/main" id="{04C324CB-9CE7-E2CF-A694-01E67D2F3CC5}"/>
              </a:ext>
            </a:extLst>
          </p:cNvPr>
          <p:cNvSpPr txBox="1">
            <a:spLocks noChangeArrowheads="1"/>
          </p:cNvSpPr>
          <p:nvPr/>
        </p:nvSpPr>
        <p:spPr bwMode="auto">
          <a:xfrm>
            <a:off x="479425" y="872753"/>
            <a:ext cx="11233150" cy="542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20000"/>
              </a:lnSpc>
              <a:spcAft>
                <a:spcPts val="0"/>
              </a:spcAft>
              <a:defRPr/>
            </a:pPr>
            <a:r>
              <a:rPr lang="ja-JP" altLang="en-US" sz="1050" dirty="0">
                <a:solidFill>
                  <a:srgbClr val="0D0D0D"/>
                </a:solidFill>
                <a:latin typeface="+mn-ea"/>
              </a:rPr>
              <a:t>以下に該当する業種、商品・サービスにつきましては、</a:t>
            </a:r>
            <a:r>
              <a:rPr lang="en-US" altLang="ja-JP" sz="1050" dirty="0">
                <a:solidFill>
                  <a:srgbClr val="0D0D0D"/>
                </a:solidFill>
                <a:latin typeface="+mn-ea"/>
              </a:rPr>
              <a:t>Yahoo!</a:t>
            </a:r>
            <a:r>
              <a:rPr lang="ja-JP" altLang="en-US" sz="1050" dirty="0">
                <a:solidFill>
                  <a:srgbClr val="0D0D0D"/>
                </a:solidFill>
                <a:latin typeface="+mn-ea"/>
              </a:rPr>
              <a:t>ニュースタイアップの実施は原則不可となります。</a:t>
            </a:r>
          </a:p>
          <a:p>
            <a:pPr fontAlgn="auto">
              <a:lnSpc>
                <a:spcPct val="120000"/>
              </a:lnSpc>
              <a:spcAft>
                <a:spcPts val="0"/>
              </a:spcAft>
              <a:defRPr/>
            </a:pPr>
            <a:r>
              <a:rPr lang="ja-JP" altLang="en-US" sz="1050" dirty="0">
                <a:solidFill>
                  <a:srgbClr val="0D0D0D"/>
                </a:solidFill>
                <a:latin typeface="+mn-ea"/>
              </a:rPr>
              <a:t>また、広告主様のサイトが弊社の広告掲載基準を満たすことが、</a:t>
            </a:r>
            <a:r>
              <a:rPr lang="en-US" altLang="ja-JP" sz="1050" dirty="0">
                <a:solidFill>
                  <a:srgbClr val="0D0D0D"/>
                </a:solidFill>
                <a:latin typeface="+mn-ea"/>
              </a:rPr>
              <a:t>Yahoo!</a:t>
            </a:r>
            <a:r>
              <a:rPr lang="ja-JP" altLang="en-US" sz="1050">
                <a:solidFill>
                  <a:srgbClr val="0D0D0D"/>
                </a:solidFill>
                <a:latin typeface="+mn-ea"/>
              </a:rPr>
              <a:t>ニュースタイアップ実施</a:t>
            </a:r>
            <a:r>
              <a:rPr lang="ja-JP" altLang="en-US" sz="1050" dirty="0">
                <a:solidFill>
                  <a:srgbClr val="0D0D0D"/>
                </a:solidFill>
                <a:latin typeface="+mn-ea"/>
              </a:rPr>
              <a:t>の条件となります。</a:t>
            </a:r>
          </a:p>
          <a:p>
            <a:pPr fontAlgn="auto">
              <a:lnSpc>
                <a:spcPct val="120000"/>
              </a:lnSpc>
              <a:spcAft>
                <a:spcPts val="0"/>
              </a:spcAft>
              <a:defRPr/>
            </a:pPr>
            <a:endParaRPr lang="ja-JP" altLang="en-US"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・消費者金融業（消費者向無担保貸金業）、商工ローン、手形割引、その他ハイリスク型の金融商品</a:t>
            </a:r>
          </a:p>
          <a:p>
            <a:pPr fontAlgn="auto">
              <a:lnSpc>
                <a:spcPct val="120000"/>
              </a:lnSpc>
              <a:spcAft>
                <a:spcPts val="0"/>
              </a:spcAft>
              <a:defRPr/>
            </a:pPr>
            <a:r>
              <a:rPr lang="ja-JP" altLang="en-US" sz="1050" dirty="0">
                <a:solidFill>
                  <a:srgbClr val="0D0D0D"/>
                </a:solidFill>
                <a:latin typeface="+mn-ea"/>
              </a:rPr>
              <a:t>・パチンコ・パチスロの営業および機種、カジノ（企業広告含む）、ギャンブル</a:t>
            </a:r>
          </a:p>
          <a:p>
            <a:pPr fontAlgn="auto">
              <a:lnSpc>
                <a:spcPct val="120000"/>
              </a:lnSpc>
              <a:spcAft>
                <a:spcPts val="0"/>
              </a:spcAft>
              <a:defRPr/>
            </a:pPr>
            <a:r>
              <a:rPr lang="ja-JP" altLang="en-US" sz="1050" dirty="0">
                <a:solidFill>
                  <a:srgbClr val="0D0D0D"/>
                </a:solidFill>
                <a:latin typeface="+mn-ea"/>
              </a:rPr>
              <a:t>・レーシック、美容整形・美容外科・美容皮膚科、その他医療機関全般</a:t>
            </a:r>
          </a:p>
          <a:p>
            <a:pPr fontAlgn="auto">
              <a:lnSpc>
                <a:spcPct val="120000"/>
              </a:lnSpc>
              <a:spcAft>
                <a:spcPts val="0"/>
              </a:spcAft>
              <a:defRPr/>
            </a:pPr>
            <a:r>
              <a:rPr lang="ja-JP" altLang="en-US" sz="1050" dirty="0">
                <a:solidFill>
                  <a:srgbClr val="0D0D0D"/>
                </a:solidFill>
                <a:latin typeface="+mn-ea"/>
              </a:rPr>
              <a:t>・医療機関による保険外治療</a:t>
            </a:r>
          </a:p>
          <a:p>
            <a:pPr fontAlgn="auto">
              <a:lnSpc>
                <a:spcPct val="120000"/>
              </a:lnSpc>
              <a:spcAft>
                <a:spcPts val="0"/>
              </a:spcAft>
              <a:defRPr/>
            </a:pPr>
            <a:r>
              <a:rPr lang="ja-JP" altLang="en-US" sz="1050" dirty="0">
                <a:solidFill>
                  <a:srgbClr val="0D0D0D"/>
                </a:solidFill>
                <a:latin typeface="+mn-ea"/>
              </a:rPr>
              <a:t>・美容エステティックサロン</a:t>
            </a:r>
          </a:p>
          <a:p>
            <a:pPr fontAlgn="auto">
              <a:lnSpc>
                <a:spcPct val="120000"/>
              </a:lnSpc>
              <a:spcAft>
                <a:spcPts val="0"/>
              </a:spcAft>
              <a:defRPr/>
            </a:pPr>
            <a:r>
              <a:rPr lang="ja-JP" altLang="en-US" sz="1050" dirty="0">
                <a:solidFill>
                  <a:srgbClr val="0D0D0D"/>
                </a:solidFill>
                <a:latin typeface="+mn-ea"/>
              </a:rPr>
              <a:t>・あん摩業、マッサージ業、指圧業、はり業、きゅう業等</a:t>
            </a:r>
          </a:p>
          <a:p>
            <a:pPr fontAlgn="auto">
              <a:lnSpc>
                <a:spcPct val="120000"/>
              </a:lnSpc>
              <a:spcAft>
                <a:spcPts val="0"/>
              </a:spcAft>
              <a:defRPr/>
            </a:pPr>
            <a:r>
              <a:rPr lang="ja-JP" altLang="en-US" sz="1050" dirty="0">
                <a:solidFill>
                  <a:srgbClr val="0D0D0D"/>
                </a:solidFill>
                <a:latin typeface="+mn-ea"/>
              </a:rPr>
              <a:t>・不妊治療</a:t>
            </a:r>
          </a:p>
          <a:p>
            <a:pPr fontAlgn="auto">
              <a:lnSpc>
                <a:spcPct val="120000"/>
              </a:lnSpc>
              <a:spcAft>
                <a:spcPts val="0"/>
              </a:spcAft>
              <a:defRPr/>
            </a:pPr>
            <a:r>
              <a:rPr lang="ja-JP" altLang="en-US" sz="1050" dirty="0">
                <a:solidFill>
                  <a:srgbClr val="0D0D0D"/>
                </a:solidFill>
                <a:latin typeface="+mn-ea"/>
              </a:rPr>
              <a:t>・治験</a:t>
            </a:r>
          </a:p>
          <a:p>
            <a:pPr fontAlgn="auto">
              <a:lnSpc>
                <a:spcPct val="120000"/>
              </a:lnSpc>
              <a:spcAft>
                <a:spcPts val="0"/>
              </a:spcAft>
              <a:defRPr/>
            </a:pPr>
            <a:r>
              <a:rPr lang="ja-JP" altLang="en-US" sz="1050" dirty="0">
                <a:solidFill>
                  <a:srgbClr val="0D0D0D"/>
                </a:solidFill>
                <a:latin typeface="+mn-ea"/>
              </a:rPr>
              <a:t>・</a:t>
            </a:r>
            <a:r>
              <a:rPr lang="en-US" altLang="ja-JP" sz="1050" dirty="0">
                <a:solidFill>
                  <a:srgbClr val="0D0D0D"/>
                </a:solidFill>
                <a:latin typeface="+mn-ea"/>
              </a:rPr>
              <a:t>ED</a:t>
            </a:r>
            <a:r>
              <a:rPr lang="ja-JP" altLang="en-US" sz="1050" dirty="0">
                <a:solidFill>
                  <a:srgbClr val="0D0D0D"/>
                </a:solidFill>
                <a:latin typeface="+mn-ea"/>
              </a:rPr>
              <a:t>（治療、医薬品、情報、啓蒙サイト等）</a:t>
            </a:r>
          </a:p>
          <a:p>
            <a:pPr fontAlgn="auto">
              <a:lnSpc>
                <a:spcPct val="120000"/>
              </a:lnSpc>
              <a:spcAft>
                <a:spcPts val="0"/>
              </a:spcAft>
              <a:defRPr/>
            </a:pPr>
            <a:r>
              <a:rPr lang="ja-JP" altLang="en-US" sz="1050" dirty="0">
                <a:solidFill>
                  <a:srgbClr val="0D0D0D"/>
                </a:solidFill>
                <a:latin typeface="+mn-ea"/>
              </a:rPr>
              <a:t>・性的機能強化、改善を期待させる経口物</a:t>
            </a:r>
          </a:p>
          <a:p>
            <a:pPr fontAlgn="auto">
              <a:lnSpc>
                <a:spcPct val="120000"/>
              </a:lnSpc>
              <a:spcAft>
                <a:spcPts val="0"/>
              </a:spcAft>
              <a:defRPr/>
            </a:pPr>
            <a:r>
              <a:rPr lang="ja-JP" altLang="en-US" sz="1050" dirty="0">
                <a:solidFill>
                  <a:srgbClr val="0D0D0D"/>
                </a:solidFill>
                <a:latin typeface="+mn-ea"/>
              </a:rPr>
              <a:t>・健康・美容食品、健康器具、健康雑貨その他商品やサービス</a:t>
            </a:r>
          </a:p>
          <a:p>
            <a:pPr fontAlgn="auto">
              <a:lnSpc>
                <a:spcPct val="120000"/>
              </a:lnSpc>
              <a:spcAft>
                <a:spcPts val="0"/>
              </a:spcAft>
              <a:defRPr/>
            </a:pPr>
            <a:r>
              <a:rPr lang="ja-JP" altLang="en-US" sz="1050" dirty="0">
                <a:solidFill>
                  <a:srgbClr val="0D0D0D"/>
                </a:solidFill>
                <a:latin typeface="+mn-ea"/>
              </a:rPr>
              <a:t>・発毛、育毛・増毛効果を訴求する商品・サービス全般（医薬品の発毛・育毛剤は除く）、かつら</a:t>
            </a:r>
          </a:p>
          <a:p>
            <a:pPr fontAlgn="auto">
              <a:lnSpc>
                <a:spcPct val="120000"/>
              </a:lnSpc>
              <a:spcAft>
                <a:spcPts val="0"/>
              </a:spcAft>
              <a:defRPr/>
            </a:pPr>
            <a:r>
              <a:rPr lang="ja-JP" altLang="en-US" sz="1050" dirty="0">
                <a:solidFill>
                  <a:srgbClr val="0D0D0D"/>
                </a:solidFill>
                <a:latin typeface="+mn-ea"/>
              </a:rPr>
              <a:t>・能力開発関連商品</a:t>
            </a:r>
          </a:p>
          <a:p>
            <a:pPr fontAlgn="auto">
              <a:lnSpc>
                <a:spcPct val="120000"/>
              </a:lnSpc>
              <a:spcAft>
                <a:spcPts val="0"/>
              </a:spcAft>
              <a:defRPr/>
            </a:pPr>
            <a:r>
              <a:rPr lang="ja-JP" altLang="en-US" sz="1050" dirty="0">
                <a:solidFill>
                  <a:srgbClr val="0D0D0D"/>
                </a:solidFill>
                <a:latin typeface="+mn-ea"/>
              </a:rPr>
              <a:t>・占い</a:t>
            </a:r>
          </a:p>
          <a:p>
            <a:pPr fontAlgn="auto">
              <a:lnSpc>
                <a:spcPct val="120000"/>
              </a:lnSpc>
              <a:spcAft>
                <a:spcPts val="0"/>
              </a:spcAft>
              <a:defRPr/>
            </a:pPr>
            <a:r>
              <a:rPr lang="ja-JP" altLang="en-US" sz="1050" dirty="0">
                <a:solidFill>
                  <a:srgbClr val="0D0D0D"/>
                </a:solidFill>
                <a:latin typeface="+mn-ea"/>
              </a:rPr>
              <a:t>・国家資格を有する業種（弁護士、司法書士、行政書士、弁理士、公認会計士、税理士）</a:t>
            </a:r>
          </a:p>
          <a:p>
            <a:pPr fontAlgn="auto">
              <a:lnSpc>
                <a:spcPct val="120000"/>
              </a:lnSpc>
              <a:spcAft>
                <a:spcPts val="0"/>
              </a:spcAft>
              <a:defRPr/>
            </a:pPr>
            <a:r>
              <a:rPr lang="ja-JP" altLang="en-US" sz="1050" dirty="0">
                <a:solidFill>
                  <a:srgbClr val="0D0D0D"/>
                </a:solidFill>
                <a:latin typeface="+mn-ea"/>
              </a:rPr>
              <a:t>・法務、税務</a:t>
            </a:r>
          </a:p>
          <a:p>
            <a:pPr fontAlgn="auto">
              <a:lnSpc>
                <a:spcPct val="120000"/>
              </a:lnSpc>
              <a:spcAft>
                <a:spcPts val="0"/>
              </a:spcAft>
              <a:defRPr/>
            </a:pPr>
            <a:r>
              <a:rPr lang="ja-JP" altLang="en-US" sz="1050" dirty="0">
                <a:solidFill>
                  <a:srgbClr val="0D0D0D"/>
                </a:solidFill>
                <a:latin typeface="+mn-ea"/>
              </a:rPr>
              <a:t>・探偵業</a:t>
            </a:r>
          </a:p>
          <a:p>
            <a:pPr fontAlgn="auto">
              <a:lnSpc>
                <a:spcPct val="120000"/>
              </a:lnSpc>
              <a:spcAft>
                <a:spcPts val="0"/>
              </a:spcAft>
              <a:defRPr/>
            </a:pPr>
            <a:r>
              <a:rPr lang="ja-JP" altLang="en-US" sz="1050" dirty="0">
                <a:solidFill>
                  <a:srgbClr val="0D0D0D"/>
                </a:solidFill>
                <a:latin typeface="+mn-ea"/>
              </a:rPr>
              <a:t>・葬儀社、斎場、墓石販売</a:t>
            </a:r>
          </a:p>
          <a:p>
            <a:pPr fontAlgn="auto">
              <a:lnSpc>
                <a:spcPct val="120000"/>
              </a:lnSpc>
              <a:spcAft>
                <a:spcPts val="0"/>
              </a:spcAft>
              <a:defRPr/>
            </a:pPr>
            <a:r>
              <a:rPr lang="ja-JP" altLang="en-US" sz="1050" dirty="0">
                <a:solidFill>
                  <a:srgbClr val="0D0D0D"/>
                </a:solidFill>
                <a:latin typeface="+mn-ea"/>
              </a:rPr>
              <a:t>・ナイトワーク求人</a:t>
            </a:r>
          </a:p>
          <a:p>
            <a:pPr fontAlgn="auto">
              <a:lnSpc>
                <a:spcPct val="120000"/>
              </a:lnSpc>
              <a:spcAft>
                <a:spcPts val="0"/>
              </a:spcAft>
              <a:defRPr/>
            </a:pPr>
            <a:r>
              <a:rPr lang="ja-JP" altLang="en-US" sz="1050" dirty="0">
                <a:solidFill>
                  <a:srgbClr val="0D0D0D"/>
                </a:solidFill>
                <a:latin typeface="+mn-ea"/>
              </a:rPr>
              <a:t>・出会い系サイト、結婚紹介（インターネット異性紹介事業）</a:t>
            </a:r>
          </a:p>
          <a:p>
            <a:pPr fontAlgn="auto">
              <a:lnSpc>
                <a:spcPct val="120000"/>
              </a:lnSpc>
              <a:spcAft>
                <a:spcPts val="0"/>
              </a:spcAft>
              <a:defRPr/>
            </a:pPr>
            <a:r>
              <a:rPr lang="ja-JP" altLang="en-US" sz="1050" dirty="0">
                <a:solidFill>
                  <a:srgbClr val="0D0D0D"/>
                </a:solidFill>
                <a:latin typeface="+mn-ea"/>
              </a:rPr>
              <a:t>・代理店募集、フランチャイズ、起業支援、経営セミナー</a:t>
            </a:r>
          </a:p>
          <a:p>
            <a:pPr fontAlgn="auto">
              <a:lnSpc>
                <a:spcPct val="120000"/>
              </a:lnSpc>
              <a:spcAft>
                <a:spcPts val="0"/>
              </a:spcAft>
              <a:defRPr/>
            </a:pPr>
            <a:r>
              <a:rPr lang="ja-JP" altLang="en-US" sz="1050" dirty="0">
                <a:solidFill>
                  <a:srgbClr val="0D0D0D"/>
                </a:solidFill>
                <a:latin typeface="+mn-ea"/>
              </a:rPr>
              <a:t>・団体による意見広告</a:t>
            </a:r>
          </a:p>
          <a:p>
            <a:pPr fontAlgn="auto">
              <a:lnSpc>
                <a:spcPct val="120000"/>
              </a:lnSpc>
              <a:spcAft>
                <a:spcPts val="0"/>
              </a:spcAft>
              <a:defRPr/>
            </a:pPr>
            <a:r>
              <a:rPr lang="ja-JP" altLang="en-US" sz="1050" dirty="0">
                <a:solidFill>
                  <a:srgbClr val="0D0D0D"/>
                </a:solidFill>
                <a:latin typeface="+mn-ea"/>
              </a:rPr>
              <a:t>・宗教団体、活動</a:t>
            </a:r>
            <a:endParaRPr lang="en-US" altLang="ja-JP"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・政党</a:t>
            </a:r>
            <a:endParaRPr lang="en-US" altLang="ja-JP" sz="1050" dirty="0">
              <a:solidFill>
                <a:srgbClr val="0D0D0D"/>
              </a:solidFill>
              <a:latin typeface="+mn-ea"/>
            </a:endParaRPr>
          </a:p>
          <a:p>
            <a:pPr fontAlgn="auto">
              <a:lnSpc>
                <a:spcPct val="120000"/>
              </a:lnSpc>
              <a:spcAft>
                <a:spcPts val="0"/>
              </a:spcAft>
              <a:defRPr/>
            </a:pPr>
            <a:r>
              <a:rPr lang="ja-JP" altLang="en-US" sz="1050" dirty="0">
                <a:solidFill>
                  <a:srgbClr val="0D0D0D"/>
                </a:solidFill>
                <a:latin typeface="+mn-ea"/>
              </a:rPr>
              <a:t>・たばこ、および喫煙に関連する情報全般（喫煙マナー、分煙など）</a:t>
            </a:r>
          </a:p>
        </p:txBody>
      </p:sp>
    </p:spTree>
    <p:extLst>
      <p:ext uri="{BB962C8B-B14F-4D97-AF65-F5344CB8AC3E}">
        <p14:creationId xmlns:p14="http://schemas.microsoft.com/office/powerpoint/2010/main" val="32167215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BC722A8-7AF7-CE59-E416-896404679F67}"/>
              </a:ext>
            </a:extLst>
          </p:cNvPr>
          <p:cNvSpPr>
            <a:spLocks noGrp="1"/>
          </p:cNvSpPr>
          <p:nvPr>
            <p:ph type="body" sz="quarter" idx="12"/>
          </p:nvPr>
        </p:nvSpPr>
        <p:spPr/>
        <p:txBody>
          <a:bodyPr/>
          <a:lstStyle/>
          <a:p>
            <a:pPr marL="0" indent="0">
              <a:buNone/>
            </a:pPr>
            <a:r>
              <a:rPr kumimoji="1" lang="ja-JP" altLang="en-US" dirty="0"/>
              <a:t>その他</a:t>
            </a:r>
            <a:br>
              <a:rPr kumimoji="1" lang="en-US" altLang="ja-JP" dirty="0"/>
            </a:br>
            <a:r>
              <a:rPr lang="ja-JP" altLang="en-US" dirty="0"/>
              <a:t>注意事項</a:t>
            </a:r>
            <a:endParaRPr kumimoji="1" lang="ja-JP" altLang="en-US" dirty="0"/>
          </a:p>
        </p:txBody>
      </p:sp>
      <p:pic>
        <p:nvPicPr>
          <p:cNvPr id="6" name="図プレースホルダー 8" descr="アイコン&#10;&#10;自動的に生成された説明">
            <a:extLst>
              <a:ext uri="{FF2B5EF4-FFF2-40B4-BE49-F238E27FC236}">
                <a16:creationId xmlns:a16="http://schemas.microsoft.com/office/drawing/2014/main" id="{16C718F1-6086-FBE6-C43B-A3F5FDEA67C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 name="テキスト プレースホルダー 3">
            <a:extLst>
              <a:ext uri="{FF2B5EF4-FFF2-40B4-BE49-F238E27FC236}">
                <a16:creationId xmlns:a16="http://schemas.microsoft.com/office/drawing/2014/main" id="{942F0FD2-1DD4-A8D0-7A5E-D7D2E7315CAA}"/>
              </a:ext>
            </a:extLst>
          </p:cNvPr>
          <p:cNvSpPr txBox="1">
            <a:spLocks/>
          </p:cNvSpPr>
          <p:nvPr/>
        </p:nvSpPr>
        <p:spPr>
          <a:xfrm>
            <a:off x="1880748" y="220862"/>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b="1" i="0" u="none" strike="noStrike" kern="1200" cap="none" spc="0" normalizeH="0" baseline="0" noProof="0" dirty="0">
                <a:ln>
                  <a:noFill/>
                </a:ln>
                <a:solidFill>
                  <a:srgbClr val="00003E"/>
                </a:solidFill>
                <a:effectLst/>
                <a:uLnTx/>
                <a:uFillTx/>
                <a:latin typeface="+mn-ea"/>
                <a:ea typeface="+mn-ea"/>
                <a:cs typeface="+mn-cs"/>
              </a:rPr>
              <a:t>販売制限カテゴリー</a:t>
            </a:r>
          </a:p>
        </p:txBody>
      </p:sp>
      <p:sp>
        <p:nvSpPr>
          <p:cNvPr id="5" name="テキスト ボックス 4">
            <a:extLst>
              <a:ext uri="{FF2B5EF4-FFF2-40B4-BE49-F238E27FC236}">
                <a16:creationId xmlns:a16="http://schemas.microsoft.com/office/drawing/2014/main" id="{048B4994-48E6-1182-CAAB-BFE16936061F}"/>
              </a:ext>
            </a:extLst>
          </p:cNvPr>
          <p:cNvSpPr txBox="1"/>
          <p:nvPr/>
        </p:nvSpPr>
        <p:spPr>
          <a:xfrm>
            <a:off x="443620" y="1268413"/>
            <a:ext cx="11593685" cy="3108543"/>
          </a:xfrm>
          <a:prstGeom prst="rect">
            <a:avLst/>
          </a:prstGeom>
          <a:noFill/>
        </p:spPr>
        <p:txBody>
          <a:bodyPr wrap="square">
            <a:spAutoFit/>
          </a:bodyPr>
          <a:lstStyle/>
          <a:p>
            <a:pPr eaLnBrk="1" fontAlgn="auto" hangingPunct="1">
              <a:spcBef>
                <a:spcPts val="0"/>
              </a:spcBef>
              <a:spcAft>
                <a:spcPts val="0"/>
              </a:spcAft>
            </a:pPr>
            <a:r>
              <a:rPr lang="ja-JP" altLang="en-US" dirty="0">
                <a:solidFill>
                  <a:srgbClr val="0D0D0D"/>
                </a:solidFill>
                <a:latin typeface="+mn-ea"/>
                <a:ea typeface="+mn-ea"/>
              </a:rPr>
              <a:t>以下の内容はメディア観点でお断りすることがございます。</a:t>
            </a:r>
            <a:endParaRPr lang="en-US" altLang="ja-JP" dirty="0">
              <a:solidFill>
                <a:srgbClr val="0D0D0D"/>
              </a:solidFill>
              <a:latin typeface="+mn-ea"/>
              <a:ea typeface="+mn-ea"/>
            </a:endParaRPr>
          </a:p>
          <a:p>
            <a:pPr eaLnBrk="1" fontAlgn="auto" hangingPunct="1">
              <a:spcBef>
                <a:spcPts val="0"/>
              </a:spcBef>
              <a:spcAft>
                <a:spcPts val="0"/>
              </a:spcAft>
            </a:pPr>
            <a:endParaRPr lang="en-US" altLang="ja-JP"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mn-ea"/>
                <a:ea typeface="+mn-ea"/>
              </a:rPr>
              <a:t>ユーザーの健康・生命を害したり不快感を与える可能性のあるもの</a:t>
            </a:r>
            <a:endParaRPr lang="en-US" altLang="ja-JP"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mn-ea"/>
                <a:ea typeface="+mn-ea"/>
              </a:rPr>
              <a:t>コンプライアンス違反や訴訟などの法的リスク、不適切なものを助長する可能性があるもの</a:t>
            </a:r>
            <a:endParaRPr lang="en-US" altLang="ja-JP"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mn-ea"/>
                <a:ea typeface="+mn-ea"/>
              </a:rPr>
              <a:t>子どもを含めユーザーに悪影響を及ぼす可能性のあるものおよびクライアント</a:t>
            </a:r>
            <a:r>
              <a:rPr lang="en-US" altLang="ja-JP" dirty="0">
                <a:solidFill>
                  <a:srgbClr val="0D0D0D"/>
                </a:solidFill>
                <a:latin typeface="+mn-ea"/>
                <a:ea typeface="+mn-ea"/>
              </a:rPr>
              <a:t>/</a:t>
            </a:r>
            <a:r>
              <a:rPr lang="ja-JP" altLang="en-US" dirty="0">
                <a:solidFill>
                  <a:srgbClr val="0D0D0D"/>
                </a:solidFill>
                <a:latin typeface="+mn-ea"/>
                <a:ea typeface="+mn-ea"/>
              </a:rPr>
              <a:t>当社の信用低下を招くもの</a:t>
            </a:r>
            <a:endParaRPr lang="en-US" altLang="ja-JP" dirty="0">
              <a:solidFill>
                <a:srgbClr val="0D0D0D"/>
              </a:solidFill>
              <a:latin typeface="+mn-ea"/>
              <a:ea typeface="+mn-ea"/>
            </a:endParaRPr>
          </a:p>
          <a:p>
            <a:pPr marL="285750" indent="-285750" eaLnBrk="1" fontAlgn="auto" hangingPunct="1">
              <a:spcBef>
                <a:spcPts val="0"/>
              </a:spcBef>
              <a:spcAft>
                <a:spcPts val="0"/>
              </a:spcAft>
              <a:buFont typeface="Arial" panose="020B0604020202020204" pitchFamily="34" charset="0"/>
              <a:buChar char="•"/>
            </a:pPr>
            <a:r>
              <a:rPr lang="ja-JP" altLang="en-US" dirty="0">
                <a:solidFill>
                  <a:srgbClr val="0D0D0D"/>
                </a:solidFill>
                <a:latin typeface="+mn-ea"/>
                <a:ea typeface="+mn-ea"/>
              </a:rPr>
              <a:t>訴求する内容がセンシティブで当社が不適切と判断したもの</a:t>
            </a:r>
            <a:endParaRPr lang="en-US" altLang="ja-JP" dirty="0">
              <a:solidFill>
                <a:srgbClr val="0D0D0D"/>
              </a:solidFill>
              <a:latin typeface="+mn-ea"/>
              <a:ea typeface="+mn-ea"/>
            </a:endParaRPr>
          </a:p>
          <a:p>
            <a:pPr eaLnBrk="1" fontAlgn="auto" hangingPunct="1">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r>
              <a:rPr lang="ja-JP" altLang="en-US" sz="1400" dirty="0">
                <a:solidFill>
                  <a:srgbClr val="0D0D0D"/>
                </a:solidFill>
                <a:latin typeface="+mn-ea"/>
                <a:ea typeface="+mn-ea"/>
              </a:rPr>
              <a:t>　 </a:t>
            </a:r>
            <a:endParaRPr lang="en-US" altLang="ja-JP" sz="1400" dirty="0">
              <a:solidFill>
                <a:srgbClr val="0D0D0D"/>
              </a:solidFill>
              <a:latin typeface="+mn-ea"/>
              <a:ea typeface="+mn-ea"/>
            </a:endParaRPr>
          </a:p>
          <a:p>
            <a:pPr eaLnBrk="1" fontAlgn="auto" hangingPunct="1">
              <a:spcBef>
                <a:spcPts val="0"/>
              </a:spcBef>
              <a:spcAft>
                <a:spcPts val="0"/>
              </a:spcAft>
            </a:pPr>
            <a:endParaRPr lang="en-US" altLang="ja-JP" sz="1400" dirty="0">
              <a:solidFill>
                <a:srgbClr val="0D0D0D"/>
              </a:solidFill>
              <a:latin typeface="+mn-ea"/>
              <a:ea typeface="+mn-ea"/>
            </a:endParaRPr>
          </a:p>
          <a:p>
            <a:pPr eaLnBrk="1" fontAlgn="auto" hangingPunct="1">
              <a:spcBef>
                <a:spcPts val="0"/>
              </a:spcBef>
              <a:spcAft>
                <a:spcPts val="0"/>
              </a:spcAft>
            </a:pPr>
            <a:endParaRPr lang="en-US" altLang="ja-JP" sz="1400" b="1" dirty="0">
              <a:solidFill>
                <a:srgbClr val="0D0D0D"/>
              </a:solidFill>
              <a:latin typeface="+mn-ea"/>
              <a:ea typeface="+mn-ea"/>
            </a:endParaRPr>
          </a:p>
          <a:p>
            <a:pPr marL="449263" indent="-449263" eaLnBrk="1" fontAlgn="auto" hangingPunct="1">
              <a:spcBef>
                <a:spcPts val="0"/>
              </a:spcBef>
              <a:spcAft>
                <a:spcPts val="0"/>
              </a:spcAft>
            </a:pPr>
            <a:r>
              <a:rPr lang="ja-JP" altLang="en-US" sz="1400" dirty="0">
                <a:solidFill>
                  <a:srgbClr val="0D0D0D"/>
                </a:solidFill>
                <a:latin typeface="+mn-ea"/>
                <a:ea typeface="+mn-ea"/>
              </a:rPr>
              <a:t> </a:t>
            </a:r>
            <a:endParaRPr lang="en-US" altLang="ja-JP" dirty="0">
              <a:solidFill>
                <a:srgbClr val="0D0D0D"/>
              </a:solidFill>
              <a:latin typeface="+mn-ea"/>
              <a:ea typeface="+mn-ea"/>
            </a:endParaRPr>
          </a:p>
          <a:p>
            <a:pPr eaLnBrk="1" fontAlgn="auto" hangingPunct="1">
              <a:spcBef>
                <a:spcPts val="0"/>
              </a:spcBef>
              <a:spcAft>
                <a:spcPts val="0"/>
              </a:spcAft>
            </a:pPr>
            <a:r>
              <a:rPr lang="ja-JP" altLang="en-US" dirty="0">
                <a:solidFill>
                  <a:srgbClr val="0D0D0D"/>
                </a:solidFill>
                <a:latin typeface="+mn-ea"/>
                <a:ea typeface="+mn-ea"/>
              </a:rPr>
              <a:t>　</a:t>
            </a:r>
            <a:endParaRPr lang="en-US" altLang="ja-JP" sz="1400" dirty="0">
              <a:solidFill>
                <a:srgbClr val="0D0D0D"/>
              </a:solidFill>
              <a:latin typeface="+mn-ea"/>
              <a:ea typeface="+mn-ea"/>
            </a:endParaRPr>
          </a:p>
        </p:txBody>
      </p:sp>
    </p:spTree>
    <p:extLst>
      <p:ext uri="{BB962C8B-B14F-4D97-AF65-F5344CB8AC3E}">
        <p14:creationId xmlns:p14="http://schemas.microsoft.com/office/powerpoint/2010/main" val="7673318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71275" y="4780091"/>
            <a:ext cx="5943600" cy="543702"/>
          </a:xfrm>
        </p:spPr>
        <p:txBody>
          <a:bodyPr/>
          <a:lstStyle/>
          <a:p>
            <a:r>
              <a:rPr lang="en-US" altLang="ja-JP" sz="2800" b="1" dirty="0">
                <a:latin typeface="+mn-ea"/>
                <a:ea typeface="+mn-ea"/>
              </a:rPr>
              <a:t>【Appendix】</a:t>
            </a:r>
          </a:p>
          <a:p>
            <a:r>
              <a:rPr lang="en-US" altLang="ja-JP" sz="2800" b="1" dirty="0">
                <a:latin typeface="+mn-ea"/>
                <a:ea typeface="+mn-ea"/>
              </a:rPr>
              <a:t>Yahoo!</a:t>
            </a:r>
            <a:r>
              <a:rPr lang="ja-JP" altLang="en-US" sz="2800" b="1" dirty="0">
                <a:latin typeface="+mn-ea"/>
                <a:ea typeface="+mn-ea"/>
              </a:rPr>
              <a:t>ニュース</a:t>
            </a:r>
            <a:endParaRPr lang="en-US" altLang="ja-JP" sz="2800" b="1" dirty="0">
              <a:latin typeface="+mn-ea"/>
            </a:endParaRPr>
          </a:p>
          <a:p>
            <a:r>
              <a:rPr lang="ja-JP" altLang="en-US" sz="2800" b="1" dirty="0">
                <a:latin typeface="+mn-ea"/>
                <a:ea typeface="+mn-ea"/>
              </a:rPr>
              <a:t>媒体データ</a:t>
            </a:r>
          </a:p>
          <a:p>
            <a:endParaRPr kumimoji="1" lang="ja-JP" altLang="en-US" dirty="0"/>
          </a:p>
          <a:p>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06</a:t>
            </a:r>
            <a:endParaRPr kumimoji="1" lang="ja-JP" altLang="en-US" dirty="0"/>
          </a:p>
        </p:txBody>
      </p:sp>
      <p:pic>
        <p:nvPicPr>
          <p:cNvPr id="5" name="図プレースホルダー 10" descr="アイコン&#10;&#10;自動的に生成された説明">
            <a:extLst>
              <a:ext uri="{FF2B5EF4-FFF2-40B4-BE49-F238E27FC236}">
                <a16:creationId xmlns:a16="http://schemas.microsoft.com/office/drawing/2014/main" id="{3CCD5896-EDC2-1E90-B56D-7C48BDC8536D}"/>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49934" y="2983035"/>
            <a:ext cx="1586282" cy="1464484"/>
          </a:xfrm>
          <a:solidFill>
            <a:srgbClr val="FFFFFF"/>
          </a:solidFill>
        </p:spPr>
      </p:pic>
    </p:spTree>
    <p:extLst>
      <p:ext uri="{BB962C8B-B14F-4D97-AF65-F5344CB8AC3E}">
        <p14:creationId xmlns:p14="http://schemas.microsoft.com/office/powerpoint/2010/main" val="3588304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9" name="四角形: 角を丸くする 8">
            <a:extLst>
              <a:ext uri="{FF2B5EF4-FFF2-40B4-BE49-F238E27FC236}">
                <a16:creationId xmlns:a16="http://schemas.microsoft.com/office/drawing/2014/main" id="{56D0D63D-0FB1-FEB1-4C30-B4F67EABFE84}"/>
              </a:ext>
            </a:extLst>
          </p:cNvPr>
          <p:cNvSpPr/>
          <p:nvPr/>
        </p:nvSpPr>
        <p:spPr>
          <a:xfrm>
            <a:off x="486458" y="941314"/>
            <a:ext cx="11203289"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 name="図 9">
            <a:extLst>
              <a:ext uri="{FF2B5EF4-FFF2-40B4-BE49-F238E27FC236}">
                <a16:creationId xmlns:a16="http://schemas.microsoft.com/office/drawing/2014/main" id="{A5441F54-4AC2-BF87-2C73-C61FBA5DB5CD}"/>
              </a:ext>
            </a:extLst>
          </p:cNvPr>
          <p:cNvPicPr>
            <a:picLocks noChangeAspect="1"/>
          </p:cNvPicPr>
          <p:nvPr/>
        </p:nvPicPr>
        <p:blipFill rotWithShape="1">
          <a:blip r:embed="rId3"/>
          <a:srcRect l="741" t="15685" r="80377" b="6300"/>
          <a:stretch/>
        </p:blipFill>
        <p:spPr>
          <a:xfrm>
            <a:off x="1008308" y="2339288"/>
            <a:ext cx="1723349" cy="3556876"/>
          </a:xfrm>
          <a:prstGeom prst="rect">
            <a:avLst/>
          </a:prstGeom>
        </p:spPr>
      </p:pic>
      <p:sp>
        <p:nvSpPr>
          <p:cNvPr id="11" name="テキスト プレースホルダー 3">
            <a:extLst>
              <a:ext uri="{FF2B5EF4-FFF2-40B4-BE49-F238E27FC236}">
                <a16:creationId xmlns:a16="http://schemas.microsoft.com/office/drawing/2014/main" id="{F2158299-CD36-77E6-ADC2-EF8AB6073534}"/>
              </a:ext>
            </a:extLst>
          </p:cNvPr>
          <p:cNvSpPr txBox="1">
            <a:spLocks/>
          </p:cNvSpPr>
          <p:nvPr/>
        </p:nvSpPr>
        <p:spPr>
          <a:xfrm>
            <a:off x="34635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en-US" altLang="ja-JP" sz="3600" b="1" i="0" u="none" strike="noStrike" kern="1200" cap="none" spc="0" normalizeH="0" baseline="0" noProof="0" dirty="0">
                <a:ln>
                  <a:noFill/>
                </a:ln>
                <a:solidFill>
                  <a:srgbClr val="C9002C"/>
                </a:solidFill>
                <a:effectLst/>
                <a:uLnTx/>
                <a:uFillTx/>
                <a:latin typeface="+mn-ea"/>
                <a:ea typeface="+mn-ea"/>
                <a:cs typeface="+mn-cs"/>
              </a:rPr>
              <a:t>740</a:t>
            </a:r>
          </a:p>
        </p:txBody>
      </p:sp>
      <p:sp>
        <p:nvSpPr>
          <p:cNvPr id="12" name="テキスト プレースホルダー 3">
            <a:extLst>
              <a:ext uri="{FF2B5EF4-FFF2-40B4-BE49-F238E27FC236}">
                <a16:creationId xmlns:a16="http://schemas.microsoft.com/office/drawing/2014/main" id="{CF4241CD-A302-3DE4-5DD1-850C61719ABE}"/>
              </a:ext>
            </a:extLst>
          </p:cNvPr>
          <p:cNvSpPr txBox="1">
            <a:spLocks/>
          </p:cNvSpPr>
          <p:nvPr/>
        </p:nvSpPr>
        <p:spPr>
          <a:xfrm>
            <a:off x="5119538" y="2729163"/>
            <a:ext cx="4671902"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fontAlgn="auto">
              <a:spcAft>
                <a:spcPts val="0"/>
              </a:spcAft>
            </a:pPr>
            <a:r>
              <a:rPr lang="ja-JP" altLang="en-US" sz="1800" dirty="0">
                <a:solidFill>
                  <a:srgbClr val="0D0D0D"/>
                </a:solidFill>
                <a:latin typeface="+mn-ea"/>
                <a:ea typeface="+mn-ea"/>
              </a:rPr>
              <a:t>約</a:t>
            </a:r>
            <a:r>
              <a:rPr lang="en-US" altLang="ja-JP" sz="3600" dirty="0">
                <a:solidFill>
                  <a:srgbClr val="C9002C"/>
                </a:solidFill>
                <a:latin typeface="+mn-ea"/>
                <a:ea typeface="+mn-ea"/>
              </a:rPr>
              <a:t>174</a:t>
            </a:r>
            <a:r>
              <a:rPr lang="ja-JP" altLang="en-US" sz="3600" dirty="0">
                <a:solidFill>
                  <a:srgbClr val="C9002C"/>
                </a:solidFill>
                <a:latin typeface="+mn-ea"/>
                <a:ea typeface="+mn-ea"/>
              </a:rPr>
              <a:t>億</a:t>
            </a:r>
            <a:r>
              <a:rPr lang="ja-JP" altLang="en-US" sz="1000" dirty="0">
                <a:solidFill>
                  <a:srgbClr val="C9002C"/>
                </a:solidFill>
                <a:latin typeface="+mn-ea"/>
                <a:ea typeface="+mn-ea"/>
              </a:rPr>
              <a:t> </a:t>
            </a:r>
            <a:r>
              <a:rPr lang="en-US" altLang="ja-JP" sz="1800" dirty="0">
                <a:solidFill>
                  <a:srgbClr val="0D0D0D"/>
                </a:solidFill>
                <a:latin typeface="+mn-ea"/>
                <a:ea typeface="+mn-ea"/>
              </a:rPr>
              <a:t>PV</a:t>
            </a:r>
            <a:r>
              <a:rPr lang="en-US" altLang="ja-JP" sz="900" b="0" dirty="0">
                <a:solidFill>
                  <a:srgbClr val="0D0D0D"/>
                </a:solidFill>
                <a:latin typeface="+mn-ea"/>
                <a:ea typeface="+mn-ea"/>
              </a:rPr>
              <a:t>※1</a:t>
            </a:r>
            <a:endParaRPr lang="ja-JP" altLang="en-US" sz="900" b="0" dirty="0">
              <a:solidFill>
                <a:srgbClr val="0D0D0D"/>
              </a:solidFill>
              <a:latin typeface="+mn-ea"/>
              <a:ea typeface="+mn-ea"/>
            </a:endParaRPr>
          </a:p>
        </p:txBody>
      </p:sp>
      <p:pic>
        <p:nvPicPr>
          <p:cNvPr id="13" name="図 12">
            <a:extLst>
              <a:ext uri="{FF2B5EF4-FFF2-40B4-BE49-F238E27FC236}">
                <a16:creationId xmlns:a16="http://schemas.microsoft.com/office/drawing/2014/main" id="{4445AD32-8943-5A9F-0F20-02FEAE978E33}"/>
              </a:ext>
            </a:extLst>
          </p:cNvPr>
          <p:cNvPicPr>
            <a:picLocks noChangeAspect="1"/>
          </p:cNvPicPr>
          <p:nvPr/>
        </p:nvPicPr>
        <p:blipFill rotWithShape="1">
          <a:blip r:embed="rId4"/>
          <a:srcRect r="50711"/>
          <a:stretch/>
        </p:blipFill>
        <p:spPr>
          <a:xfrm>
            <a:off x="9383711" y="5109875"/>
            <a:ext cx="255204" cy="257388"/>
          </a:xfrm>
          <a:prstGeom prst="rect">
            <a:avLst/>
          </a:prstGeom>
        </p:spPr>
      </p:pic>
      <p:sp>
        <p:nvSpPr>
          <p:cNvPr id="14" name="テキスト プレースホルダー 3">
            <a:extLst>
              <a:ext uri="{FF2B5EF4-FFF2-40B4-BE49-F238E27FC236}">
                <a16:creationId xmlns:a16="http://schemas.microsoft.com/office/drawing/2014/main" id="{DDCC1D3D-34C4-7041-C356-9885CEF2FFDC}"/>
              </a:ext>
            </a:extLst>
          </p:cNvPr>
          <p:cNvSpPr txBox="1">
            <a:spLocks/>
          </p:cNvSpPr>
          <p:nvPr/>
        </p:nvSpPr>
        <p:spPr>
          <a:xfrm>
            <a:off x="841256" y="1468423"/>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新聞・通信社が配信するニュースのほか、映像・雑誌や個人の書き手が執筆する記事など、</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多様なニュースを掲載し、</a:t>
            </a: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国内ユーザーの多くが習慣的にニュース閲覧</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を行っています。</a:t>
            </a:r>
          </a:p>
        </p:txBody>
      </p:sp>
      <p:sp>
        <p:nvSpPr>
          <p:cNvPr id="15" name="正方形/長方形 14">
            <a:extLst>
              <a:ext uri="{FF2B5EF4-FFF2-40B4-BE49-F238E27FC236}">
                <a16:creationId xmlns:a16="http://schemas.microsoft.com/office/drawing/2014/main" id="{F6AE0843-DAD8-CB7C-725F-0AF9562C34DF}"/>
              </a:ext>
            </a:extLst>
          </p:cNvPr>
          <p:cNvSpPr/>
          <p:nvPr/>
        </p:nvSpPr>
        <p:spPr>
          <a:xfrm>
            <a:off x="3188752" y="2634352"/>
            <a:ext cx="1726713"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プレースホルダー 3">
            <a:extLst>
              <a:ext uri="{FF2B5EF4-FFF2-40B4-BE49-F238E27FC236}">
                <a16:creationId xmlns:a16="http://schemas.microsoft.com/office/drawing/2014/main" id="{212E2CE1-FBDE-1B44-3313-4EF4B0AB4A83}"/>
              </a:ext>
            </a:extLst>
          </p:cNvPr>
          <p:cNvSpPr txBox="1">
            <a:spLocks/>
          </p:cNvSpPr>
          <p:nvPr/>
        </p:nvSpPr>
        <p:spPr>
          <a:xfrm>
            <a:off x="3656820" y="2816218"/>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月間</a:t>
            </a: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PV</a:t>
            </a:r>
            <a:endParaRPr kumimoji="1" lang="ja-JP" altLang="en-US"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7" name="正方形/長方形 16">
            <a:extLst>
              <a:ext uri="{FF2B5EF4-FFF2-40B4-BE49-F238E27FC236}">
                <a16:creationId xmlns:a16="http://schemas.microsoft.com/office/drawing/2014/main" id="{E362610A-250C-2559-D49D-B7F36D8A4FF3}"/>
              </a:ext>
            </a:extLst>
          </p:cNvPr>
          <p:cNvSpPr/>
          <p:nvPr/>
        </p:nvSpPr>
        <p:spPr>
          <a:xfrm>
            <a:off x="4915465" y="2634352"/>
            <a:ext cx="6302909" cy="676275"/>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正方形/長方形 17">
            <a:extLst>
              <a:ext uri="{FF2B5EF4-FFF2-40B4-BE49-F238E27FC236}">
                <a16:creationId xmlns:a16="http://schemas.microsoft.com/office/drawing/2014/main" id="{B8DC4ADE-BE85-33B0-8B97-2BAFFC725BD1}"/>
              </a:ext>
            </a:extLst>
          </p:cNvPr>
          <p:cNvSpPr/>
          <p:nvPr/>
        </p:nvSpPr>
        <p:spPr>
          <a:xfrm>
            <a:off x="31951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9" name="テキスト プレースホルダー 3">
            <a:extLst>
              <a:ext uri="{FF2B5EF4-FFF2-40B4-BE49-F238E27FC236}">
                <a16:creationId xmlns:a16="http://schemas.microsoft.com/office/drawing/2014/main" id="{67BF05BD-0557-CCA5-F412-ADAA19C4E41C}"/>
              </a:ext>
            </a:extLst>
          </p:cNvPr>
          <p:cNvSpPr txBox="1">
            <a:spLocks/>
          </p:cNvSpPr>
          <p:nvPr/>
        </p:nvSpPr>
        <p:spPr>
          <a:xfrm>
            <a:off x="32933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掲載メディア数</a:t>
            </a:r>
          </a:p>
        </p:txBody>
      </p:sp>
      <p:sp>
        <p:nvSpPr>
          <p:cNvPr id="20" name="正方形/長方形 19">
            <a:extLst>
              <a:ext uri="{FF2B5EF4-FFF2-40B4-BE49-F238E27FC236}">
                <a16:creationId xmlns:a16="http://schemas.microsoft.com/office/drawing/2014/main" id="{D8D8514D-D7A9-C54C-8628-23DBBF0FF0E3}"/>
              </a:ext>
            </a:extLst>
          </p:cNvPr>
          <p:cNvSpPr/>
          <p:nvPr/>
        </p:nvSpPr>
        <p:spPr>
          <a:xfrm>
            <a:off x="31953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1" name="正方形/長方形 20">
            <a:extLst>
              <a:ext uri="{FF2B5EF4-FFF2-40B4-BE49-F238E27FC236}">
                <a16:creationId xmlns:a16="http://schemas.microsoft.com/office/drawing/2014/main" id="{BC07D271-A521-17A8-99BB-3D49073662DB}"/>
              </a:ext>
            </a:extLst>
          </p:cNvPr>
          <p:cNvSpPr/>
          <p:nvPr/>
        </p:nvSpPr>
        <p:spPr>
          <a:xfrm>
            <a:off x="52284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2" name="テキスト プレースホルダー 3">
            <a:extLst>
              <a:ext uri="{FF2B5EF4-FFF2-40B4-BE49-F238E27FC236}">
                <a16:creationId xmlns:a16="http://schemas.microsoft.com/office/drawing/2014/main" id="{45F84C0C-840E-547B-C417-8F097F296E4D}"/>
              </a:ext>
            </a:extLst>
          </p:cNvPr>
          <p:cNvSpPr txBox="1">
            <a:spLocks/>
          </p:cNvSpPr>
          <p:nvPr/>
        </p:nvSpPr>
        <p:spPr>
          <a:xfrm>
            <a:off x="53267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配信ニュース本数</a:t>
            </a:r>
          </a:p>
        </p:txBody>
      </p:sp>
      <p:sp>
        <p:nvSpPr>
          <p:cNvPr id="23" name="正方形/長方形 22">
            <a:extLst>
              <a:ext uri="{FF2B5EF4-FFF2-40B4-BE49-F238E27FC236}">
                <a16:creationId xmlns:a16="http://schemas.microsoft.com/office/drawing/2014/main" id="{5C5AB2FC-AAE9-420E-1290-FE4F8F4E1722}"/>
              </a:ext>
            </a:extLst>
          </p:cNvPr>
          <p:cNvSpPr/>
          <p:nvPr/>
        </p:nvSpPr>
        <p:spPr>
          <a:xfrm>
            <a:off x="52287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4" name="テキスト ボックス 23">
            <a:extLst>
              <a:ext uri="{FF2B5EF4-FFF2-40B4-BE49-F238E27FC236}">
                <a16:creationId xmlns:a16="http://schemas.microsoft.com/office/drawing/2014/main" id="{87403C66-EF57-5545-42D1-3BC643569BC2}"/>
              </a:ext>
            </a:extLst>
          </p:cNvPr>
          <p:cNvSpPr txBox="1"/>
          <p:nvPr/>
        </p:nvSpPr>
        <p:spPr>
          <a:xfrm>
            <a:off x="3585998"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媒体以上</a:t>
            </a:r>
            <a:r>
              <a:rPr lang="en-US" altLang="ja-JP" sz="900" b="1" dirty="0">
                <a:solidFill>
                  <a:srgbClr val="0D0D0D"/>
                </a:solidFill>
                <a:latin typeface="+mn-ea"/>
                <a:ea typeface="+mn-ea"/>
              </a:rPr>
              <a:t>※2</a:t>
            </a:r>
            <a:endParaRPr lang="ja-JP" altLang="en-US" sz="900" b="1" dirty="0">
              <a:solidFill>
                <a:srgbClr val="0D0D0D"/>
              </a:solidFill>
              <a:latin typeface="+mn-ea"/>
              <a:ea typeface="+mn-ea"/>
            </a:endParaRPr>
          </a:p>
        </p:txBody>
      </p:sp>
      <p:sp>
        <p:nvSpPr>
          <p:cNvPr id="25" name="テキスト プレースホルダー 3">
            <a:extLst>
              <a:ext uri="{FF2B5EF4-FFF2-40B4-BE49-F238E27FC236}">
                <a16:creationId xmlns:a16="http://schemas.microsoft.com/office/drawing/2014/main" id="{F83D159F-2CAC-444B-10BB-AF1A974CB083}"/>
              </a:ext>
            </a:extLst>
          </p:cNvPr>
          <p:cNvSpPr txBox="1">
            <a:spLocks/>
          </p:cNvSpPr>
          <p:nvPr/>
        </p:nvSpPr>
        <p:spPr>
          <a:xfrm>
            <a:off x="5449713"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en-US" altLang="ja-JP" sz="3600" dirty="0">
                <a:solidFill>
                  <a:srgbClr val="C9002C"/>
                </a:solidFill>
                <a:latin typeface="+mn-ea"/>
                <a:ea typeface="+mn-ea"/>
              </a:rPr>
              <a:t>80</a:t>
            </a:r>
            <a:r>
              <a:rPr kumimoji="1" lang="en-US" altLang="ja-JP" sz="3600" b="1" i="0" u="none" strike="noStrike" kern="1200" cap="none" spc="0" normalizeH="0" baseline="0" noProof="0" dirty="0">
                <a:ln>
                  <a:noFill/>
                </a:ln>
                <a:solidFill>
                  <a:srgbClr val="C9002C"/>
                </a:solidFill>
                <a:effectLst/>
                <a:uLnTx/>
                <a:uFillTx/>
                <a:latin typeface="+mn-ea"/>
                <a:ea typeface="+mn-ea"/>
                <a:cs typeface="+mn-cs"/>
              </a:rPr>
              <a:t>00</a:t>
            </a:r>
          </a:p>
        </p:txBody>
      </p:sp>
      <p:sp>
        <p:nvSpPr>
          <p:cNvPr id="26" name="テキスト ボックス 25">
            <a:extLst>
              <a:ext uri="{FF2B5EF4-FFF2-40B4-BE49-F238E27FC236}">
                <a16:creationId xmlns:a16="http://schemas.microsoft.com/office/drawing/2014/main" id="{09A14539-BB13-5AB1-8DB0-3BD61770D674}"/>
              </a:ext>
            </a:extLst>
          </p:cNvPr>
          <p:cNvSpPr txBox="1"/>
          <p:nvPr/>
        </p:nvSpPr>
        <p:spPr>
          <a:xfrm>
            <a:off x="5572173" y="5066063"/>
            <a:ext cx="1168928" cy="434734"/>
          </a:xfrm>
          <a:prstGeom prst="rect">
            <a:avLst/>
          </a:prstGeom>
          <a:noFill/>
        </p:spPr>
        <p:txBody>
          <a:bodyPr wrap="square">
            <a:spAutoFit/>
          </a:bodyPr>
          <a:lstStyle/>
          <a:p>
            <a:pPr algn="ctr" eaLnBrk="1" fontAlgn="auto" hangingPunct="1">
              <a:lnSpc>
                <a:spcPts val="3000"/>
              </a:lnSpc>
              <a:spcBef>
                <a:spcPts val="0"/>
              </a:spcBef>
              <a:spcAft>
                <a:spcPts val="0"/>
              </a:spcAft>
              <a:defRPr/>
            </a:pPr>
            <a:r>
              <a:rPr lang="ja-JP" altLang="en-US" sz="1400" b="1" dirty="0">
                <a:solidFill>
                  <a:srgbClr val="0D0D0D"/>
                </a:solidFill>
                <a:latin typeface="+mn-ea"/>
                <a:ea typeface="+mn-ea"/>
              </a:rPr>
              <a:t>本</a:t>
            </a: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※2</a:t>
            </a:r>
            <a:endParaRPr lang="ja-JP" altLang="en-US" sz="1400" b="1" dirty="0">
              <a:solidFill>
                <a:srgbClr val="0D0D0D"/>
              </a:solidFill>
              <a:latin typeface="+mn-ea"/>
              <a:ea typeface="+mn-ea"/>
            </a:endParaRPr>
          </a:p>
        </p:txBody>
      </p:sp>
      <p:sp>
        <p:nvSpPr>
          <p:cNvPr id="27" name="テキスト プレースホルダー 3">
            <a:extLst>
              <a:ext uri="{FF2B5EF4-FFF2-40B4-BE49-F238E27FC236}">
                <a16:creationId xmlns:a16="http://schemas.microsoft.com/office/drawing/2014/main" id="{BF6351EF-9633-A95D-D19D-39C0B9100C7D}"/>
              </a:ext>
            </a:extLst>
          </p:cNvPr>
          <p:cNvSpPr txBox="1">
            <a:spLocks/>
          </p:cNvSpPr>
          <p:nvPr/>
        </p:nvSpPr>
        <p:spPr>
          <a:xfrm>
            <a:off x="7525238" y="4422651"/>
            <a:ext cx="1413848" cy="865017"/>
          </a:xfrm>
          <a:prstGeom prst="rect">
            <a:avLst/>
          </a:prstGeom>
          <a:solidFill>
            <a:srgbClr val="FFFFFF"/>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lang="ja-JP" altLang="en-US" sz="1400" dirty="0">
                <a:solidFill>
                  <a:srgbClr val="0D0D0D"/>
                </a:solidFill>
                <a:latin typeface="+mn-ea"/>
                <a:ea typeface="+mn-ea"/>
              </a:rPr>
              <a:t>約</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en-US" altLang="ja-JP" sz="3600" b="1" i="0" u="none" strike="noStrike" kern="1200" cap="none" spc="0" normalizeH="0" baseline="0" noProof="0" dirty="0">
                <a:ln>
                  <a:noFill/>
                </a:ln>
                <a:solidFill>
                  <a:srgbClr val="C9002C"/>
                </a:solidFill>
                <a:effectLst/>
                <a:uLnTx/>
                <a:uFillTx/>
                <a:latin typeface="+mn-ea"/>
                <a:ea typeface="+mn-ea"/>
                <a:cs typeface="+mn-cs"/>
              </a:rPr>
              <a:t>31</a:t>
            </a:r>
            <a:r>
              <a:rPr kumimoji="1" lang="ja-JP" altLang="en-US" sz="3600" b="1" i="0" u="none" strike="noStrike" kern="1200" cap="none" spc="0" normalizeH="0" baseline="0" noProof="0" dirty="0">
                <a:ln>
                  <a:noFill/>
                </a:ln>
                <a:solidFill>
                  <a:srgbClr val="C9002C"/>
                </a:solidFill>
                <a:effectLst/>
                <a:uLnTx/>
                <a:uFillTx/>
                <a:latin typeface="+mn-ea"/>
                <a:ea typeface="+mn-ea"/>
                <a:cs typeface="+mn-cs"/>
              </a:rPr>
              <a:t>万</a:t>
            </a:r>
            <a:endParaRPr kumimoji="1" lang="en-US" altLang="ja-JP" sz="3600" b="1" i="0" u="none" strike="noStrike" kern="1200" cap="none" spc="0" normalizeH="0" baseline="0" noProof="0" dirty="0">
              <a:ln>
                <a:noFill/>
              </a:ln>
              <a:solidFill>
                <a:srgbClr val="C9002C"/>
              </a:solidFill>
              <a:effectLst/>
              <a:uLnTx/>
              <a:uFillTx/>
              <a:latin typeface="+mn-ea"/>
              <a:ea typeface="+mn-ea"/>
              <a:cs typeface="+mn-cs"/>
            </a:endParaRPr>
          </a:p>
        </p:txBody>
      </p:sp>
      <p:sp>
        <p:nvSpPr>
          <p:cNvPr id="28" name="正方形/長方形 27">
            <a:extLst>
              <a:ext uri="{FF2B5EF4-FFF2-40B4-BE49-F238E27FC236}">
                <a16:creationId xmlns:a16="http://schemas.microsoft.com/office/drawing/2014/main" id="{3B93470E-BB16-43D7-D07E-842A9979C9A4}"/>
              </a:ext>
            </a:extLst>
          </p:cNvPr>
          <p:cNvSpPr/>
          <p:nvPr/>
        </p:nvSpPr>
        <p:spPr>
          <a:xfrm>
            <a:off x="7256832"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9" name="テキスト プレースホルダー 3">
            <a:extLst>
              <a:ext uri="{FF2B5EF4-FFF2-40B4-BE49-F238E27FC236}">
                <a16:creationId xmlns:a16="http://schemas.microsoft.com/office/drawing/2014/main" id="{8BB7E456-EDB2-022A-1139-DDF05ECAC152}"/>
              </a:ext>
            </a:extLst>
          </p:cNvPr>
          <p:cNvSpPr txBox="1">
            <a:spLocks/>
          </p:cNvSpPr>
          <p:nvPr/>
        </p:nvSpPr>
        <p:spPr>
          <a:xfrm>
            <a:off x="7355094"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コメント投稿数</a:t>
            </a:r>
          </a:p>
        </p:txBody>
      </p:sp>
      <p:sp>
        <p:nvSpPr>
          <p:cNvPr id="30" name="正方形/長方形 29">
            <a:extLst>
              <a:ext uri="{FF2B5EF4-FFF2-40B4-BE49-F238E27FC236}">
                <a16:creationId xmlns:a16="http://schemas.microsoft.com/office/drawing/2014/main" id="{DA3624D2-E66E-E65F-7AB7-C2668E82C4EE}"/>
              </a:ext>
            </a:extLst>
          </p:cNvPr>
          <p:cNvSpPr/>
          <p:nvPr/>
        </p:nvSpPr>
        <p:spPr>
          <a:xfrm>
            <a:off x="7257042"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1" name="正方形/長方形 30">
            <a:extLst>
              <a:ext uri="{FF2B5EF4-FFF2-40B4-BE49-F238E27FC236}">
                <a16:creationId xmlns:a16="http://schemas.microsoft.com/office/drawing/2014/main" id="{DBE25F0A-9CCF-1092-A519-8B36C0F29B6C}"/>
              </a:ext>
            </a:extLst>
          </p:cNvPr>
          <p:cNvSpPr/>
          <p:nvPr/>
        </p:nvSpPr>
        <p:spPr>
          <a:xfrm>
            <a:off x="9290198" y="3608900"/>
            <a:ext cx="1950661" cy="676275"/>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2" name="テキスト プレースホルダー 3">
            <a:extLst>
              <a:ext uri="{FF2B5EF4-FFF2-40B4-BE49-F238E27FC236}">
                <a16:creationId xmlns:a16="http://schemas.microsoft.com/office/drawing/2014/main" id="{2F66881B-16C1-71D7-EA4B-4769D100FFE6}"/>
              </a:ext>
            </a:extLst>
          </p:cNvPr>
          <p:cNvSpPr txBox="1">
            <a:spLocks/>
          </p:cNvSpPr>
          <p:nvPr/>
        </p:nvSpPr>
        <p:spPr>
          <a:xfrm>
            <a:off x="9388460" y="3790766"/>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FFFFFF"/>
                </a:solidFill>
                <a:effectLst/>
                <a:uLnTx/>
                <a:uFillTx/>
                <a:latin typeface="+mn-ea"/>
                <a:ea typeface="+mn-ea"/>
                <a:cs typeface="+mn-cs"/>
              </a:rPr>
              <a:t>SNS</a:t>
            </a: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フォロワー数</a:t>
            </a:r>
          </a:p>
        </p:txBody>
      </p:sp>
      <p:sp>
        <p:nvSpPr>
          <p:cNvPr id="33" name="正方形/長方形 32">
            <a:extLst>
              <a:ext uri="{FF2B5EF4-FFF2-40B4-BE49-F238E27FC236}">
                <a16:creationId xmlns:a16="http://schemas.microsoft.com/office/drawing/2014/main" id="{B9A6F7A8-A36C-9A23-6AC9-7A7B60958F81}"/>
              </a:ext>
            </a:extLst>
          </p:cNvPr>
          <p:cNvSpPr/>
          <p:nvPr/>
        </p:nvSpPr>
        <p:spPr>
          <a:xfrm>
            <a:off x="9290408" y="4278672"/>
            <a:ext cx="1950486" cy="1401073"/>
          </a:xfrm>
          <a:prstGeom prst="rect">
            <a:avLst/>
          </a:prstGeom>
          <a:no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34" name="テキスト ボックス 33">
            <a:extLst>
              <a:ext uri="{FF2B5EF4-FFF2-40B4-BE49-F238E27FC236}">
                <a16:creationId xmlns:a16="http://schemas.microsoft.com/office/drawing/2014/main" id="{D1324B3C-70DD-3C1C-6995-AC2DD2CF791E}"/>
              </a:ext>
            </a:extLst>
          </p:cNvPr>
          <p:cNvSpPr txBox="1"/>
          <p:nvPr/>
        </p:nvSpPr>
        <p:spPr>
          <a:xfrm>
            <a:off x="7647698" y="5066063"/>
            <a:ext cx="1168928" cy="450123"/>
          </a:xfrm>
          <a:prstGeom prst="rect">
            <a:avLst/>
          </a:prstGeom>
          <a:noFill/>
        </p:spPr>
        <p:txBody>
          <a:bodyPr wrap="square">
            <a:spAutoFit/>
          </a:bodyPr>
          <a:lstStyle/>
          <a:p>
            <a:pPr algn="ctr" eaLnBrk="1" fontAlgn="auto" hangingPunct="1">
              <a:lnSpc>
                <a:spcPts val="3000"/>
              </a:lnSpc>
              <a:spcBef>
                <a:spcPts val="0"/>
              </a:spcBef>
              <a:spcAft>
                <a:spcPts val="0"/>
              </a:spcAft>
              <a:defRPr/>
            </a:pPr>
            <a:r>
              <a:rPr lang="en-US" altLang="ja-JP" sz="1400" b="1" dirty="0">
                <a:solidFill>
                  <a:srgbClr val="0D0D0D"/>
                </a:solidFill>
                <a:latin typeface="+mn-ea"/>
                <a:ea typeface="+mn-ea"/>
              </a:rPr>
              <a:t>/</a:t>
            </a:r>
            <a:r>
              <a:rPr lang="ja-JP" altLang="en-US" sz="1400" b="1" dirty="0">
                <a:solidFill>
                  <a:srgbClr val="0D0D0D"/>
                </a:solidFill>
                <a:latin typeface="+mn-ea"/>
                <a:ea typeface="+mn-ea"/>
              </a:rPr>
              <a:t>日</a:t>
            </a:r>
            <a:r>
              <a:rPr lang="en-US" altLang="ja-JP" sz="900" b="1" dirty="0">
                <a:solidFill>
                  <a:srgbClr val="0D0D0D"/>
                </a:solidFill>
                <a:latin typeface="+mn-ea"/>
                <a:ea typeface="+mn-ea"/>
              </a:rPr>
              <a:t>※3</a:t>
            </a:r>
            <a:endParaRPr lang="ja-JP" altLang="en-US" sz="1400" b="1" dirty="0">
              <a:solidFill>
                <a:srgbClr val="0D0D0D"/>
              </a:solidFill>
              <a:latin typeface="+mn-ea"/>
              <a:ea typeface="+mn-ea"/>
            </a:endParaRPr>
          </a:p>
        </p:txBody>
      </p:sp>
      <p:sp>
        <p:nvSpPr>
          <p:cNvPr id="35" name="テキスト プレースホルダー 3">
            <a:extLst>
              <a:ext uri="{FF2B5EF4-FFF2-40B4-BE49-F238E27FC236}">
                <a16:creationId xmlns:a16="http://schemas.microsoft.com/office/drawing/2014/main" id="{B2DFACEA-12AF-02D2-9155-DE8E1258E907}"/>
              </a:ext>
            </a:extLst>
          </p:cNvPr>
          <p:cNvSpPr txBox="1">
            <a:spLocks/>
          </p:cNvSpPr>
          <p:nvPr/>
        </p:nvSpPr>
        <p:spPr>
          <a:xfrm>
            <a:off x="9475724" y="4451734"/>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rgbClr val="C9002C"/>
                </a:solidFill>
                <a:effectLst/>
                <a:uLnTx/>
                <a:uFillTx/>
                <a:latin typeface="+mn-ea"/>
                <a:ea typeface="+mn-ea"/>
                <a:cs typeface="+mn-cs"/>
              </a:rPr>
              <a:t>147</a:t>
            </a:r>
            <a:r>
              <a:rPr kumimoji="1" lang="ja-JP" altLang="en-US" sz="2800" b="1" i="0" u="none" strike="noStrike" kern="1200" cap="none" spc="0" normalizeH="0" baseline="0" noProof="0" dirty="0">
                <a:ln>
                  <a:noFill/>
                </a:ln>
                <a:solidFill>
                  <a:srgbClr val="C9002C"/>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sp>
        <p:nvSpPr>
          <p:cNvPr id="36" name="テキスト プレースホルダー 3">
            <a:extLst>
              <a:ext uri="{FF2B5EF4-FFF2-40B4-BE49-F238E27FC236}">
                <a16:creationId xmlns:a16="http://schemas.microsoft.com/office/drawing/2014/main" id="{4AB7EC1A-571F-359D-A8BF-EB9577E2E11B}"/>
              </a:ext>
            </a:extLst>
          </p:cNvPr>
          <p:cNvSpPr txBox="1">
            <a:spLocks/>
          </p:cNvSpPr>
          <p:nvPr/>
        </p:nvSpPr>
        <p:spPr>
          <a:xfrm>
            <a:off x="9598184" y="4932386"/>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ts val="3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約</a:t>
            </a:r>
            <a:r>
              <a:rPr kumimoji="1" lang="en-US" altLang="ja-JP" sz="2800" b="1" i="0" u="none" strike="noStrike" kern="1200" cap="none" spc="0" normalizeH="0" baseline="0" noProof="0" dirty="0">
                <a:ln>
                  <a:noFill/>
                </a:ln>
                <a:solidFill>
                  <a:srgbClr val="C9002C"/>
                </a:solidFill>
                <a:effectLst/>
                <a:uLnTx/>
                <a:uFillTx/>
                <a:latin typeface="+mn-ea"/>
                <a:ea typeface="+mn-ea"/>
                <a:cs typeface="+mn-cs"/>
              </a:rPr>
              <a:t>52</a:t>
            </a:r>
            <a:r>
              <a:rPr kumimoji="1" lang="ja-JP" altLang="en-US" sz="2800" b="1" i="0" u="none" strike="noStrike" kern="1200" cap="none" spc="0" normalizeH="0" baseline="0" noProof="0" dirty="0">
                <a:ln>
                  <a:noFill/>
                </a:ln>
                <a:solidFill>
                  <a:srgbClr val="C9002C"/>
                </a:solidFill>
                <a:effectLst/>
                <a:uLnTx/>
                <a:uFillTx/>
                <a:latin typeface="+mn-ea"/>
                <a:ea typeface="+mn-ea"/>
                <a:cs typeface="+mn-cs"/>
              </a:rPr>
              <a:t>万</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人</a:t>
            </a:r>
            <a:endParaRPr kumimoji="1" lang="en-US" altLang="ja-JP" sz="4000" b="1" i="0" u="none" strike="noStrike" kern="1200" cap="none" spc="0" normalizeH="0" baseline="0" noProof="0" dirty="0">
              <a:ln>
                <a:noFill/>
              </a:ln>
              <a:solidFill>
                <a:srgbClr val="0D0D0D"/>
              </a:solidFill>
              <a:effectLst/>
              <a:uLnTx/>
              <a:uFillTx/>
              <a:latin typeface="+mn-ea"/>
              <a:ea typeface="+mn-ea"/>
              <a:cs typeface="+mn-cs"/>
            </a:endParaRPr>
          </a:p>
        </p:txBody>
      </p:sp>
      <p:pic>
        <p:nvPicPr>
          <p:cNvPr id="37" name="図 36">
            <a:extLst>
              <a:ext uri="{FF2B5EF4-FFF2-40B4-BE49-F238E27FC236}">
                <a16:creationId xmlns:a16="http://schemas.microsoft.com/office/drawing/2014/main" id="{02261D85-620E-6A69-EB24-C7F679F7A1DF}"/>
              </a:ext>
            </a:extLst>
          </p:cNvPr>
          <p:cNvPicPr>
            <a:picLocks noChangeAspect="1"/>
          </p:cNvPicPr>
          <p:nvPr/>
        </p:nvPicPr>
        <p:blipFill>
          <a:blip r:embed="rId5"/>
          <a:stretch>
            <a:fillRect/>
          </a:stretch>
        </p:blipFill>
        <p:spPr>
          <a:xfrm>
            <a:off x="9384705" y="4617598"/>
            <a:ext cx="255204" cy="254209"/>
          </a:xfrm>
          <a:prstGeom prst="rect">
            <a:avLst/>
          </a:prstGeom>
        </p:spPr>
      </p:pic>
      <p:sp>
        <p:nvSpPr>
          <p:cNvPr id="38" name="テキスト プレースホルダー 6">
            <a:extLst>
              <a:ext uri="{FF2B5EF4-FFF2-40B4-BE49-F238E27FC236}">
                <a16:creationId xmlns:a16="http://schemas.microsoft.com/office/drawing/2014/main" id="{5DC755D3-6A8C-FBAA-5F1C-2773B4A11750}"/>
              </a:ext>
            </a:extLst>
          </p:cNvPr>
          <p:cNvSpPr txBox="1">
            <a:spLocks/>
          </p:cNvSpPr>
          <p:nvPr/>
        </p:nvSpPr>
        <p:spPr>
          <a:xfrm>
            <a:off x="516319" y="1037771"/>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掲載情報の供給量・ユーザー利用数共に国内最大</a:t>
            </a:r>
          </a:p>
        </p:txBody>
      </p:sp>
      <p:sp>
        <p:nvSpPr>
          <p:cNvPr id="39" name="テキスト ボックス 38">
            <a:extLst>
              <a:ext uri="{FF2B5EF4-FFF2-40B4-BE49-F238E27FC236}">
                <a16:creationId xmlns:a16="http://schemas.microsoft.com/office/drawing/2014/main" id="{7A583635-1180-1750-C9CE-C34E8AAAAAFC}"/>
              </a:ext>
            </a:extLst>
          </p:cNvPr>
          <p:cNvSpPr txBox="1"/>
          <p:nvPr/>
        </p:nvSpPr>
        <p:spPr>
          <a:xfrm>
            <a:off x="735472" y="6018595"/>
            <a:ext cx="8740251"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2023</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〜2024</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a:t>
            </a:r>
            <a:r>
              <a:rPr lang="en-US" altLang="ja-JP" sz="800" dirty="0">
                <a:solidFill>
                  <a:srgbClr val="0D0D0D"/>
                </a:solidFill>
                <a:latin typeface="+mn-ea"/>
                <a:ea typeface="+mn-ea"/>
              </a:rPr>
              <a:t>※2 2024</a:t>
            </a:r>
            <a:r>
              <a:rPr lang="ja-JP" altLang="en-US" sz="800" dirty="0">
                <a:solidFill>
                  <a:srgbClr val="0D0D0D"/>
                </a:solidFill>
                <a:latin typeface="+mn-ea"/>
                <a:ea typeface="+mn-ea"/>
              </a:rPr>
              <a:t>年</a:t>
            </a:r>
            <a:r>
              <a:rPr lang="en-US" altLang="ja-JP" sz="800" dirty="0">
                <a:solidFill>
                  <a:srgbClr val="0D0D0D"/>
                </a:solidFill>
                <a:latin typeface="+mn-ea"/>
                <a:ea typeface="+mn-ea"/>
              </a:rPr>
              <a:t>5</a:t>
            </a:r>
            <a:r>
              <a:rPr lang="ja-JP" altLang="en-US" sz="800" dirty="0">
                <a:solidFill>
                  <a:srgbClr val="0D0D0D"/>
                </a:solidFill>
                <a:latin typeface="+mn-ea"/>
                <a:ea typeface="+mn-ea"/>
              </a:rPr>
              <a:t>月　</a:t>
            </a:r>
            <a:r>
              <a:rPr lang="en-US" altLang="ja-JP" sz="800" dirty="0">
                <a:solidFill>
                  <a:srgbClr val="0D0D0D"/>
                </a:solidFill>
                <a:latin typeface="+mn-ea"/>
                <a:ea typeface="+mn-ea"/>
              </a:rPr>
              <a:t>※3 2023</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〜2023</a:t>
            </a:r>
            <a:r>
              <a:rPr lang="ja-JP" altLang="en-US" sz="800" dirty="0">
                <a:solidFill>
                  <a:srgbClr val="0D0D0D"/>
                </a:solidFill>
                <a:latin typeface="+mn-ea"/>
                <a:ea typeface="+mn-ea"/>
              </a:rPr>
              <a:t>年</a:t>
            </a:r>
            <a:r>
              <a:rPr lang="en-US" altLang="ja-JP" sz="800" dirty="0">
                <a:solidFill>
                  <a:srgbClr val="0D0D0D"/>
                </a:solidFill>
                <a:latin typeface="+mn-ea"/>
                <a:ea typeface="+mn-ea"/>
              </a:rPr>
              <a:t>9</a:t>
            </a:r>
            <a:r>
              <a:rPr lang="ja-JP" altLang="en-US" sz="800" dirty="0">
                <a:solidFill>
                  <a:srgbClr val="0D0D0D"/>
                </a:solidFill>
                <a:latin typeface="+mn-ea"/>
                <a:ea typeface="+mn-ea"/>
              </a:rPr>
              <a:t>月の平均値　</a:t>
            </a:r>
            <a:r>
              <a:rPr lang="en-US" altLang="ja-JP" sz="800" dirty="0">
                <a:solidFill>
                  <a:srgbClr val="0D0D0D"/>
                </a:solidFill>
                <a:latin typeface="+mn-ea"/>
                <a:ea typeface="+mn-ea"/>
              </a:rPr>
              <a:t>※4 2023</a:t>
            </a:r>
            <a:r>
              <a:rPr lang="ja-JP" altLang="en-US" sz="800" dirty="0">
                <a:solidFill>
                  <a:srgbClr val="0D0D0D"/>
                </a:solidFill>
                <a:latin typeface="+mn-ea"/>
                <a:ea typeface="+mn-ea"/>
              </a:rPr>
              <a:t>年</a:t>
            </a:r>
            <a:r>
              <a:rPr lang="en-US" altLang="ja-JP" sz="800" dirty="0">
                <a:solidFill>
                  <a:srgbClr val="0D0D0D"/>
                </a:solidFill>
                <a:latin typeface="+mn-ea"/>
                <a:ea typeface="+mn-ea"/>
              </a:rPr>
              <a:t>5</a:t>
            </a:r>
            <a:r>
              <a:rPr lang="ja-JP" altLang="en-US" sz="800" dirty="0">
                <a:solidFill>
                  <a:srgbClr val="0D0D0D"/>
                </a:solidFill>
                <a:latin typeface="+mn-ea"/>
                <a:ea typeface="+mn-ea"/>
              </a:rPr>
              <a:t>月（いずれも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
        <p:nvSpPr>
          <p:cNvPr id="40" name="テキスト ボックス 39">
            <a:extLst>
              <a:ext uri="{FF2B5EF4-FFF2-40B4-BE49-F238E27FC236}">
                <a16:creationId xmlns:a16="http://schemas.microsoft.com/office/drawing/2014/main" id="{830BB337-21FE-F494-FADD-1D7EFF806831}"/>
              </a:ext>
            </a:extLst>
          </p:cNvPr>
          <p:cNvSpPr txBox="1"/>
          <p:nvPr/>
        </p:nvSpPr>
        <p:spPr>
          <a:xfrm>
            <a:off x="10832354" y="5409391"/>
            <a:ext cx="408505" cy="230832"/>
          </a:xfrm>
          <a:prstGeom prst="rect">
            <a:avLst/>
          </a:prstGeom>
          <a:noFill/>
        </p:spPr>
        <p:txBody>
          <a:bodyPr wrap="square">
            <a:spAutoFit/>
          </a:bodyPr>
          <a:lstStyle/>
          <a:p>
            <a:pPr eaLnBrk="1" fontAlgn="auto" hangingPunct="1">
              <a:spcBef>
                <a:spcPts val="0"/>
              </a:spcBef>
              <a:spcAft>
                <a:spcPts val="0"/>
              </a:spcAft>
            </a:pPr>
            <a:r>
              <a:rPr lang="en-US" altLang="ja-JP" sz="900" b="1" dirty="0">
                <a:solidFill>
                  <a:srgbClr val="0D0D0D"/>
                </a:solidFill>
                <a:latin typeface="+mn-ea"/>
                <a:ea typeface="+mn-ea"/>
              </a:rPr>
              <a:t>※4</a:t>
            </a:r>
            <a:endParaRPr lang="ja-JP" altLang="en-US" dirty="0">
              <a:solidFill>
                <a:srgbClr val="0D0D0D"/>
              </a:solidFill>
              <a:latin typeface="+mn-ea"/>
              <a:ea typeface="+mn-ea"/>
            </a:endParaRPr>
          </a:p>
        </p:txBody>
      </p:sp>
    </p:spTree>
    <p:extLst>
      <p:ext uri="{BB962C8B-B14F-4D97-AF65-F5344CB8AC3E}">
        <p14:creationId xmlns:p14="http://schemas.microsoft.com/office/powerpoint/2010/main" val="24337680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ニュースのメディアパワー</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 name="テキスト プレースホルダー 3">
            <a:extLst>
              <a:ext uri="{FF2B5EF4-FFF2-40B4-BE49-F238E27FC236}">
                <a16:creationId xmlns:a16="http://schemas.microsoft.com/office/drawing/2014/main" id="{41ED120C-D534-17D0-6102-E166BB883926}"/>
              </a:ext>
            </a:extLst>
          </p:cNvPr>
          <p:cNvSpPr txBox="1">
            <a:spLocks/>
          </p:cNvSpPr>
          <p:nvPr/>
        </p:nvSpPr>
        <p:spPr>
          <a:xfrm>
            <a:off x="626456" y="1885490"/>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ja-JP" altLang="en-US" sz="1800" b="1" i="0" u="none" strike="noStrike" kern="1200" cap="none" spc="0" normalizeH="0" baseline="0" noProof="0" dirty="0">
              <a:ln>
                <a:noFill/>
              </a:ln>
              <a:solidFill>
                <a:srgbClr val="545454"/>
              </a:solidFill>
              <a:effectLst/>
              <a:uLnTx/>
              <a:uFillTx/>
              <a:latin typeface="+mn-ea"/>
              <a:ea typeface="+mn-ea"/>
              <a:cs typeface="+mn-cs"/>
            </a:endParaRPr>
          </a:p>
        </p:txBody>
      </p:sp>
      <p:sp>
        <p:nvSpPr>
          <p:cNvPr id="4" name="テキスト ボックス 3">
            <a:extLst>
              <a:ext uri="{FF2B5EF4-FFF2-40B4-BE49-F238E27FC236}">
                <a16:creationId xmlns:a16="http://schemas.microsoft.com/office/drawing/2014/main" id="{2801CC10-FB32-7D34-BCC3-FD8F25B3D3B8}"/>
              </a:ext>
            </a:extLst>
          </p:cNvPr>
          <p:cNvSpPr txBox="1"/>
          <p:nvPr/>
        </p:nvSpPr>
        <p:spPr>
          <a:xfrm>
            <a:off x="532366" y="6249879"/>
            <a:ext cx="10969312" cy="215444"/>
          </a:xfrm>
          <a:prstGeom prst="rect">
            <a:avLst/>
          </a:prstGeom>
          <a:noFill/>
        </p:spPr>
        <p:txBody>
          <a:bodyPr wrap="square" rtlCol="0">
            <a:spAutoFit/>
          </a:bodyPr>
          <a:lstStyle/>
          <a:p>
            <a:pPr eaLnBrk="1" fontAlgn="auto" hangingPunct="1">
              <a:spcBef>
                <a:spcPts val="0"/>
              </a:spcBef>
              <a:spcAft>
                <a:spcPts val="0"/>
              </a:spcAft>
              <a:defRPr/>
            </a:pPr>
            <a:r>
              <a:rPr lang="en-US" altLang="ja-JP" sz="800" dirty="0">
                <a:solidFill>
                  <a:srgbClr val="0D0D0D"/>
                </a:solidFill>
                <a:latin typeface="+mn-ea"/>
                <a:ea typeface="+mn-ea"/>
              </a:rPr>
              <a:t>※ </a:t>
            </a:r>
            <a:r>
              <a:rPr lang="ja-JP" altLang="en-US" sz="800" dirty="0">
                <a:solidFill>
                  <a:srgbClr val="0D0D0D"/>
                </a:solidFill>
                <a:latin typeface="+mn-ea"/>
                <a:ea typeface="+mn-ea"/>
              </a:rPr>
              <a:t>インターネットニュース　</a:t>
            </a:r>
            <a:r>
              <a:rPr lang="en-US" altLang="ja-JP" sz="800" dirty="0">
                <a:solidFill>
                  <a:srgbClr val="0D0D0D"/>
                </a:solidFill>
                <a:latin typeface="+mn-ea"/>
                <a:ea typeface="+mn-ea"/>
              </a:rPr>
              <a:t>… </a:t>
            </a:r>
            <a:r>
              <a:rPr lang="ja-JP" altLang="en-US" sz="800" dirty="0">
                <a:solidFill>
                  <a:srgbClr val="0D0D0D"/>
                </a:solidFill>
                <a:latin typeface="+mn-ea"/>
                <a:ea typeface="+mn-ea"/>
              </a:rPr>
              <a:t>最近</a:t>
            </a:r>
            <a:r>
              <a:rPr lang="en-US" altLang="ja-JP" sz="800" dirty="0">
                <a:solidFill>
                  <a:srgbClr val="0D0D0D"/>
                </a:solidFill>
                <a:latin typeface="+mn-ea"/>
                <a:ea typeface="+mn-ea"/>
              </a:rPr>
              <a:t>1</a:t>
            </a:r>
            <a:r>
              <a:rPr lang="ja-JP" altLang="en-US" sz="800" dirty="0">
                <a:solidFill>
                  <a:srgbClr val="0D0D0D"/>
                </a:solidFill>
                <a:latin typeface="+mn-ea"/>
                <a:ea typeface="+mn-ea"/>
              </a:rPr>
              <a:t>週間利用　</a:t>
            </a:r>
            <a:r>
              <a:rPr lang="en-US" altLang="ja-JP" sz="800" dirty="0">
                <a:solidFill>
                  <a:srgbClr val="0D0D0D"/>
                </a:solidFill>
                <a:latin typeface="+mn-ea"/>
                <a:ea typeface="+mn-ea"/>
              </a:rPr>
              <a:t>※ </a:t>
            </a:r>
            <a:r>
              <a:rPr lang="ja-JP" altLang="en-US" sz="800" dirty="0">
                <a:solidFill>
                  <a:srgbClr val="0D0D0D"/>
                </a:solidFill>
                <a:latin typeface="+mn-ea"/>
                <a:ea typeface="+mn-ea"/>
              </a:rPr>
              <a:t>新聞 </a:t>
            </a:r>
            <a:r>
              <a:rPr lang="en-US" altLang="ja-JP" sz="800" dirty="0">
                <a:solidFill>
                  <a:srgbClr val="0D0D0D"/>
                </a:solidFill>
                <a:latin typeface="+mn-ea"/>
                <a:ea typeface="+mn-ea"/>
              </a:rPr>
              <a:t>… </a:t>
            </a:r>
            <a:r>
              <a:rPr lang="ja-JP" altLang="en-US" sz="800" dirty="0">
                <a:solidFill>
                  <a:srgbClr val="0D0D0D"/>
                </a:solidFill>
                <a:latin typeface="+mn-ea"/>
                <a:ea typeface="+mn-ea"/>
              </a:rPr>
              <a:t>朝刊閲読頻度「週</a:t>
            </a:r>
            <a:r>
              <a:rPr lang="en-US" altLang="ja-JP" sz="800" dirty="0">
                <a:solidFill>
                  <a:srgbClr val="0D0D0D"/>
                </a:solidFill>
                <a:latin typeface="+mn-ea"/>
                <a:ea typeface="+mn-ea"/>
              </a:rPr>
              <a:t>1</a:t>
            </a:r>
            <a:r>
              <a:rPr lang="ja-JP" altLang="en-US" sz="800" dirty="0">
                <a:solidFill>
                  <a:srgbClr val="0D0D0D"/>
                </a:solidFill>
                <a:latin typeface="+mn-ea"/>
                <a:ea typeface="+mn-ea"/>
              </a:rPr>
              <a:t>日以上読む」　</a:t>
            </a:r>
            <a:r>
              <a:rPr lang="en-US" altLang="ja-JP" sz="800" dirty="0">
                <a:solidFill>
                  <a:srgbClr val="0D0D0D"/>
                </a:solidFill>
                <a:latin typeface="+mn-ea"/>
                <a:ea typeface="+mn-ea"/>
              </a:rPr>
              <a:t>※ </a:t>
            </a:r>
            <a:r>
              <a:rPr lang="ja-JP" altLang="en-US" sz="800" dirty="0">
                <a:solidFill>
                  <a:srgbClr val="0D0D0D"/>
                </a:solidFill>
                <a:latin typeface="+mn-ea"/>
                <a:ea typeface="+mn-ea"/>
              </a:rPr>
              <a:t>テレビ番組 </a:t>
            </a:r>
            <a:r>
              <a:rPr lang="en-US" altLang="ja-JP" sz="800" dirty="0">
                <a:solidFill>
                  <a:srgbClr val="0D0D0D"/>
                </a:solidFill>
                <a:latin typeface="+mn-ea"/>
                <a:ea typeface="+mn-ea"/>
              </a:rPr>
              <a:t>… </a:t>
            </a:r>
            <a:r>
              <a:rPr lang="ja-JP" altLang="en-US" sz="800" dirty="0">
                <a:solidFill>
                  <a:srgbClr val="0D0D0D"/>
                </a:solidFill>
                <a:latin typeface="+mn-ea"/>
                <a:ea typeface="+mn-ea"/>
              </a:rPr>
              <a:t>普段視聴番組　</a:t>
            </a:r>
            <a:r>
              <a:rPr lang="en-US" altLang="ja-JP" sz="800" dirty="0">
                <a:solidFill>
                  <a:srgbClr val="0D0D0D"/>
                </a:solidFill>
                <a:latin typeface="+mn-ea"/>
                <a:ea typeface="+mn-ea"/>
              </a:rPr>
              <a:t>Source : </a:t>
            </a:r>
            <a:r>
              <a:rPr lang="ja-JP" altLang="en-US" sz="800" dirty="0">
                <a:solidFill>
                  <a:srgbClr val="0D0D0D"/>
                </a:solidFill>
                <a:latin typeface="+mn-ea"/>
                <a:ea typeface="+mn-ea"/>
              </a:rPr>
              <a:t>ビデオリサーチ </a:t>
            </a:r>
            <a:r>
              <a:rPr lang="en-US" altLang="ja-JP" sz="800" dirty="0">
                <a:solidFill>
                  <a:srgbClr val="0D0D0D"/>
                </a:solidFill>
                <a:latin typeface="+mn-ea"/>
                <a:ea typeface="+mn-ea"/>
              </a:rPr>
              <a:t>ACRex</a:t>
            </a:r>
            <a:r>
              <a:rPr lang="ja-JP" altLang="en-US" sz="800" dirty="0">
                <a:solidFill>
                  <a:srgbClr val="0D0D0D"/>
                </a:solidFill>
                <a:latin typeface="+mn-ea"/>
                <a:ea typeface="+mn-ea"/>
              </a:rPr>
              <a:t>（関東地区 </a:t>
            </a:r>
            <a:r>
              <a:rPr lang="en-US" altLang="ja-JP" sz="800" dirty="0">
                <a:solidFill>
                  <a:srgbClr val="0D0D0D"/>
                </a:solidFill>
                <a:latin typeface="+mn-ea"/>
                <a:ea typeface="+mn-ea"/>
              </a:rPr>
              <a:t>2022</a:t>
            </a:r>
            <a:r>
              <a:rPr lang="ja-JP" altLang="en-US" sz="800" dirty="0">
                <a:solidFill>
                  <a:srgbClr val="0D0D0D"/>
                </a:solidFill>
                <a:latin typeface="+mn-ea"/>
                <a:ea typeface="+mn-ea"/>
              </a:rPr>
              <a:t>年上期）</a:t>
            </a:r>
          </a:p>
        </p:txBody>
      </p:sp>
      <p:sp>
        <p:nvSpPr>
          <p:cNvPr id="5" name="四角形: 角を丸くする 4">
            <a:extLst>
              <a:ext uri="{FF2B5EF4-FFF2-40B4-BE49-F238E27FC236}">
                <a16:creationId xmlns:a16="http://schemas.microsoft.com/office/drawing/2014/main" id="{448A3CBA-E4F3-9E2E-B28D-B495BCC418E7}"/>
              </a:ext>
            </a:extLst>
          </p:cNvPr>
          <p:cNvSpPr/>
          <p:nvPr/>
        </p:nvSpPr>
        <p:spPr>
          <a:xfrm>
            <a:off x="416120" y="948348"/>
            <a:ext cx="11203289" cy="423161"/>
          </a:xfrm>
          <a:prstGeom prst="roundRect">
            <a:avLst/>
          </a:prstGeom>
          <a:solidFill>
            <a:srgbClr val="FFFFFF">
              <a:lumMod val="50000"/>
            </a:srgbClr>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 name="テキスト プレースホルダー 3">
            <a:extLst>
              <a:ext uri="{FF2B5EF4-FFF2-40B4-BE49-F238E27FC236}">
                <a16:creationId xmlns:a16="http://schemas.microsoft.com/office/drawing/2014/main" id="{B1152D1B-4308-7E34-1377-226A8CA225C6}"/>
              </a:ext>
            </a:extLst>
          </p:cNvPr>
          <p:cNvSpPr txBox="1">
            <a:spLocks/>
          </p:cNvSpPr>
          <p:nvPr/>
        </p:nvSpPr>
        <p:spPr>
          <a:xfrm>
            <a:off x="770918" y="1475457"/>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新聞やテレビのニュース番組といった</a:t>
            </a: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オフラインのメディアと比較しても高い利用率・視聴率</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となっており、</a:t>
            </a:r>
            <a:endParaRPr kumimoji="1" lang="en-US" altLang="ja-JP" sz="18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800" b="1" i="0" u="none" strike="noStrike" kern="1200" cap="none" spc="0" normalizeH="0" baseline="0" noProof="0" dirty="0">
                <a:ln>
                  <a:noFill/>
                </a:ln>
                <a:solidFill>
                  <a:srgbClr val="C9002C"/>
                </a:solidFill>
                <a:effectLst/>
                <a:uLnTx/>
                <a:uFillTx/>
                <a:latin typeface="+mn-ea"/>
                <a:ea typeface="+mn-ea"/>
                <a:cs typeface="+mn-cs"/>
              </a:rPr>
              <a:t>Yahoo!</a:t>
            </a:r>
            <a:r>
              <a:rPr kumimoji="1" lang="ja-JP" altLang="en-US" sz="1800" b="1" i="0" u="none" strike="noStrike" kern="1200" cap="none" spc="0" normalizeH="0" baseline="0" noProof="0" dirty="0">
                <a:ln>
                  <a:noFill/>
                </a:ln>
                <a:solidFill>
                  <a:srgbClr val="C9002C"/>
                </a:solidFill>
                <a:effectLst/>
                <a:uLnTx/>
                <a:uFillTx/>
                <a:latin typeface="+mn-ea"/>
                <a:ea typeface="+mn-ea"/>
                <a:cs typeface="+mn-cs"/>
              </a:rPr>
              <a:t>ニュースはどの層においてもよく見られている</a:t>
            </a:r>
            <a:r>
              <a:rPr kumimoji="1" lang="ja-JP" altLang="en-US" sz="1800" b="1" i="0" u="none" strike="noStrike" kern="1200" cap="none" spc="0" normalizeH="0" baseline="0" noProof="0" dirty="0">
                <a:ln>
                  <a:noFill/>
                </a:ln>
                <a:solidFill>
                  <a:srgbClr val="0D0D0D"/>
                </a:solidFill>
                <a:effectLst/>
                <a:uLnTx/>
                <a:uFillTx/>
                <a:latin typeface="+mn-ea"/>
                <a:ea typeface="+mn-ea"/>
                <a:cs typeface="+mn-cs"/>
              </a:rPr>
              <a:t>ニュース媒体と言えます。</a:t>
            </a:r>
          </a:p>
        </p:txBody>
      </p:sp>
      <p:sp>
        <p:nvSpPr>
          <p:cNvPr id="41" name="テキスト プレースホルダー 6">
            <a:extLst>
              <a:ext uri="{FF2B5EF4-FFF2-40B4-BE49-F238E27FC236}">
                <a16:creationId xmlns:a16="http://schemas.microsoft.com/office/drawing/2014/main" id="{FC4D1B73-1DF8-F595-01AA-C29CC2D66701}"/>
              </a:ext>
            </a:extLst>
          </p:cNvPr>
          <p:cNvSpPr txBox="1">
            <a:spLocks/>
          </p:cNvSpPr>
          <p:nvPr/>
        </p:nvSpPr>
        <p:spPr>
          <a:xfrm>
            <a:off x="445981" y="1044805"/>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FFFFFF"/>
                </a:solidFill>
                <a:effectLst/>
                <a:uLnTx/>
                <a:uFillTx/>
                <a:latin typeface="+mn-ea"/>
                <a:ea typeface="+mn-ea"/>
                <a:cs typeface="+mn-cs"/>
              </a:rPr>
              <a:t>オフラインのニュースメディアより高い利用率</a:t>
            </a:r>
          </a:p>
        </p:txBody>
      </p:sp>
      <p:graphicFrame>
        <p:nvGraphicFramePr>
          <p:cNvPr id="42" name="表 7">
            <a:extLst>
              <a:ext uri="{FF2B5EF4-FFF2-40B4-BE49-F238E27FC236}">
                <a16:creationId xmlns:a16="http://schemas.microsoft.com/office/drawing/2014/main" id="{DE0F2057-CC41-39EF-EF50-8300B7C5FD58}"/>
              </a:ext>
            </a:extLst>
          </p:cNvPr>
          <p:cNvGraphicFramePr>
            <a:graphicFrameLocks noGrp="1"/>
          </p:cNvGraphicFramePr>
          <p:nvPr>
            <p:extLst>
              <p:ext uri="{D42A27DB-BD31-4B8C-83A1-F6EECF244321}">
                <p14:modId xmlns:p14="http://schemas.microsoft.com/office/powerpoint/2010/main" val="919168320"/>
              </p:ext>
            </p:extLst>
          </p:nvPr>
        </p:nvGraphicFramePr>
        <p:xfrm>
          <a:off x="532366" y="2249782"/>
          <a:ext cx="10801350" cy="3852000"/>
        </p:xfrm>
        <a:graphic>
          <a:graphicData uri="http://schemas.openxmlformats.org/drawingml/2006/table">
            <a:tbl>
              <a:tblPr firstRow="1" bandRow="1"/>
              <a:tblGrid>
                <a:gridCol w="2160270">
                  <a:extLst>
                    <a:ext uri="{9D8B030D-6E8A-4147-A177-3AD203B41FA5}">
                      <a16:colId xmlns:a16="http://schemas.microsoft.com/office/drawing/2014/main" val="4106790023"/>
                    </a:ext>
                  </a:extLst>
                </a:gridCol>
                <a:gridCol w="1080135">
                  <a:extLst>
                    <a:ext uri="{9D8B030D-6E8A-4147-A177-3AD203B41FA5}">
                      <a16:colId xmlns:a16="http://schemas.microsoft.com/office/drawing/2014/main" val="1612784680"/>
                    </a:ext>
                  </a:extLst>
                </a:gridCol>
                <a:gridCol w="1080135">
                  <a:extLst>
                    <a:ext uri="{9D8B030D-6E8A-4147-A177-3AD203B41FA5}">
                      <a16:colId xmlns:a16="http://schemas.microsoft.com/office/drawing/2014/main" val="146295645"/>
                    </a:ext>
                  </a:extLst>
                </a:gridCol>
                <a:gridCol w="1080135">
                  <a:extLst>
                    <a:ext uri="{9D8B030D-6E8A-4147-A177-3AD203B41FA5}">
                      <a16:colId xmlns:a16="http://schemas.microsoft.com/office/drawing/2014/main" val="1238925934"/>
                    </a:ext>
                  </a:extLst>
                </a:gridCol>
                <a:gridCol w="1080135">
                  <a:extLst>
                    <a:ext uri="{9D8B030D-6E8A-4147-A177-3AD203B41FA5}">
                      <a16:colId xmlns:a16="http://schemas.microsoft.com/office/drawing/2014/main" val="221549399"/>
                    </a:ext>
                  </a:extLst>
                </a:gridCol>
                <a:gridCol w="1080135">
                  <a:extLst>
                    <a:ext uri="{9D8B030D-6E8A-4147-A177-3AD203B41FA5}">
                      <a16:colId xmlns:a16="http://schemas.microsoft.com/office/drawing/2014/main" val="3009950620"/>
                    </a:ext>
                  </a:extLst>
                </a:gridCol>
                <a:gridCol w="1080135">
                  <a:extLst>
                    <a:ext uri="{9D8B030D-6E8A-4147-A177-3AD203B41FA5}">
                      <a16:colId xmlns:a16="http://schemas.microsoft.com/office/drawing/2014/main" val="238122509"/>
                    </a:ext>
                  </a:extLst>
                </a:gridCol>
                <a:gridCol w="1080135">
                  <a:extLst>
                    <a:ext uri="{9D8B030D-6E8A-4147-A177-3AD203B41FA5}">
                      <a16:colId xmlns:a16="http://schemas.microsoft.com/office/drawing/2014/main" val="1392495630"/>
                    </a:ext>
                  </a:extLst>
                </a:gridCol>
                <a:gridCol w="1080135">
                  <a:extLst>
                    <a:ext uri="{9D8B030D-6E8A-4147-A177-3AD203B41FA5}">
                      <a16:colId xmlns:a16="http://schemas.microsoft.com/office/drawing/2014/main" val="2673459035"/>
                    </a:ext>
                  </a:extLst>
                </a:gridCol>
              </a:tblGrid>
              <a:tr h="540000">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endParaRPr kumimoji="1" lang="ja-JP" altLang="en-US" sz="1400" b="1" dirty="0">
                        <a:solidFill>
                          <a:schemeClr val="tx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全体</a:t>
                      </a: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Teen</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extLst>
                  <a:ext uri="{0D108BD9-81ED-4DB2-BD59-A6C34878D82A}">
                    <a16:rowId xmlns:a16="http://schemas.microsoft.com/office/drawing/2014/main" val="2973682849"/>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en-US" altLang="ja-JP" sz="1600" b="1" spc="100" baseline="0" dirty="0">
                          <a:solidFill>
                            <a:schemeClr val="bg1"/>
                          </a:solidFill>
                          <a:latin typeface="メイリオ" panose="020B0604030504040204" pitchFamily="50" charset="-128"/>
                          <a:ea typeface="メイリオ" panose="020B0604030504040204" pitchFamily="50" charset="-128"/>
                        </a:rPr>
                        <a:t>Yahoo!</a:t>
                      </a:r>
                      <a:r>
                        <a:rPr kumimoji="1" lang="ja-JP" altLang="en-US" sz="1600" b="1" spc="100" baseline="0" dirty="0">
                          <a:solidFill>
                            <a:schemeClr val="bg1"/>
                          </a:solidFill>
                          <a:latin typeface="メイリオ" panose="020B0604030504040204" pitchFamily="50" charset="-128"/>
                          <a:ea typeface="メイリオ" panose="020B0604030504040204" pitchFamily="50" charset="-128"/>
                        </a:rPr>
                        <a:t>ニュース</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C9002C">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38.8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15.2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28.2</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49.8</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49.6</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23.3</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49.5</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rgbClr val="C9002C"/>
                          </a:solidFill>
                          <a:latin typeface="メイリオ" panose="020B0604030504040204" pitchFamily="50" charset="-128"/>
                          <a:ea typeface="メイリオ" panose="020B0604030504040204" pitchFamily="50" charset="-128"/>
                        </a:rPr>
                        <a:t>41.4</a:t>
                      </a:r>
                      <a:r>
                        <a:rPr kumimoji="1" lang="en-US" altLang="ja-JP" sz="1200" b="1" dirty="0">
                          <a:solidFill>
                            <a:srgbClr val="C9002C"/>
                          </a:solidFill>
                          <a:latin typeface="メイリオ" panose="020B0604030504040204" pitchFamily="50" charset="-128"/>
                          <a:ea typeface="メイリオ" panose="020B0604030504040204" pitchFamily="50" charset="-128"/>
                        </a:rPr>
                        <a:t>%</a:t>
                      </a:r>
                      <a:endParaRPr kumimoji="1" lang="ja-JP" altLang="en-US" sz="1200" b="1" dirty="0">
                        <a:solidFill>
                          <a:srgbClr val="C9002C"/>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extLst>
                  <a:ext uri="{0D108BD9-81ED-4DB2-BD59-A6C34878D82A}">
                    <a16:rowId xmlns:a16="http://schemas.microsoft.com/office/drawing/2014/main" val="1710640490"/>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新聞・朝刊計</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49.2</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7.6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17.8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46.8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557391"/>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bg1"/>
                          </a:solidFill>
                          <a:latin typeface="メイリオ" panose="020B0604030504040204" pitchFamily="50" charset="-128"/>
                          <a:ea typeface="メイリオ" panose="020B0604030504040204" pitchFamily="50" charset="-128"/>
                        </a:rPr>
                      </a:br>
                      <a:r>
                        <a:rPr kumimoji="1" lang="ja-JP" altLang="en-US" sz="1400" b="1" spc="100" baseline="0" dirty="0">
                          <a:solidFill>
                            <a:schemeClr val="bg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bg1"/>
                          </a:solidFill>
                          <a:latin typeface="メイリオ" panose="020B0604030504040204" pitchFamily="50" charset="-128"/>
                          <a:ea typeface="メイリオ" panose="020B0604030504040204" pitchFamily="50" charset="-128"/>
                        </a:rPr>
                        <a:t>A</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20.1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14.4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35.4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extLst>
                  <a:ext uri="{0D108BD9-81ED-4DB2-BD59-A6C34878D82A}">
                    <a16:rowId xmlns:a16="http://schemas.microsoft.com/office/drawing/2014/main" val="3808603122"/>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tx1"/>
                          </a:solidFill>
                          <a:latin typeface="メイリオ" panose="020B0604030504040204" pitchFamily="50" charset="-128"/>
                          <a:ea typeface="メイリオ" panose="020B0604030504040204" pitchFamily="50" charset="-128"/>
                        </a:rPr>
                      </a:br>
                      <a:r>
                        <a:rPr kumimoji="1" lang="ja-JP" altLang="en-US" sz="1400" b="1" spc="100" baseline="0" dirty="0">
                          <a:solidFill>
                            <a:schemeClr val="tx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tx1"/>
                          </a:solidFill>
                          <a:latin typeface="メイリオ" panose="020B0604030504040204" pitchFamily="50" charset="-128"/>
                          <a:ea typeface="メイリオ" panose="020B0604030504040204" pitchFamily="50" charset="-128"/>
                        </a:rPr>
                        <a:t>B</a:t>
                      </a:r>
                      <a:endParaRPr kumimoji="1" lang="ja-JP" altLang="en-US" sz="1400" b="1" spc="100" baseline="0" dirty="0">
                        <a:solidFill>
                          <a:schemeClr val="tx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22.3</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33.1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8157746"/>
                  </a:ext>
                </a:extLst>
              </a:tr>
            </a:tbl>
          </a:graphicData>
        </a:graphic>
      </p:graphicFrame>
    </p:spTree>
    <p:extLst>
      <p:ext uri="{BB962C8B-B14F-4D97-AF65-F5344CB8AC3E}">
        <p14:creationId xmlns:p14="http://schemas.microsoft.com/office/powerpoint/2010/main" val="4732887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2055498613"/>
              </p:ext>
            </p:extLst>
          </p:nvPr>
        </p:nvGraphicFramePr>
        <p:xfrm>
          <a:off x="2794421" y="1382573"/>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DOCS for SDGs – </a:t>
                      </a:r>
                      <a:r>
                        <a:rPr lang="ja-JP" altLang="en-US" sz="1200" b="1" i="0" u="none" strike="noStrike" dirty="0">
                          <a:solidFill>
                            <a:srgbClr val="FFFFFF"/>
                          </a:solidFill>
                          <a:effectLst/>
                          <a:latin typeface="+mn-ea"/>
                          <a:ea typeface="+mn-ea"/>
                        </a:rPr>
                        <a:t>ドキュメンタリーで知る</a:t>
                      </a:r>
                      <a:r>
                        <a:rPr lang="en-US" altLang="ja-JP" sz="1200" b="1" i="0" u="none" strike="noStrike" dirty="0">
                          <a:solidFill>
                            <a:srgbClr val="FFFFFF"/>
                          </a:solidFill>
                          <a:effectLst/>
                          <a:latin typeface="+mn-ea"/>
                          <a:ea typeface="+mn-ea"/>
                        </a:rPr>
                        <a:t>SDGs –</a:t>
                      </a:r>
                      <a:endParaRPr lang="ja-JP" altLang="en-US" sz="1200" b="1" i="0" u="none" strike="noStrike" dirty="0">
                        <a:solidFill>
                          <a:srgbClr val="FFFFFF"/>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2024 </a:t>
                      </a:r>
                      <a:r>
                        <a:rPr lang="ja-JP" altLang="en-US" sz="1200" b="0" i="0" u="none" strike="noStrike" dirty="0">
                          <a:solidFill>
                            <a:srgbClr val="0D0D0D"/>
                          </a:solidFill>
                          <a:effectLst/>
                          <a:latin typeface="+mn-ea"/>
                          <a:ea typeface="+mn-ea"/>
                        </a:rPr>
                        <a:t>スポンサード・コンテンツ部門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https://documentary.yahoo.co.jp/sdgs/</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金川雄策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a:t>
            </a:r>
            <a:r>
              <a:rPr lang="ja-JP" altLang="en-US" sz="1600" dirty="0">
                <a:solidFill>
                  <a:srgbClr val="0D0D0D"/>
                </a:solidFill>
                <a:latin typeface="メイリオ" panose="020B0604030504040204" pitchFamily="50" charset="-128"/>
                <a:ea typeface="メイリオ" panose="020B0604030504040204" pitchFamily="50" charset="-128"/>
              </a:rPr>
              <a:t>プロデュース</a:t>
            </a:r>
            <a:endPar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pic>
        <p:nvPicPr>
          <p:cNvPr id="11" name="図 10">
            <a:extLst>
              <a:ext uri="{FF2B5EF4-FFF2-40B4-BE49-F238E27FC236}">
                <a16:creationId xmlns:a16="http://schemas.microsoft.com/office/drawing/2014/main" id="{B7283E2A-C008-7FD3-DD28-318248006051}"/>
              </a:ext>
            </a:extLst>
          </p:cNvPr>
          <p:cNvPicPr>
            <a:picLocks noChangeAspect="1"/>
          </p:cNvPicPr>
          <p:nvPr/>
        </p:nvPicPr>
        <p:blipFill>
          <a:blip r:embed="rId3"/>
          <a:stretch>
            <a:fillRect/>
          </a:stretch>
        </p:blipFill>
        <p:spPr>
          <a:xfrm>
            <a:off x="4737367" y="3723081"/>
            <a:ext cx="4218164" cy="2439975"/>
          </a:xfrm>
          <a:prstGeom prst="rect">
            <a:avLst/>
          </a:prstGeom>
        </p:spPr>
      </p:pic>
    </p:spTree>
    <p:extLst>
      <p:ext uri="{BB962C8B-B14F-4D97-AF65-F5344CB8AC3E}">
        <p14:creationId xmlns:p14="http://schemas.microsoft.com/office/powerpoint/2010/main" val="402095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2" name="表 1">
            <a:extLst>
              <a:ext uri="{FF2B5EF4-FFF2-40B4-BE49-F238E27FC236}">
                <a16:creationId xmlns:a16="http://schemas.microsoft.com/office/drawing/2014/main" id="{DA994FF8-86DE-C7C4-5ECF-7B7FD33BEF48}"/>
              </a:ext>
            </a:extLst>
          </p:cNvPr>
          <p:cNvGraphicFramePr>
            <a:graphicFrameLocks noGrp="1"/>
          </p:cNvGraphicFramePr>
          <p:nvPr>
            <p:extLst>
              <p:ext uri="{D42A27DB-BD31-4B8C-83A1-F6EECF244321}">
                <p14:modId xmlns:p14="http://schemas.microsoft.com/office/powerpoint/2010/main" val="2433469795"/>
              </p:ext>
            </p:extLst>
          </p:nvPr>
        </p:nvGraphicFramePr>
        <p:xfrm>
          <a:off x="374309" y="1382573"/>
          <a:ext cx="11233604"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gridCol w="4754426">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いじめ そのときできることは？ </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今つらいあなたへ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2023 </a:t>
                      </a:r>
                      <a:r>
                        <a:rPr lang="ja-JP" altLang="en-US" sz="1200" b="0" i="0" u="none" strike="noStrike" dirty="0">
                          <a:solidFill>
                            <a:srgbClr val="0D0D0D"/>
                          </a:solidFill>
                          <a:effectLst/>
                          <a:latin typeface="+mn-ea"/>
                          <a:ea typeface="+mn-ea"/>
                        </a:rPr>
                        <a:t>ソーシャル・グッド部門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INTERNET MEDIA AWARDS 2022 </a:t>
                      </a:r>
                      <a:r>
                        <a:rPr lang="ja-JP" altLang="en-US" sz="1200" b="0" i="0" u="none" strike="noStrike" dirty="0">
                          <a:solidFill>
                            <a:srgbClr val="0D0D0D"/>
                          </a:solidFill>
                          <a:effectLst/>
                          <a:latin typeface="+mn-ea"/>
                          <a:ea typeface="+mn-ea"/>
                        </a:rPr>
                        <a:t>ビジュアル・コンテンツ部門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https://news.yahoo.co.jp/special/anti-bullying/</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https://issue.yahoo.co.jp/311_10years/#Matome</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高山千香</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LINE</a:t>
                      </a:r>
                      <a:r>
                        <a:rPr lang="ja-JP" altLang="en-US" sz="1200" b="0" i="0" u="none" strike="noStrike" dirty="0">
                          <a:solidFill>
                            <a:srgbClr val="0D0D0D"/>
                          </a:solidFill>
                          <a:effectLst/>
                          <a:latin typeface="+mn-ea"/>
                          <a:ea typeface="+mn-ea"/>
                        </a:rPr>
                        <a:t>ヤフー　</a:t>
                      </a: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4" name="テキスト ボックス 3">
            <a:extLst>
              <a:ext uri="{FF2B5EF4-FFF2-40B4-BE49-F238E27FC236}">
                <a16:creationId xmlns:a16="http://schemas.microsoft.com/office/drawing/2014/main" id="{BF5BE394-A479-A3EF-2FC1-810D3B8E9D5F}"/>
              </a:ext>
            </a:extLst>
          </p:cNvPr>
          <p:cNvSpPr txBox="1"/>
          <p:nvPr/>
        </p:nvSpPr>
        <p:spPr>
          <a:xfrm>
            <a:off x="540279" y="909879"/>
            <a:ext cx="10901664" cy="335028"/>
          </a:xfrm>
          <a:prstGeom prst="rect">
            <a:avLst/>
          </a:prstGeom>
        </p:spPr>
        <p:txBody>
          <a:bodyPr wrap="none" lIns="0" tIns="0" rIns="0" bIns="0" rtlCol="0" anchor="t">
            <a:noAutofit/>
          </a:bodyPr>
          <a:lstStyle/>
          <a:p>
            <a:pPr algn="ctr" eaLnBrk="1" fontAlgn="auto" hangingPunct="1">
              <a:spcBef>
                <a:spcPts val="0"/>
              </a:spcBef>
              <a:spcAft>
                <a:spcPts val="0"/>
              </a:spcAft>
            </a:pP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ニュース内のオリジナルコンテンツ編集部が取材・執筆</a:t>
            </a:r>
          </a:p>
        </p:txBody>
      </p:sp>
      <p:pic>
        <p:nvPicPr>
          <p:cNvPr id="5" name="図 4">
            <a:extLst>
              <a:ext uri="{FF2B5EF4-FFF2-40B4-BE49-F238E27FC236}">
                <a16:creationId xmlns:a16="http://schemas.microsoft.com/office/drawing/2014/main" id="{6D3D1FF2-CE82-D00A-5B33-39D2B061DC80}"/>
              </a:ext>
            </a:extLst>
          </p:cNvPr>
          <p:cNvPicPr>
            <a:picLocks noChangeAspect="1"/>
          </p:cNvPicPr>
          <p:nvPr/>
        </p:nvPicPr>
        <p:blipFill>
          <a:blip r:embed="rId3"/>
          <a:stretch>
            <a:fillRect/>
          </a:stretch>
        </p:blipFill>
        <p:spPr>
          <a:xfrm>
            <a:off x="7201084" y="3933663"/>
            <a:ext cx="4133703" cy="2002057"/>
          </a:xfrm>
          <a:prstGeom prst="rect">
            <a:avLst/>
          </a:prstGeom>
        </p:spPr>
      </p:pic>
      <p:pic>
        <p:nvPicPr>
          <p:cNvPr id="6" name="図 5">
            <a:extLst>
              <a:ext uri="{FF2B5EF4-FFF2-40B4-BE49-F238E27FC236}">
                <a16:creationId xmlns:a16="http://schemas.microsoft.com/office/drawing/2014/main" id="{D6FDBF2C-71FF-3AB4-9A11-D140E1C10183}"/>
              </a:ext>
            </a:extLst>
          </p:cNvPr>
          <p:cNvPicPr>
            <a:picLocks noChangeAspect="1"/>
          </p:cNvPicPr>
          <p:nvPr/>
        </p:nvPicPr>
        <p:blipFill>
          <a:blip r:embed="rId4"/>
          <a:stretch>
            <a:fillRect/>
          </a:stretch>
        </p:blipFill>
        <p:spPr>
          <a:xfrm>
            <a:off x="2805028" y="3566826"/>
            <a:ext cx="3464880" cy="2735729"/>
          </a:xfrm>
          <a:prstGeom prst="rect">
            <a:avLst/>
          </a:prstGeom>
        </p:spPr>
      </p:pic>
    </p:spTree>
    <p:extLst>
      <p:ext uri="{BB962C8B-B14F-4D97-AF65-F5344CB8AC3E}">
        <p14:creationId xmlns:p14="http://schemas.microsoft.com/office/powerpoint/2010/main" val="17338129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798410490"/>
              </p:ext>
            </p:extLst>
          </p:nvPr>
        </p:nvGraphicFramePr>
        <p:xfrm>
          <a:off x="2788794" y="1333336"/>
          <a:ext cx="6479178"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経口中絶薬に関する</a:t>
                      </a:r>
                      <a:r>
                        <a:rPr lang="en-US" altLang="ja-JP" sz="1200" b="1" i="0" u="none" strike="noStrike" dirty="0">
                          <a:solidFill>
                            <a:srgbClr val="FFFFFF"/>
                          </a:solidFill>
                          <a:effectLst/>
                          <a:latin typeface="+mn-ea"/>
                          <a:ea typeface="+mn-ea"/>
                        </a:rPr>
                        <a:t>3</a:t>
                      </a:r>
                      <a:r>
                        <a:rPr lang="ja-JP" altLang="en-US" sz="1200" b="1" i="0" u="none" strike="noStrike" dirty="0">
                          <a:solidFill>
                            <a:srgbClr val="FFFFFF"/>
                          </a:solidFill>
                          <a:effectLst/>
                          <a:latin typeface="+mn-ea"/>
                          <a:ea typeface="+mn-ea"/>
                        </a:rPr>
                        <a:t>回連載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ja-JP" altLang="en-US" sz="1200" b="0" i="0" kern="1200" dirty="0">
                          <a:solidFill>
                            <a:srgbClr val="0D0D0D"/>
                          </a:solidFill>
                          <a:effectLst/>
                          <a:latin typeface="+mn-ea"/>
                          <a:ea typeface="+mn-ea"/>
                          <a:cs typeface="+mn-cs"/>
                        </a:rPr>
                        <a:t>科学ジャーナリスト賞 </a:t>
                      </a:r>
                      <a:r>
                        <a:rPr kumimoji="1" lang="en-US" altLang="ja-JP" sz="1200" b="0" i="0" kern="1200" dirty="0">
                          <a:solidFill>
                            <a:srgbClr val="0D0D0D"/>
                          </a:solidFill>
                          <a:effectLst/>
                          <a:latin typeface="+mn-ea"/>
                          <a:ea typeface="+mn-ea"/>
                          <a:cs typeface="+mn-cs"/>
                        </a:rPr>
                        <a:t>2024 </a:t>
                      </a:r>
                      <a:r>
                        <a:rPr kumimoji="1" lang="ja-JP" altLang="en-US" sz="1200" b="0" i="0" kern="1200" dirty="0">
                          <a:solidFill>
                            <a:srgbClr val="0D0D0D"/>
                          </a:solidFill>
                          <a:effectLst/>
                          <a:latin typeface="+mn-ea"/>
                          <a:ea typeface="+mn-ea"/>
                          <a:cs typeface="+mn-cs"/>
                        </a:rPr>
                        <a:t>優秀賞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https://news.yahoo.co.jp/articles/e5688b69db3b3837d043b907f75a081d830f668f</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古川雅子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外部のジャーナリストが取材・執筆し、</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ニュース内のオリジナルコンテンツ編集部が構成・編集</a:t>
            </a:r>
          </a:p>
        </p:txBody>
      </p:sp>
      <p:pic>
        <p:nvPicPr>
          <p:cNvPr id="4" name="図 3">
            <a:extLst>
              <a:ext uri="{FF2B5EF4-FFF2-40B4-BE49-F238E27FC236}">
                <a16:creationId xmlns:a16="http://schemas.microsoft.com/office/drawing/2014/main" id="{00F9707C-4EAB-139A-F917-DFDF7151EA7B}"/>
              </a:ext>
            </a:extLst>
          </p:cNvPr>
          <p:cNvPicPr>
            <a:picLocks noChangeAspect="1"/>
          </p:cNvPicPr>
          <p:nvPr/>
        </p:nvPicPr>
        <p:blipFill rotWithShape="1">
          <a:blip r:embed="rId3"/>
          <a:srcRect t="-1" b="45291"/>
          <a:stretch/>
        </p:blipFill>
        <p:spPr>
          <a:xfrm>
            <a:off x="5337249" y="3597708"/>
            <a:ext cx="3287527" cy="2567353"/>
          </a:xfrm>
          <a:prstGeom prst="rect">
            <a:avLst/>
          </a:prstGeom>
        </p:spPr>
      </p:pic>
    </p:spTree>
    <p:extLst>
      <p:ext uri="{BB962C8B-B14F-4D97-AF65-F5344CB8AC3E}">
        <p14:creationId xmlns:p14="http://schemas.microsoft.com/office/powerpoint/2010/main" val="3668137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5874134-4B33-6C2D-4380-9A415ED09111}"/>
              </a:ext>
            </a:extLst>
          </p:cNvPr>
          <p:cNvSpPr>
            <a:spLocks noGrp="1"/>
          </p:cNvSpPr>
          <p:nvPr>
            <p:ph type="body" sz="quarter" idx="12"/>
          </p:nvPr>
        </p:nvSpPr>
        <p:spPr/>
        <p:txBody>
          <a:bodyPr/>
          <a:lstStyle/>
          <a:p>
            <a:pPr marL="0" indent="0">
              <a:buNone/>
            </a:pPr>
            <a:r>
              <a:rPr kumimoji="1" lang="ja-JP" altLang="en-US" dirty="0"/>
              <a:t>媒体データ</a:t>
            </a:r>
          </a:p>
        </p:txBody>
      </p:sp>
      <p:pic>
        <p:nvPicPr>
          <p:cNvPr id="7" name="図プレースホルダー 50" descr="アイコン&#10;&#10;自動的に生成された説明">
            <a:extLst>
              <a:ext uri="{FF2B5EF4-FFF2-40B4-BE49-F238E27FC236}">
                <a16:creationId xmlns:a16="http://schemas.microsoft.com/office/drawing/2014/main" id="{473D32B7-1D14-4F8B-1B04-878301F8828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8" name="テキスト プレースホルダー 3">
            <a:extLst>
              <a:ext uri="{FF2B5EF4-FFF2-40B4-BE49-F238E27FC236}">
                <a16:creationId xmlns:a16="http://schemas.microsoft.com/office/drawing/2014/main" id="{C273BC0F-7E66-B9BC-E6E8-583D8E4048D2}"/>
              </a:ext>
            </a:extLst>
          </p:cNvPr>
          <p:cNvSpPr txBox="1">
            <a:spLocks noGrp="1"/>
          </p:cNvSpPr>
          <p:nvPr>
            <p:ph type="body" sz="quarter" idx="10"/>
          </p:nvPr>
        </p:nvSpPr>
        <p:spPr>
          <a:xfrm>
            <a:off x="1887538" y="234125"/>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オリジナルコンテンツの受賞歴</a:t>
            </a:r>
          </a:p>
        </p:txBody>
      </p:sp>
      <p:graphicFrame>
        <p:nvGraphicFramePr>
          <p:cNvPr id="9" name="表 8">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3003442325"/>
              </p:ext>
            </p:extLst>
          </p:nvPr>
        </p:nvGraphicFramePr>
        <p:xfrm>
          <a:off x="423546" y="1333336"/>
          <a:ext cx="11233604"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gridCol w="4754426">
                  <a:extLst>
                    <a:ext uri="{9D8B030D-6E8A-4147-A177-3AD203B41FA5}">
                      <a16:colId xmlns:a16="http://schemas.microsoft.com/office/drawing/2014/main" val="709898036"/>
                    </a:ext>
                  </a:extLst>
                </a:gridCol>
              </a:tblGrid>
              <a:tr h="84128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教師から性暴力、</a:t>
                      </a:r>
                      <a:r>
                        <a:rPr lang="en-US" altLang="ja-JP" sz="1200" b="1" i="0" u="none" strike="noStrike" dirty="0">
                          <a:solidFill>
                            <a:srgbClr val="FFFFFF"/>
                          </a:solidFill>
                          <a:effectLst/>
                          <a:latin typeface="+mn-ea"/>
                          <a:ea typeface="+mn-ea"/>
                        </a:rPr>
                        <a:t>34</a:t>
                      </a:r>
                      <a:r>
                        <a:rPr lang="ja-JP" altLang="en-US" sz="1200" b="1" i="0" u="none" strike="noStrike" dirty="0">
                          <a:solidFill>
                            <a:srgbClr val="FFFFFF"/>
                          </a:solidFill>
                          <a:effectLst/>
                          <a:latin typeface="+mn-ea"/>
                          <a:ea typeface="+mn-ea"/>
                        </a:rPr>
                        <a:t>年後の勝訴 「重い扉」開けた男性の願い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1" i="0" u="none" strike="noStrike" dirty="0">
                          <a:solidFill>
                            <a:srgbClr val="FFFFFF"/>
                          </a:solidFill>
                          <a:effectLst/>
                          <a:latin typeface="+mn-ea"/>
                          <a:ea typeface="+mn-ea"/>
                        </a:rPr>
                        <a:t>その</a:t>
                      </a:r>
                      <a:r>
                        <a:rPr lang="en-US" altLang="ja-JP" sz="1200" b="1" i="0" u="none" strike="noStrike" dirty="0">
                          <a:solidFill>
                            <a:srgbClr val="FFFFFF"/>
                          </a:solidFill>
                          <a:effectLst/>
                          <a:latin typeface="+mn-ea"/>
                          <a:ea typeface="+mn-ea"/>
                        </a:rPr>
                        <a:t>8</a:t>
                      </a:r>
                      <a:r>
                        <a:rPr lang="ja-JP" altLang="en-US" sz="1200" b="1" i="0" u="none" strike="noStrike" dirty="0">
                          <a:solidFill>
                            <a:srgbClr val="FFFFFF"/>
                          </a:solidFill>
                          <a:effectLst/>
                          <a:latin typeface="+mn-ea"/>
                          <a:ea typeface="+mn-ea"/>
                        </a:rPr>
                        <a:t>年間は毎日不安だった ーー</a:t>
                      </a:r>
                      <a:endParaRPr lang="en-US" altLang="ja-JP" sz="1200" b="1" i="0" u="none" strike="noStrike" dirty="0">
                        <a:solidFill>
                          <a:srgbClr val="FFFFFF"/>
                        </a:solidFill>
                        <a:effectLst/>
                        <a:latin typeface="+mn-ea"/>
                        <a:ea typeface="+mn-ea"/>
                      </a:endParaRPr>
                    </a:p>
                    <a:p>
                      <a:pPr algn="ctr" fontAlgn="ctr"/>
                      <a:r>
                        <a:rPr lang="ja-JP" altLang="en-US" sz="1200" b="1" i="0" u="none" strike="noStrike" dirty="0">
                          <a:solidFill>
                            <a:srgbClr val="FFFFFF"/>
                          </a:solidFill>
                          <a:effectLst/>
                          <a:latin typeface="+mn-ea"/>
                          <a:ea typeface="+mn-ea"/>
                        </a:rPr>
                        <a:t>「無国籍児」だった娘と、フィリピン人母の思い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569B">
                        <a:lumMod val="75000"/>
                      </a:srgbClr>
                    </a:solidFill>
                  </a:tcPr>
                </a:tc>
                <a:extLst>
                  <a:ext uri="{0D108BD9-81ED-4DB2-BD59-A6C34878D82A}">
                    <a16:rowId xmlns:a16="http://schemas.microsoft.com/office/drawing/2014/main" val="459298016"/>
                  </a:ext>
                </a:extLst>
              </a:tr>
              <a:tr h="476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lt"/>
                          <a:ea typeface="+mn-ea"/>
                          <a:cs typeface="+mn-cs"/>
                        </a:rPr>
                        <a:t>INTERNET MEDIA AWARDS 2023 </a:t>
                      </a:r>
                      <a:r>
                        <a:rPr kumimoji="1" lang="ja-JP" altLang="en-US" sz="1200" b="0" i="0" kern="1200" dirty="0">
                          <a:solidFill>
                            <a:srgbClr val="0D0D0D"/>
                          </a:solidFill>
                          <a:effectLst/>
                          <a:latin typeface="+mn-lt"/>
                          <a:ea typeface="+mn-ea"/>
                          <a:cs typeface="+mn-cs"/>
                        </a:rPr>
                        <a:t>選考委員特別賞</a:t>
                      </a:r>
                      <a:endParaRPr lang="ja-JP" altLang="en-US" sz="10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kumimoji="1" lang="en-US" altLang="ja-JP" sz="1200" b="0" i="0" kern="1200" dirty="0">
                          <a:solidFill>
                            <a:srgbClr val="0D0D0D"/>
                          </a:solidFill>
                          <a:effectLst/>
                          <a:latin typeface="+mn-ea"/>
                          <a:ea typeface="+mn-ea"/>
                          <a:cs typeface="+mn-cs"/>
                        </a:rPr>
                        <a:t>PEP</a:t>
                      </a:r>
                      <a:r>
                        <a:rPr kumimoji="1" lang="ja-JP" altLang="en-US" sz="1200" b="0" i="0" kern="1200" dirty="0">
                          <a:solidFill>
                            <a:srgbClr val="0D0D0D"/>
                          </a:solidFill>
                          <a:effectLst/>
                          <a:latin typeface="+mn-ea"/>
                          <a:ea typeface="+mn-ea"/>
                          <a:cs typeface="+mn-cs"/>
                        </a:rPr>
                        <a:t>ジャーナリズム大賞 </a:t>
                      </a:r>
                      <a:r>
                        <a:rPr kumimoji="1" lang="en-US" altLang="ja-JP" sz="1200" b="0" i="0" kern="1200" dirty="0">
                          <a:solidFill>
                            <a:srgbClr val="0D0D0D"/>
                          </a:solidFill>
                          <a:effectLst/>
                          <a:latin typeface="+mn-ea"/>
                          <a:ea typeface="+mn-ea"/>
                          <a:cs typeface="+mn-cs"/>
                        </a:rPr>
                        <a:t>2022 </a:t>
                      </a:r>
                      <a:r>
                        <a:rPr kumimoji="1" lang="ja-JP" altLang="en-US" sz="1200" b="0" i="0" kern="1200" dirty="0">
                          <a:solidFill>
                            <a:srgbClr val="0D0D0D"/>
                          </a:solidFill>
                          <a:effectLst/>
                          <a:latin typeface="+mn-ea"/>
                          <a:ea typeface="+mn-ea"/>
                          <a:cs typeface="+mn-cs"/>
                        </a:rPr>
                        <a:t>現場部門</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067948"/>
                  </a:ext>
                </a:extLst>
              </a:tr>
              <a:tr h="41934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https://news.yahoo.co.jp/articles/4c3f08455a7e1c422c7390bdcf7a09d41a362ebe</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en-US" altLang="ja-JP" sz="1200" b="0" i="0" u="none" strike="noStrike" dirty="0">
                          <a:solidFill>
                            <a:srgbClr val="0D0D0D"/>
                          </a:solidFill>
                          <a:effectLst/>
                          <a:latin typeface="+mn-ea"/>
                          <a:ea typeface="+mn-ea"/>
                        </a:rPr>
                        <a:t>https://news.yahoo.co.jp/feature/1625/</a:t>
                      </a:r>
                      <a:endParaRPr lang="ja-JP" altLang="en-US" sz="1200" b="0" i="0" u="none" strike="noStrike" dirty="0">
                        <a:solidFill>
                          <a:srgbClr val="0D0D0D"/>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5244229"/>
                  </a:ext>
                </a:extLst>
              </a:tr>
              <a:tr h="39984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秋山千佳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zh-TW" altLang="en-US" sz="1200" b="0" i="0" u="none" strike="noStrike" dirty="0">
                          <a:solidFill>
                            <a:srgbClr val="0D0D0D"/>
                          </a:solidFill>
                          <a:effectLst/>
                          <a:latin typeface="メイリオ" panose="020B0604030504040204" pitchFamily="50" charset="-128"/>
                          <a:ea typeface="メイリオ" panose="020B0604030504040204" pitchFamily="50" charset="-128"/>
                        </a:rPr>
                        <a:t>藤井誠二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57687511"/>
                  </a:ext>
                </a:extLst>
              </a:tr>
              <a:tr h="288913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fontAlgn="ctr"/>
                      <a:r>
                        <a:rPr lang="ja-JP" altLang="en-US" sz="1200" b="0" i="0" u="none" strike="noStrike" dirty="0">
                          <a:solidFill>
                            <a:srgbClr val="0D0D0D"/>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20782766-4C53-15D8-0311-091AADB4A2A9}"/>
              </a:ext>
            </a:extLst>
          </p:cNvPr>
          <p:cNvSpPr txBox="1"/>
          <p:nvPr/>
        </p:nvSpPr>
        <p:spPr>
          <a:xfrm>
            <a:off x="340846" y="860641"/>
            <a:ext cx="11399574" cy="366835"/>
          </a:xfrm>
          <a:prstGeom prst="rect">
            <a:avLst/>
          </a:prstGeom>
        </p:spPr>
        <p:txBody>
          <a:bodyPr wrap="none" lIns="0" tIns="0" rIns="0" bIns="0" rtlCol="0" anchor="t">
            <a:noAutofit/>
          </a:bodyPr>
          <a:lstStyle/>
          <a:p>
            <a:pPr algn="ctr" eaLnBrk="1" fontAlgn="auto" hangingPunct="1">
              <a:spcBef>
                <a:spcPts val="0"/>
              </a:spcBef>
              <a:spcAft>
                <a:spcPts val="0"/>
              </a:spcAft>
            </a:pPr>
            <a:r>
              <a:rPr lang="ja-JP" altLang="en-US" sz="1600" dirty="0">
                <a:solidFill>
                  <a:srgbClr val="0D0D0D"/>
                </a:solidFill>
                <a:latin typeface="+mn-ea"/>
                <a:ea typeface="+mn-ea"/>
              </a:rPr>
              <a:t>外部のジャーナリストが取材・執筆し、</a:t>
            </a:r>
            <a:r>
              <a:rPr lang="en-US" altLang="ja-JP" sz="1600" dirty="0">
                <a:solidFill>
                  <a:srgbClr val="0D0D0D"/>
                </a:solidFill>
                <a:latin typeface="+mn-ea"/>
                <a:ea typeface="+mn-ea"/>
              </a:rPr>
              <a:t>Yahoo!</a:t>
            </a:r>
            <a:r>
              <a:rPr lang="ja-JP" altLang="en-US" sz="1600" dirty="0">
                <a:solidFill>
                  <a:srgbClr val="0D0D0D"/>
                </a:solidFill>
                <a:latin typeface="+mn-ea"/>
                <a:ea typeface="+mn-ea"/>
              </a:rPr>
              <a:t>ニュース内のオリジナルコンテンツ編集部が構成・編集</a:t>
            </a:r>
          </a:p>
        </p:txBody>
      </p:sp>
      <p:pic>
        <p:nvPicPr>
          <p:cNvPr id="11" name="図 10">
            <a:extLst>
              <a:ext uri="{FF2B5EF4-FFF2-40B4-BE49-F238E27FC236}">
                <a16:creationId xmlns:a16="http://schemas.microsoft.com/office/drawing/2014/main" id="{F4CEEB32-4DFE-0554-AE80-83649513CE22}"/>
              </a:ext>
            </a:extLst>
          </p:cNvPr>
          <p:cNvPicPr>
            <a:picLocks noChangeAspect="1"/>
          </p:cNvPicPr>
          <p:nvPr/>
        </p:nvPicPr>
        <p:blipFill>
          <a:blip r:embed="rId3"/>
          <a:stretch>
            <a:fillRect/>
          </a:stretch>
        </p:blipFill>
        <p:spPr>
          <a:xfrm>
            <a:off x="2785841" y="3673908"/>
            <a:ext cx="3304004" cy="2567353"/>
          </a:xfrm>
          <a:prstGeom prst="rect">
            <a:avLst/>
          </a:prstGeom>
        </p:spPr>
      </p:pic>
      <p:pic>
        <p:nvPicPr>
          <p:cNvPr id="12" name="図 11">
            <a:extLst>
              <a:ext uri="{FF2B5EF4-FFF2-40B4-BE49-F238E27FC236}">
                <a16:creationId xmlns:a16="http://schemas.microsoft.com/office/drawing/2014/main" id="{03A68EE9-9E5A-6242-67F3-31EBFA089D72}"/>
              </a:ext>
            </a:extLst>
          </p:cNvPr>
          <p:cNvPicPr>
            <a:picLocks noChangeAspect="1"/>
          </p:cNvPicPr>
          <p:nvPr/>
        </p:nvPicPr>
        <p:blipFill>
          <a:blip r:embed="rId4"/>
          <a:stretch>
            <a:fillRect/>
          </a:stretch>
        </p:blipFill>
        <p:spPr>
          <a:xfrm>
            <a:off x="7625673" y="3632173"/>
            <a:ext cx="3371088" cy="2609088"/>
          </a:xfrm>
          <a:prstGeom prst="rect">
            <a:avLst/>
          </a:prstGeom>
        </p:spPr>
      </p:pic>
    </p:spTree>
    <p:extLst>
      <p:ext uri="{BB962C8B-B14F-4D97-AF65-F5344CB8AC3E}">
        <p14:creationId xmlns:p14="http://schemas.microsoft.com/office/powerpoint/2010/main" val="2322335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788221" y="67514"/>
            <a:ext cx="866756" cy="410840"/>
          </a:xfrm>
        </p:spPr>
        <p:txBody>
          <a:bodyPr/>
          <a:lstStyle/>
          <a:p>
            <a:pPr marL="0" indent="0">
              <a:buNone/>
            </a:pPr>
            <a:r>
              <a:rPr kumimoji="1" lang="ja-JP" altLang="en-US" dirty="0"/>
              <a:t>はじめに</a:t>
            </a:r>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F514ECFB-1DFB-C9FD-223D-3ECC9E6166C6}"/>
              </a:ext>
            </a:extLst>
          </p:cNvPr>
          <p:cNvSpPr txBox="1">
            <a:spLocks/>
          </p:cNvSpPr>
          <p:nvPr/>
        </p:nvSpPr>
        <p:spPr>
          <a:xfrm>
            <a:off x="1785348" y="191334"/>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 タイアップの概要</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25" name="正方形/長方形 24">
            <a:extLst>
              <a:ext uri="{FF2B5EF4-FFF2-40B4-BE49-F238E27FC236}">
                <a16:creationId xmlns:a16="http://schemas.microsoft.com/office/drawing/2014/main" id="{73216001-82D1-C3AB-0D33-DDC1AF804F64}"/>
              </a:ext>
            </a:extLst>
          </p:cNvPr>
          <p:cNvSpPr/>
          <p:nvPr/>
        </p:nvSpPr>
        <p:spPr>
          <a:xfrm>
            <a:off x="6523809"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23" name="正方形/長方形 22">
            <a:extLst>
              <a:ext uri="{FF2B5EF4-FFF2-40B4-BE49-F238E27FC236}">
                <a16:creationId xmlns:a16="http://schemas.microsoft.com/office/drawing/2014/main" id="{888D68C6-AD1B-6243-A5D7-0A4353F59541}"/>
              </a:ext>
            </a:extLst>
          </p:cNvPr>
          <p:cNvSpPr/>
          <p:nvPr/>
        </p:nvSpPr>
        <p:spPr>
          <a:xfrm>
            <a:off x="619397" y="3559447"/>
            <a:ext cx="5085806" cy="1073513"/>
          </a:xfrm>
          <a:prstGeom prst="rect">
            <a:avLst/>
          </a:prstGeom>
          <a:solidFill>
            <a:srgbClr val="FEF8F8"/>
          </a:solidFill>
          <a:ln w="9525" cap="flat" cmpd="sng" algn="ctr">
            <a:solidFill>
              <a:srgbClr val="FBFBF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98" name="矢印: 五方向 97">
            <a:extLst>
              <a:ext uri="{FF2B5EF4-FFF2-40B4-BE49-F238E27FC236}">
                <a16:creationId xmlns:a16="http://schemas.microsoft.com/office/drawing/2014/main" id="{40FCDAE2-DB18-E4BC-A040-D1F2D5DF5F87}"/>
              </a:ext>
            </a:extLst>
          </p:cNvPr>
          <p:cNvSpPr/>
          <p:nvPr/>
        </p:nvSpPr>
        <p:spPr>
          <a:xfrm>
            <a:off x="6501266" y="1611085"/>
            <a:ext cx="5103223" cy="1254034"/>
          </a:xfrm>
          <a:prstGeom prst="homePlate">
            <a:avLst>
              <a:gd name="adj" fmla="val 0"/>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7" name="矢印: 五方向 96">
            <a:extLst>
              <a:ext uri="{FF2B5EF4-FFF2-40B4-BE49-F238E27FC236}">
                <a16:creationId xmlns:a16="http://schemas.microsoft.com/office/drawing/2014/main" id="{DBE546E8-7E95-86D0-5689-60BDEA3A2AC9}"/>
              </a:ext>
            </a:extLst>
          </p:cNvPr>
          <p:cNvSpPr/>
          <p:nvPr/>
        </p:nvSpPr>
        <p:spPr>
          <a:xfrm>
            <a:off x="614272" y="1619794"/>
            <a:ext cx="5103223" cy="1254034"/>
          </a:xfrm>
          <a:prstGeom prst="homePlate">
            <a:avLst>
              <a:gd name="adj" fmla="val 31944"/>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1" name="グループ化 30">
            <a:extLst>
              <a:ext uri="{FF2B5EF4-FFF2-40B4-BE49-F238E27FC236}">
                <a16:creationId xmlns:a16="http://schemas.microsoft.com/office/drawing/2014/main" id="{D16FFE57-2880-FD53-A165-C7F8F664A1C0}"/>
              </a:ext>
            </a:extLst>
          </p:cNvPr>
          <p:cNvGrpSpPr/>
          <p:nvPr/>
        </p:nvGrpSpPr>
        <p:grpSpPr>
          <a:xfrm>
            <a:off x="8685365" y="1826260"/>
            <a:ext cx="1288706" cy="1626309"/>
            <a:chOff x="6512953" y="2959104"/>
            <a:chExt cx="2135360" cy="2523317"/>
          </a:xfrm>
        </p:grpSpPr>
        <p:grpSp>
          <p:nvGrpSpPr>
            <p:cNvPr id="32" name="グループ化 31">
              <a:extLst>
                <a:ext uri="{FF2B5EF4-FFF2-40B4-BE49-F238E27FC236}">
                  <a16:creationId xmlns:a16="http://schemas.microsoft.com/office/drawing/2014/main" id="{3815ABBC-7403-EBF1-3835-21DF23812C35}"/>
                </a:ext>
              </a:extLst>
            </p:cNvPr>
            <p:cNvGrpSpPr/>
            <p:nvPr/>
          </p:nvGrpSpPr>
          <p:grpSpPr>
            <a:xfrm>
              <a:off x="6512953" y="2959104"/>
              <a:ext cx="2135360" cy="2523317"/>
              <a:chOff x="5285342" y="2703987"/>
              <a:chExt cx="3348543" cy="3956913"/>
            </a:xfrm>
          </p:grpSpPr>
          <p:pic>
            <p:nvPicPr>
              <p:cNvPr id="35" name="図 34">
                <a:extLst>
                  <a:ext uri="{FF2B5EF4-FFF2-40B4-BE49-F238E27FC236}">
                    <a16:creationId xmlns:a16="http://schemas.microsoft.com/office/drawing/2014/main" id="{BDD1188C-0D9E-FEC3-5D00-B7667BE8D4B5}"/>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36" name="図 35">
                <a:extLst>
                  <a:ext uri="{FF2B5EF4-FFF2-40B4-BE49-F238E27FC236}">
                    <a16:creationId xmlns:a16="http://schemas.microsoft.com/office/drawing/2014/main" id="{5271388E-A460-CB74-B572-929575C1C16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37" name="図 36">
                <a:extLst>
                  <a:ext uri="{FF2B5EF4-FFF2-40B4-BE49-F238E27FC236}">
                    <a16:creationId xmlns:a16="http://schemas.microsoft.com/office/drawing/2014/main" id="{9B1548AD-2418-690F-ED06-386B6D24864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33" name="正方形/長方形 32">
              <a:extLst>
                <a:ext uri="{FF2B5EF4-FFF2-40B4-BE49-F238E27FC236}">
                  <a16:creationId xmlns:a16="http://schemas.microsoft.com/office/drawing/2014/main" id="{103D6B82-9B04-0FC0-4E02-2B4EF5921B9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4" name="図 33">
              <a:extLst>
                <a:ext uri="{FF2B5EF4-FFF2-40B4-BE49-F238E27FC236}">
                  <a16:creationId xmlns:a16="http://schemas.microsoft.com/office/drawing/2014/main" id="{6337B2E3-7802-F868-E9E6-65F01F78F53E}"/>
                </a:ext>
              </a:extLst>
            </p:cNvPr>
            <p:cNvPicPr>
              <a:picLocks noChangeAspect="1"/>
            </p:cNvPicPr>
            <p:nvPr/>
          </p:nvPicPr>
          <p:blipFill rotWithShape="1">
            <a:blip r:embed="rId8"/>
            <a:srcRect t="15935"/>
            <a:stretch/>
          </p:blipFill>
          <p:spPr>
            <a:xfrm>
              <a:off x="6585760" y="3691769"/>
              <a:ext cx="1979108" cy="1101304"/>
            </a:xfrm>
            <a:prstGeom prst="rect">
              <a:avLst/>
            </a:prstGeom>
          </p:spPr>
        </p:pic>
      </p:grpSp>
      <p:grpSp>
        <p:nvGrpSpPr>
          <p:cNvPr id="102" name="グループ化 101">
            <a:extLst>
              <a:ext uri="{FF2B5EF4-FFF2-40B4-BE49-F238E27FC236}">
                <a16:creationId xmlns:a16="http://schemas.microsoft.com/office/drawing/2014/main" id="{42BB1706-1B77-E07A-CE54-63B661739846}"/>
              </a:ext>
            </a:extLst>
          </p:cNvPr>
          <p:cNvGrpSpPr/>
          <p:nvPr/>
        </p:nvGrpSpPr>
        <p:grpSpPr>
          <a:xfrm>
            <a:off x="2734364" y="1782977"/>
            <a:ext cx="1292921" cy="1602343"/>
            <a:chOff x="2365166" y="2281680"/>
            <a:chExt cx="1556528" cy="1929037"/>
          </a:xfrm>
        </p:grpSpPr>
        <p:sp>
          <p:nvSpPr>
            <p:cNvPr id="38" name="正方形/長方形 37">
              <a:extLst>
                <a:ext uri="{FF2B5EF4-FFF2-40B4-BE49-F238E27FC236}">
                  <a16:creationId xmlns:a16="http://schemas.microsoft.com/office/drawing/2014/main" id="{8298499C-27B0-B29A-8CA1-80D1CDDF00E9}"/>
                </a:ext>
              </a:extLst>
            </p:cNvPr>
            <p:cNvSpPr/>
            <p:nvPr/>
          </p:nvSpPr>
          <p:spPr>
            <a:xfrm>
              <a:off x="2405749" y="2281680"/>
              <a:ext cx="1489125" cy="1929037"/>
            </a:xfrm>
            <a:prstGeom prst="rect">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39" name="図 38">
              <a:extLst>
                <a:ext uri="{FF2B5EF4-FFF2-40B4-BE49-F238E27FC236}">
                  <a16:creationId xmlns:a16="http://schemas.microsoft.com/office/drawing/2014/main" id="{FDDCA05A-84A1-995E-BC04-77A0020BC31A}"/>
                </a:ext>
              </a:extLst>
            </p:cNvPr>
            <p:cNvPicPr>
              <a:picLocks noChangeAspect="1"/>
            </p:cNvPicPr>
            <p:nvPr/>
          </p:nvPicPr>
          <p:blipFill>
            <a:blip r:embed="rId9"/>
            <a:stretch>
              <a:fillRect/>
            </a:stretch>
          </p:blipFill>
          <p:spPr>
            <a:xfrm>
              <a:off x="2443881" y="2304453"/>
              <a:ext cx="1432521" cy="1538277"/>
            </a:xfrm>
            <a:prstGeom prst="rect">
              <a:avLst/>
            </a:prstGeom>
          </p:spPr>
        </p:pic>
        <p:sp>
          <p:nvSpPr>
            <p:cNvPr id="40" name="フローチャート: せん孔テープ 39">
              <a:extLst>
                <a:ext uri="{FF2B5EF4-FFF2-40B4-BE49-F238E27FC236}">
                  <a16:creationId xmlns:a16="http://schemas.microsoft.com/office/drawing/2014/main" id="{AFE9A868-2ECC-9D63-BCD4-8D064038C17F}"/>
                </a:ext>
              </a:extLst>
            </p:cNvPr>
            <p:cNvSpPr/>
            <p:nvPr/>
          </p:nvSpPr>
          <p:spPr>
            <a:xfrm>
              <a:off x="2365166" y="3740928"/>
              <a:ext cx="1556528" cy="160254"/>
            </a:xfrm>
            <a:prstGeom prst="flowChartPunchedTape">
              <a:avLst/>
            </a:prstGeom>
            <a:solidFill>
              <a:srgbClr val="FFFFFF"/>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10624BAB-F805-533F-3EC4-1D6F25681406}"/>
                </a:ext>
              </a:extLst>
            </p:cNvPr>
            <p:cNvSpPr/>
            <p:nvPr/>
          </p:nvSpPr>
          <p:spPr>
            <a:xfrm>
              <a:off x="3394185" y="2659045"/>
              <a:ext cx="459590" cy="885871"/>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5FC032E6-B03A-F67C-1DE8-E480E58FB12E}"/>
                </a:ext>
              </a:extLst>
            </p:cNvPr>
            <p:cNvSpPr/>
            <p:nvPr/>
          </p:nvSpPr>
          <p:spPr>
            <a:xfrm>
              <a:off x="2531252" y="4008678"/>
              <a:ext cx="789888" cy="123437"/>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nvGrpSpPr>
          <p:cNvPr id="53" name="グループ化 52">
            <a:extLst>
              <a:ext uri="{FF2B5EF4-FFF2-40B4-BE49-F238E27FC236}">
                <a16:creationId xmlns:a16="http://schemas.microsoft.com/office/drawing/2014/main" id="{A20DEBB9-5323-A15B-4F57-4FC7F9EB9AF9}"/>
              </a:ext>
            </a:extLst>
          </p:cNvPr>
          <p:cNvGrpSpPr/>
          <p:nvPr/>
        </p:nvGrpSpPr>
        <p:grpSpPr>
          <a:xfrm>
            <a:off x="10081947" y="1818211"/>
            <a:ext cx="1288706" cy="1626309"/>
            <a:chOff x="6898060" y="4354159"/>
            <a:chExt cx="1412231" cy="1782194"/>
          </a:xfrm>
        </p:grpSpPr>
        <p:grpSp>
          <p:nvGrpSpPr>
            <p:cNvPr id="54" name="グループ化 53">
              <a:extLst>
                <a:ext uri="{FF2B5EF4-FFF2-40B4-BE49-F238E27FC236}">
                  <a16:creationId xmlns:a16="http://schemas.microsoft.com/office/drawing/2014/main" id="{4C36C382-943B-CE86-0CC1-AD00C7018413}"/>
                </a:ext>
              </a:extLst>
            </p:cNvPr>
            <p:cNvGrpSpPr/>
            <p:nvPr/>
          </p:nvGrpSpPr>
          <p:grpSpPr>
            <a:xfrm>
              <a:off x="6898060" y="4354159"/>
              <a:ext cx="1412231" cy="1782194"/>
              <a:chOff x="6512953" y="2959104"/>
              <a:chExt cx="2135360" cy="2523317"/>
            </a:xfrm>
          </p:grpSpPr>
          <p:grpSp>
            <p:nvGrpSpPr>
              <p:cNvPr id="60" name="グループ化 59">
                <a:extLst>
                  <a:ext uri="{FF2B5EF4-FFF2-40B4-BE49-F238E27FC236}">
                    <a16:creationId xmlns:a16="http://schemas.microsoft.com/office/drawing/2014/main" id="{42B44E8A-656F-6DF8-D29E-414EC1B98096}"/>
                  </a:ext>
                </a:extLst>
              </p:cNvPr>
              <p:cNvGrpSpPr/>
              <p:nvPr/>
            </p:nvGrpSpPr>
            <p:grpSpPr>
              <a:xfrm>
                <a:off x="6512953" y="2959104"/>
                <a:ext cx="2135360" cy="2523317"/>
                <a:chOff x="5285342" y="2703987"/>
                <a:chExt cx="3348543" cy="3956913"/>
              </a:xfrm>
            </p:grpSpPr>
            <p:pic>
              <p:nvPicPr>
                <p:cNvPr id="63" name="図 62">
                  <a:extLst>
                    <a:ext uri="{FF2B5EF4-FFF2-40B4-BE49-F238E27FC236}">
                      <a16:creationId xmlns:a16="http://schemas.microsoft.com/office/drawing/2014/main" id="{D9C724A9-28E9-3F02-A107-3A6445F15939}"/>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64" name="図 63">
                  <a:extLst>
                    <a:ext uri="{FF2B5EF4-FFF2-40B4-BE49-F238E27FC236}">
                      <a16:creationId xmlns:a16="http://schemas.microsoft.com/office/drawing/2014/main" id="{DA1150BE-34C5-E2C6-B089-CC8990A594F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65" name="図 64">
                  <a:extLst>
                    <a:ext uri="{FF2B5EF4-FFF2-40B4-BE49-F238E27FC236}">
                      <a16:creationId xmlns:a16="http://schemas.microsoft.com/office/drawing/2014/main" id="{8C1F4025-4E74-33E3-089A-16CFC3EA16F3}"/>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61" name="正方形/長方形 60">
                <a:extLst>
                  <a:ext uri="{FF2B5EF4-FFF2-40B4-BE49-F238E27FC236}">
                    <a16:creationId xmlns:a16="http://schemas.microsoft.com/office/drawing/2014/main" id="{0B71F163-85D9-32CA-DC44-BCF850343877}"/>
                  </a:ext>
                </a:extLst>
              </p:cNvPr>
              <p:cNvSpPr/>
              <p:nvPr/>
            </p:nvSpPr>
            <p:spPr>
              <a:xfrm>
                <a:off x="8050907" y="3529423"/>
                <a:ext cx="513961" cy="1623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62" name="図 61">
                <a:extLst>
                  <a:ext uri="{FF2B5EF4-FFF2-40B4-BE49-F238E27FC236}">
                    <a16:creationId xmlns:a16="http://schemas.microsoft.com/office/drawing/2014/main" id="{20518FC9-97B9-7117-7E42-60C5435A94CB}"/>
                  </a:ext>
                </a:extLst>
              </p:cNvPr>
              <p:cNvPicPr>
                <a:picLocks noChangeAspect="1"/>
              </p:cNvPicPr>
              <p:nvPr/>
            </p:nvPicPr>
            <p:blipFill rotWithShape="1">
              <a:blip r:embed="rId8"/>
              <a:srcRect t="15935"/>
              <a:stretch/>
            </p:blipFill>
            <p:spPr>
              <a:xfrm>
                <a:off x="6585760" y="3691769"/>
                <a:ext cx="1979108" cy="1101304"/>
              </a:xfrm>
              <a:prstGeom prst="rect">
                <a:avLst/>
              </a:prstGeom>
            </p:spPr>
          </p:pic>
        </p:grpSp>
        <p:pic>
          <p:nvPicPr>
            <p:cNvPr id="55" name="図 54">
              <a:extLst>
                <a:ext uri="{FF2B5EF4-FFF2-40B4-BE49-F238E27FC236}">
                  <a16:creationId xmlns:a16="http://schemas.microsoft.com/office/drawing/2014/main" id="{C5F21CEF-75CF-DBC9-B354-843496B218F4}"/>
                </a:ext>
              </a:extLst>
            </p:cNvPr>
            <p:cNvPicPr>
              <a:picLocks noChangeAspect="1"/>
            </p:cNvPicPr>
            <p:nvPr/>
          </p:nvPicPr>
          <p:blipFill rotWithShape="1">
            <a:blip r:embed="rId10"/>
            <a:srcRect b="2189"/>
            <a:stretch/>
          </p:blipFill>
          <p:spPr>
            <a:xfrm>
              <a:off x="6946222" y="4852133"/>
              <a:ext cx="1319074" cy="815278"/>
            </a:xfrm>
            <a:prstGeom prst="rect">
              <a:avLst/>
            </a:prstGeom>
          </p:spPr>
        </p:pic>
        <p:sp>
          <p:nvSpPr>
            <p:cNvPr id="56" name="正方形/長方形 55">
              <a:extLst>
                <a:ext uri="{FF2B5EF4-FFF2-40B4-BE49-F238E27FC236}">
                  <a16:creationId xmlns:a16="http://schemas.microsoft.com/office/drawing/2014/main" id="{1C02942B-5149-D2FA-7BB6-9063A0ABA9AE}"/>
                </a:ext>
              </a:extLst>
            </p:cNvPr>
            <p:cNvSpPr/>
            <p:nvPr/>
          </p:nvSpPr>
          <p:spPr>
            <a:xfrm>
              <a:off x="6946211" y="4871633"/>
              <a:ext cx="1308893" cy="792405"/>
            </a:xfrm>
            <a:prstGeom prst="rect">
              <a:avLst/>
            </a:prstGeom>
            <a:solidFill>
              <a:srgbClr val="FFFFFF">
                <a:alpha val="7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57" name="グループ化 56">
              <a:extLst>
                <a:ext uri="{FF2B5EF4-FFF2-40B4-BE49-F238E27FC236}">
                  <a16:creationId xmlns:a16="http://schemas.microsoft.com/office/drawing/2014/main" id="{359A6558-B052-079C-3EDF-DA2A44836986}"/>
                </a:ext>
              </a:extLst>
            </p:cNvPr>
            <p:cNvGrpSpPr/>
            <p:nvPr/>
          </p:nvGrpSpPr>
          <p:grpSpPr>
            <a:xfrm rot="5400000">
              <a:off x="7501404" y="5124642"/>
              <a:ext cx="261090" cy="261090"/>
              <a:chOff x="7357145" y="1006679"/>
              <a:chExt cx="258825" cy="258825"/>
            </a:xfrm>
          </p:grpSpPr>
          <p:sp>
            <p:nvSpPr>
              <p:cNvPr id="58" name="楕円 57">
                <a:extLst>
                  <a:ext uri="{FF2B5EF4-FFF2-40B4-BE49-F238E27FC236}">
                    <a16:creationId xmlns:a16="http://schemas.microsoft.com/office/drawing/2014/main" id="{58A5502D-8778-42BA-9060-8B5C4D877A3C}"/>
                  </a:ext>
                </a:extLst>
              </p:cNvPr>
              <p:cNvSpPr/>
              <p:nvPr/>
            </p:nvSpPr>
            <p:spPr>
              <a:xfrm>
                <a:off x="7357145" y="1006679"/>
                <a:ext cx="258825" cy="258825"/>
              </a:xfrm>
              <a:prstGeom prst="ellipse">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59" name="二等辺三角形 58">
                <a:extLst>
                  <a:ext uri="{FF2B5EF4-FFF2-40B4-BE49-F238E27FC236}">
                    <a16:creationId xmlns:a16="http://schemas.microsoft.com/office/drawing/2014/main" id="{8B22CBE9-152E-AF56-35F9-C18623C494BC}"/>
                  </a:ext>
                </a:extLst>
              </p:cNvPr>
              <p:cNvSpPr/>
              <p:nvPr/>
            </p:nvSpPr>
            <p:spPr>
              <a:xfrm>
                <a:off x="7390701" y="1009820"/>
                <a:ext cx="220635" cy="190203"/>
              </a:xfrm>
              <a:prstGeom prst="triangle">
                <a:avLst/>
              </a:prstGeom>
              <a:solidFill>
                <a:srgbClr val="000000"/>
              </a:solid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grpSp>
      <p:sp>
        <p:nvSpPr>
          <p:cNvPr id="90" name="正方形/長方形 89">
            <a:extLst>
              <a:ext uri="{FF2B5EF4-FFF2-40B4-BE49-F238E27FC236}">
                <a16:creationId xmlns:a16="http://schemas.microsoft.com/office/drawing/2014/main" id="{6F1CA7A8-0E92-B79B-4A52-6926D1A0414D}"/>
              </a:ext>
            </a:extLst>
          </p:cNvPr>
          <p:cNvSpPr/>
          <p:nvPr/>
        </p:nvSpPr>
        <p:spPr>
          <a:xfrm>
            <a:off x="4991546" y="5399314"/>
            <a:ext cx="1061992" cy="612335"/>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3" name="テキスト ボックス 92">
            <a:extLst>
              <a:ext uri="{FF2B5EF4-FFF2-40B4-BE49-F238E27FC236}">
                <a16:creationId xmlns:a16="http://schemas.microsoft.com/office/drawing/2014/main" id="{39B41B86-0299-977C-DD02-EC1B22D0A52F}"/>
              </a:ext>
            </a:extLst>
          </p:cNvPr>
          <p:cNvSpPr txBox="1"/>
          <p:nvPr/>
        </p:nvSpPr>
        <p:spPr>
          <a:xfrm>
            <a:off x="7359588" y="6076950"/>
            <a:ext cx="3221961"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内容により、制作費が追加となる場合があります</a:t>
            </a:r>
            <a:endParaRPr lang="en-US" altLang="ja-JP" sz="900" dirty="0">
              <a:solidFill>
                <a:srgbClr val="0D0D0D"/>
              </a:solidFill>
              <a:latin typeface="+mn-ea"/>
              <a:ea typeface="+mn-ea"/>
              <a:cs typeface="Meiryo UI" pitchFamily="50" charset="-128"/>
            </a:endParaRPr>
          </a:p>
        </p:txBody>
      </p:sp>
      <p:pic>
        <p:nvPicPr>
          <p:cNvPr id="95" name="図 94">
            <a:extLst>
              <a:ext uri="{FF2B5EF4-FFF2-40B4-BE49-F238E27FC236}">
                <a16:creationId xmlns:a16="http://schemas.microsoft.com/office/drawing/2014/main" id="{CDE94B92-9C39-85BE-7567-DA32FEF73603}"/>
              </a:ext>
            </a:extLst>
          </p:cNvPr>
          <p:cNvPicPr>
            <a:picLocks noChangeAspect="1"/>
          </p:cNvPicPr>
          <p:nvPr/>
        </p:nvPicPr>
        <p:blipFill>
          <a:blip r:embed="rId11"/>
          <a:stretch>
            <a:fillRect/>
          </a:stretch>
        </p:blipFill>
        <p:spPr>
          <a:xfrm>
            <a:off x="4159311" y="1791652"/>
            <a:ext cx="786004" cy="1593669"/>
          </a:xfrm>
          <a:prstGeom prst="rect">
            <a:avLst/>
          </a:prstGeom>
        </p:spPr>
      </p:pic>
      <p:sp>
        <p:nvSpPr>
          <p:cNvPr id="96" name="テキスト プレースホルダー 10">
            <a:extLst>
              <a:ext uri="{FF2B5EF4-FFF2-40B4-BE49-F238E27FC236}">
                <a16:creationId xmlns:a16="http://schemas.microsoft.com/office/drawing/2014/main" id="{4C4245E9-A39B-CFDC-4B5E-F2F70E3FF96E}"/>
              </a:ext>
            </a:extLst>
          </p:cNvPr>
          <p:cNvSpPr txBox="1">
            <a:spLocks/>
          </p:cNvSpPr>
          <p:nvPr/>
        </p:nvSpPr>
        <p:spPr>
          <a:xfrm>
            <a:off x="340660" y="1059406"/>
            <a:ext cx="11501561"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000" b="1" i="0" u="none" strike="noStrike" kern="1200" cap="none" spc="100" normalizeH="0" baseline="0" noProof="0" dirty="0">
                <a:ln>
                  <a:noFill/>
                </a:ln>
                <a:solidFill>
                  <a:srgbClr val="0D0D0D"/>
                </a:solidFill>
                <a:effectLst/>
                <a:uLnTx/>
                <a:uFillTx/>
                <a:cs typeface="+mn-cs"/>
              </a:rPr>
              <a:t>ニュース媒体として圧倒的な利用者数と支持を誇る、</a:t>
            </a:r>
            <a:r>
              <a:rPr kumimoji="1" lang="en-US" altLang="ja-JP" sz="2000" b="1" i="0" u="none" strike="noStrike" kern="1200" cap="none" spc="100" normalizeH="0" baseline="0" noProof="0" dirty="0">
                <a:ln>
                  <a:noFill/>
                </a:ln>
                <a:solidFill>
                  <a:srgbClr val="0D0D0D"/>
                </a:solidFill>
                <a:effectLst/>
                <a:uLnTx/>
                <a:uFillTx/>
                <a:cs typeface="+mn-cs"/>
              </a:rPr>
              <a:t>Yahoo!</a:t>
            </a:r>
            <a:r>
              <a:rPr kumimoji="1" lang="ja-JP" altLang="en-US" sz="2000" b="1" i="0" u="none" strike="noStrike" kern="1200" cap="none" spc="100" normalizeH="0" baseline="0" noProof="0" dirty="0">
                <a:ln>
                  <a:noFill/>
                </a:ln>
                <a:solidFill>
                  <a:srgbClr val="0D0D0D"/>
                </a:solidFill>
                <a:effectLst/>
                <a:uLnTx/>
                <a:uFillTx/>
                <a:cs typeface="+mn-cs"/>
              </a:rPr>
              <a:t>ニュースのタイアップ広告</a:t>
            </a:r>
          </a:p>
        </p:txBody>
      </p:sp>
      <p:sp>
        <p:nvSpPr>
          <p:cNvPr id="99" name="テキスト プレースホルダー 10">
            <a:extLst>
              <a:ext uri="{FF2B5EF4-FFF2-40B4-BE49-F238E27FC236}">
                <a16:creationId xmlns:a16="http://schemas.microsoft.com/office/drawing/2014/main" id="{854F0F8B-A4B9-6E29-B142-227C64D896FC}"/>
              </a:ext>
            </a:extLst>
          </p:cNvPr>
          <p:cNvSpPr txBox="1">
            <a:spLocks/>
          </p:cNvSpPr>
          <p:nvPr/>
        </p:nvSpPr>
        <p:spPr>
          <a:xfrm>
            <a:off x="828341"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ターゲット</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集客力</a:t>
            </a:r>
          </a:p>
        </p:txBody>
      </p:sp>
      <p:sp>
        <p:nvSpPr>
          <p:cNvPr id="100" name="テキスト プレースホルダー 10">
            <a:extLst>
              <a:ext uri="{FF2B5EF4-FFF2-40B4-BE49-F238E27FC236}">
                <a16:creationId xmlns:a16="http://schemas.microsoft.com/office/drawing/2014/main" id="{22F125DC-3B53-00A9-CC88-A7A23580EF62}"/>
              </a:ext>
            </a:extLst>
          </p:cNvPr>
          <p:cNvSpPr txBox="1">
            <a:spLocks/>
          </p:cNvSpPr>
          <p:nvPr/>
        </p:nvSpPr>
        <p:spPr>
          <a:xfrm>
            <a:off x="6758878" y="18700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コンテンツ</a:t>
            </a:r>
            <a:endParaRPr kumimoji="1" lang="en-US" altLang="ja-JP" sz="2400" b="1" i="0" u="none" strike="noStrike" kern="1200" cap="none" spc="100" normalizeH="0" baseline="0" noProof="0" dirty="0">
              <a:ln>
                <a:noFill/>
              </a:ln>
              <a:solidFill>
                <a:srgbClr val="FFFFFF"/>
              </a:solidFill>
              <a:effectLst/>
              <a:uLnTx/>
              <a:uFillTx/>
              <a:cs typeface="+mn-cs"/>
            </a:endParaRP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2400" b="1" i="0" u="none" strike="noStrike" kern="1200" cap="none" spc="100" normalizeH="0" baseline="0" noProof="0" dirty="0">
                <a:ln>
                  <a:noFill/>
                </a:ln>
                <a:solidFill>
                  <a:srgbClr val="FFFFFF"/>
                </a:solidFill>
                <a:effectLst/>
                <a:uLnTx/>
                <a:uFillTx/>
                <a:cs typeface="+mn-cs"/>
              </a:rPr>
              <a:t>編集力</a:t>
            </a:r>
          </a:p>
        </p:txBody>
      </p:sp>
      <p:sp>
        <p:nvSpPr>
          <p:cNvPr id="101" name="テキスト プレースホルダー 10">
            <a:extLst>
              <a:ext uri="{FF2B5EF4-FFF2-40B4-BE49-F238E27FC236}">
                <a16:creationId xmlns:a16="http://schemas.microsoft.com/office/drawing/2014/main" id="{848BA7BF-F87D-1D66-A9A4-9C4D8347FB1D}"/>
              </a:ext>
            </a:extLst>
          </p:cNvPr>
          <p:cNvSpPr txBox="1">
            <a:spLocks/>
          </p:cNvSpPr>
          <p:nvPr/>
        </p:nvSpPr>
        <p:spPr>
          <a:xfrm>
            <a:off x="5600637" y="1889758"/>
            <a:ext cx="1088634" cy="70539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4400" b="1" i="0" u="none" strike="noStrike" kern="1200" cap="none" spc="100" normalizeH="0" baseline="0" noProof="0" dirty="0">
                <a:ln>
                  <a:noFill/>
                </a:ln>
                <a:solidFill>
                  <a:srgbClr val="00003E"/>
                </a:solidFill>
                <a:effectLst/>
                <a:uLnTx/>
                <a:uFillTx/>
                <a:cs typeface="+mn-cs"/>
              </a:rPr>
              <a:t>×</a:t>
            </a:r>
            <a:endParaRPr kumimoji="1" lang="ja-JP" altLang="en-US" sz="4400" b="1" i="0" u="none" strike="noStrike" kern="1200" cap="none" spc="100" normalizeH="0" baseline="0" noProof="0" dirty="0">
              <a:ln>
                <a:noFill/>
              </a:ln>
              <a:solidFill>
                <a:srgbClr val="00003E"/>
              </a:solidFill>
              <a:effectLst/>
              <a:uLnTx/>
              <a:uFillTx/>
              <a:cs typeface="+mn-cs"/>
            </a:endParaRPr>
          </a:p>
        </p:txBody>
      </p:sp>
      <p:sp>
        <p:nvSpPr>
          <p:cNvPr id="11" name="テキスト ボックス 10">
            <a:extLst>
              <a:ext uri="{FF2B5EF4-FFF2-40B4-BE49-F238E27FC236}">
                <a16:creationId xmlns:a16="http://schemas.microsoft.com/office/drawing/2014/main" id="{0BFE943B-B089-BDA9-3694-A10B1C24CDB9}"/>
              </a:ext>
            </a:extLst>
          </p:cNvPr>
          <p:cNvSpPr txBox="1"/>
          <p:nvPr/>
        </p:nvSpPr>
        <p:spPr>
          <a:xfrm>
            <a:off x="575820" y="3559447"/>
            <a:ext cx="5246992" cy="1034899"/>
          </a:xfrm>
          <a:prstGeom prst="rect">
            <a:avLst/>
          </a:prstGeom>
          <a:noFill/>
        </p:spPr>
        <p:txBody>
          <a:bodyPr wrap="square" rtlCol="0">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ニュースメディアとして</a:t>
            </a:r>
            <a:r>
              <a:rPr lang="ja-JP" altLang="en-US" sz="1400" b="1" dirty="0">
                <a:solidFill>
                  <a:srgbClr val="0D0D0D"/>
                </a:solidFill>
                <a:latin typeface="+mn-ea"/>
                <a:ea typeface="+mn-ea"/>
                <a:cs typeface="Meiryo UI" pitchFamily="50" charset="-128"/>
              </a:rPr>
              <a:t>国民の約</a:t>
            </a:r>
            <a:r>
              <a:rPr lang="en-US" altLang="ja-JP" sz="1400" b="1" dirty="0">
                <a:solidFill>
                  <a:srgbClr val="0D0D0D"/>
                </a:solidFill>
                <a:latin typeface="+mn-ea"/>
                <a:ea typeface="+mn-ea"/>
                <a:cs typeface="Meiryo UI" pitchFamily="50" charset="-128"/>
              </a:rPr>
              <a:t>40</a:t>
            </a:r>
            <a:r>
              <a:rPr lang="ja-JP" altLang="en-US" sz="1400" b="1" dirty="0">
                <a:solidFill>
                  <a:srgbClr val="0D0D0D"/>
                </a:solidFill>
                <a:latin typeface="+mn-ea"/>
                <a:ea typeface="+mn-ea"/>
                <a:cs typeface="Meiryo UI" pitchFamily="50" charset="-128"/>
              </a:rPr>
              <a:t>％が利用</a:t>
            </a:r>
            <a:r>
              <a:rPr lang="ja-JP" altLang="en-US" sz="1100" dirty="0">
                <a:solidFill>
                  <a:srgbClr val="0D0D0D"/>
                </a:solidFill>
                <a:latin typeface="+mn-ea"/>
                <a:ea typeface="+mn-ea"/>
                <a:cs typeface="Meiryo UI" pitchFamily="50" charset="-128"/>
              </a:rPr>
              <a:t>（</a:t>
            </a:r>
            <a:r>
              <a:rPr lang="en-US" altLang="ja-JP" sz="1100" dirty="0">
                <a:solidFill>
                  <a:srgbClr val="0D0D0D"/>
                </a:solidFill>
                <a:latin typeface="+mn-ea"/>
                <a:ea typeface="+mn-ea"/>
                <a:cs typeface="Meiryo UI" pitchFamily="50" charset="-128"/>
              </a:rPr>
              <a:t>P45</a:t>
            </a:r>
            <a:r>
              <a:rPr lang="ja-JP" altLang="en-US" sz="1100" dirty="0">
                <a:solidFill>
                  <a:srgbClr val="0D0D0D"/>
                </a:solidFill>
                <a:latin typeface="+mn-ea"/>
                <a:ea typeface="+mn-ea"/>
                <a:cs typeface="Meiryo UI" pitchFamily="50" charset="-128"/>
              </a:rPr>
              <a:t>参照）</a:t>
            </a:r>
            <a:endParaRPr lang="en-US" altLang="ja-JP" sz="11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ニュース取得モードの</a:t>
            </a:r>
            <a:r>
              <a:rPr lang="ja-JP" altLang="en-US" sz="1400" b="1" dirty="0">
                <a:solidFill>
                  <a:srgbClr val="0D0D0D"/>
                </a:solidFill>
                <a:latin typeface="+mn-ea"/>
                <a:ea typeface="+mn-ea"/>
                <a:cs typeface="Meiryo UI" pitchFamily="50" charset="-128"/>
              </a:rPr>
              <a:t>情報感度が高いユーザー群</a:t>
            </a:r>
            <a:r>
              <a:rPr lang="ja-JP" altLang="en-US" sz="1400" dirty="0">
                <a:solidFill>
                  <a:srgbClr val="0D0D0D"/>
                </a:solidFill>
                <a:latin typeface="+mn-ea"/>
                <a:ea typeface="+mn-ea"/>
                <a:cs typeface="Meiryo UI" pitchFamily="50" charset="-128"/>
              </a:rPr>
              <a:t>が滞留</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dirty="0">
                <a:solidFill>
                  <a:srgbClr val="0D0D0D"/>
                </a:solidFill>
                <a:latin typeface="+mn-ea"/>
                <a:ea typeface="+mn-ea"/>
                <a:cs typeface="Meiryo UI" pitchFamily="50" charset="-128"/>
              </a:rPr>
              <a:t>施策目的に応じた誘導広告のプランニングで</a:t>
            </a:r>
            <a:r>
              <a:rPr lang="ja-JP" altLang="en-US" sz="1400" b="1" dirty="0">
                <a:solidFill>
                  <a:srgbClr val="0D0D0D"/>
                </a:solidFill>
                <a:latin typeface="+mn-ea"/>
                <a:ea typeface="+mn-ea"/>
                <a:cs typeface="Meiryo UI" pitchFamily="50" charset="-128"/>
              </a:rPr>
              <a:t>高い集客効率</a:t>
            </a:r>
            <a:endParaRPr lang="en-US" altLang="ja-JP" sz="1400" b="1" dirty="0">
              <a:solidFill>
                <a:srgbClr val="0D0D0D"/>
              </a:solidFill>
              <a:latin typeface="+mn-ea"/>
              <a:ea typeface="+mn-ea"/>
              <a:cs typeface="Meiryo UI" pitchFamily="50" charset="-128"/>
            </a:endParaRPr>
          </a:p>
        </p:txBody>
      </p:sp>
      <p:sp>
        <p:nvSpPr>
          <p:cNvPr id="12" name="テキスト ボックス 11">
            <a:extLst>
              <a:ext uri="{FF2B5EF4-FFF2-40B4-BE49-F238E27FC236}">
                <a16:creationId xmlns:a16="http://schemas.microsoft.com/office/drawing/2014/main" id="{0156364A-0775-5D52-F233-01422E911996}"/>
              </a:ext>
            </a:extLst>
          </p:cNvPr>
          <p:cNvSpPr txBox="1"/>
          <p:nvPr/>
        </p:nvSpPr>
        <p:spPr>
          <a:xfrm>
            <a:off x="1446666" y="5486780"/>
            <a:ext cx="3509589"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D0D0D"/>
                </a:solidFill>
                <a:latin typeface="+mn-ea"/>
                <a:ea typeface="+mn-ea"/>
                <a:cs typeface="Meiryo UI" pitchFamily="50" charset="-128"/>
              </a:rPr>
              <a:t>Yahoo!</a:t>
            </a:r>
            <a:r>
              <a:rPr lang="ja-JP" altLang="en-US" sz="1200" dirty="0">
                <a:solidFill>
                  <a:srgbClr val="0D0D0D"/>
                </a:solidFill>
                <a:latin typeface="+mn-ea"/>
                <a:ea typeface="+mn-ea"/>
                <a:cs typeface="Meiryo UI" pitchFamily="50" charset="-128"/>
              </a:rPr>
              <a:t>広告</a:t>
            </a:r>
            <a:r>
              <a:rPr lang="en-US" altLang="ja-JP" sz="1200" dirty="0">
                <a:solidFill>
                  <a:srgbClr val="0D0D0D"/>
                </a:solidFill>
                <a:latin typeface="+mn-ea"/>
                <a:ea typeface="+mn-ea"/>
                <a:cs typeface="Meiryo UI" pitchFamily="50" charset="-128"/>
              </a:rPr>
              <a:t>/</a:t>
            </a:r>
            <a:r>
              <a:rPr lang="ja-JP" altLang="en-US" sz="1200" dirty="0">
                <a:solidFill>
                  <a:srgbClr val="0D0D0D"/>
                </a:solidFill>
                <a:latin typeface="+mn-ea"/>
                <a:ea typeface="+mn-ea"/>
                <a:cs typeface="Meiryo UI" pitchFamily="50" charset="-128"/>
              </a:rPr>
              <a:t>ディスプレイ広告</a:t>
            </a:r>
            <a:r>
              <a:rPr lang="ja-JP" altLang="en-US" sz="1000" dirty="0">
                <a:solidFill>
                  <a:srgbClr val="0D0D0D"/>
                </a:solidFill>
                <a:latin typeface="+mn-ea"/>
                <a:ea typeface="+mn-ea"/>
                <a:cs typeface="Meiryo UI" pitchFamily="50" charset="-128"/>
              </a:rPr>
              <a:t>（原則として</a:t>
            </a:r>
            <a:r>
              <a:rPr lang="en-US" altLang="ja-JP" sz="1000" dirty="0">
                <a:solidFill>
                  <a:srgbClr val="0D0D0D"/>
                </a:solidFill>
                <a:latin typeface="+mn-ea"/>
                <a:ea typeface="+mn-ea"/>
                <a:cs typeface="Meiryo UI" pitchFamily="50" charset="-128"/>
              </a:rPr>
              <a:t>Yahoo!</a:t>
            </a:r>
            <a:r>
              <a:rPr lang="ja-JP" altLang="en-US" sz="1000" dirty="0">
                <a:solidFill>
                  <a:srgbClr val="0D0D0D"/>
                </a:solidFill>
                <a:latin typeface="+mn-ea"/>
                <a:ea typeface="+mn-ea"/>
                <a:cs typeface="Meiryo UI" pitchFamily="50" charset="-128"/>
              </a:rPr>
              <a:t>ニュース面指定）</a:t>
            </a:r>
            <a:r>
              <a:rPr lang="ja-JP" altLang="en-US" sz="1200" dirty="0">
                <a:solidFill>
                  <a:srgbClr val="0D0D0D"/>
                </a:solidFill>
                <a:latin typeface="+mn-ea"/>
                <a:ea typeface="+mn-ea"/>
                <a:cs typeface="Meiryo UI" pitchFamily="50" charset="-128"/>
              </a:rPr>
              <a:t>に出稿いただきタイアップに集客</a:t>
            </a:r>
            <a:endParaRPr lang="en-US" altLang="ja-JP" sz="1200" dirty="0">
              <a:solidFill>
                <a:srgbClr val="0D0D0D"/>
              </a:solidFill>
              <a:latin typeface="+mn-ea"/>
              <a:ea typeface="+mn-ea"/>
              <a:cs typeface="Meiryo UI" pitchFamily="50" charset="-128"/>
            </a:endParaRPr>
          </a:p>
        </p:txBody>
      </p:sp>
      <p:sp>
        <p:nvSpPr>
          <p:cNvPr id="13" name="テキスト ボックス 12">
            <a:extLst>
              <a:ext uri="{FF2B5EF4-FFF2-40B4-BE49-F238E27FC236}">
                <a16:creationId xmlns:a16="http://schemas.microsoft.com/office/drawing/2014/main" id="{3C029F24-0E17-EB1D-ED63-AA783E246DEF}"/>
              </a:ext>
            </a:extLst>
          </p:cNvPr>
          <p:cNvSpPr txBox="1"/>
          <p:nvPr/>
        </p:nvSpPr>
        <p:spPr>
          <a:xfrm>
            <a:off x="6602152" y="3559447"/>
            <a:ext cx="5033589" cy="1034899"/>
          </a:xfrm>
          <a:prstGeom prst="rect">
            <a:avLst/>
          </a:prstGeom>
          <a:noFill/>
        </p:spPr>
        <p:txBody>
          <a:bodyPr wrap="square" rtlCol="0">
            <a:spAutoFit/>
          </a:bodyPr>
          <a:lstStyle/>
          <a:p>
            <a:pPr marL="171450" indent="-171450" eaLnBrk="1" fontAlgn="auto" hangingPunct="1">
              <a:lnSpc>
                <a:spcPct val="150000"/>
              </a:lnSpc>
              <a:spcBef>
                <a:spcPts val="0"/>
              </a:spcBef>
              <a:spcAft>
                <a:spcPts val="0"/>
              </a:spcAft>
              <a:buFont typeface="Wingdings" panose="05000000000000000000" pitchFamily="2" charset="2"/>
              <a:buChar char="l"/>
            </a:pPr>
            <a:r>
              <a:rPr lang="en-US" altLang="ja-JP" sz="1400" dirty="0">
                <a:solidFill>
                  <a:srgbClr val="0D0D0D"/>
                </a:solidFill>
                <a:latin typeface="+mn-ea"/>
                <a:ea typeface="+mn-ea"/>
                <a:cs typeface="Meiryo UI" pitchFamily="50" charset="-128"/>
              </a:rPr>
              <a:t>Yahoo!</a:t>
            </a:r>
            <a:r>
              <a:rPr lang="ja-JP" altLang="en-US" sz="1400" dirty="0">
                <a:solidFill>
                  <a:srgbClr val="0D0D0D"/>
                </a:solidFill>
                <a:latin typeface="+mn-ea"/>
                <a:ea typeface="+mn-ea"/>
                <a:cs typeface="Meiryo UI" pitchFamily="50" charset="-128"/>
              </a:rPr>
              <a:t>ニュースの</a:t>
            </a:r>
            <a:r>
              <a:rPr lang="ja-JP" altLang="en-US" sz="1400" b="1" dirty="0">
                <a:solidFill>
                  <a:srgbClr val="0D0D0D"/>
                </a:solidFill>
                <a:latin typeface="+mn-ea"/>
                <a:ea typeface="+mn-ea"/>
                <a:cs typeface="Meiryo UI" pitchFamily="50" charset="-128"/>
              </a:rPr>
              <a:t>ユーザーを知り尽くした編集者が制作</a:t>
            </a:r>
            <a:endParaRPr lang="en-US" altLang="ja-JP" sz="1400" b="1"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ユーザーの膨大な閲覧、行動データ</a:t>
            </a:r>
            <a:r>
              <a:rPr lang="ja-JP" altLang="en-US" sz="1400" dirty="0">
                <a:solidFill>
                  <a:srgbClr val="0D0D0D"/>
                </a:solidFill>
                <a:latin typeface="+mn-ea"/>
                <a:ea typeface="+mn-ea"/>
                <a:cs typeface="Meiryo UI" pitchFamily="50" charset="-128"/>
              </a:rPr>
              <a:t>を制作に活用</a:t>
            </a:r>
            <a:endParaRPr lang="en-US" altLang="ja-JP" sz="1400" dirty="0">
              <a:solidFill>
                <a:srgbClr val="0D0D0D"/>
              </a:solidFill>
              <a:latin typeface="+mn-ea"/>
              <a:ea typeface="+mn-ea"/>
              <a:cs typeface="Meiryo UI" pitchFamily="50" charset="-128"/>
            </a:endParaRPr>
          </a:p>
          <a:p>
            <a:pPr marL="171450" indent="-171450" eaLnBrk="1" fontAlgn="auto" hangingPunct="1">
              <a:lnSpc>
                <a:spcPct val="150000"/>
              </a:lnSpc>
              <a:spcBef>
                <a:spcPts val="0"/>
              </a:spcBef>
              <a:spcAft>
                <a:spcPts val="0"/>
              </a:spcAft>
              <a:buFont typeface="Wingdings" panose="05000000000000000000" pitchFamily="2" charset="2"/>
              <a:buChar char="l"/>
            </a:pPr>
            <a:r>
              <a:rPr lang="ja-JP" altLang="en-US" sz="1400" b="1" dirty="0">
                <a:solidFill>
                  <a:srgbClr val="0D0D0D"/>
                </a:solidFill>
                <a:latin typeface="+mn-ea"/>
                <a:ea typeface="+mn-ea"/>
                <a:cs typeface="Meiryo UI" pitchFamily="50" charset="-128"/>
              </a:rPr>
              <a:t>ユーザーに刺さる構成・表現手法</a:t>
            </a:r>
            <a:r>
              <a:rPr lang="ja-JP" altLang="en-US" sz="1400" dirty="0">
                <a:solidFill>
                  <a:srgbClr val="0D0D0D"/>
                </a:solidFill>
                <a:latin typeface="+mn-ea"/>
                <a:ea typeface="+mn-ea"/>
                <a:cs typeface="Meiryo UI" pitchFamily="50" charset="-128"/>
              </a:rPr>
              <a:t>の蓄積ノウハウを駆使</a:t>
            </a:r>
            <a:endParaRPr lang="en-US" altLang="ja-JP" sz="1400" dirty="0">
              <a:solidFill>
                <a:srgbClr val="0D0D0D"/>
              </a:solidFill>
              <a:latin typeface="+mn-ea"/>
              <a:ea typeface="+mn-ea"/>
              <a:cs typeface="Meiryo UI" pitchFamily="50" charset="-128"/>
            </a:endParaRPr>
          </a:p>
        </p:txBody>
      </p:sp>
      <p:sp>
        <p:nvSpPr>
          <p:cNvPr id="14" name="正方形/長方形 13">
            <a:extLst>
              <a:ext uri="{FF2B5EF4-FFF2-40B4-BE49-F238E27FC236}">
                <a16:creationId xmlns:a16="http://schemas.microsoft.com/office/drawing/2014/main" id="{EDB9333E-6ECD-1646-6384-B5F5824E840D}"/>
              </a:ext>
            </a:extLst>
          </p:cNvPr>
          <p:cNvSpPr/>
          <p:nvPr/>
        </p:nvSpPr>
        <p:spPr>
          <a:xfrm>
            <a:off x="1429740" y="5402048"/>
            <a:ext cx="3543935" cy="609600"/>
          </a:xfrm>
          <a:prstGeom prst="rect">
            <a:avLst/>
          </a:prstGeom>
          <a:no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6" name="テキスト ボックス 85">
            <a:extLst>
              <a:ext uri="{FF2B5EF4-FFF2-40B4-BE49-F238E27FC236}">
                <a16:creationId xmlns:a16="http://schemas.microsoft.com/office/drawing/2014/main" id="{7AA30114-3964-6E0A-F56C-58C200B67027}"/>
              </a:ext>
            </a:extLst>
          </p:cNvPr>
          <p:cNvSpPr txBox="1"/>
          <p:nvPr/>
        </p:nvSpPr>
        <p:spPr>
          <a:xfrm>
            <a:off x="5051624" y="5540270"/>
            <a:ext cx="1181219" cy="430887"/>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誘導広告費　</a:t>
            </a:r>
            <a:endParaRPr lang="en-US" altLang="ja-JP" sz="1100" b="1" dirty="0">
              <a:solidFill>
                <a:srgbClr val="FFFFFF"/>
              </a:solidFill>
              <a:latin typeface="+mn-ea"/>
              <a:ea typeface="+mn-ea"/>
              <a:cs typeface="Meiryo UI" pitchFamily="50" charset="-128"/>
            </a:endParaRPr>
          </a:p>
          <a:p>
            <a:pPr eaLnBrk="1" fontAlgn="auto" hangingPunct="1">
              <a:spcBef>
                <a:spcPts val="0"/>
              </a:spcBef>
              <a:spcAft>
                <a:spcPts val="0"/>
              </a:spcAft>
            </a:pPr>
            <a:r>
              <a:rPr lang="en-US" altLang="ja-JP" sz="1100" b="1" dirty="0">
                <a:solidFill>
                  <a:srgbClr val="FFFFFF"/>
                </a:solidFill>
                <a:latin typeface="+mn-ea"/>
                <a:ea typeface="+mn-ea"/>
                <a:cs typeface="Meiryo UI" pitchFamily="50" charset="-128"/>
              </a:rPr>
              <a:t>900</a:t>
            </a:r>
            <a:r>
              <a:rPr lang="ja-JP" altLang="en-US" sz="11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15" name="正方形/長方形 14">
            <a:extLst>
              <a:ext uri="{FF2B5EF4-FFF2-40B4-BE49-F238E27FC236}">
                <a16:creationId xmlns:a16="http://schemas.microsoft.com/office/drawing/2014/main" id="{CCA6C482-465C-F9A5-66E9-CFAA1E54E33A}"/>
              </a:ext>
            </a:extLst>
          </p:cNvPr>
          <p:cNvSpPr/>
          <p:nvPr/>
        </p:nvSpPr>
        <p:spPr>
          <a:xfrm>
            <a:off x="4747260" y="4850674"/>
            <a:ext cx="2673531" cy="435429"/>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6" name="テキスト ボックス 15">
            <a:extLst>
              <a:ext uri="{FF2B5EF4-FFF2-40B4-BE49-F238E27FC236}">
                <a16:creationId xmlns:a16="http://schemas.microsoft.com/office/drawing/2014/main" id="{D865AF86-48D3-4A2E-41DE-995F5931C7C2}"/>
              </a:ext>
            </a:extLst>
          </p:cNvPr>
          <p:cNvSpPr txBox="1"/>
          <p:nvPr/>
        </p:nvSpPr>
        <p:spPr>
          <a:xfrm>
            <a:off x="4927070" y="4861002"/>
            <a:ext cx="2371802" cy="400110"/>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n-ea"/>
                <a:ea typeface="+mn-ea"/>
                <a:cs typeface="Meiryo UI" pitchFamily="50" charset="-128"/>
              </a:rPr>
              <a:t>協賛総額 </a:t>
            </a:r>
            <a:r>
              <a:rPr lang="en-US" altLang="ja-JP" sz="2000" b="1" dirty="0">
                <a:solidFill>
                  <a:srgbClr val="FFFFFF"/>
                </a:solidFill>
                <a:latin typeface="+mn-ea"/>
                <a:ea typeface="+mn-ea"/>
                <a:cs typeface="Meiryo UI" pitchFamily="50" charset="-128"/>
              </a:rPr>
              <a:t>1000</a:t>
            </a:r>
            <a:r>
              <a:rPr lang="ja-JP" altLang="en-US" sz="2000" b="1" dirty="0">
                <a:solidFill>
                  <a:srgbClr val="FFFFFF"/>
                </a:solidFill>
                <a:latin typeface="+mn-ea"/>
                <a:ea typeface="+mn-ea"/>
                <a:cs typeface="Meiryo UI" pitchFamily="50" charset="-128"/>
              </a:rPr>
              <a:t>万円</a:t>
            </a:r>
            <a:r>
              <a:rPr lang="en-US" altLang="ja-JP" sz="1100" b="1" dirty="0">
                <a:solidFill>
                  <a:srgbClr val="FFFFFF"/>
                </a:solidFill>
                <a:latin typeface="+mn-ea"/>
                <a:ea typeface="+mn-ea"/>
                <a:cs typeface="Meiryo UI" pitchFamily="50" charset="-128"/>
              </a:rPr>
              <a:t>/</a:t>
            </a:r>
            <a:r>
              <a:rPr lang="ja-JP" altLang="en-US" sz="1100" b="1" dirty="0">
                <a:solidFill>
                  <a:srgbClr val="FFFFFF"/>
                </a:solidFill>
                <a:latin typeface="+mn-ea"/>
                <a:ea typeface="+mn-ea"/>
                <a:cs typeface="Meiryo UI" pitchFamily="50" charset="-128"/>
              </a:rPr>
              <a:t>月</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17" name="正方形/長方形 16">
            <a:extLst>
              <a:ext uri="{FF2B5EF4-FFF2-40B4-BE49-F238E27FC236}">
                <a16:creationId xmlns:a16="http://schemas.microsoft.com/office/drawing/2014/main" id="{57B29B12-ADAC-9706-FF48-59FFB5CD6214}"/>
              </a:ext>
            </a:extLst>
          </p:cNvPr>
          <p:cNvSpPr/>
          <p:nvPr/>
        </p:nvSpPr>
        <p:spPr>
          <a:xfrm>
            <a:off x="6123212" y="5399314"/>
            <a:ext cx="1061992" cy="609600"/>
          </a:xfrm>
          <a:prstGeom prst="rect">
            <a:avLst/>
          </a:prstGeom>
          <a:solidFill>
            <a:srgbClr val="545454"/>
          </a:solid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8" name="テキスト ボックス 17">
            <a:extLst>
              <a:ext uri="{FF2B5EF4-FFF2-40B4-BE49-F238E27FC236}">
                <a16:creationId xmlns:a16="http://schemas.microsoft.com/office/drawing/2014/main" id="{F6050920-4148-84A5-F5A8-0D35D3D0638F}"/>
              </a:ext>
            </a:extLst>
          </p:cNvPr>
          <p:cNvSpPr txBox="1"/>
          <p:nvPr/>
        </p:nvSpPr>
        <p:spPr>
          <a:xfrm>
            <a:off x="7324506" y="5495489"/>
            <a:ext cx="3509589"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広告主様からのオリエンテーションに基づき、</a:t>
            </a:r>
            <a:endParaRPr lang="en-US" altLang="ja-JP" sz="1200" dirty="0">
              <a:solidFill>
                <a:srgbClr val="0D0D0D"/>
              </a:solidFill>
              <a:latin typeface="+mn-ea"/>
              <a:ea typeface="+mn-ea"/>
              <a:cs typeface="Meiryo UI" pitchFamily="50" charset="-128"/>
            </a:endParaRPr>
          </a:p>
          <a:p>
            <a:pPr eaLnBrk="1" fontAlgn="auto" hangingPunct="1">
              <a:spcBef>
                <a:spcPts val="0"/>
              </a:spcBef>
              <a:spcAft>
                <a:spcPts val="0"/>
              </a:spcAft>
            </a:pPr>
            <a:r>
              <a:rPr lang="ja-JP" altLang="en-US" sz="1200" dirty="0">
                <a:solidFill>
                  <a:srgbClr val="0D0D0D"/>
                </a:solidFill>
                <a:latin typeface="+mn-ea"/>
                <a:ea typeface="+mn-ea"/>
                <a:cs typeface="Meiryo UI" pitchFamily="50" charset="-128"/>
              </a:rPr>
              <a:t>企画・コンテンツ内容を協議しながら制作</a:t>
            </a:r>
            <a:endParaRPr lang="en-US" altLang="ja-JP" sz="1200" dirty="0">
              <a:solidFill>
                <a:srgbClr val="0D0D0D"/>
              </a:solidFill>
              <a:latin typeface="+mn-ea"/>
              <a:ea typeface="+mn-ea"/>
              <a:cs typeface="Meiryo UI" pitchFamily="50" charset="-128"/>
            </a:endParaRPr>
          </a:p>
        </p:txBody>
      </p:sp>
      <p:sp>
        <p:nvSpPr>
          <p:cNvPr id="19" name="正方形/長方形 18">
            <a:extLst>
              <a:ext uri="{FF2B5EF4-FFF2-40B4-BE49-F238E27FC236}">
                <a16:creationId xmlns:a16="http://schemas.microsoft.com/office/drawing/2014/main" id="{1DCA1FDE-B2AD-E5A8-6F97-E8EDD34DA891}"/>
              </a:ext>
            </a:extLst>
          </p:cNvPr>
          <p:cNvSpPr/>
          <p:nvPr/>
        </p:nvSpPr>
        <p:spPr>
          <a:xfrm>
            <a:off x="7203074" y="5402048"/>
            <a:ext cx="3543935" cy="609600"/>
          </a:xfrm>
          <a:prstGeom prst="rect">
            <a:avLst/>
          </a:prstGeom>
          <a:noFill/>
          <a:ln w="571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0" name="テキスト ボックス 19">
            <a:extLst>
              <a:ext uri="{FF2B5EF4-FFF2-40B4-BE49-F238E27FC236}">
                <a16:creationId xmlns:a16="http://schemas.microsoft.com/office/drawing/2014/main" id="{038EEA86-3192-1A29-9419-F69108DD79A9}"/>
              </a:ext>
            </a:extLst>
          </p:cNvPr>
          <p:cNvSpPr txBox="1"/>
          <p:nvPr/>
        </p:nvSpPr>
        <p:spPr>
          <a:xfrm>
            <a:off x="6165873" y="5540269"/>
            <a:ext cx="1181667" cy="430887"/>
          </a:xfrm>
          <a:prstGeom prst="rect">
            <a:avLst/>
          </a:prstGeom>
          <a:noFill/>
        </p:spPr>
        <p:txBody>
          <a:bodyPr wrap="square" rtlCol="0">
            <a:spAutoFit/>
          </a:bodyPr>
          <a:lstStyle/>
          <a:p>
            <a:pPr eaLnBrk="1" fontAlgn="auto" hangingPunct="1">
              <a:spcBef>
                <a:spcPts val="0"/>
              </a:spcBef>
              <a:spcAft>
                <a:spcPts val="0"/>
              </a:spcAft>
            </a:pPr>
            <a:r>
              <a:rPr lang="ja-JP" altLang="en-US" sz="1100" b="1" dirty="0">
                <a:solidFill>
                  <a:srgbClr val="FFFFFF"/>
                </a:solidFill>
                <a:latin typeface="+mn-ea"/>
                <a:ea typeface="+mn-ea"/>
                <a:cs typeface="Meiryo UI" pitchFamily="50" charset="-128"/>
              </a:rPr>
              <a:t>制作・掲載費　</a:t>
            </a:r>
            <a:r>
              <a:rPr lang="en-US" altLang="ja-JP" sz="1100" b="1" dirty="0">
                <a:solidFill>
                  <a:srgbClr val="FFFFFF"/>
                </a:solidFill>
                <a:latin typeface="+mn-ea"/>
                <a:ea typeface="+mn-ea"/>
                <a:cs typeface="Meiryo UI" pitchFamily="50" charset="-128"/>
              </a:rPr>
              <a:t>100</a:t>
            </a:r>
            <a:r>
              <a:rPr lang="ja-JP" altLang="en-US" sz="1100" b="1" dirty="0">
                <a:solidFill>
                  <a:srgbClr val="FFFFFF"/>
                </a:solidFill>
                <a:latin typeface="+mn-ea"/>
                <a:ea typeface="+mn-ea"/>
                <a:cs typeface="Meiryo UI" pitchFamily="50" charset="-128"/>
              </a:rPr>
              <a:t>万円</a:t>
            </a:r>
            <a:r>
              <a:rPr lang="ja-JP" altLang="en-US" sz="800" b="1" dirty="0">
                <a:solidFill>
                  <a:srgbClr val="FFFFFF"/>
                </a:solidFill>
                <a:latin typeface="+mn-ea"/>
                <a:ea typeface="+mn-ea"/>
                <a:cs typeface="Meiryo UI" pitchFamily="50" charset="-128"/>
              </a:rPr>
              <a:t>～</a:t>
            </a:r>
            <a:endParaRPr lang="en-US" altLang="ja-JP" sz="800" b="1" dirty="0">
              <a:solidFill>
                <a:srgbClr val="FFFFFF"/>
              </a:solidFill>
              <a:latin typeface="+mn-ea"/>
              <a:ea typeface="+mn-ea"/>
              <a:cs typeface="Meiryo UI" pitchFamily="50" charset="-128"/>
            </a:endParaRPr>
          </a:p>
        </p:txBody>
      </p:sp>
      <p:sp>
        <p:nvSpPr>
          <p:cNvPr id="21" name="テキスト ボックス 20">
            <a:extLst>
              <a:ext uri="{FF2B5EF4-FFF2-40B4-BE49-F238E27FC236}">
                <a16:creationId xmlns:a16="http://schemas.microsoft.com/office/drawing/2014/main" id="{CFCADB7D-DFA7-CB58-ECA5-6B8A22A69BEF}"/>
              </a:ext>
            </a:extLst>
          </p:cNvPr>
          <p:cNvSpPr txBox="1"/>
          <p:nvPr/>
        </p:nvSpPr>
        <p:spPr>
          <a:xfrm>
            <a:off x="1455177" y="6094366"/>
            <a:ext cx="3221961" cy="230832"/>
          </a:xfrm>
          <a:prstGeom prst="rect">
            <a:avLst/>
          </a:prstGeom>
          <a:noFill/>
        </p:spPr>
        <p:txBody>
          <a:bodyPr wrap="square" rtlCol="0">
            <a:spAutoFit/>
          </a:bodyPr>
          <a:lstStyle/>
          <a:p>
            <a:pPr eaLnBrk="1" fontAlgn="auto" hangingPunct="1">
              <a:spcBef>
                <a:spcPts val="0"/>
              </a:spcBef>
              <a:spcAft>
                <a:spcPts val="0"/>
              </a:spcAft>
            </a:pPr>
            <a:r>
              <a:rPr lang="en-US" altLang="ja-JP" sz="900" b="1" dirty="0">
                <a:solidFill>
                  <a:srgbClr val="0D0D0D"/>
                </a:solidFill>
                <a:latin typeface="+mn-ea"/>
                <a:ea typeface="+mn-ea"/>
                <a:cs typeface="Meiryo UI" pitchFamily="50" charset="-128"/>
              </a:rPr>
              <a:t>※Yahoo!</a:t>
            </a:r>
            <a:r>
              <a:rPr lang="ja-JP" altLang="en-US" sz="900" b="1" dirty="0">
                <a:solidFill>
                  <a:srgbClr val="0D0D0D"/>
                </a:solidFill>
                <a:latin typeface="+mn-ea"/>
                <a:ea typeface="+mn-ea"/>
                <a:cs typeface="Meiryo UI" pitchFamily="50" charset="-128"/>
              </a:rPr>
              <a:t>ニュースの編集誘導枠からも集客（無償）</a:t>
            </a:r>
            <a:endParaRPr lang="en-US" altLang="ja-JP" sz="900" b="1" dirty="0">
              <a:solidFill>
                <a:srgbClr val="0D0D0D"/>
              </a:solidFill>
              <a:latin typeface="+mn-ea"/>
              <a:ea typeface="+mn-ea"/>
              <a:cs typeface="Meiryo UI" pitchFamily="50" charset="-128"/>
            </a:endParaRPr>
          </a:p>
        </p:txBody>
      </p:sp>
      <p:sp>
        <p:nvSpPr>
          <p:cNvPr id="22" name="テキスト ボックス 21">
            <a:extLst>
              <a:ext uri="{FF2B5EF4-FFF2-40B4-BE49-F238E27FC236}">
                <a16:creationId xmlns:a16="http://schemas.microsoft.com/office/drawing/2014/main" id="{F3FBB70D-9E22-F519-9CD3-103252BB046F}"/>
              </a:ext>
            </a:extLst>
          </p:cNvPr>
          <p:cNvSpPr txBox="1"/>
          <p:nvPr/>
        </p:nvSpPr>
        <p:spPr>
          <a:xfrm>
            <a:off x="5334318" y="6094367"/>
            <a:ext cx="1503000" cy="230832"/>
          </a:xfrm>
          <a:prstGeom prst="rect">
            <a:avLst/>
          </a:prstGeom>
          <a:noFill/>
        </p:spPr>
        <p:txBody>
          <a:bodyPr wrap="square" rtlCol="0">
            <a:spAutoFit/>
          </a:bodyPr>
          <a:lstStyle/>
          <a:p>
            <a:pPr eaLnBrk="1" fontAlgn="auto" hangingPunct="1">
              <a:spcBef>
                <a:spcPts val="0"/>
              </a:spcBef>
              <a:spcAft>
                <a:spcPts val="0"/>
              </a:spcAft>
            </a:pPr>
            <a:r>
              <a:rPr lang="en-US" altLang="ja-JP" sz="900" dirty="0">
                <a:solidFill>
                  <a:srgbClr val="0D0D0D"/>
                </a:solidFill>
                <a:latin typeface="+mn-ea"/>
                <a:ea typeface="+mn-ea"/>
                <a:cs typeface="Meiryo UI" pitchFamily="50" charset="-128"/>
              </a:rPr>
              <a:t>※</a:t>
            </a:r>
            <a:r>
              <a:rPr lang="ja-JP" altLang="en-US" sz="900" dirty="0">
                <a:solidFill>
                  <a:srgbClr val="0D0D0D"/>
                </a:solidFill>
                <a:latin typeface="+mn-ea"/>
                <a:ea typeface="+mn-ea"/>
                <a:cs typeface="Meiryo UI" pitchFamily="50" charset="-128"/>
              </a:rPr>
              <a:t>金額はいずれもネット</a:t>
            </a:r>
            <a:endParaRPr lang="en-US" altLang="ja-JP" sz="900" dirty="0">
              <a:solidFill>
                <a:srgbClr val="0D0D0D"/>
              </a:solidFill>
              <a:latin typeface="+mn-ea"/>
              <a:ea typeface="+mn-ea"/>
              <a:cs typeface="Meiryo UI" pitchFamily="50" charset="-128"/>
            </a:endParaRPr>
          </a:p>
        </p:txBody>
      </p:sp>
      <p:sp>
        <p:nvSpPr>
          <p:cNvPr id="24" name="矢印: 五方向 23">
            <a:extLst>
              <a:ext uri="{FF2B5EF4-FFF2-40B4-BE49-F238E27FC236}">
                <a16:creationId xmlns:a16="http://schemas.microsoft.com/office/drawing/2014/main" id="{C2968415-0757-B49B-252E-58000B7AED82}"/>
              </a:ext>
            </a:extLst>
          </p:cNvPr>
          <p:cNvSpPr/>
          <p:nvPr/>
        </p:nvSpPr>
        <p:spPr>
          <a:xfrm rot="5400000">
            <a:off x="5990409" y="5013963"/>
            <a:ext cx="204652" cy="627018"/>
          </a:xfrm>
          <a:prstGeom prst="homePlate">
            <a:avLst/>
          </a:prstGeom>
          <a:solidFill>
            <a:srgbClr val="FFFFFF"/>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26" name="テキスト ボックス 25">
            <a:extLst>
              <a:ext uri="{FF2B5EF4-FFF2-40B4-BE49-F238E27FC236}">
                <a16:creationId xmlns:a16="http://schemas.microsoft.com/office/drawing/2014/main" id="{1D1F0FB3-BD24-1683-8602-FEA8E7E30FA2}"/>
              </a:ext>
            </a:extLst>
          </p:cNvPr>
          <p:cNvSpPr txBox="1"/>
          <p:nvPr/>
        </p:nvSpPr>
        <p:spPr>
          <a:xfrm>
            <a:off x="5853007" y="5214802"/>
            <a:ext cx="496632" cy="246221"/>
          </a:xfrm>
          <a:prstGeom prst="rect">
            <a:avLst/>
          </a:prstGeom>
          <a:noFill/>
        </p:spPr>
        <p:txBody>
          <a:bodyPr wrap="square" rtlCol="0">
            <a:spAutoFit/>
          </a:bodyPr>
          <a:lstStyle/>
          <a:p>
            <a:pPr algn="ctr" eaLnBrk="1" fontAlgn="auto" hangingPunct="1">
              <a:spcBef>
                <a:spcPts val="0"/>
              </a:spcBef>
              <a:spcAft>
                <a:spcPts val="0"/>
              </a:spcAft>
            </a:pPr>
            <a:r>
              <a:rPr lang="ja-JP" altLang="en-US" sz="1000" dirty="0">
                <a:solidFill>
                  <a:srgbClr val="0D0D0D"/>
                </a:solidFill>
                <a:latin typeface="+mn-ea"/>
                <a:ea typeface="+mn-ea"/>
                <a:cs typeface="Meiryo UI" pitchFamily="50" charset="-128"/>
              </a:rPr>
              <a:t>内訳</a:t>
            </a:r>
            <a:endParaRPr lang="en-US" altLang="ja-JP" sz="1000" dirty="0">
              <a:solidFill>
                <a:srgbClr val="0D0D0D"/>
              </a:solidFill>
              <a:latin typeface="+mn-ea"/>
              <a:ea typeface="+mn-ea"/>
              <a:cs typeface="Meiryo UI" pitchFamily="50" charset="-128"/>
            </a:endParaRPr>
          </a:p>
        </p:txBody>
      </p:sp>
    </p:spTree>
    <p:extLst>
      <p:ext uri="{BB962C8B-B14F-4D97-AF65-F5344CB8AC3E}">
        <p14:creationId xmlns:p14="http://schemas.microsoft.com/office/powerpoint/2010/main" val="26236562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43112" y="4798379"/>
            <a:ext cx="5943600" cy="543702"/>
          </a:xfrm>
        </p:spPr>
        <p:txBody>
          <a:bodyPr/>
          <a:lstStyle/>
          <a:p>
            <a:r>
              <a:rPr lang="en-US" altLang="ja-JP" dirty="0"/>
              <a:t>Yahoo!</a:t>
            </a:r>
            <a:r>
              <a:rPr lang="ja-JP" altLang="en-US" dirty="0"/>
              <a:t>ニュースの特長</a:t>
            </a:r>
          </a:p>
        </p:txBody>
      </p:sp>
      <p:sp>
        <p:nvSpPr>
          <p:cNvPr id="2" name="テキスト プレースホルダー 5">
            <a:extLst>
              <a:ext uri="{FF2B5EF4-FFF2-40B4-BE49-F238E27FC236}">
                <a16:creationId xmlns:a16="http://schemas.microsoft.com/office/drawing/2014/main" id="{07F7CC26-5BCF-BD2A-B5E4-5614EFB9244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02</a:t>
            </a:r>
          </a:p>
        </p:txBody>
      </p:sp>
      <p:pic>
        <p:nvPicPr>
          <p:cNvPr id="4" name="図プレースホルダー 10" descr="アイコン&#10;&#10;自動的に生成された説明">
            <a:extLst>
              <a:ext uri="{FF2B5EF4-FFF2-40B4-BE49-F238E27FC236}">
                <a16:creationId xmlns:a16="http://schemas.microsoft.com/office/drawing/2014/main" id="{1F5D3245-454A-0694-CF7A-0A7A38DCC06E}"/>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3307653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 name="テキスト プレースホルダー 3">
            <a:extLst>
              <a:ext uri="{FF2B5EF4-FFF2-40B4-BE49-F238E27FC236}">
                <a16:creationId xmlns:a16="http://schemas.microsoft.com/office/drawing/2014/main" id="{5C37EF31-8763-CA03-ADAA-0E26E55C020F}"/>
              </a:ext>
            </a:extLst>
          </p:cNvPr>
          <p:cNvSpPr txBox="1">
            <a:spLocks/>
          </p:cNvSpPr>
          <p:nvPr/>
        </p:nvSpPr>
        <p:spPr>
          <a:xfrm>
            <a:off x="1936381" y="19445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b="1" i="0" u="none" strike="noStrike" kern="1200" cap="none" spc="0" normalizeH="0" baseline="0" noProof="0" dirty="0">
                <a:ln>
                  <a:noFill/>
                </a:ln>
                <a:solidFill>
                  <a:srgbClr val="00003E"/>
                </a:solidFill>
                <a:effectLst/>
                <a:uLnTx/>
                <a:uFillTx/>
                <a:latin typeface="+mn-ea"/>
                <a:ea typeface="+mn-ea"/>
                <a:cs typeface="+mn-cs"/>
              </a:rPr>
              <a:t>Yahoo!</a:t>
            </a:r>
            <a:r>
              <a:rPr kumimoji="1" lang="ja-JP" altLang="en-US" b="1" i="0" u="none" strike="noStrike" kern="1200" cap="none" spc="0" normalizeH="0" baseline="0" noProof="0" dirty="0">
                <a:ln>
                  <a:noFill/>
                </a:ln>
                <a:solidFill>
                  <a:srgbClr val="00003E"/>
                </a:solidFill>
                <a:effectLst/>
                <a:uLnTx/>
                <a:uFillTx/>
                <a:latin typeface="+mn-ea"/>
                <a:ea typeface="+mn-ea"/>
                <a:cs typeface="+mn-cs"/>
              </a:rPr>
              <a:t>ニュースとは</a:t>
            </a:r>
            <a:endParaRPr kumimoji="1" lang="ja-JP" altLang="en-US" sz="1600" b="1" i="0" u="none" strike="noStrike" kern="1200" cap="none" spc="0" normalizeH="0" baseline="0" noProof="0" dirty="0">
              <a:ln>
                <a:noFill/>
              </a:ln>
              <a:solidFill>
                <a:srgbClr val="00003E"/>
              </a:solidFill>
              <a:effectLst/>
              <a:uLnTx/>
              <a:uFillTx/>
              <a:latin typeface="+mn-ea"/>
              <a:ea typeface="+mn-ea"/>
              <a:cs typeface="+mn-cs"/>
            </a:endParaRPr>
          </a:p>
        </p:txBody>
      </p:sp>
      <p:sp>
        <p:nvSpPr>
          <p:cNvPr id="5" name="テキスト プレースホルダー 3">
            <a:extLst>
              <a:ext uri="{FF2B5EF4-FFF2-40B4-BE49-F238E27FC236}">
                <a16:creationId xmlns:a16="http://schemas.microsoft.com/office/drawing/2014/main" id="{FBA71FC8-F420-DF72-6A61-F49D9EA5265A}"/>
              </a:ext>
            </a:extLst>
          </p:cNvPr>
          <p:cNvSpPr txBox="1">
            <a:spLocks/>
          </p:cNvSpPr>
          <p:nvPr/>
        </p:nvSpPr>
        <p:spPr>
          <a:xfrm>
            <a:off x="490905" y="1219267"/>
            <a:ext cx="5442252"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800" b="1" i="0" u="none" strike="noStrike" kern="1200" cap="none" spc="0" normalizeH="0" baseline="0" noProof="0" dirty="0">
                <a:ln>
                  <a:noFill/>
                </a:ln>
                <a:solidFill>
                  <a:srgbClr val="0D0D0D"/>
                </a:solidFill>
                <a:effectLst/>
                <a:uLnTx/>
                <a:uFillTx/>
                <a:latin typeface="+mn-ea"/>
                <a:ea typeface="+mn-ea"/>
                <a:cs typeface="+mn-cs"/>
              </a:rPr>
              <a:t>日本最大級のニュースメディア</a:t>
            </a:r>
          </a:p>
        </p:txBody>
      </p:sp>
      <p:sp>
        <p:nvSpPr>
          <p:cNvPr id="27" name="正方形/長方形 26">
            <a:extLst>
              <a:ext uri="{FF2B5EF4-FFF2-40B4-BE49-F238E27FC236}">
                <a16:creationId xmlns:a16="http://schemas.microsoft.com/office/drawing/2014/main" id="{8B3010AE-71F3-AD0E-3EDA-5AECB08E985E}"/>
              </a:ext>
            </a:extLst>
          </p:cNvPr>
          <p:cNvSpPr/>
          <p:nvPr/>
        </p:nvSpPr>
        <p:spPr>
          <a:xfrm>
            <a:off x="6629652" y="2109108"/>
            <a:ext cx="2049937" cy="815188"/>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28" name="図 27">
            <a:extLst>
              <a:ext uri="{FF2B5EF4-FFF2-40B4-BE49-F238E27FC236}">
                <a16:creationId xmlns:a16="http://schemas.microsoft.com/office/drawing/2014/main" id="{67622CD1-5B9A-C01A-D059-612E9CB883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8969" y="1446205"/>
            <a:ext cx="3193310" cy="3193310"/>
          </a:xfrm>
          <a:prstGeom prst="rect">
            <a:avLst/>
          </a:prstGeom>
          <a:ln>
            <a:solidFill>
              <a:srgbClr val="FFFFFF">
                <a:lumMod val="75000"/>
              </a:srgbClr>
            </a:solidFill>
          </a:ln>
        </p:spPr>
      </p:pic>
      <p:sp>
        <p:nvSpPr>
          <p:cNvPr id="29" name="正方形/長方形 28">
            <a:extLst>
              <a:ext uri="{FF2B5EF4-FFF2-40B4-BE49-F238E27FC236}">
                <a16:creationId xmlns:a16="http://schemas.microsoft.com/office/drawing/2014/main" id="{8B23FF79-DCFB-E1CF-80E1-DDE706A9FA53}"/>
              </a:ext>
            </a:extLst>
          </p:cNvPr>
          <p:cNvSpPr/>
          <p:nvPr/>
        </p:nvSpPr>
        <p:spPr>
          <a:xfrm>
            <a:off x="6629652" y="2125066"/>
            <a:ext cx="2004113" cy="834065"/>
          </a:xfrm>
          <a:prstGeom prst="rect">
            <a:avLst/>
          </a:prstGeom>
          <a:solidFill>
            <a:srgbClr val="FFFFFF">
              <a:alpha val="63369"/>
            </a:srgbClr>
          </a:solidFill>
          <a:ln w="9525" cap="flat" cmpd="sng" algn="ctr">
            <a:solidFill>
              <a:srgbClr val="FFFFFF">
                <a:lumMod val="7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 name="正方形/長方形 8">
            <a:extLst>
              <a:ext uri="{FF2B5EF4-FFF2-40B4-BE49-F238E27FC236}">
                <a16:creationId xmlns:a16="http://schemas.microsoft.com/office/drawing/2014/main" id="{36EEB3E5-1D28-F742-7768-D0138345ABB0}"/>
              </a:ext>
            </a:extLst>
          </p:cNvPr>
          <p:cNvSpPr/>
          <p:nvPr/>
        </p:nvSpPr>
        <p:spPr>
          <a:xfrm>
            <a:off x="8653883" y="2152652"/>
            <a:ext cx="956994"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nvGrpSpPr>
          <p:cNvPr id="30" name="グループ化 29">
            <a:extLst>
              <a:ext uri="{FF2B5EF4-FFF2-40B4-BE49-F238E27FC236}">
                <a16:creationId xmlns:a16="http://schemas.microsoft.com/office/drawing/2014/main" id="{66BB79FB-5A18-D8E6-4B5B-A2FB22C60E7B}"/>
              </a:ext>
            </a:extLst>
          </p:cNvPr>
          <p:cNvGrpSpPr/>
          <p:nvPr/>
        </p:nvGrpSpPr>
        <p:grpSpPr>
          <a:xfrm>
            <a:off x="9299999" y="3048722"/>
            <a:ext cx="1546573" cy="2423852"/>
            <a:chOff x="10939288" y="3182455"/>
            <a:chExt cx="1546573" cy="2423852"/>
          </a:xfrm>
        </p:grpSpPr>
        <p:pic>
          <p:nvPicPr>
            <p:cNvPr id="43" name="図 42">
              <a:extLst>
                <a:ext uri="{FF2B5EF4-FFF2-40B4-BE49-F238E27FC236}">
                  <a16:creationId xmlns:a16="http://schemas.microsoft.com/office/drawing/2014/main" id="{EFF462A6-5084-8EE4-2F6D-9FFB339DE3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2723" b="-838"/>
            <a:stretch/>
          </p:blipFill>
          <p:spPr>
            <a:xfrm>
              <a:off x="10939288" y="3182455"/>
              <a:ext cx="1546573" cy="2423852"/>
            </a:xfrm>
            <a:prstGeom prst="rect">
              <a:avLst/>
            </a:prstGeom>
            <a:ln>
              <a:solidFill>
                <a:srgbClr val="FFFFFF">
                  <a:lumMod val="75000"/>
                </a:srgbClr>
              </a:solidFill>
            </a:ln>
          </p:spPr>
        </p:pic>
        <p:sp>
          <p:nvSpPr>
            <p:cNvPr id="44" name="正方形/長方形 43">
              <a:extLst>
                <a:ext uri="{FF2B5EF4-FFF2-40B4-BE49-F238E27FC236}">
                  <a16:creationId xmlns:a16="http://schemas.microsoft.com/office/drawing/2014/main" id="{6DAF111C-134A-B25A-5AD5-7E292235995A}"/>
                </a:ext>
              </a:extLst>
            </p:cNvPr>
            <p:cNvSpPr/>
            <p:nvPr/>
          </p:nvSpPr>
          <p:spPr>
            <a:xfrm>
              <a:off x="11016476" y="3186281"/>
              <a:ext cx="1393239" cy="815188"/>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grpSp>
      <p:sp>
        <p:nvSpPr>
          <p:cNvPr id="45" name="テキスト プレースホルダー 3">
            <a:extLst>
              <a:ext uri="{FF2B5EF4-FFF2-40B4-BE49-F238E27FC236}">
                <a16:creationId xmlns:a16="http://schemas.microsoft.com/office/drawing/2014/main" id="{CC8780DF-3078-44BB-675B-96785458DE21}"/>
              </a:ext>
            </a:extLst>
          </p:cNvPr>
          <p:cNvSpPr txBox="1">
            <a:spLocks/>
          </p:cNvSpPr>
          <p:nvPr/>
        </p:nvSpPr>
        <p:spPr>
          <a:xfrm>
            <a:off x="570418" y="2109108"/>
            <a:ext cx="4905169" cy="32008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C9002C"/>
                </a:solidFill>
                <a:effectLst/>
                <a:uLnTx/>
                <a:uFillTx/>
                <a:latin typeface="+mn-ea"/>
                <a:ea typeface="+mn-ea"/>
                <a:cs typeface="+mn-cs"/>
              </a:rPr>
              <a:t>約</a:t>
            </a:r>
            <a:r>
              <a:rPr lang="en-US" altLang="ja-JP" sz="1600" dirty="0">
                <a:solidFill>
                  <a:srgbClr val="C9002C"/>
                </a:solidFill>
                <a:latin typeface="+mn-ea"/>
                <a:ea typeface="+mn-ea"/>
              </a:rPr>
              <a:t>80</a:t>
            </a:r>
            <a:r>
              <a:rPr kumimoji="1" lang="en-US" altLang="ja-JP" sz="1600" b="1" i="0" u="none" strike="noStrike" kern="1200" cap="none" spc="0" normalizeH="0" baseline="0" noProof="0" dirty="0">
                <a:ln>
                  <a:noFill/>
                </a:ln>
                <a:solidFill>
                  <a:srgbClr val="C9002C"/>
                </a:solidFill>
                <a:effectLst/>
                <a:uLnTx/>
                <a:uFillTx/>
                <a:latin typeface="+mn-ea"/>
                <a:ea typeface="+mn-ea"/>
                <a:cs typeface="+mn-cs"/>
              </a:rPr>
              <a:t>00</a:t>
            </a:r>
            <a:r>
              <a:rPr kumimoji="1" lang="ja-JP" altLang="en-US" sz="1600" b="1" i="0" u="none" strike="noStrike" kern="1200" cap="none" spc="0" normalizeH="0" baseline="0" noProof="0" dirty="0">
                <a:ln>
                  <a:noFill/>
                </a:ln>
                <a:solidFill>
                  <a:srgbClr val="C9002C"/>
                </a:solidFill>
                <a:effectLst/>
                <a:uLnTx/>
                <a:uFillTx/>
                <a:latin typeface="+mn-ea"/>
                <a:ea typeface="+mn-ea"/>
                <a:cs typeface="+mn-cs"/>
              </a:rPr>
              <a:t>本</a:t>
            </a:r>
            <a:r>
              <a:rPr kumimoji="1" lang="en-US" altLang="ja-JP" sz="900" b="0" i="0" u="none" strike="noStrike" kern="1200" cap="none" spc="0" normalizeH="0" baseline="0" noProof="0" dirty="0">
                <a:ln>
                  <a:noFill/>
                </a:ln>
                <a:solidFill>
                  <a:srgbClr val="C9002C"/>
                </a:solidFill>
                <a:effectLst/>
                <a:uLnTx/>
                <a:uFillTx/>
                <a:latin typeface="+mn-ea"/>
                <a:ea typeface="+mn-ea"/>
                <a:cs typeface="+mn-cs"/>
              </a:rPr>
              <a:t>※1</a:t>
            </a:r>
            <a:r>
              <a:rPr kumimoji="1" lang="ja-JP" altLang="en-US" sz="1600" b="1" i="0" u="none" strike="noStrike" kern="1200" cap="none" spc="0" normalizeH="0" baseline="0" noProof="0" dirty="0">
                <a:ln>
                  <a:noFill/>
                </a:ln>
                <a:solidFill>
                  <a:srgbClr val="C9002C"/>
                </a:solidFill>
                <a:effectLst/>
                <a:uLnTx/>
                <a:uFillTx/>
                <a:latin typeface="+mn-ea"/>
                <a:ea typeface="+mn-ea"/>
                <a:cs typeface="+mn-cs"/>
              </a:rPr>
              <a:t>もの記事</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を日々配信し、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C9002C"/>
                </a:solidFill>
                <a:effectLst/>
                <a:uLnTx/>
                <a:uFillTx/>
                <a:latin typeface="+mn-ea"/>
                <a:ea typeface="+mn-ea"/>
                <a:cs typeface="+mn-cs"/>
              </a:rPr>
              <a:t>月間約</a:t>
            </a:r>
            <a:r>
              <a:rPr kumimoji="1" lang="en-US" altLang="ja-JP" sz="1600" b="1" i="0" u="none" strike="noStrike" kern="1200" cap="none" spc="0" normalizeH="0" baseline="0" noProof="0" dirty="0">
                <a:ln>
                  <a:noFill/>
                </a:ln>
                <a:solidFill>
                  <a:srgbClr val="C9002C"/>
                </a:solidFill>
                <a:effectLst/>
                <a:uLnTx/>
                <a:uFillTx/>
                <a:latin typeface="+mn-ea"/>
                <a:ea typeface="+mn-ea"/>
                <a:cs typeface="+mn-cs"/>
              </a:rPr>
              <a:t>174</a:t>
            </a:r>
            <a:r>
              <a:rPr kumimoji="1" lang="ja-JP" altLang="en-US" sz="1600" b="1" i="0" u="none" strike="noStrike" kern="1200" cap="none" spc="0" normalizeH="0" baseline="0" noProof="0" dirty="0">
                <a:ln>
                  <a:noFill/>
                </a:ln>
                <a:solidFill>
                  <a:srgbClr val="C9002C"/>
                </a:solidFill>
                <a:effectLst/>
                <a:uLnTx/>
                <a:uFillTx/>
                <a:latin typeface="+mn-ea"/>
                <a:ea typeface="+mn-ea"/>
                <a:cs typeface="+mn-cs"/>
              </a:rPr>
              <a:t>億</a:t>
            </a:r>
            <a:r>
              <a:rPr kumimoji="1" lang="en-US" altLang="ja-JP" sz="1600" b="1" i="0" u="none" strike="noStrike" kern="1200" cap="none" spc="0" normalizeH="0" baseline="0" noProof="0" dirty="0">
                <a:ln>
                  <a:noFill/>
                </a:ln>
                <a:solidFill>
                  <a:srgbClr val="C9002C"/>
                </a:solidFill>
                <a:effectLst/>
                <a:uLnTx/>
                <a:uFillTx/>
                <a:latin typeface="+mn-ea"/>
                <a:ea typeface="+mn-ea"/>
                <a:cs typeface="+mn-cs"/>
              </a:rPr>
              <a:t>PV</a:t>
            </a:r>
            <a:r>
              <a:rPr kumimoji="1" lang="en-US" altLang="ja-JP" sz="900" b="0" i="0" u="none" strike="noStrike" kern="1200" cap="none" spc="0" normalizeH="0" baseline="0" noProof="0" dirty="0">
                <a:ln>
                  <a:noFill/>
                </a:ln>
                <a:solidFill>
                  <a:srgbClr val="C9002C"/>
                </a:solidFill>
                <a:effectLst/>
                <a:uLnTx/>
                <a:uFillTx/>
                <a:latin typeface="+mn-ea"/>
                <a:ea typeface="+mn-ea"/>
                <a:cs typeface="+mn-cs"/>
              </a:rPr>
              <a:t>※2</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におよぶ媒体規模を誇ります。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C9002C"/>
                </a:solidFill>
                <a:effectLst/>
                <a:uLnTx/>
                <a:uFillTx/>
                <a:latin typeface="+mn-ea"/>
                <a:ea typeface="+mn-ea"/>
                <a:cs typeface="+mn-cs"/>
              </a:rPr>
              <a:t>信頼性と公共性の高い</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情報流通の場として、</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C9002C"/>
                </a:solidFill>
                <a:effectLst/>
                <a:uLnTx/>
                <a:uFillTx/>
                <a:latin typeface="+mn-ea"/>
                <a:ea typeface="+mn-ea"/>
                <a:cs typeface="+mn-cs"/>
              </a:rPr>
              <a:t>多様な情報や意見が健全に流通</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することを大切にし、</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ユーザーに安心してご利用いただけるよう</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メディア運営にあたっています。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1" i="0" u="none" strike="noStrike" kern="1200" cap="none" spc="0" normalizeH="0" baseline="0" noProof="0" dirty="0">
              <a:ln>
                <a:noFill/>
              </a:ln>
              <a:solidFill>
                <a:srgbClr val="545454"/>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ユーザーに対して強固な信頼基盤を築き、</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「ニュースメディアといえば</a:t>
            </a:r>
            <a:r>
              <a:rPr kumimoji="1" lang="en-US" altLang="ja-JP" sz="1600" b="1" i="0" u="none" strike="noStrike" kern="1200" cap="none" spc="0" normalizeH="0" baseline="0" noProof="0" dirty="0">
                <a:ln>
                  <a:noFill/>
                </a:ln>
                <a:solidFill>
                  <a:srgbClr val="0D0D0D"/>
                </a:solidFill>
                <a:effectLst/>
                <a:uLnTx/>
                <a:uFillTx/>
                <a:latin typeface="+mn-ea"/>
                <a:ea typeface="+mn-ea"/>
                <a:cs typeface="+mn-cs"/>
              </a:rPr>
              <a:t>Yahoo!</a:t>
            </a: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ニュース」と</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mn-ea"/>
                <a:ea typeface="+mn-ea"/>
                <a:cs typeface="+mn-cs"/>
              </a:rPr>
              <a:t>広く認知・支持されています。</a:t>
            </a:r>
            <a:endParaRPr kumimoji="1" lang="en-US" altLang="ja-JP" sz="1600" b="1" i="0" u="none" strike="noStrike" kern="1200" cap="none" spc="0" normalizeH="0" baseline="0" noProof="0" dirty="0">
              <a:ln>
                <a:noFill/>
              </a:ln>
              <a:solidFill>
                <a:srgbClr val="0D0D0D"/>
              </a:solidFill>
              <a:effectLst/>
              <a:uLnTx/>
              <a:uFillTx/>
              <a:latin typeface="+mn-ea"/>
              <a:ea typeface="+mn-ea"/>
              <a:cs typeface="+mn-cs"/>
            </a:endParaRPr>
          </a:p>
        </p:txBody>
      </p:sp>
      <p:sp>
        <p:nvSpPr>
          <p:cNvPr id="46" name="テキスト ボックス 45">
            <a:extLst>
              <a:ext uri="{FF2B5EF4-FFF2-40B4-BE49-F238E27FC236}">
                <a16:creationId xmlns:a16="http://schemas.microsoft.com/office/drawing/2014/main" id="{C98974ED-0682-9FC5-013A-9B9D60110DAB}"/>
              </a:ext>
            </a:extLst>
          </p:cNvPr>
          <p:cNvSpPr txBox="1"/>
          <p:nvPr/>
        </p:nvSpPr>
        <p:spPr>
          <a:xfrm>
            <a:off x="542172" y="5878439"/>
            <a:ext cx="5642543" cy="21544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0D0D0D"/>
                </a:solidFill>
                <a:latin typeface="+mn-ea"/>
                <a:ea typeface="+mn-ea"/>
              </a:rPr>
              <a:t>※1 2024</a:t>
            </a:r>
            <a:r>
              <a:rPr lang="ja-JP" altLang="en-US" sz="800" dirty="0">
                <a:solidFill>
                  <a:srgbClr val="0D0D0D"/>
                </a:solidFill>
                <a:latin typeface="+mn-ea"/>
                <a:ea typeface="+mn-ea"/>
              </a:rPr>
              <a:t>年</a:t>
            </a:r>
            <a:r>
              <a:rPr lang="en-US" altLang="ja-JP" sz="800" dirty="0">
                <a:solidFill>
                  <a:srgbClr val="0D0D0D"/>
                </a:solidFill>
                <a:latin typeface="+mn-ea"/>
                <a:ea typeface="+mn-ea"/>
              </a:rPr>
              <a:t>5</a:t>
            </a:r>
            <a:r>
              <a:rPr lang="ja-JP" altLang="en-US" sz="800" dirty="0">
                <a:solidFill>
                  <a:srgbClr val="0D0D0D"/>
                </a:solidFill>
                <a:latin typeface="+mn-ea"/>
                <a:ea typeface="+mn-ea"/>
              </a:rPr>
              <a:t>月　</a:t>
            </a:r>
            <a:r>
              <a:rPr lang="en-US" altLang="ja-JP" sz="800" dirty="0">
                <a:solidFill>
                  <a:srgbClr val="0D0D0D"/>
                </a:solidFill>
                <a:latin typeface="+mn-ea"/>
                <a:ea typeface="+mn-ea"/>
              </a:rPr>
              <a:t>※2 </a:t>
            </a:r>
            <a:r>
              <a:rPr lang="ja-JP" altLang="en-US" sz="800" dirty="0">
                <a:solidFill>
                  <a:srgbClr val="0D0D0D"/>
                </a:solidFill>
                <a:latin typeface="+mn-ea"/>
                <a:ea typeface="+mn-ea"/>
              </a:rPr>
              <a:t>ページビュー：</a:t>
            </a:r>
            <a:r>
              <a:rPr lang="en-US" altLang="ja-JP" sz="800" dirty="0">
                <a:solidFill>
                  <a:srgbClr val="0D0D0D"/>
                </a:solidFill>
                <a:latin typeface="+mn-ea"/>
                <a:ea typeface="+mn-ea"/>
              </a:rPr>
              <a:t>2023</a:t>
            </a:r>
            <a:r>
              <a:rPr lang="ja-JP" altLang="en-US" sz="800" dirty="0">
                <a:solidFill>
                  <a:srgbClr val="0D0D0D"/>
                </a:solidFill>
                <a:latin typeface="+mn-ea"/>
                <a:ea typeface="+mn-ea"/>
              </a:rPr>
              <a:t>年</a:t>
            </a:r>
            <a:r>
              <a:rPr lang="en-US" altLang="ja-JP" sz="800" dirty="0">
                <a:solidFill>
                  <a:srgbClr val="0D0D0D"/>
                </a:solidFill>
                <a:latin typeface="+mn-ea"/>
                <a:ea typeface="+mn-ea"/>
              </a:rPr>
              <a:t>4</a:t>
            </a:r>
            <a:r>
              <a:rPr lang="ja-JP" altLang="en-US" sz="800" dirty="0">
                <a:solidFill>
                  <a:srgbClr val="0D0D0D"/>
                </a:solidFill>
                <a:latin typeface="+mn-ea"/>
                <a:ea typeface="+mn-ea"/>
              </a:rPr>
              <a:t>月</a:t>
            </a:r>
            <a:r>
              <a:rPr lang="en-US" altLang="ja-JP" sz="800" dirty="0">
                <a:solidFill>
                  <a:srgbClr val="0D0D0D"/>
                </a:solidFill>
                <a:latin typeface="+mn-ea"/>
                <a:ea typeface="+mn-ea"/>
              </a:rPr>
              <a:t>〜2024</a:t>
            </a:r>
            <a:r>
              <a:rPr lang="ja-JP" altLang="en-US" sz="800" dirty="0">
                <a:solidFill>
                  <a:srgbClr val="0D0D0D"/>
                </a:solidFill>
                <a:latin typeface="+mn-ea"/>
                <a:ea typeface="+mn-ea"/>
              </a:rPr>
              <a:t>年</a:t>
            </a:r>
            <a:r>
              <a:rPr lang="en-US" altLang="ja-JP" sz="800" dirty="0">
                <a:solidFill>
                  <a:srgbClr val="0D0D0D"/>
                </a:solidFill>
                <a:latin typeface="+mn-ea"/>
                <a:ea typeface="+mn-ea"/>
              </a:rPr>
              <a:t>3</a:t>
            </a:r>
            <a:r>
              <a:rPr lang="ja-JP" altLang="en-US" sz="800" dirty="0">
                <a:solidFill>
                  <a:srgbClr val="0D0D0D"/>
                </a:solidFill>
                <a:latin typeface="+mn-ea"/>
                <a:ea typeface="+mn-ea"/>
              </a:rPr>
              <a:t>月の平均値　（いずれも</a:t>
            </a:r>
            <a:r>
              <a:rPr lang="en-US" altLang="ja-JP" sz="800" dirty="0">
                <a:solidFill>
                  <a:srgbClr val="0D0D0D"/>
                </a:solidFill>
                <a:latin typeface="+mn-ea"/>
                <a:ea typeface="+mn-ea"/>
              </a:rPr>
              <a:t>Yahoo! JAPAN</a:t>
            </a:r>
            <a:r>
              <a:rPr lang="ja-JP" altLang="en-US" sz="800" dirty="0">
                <a:solidFill>
                  <a:srgbClr val="0D0D0D"/>
                </a:solidFill>
                <a:latin typeface="+mn-ea"/>
                <a:ea typeface="+mn-ea"/>
              </a:rPr>
              <a:t>自社調査）</a:t>
            </a:r>
          </a:p>
        </p:txBody>
      </p:sp>
    </p:spTree>
    <p:extLst>
      <p:ext uri="{BB962C8B-B14F-4D97-AF65-F5344CB8AC3E}">
        <p14:creationId xmlns:p14="http://schemas.microsoft.com/office/powerpoint/2010/main" val="3192005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ボックス 1">
            <a:extLst>
              <a:ext uri="{FF2B5EF4-FFF2-40B4-BE49-F238E27FC236}">
                <a16:creationId xmlns:a16="http://schemas.microsoft.com/office/drawing/2014/main" id="{770DACC0-C260-81AF-3D6D-D11F28DC40DC}"/>
              </a:ext>
            </a:extLst>
          </p:cNvPr>
          <p:cNvSpPr txBox="1"/>
          <p:nvPr/>
        </p:nvSpPr>
        <p:spPr>
          <a:xfrm>
            <a:off x="1779199" y="129375"/>
            <a:ext cx="6094826" cy="400110"/>
          </a:xfrm>
          <a:prstGeom prst="rect">
            <a:avLst/>
          </a:prstGeom>
          <a:noFill/>
        </p:spPr>
        <p:txBody>
          <a:bodyPr wrap="square">
            <a:spAutoFit/>
          </a:bodyPr>
          <a:lstStyle/>
          <a:p>
            <a:r>
              <a:rPr lang="en-US" altLang="ja-JP" sz="2000" b="1" dirty="0">
                <a:solidFill>
                  <a:srgbClr val="00003E"/>
                </a:solidFill>
                <a:latin typeface="+mn-ea"/>
                <a:ea typeface="+mn-ea"/>
              </a:rPr>
              <a:t>Yahoo!</a:t>
            </a:r>
            <a:r>
              <a:rPr lang="ja-JP" altLang="en-US" sz="2000" b="1" dirty="0">
                <a:solidFill>
                  <a:srgbClr val="00003E"/>
                </a:solidFill>
                <a:latin typeface="+mn-ea"/>
                <a:ea typeface="+mn-ea"/>
              </a:rPr>
              <a:t>ニュース </a:t>
            </a:r>
            <a:r>
              <a:rPr lang="en-US" altLang="ja-JP" sz="2000" b="1" dirty="0">
                <a:solidFill>
                  <a:srgbClr val="00003E"/>
                </a:solidFill>
                <a:latin typeface="+mn-ea"/>
                <a:ea typeface="+mn-ea"/>
              </a:rPr>
              <a:t>3</a:t>
            </a:r>
            <a:r>
              <a:rPr lang="ja-JP" altLang="en-US" sz="2000" b="1" dirty="0">
                <a:solidFill>
                  <a:srgbClr val="00003E"/>
                </a:solidFill>
                <a:latin typeface="+mn-ea"/>
                <a:ea typeface="+mn-ea"/>
              </a:rPr>
              <a:t>つの特長</a:t>
            </a:r>
          </a:p>
        </p:txBody>
      </p:sp>
      <p:sp>
        <p:nvSpPr>
          <p:cNvPr id="40" name="正方形/長方形 39">
            <a:extLst>
              <a:ext uri="{FF2B5EF4-FFF2-40B4-BE49-F238E27FC236}">
                <a16:creationId xmlns:a16="http://schemas.microsoft.com/office/drawing/2014/main" id="{1E8C29F8-D19E-7AB0-CA47-86E82A8C1363}"/>
              </a:ext>
            </a:extLst>
          </p:cNvPr>
          <p:cNvSpPr/>
          <p:nvPr/>
        </p:nvSpPr>
        <p:spPr>
          <a:xfrm>
            <a:off x="4377317"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1" name="正方形/長方形 40">
            <a:extLst>
              <a:ext uri="{FF2B5EF4-FFF2-40B4-BE49-F238E27FC236}">
                <a16:creationId xmlns:a16="http://schemas.microsoft.com/office/drawing/2014/main" id="{C92E0DD7-9CF1-E45E-B419-AA2ECA46A63A}"/>
              </a:ext>
            </a:extLst>
          </p:cNvPr>
          <p:cNvSpPr/>
          <p:nvPr/>
        </p:nvSpPr>
        <p:spPr>
          <a:xfrm>
            <a:off x="808613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42" name="正方形/長方形 41">
            <a:extLst>
              <a:ext uri="{FF2B5EF4-FFF2-40B4-BE49-F238E27FC236}">
                <a16:creationId xmlns:a16="http://schemas.microsoft.com/office/drawing/2014/main" id="{06CBBA22-5A18-E394-3C38-76FC60A94478}"/>
              </a:ext>
            </a:extLst>
          </p:cNvPr>
          <p:cNvSpPr/>
          <p:nvPr/>
        </p:nvSpPr>
        <p:spPr>
          <a:xfrm>
            <a:off x="808613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1" name="正方形/長方形 10">
            <a:extLst>
              <a:ext uri="{FF2B5EF4-FFF2-40B4-BE49-F238E27FC236}">
                <a16:creationId xmlns:a16="http://schemas.microsoft.com/office/drawing/2014/main" id="{3CB7E226-301C-A2C8-ACF5-E05F04BB97E8}"/>
              </a:ext>
            </a:extLst>
          </p:cNvPr>
          <p:cNvSpPr/>
          <p:nvPr/>
        </p:nvSpPr>
        <p:spPr>
          <a:xfrm>
            <a:off x="643296" y="1392014"/>
            <a:ext cx="3450524" cy="987122"/>
          </a:xfrm>
          <a:prstGeom prst="rect">
            <a:avLst/>
          </a:prstGeom>
          <a:solidFill>
            <a:srgbClr val="00003E"/>
          </a:solid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2" name="テキスト プレースホルダー 3">
            <a:extLst>
              <a:ext uri="{FF2B5EF4-FFF2-40B4-BE49-F238E27FC236}">
                <a16:creationId xmlns:a16="http://schemas.microsoft.com/office/drawing/2014/main" id="{D30ADD28-8648-FE9D-40B4-A4F5BC109354}"/>
              </a:ext>
            </a:extLst>
          </p:cNvPr>
          <p:cNvSpPr txBox="1">
            <a:spLocks/>
          </p:cNvSpPr>
          <p:nvPr/>
        </p:nvSpPr>
        <p:spPr>
          <a:xfrm>
            <a:off x="1501154" y="1472658"/>
            <a:ext cx="2747015" cy="94179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日本全国のあらゆる世代</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をカバー</a:t>
            </a:r>
            <a:r>
              <a:rPr lang="ja-JP" altLang="en-US" sz="1800" dirty="0">
                <a:solidFill>
                  <a:srgbClr val="FFFFFF"/>
                </a:solidFill>
                <a:latin typeface="+mn-ea"/>
                <a:ea typeface="+mn-ea"/>
              </a:rPr>
              <a:t>し</a:t>
            </a:r>
            <a:endParaRPr lang="en-US" altLang="ja-JP" sz="1800" dirty="0">
              <a:solidFill>
                <a:srgbClr val="FFFFFF"/>
              </a:solidFill>
              <a:latin typeface="+mn-ea"/>
              <a:ea typeface="+mn-ea"/>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lang="ja-JP" altLang="en-US" sz="1800" dirty="0">
                <a:solidFill>
                  <a:srgbClr val="FFFFFF"/>
                </a:solidFill>
                <a:latin typeface="+mn-ea"/>
                <a:ea typeface="+mn-ea"/>
              </a:rPr>
              <a:t>マインドシェア</a:t>
            </a:r>
            <a:r>
              <a:rPr lang="en-US" altLang="ja-JP" sz="1800" dirty="0">
                <a:solidFill>
                  <a:srgbClr val="FFFFFF"/>
                </a:solidFill>
                <a:latin typeface="+mn-ea"/>
                <a:ea typeface="+mn-ea"/>
              </a:rPr>
              <a:t>No.1</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p:txBody>
      </p:sp>
      <p:sp>
        <p:nvSpPr>
          <p:cNvPr id="14" name="テキスト プレースホルダー 3">
            <a:extLst>
              <a:ext uri="{FF2B5EF4-FFF2-40B4-BE49-F238E27FC236}">
                <a16:creationId xmlns:a16="http://schemas.microsoft.com/office/drawing/2014/main" id="{D4175035-B66D-A5A9-1203-0300E04418BA}"/>
              </a:ext>
            </a:extLst>
          </p:cNvPr>
          <p:cNvSpPr txBox="1">
            <a:spLocks/>
          </p:cNvSpPr>
          <p:nvPr/>
        </p:nvSpPr>
        <p:spPr>
          <a:xfrm>
            <a:off x="5248241" y="1616939"/>
            <a:ext cx="2927812"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タイムリーに</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深くわかりやすく伝える</a:t>
            </a:r>
          </a:p>
        </p:txBody>
      </p:sp>
      <p:sp>
        <p:nvSpPr>
          <p:cNvPr id="47" name="テキスト プレースホルダー 3">
            <a:extLst>
              <a:ext uri="{FF2B5EF4-FFF2-40B4-BE49-F238E27FC236}">
                <a16:creationId xmlns:a16="http://schemas.microsoft.com/office/drawing/2014/main" id="{89234072-8B2B-A72B-9726-D5DB886C0B51}"/>
              </a:ext>
            </a:extLst>
          </p:cNvPr>
          <p:cNvSpPr txBox="1">
            <a:spLocks/>
          </p:cNvSpPr>
          <p:nvPr/>
        </p:nvSpPr>
        <p:spPr>
          <a:xfrm>
            <a:off x="4987926" y="5326070"/>
            <a:ext cx="2580355"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ストレートニュースも、</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世の中のイシューの深掘りも</a:t>
            </a:r>
          </a:p>
        </p:txBody>
      </p:sp>
      <p:sp>
        <p:nvSpPr>
          <p:cNvPr id="48" name="テキスト プレースホルダー 3">
            <a:extLst>
              <a:ext uri="{FF2B5EF4-FFF2-40B4-BE49-F238E27FC236}">
                <a16:creationId xmlns:a16="http://schemas.microsoft.com/office/drawing/2014/main" id="{08AB2B4F-B6D3-5912-B286-A889ABE0A379}"/>
              </a:ext>
            </a:extLst>
          </p:cNvPr>
          <p:cNvSpPr txBox="1">
            <a:spLocks/>
          </p:cNvSpPr>
          <p:nvPr/>
        </p:nvSpPr>
        <p:spPr>
          <a:xfrm>
            <a:off x="9023471" y="1599572"/>
            <a:ext cx="2142016"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ユーザーの声を</a:t>
            </a:r>
            <a:endParaRPr kumimoji="1" lang="en-US" altLang="ja-JP" sz="1800" b="1" i="0" u="none" strike="noStrike" kern="1200" cap="none" spc="0" normalizeH="0" baseline="0" noProof="0" dirty="0">
              <a:ln>
                <a:noFill/>
              </a:ln>
              <a:solidFill>
                <a:srgbClr val="FFFFFF"/>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800" b="1" i="0" u="none" strike="noStrike" kern="1200" cap="none" spc="0" normalizeH="0" baseline="0" noProof="0" dirty="0">
                <a:ln>
                  <a:noFill/>
                </a:ln>
                <a:solidFill>
                  <a:srgbClr val="FFFFFF"/>
                </a:solidFill>
                <a:effectLst/>
                <a:uLnTx/>
                <a:uFillTx/>
                <a:latin typeface="+mn-ea"/>
                <a:ea typeface="+mn-ea"/>
                <a:cs typeface="+mn-cs"/>
              </a:rPr>
              <a:t>集める、伝える</a:t>
            </a:r>
          </a:p>
        </p:txBody>
      </p:sp>
      <p:sp>
        <p:nvSpPr>
          <p:cNvPr id="49" name="テキスト プレースホルダー 3">
            <a:extLst>
              <a:ext uri="{FF2B5EF4-FFF2-40B4-BE49-F238E27FC236}">
                <a16:creationId xmlns:a16="http://schemas.microsoft.com/office/drawing/2014/main" id="{55252DEB-7D67-FA73-05D9-4D8A6E4BFF14}"/>
              </a:ext>
            </a:extLst>
          </p:cNvPr>
          <p:cNvSpPr txBox="1">
            <a:spLocks/>
          </p:cNvSpPr>
          <p:nvPr/>
        </p:nvSpPr>
        <p:spPr>
          <a:xfrm>
            <a:off x="8243103" y="5294363"/>
            <a:ext cx="3293557"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記事への意見、感想を発信、共有し</a:t>
            </a:r>
            <a:endParaRPr kumimoji="1" lang="en-US" altLang="ja-JP" sz="1400" b="1" i="0" u="none" strike="noStrike" kern="1200" cap="none" spc="0" normalizeH="0" baseline="0" noProof="0" dirty="0">
              <a:ln>
                <a:noFill/>
              </a:ln>
              <a:solidFill>
                <a:srgbClr val="0D0D0D"/>
              </a:solidFill>
              <a:effectLst/>
              <a:uLnTx/>
              <a:uFillTx/>
              <a:latin typeface="+mn-ea"/>
              <a:ea typeface="+mn-ea"/>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合うことで、ニュースへの理解を深化</a:t>
            </a:r>
          </a:p>
        </p:txBody>
      </p:sp>
      <p:pic>
        <p:nvPicPr>
          <p:cNvPr id="50" name="図 49">
            <a:extLst>
              <a:ext uri="{FF2B5EF4-FFF2-40B4-BE49-F238E27FC236}">
                <a16:creationId xmlns:a16="http://schemas.microsoft.com/office/drawing/2014/main" id="{EDDBEBF8-5E52-0B65-DB3D-45BC95CD0765}"/>
              </a:ext>
            </a:extLst>
          </p:cNvPr>
          <p:cNvPicPr>
            <a:picLocks noChangeAspect="1"/>
          </p:cNvPicPr>
          <p:nvPr/>
        </p:nvPicPr>
        <p:blipFill rotWithShape="1">
          <a:blip r:embed="rId3" cstate="email">
            <a:duotone>
              <a:srgbClr val="F5F5F5">
                <a:shade val="45000"/>
                <a:satMod val="135000"/>
              </a:srgbClr>
              <a:prstClr val="white"/>
            </a:duotone>
            <a:extLst>
              <a:ext uri="{28A0092B-C50C-407E-A947-70E740481C1C}">
                <a14:useLocalDpi xmlns:a14="http://schemas.microsoft.com/office/drawing/2010/main"/>
              </a:ext>
            </a:extLst>
          </a:blip>
          <a:srcRect b="21349"/>
          <a:stretch/>
        </p:blipFill>
        <p:spPr>
          <a:xfrm rot="548935">
            <a:off x="242325" y="2809200"/>
            <a:ext cx="3334969" cy="2669374"/>
          </a:xfrm>
          <a:prstGeom prst="rect">
            <a:avLst/>
          </a:prstGeom>
        </p:spPr>
      </p:pic>
      <p:sp>
        <p:nvSpPr>
          <p:cNvPr id="51" name="テキスト プレースホルダー 3">
            <a:extLst>
              <a:ext uri="{FF2B5EF4-FFF2-40B4-BE49-F238E27FC236}">
                <a16:creationId xmlns:a16="http://schemas.microsoft.com/office/drawing/2014/main" id="{C8154AB0-FE22-CC90-07B3-4D0DC3F09F21}"/>
              </a:ext>
            </a:extLst>
          </p:cNvPr>
          <p:cNvSpPr txBox="1">
            <a:spLocks/>
          </p:cNvSpPr>
          <p:nvPr/>
        </p:nvSpPr>
        <p:spPr>
          <a:xfrm>
            <a:off x="803692" y="1579512"/>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①</a:t>
            </a:r>
          </a:p>
        </p:txBody>
      </p:sp>
      <p:sp>
        <p:nvSpPr>
          <p:cNvPr id="52" name="テキスト プレースホルダー 3">
            <a:extLst>
              <a:ext uri="{FF2B5EF4-FFF2-40B4-BE49-F238E27FC236}">
                <a16:creationId xmlns:a16="http://schemas.microsoft.com/office/drawing/2014/main" id="{6D7856EB-0B0A-1F08-B42F-556826A0DE60}"/>
              </a:ext>
            </a:extLst>
          </p:cNvPr>
          <p:cNvSpPr txBox="1">
            <a:spLocks/>
          </p:cNvSpPr>
          <p:nvPr/>
        </p:nvSpPr>
        <p:spPr>
          <a:xfrm>
            <a:off x="4501657"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②</a:t>
            </a:r>
          </a:p>
        </p:txBody>
      </p:sp>
      <p:sp>
        <p:nvSpPr>
          <p:cNvPr id="53" name="テキスト プレースホルダー 3">
            <a:extLst>
              <a:ext uri="{FF2B5EF4-FFF2-40B4-BE49-F238E27FC236}">
                <a16:creationId xmlns:a16="http://schemas.microsoft.com/office/drawing/2014/main" id="{A9ADB8D9-81A4-A605-1135-7F6BE58B895F}"/>
              </a:ext>
            </a:extLst>
          </p:cNvPr>
          <p:cNvSpPr txBox="1">
            <a:spLocks/>
          </p:cNvSpPr>
          <p:nvPr/>
        </p:nvSpPr>
        <p:spPr>
          <a:xfrm>
            <a:off x="8243103" y="159745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4800" b="1" i="0" u="none" strike="noStrike" kern="1200" cap="none" spc="0" normalizeH="0" baseline="0" noProof="0" dirty="0">
                <a:ln>
                  <a:noFill/>
                </a:ln>
                <a:solidFill>
                  <a:srgbClr val="FFFFFF"/>
                </a:solidFill>
                <a:effectLst/>
                <a:uLnTx/>
                <a:uFillTx/>
                <a:latin typeface="+mn-ea"/>
                <a:ea typeface="+mn-ea"/>
                <a:cs typeface="+mn-cs"/>
              </a:rPr>
              <a:t>③</a:t>
            </a:r>
          </a:p>
        </p:txBody>
      </p:sp>
      <p:sp>
        <p:nvSpPr>
          <p:cNvPr id="54" name="Freeform 53">
            <a:extLst>
              <a:ext uri="{FF2B5EF4-FFF2-40B4-BE49-F238E27FC236}">
                <a16:creationId xmlns:a16="http://schemas.microsoft.com/office/drawing/2014/main" id="{CBF4CE19-3247-E39A-284F-20E260AF94B2}"/>
              </a:ext>
            </a:extLst>
          </p:cNvPr>
          <p:cNvSpPr>
            <a:spLocks noChangeArrowheads="1"/>
          </p:cNvSpPr>
          <p:nvPr/>
        </p:nvSpPr>
        <p:spPr bwMode="auto">
          <a:xfrm>
            <a:off x="1775365" y="3690966"/>
            <a:ext cx="771525" cy="568325"/>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pPr>
            <a:endParaRPr lang="ja-JP" altLang="en-US">
              <a:solidFill>
                <a:srgbClr val="000000"/>
              </a:solidFill>
              <a:latin typeface="+mn-ea"/>
              <a:ea typeface="+mn-ea"/>
            </a:endParaRPr>
          </a:p>
        </p:txBody>
      </p:sp>
      <p:pic>
        <p:nvPicPr>
          <p:cNvPr id="55" name="図 54">
            <a:extLst>
              <a:ext uri="{FF2B5EF4-FFF2-40B4-BE49-F238E27FC236}">
                <a16:creationId xmlns:a16="http://schemas.microsoft.com/office/drawing/2014/main" id="{22D08D39-F269-1CF9-3429-EDE4A239A0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4530" y="2877188"/>
            <a:ext cx="1492312" cy="1840295"/>
          </a:xfrm>
          <a:prstGeom prst="rect">
            <a:avLst/>
          </a:prstGeom>
          <a:effectLst>
            <a:outerShdw blurRad="50800" dist="38100" dir="2700000" algn="tl" rotWithShape="0">
              <a:prstClr val="black">
                <a:alpha val="40000"/>
              </a:prstClr>
            </a:outerShdw>
          </a:effectLst>
        </p:spPr>
      </p:pic>
      <p:pic>
        <p:nvPicPr>
          <p:cNvPr id="56" name="図 55">
            <a:extLst>
              <a:ext uri="{FF2B5EF4-FFF2-40B4-BE49-F238E27FC236}">
                <a16:creationId xmlns:a16="http://schemas.microsoft.com/office/drawing/2014/main" id="{4C1A090F-99E9-E790-AB2A-27272D365FE0}"/>
              </a:ext>
            </a:extLst>
          </p:cNvPr>
          <p:cNvPicPr>
            <a:picLocks noChangeAspect="1"/>
          </p:cNvPicPr>
          <p:nvPr/>
        </p:nvPicPr>
        <p:blipFill>
          <a:blip r:embed="rId5"/>
          <a:stretch>
            <a:fillRect/>
          </a:stretch>
        </p:blipFill>
        <p:spPr>
          <a:xfrm>
            <a:off x="5932488" y="3256911"/>
            <a:ext cx="1677480" cy="1241882"/>
          </a:xfrm>
          <a:prstGeom prst="rect">
            <a:avLst/>
          </a:prstGeom>
          <a:effectLst>
            <a:outerShdw blurRad="50800" dist="38100" dir="2700000" algn="tl" rotWithShape="0">
              <a:prstClr val="black">
                <a:alpha val="40000"/>
              </a:prstClr>
            </a:outerShdw>
          </a:effectLst>
        </p:spPr>
      </p:pic>
      <p:pic>
        <p:nvPicPr>
          <p:cNvPr id="57" name="図 56">
            <a:extLst>
              <a:ext uri="{FF2B5EF4-FFF2-40B4-BE49-F238E27FC236}">
                <a16:creationId xmlns:a16="http://schemas.microsoft.com/office/drawing/2014/main" id="{CD744D17-EFB8-9CC9-2330-2F3E63E536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29017" y="2927127"/>
            <a:ext cx="1760011" cy="968404"/>
          </a:xfrm>
          <a:prstGeom prst="rect">
            <a:avLst/>
          </a:prstGeom>
        </p:spPr>
      </p:pic>
      <p:pic>
        <p:nvPicPr>
          <p:cNvPr id="58" name="図 57">
            <a:extLst>
              <a:ext uri="{FF2B5EF4-FFF2-40B4-BE49-F238E27FC236}">
                <a16:creationId xmlns:a16="http://schemas.microsoft.com/office/drawing/2014/main" id="{B34BDB7A-BB4C-58BF-A683-1285BE26CD4A}"/>
              </a:ext>
            </a:extLst>
          </p:cNvPr>
          <p:cNvPicPr>
            <a:picLocks noChangeAspect="1"/>
          </p:cNvPicPr>
          <p:nvPr/>
        </p:nvPicPr>
        <p:blipFill>
          <a:blip r:embed="rId7">
            <a:duotone>
              <a:srgbClr val="C9002C">
                <a:shade val="45000"/>
                <a:satMod val="135000"/>
              </a:srgbClr>
              <a:prstClr val="white"/>
            </a:duotone>
            <a:extLst>
              <a:ext uri="{BEBA8EAE-BF5A-486C-A8C5-ECC9F3942E4B}">
                <a14:imgProps xmlns:a14="http://schemas.microsoft.com/office/drawing/2010/main">
                  <a14:imgLayer r:embed="rId8">
                    <a14:imgEffect>
                      <a14:colorTemperature colorTemp="6491"/>
                    </a14:imgEffect>
                  </a14:imgLayer>
                </a14:imgProps>
              </a:ext>
            </a:extLst>
          </a:blip>
          <a:stretch>
            <a:fillRect/>
          </a:stretch>
        </p:blipFill>
        <p:spPr>
          <a:xfrm>
            <a:off x="9477848" y="3975128"/>
            <a:ext cx="1760012" cy="1022809"/>
          </a:xfrm>
          <a:prstGeom prst="rect">
            <a:avLst/>
          </a:prstGeom>
          <a:solidFill>
            <a:srgbClr val="FFFFFF"/>
          </a:solidFill>
        </p:spPr>
      </p:pic>
      <p:sp>
        <p:nvSpPr>
          <p:cNvPr id="59" name="正方形/長方形 58">
            <a:extLst>
              <a:ext uri="{FF2B5EF4-FFF2-40B4-BE49-F238E27FC236}">
                <a16:creationId xmlns:a16="http://schemas.microsoft.com/office/drawing/2014/main" id="{8D531BD7-B9F9-00FB-1691-DF427D59AC99}"/>
              </a:ext>
            </a:extLst>
          </p:cNvPr>
          <p:cNvSpPr/>
          <p:nvPr/>
        </p:nvSpPr>
        <p:spPr>
          <a:xfrm>
            <a:off x="643296"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0" name="正方形/長方形 59">
            <a:extLst>
              <a:ext uri="{FF2B5EF4-FFF2-40B4-BE49-F238E27FC236}">
                <a16:creationId xmlns:a16="http://schemas.microsoft.com/office/drawing/2014/main" id="{745B2F45-A637-02C2-D5CB-1EA67D86201E}"/>
              </a:ext>
            </a:extLst>
          </p:cNvPr>
          <p:cNvSpPr/>
          <p:nvPr/>
        </p:nvSpPr>
        <p:spPr>
          <a:xfrm>
            <a:off x="4377317" y="2561047"/>
            <a:ext cx="3450524" cy="3372763"/>
          </a:xfrm>
          <a:prstGeom prst="rect">
            <a:avLst/>
          </a:prstGeom>
          <a:noFill/>
          <a:ln w="57150"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13" name="テキスト プレースホルダー 3">
            <a:extLst>
              <a:ext uri="{FF2B5EF4-FFF2-40B4-BE49-F238E27FC236}">
                <a16:creationId xmlns:a16="http://schemas.microsoft.com/office/drawing/2014/main" id="{EA0CCEF2-7BA9-2311-6691-37CC2142D915}"/>
              </a:ext>
            </a:extLst>
          </p:cNvPr>
          <p:cNvSpPr txBox="1">
            <a:spLocks/>
          </p:cNvSpPr>
          <p:nvPr/>
        </p:nvSpPr>
        <p:spPr>
          <a:xfrm>
            <a:off x="1122575" y="5326070"/>
            <a:ext cx="2747016"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各世代で大量のユーザーが存在</a:t>
            </a:r>
            <a:r>
              <a:rPr lang="ja-JP" altLang="en-US" sz="1400" dirty="0">
                <a:solidFill>
                  <a:srgbClr val="0D0D0D"/>
                </a:solidFill>
                <a:latin typeface="+mn-ea"/>
                <a:ea typeface="+mn-ea"/>
              </a:rPr>
              <a:t>し</a:t>
            </a:r>
            <a:endParaRPr lang="en-US" altLang="ja-JP" sz="1400" dirty="0">
              <a:solidFill>
                <a:srgbClr val="0D0D0D"/>
              </a:solidFill>
              <a:latin typeface="+mn-ea"/>
              <a:ea typeface="+mn-ea"/>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定性的なマインドシェア</a:t>
            </a: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NO.1</a:t>
            </a:r>
          </a:p>
        </p:txBody>
      </p:sp>
      <p:grpSp>
        <p:nvGrpSpPr>
          <p:cNvPr id="5" name="Group 1">
            <a:extLst>
              <a:ext uri="{FF2B5EF4-FFF2-40B4-BE49-F238E27FC236}">
                <a16:creationId xmlns:a16="http://schemas.microsoft.com/office/drawing/2014/main" id="{101F6C4C-DD9E-C41B-FBF7-C846392E9EFE}"/>
              </a:ext>
            </a:extLst>
          </p:cNvPr>
          <p:cNvGrpSpPr>
            <a:grpSpLocks/>
          </p:cNvGrpSpPr>
          <p:nvPr/>
        </p:nvGrpSpPr>
        <p:grpSpPr bwMode="auto">
          <a:xfrm>
            <a:off x="2002972" y="3252126"/>
            <a:ext cx="365727" cy="387578"/>
            <a:chOff x="588" y="472"/>
            <a:chExt cx="408" cy="434"/>
          </a:xfrm>
          <a:solidFill>
            <a:srgbClr val="00003E"/>
          </a:solidFill>
        </p:grpSpPr>
        <p:sp>
          <p:nvSpPr>
            <p:cNvPr id="7" name="Freeform 2">
              <a:extLst>
                <a:ext uri="{FF2B5EF4-FFF2-40B4-BE49-F238E27FC236}">
                  <a16:creationId xmlns:a16="http://schemas.microsoft.com/office/drawing/2014/main" id="{E74B5663-DD35-012D-6676-B760EC7A4C1B}"/>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8" name="Freeform 3">
              <a:extLst>
                <a:ext uri="{FF2B5EF4-FFF2-40B4-BE49-F238E27FC236}">
                  <a16:creationId xmlns:a16="http://schemas.microsoft.com/office/drawing/2014/main" id="{EB3B9933-2660-90BD-71ED-689C1F9507E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4">
              <a:extLst>
                <a:ext uri="{FF2B5EF4-FFF2-40B4-BE49-F238E27FC236}">
                  <a16:creationId xmlns:a16="http://schemas.microsoft.com/office/drawing/2014/main" id="{8A06A2E6-0015-5490-3422-689A470DD829}"/>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5">
              <a:extLst>
                <a:ext uri="{FF2B5EF4-FFF2-40B4-BE49-F238E27FC236}">
                  <a16:creationId xmlns:a16="http://schemas.microsoft.com/office/drawing/2014/main" id="{3EFC9622-C191-64B9-6E07-5FFEFC0445EF}"/>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6">
              <a:extLst>
                <a:ext uri="{FF2B5EF4-FFF2-40B4-BE49-F238E27FC236}">
                  <a16:creationId xmlns:a16="http://schemas.microsoft.com/office/drawing/2014/main" id="{6CB609DE-4B61-41D5-EFE4-BED5FA6EEA3B}"/>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7">
              <a:extLst>
                <a:ext uri="{FF2B5EF4-FFF2-40B4-BE49-F238E27FC236}">
                  <a16:creationId xmlns:a16="http://schemas.microsoft.com/office/drawing/2014/main" id="{9E6E5DC8-A591-77B5-ADBE-44ABA0F3905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8">
              <a:extLst>
                <a:ext uri="{FF2B5EF4-FFF2-40B4-BE49-F238E27FC236}">
                  <a16:creationId xmlns:a16="http://schemas.microsoft.com/office/drawing/2014/main" id="{70ED5C2A-1BA5-7BBC-2BF9-FBC6FD0DC024}"/>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9">
              <a:extLst>
                <a:ext uri="{FF2B5EF4-FFF2-40B4-BE49-F238E27FC236}">
                  <a16:creationId xmlns:a16="http://schemas.microsoft.com/office/drawing/2014/main" id="{0B43E879-F773-28EF-BB41-70E1D34671F6}"/>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76404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6252231-C56A-161F-A617-F3984B8F1EAE}"/>
              </a:ext>
            </a:extLst>
          </p:cNvPr>
          <p:cNvSpPr>
            <a:spLocks noGrp="1"/>
          </p:cNvSpPr>
          <p:nvPr>
            <p:ph type="body" sz="quarter" idx="12"/>
          </p:nvPr>
        </p:nvSpPr>
        <p:spPr>
          <a:xfrm>
            <a:off x="623644" y="75225"/>
            <a:ext cx="866756" cy="410840"/>
          </a:xfrm>
        </p:spPr>
        <p:txBody>
          <a:bodyPr/>
          <a:lstStyle/>
          <a:p>
            <a:pPr marL="0" indent="0">
              <a:buNone/>
            </a:pPr>
            <a:r>
              <a:rPr lang="en-US" altLang="ja-JP" dirty="0">
                <a:latin typeface="+mj-ea"/>
                <a:ea typeface="+mj-ea"/>
              </a:rPr>
              <a:t>Yahoo!</a:t>
            </a:r>
            <a:r>
              <a:rPr lang="en-US" altLang="ja-JP" dirty="0"/>
              <a:t>!</a:t>
            </a:r>
            <a:r>
              <a:rPr lang="ja-JP" altLang="en-US" dirty="0"/>
              <a:t>ニュース</a:t>
            </a:r>
            <a:br>
              <a:rPr lang="en-US" altLang="ja-JP" dirty="0"/>
            </a:br>
            <a:r>
              <a:rPr lang="ja-JP" altLang="en-US" dirty="0"/>
              <a:t>の特長</a:t>
            </a:r>
            <a:endParaRPr lang="en-US" altLang="ja-JP" dirty="0"/>
          </a:p>
        </p:txBody>
      </p:sp>
      <p:pic>
        <p:nvPicPr>
          <p:cNvPr id="6" name="図プレースホルダー 8" descr="アイコン&#10;&#10;自動的に生成された説明">
            <a:extLst>
              <a:ext uri="{FF2B5EF4-FFF2-40B4-BE49-F238E27FC236}">
                <a16:creationId xmlns:a16="http://schemas.microsoft.com/office/drawing/2014/main" id="{868114DF-9B5C-9BB3-3B2A-6DC15807AF8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2" name="テキスト プレースホルダー 3">
            <a:extLst>
              <a:ext uri="{FF2B5EF4-FFF2-40B4-BE49-F238E27FC236}">
                <a16:creationId xmlns:a16="http://schemas.microsoft.com/office/drawing/2014/main" id="{573260DD-57BA-80CB-9E12-9F04C2641109}"/>
              </a:ext>
            </a:extLst>
          </p:cNvPr>
          <p:cNvSpPr txBox="1">
            <a:spLocks/>
          </p:cNvSpPr>
          <p:nvPr/>
        </p:nvSpPr>
        <p:spPr>
          <a:xfrm>
            <a:off x="1659910" y="167710"/>
            <a:ext cx="8136904" cy="33502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dirty="0">
                <a:solidFill>
                  <a:srgbClr val="00003E"/>
                </a:solidFill>
                <a:latin typeface="+mn-ea"/>
              </a:rPr>
              <a:t>Yahoo!</a:t>
            </a:r>
            <a:r>
              <a:rPr lang="ja-JP" altLang="en-US" sz="2000" b="1" dirty="0">
                <a:solidFill>
                  <a:srgbClr val="00003E"/>
                </a:solidFill>
                <a:latin typeface="+mn-ea"/>
              </a:rPr>
              <a:t>ニュース </a:t>
            </a:r>
            <a:r>
              <a:rPr lang="en-US" altLang="ja-JP" sz="2000" b="1" dirty="0">
                <a:solidFill>
                  <a:srgbClr val="00003E"/>
                </a:solidFill>
                <a:latin typeface="+mn-ea"/>
              </a:rPr>
              <a:t>3</a:t>
            </a:r>
            <a:r>
              <a:rPr lang="ja-JP" altLang="en-US" sz="2000" b="1" dirty="0">
                <a:solidFill>
                  <a:srgbClr val="00003E"/>
                </a:solidFill>
                <a:latin typeface="+mn-ea"/>
              </a:rPr>
              <a:t>つの特長①</a:t>
            </a:r>
            <a:endParaRPr lang="ja-JP" altLang="en-US" sz="1200" b="1" dirty="0">
              <a:solidFill>
                <a:srgbClr val="00003E"/>
              </a:solidFill>
              <a:latin typeface="+mn-ea"/>
            </a:endParaRPr>
          </a:p>
        </p:txBody>
      </p:sp>
      <p:sp>
        <p:nvSpPr>
          <p:cNvPr id="68" name="正方形/長方形 67">
            <a:extLst>
              <a:ext uri="{FF2B5EF4-FFF2-40B4-BE49-F238E27FC236}">
                <a16:creationId xmlns:a16="http://schemas.microsoft.com/office/drawing/2014/main" id="{6A766EA7-8B15-95D5-D8C8-D27DC4A749A9}"/>
              </a:ext>
            </a:extLst>
          </p:cNvPr>
          <p:cNvSpPr/>
          <p:nvPr/>
        </p:nvSpPr>
        <p:spPr>
          <a:xfrm>
            <a:off x="509286" y="1320602"/>
            <a:ext cx="5281753" cy="5075943"/>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69" name="正方形/長方形 68">
            <a:extLst>
              <a:ext uri="{FF2B5EF4-FFF2-40B4-BE49-F238E27FC236}">
                <a16:creationId xmlns:a16="http://schemas.microsoft.com/office/drawing/2014/main" id="{825B9ED7-0C9E-053F-97DA-4C0406C6FD57}"/>
              </a:ext>
            </a:extLst>
          </p:cNvPr>
          <p:cNvSpPr/>
          <p:nvPr/>
        </p:nvSpPr>
        <p:spPr>
          <a:xfrm>
            <a:off x="6430822" y="1320602"/>
            <a:ext cx="5281753" cy="5075943"/>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0" name="テキスト プレースホルダー 3">
            <a:extLst>
              <a:ext uri="{FF2B5EF4-FFF2-40B4-BE49-F238E27FC236}">
                <a16:creationId xmlns:a16="http://schemas.microsoft.com/office/drawing/2014/main" id="{18FF3086-93D6-D2A2-80BC-6C643D384FAC}"/>
              </a:ext>
            </a:extLst>
          </p:cNvPr>
          <p:cNvSpPr txBox="1">
            <a:spLocks/>
          </p:cNvSpPr>
          <p:nvPr/>
        </p:nvSpPr>
        <p:spPr>
          <a:xfrm>
            <a:off x="753666" y="924433"/>
            <a:ext cx="6225191"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2000" b="1" i="0" u="none" strike="noStrike" kern="1200" cap="none" spc="0" normalizeH="0" baseline="0" noProof="0" dirty="0">
                <a:ln>
                  <a:noFill/>
                </a:ln>
                <a:solidFill>
                  <a:srgbClr val="0D0D0D"/>
                </a:solidFill>
                <a:effectLst/>
                <a:uLnTx/>
                <a:uFillTx/>
                <a:latin typeface="+mn-ea"/>
                <a:ea typeface="+mn-ea"/>
                <a:cs typeface="+mn-cs"/>
              </a:rPr>
              <a:t>日本全国のあらゆる世代をカバー</a:t>
            </a:r>
          </a:p>
        </p:txBody>
      </p:sp>
      <p:sp>
        <p:nvSpPr>
          <p:cNvPr id="71" name="正方形/長方形 70">
            <a:extLst>
              <a:ext uri="{FF2B5EF4-FFF2-40B4-BE49-F238E27FC236}">
                <a16:creationId xmlns:a16="http://schemas.microsoft.com/office/drawing/2014/main" id="{FD98FE72-9E82-6DEB-8596-EF17DF64CB97}"/>
              </a:ext>
            </a:extLst>
          </p:cNvPr>
          <p:cNvSpPr/>
          <p:nvPr/>
        </p:nvSpPr>
        <p:spPr>
          <a:xfrm>
            <a:off x="4881323" y="6043280"/>
            <a:ext cx="7018156" cy="420115"/>
          </a:xfrm>
          <a:prstGeom prst="rect">
            <a:avLst/>
          </a:prstGeom>
        </p:spPr>
        <p:txBody>
          <a:bodyPr wrap="square">
            <a:spAutoFit/>
          </a:bodyPr>
          <a:lstStyle/>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a:t>
            </a:r>
            <a:r>
              <a:rPr lang="ja-JP" altLang="en-US" sz="600" dirty="0">
                <a:solidFill>
                  <a:srgbClr val="0D0D0D"/>
                </a:solidFill>
                <a:latin typeface="+mn-ea"/>
                <a:ea typeface="+mn-ea"/>
              </a:rPr>
              <a:t>出典：「</a:t>
            </a:r>
            <a:r>
              <a:rPr lang="en-US" altLang="ja-JP" sz="600" dirty="0">
                <a:solidFill>
                  <a:srgbClr val="0D0D0D"/>
                </a:solidFill>
                <a:latin typeface="+mn-ea"/>
                <a:ea typeface="+mn-ea"/>
              </a:rPr>
              <a:t>Nielsen NetView/Mobile NetView Custom Data Feed</a:t>
            </a:r>
            <a:r>
              <a:rPr lang="ja-JP" altLang="en-US" sz="600" dirty="0">
                <a:solidFill>
                  <a:srgbClr val="0D0D0D"/>
                </a:solidFill>
                <a:latin typeface="+mn-ea"/>
                <a:ea typeface="+mn-ea"/>
              </a:rPr>
              <a:t>」を元に</a:t>
            </a:r>
            <a:r>
              <a:rPr lang="en-US" altLang="ja-JP" sz="600" dirty="0">
                <a:solidFill>
                  <a:srgbClr val="0D0D0D"/>
                </a:solidFill>
                <a:latin typeface="+mn-ea"/>
                <a:ea typeface="+mn-ea"/>
                <a:cs typeface="メイリオ" panose="020B0604030504040204" pitchFamily="50" charset="-128"/>
              </a:rPr>
              <a:t>Yahoo! JAPAN</a:t>
            </a:r>
            <a:r>
              <a:rPr lang="ja-JP" altLang="en-US" sz="600" dirty="0">
                <a:solidFill>
                  <a:srgbClr val="0D0D0D"/>
                </a:solidFill>
                <a:latin typeface="+mn-ea"/>
                <a:ea typeface="+mn-ea"/>
              </a:rPr>
              <a:t>が独自に作成　</a:t>
            </a:r>
            <a:r>
              <a:rPr lang="en-US" altLang="ja-JP" sz="600" dirty="0">
                <a:solidFill>
                  <a:srgbClr val="0D0D0D"/>
                </a:solidFill>
                <a:latin typeface="+mn-ea"/>
                <a:ea typeface="+mn-ea"/>
                <a:cs typeface="メイリオ" panose="020B0604030504040204" pitchFamily="50" charset="-128"/>
              </a:rPr>
              <a:t>※</a:t>
            </a:r>
            <a:r>
              <a:rPr lang="ja-JP" altLang="en-US" sz="600" dirty="0">
                <a:solidFill>
                  <a:srgbClr val="0D0D0D"/>
                </a:solidFill>
                <a:latin typeface="+mn-ea"/>
                <a:ea typeface="+mn-ea"/>
              </a:rPr>
              <a:t>小数点以下を四捨五入しているため、合計しても必ずしも</a:t>
            </a:r>
            <a:r>
              <a:rPr lang="en-US" altLang="ja-JP" sz="600" dirty="0">
                <a:solidFill>
                  <a:srgbClr val="0D0D0D"/>
                </a:solidFill>
                <a:latin typeface="+mn-ea"/>
                <a:ea typeface="+mn-ea"/>
              </a:rPr>
              <a:t>100</a:t>
            </a:r>
            <a:r>
              <a:rPr lang="ja-JP" altLang="en-US" sz="600" dirty="0">
                <a:solidFill>
                  <a:srgbClr val="0D0D0D"/>
                </a:solidFill>
                <a:latin typeface="+mn-ea"/>
                <a:ea typeface="+mn-ea"/>
              </a:rPr>
              <a:t>とはならない場合がある</a:t>
            </a:r>
            <a:endParaRPr lang="en-US" altLang="ja-JP" sz="600" dirty="0">
              <a:solidFill>
                <a:srgbClr val="0D0D0D"/>
              </a:solidFill>
              <a:latin typeface="+mn-ea"/>
              <a:ea typeface="+mn-ea"/>
            </a:endParaRPr>
          </a:p>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※1</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Nielsen MobileNetView</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2020</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10</a:t>
            </a:r>
            <a:r>
              <a:rPr lang="ja-JP" altLang="en-US" sz="600" dirty="0">
                <a:solidFill>
                  <a:srgbClr val="0D0D0D"/>
                </a:solidFill>
                <a:latin typeface="+mn-ea"/>
                <a:ea typeface="+mn-ea"/>
                <a:cs typeface="メイリオ" panose="020B0604030504040204" pitchFamily="50" charset="-128"/>
              </a:rPr>
              <a:t>月～</a:t>
            </a:r>
            <a:r>
              <a:rPr lang="en-US" altLang="ja-JP" sz="600" dirty="0">
                <a:solidFill>
                  <a:srgbClr val="0D0D0D"/>
                </a:solidFill>
                <a:latin typeface="+mn-ea"/>
                <a:ea typeface="+mn-ea"/>
                <a:cs typeface="メイリオ" panose="020B0604030504040204" pitchFamily="50" charset="-128"/>
              </a:rPr>
              <a:t>2021</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3</a:t>
            </a:r>
            <a:r>
              <a:rPr lang="ja-JP" altLang="en-US" sz="600" dirty="0">
                <a:solidFill>
                  <a:srgbClr val="0D0D0D"/>
                </a:solidFill>
                <a:latin typeface="+mn-ea"/>
                <a:ea typeface="+mn-ea"/>
                <a:cs typeface="メイリオ" panose="020B0604030504040204" pitchFamily="50" charset="-128"/>
              </a:rPr>
              <a:t>月平均（</a:t>
            </a:r>
            <a:r>
              <a:rPr lang="en-US" altLang="ja-JP" sz="600" dirty="0">
                <a:solidFill>
                  <a:srgbClr val="0D0D0D"/>
                </a:solidFill>
                <a:latin typeface="+mn-ea"/>
                <a:ea typeface="+mn-ea"/>
              </a:rPr>
              <a:t>Yahoo Japan News</a:t>
            </a:r>
            <a:r>
              <a:rPr lang="ja-JP" altLang="en" sz="600" dirty="0">
                <a:solidFill>
                  <a:srgbClr val="0D0D0D"/>
                </a:solidFill>
                <a:latin typeface="+mn-ea"/>
                <a:ea typeface="+mn-ea"/>
              </a:rPr>
              <a:t>（</a:t>
            </a:r>
            <a:r>
              <a:rPr lang="ja-JP" altLang="en-US" sz="600" dirty="0">
                <a:solidFill>
                  <a:srgbClr val="0D0D0D"/>
                </a:solidFill>
                <a:latin typeface="+mn-ea"/>
                <a:ea typeface="+mn-ea"/>
              </a:rPr>
              <a:t>チャンネルレベル）で集計</a:t>
            </a:r>
            <a:r>
              <a:rPr lang="ja-JP" altLang="en-US" sz="600" dirty="0">
                <a:solidFill>
                  <a:srgbClr val="0D0D0D"/>
                </a:solidFill>
                <a:latin typeface="+mn-ea"/>
                <a:ea typeface="+mn-ea"/>
                <a:cs typeface="メイリオ" panose="020B0604030504040204" pitchFamily="50" charset="-128"/>
              </a:rPr>
              <a:t>、スマートフォンからのアクセス（アプリの利用を含む））</a:t>
            </a:r>
            <a:endParaRPr lang="en-US" altLang="ja-JP" sz="600" dirty="0">
              <a:solidFill>
                <a:srgbClr val="0D0D0D"/>
              </a:solidFill>
              <a:latin typeface="+mn-ea"/>
              <a:ea typeface="+mn-ea"/>
            </a:endParaRPr>
          </a:p>
          <a:p>
            <a:pPr defTabSz="1131757" eaLnBrk="1" fontAlgn="auto" hangingPunct="1">
              <a:lnSpc>
                <a:spcPct val="120000"/>
              </a:lnSpc>
              <a:spcBef>
                <a:spcPts val="0"/>
              </a:spcBef>
              <a:spcAft>
                <a:spcPts val="0"/>
              </a:spcAft>
              <a:defRPr/>
            </a:pPr>
            <a:r>
              <a:rPr lang="en-US" altLang="ja-JP" sz="600" dirty="0">
                <a:solidFill>
                  <a:srgbClr val="0D0D0D"/>
                </a:solidFill>
                <a:latin typeface="+mn-ea"/>
                <a:ea typeface="+mn-ea"/>
                <a:cs typeface="メイリオ" panose="020B0604030504040204" pitchFamily="50" charset="-128"/>
              </a:rPr>
              <a:t>※2</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Nielsen NetView</a:t>
            </a:r>
            <a:r>
              <a:rPr lang="ja-JP" altLang="en-US" sz="600" dirty="0">
                <a:solidFill>
                  <a:srgbClr val="0D0D0D"/>
                </a:solidFill>
                <a:latin typeface="+mn-ea"/>
                <a:ea typeface="+mn-ea"/>
                <a:cs typeface="メイリオ" panose="020B0604030504040204" pitchFamily="50" charset="-128"/>
              </a:rPr>
              <a:t>」</a:t>
            </a:r>
            <a:r>
              <a:rPr lang="en-US" altLang="ja-JP" sz="600" dirty="0">
                <a:solidFill>
                  <a:srgbClr val="0D0D0D"/>
                </a:solidFill>
                <a:latin typeface="+mn-ea"/>
                <a:ea typeface="+mn-ea"/>
                <a:cs typeface="メイリオ" panose="020B0604030504040204" pitchFamily="50" charset="-128"/>
              </a:rPr>
              <a:t> 2020</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10</a:t>
            </a:r>
            <a:r>
              <a:rPr lang="ja-JP" altLang="en-US" sz="600" dirty="0">
                <a:solidFill>
                  <a:srgbClr val="0D0D0D"/>
                </a:solidFill>
                <a:latin typeface="+mn-ea"/>
                <a:ea typeface="+mn-ea"/>
                <a:cs typeface="メイリオ" panose="020B0604030504040204" pitchFamily="50" charset="-128"/>
              </a:rPr>
              <a:t>月～</a:t>
            </a:r>
            <a:r>
              <a:rPr lang="en-US" altLang="ja-JP" sz="600" dirty="0">
                <a:solidFill>
                  <a:srgbClr val="0D0D0D"/>
                </a:solidFill>
                <a:latin typeface="+mn-ea"/>
                <a:ea typeface="+mn-ea"/>
                <a:cs typeface="メイリオ" panose="020B0604030504040204" pitchFamily="50" charset="-128"/>
              </a:rPr>
              <a:t>2021</a:t>
            </a:r>
            <a:r>
              <a:rPr lang="ja-JP" altLang="en-US" sz="600" dirty="0">
                <a:solidFill>
                  <a:srgbClr val="0D0D0D"/>
                </a:solidFill>
                <a:latin typeface="+mn-ea"/>
                <a:ea typeface="+mn-ea"/>
                <a:cs typeface="メイリオ" panose="020B0604030504040204" pitchFamily="50" charset="-128"/>
              </a:rPr>
              <a:t>年</a:t>
            </a:r>
            <a:r>
              <a:rPr lang="en-US" altLang="ja-JP" sz="600" dirty="0">
                <a:solidFill>
                  <a:srgbClr val="0D0D0D"/>
                </a:solidFill>
                <a:latin typeface="+mn-ea"/>
                <a:ea typeface="+mn-ea"/>
                <a:cs typeface="メイリオ" panose="020B0604030504040204" pitchFamily="50" charset="-128"/>
              </a:rPr>
              <a:t>3</a:t>
            </a:r>
            <a:r>
              <a:rPr lang="ja-JP" altLang="en-US" sz="600" dirty="0">
                <a:solidFill>
                  <a:srgbClr val="0D0D0D"/>
                </a:solidFill>
                <a:latin typeface="+mn-ea"/>
                <a:ea typeface="+mn-ea"/>
                <a:cs typeface="メイリオ" panose="020B0604030504040204" pitchFamily="50" charset="-128"/>
              </a:rPr>
              <a:t>月平均（</a:t>
            </a:r>
            <a:r>
              <a:rPr lang="en-US" altLang="ja-JP" sz="600" dirty="0">
                <a:solidFill>
                  <a:srgbClr val="0D0D0D"/>
                </a:solidFill>
                <a:latin typeface="+mn-ea"/>
                <a:ea typeface="+mn-ea"/>
                <a:cs typeface="メイリオ" panose="020B0604030504040204" pitchFamily="50" charset="-128"/>
              </a:rPr>
              <a:t>Yahoo Japan News</a:t>
            </a:r>
            <a:r>
              <a:rPr lang="ja-JP" altLang="en" sz="600" dirty="0">
                <a:solidFill>
                  <a:srgbClr val="0D0D0D"/>
                </a:solidFill>
                <a:latin typeface="+mn-ea"/>
                <a:ea typeface="+mn-ea"/>
              </a:rPr>
              <a:t>（</a:t>
            </a:r>
            <a:r>
              <a:rPr lang="ja-JP" altLang="en-US" sz="600" dirty="0">
                <a:solidFill>
                  <a:srgbClr val="0D0D0D"/>
                </a:solidFill>
                <a:latin typeface="+mn-ea"/>
                <a:ea typeface="+mn-ea"/>
              </a:rPr>
              <a:t>チャンネルレベル）で集計、家庭・職場からの</a:t>
            </a:r>
            <a:r>
              <a:rPr lang="en-US" altLang="ja-JP" sz="600" dirty="0">
                <a:solidFill>
                  <a:srgbClr val="0D0D0D"/>
                </a:solidFill>
                <a:latin typeface="+mn-ea"/>
                <a:ea typeface="+mn-ea"/>
              </a:rPr>
              <a:t>PC</a:t>
            </a:r>
            <a:r>
              <a:rPr lang="ja-JP" altLang="en-US" sz="600" dirty="0">
                <a:solidFill>
                  <a:srgbClr val="0D0D0D"/>
                </a:solidFill>
                <a:latin typeface="+mn-ea"/>
                <a:ea typeface="+mn-ea"/>
              </a:rPr>
              <a:t>によるアクセス</a:t>
            </a:r>
            <a:r>
              <a:rPr lang="ja-JP" altLang="en-US" sz="600" dirty="0">
                <a:solidFill>
                  <a:srgbClr val="0D0D0D"/>
                </a:solidFill>
                <a:latin typeface="+mn-ea"/>
                <a:ea typeface="+mn-ea"/>
                <a:cs typeface="メイリオ" panose="020B0604030504040204" pitchFamily="50" charset="-128"/>
              </a:rPr>
              <a:t>、インターネットアプリは含まない）</a:t>
            </a:r>
            <a:endParaRPr lang="en-US" altLang="ja-JP" sz="600" dirty="0">
              <a:solidFill>
                <a:srgbClr val="0D0D0D"/>
              </a:solidFill>
              <a:latin typeface="+mn-ea"/>
              <a:ea typeface="+mn-ea"/>
            </a:endParaRPr>
          </a:p>
        </p:txBody>
      </p:sp>
      <p:pic>
        <p:nvPicPr>
          <p:cNvPr id="72" name="図 71">
            <a:extLst>
              <a:ext uri="{FF2B5EF4-FFF2-40B4-BE49-F238E27FC236}">
                <a16:creationId xmlns:a16="http://schemas.microsoft.com/office/drawing/2014/main" id="{95FBBDF2-39EB-023A-AD55-CE78468A45A5}"/>
              </a:ext>
            </a:extLst>
          </p:cNvPr>
          <p:cNvPicPr>
            <a:picLocks noChangeAspect="1"/>
          </p:cNvPicPr>
          <p:nvPr/>
        </p:nvPicPr>
        <p:blipFill>
          <a:blip r:embed="rId3"/>
          <a:stretch>
            <a:fillRect/>
          </a:stretch>
        </p:blipFill>
        <p:spPr>
          <a:xfrm>
            <a:off x="536558" y="2044617"/>
            <a:ext cx="1789617" cy="1499327"/>
          </a:xfrm>
          <a:prstGeom prst="rect">
            <a:avLst/>
          </a:prstGeom>
        </p:spPr>
      </p:pic>
      <p:pic>
        <p:nvPicPr>
          <p:cNvPr id="73" name="図 72">
            <a:extLst>
              <a:ext uri="{FF2B5EF4-FFF2-40B4-BE49-F238E27FC236}">
                <a16:creationId xmlns:a16="http://schemas.microsoft.com/office/drawing/2014/main" id="{6969656D-B066-7CCF-2C4B-B76A95A9B9C4}"/>
              </a:ext>
            </a:extLst>
          </p:cNvPr>
          <p:cNvPicPr>
            <a:picLocks noChangeAspect="1"/>
          </p:cNvPicPr>
          <p:nvPr/>
        </p:nvPicPr>
        <p:blipFill>
          <a:blip r:embed="rId4"/>
          <a:stretch>
            <a:fillRect/>
          </a:stretch>
        </p:blipFill>
        <p:spPr>
          <a:xfrm>
            <a:off x="3912836" y="1419328"/>
            <a:ext cx="1539311" cy="1287995"/>
          </a:xfrm>
          <a:prstGeom prst="rect">
            <a:avLst/>
          </a:prstGeom>
        </p:spPr>
      </p:pic>
      <p:pic>
        <p:nvPicPr>
          <p:cNvPr id="74" name="図 73">
            <a:extLst>
              <a:ext uri="{FF2B5EF4-FFF2-40B4-BE49-F238E27FC236}">
                <a16:creationId xmlns:a16="http://schemas.microsoft.com/office/drawing/2014/main" id="{9F08ECD3-D32B-5DC1-5BDF-D945DED1B94F}"/>
              </a:ext>
            </a:extLst>
          </p:cNvPr>
          <p:cNvPicPr>
            <a:picLocks noChangeAspect="1"/>
          </p:cNvPicPr>
          <p:nvPr/>
        </p:nvPicPr>
        <p:blipFill>
          <a:blip r:embed="rId5"/>
          <a:stretch>
            <a:fillRect/>
          </a:stretch>
        </p:blipFill>
        <p:spPr>
          <a:xfrm>
            <a:off x="6629593" y="2080160"/>
            <a:ext cx="1599913" cy="1390330"/>
          </a:xfrm>
          <a:prstGeom prst="rect">
            <a:avLst/>
          </a:prstGeom>
        </p:spPr>
      </p:pic>
      <p:pic>
        <p:nvPicPr>
          <p:cNvPr id="75" name="図 74">
            <a:extLst>
              <a:ext uri="{FF2B5EF4-FFF2-40B4-BE49-F238E27FC236}">
                <a16:creationId xmlns:a16="http://schemas.microsoft.com/office/drawing/2014/main" id="{C0DEEB68-5146-2D2D-E258-FE268AF554F1}"/>
              </a:ext>
            </a:extLst>
          </p:cNvPr>
          <p:cNvPicPr>
            <a:picLocks noChangeAspect="1"/>
          </p:cNvPicPr>
          <p:nvPr/>
        </p:nvPicPr>
        <p:blipFill>
          <a:blip r:embed="rId6"/>
          <a:stretch>
            <a:fillRect/>
          </a:stretch>
        </p:blipFill>
        <p:spPr>
          <a:xfrm>
            <a:off x="10024712" y="1190687"/>
            <a:ext cx="1874767" cy="1636653"/>
          </a:xfrm>
          <a:prstGeom prst="rect">
            <a:avLst/>
          </a:prstGeom>
        </p:spPr>
      </p:pic>
      <p:grpSp>
        <p:nvGrpSpPr>
          <p:cNvPr id="76" name="グループ化 75">
            <a:extLst>
              <a:ext uri="{FF2B5EF4-FFF2-40B4-BE49-F238E27FC236}">
                <a16:creationId xmlns:a16="http://schemas.microsoft.com/office/drawing/2014/main" id="{AB7E4E30-BBD0-0753-3ABC-FC038E575486}"/>
              </a:ext>
            </a:extLst>
          </p:cNvPr>
          <p:cNvGrpSpPr/>
          <p:nvPr/>
        </p:nvGrpSpPr>
        <p:grpSpPr>
          <a:xfrm>
            <a:off x="823649" y="1496385"/>
            <a:ext cx="1126989" cy="279806"/>
            <a:chOff x="6703116" y="928389"/>
            <a:chExt cx="1126989" cy="279806"/>
          </a:xfrm>
        </p:grpSpPr>
        <p:sp>
          <p:nvSpPr>
            <p:cNvPr id="77" name="正方形/長方形 76">
              <a:extLst>
                <a:ext uri="{FF2B5EF4-FFF2-40B4-BE49-F238E27FC236}">
                  <a16:creationId xmlns:a16="http://schemas.microsoft.com/office/drawing/2014/main" id="{D5A7B8F8-178D-0D6B-C9B0-1CF647A4F258}"/>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78" name="テキスト プレースホルダー 3">
              <a:extLst>
                <a:ext uri="{FF2B5EF4-FFF2-40B4-BE49-F238E27FC236}">
                  <a16:creationId xmlns:a16="http://schemas.microsoft.com/office/drawing/2014/main" id="{AEF5B61F-C476-13EF-8CCB-95F31C07940E}"/>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性別・年代</a:t>
              </a:r>
            </a:p>
          </p:txBody>
        </p:sp>
      </p:grpSp>
      <p:grpSp>
        <p:nvGrpSpPr>
          <p:cNvPr id="79" name="グループ化 78">
            <a:extLst>
              <a:ext uri="{FF2B5EF4-FFF2-40B4-BE49-F238E27FC236}">
                <a16:creationId xmlns:a16="http://schemas.microsoft.com/office/drawing/2014/main" id="{152F05A8-A010-BC33-2863-52D8CDFF1EA0}"/>
              </a:ext>
            </a:extLst>
          </p:cNvPr>
          <p:cNvGrpSpPr/>
          <p:nvPr/>
        </p:nvGrpSpPr>
        <p:grpSpPr>
          <a:xfrm>
            <a:off x="6733587" y="1496385"/>
            <a:ext cx="1126989" cy="279806"/>
            <a:chOff x="6703116" y="928389"/>
            <a:chExt cx="1126989" cy="279806"/>
          </a:xfrm>
        </p:grpSpPr>
        <p:sp>
          <p:nvSpPr>
            <p:cNvPr id="80" name="正方形/長方形 79">
              <a:extLst>
                <a:ext uri="{FF2B5EF4-FFF2-40B4-BE49-F238E27FC236}">
                  <a16:creationId xmlns:a16="http://schemas.microsoft.com/office/drawing/2014/main" id="{C196516E-BBDE-2B68-8BBF-ADE8C2E9BD72}"/>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1" name="テキスト プレースホルダー 3">
              <a:extLst>
                <a:ext uri="{FF2B5EF4-FFF2-40B4-BE49-F238E27FC236}">
                  <a16:creationId xmlns:a16="http://schemas.microsoft.com/office/drawing/2014/main" id="{BB5D55E5-A787-92CC-5600-194F04530E41}"/>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性別・年代</a:t>
              </a:r>
            </a:p>
          </p:txBody>
        </p:sp>
      </p:grpSp>
      <p:grpSp>
        <p:nvGrpSpPr>
          <p:cNvPr id="82" name="グループ化 81">
            <a:extLst>
              <a:ext uri="{FF2B5EF4-FFF2-40B4-BE49-F238E27FC236}">
                <a16:creationId xmlns:a16="http://schemas.microsoft.com/office/drawing/2014/main" id="{77429335-C230-D809-B669-3E8D47B38FC4}"/>
              </a:ext>
            </a:extLst>
          </p:cNvPr>
          <p:cNvGrpSpPr/>
          <p:nvPr/>
        </p:nvGrpSpPr>
        <p:grpSpPr>
          <a:xfrm>
            <a:off x="823649" y="3718670"/>
            <a:ext cx="1126989" cy="279806"/>
            <a:chOff x="6703116" y="928389"/>
            <a:chExt cx="1126989" cy="279806"/>
          </a:xfrm>
        </p:grpSpPr>
        <p:sp>
          <p:nvSpPr>
            <p:cNvPr id="83" name="正方形/長方形 82">
              <a:extLst>
                <a:ext uri="{FF2B5EF4-FFF2-40B4-BE49-F238E27FC236}">
                  <a16:creationId xmlns:a16="http://schemas.microsoft.com/office/drawing/2014/main" id="{8BFFC2D8-50FB-016F-5275-B3BF7D6379CD}"/>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4" name="テキスト プレースホルダー 3">
              <a:extLst>
                <a:ext uri="{FF2B5EF4-FFF2-40B4-BE49-F238E27FC236}">
                  <a16:creationId xmlns:a16="http://schemas.microsoft.com/office/drawing/2014/main" id="{87B9D885-1528-1698-54FB-FB8E204C1C04}"/>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エリア</a:t>
              </a:r>
            </a:p>
          </p:txBody>
        </p:sp>
      </p:grpSp>
      <p:grpSp>
        <p:nvGrpSpPr>
          <p:cNvPr id="85" name="グループ化 84">
            <a:extLst>
              <a:ext uri="{FF2B5EF4-FFF2-40B4-BE49-F238E27FC236}">
                <a16:creationId xmlns:a16="http://schemas.microsoft.com/office/drawing/2014/main" id="{F46FCB2D-AED6-2733-B92B-E38026DB1085}"/>
              </a:ext>
            </a:extLst>
          </p:cNvPr>
          <p:cNvGrpSpPr/>
          <p:nvPr/>
        </p:nvGrpSpPr>
        <p:grpSpPr>
          <a:xfrm>
            <a:off x="6728798" y="3718670"/>
            <a:ext cx="1126989" cy="279806"/>
            <a:chOff x="6703116" y="928389"/>
            <a:chExt cx="1126989" cy="279806"/>
          </a:xfrm>
        </p:grpSpPr>
        <p:sp>
          <p:nvSpPr>
            <p:cNvPr id="86" name="正方形/長方形 85">
              <a:extLst>
                <a:ext uri="{FF2B5EF4-FFF2-40B4-BE49-F238E27FC236}">
                  <a16:creationId xmlns:a16="http://schemas.microsoft.com/office/drawing/2014/main" id="{0F9AA527-2FF0-9F7E-8105-24023723F6DF}"/>
                </a:ext>
              </a:extLst>
            </p:cNvPr>
            <p:cNvSpPr/>
            <p:nvPr/>
          </p:nvSpPr>
          <p:spPr>
            <a:xfrm>
              <a:off x="6703116" y="928389"/>
              <a:ext cx="1126989" cy="279806"/>
            </a:xfrm>
            <a:prstGeom prst="rect">
              <a:avLst/>
            </a:prstGeom>
            <a:solidFill>
              <a:srgbClr val="FFFFFF">
                <a:lumMod val="50000"/>
              </a:srgbClr>
            </a:solidFill>
            <a:ln w="952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87" name="テキスト プレースホルダー 3">
              <a:extLst>
                <a:ext uri="{FF2B5EF4-FFF2-40B4-BE49-F238E27FC236}">
                  <a16:creationId xmlns:a16="http://schemas.microsoft.com/office/drawing/2014/main" id="{054A781A-C2D9-D51F-C022-BBD1392D4AEB}"/>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u="none" strike="noStrike" kern="1200" cap="none" spc="0" normalizeH="0" baseline="0" noProof="0" dirty="0">
                  <a:ln>
                    <a:noFill/>
                  </a:ln>
                  <a:solidFill>
                    <a:srgbClr val="FFFFFF"/>
                  </a:solidFill>
                  <a:effectLst/>
                  <a:uLnTx/>
                  <a:uFillTx/>
                  <a:latin typeface="+mn-ea"/>
                  <a:ea typeface="+mn-ea"/>
                  <a:cs typeface="+mn-cs"/>
                </a:rPr>
                <a:t>エリア</a:t>
              </a:r>
            </a:p>
          </p:txBody>
        </p:sp>
      </p:grpSp>
      <p:sp>
        <p:nvSpPr>
          <p:cNvPr id="88" name="テキスト プレースホルダー 3">
            <a:extLst>
              <a:ext uri="{FF2B5EF4-FFF2-40B4-BE49-F238E27FC236}">
                <a16:creationId xmlns:a16="http://schemas.microsoft.com/office/drawing/2014/main" id="{7882DA3D-CC27-53F4-5315-4C79F18E4187}"/>
              </a:ext>
            </a:extLst>
          </p:cNvPr>
          <p:cNvSpPr txBox="1">
            <a:spLocks/>
          </p:cNvSpPr>
          <p:nvPr/>
        </p:nvSpPr>
        <p:spPr>
          <a:xfrm>
            <a:off x="4710777" y="950560"/>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u="none" strike="noStrike" kern="1200" cap="none" spc="0" normalizeH="0" baseline="0" noProof="0" dirty="0">
                <a:ln>
                  <a:noFill/>
                </a:ln>
                <a:solidFill>
                  <a:srgbClr val="0D0D0D"/>
                </a:solidFill>
                <a:effectLst/>
                <a:uLnTx/>
                <a:uFillTx/>
                <a:latin typeface="+mn-ea"/>
                <a:ea typeface="+mn-ea"/>
                <a:cs typeface="+mn-cs"/>
              </a:rPr>
              <a:t>…</a:t>
            </a:r>
            <a:r>
              <a:rPr kumimoji="1" lang="ja-JP" altLang="en-US" sz="1400" b="1" i="0" u="none" strike="noStrike" kern="1200" cap="none" spc="0" normalizeH="0" baseline="0" noProof="0" dirty="0">
                <a:ln>
                  <a:noFill/>
                </a:ln>
                <a:solidFill>
                  <a:srgbClr val="0D0D0D"/>
                </a:solidFill>
                <a:effectLst/>
                <a:uLnTx/>
                <a:uFillTx/>
                <a:latin typeface="+mn-ea"/>
                <a:ea typeface="+mn-ea"/>
                <a:cs typeface="+mn-cs"/>
              </a:rPr>
              <a:t>各世代で大量のユーザーが存在</a:t>
            </a:r>
          </a:p>
        </p:txBody>
      </p:sp>
      <p:sp>
        <p:nvSpPr>
          <p:cNvPr id="89" name="正方形/長方形 88">
            <a:extLst>
              <a:ext uri="{FF2B5EF4-FFF2-40B4-BE49-F238E27FC236}">
                <a16:creationId xmlns:a16="http://schemas.microsoft.com/office/drawing/2014/main" id="{BB9A299F-4A10-AA02-A483-3102DF8C1A2A}"/>
              </a:ext>
            </a:extLst>
          </p:cNvPr>
          <p:cNvSpPr/>
          <p:nvPr/>
        </p:nvSpPr>
        <p:spPr>
          <a:xfrm>
            <a:off x="509286" y="921281"/>
            <a:ext cx="151419" cy="235450"/>
          </a:xfrm>
          <a:prstGeom prst="rect">
            <a:avLst/>
          </a:prstGeom>
          <a:solidFill>
            <a:srgbClr val="000000"/>
          </a:solidFill>
          <a:ln w="9525" cap="flat" cmpd="sng" algn="ctr">
            <a:solidFill>
              <a:srgbClr val="0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mn-ea"/>
              <a:ea typeface="+mn-ea"/>
              <a:cs typeface="+mn-cs"/>
            </a:endParaRPr>
          </a:p>
        </p:txBody>
      </p:sp>
      <p:sp>
        <p:nvSpPr>
          <p:cNvPr id="90" name="テキスト ボックス 89">
            <a:extLst>
              <a:ext uri="{FF2B5EF4-FFF2-40B4-BE49-F238E27FC236}">
                <a16:creationId xmlns:a16="http://schemas.microsoft.com/office/drawing/2014/main" id="{4B945D56-7B74-F3B4-AA51-41CCFFC824ED}"/>
              </a:ext>
            </a:extLst>
          </p:cNvPr>
          <p:cNvSpPr txBox="1"/>
          <p:nvPr/>
        </p:nvSpPr>
        <p:spPr>
          <a:xfrm>
            <a:off x="5472550" y="3939540"/>
            <a:ext cx="351378" cy="215444"/>
          </a:xfrm>
          <a:prstGeom prst="rect">
            <a:avLst/>
          </a:prstGeom>
          <a:noFill/>
        </p:spPr>
        <p:txBody>
          <a:bodyPr wrap="none" rtlCol="0">
            <a:spAutoFit/>
          </a:bodyPr>
          <a:lstStyle/>
          <a:p>
            <a:pPr eaLnBrk="1" fontAlgn="auto" hangingPunct="1">
              <a:spcBef>
                <a:spcPts val="0"/>
              </a:spcBef>
              <a:spcAft>
                <a:spcPts val="0"/>
              </a:spcAft>
            </a:pPr>
            <a:r>
              <a:rPr lang="en-US" altLang="ja-JP" sz="800" dirty="0">
                <a:solidFill>
                  <a:srgbClr val="000000"/>
                </a:solidFill>
                <a:latin typeface="+mn-ea"/>
                <a:ea typeface="+mn-ea"/>
              </a:rPr>
              <a:t>※1</a:t>
            </a:r>
            <a:endParaRPr lang="ja-JP" altLang="en-US" sz="800" dirty="0">
              <a:solidFill>
                <a:srgbClr val="000000"/>
              </a:solidFill>
              <a:latin typeface="+mn-ea"/>
              <a:ea typeface="+mn-ea"/>
            </a:endParaRPr>
          </a:p>
        </p:txBody>
      </p:sp>
      <p:sp>
        <p:nvSpPr>
          <p:cNvPr id="91" name="四角形: 角を丸くする 90">
            <a:extLst>
              <a:ext uri="{FF2B5EF4-FFF2-40B4-BE49-F238E27FC236}">
                <a16:creationId xmlns:a16="http://schemas.microsoft.com/office/drawing/2014/main" id="{F0CB6A64-E06B-0CDE-AB72-92329BB46524}"/>
              </a:ext>
            </a:extLst>
          </p:cNvPr>
          <p:cNvSpPr/>
          <p:nvPr/>
        </p:nvSpPr>
        <p:spPr>
          <a:xfrm>
            <a:off x="4267955" y="3531708"/>
            <a:ext cx="1523084" cy="279806"/>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2" name="Freeform 24">
            <a:extLst>
              <a:ext uri="{FF2B5EF4-FFF2-40B4-BE49-F238E27FC236}">
                <a16:creationId xmlns:a16="http://schemas.microsoft.com/office/drawing/2014/main" id="{E8A6C8F9-FEAD-F3A4-120C-797D567089CF}"/>
              </a:ext>
            </a:extLst>
          </p:cNvPr>
          <p:cNvSpPr>
            <a:spLocks noChangeArrowheads="1"/>
          </p:cNvSpPr>
          <p:nvPr/>
        </p:nvSpPr>
        <p:spPr bwMode="auto">
          <a:xfrm>
            <a:off x="5405881" y="3365821"/>
            <a:ext cx="343163" cy="593514"/>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C9002C"/>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sp>
        <p:nvSpPr>
          <p:cNvPr id="93" name="正方形/長方形 92">
            <a:extLst>
              <a:ext uri="{FF2B5EF4-FFF2-40B4-BE49-F238E27FC236}">
                <a16:creationId xmlns:a16="http://schemas.microsoft.com/office/drawing/2014/main" id="{446244BA-8EE5-EAD3-0D5A-BA27CD540157}"/>
              </a:ext>
            </a:extLst>
          </p:cNvPr>
          <p:cNvSpPr/>
          <p:nvPr/>
        </p:nvSpPr>
        <p:spPr>
          <a:xfrm>
            <a:off x="5437714" y="3407188"/>
            <a:ext cx="275587" cy="48474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4" name="テキスト プレースホルダー 3">
            <a:extLst>
              <a:ext uri="{FF2B5EF4-FFF2-40B4-BE49-F238E27FC236}">
                <a16:creationId xmlns:a16="http://schemas.microsoft.com/office/drawing/2014/main" id="{3691BAD1-9364-A18E-FA76-A509BCC32B23}"/>
              </a:ext>
            </a:extLst>
          </p:cNvPr>
          <p:cNvSpPr txBox="1">
            <a:spLocks/>
          </p:cNvSpPr>
          <p:nvPr/>
        </p:nvSpPr>
        <p:spPr>
          <a:xfrm>
            <a:off x="4126138" y="3589630"/>
            <a:ext cx="1472558"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200" b="1" i="0" u="none" strike="noStrike" kern="1200" cap="none" spc="0" normalizeH="0" baseline="0" noProof="0" dirty="0">
                <a:ln>
                  <a:noFill/>
                </a:ln>
                <a:solidFill>
                  <a:srgbClr val="FFFFFF"/>
                </a:solidFill>
                <a:effectLst/>
                <a:uLnTx/>
                <a:uFillTx/>
                <a:latin typeface="+mn-ea"/>
                <a:ea typeface="+mn-ea"/>
                <a:cs typeface="+mn-cs"/>
              </a:rPr>
              <a:t>スマートフォン</a:t>
            </a:r>
          </a:p>
        </p:txBody>
      </p:sp>
      <p:sp>
        <p:nvSpPr>
          <p:cNvPr id="95" name="四角形: 角を丸くする 94">
            <a:extLst>
              <a:ext uri="{FF2B5EF4-FFF2-40B4-BE49-F238E27FC236}">
                <a16:creationId xmlns:a16="http://schemas.microsoft.com/office/drawing/2014/main" id="{2E2F9D66-44C2-BFA4-F0B2-431F866361D2}"/>
              </a:ext>
            </a:extLst>
          </p:cNvPr>
          <p:cNvSpPr/>
          <p:nvPr/>
        </p:nvSpPr>
        <p:spPr>
          <a:xfrm>
            <a:off x="10191201" y="3531708"/>
            <a:ext cx="1523084" cy="279806"/>
          </a:xfrm>
          <a:prstGeom prst="round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sp>
        <p:nvSpPr>
          <p:cNvPr id="96" name="テキスト プレースホルダー 3">
            <a:extLst>
              <a:ext uri="{FF2B5EF4-FFF2-40B4-BE49-F238E27FC236}">
                <a16:creationId xmlns:a16="http://schemas.microsoft.com/office/drawing/2014/main" id="{AAF823FA-B621-95F6-93E2-E4EFABDAAE11}"/>
              </a:ext>
            </a:extLst>
          </p:cNvPr>
          <p:cNvSpPr txBox="1">
            <a:spLocks/>
          </p:cNvSpPr>
          <p:nvPr/>
        </p:nvSpPr>
        <p:spPr>
          <a:xfrm>
            <a:off x="10327167" y="3589630"/>
            <a:ext cx="660181"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200" b="1" i="0" u="none" strike="noStrike" kern="1200" cap="none" spc="0" normalizeH="0" baseline="0" noProof="0" dirty="0">
                <a:ln>
                  <a:noFill/>
                </a:ln>
                <a:solidFill>
                  <a:srgbClr val="FFFFFF"/>
                </a:solidFill>
                <a:effectLst/>
                <a:uLnTx/>
                <a:uFillTx/>
                <a:latin typeface="+mn-ea"/>
                <a:ea typeface="+mn-ea"/>
                <a:cs typeface="+mn-cs"/>
              </a:rPr>
              <a:t>パソコン</a:t>
            </a:r>
          </a:p>
        </p:txBody>
      </p:sp>
      <p:grpSp>
        <p:nvGrpSpPr>
          <p:cNvPr id="97" name="Group 17">
            <a:extLst>
              <a:ext uri="{FF2B5EF4-FFF2-40B4-BE49-F238E27FC236}">
                <a16:creationId xmlns:a16="http://schemas.microsoft.com/office/drawing/2014/main" id="{289A5544-9442-5AD7-0FF0-9A057414BC12}"/>
              </a:ext>
            </a:extLst>
          </p:cNvPr>
          <p:cNvGrpSpPr>
            <a:grpSpLocks/>
          </p:cNvGrpSpPr>
          <p:nvPr/>
        </p:nvGrpSpPr>
        <p:grpSpPr bwMode="auto">
          <a:xfrm>
            <a:off x="11055320" y="3468151"/>
            <a:ext cx="591786" cy="467328"/>
            <a:chOff x="2206" y="1402"/>
            <a:chExt cx="485" cy="383"/>
          </a:xfrm>
          <a:solidFill>
            <a:srgbClr val="C9002C"/>
          </a:solidFill>
        </p:grpSpPr>
        <p:sp>
          <p:nvSpPr>
            <p:cNvPr id="98" name="Freeform 18">
              <a:extLst>
                <a:ext uri="{FF2B5EF4-FFF2-40B4-BE49-F238E27FC236}">
                  <a16:creationId xmlns:a16="http://schemas.microsoft.com/office/drawing/2014/main" id="{53DBDA34-DCBE-CAEF-D4BB-5879CF4463D3}"/>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sp>
          <p:nvSpPr>
            <p:cNvPr id="99" name="Freeform 19">
              <a:extLst>
                <a:ext uri="{FF2B5EF4-FFF2-40B4-BE49-F238E27FC236}">
                  <a16:creationId xmlns:a16="http://schemas.microsoft.com/office/drawing/2014/main" id="{D2AFECC6-C857-F7C7-9352-EDED80F59B41}"/>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n-ea"/>
                <a:ea typeface="+mn-ea"/>
              </a:endParaRPr>
            </a:p>
          </p:txBody>
        </p:sp>
      </p:grpSp>
      <p:sp>
        <p:nvSpPr>
          <p:cNvPr id="100" name="テキスト ボックス 99">
            <a:extLst>
              <a:ext uri="{FF2B5EF4-FFF2-40B4-BE49-F238E27FC236}">
                <a16:creationId xmlns:a16="http://schemas.microsoft.com/office/drawing/2014/main" id="{610CC336-E187-EEEC-3CDF-E4A774D79D45}"/>
              </a:ext>
            </a:extLst>
          </p:cNvPr>
          <p:cNvSpPr txBox="1"/>
          <p:nvPr/>
        </p:nvSpPr>
        <p:spPr>
          <a:xfrm>
            <a:off x="11331336" y="3951367"/>
            <a:ext cx="351378" cy="215444"/>
          </a:xfrm>
          <a:prstGeom prst="rect">
            <a:avLst/>
          </a:prstGeom>
          <a:noFill/>
        </p:spPr>
        <p:txBody>
          <a:bodyPr wrap="none" rtlCol="0">
            <a:spAutoFit/>
          </a:bodyPr>
          <a:lstStyle/>
          <a:p>
            <a:pPr eaLnBrk="1" fontAlgn="auto" hangingPunct="1">
              <a:spcBef>
                <a:spcPts val="0"/>
              </a:spcBef>
              <a:spcAft>
                <a:spcPts val="0"/>
              </a:spcAft>
            </a:pPr>
            <a:r>
              <a:rPr lang="en-US" altLang="ja-JP" sz="800" dirty="0">
                <a:solidFill>
                  <a:srgbClr val="000000"/>
                </a:solidFill>
                <a:latin typeface="+mn-ea"/>
                <a:ea typeface="+mn-ea"/>
              </a:rPr>
              <a:t>※2</a:t>
            </a:r>
            <a:endParaRPr lang="ja-JP" altLang="en-US" sz="800" dirty="0">
              <a:solidFill>
                <a:srgbClr val="000000"/>
              </a:solidFill>
              <a:latin typeface="+mn-ea"/>
              <a:ea typeface="+mn-ea"/>
            </a:endParaRPr>
          </a:p>
        </p:txBody>
      </p:sp>
      <p:sp>
        <p:nvSpPr>
          <p:cNvPr id="101" name="正方形/長方形 100">
            <a:extLst>
              <a:ext uri="{FF2B5EF4-FFF2-40B4-BE49-F238E27FC236}">
                <a16:creationId xmlns:a16="http://schemas.microsoft.com/office/drawing/2014/main" id="{91C3EEE6-3109-6B2C-E42F-5DADBE44FED0}"/>
              </a:ext>
            </a:extLst>
          </p:cNvPr>
          <p:cNvSpPr/>
          <p:nvPr/>
        </p:nvSpPr>
        <p:spPr>
          <a:xfrm>
            <a:off x="11090192" y="3503241"/>
            <a:ext cx="530955" cy="30962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n-ea"/>
              <a:ea typeface="+mn-ea"/>
              <a:cs typeface="+mn-cs"/>
            </a:endParaRPr>
          </a:p>
        </p:txBody>
      </p:sp>
      <p:pic>
        <p:nvPicPr>
          <p:cNvPr id="102" name="図 101">
            <a:extLst>
              <a:ext uri="{FF2B5EF4-FFF2-40B4-BE49-F238E27FC236}">
                <a16:creationId xmlns:a16="http://schemas.microsoft.com/office/drawing/2014/main" id="{78F4BFC5-31C5-C93A-CED6-95AEEDE5996F}"/>
              </a:ext>
            </a:extLst>
          </p:cNvPr>
          <p:cNvPicPr>
            <a:picLocks noChangeAspect="1"/>
          </p:cNvPicPr>
          <p:nvPr/>
        </p:nvPicPr>
        <p:blipFill>
          <a:blip r:embed="rId7"/>
          <a:stretch>
            <a:fillRect/>
          </a:stretch>
        </p:blipFill>
        <p:spPr>
          <a:xfrm>
            <a:off x="1840519" y="1486729"/>
            <a:ext cx="2482135" cy="2057973"/>
          </a:xfrm>
          <a:prstGeom prst="rect">
            <a:avLst/>
          </a:prstGeom>
        </p:spPr>
      </p:pic>
      <p:pic>
        <p:nvPicPr>
          <p:cNvPr id="103" name="図 102">
            <a:extLst>
              <a:ext uri="{FF2B5EF4-FFF2-40B4-BE49-F238E27FC236}">
                <a16:creationId xmlns:a16="http://schemas.microsoft.com/office/drawing/2014/main" id="{FA116465-C861-E81B-85FF-7EF99660F3DE}"/>
              </a:ext>
            </a:extLst>
          </p:cNvPr>
          <p:cNvPicPr>
            <a:picLocks noChangeAspect="1"/>
          </p:cNvPicPr>
          <p:nvPr/>
        </p:nvPicPr>
        <p:blipFill>
          <a:blip r:embed="rId8"/>
          <a:stretch>
            <a:fillRect/>
          </a:stretch>
        </p:blipFill>
        <p:spPr>
          <a:xfrm>
            <a:off x="7884767" y="1493652"/>
            <a:ext cx="2463332" cy="2057974"/>
          </a:xfrm>
          <a:prstGeom prst="rect">
            <a:avLst/>
          </a:prstGeom>
        </p:spPr>
      </p:pic>
      <p:grpSp>
        <p:nvGrpSpPr>
          <p:cNvPr id="104" name="グループ化 103">
            <a:extLst>
              <a:ext uri="{FF2B5EF4-FFF2-40B4-BE49-F238E27FC236}">
                <a16:creationId xmlns:a16="http://schemas.microsoft.com/office/drawing/2014/main" id="{29DB7DFC-4FEA-FAAE-FFF9-41EB69C7C33F}"/>
              </a:ext>
            </a:extLst>
          </p:cNvPr>
          <p:cNvGrpSpPr/>
          <p:nvPr/>
        </p:nvGrpSpPr>
        <p:grpSpPr>
          <a:xfrm>
            <a:off x="1165238" y="3419490"/>
            <a:ext cx="3206227" cy="2741223"/>
            <a:chOff x="1077979" y="3530413"/>
            <a:chExt cx="3451951" cy="2951309"/>
          </a:xfrm>
        </p:grpSpPr>
        <p:pic>
          <p:nvPicPr>
            <p:cNvPr id="105" name="図 104">
              <a:extLst>
                <a:ext uri="{FF2B5EF4-FFF2-40B4-BE49-F238E27FC236}">
                  <a16:creationId xmlns:a16="http://schemas.microsoft.com/office/drawing/2014/main" id="{6DD92C63-3A54-046B-0A07-BCFACCCC541D}"/>
                </a:ext>
              </a:extLst>
            </p:cNvPr>
            <p:cNvPicPr>
              <a:picLocks noChangeAspect="1"/>
            </p:cNvPicPr>
            <p:nvPr/>
          </p:nvPicPr>
          <p:blipFill>
            <a:blip r:embed="rId9"/>
            <a:stretch>
              <a:fillRect/>
            </a:stretch>
          </p:blipFill>
          <p:spPr>
            <a:xfrm>
              <a:off x="1077979" y="3530413"/>
              <a:ext cx="3442387" cy="2898627"/>
            </a:xfrm>
            <a:prstGeom prst="rect">
              <a:avLst/>
            </a:prstGeom>
          </p:spPr>
        </p:pic>
        <p:sp>
          <p:nvSpPr>
            <p:cNvPr id="106" name="円/楕円 215">
              <a:extLst>
                <a:ext uri="{FF2B5EF4-FFF2-40B4-BE49-F238E27FC236}">
                  <a16:creationId xmlns:a16="http://schemas.microsoft.com/office/drawing/2014/main" id="{EA0E5713-427D-86BE-2160-4A9698B7794C}"/>
                </a:ext>
              </a:extLst>
            </p:cNvPr>
            <p:cNvSpPr/>
            <p:nvPr/>
          </p:nvSpPr>
          <p:spPr>
            <a:xfrm>
              <a:off x="3108321" y="5060113"/>
              <a:ext cx="1421609" cy="1421609"/>
            </a:xfrm>
            <a:prstGeom prst="ellipse">
              <a:avLst/>
            </a:prstGeom>
            <a:solidFill>
              <a:srgbClr val="C9002C"/>
            </a:solid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関東</a:t>
              </a:r>
              <a:endParaRPr kumimoji="0" lang="en-US" altLang="ja-JP" sz="1400" b="0" i="0" u="none" strike="noStrike" kern="0" cap="none" spc="0" normalizeH="0" baseline="0" noProof="0" dirty="0">
                <a:ln>
                  <a:noFill/>
                </a:ln>
                <a:solidFill>
                  <a:srgbClr val="FFFFFF"/>
                </a:solidFill>
                <a:effectLst/>
                <a:uLnTx/>
                <a:uFillTx/>
                <a:latin typeface="+mn-ea"/>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FFFFFF"/>
                  </a:solidFill>
                  <a:effectLst/>
                  <a:uLnTx/>
                  <a:uFillTx/>
                  <a:latin typeface="+mn-ea"/>
                  <a:ea typeface="+mn-ea"/>
                  <a:cs typeface="+mn-cs"/>
                </a:rPr>
                <a:t>42</a:t>
              </a:r>
              <a:r>
                <a:rPr kumimoji="0" lang="ja-JP" altLang="en-US" sz="2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1400" b="0" i="0" u="none" strike="noStrike" kern="0" cap="none" spc="0" normalizeH="0" baseline="0" noProof="0" dirty="0">
                  <a:ln>
                    <a:noFill/>
                  </a:ln>
                  <a:solidFill>
                    <a:srgbClr val="FFFFFF"/>
                  </a:solidFill>
                  <a:effectLst/>
                  <a:uLnTx/>
                  <a:uFillTx/>
                  <a:latin typeface="+mn-ea"/>
                  <a:ea typeface="+mn-ea"/>
                  <a:cs typeface="+mn-cs"/>
                </a:rPr>
                <a:t>％</a:t>
              </a:r>
            </a:p>
          </p:txBody>
        </p:sp>
      </p:grpSp>
      <p:grpSp>
        <p:nvGrpSpPr>
          <p:cNvPr id="107" name="グループ化 106">
            <a:extLst>
              <a:ext uri="{FF2B5EF4-FFF2-40B4-BE49-F238E27FC236}">
                <a16:creationId xmlns:a16="http://schemas.microsoft.com/office/drawing/2014/main" id="{8983337B-878A-5EA2-D6D6-705E99223178}"/>
              </a:ext>
            </a:extLst>
          </p:cNvPr>
          <p:cNvGrpSpPr/>
          <p:nvPr/>
        </p:nvGrpSpPr>
        <p:grpSpPr>
          <a:xfrm>
            <a:off x="7106755" y="3393890"/>
            <a:ext cx="3255649" cy="2776999"/>
            <a:chOff x="6976641" y="3316972"/>
            <a:chExt cx="3459442" cy="2950830"/>
          </a:xfrm>
        </p:grpSpPr>
        <p:pic>
          <p:nvPicPr>
            <p:cNvPr id="108" name="図 107">
              <a:extLst>
                <a:ext uri="{FF2B5EF4-FFF2-40B4-BE49-F238E27FC236}">
                  <a16:creationId xmlns:a16="http://schemas.microsoft.com/office/drawing/2014/main" id="{46F6F417-0784-1AE1-4B21-2D150AE4E248}"/>
                </a:ext>
              </a:extLst>
            </p:cNvPr>
            <p:cNvPicPr>
              <a:picLocks noChangeAspect="1"/>
            </p:cNvPicPr>
            <p:nvPr/>
          </p:nvPicPr>
          <p:blipFill>
            <a:blip r:embed="rId10"/>
            <a:stretch>
              <a:fillRect/>
            </a:stretch>
          </p:blipFill>
          <p:spPr>
            <a:xfrm>
              <a:off x="6976641" y="3316972"/>
              <a:ext cx="3459442" cy="2950830"/>
            </a:xfrm>
            <a:prstGeom prst="rect">
              <a:avLst/>
            </a:prstGeom>
          </p:spPr>
        </p:pic>
        <p:sp>
          <p:nvSpPr>
            <p:cNvPr id="109" name="円/楕円 228">
              <a:extLst>
                <a:ext uri="{FF2B5EF4-FFF2-40B4-BE49-F238E27FC236}">
                  <a16:creationId xmlns:a16="http://schemas.microsoft.com/office/drawing/2014/main" id="{8E847E1C-71DE-71D4-E08B-4FE7619FB639}"/>
                </a:ext>
              </a:extLst>
            </p:cNvPr>
            <p:cNvSpPr/>
            <p:nvPr/>
          </p:nvSpPr>
          <p:spPr>
            <a:xfrm>
              <a:off x="9202854" y="4936180"/>
              <a:ext cx="1207101" cy="1207101"/>
            </a:xfrm>
            <a:prstGeom prst="ellipse">
              <a:avLst/>
            </a:prstGeom>
            <a:solidFill>
              <a:srgbClr val="C9002C"/>
            </a:solidFill>
            <a:ln w="254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mn-ea"/>
                  <a:ea typeface="+mn-ea"/>
                  <a:cs typeface="+mn-cs"/>
                </a:rPr>
                <a:t>関東</a:t>
              </a:r>
              <a:endParaRPr kumimoji="0" lang="en-US" altLang="ja-JP" sz="1400" b="0" i="0" u="none" strike="noStrike" kern="0" cap="none" spc="0" normalizeH="0" baseline="0" noProof="0" dirty="0">
                <a:ln>
                  <a:noFill/>
                </a:ln>
                <a:solidFill>
                  <a:srgbClr val="FFFFFF"/>
                </a:solidFill>
                <a:effectLst/>
                <a:uLnTx/>
                <a:uFillTx/>
                <a:latin typeface="+mn-ea"/>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FFFFFF"/>
                  </a:solidFill>
                  <a:effectLst/>
                  <a:uLnTx/>
                  <a:uFillTx/>
                  <a:latin typeface="+mn-ea"/>
                  <a:ea typeface="+mn-ea"/>
                  <a:cs typeface="+mn-cs"/>
                </a:rPr>
                <a:t>39</a:t>
              </a:r>
              <a:r>
                <a:rPr kumimoji="0" lang="en-US" altLang="ja-JP" sz="10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400" b="0" i="0" u="none" strike="noStrike" kern="0" cap="none" spc="0" normalizeH="0" baseline="0" noProof="0" dirty="0">
                  <a:ln>
                    <a:noFill/>
                  </a:ln>
                  <a:solidFill>
                    <a:srgbClr val="FFFFFF"/>
                  </a:solidFill>
                  <a:effectLst/>
                  <a:uLnTx/>
                  <a:uFillTx/>
                  <a:latin typeface="+mn-ea"/>
                  <a:ea typeface="+mn-ea"/>
                  <a:cs typeface="+mn-cs"/>
                </a:rPr>
                <a:t> </a:t>
              </a:r>
              <a:r>
                <a:rPr kumimoji="0" lang="ja-JP" altLang="en-US" sz="1400" b="0" i="0" u="none" strike="noStrike" kern="0" cap="none" spc="0" normalizeH="0" baseline="0" noProof="0" dirty="0">
                  <a:ln>
                    <a:noFill/>
                  </a:ln>
                  <a:solidFill>
                    <a:srgbClr val="FFFFFF"/>
                  </a:solidFill>
                  <a:effectLst/>
                  <a:uLnTx/>
                  <a:uFillTx/>
                  <a:latin typeface="+mn-ea"/>
                  <a:ea typeface="+mn-ea"/>
                  <a:cs typeface="+mn-cs"/>
                </a:rPr>
                <a:t>％</a:t>
              </a:r>
            </a:p>
          </p:txBody>
        </p:sp>
      </p:grpSp>
    </p:spTree>
    <p:extLst>
      <p:ext uri="{BB962C8B-B14F-4D97-AF65-F5344CB8AC3E}">
        <p14:creationId xmlns:p14="http://schemas.microsoft.com/office/powerpoint/2010/main" val="34548551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1_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24502</TotalTime>
  <Words>8636</Words>
  <Application>Microsoft Office PowerPoint</Application>
  <PresentationFormat>ワイド画面</PresentationFormat>
  <Paragraphs>1012</Paragraphs>
  <Slides>50</Slides>
  <Notes>2</Notes>
  <HiddenSlides>0</HiddenSlides>
  <MMClips>0</MMClips>
  <ScaleCrop>false</ScaleCrop>
  <HeadingPairs>
    <vt:vector size="8" baseType="variant">
      <vt:variant>
        <vt:lpstr>使用されているフォント</vt:lpstr>
      </vt:variant>
      <vt:variant>
        <vt:i4>7</vt:i4>
      </vt:variant>
      <vt:variant>
        <vt:lpstr>テーマ</vt:lpstr>
      </vt:variant>
      <vt:variant>
        <vt:i4>2</vt:i4>
      </vt:variant>
      <vt:variant>
        <vt:lpstr>埋め込まれた OLE サーバー</vt:lpstr>
      </vt:variant>
      <vt:variant>
        <vt:i4>1</vt:i4>
      </vt:variant>
      <vt:variant>
        <vt:lpstr>スライド タイトル</vt:lpstr>
      </vt:variant>
      <vt:variant>
        <vt:i4>50</vt:i4>
      </vt:variant>
    </vt:vector>
  </HeadingPairs>
  <TitlesOfParts>
    <vt:vector size="60" baseType="lpstr">
      <vt:lpstr>メイリオ</vt:lpstr>
      <vt:lpstr>メイリオ</vt:lpstr>
      <vt:lpstr>メイリオ 本文</vt:lpstr>
      <vt:lpstr>Arial</vt:lpstr>
      <vt:lpstr>Calibri</vt:lpstr>
      <vt:lpstr>Verdana</vt:lpstr>
      <vt:lpstr>Wingdings</vt:lpstr>
      <vt:lpstr>MSCレイアウト</vt:lpstr>
      <vt:lpstr>1_MSCレイアウト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ヤフー</cp:lastModifiedBy>
  <cp:revision>204</cp:revision>
  <dcterms:created xsi:type="dcterms:W3CDTF">2023-12-19T04:51:39Z</dcterms:created>
  <dcterms:modified xsi:type="dcterms:W3CDTF">2025-01-09T00:40:39Z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2025-01-09T00:40:38Z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d6f9b918-d362-4535-ae89-c622e7ea9393</vt:lpwstr>
  </property>
  <property fmtid="{D5CDD505-2E9C-101B-9397-08002B2CF9AE}" pid="8" name="MSIP_Label_defa4170-0d19-0005-0004-bc88714345d2_ContentBits">
    <vt:lpwstr>0</vt:lpwstr>
  </property>
</Properties>
</file>